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9144000" cy="5143500" type="screen16x9"/>
  <p:notesSz cx="6858000" cy="9144000"/>
  <p:embeddedFontLst>
    <p:embeddedFont>
      <p:font typeface="Roboto Black" panose="020B0604020202020204" charset="0"/>
      <p:bold r:id="rId11"/>
    </p:embeddedFont>
    <p:embeddedFont>
      <p:font typeface="Trebuchet MS" panose="020B0603020202020204" pitchFamily="34" charset="0"/>
      <p:regular r:id="rId12"/>
      <p:bold r:id="rId13"/>
      <p:italic r:id="rId14"/>
      <p:boldItalic r:id="rId15"/>
    </p:embeddedFont>
    <p:embeddedFont>
      <p:font typeface="Roboto" panose="020B0604020202020204" charset="0"/>
      <p:regular r:id="rId16"/>
      <p:bold r:id="rId17"/>
      <p:italic r:id="rId18"/>
      <p:boldItalic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DB1627-EA8F-40A0-BA5C-4B4DB8F26858}" v="65" dt="2024-05-08T03:52:44.363"/>
  </p1510:revLst>
</p1510:revInfo>
</file>

<file path=ppt/tableStyles.xml><?xml version="1.0" encoding="utf-8"?>
<a:tblStyleLst xmlns:a="http://schemas.openxmlformats.org/drawingml/2006/main" def="{9CAE522A-459A-4A1D-89A1-1DDA0BBB0EB4}">
  <a:tblStyle styleId="{9CAE522A-459A-4A1D-89A1-1DDA0BBB0E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to Silva Santos" userId="df07db1e-9fa6-44ac-85a4-535905292061" providerId="ADAL" clId="{71DB1627-EA8F-40A0-BA5C-4B4DB8F26858}"/>
    <pc:docChg chg="modSld">
      <pc:chgData name="Renato Silva Santos" userId="df07db1e-9fa6-44ac-85a4-535905292061" providerId="ADAL" clId="{71DB1627-EA8F-40A0-BA5C-4B4DB8F26858}" dt="2024-05-08T03:52:44.363" v="73" actId="255"/>
      <pc:docMkLst>
        <pc:docMk/>
      </pc:docMkLst>
      <pc:sldChg chg="modSp mod">
        <pc:chgData name="Renato Silva Santos" userId="df07db1e-9fa6-44ac-85a4-535905292061" providerId="ADAL" clId="{71DB1627-EA8F-40A0-BA5C-4B4DB8F26858}" dt="2024-05-08T03:52:44.363" v="73" actId="255"/>
        <pc:sldMkLst>
          <pc:docMk/>
          <pc:sldMk cId="958307657" sldId="263"/>
        </pc:sldMkLst>
        <pc:spChg chg="mod">
          <ac:chgData name="Renato Silva Santos" userId="df07db1e-9fa6-44ac-85a4-535905292061" providerId="ADAL" clId="{71DB1627-EA8F-40A0-BA5C-4B4DB8F26858}" dt="2024-05-08T00:55:09.267" v="59" actId="20577"/>
          <ac:spMkLst>
            <pc:docMk/>
            <pc:sldMk cId="958307657" sldId="263"/>
            <ac:spMk id="100" creationId="{00000000-0000-0000-0000-000000000000}"/>
          </ac:spMkLst>
        </pc:spChg>
        <pc:spChg chg="mod">
          <ac:chgData name="Renato Silva Santos" userId="df07db1e-9fa6-44ac-85a4-535905292061" providerId="ADAL" clId="{71DB1627-EA8F-40A0-BA5C-4B4DB8F26858}" dt="2024-05-08T03:52:44.363" v="73" actId="255"/>
          <ac:spMkLst>
            <pc:docMk/>
            <pc:sldMk cId="958307657" sldId="263"/>
            <ac:spMk id="101" creationId="{00000000-0000-0000-0000-000000000000}"/>
          </ac:spMkLst>
        </pc:spChg>
        <pc:spChg chg="mod">
          <ac:chgData name="Renato Silva Santos" userId="df07db1e-9fa6-44ac-85a4-535905292061" providerId="ADAL" clId="{71DB1627-EA8F-40A0-BA5C-4B4DB8F26858}" dt="2024-05-08T00:54:58.560" v="58"/>
          <ac:spMkLst>
            <pc:docMk/>
            <pc:sldMk cId="958307657" sldId="263"/>
            <ac:spMk id="10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8810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9c45342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9c45342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37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9090756a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9090756a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9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9090756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9090756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97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f70dfe0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1ff70dfe0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854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f70dfe0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1ff70dfe0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52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9090756a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9090756a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0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91e1f3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91e1f3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786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5b09a96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5b09a965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44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737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 rot="-5400000">
            <a:off x="-968550" y="3816450"/>
            <a:ext cx="2295600" cy="3585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ctrTitle"/>
          </p:nvPr>
        </p:nvSpPr>
        <p:spPr>
          <a:xfrm>
            <a:off x="617350" y="367350"/>
            <a:ext cx="45429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07376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 title="sbacvBranc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50" y="422280"/>
            <a:ext cx="4976165" cy="161666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1389800" y="3124675"/>
            <a:ext cx="3958500" cy="10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 Armando Lobato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Presidente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 Ronald Flumignan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Diretor científico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l="7783"/>
          <a:stretch/>
        </p:blipFill>
        <p:spPr>
          <a:xfrm>
            <a:off x="1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/>
              <a:t>Missão: </a:t>
            </a:r>
            <a:r>
              <a:rPr lang="pt-BR" sz="4800"/>
              <a:t>representar as sociedades de especialidades médicas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pt-BR"/>
              <a:t>Invasão das especialidades médicas por não médicos</a:t>
            </a:r>
            <a:endParaRPr sz="1600" i="1"/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l="16647" r="16654"/>
          <a:stretch/>
        </p:blipFill>
        <p:spPr>
          <a:xfrm>
            <a:off x="420725" y="136302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 t="13241" b="13234"/>
          <a:stretch/>
        </p:blipFill>
        <p:spPr>
          <a:xfrm>
            <a:off x="2638668" y="1363170"/>
            <a:ext cx="1644300" cy="164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5">
            <a:alphaModFix/>
          </a:blip>
          <a:srcRect l="16614" r="16607"/>
          <a:stretch/>
        </p:blipFill>
        <p:spPr>
          <a:xfrm>
            <a:off x="4856629" y="1363008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>
            <a:spLocks noGrp="1"/>
          </p:cNvSpPr>
          <p:nvPr>
            <p:ph type="title" idx="4294967295"/>
          </p:nvPr>
        </p:nvSpPr>
        <p:spPr>
          <a:xfrm>
            <a:off x="231725" y="3047794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Varizes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4294967295"/>
          </p:nvPr>
        </p:nvSpPr>
        <p:spPr>
          <a:xfrm>
            <a:off x="231725" y="3572413"/>
            <a:ext cx="20223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>
                <a:solidFill>
                  <a:schemeClr val="dk2"/>
                </a:solidFill>
              </a:rPr>
              <a:t>Maior causa de afastamento do trabalho no Brasil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 idx="4294967295"/>
          </p:nvPr>
        </p:nvSpPr>
        <p:spPr>
          <a:xfrm>
            <a:off x="2449668" y="3047794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Úlcera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4294967295"/>
          </p:nvPr>
        </p:nvSpPr>
        <p:spPr>
          <a:xfrm>
            <a:off x="4667629" y="3047794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Estética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4294967295"/>
          </p:nvPr>
        </p:nvSpPr>
        <p:spPr>
          <a:xfrm>
            <a:off x="2449668" y="3572413"/>
            <a:ext cx="20223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>
                <a:solidFill>
                  <a:schemeClr val="dk2"/>
                </a:solidFill>
              </a:rPr>
              <a:t>Complicações quando realizadas por não médicos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4294967295"/>
          </p:nvPr>
        </p:nvSpPr>
        <p:spPr>
          <a:xfrm>
            <a:off x="4667629" y="3572413"/>
            <a:ext cx="20223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>
                <a:solidFill>
                  <a:schemeClr val="dk2"/>
                </a:solidFill>
              </a:rPr>
              <a:t>Maior número de tecnologias disponíveis para procedimentos de estética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6">
            <a:alphaModFix/>
          </a:blip>
          <a:srcRect l="22616" r="22621"/>
          <a:stretch/>
        </p:blipFill>
        <p:spPr>
          <a:xfrm>
            <a:off x="7074590" y="136302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 idx="4294967295"/>
          </p:nvPr>
        </p:nvSpPr>
        <p:spPr>
          <a:xfrm>
            <a:off x="6885590" y="3047794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Necrose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4294967295"/>
          </p:nvPr>
        </p:nvSpPr>
        <p:spPr>
          <a:xfrm>
            <a:off x="6885590" y="3572413"/>
            <a:ext cx="20223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>
                <a:solidFill>
                  <a:schemeClr val="dk2"/>
                </a:solidFill>
              </a:rPr>
              <a:t>Complicações quando realizadas por não médicos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/>
        </p:nvSpPr>
        <p:spPr>
          <a:xfrm>
            <a:off x="638650" y="4784811"/>
            <a:ext cx="6362100" cy="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Novos registros médicos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7000875" y="4781097"/>
            <a:ext cx="1861800" cy="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Novas vagas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796950" y="1685925"/>
            <a:ext cx="7906800" cy="310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4567238" y="4965964"/>
            <a:ext cx="457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Source</a:t>
            </a:r>
            <a:r>
              <a:rPr lang="pt-BR" sz="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: CFM. 09.2021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617997" y="353474"/>
            <a:ext cx="790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Roboto Black"/>
              <a:buNone/>
            </a:pPr>
            <a:r>
              <a:rPr lang="pt-BR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Educação médica no Brasil</a:t>
            </a:r>
            <a:endParaRPr sz="2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5" name="Google Shape;105;p17"/>
          <p:cNvGrpSpPr/>
          <p:nvPr/>
        </p:nvGrpSpPr>
        <p:grpSpPr>
          <a:xfrm>
            <a:off x="733899" y="1685924"/>
            <a:ext cx="8030100" cy="3104100"/>
            <a:chOff x="733899" y="1685924"/>
            <a:chExt cx="8030100" cy="3104100"/>
          </a:xfrm>
        </p:grpSpPr>
        <p:pic>
          <p:nvPicPr>
            <p:cNvPr id="106" name="Google Shape;106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3899" y="1685924"/>
              <a:ext cx="8030100" cy="3104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7"/>
            <p:cNvSpPr/>
            <p:nvPr/>
          </p:nvSpPr>
          <p:spPr>
            <a:xfrm>
              <a:off x="733899" y="1685924"/>
              <a:ext cx="6267000" cy="3101700"/>
            </a:xfrm>
            <a:prstGeom prst="rect">
              <a:avLst/>
            </a:prstGeom>
            <a:solidFill>
              <a:schemeClr val="lt2">
                <a:alpha val="1373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7000875" y="1685924"/>
              <a:ext cx="1763100" cy="3101700"/>
            </a:xfrm>
            <a:prstGeom prst="rect">
              <a:avLst/>
            </a:prstGeom>
            <a:solidFill>
              <a:schemeClr val="accent4">
                <a:alpha val="1373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9" name="Google Shape;109;p17"/>
          <p:cNvCxnSpPr/>
          <p:nvPr/>
        </p:nvCxnSpPr>
        <p:spPr>
          <a:xfrm rot="10800000" flipH="1">
            <a:off x="1361050" y="1533475"/>
            <a:ext cx="6671100" cy="1591200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/>
        </p:nvSpPr>
        <p:spPr>
          <a:xfrm>
            <a:off x="638650" y="4784811"/>
            <a:ext cx="6362100" cy="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4857750" y="4823961"/>
            <a:ext cx="4004925" cy="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Número de escolas médicas no Brasil X outros países 2018</a:t>
            </a:r>
            <a:endParaRPr sz="800" b="0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4567238" y="4965964"/>
            <a:ext cx="457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Source</a:t>
            </a:r>
            <a:r>
              <a:rPr lang="pt-BR" sz="7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: https://www.escolasmedicas.com.br/escolas-medicas-brasil-e-internacionais.php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96549" y="353474"/>
            <a:ext cx="82446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Roboto Black"/>
              <a:buNone/>
            </a:pPr>
            <a:r>
              <a:rPr lang="pt-BR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Educação médica no Brasil X outros países</a:t>
            </a:r>
            <a:endParaRPr sz="28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30F0250-4132-77F2-907A-1893E17CA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96" y="1346249"/>
            <a:ext cx="7938844" cy="30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Marcos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pt-BR" sz="1600" i="1"/>
              <a:t>Residência Médica no Brasil</a:t>
            </a:r>
            <a:endParaRPr sz="1600" i="1"/>
          </a:p>
        </p:txBody>
      </p:sp>
      <p:cxnSp>
        <p:nvCxnSpPr>
          <p:cNvPr id="115" name="Google Shape;115;p18"/>
          <p:cNvCxnSpPr/>
          <p:nvPr/>
        </p:nvCxnSpPr>
        <p:spPr>
          <a:xfrm rot="10800000">
            <a:off x="680050" y="2152465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27099" y="1995900"/>
            <a:ext cx="1961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Criação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727112" y="2285925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>
                <a:solidFill>
                  <a:schemeClr val="dk2"/>
                </a:solidFill>
              </a:rPr>
              <a:t>Primeiro PRM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18" name="Google Shape;118;p18"/>
          <p:cNvCxnSpPr/>
          <p:nvPr/>
        </p:nvCxnSpPr>
        <p:spPr>
          <a:xfrm>
            <a:off x="2114150" y="3375004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2161212" y="3974191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Define RM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2161199" y="4264225"/>
            <a:ext cx="1961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>
                <a:solidFill>
                  <a:schemeClr val="dk2"/>
                </a:solidFill>
              </a:rPr>
              <a:t>Decreto 80281. Cria a CNRM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21" name="Google Shape;121;p18"/>
          <p:cNvCxnSpPr/>
          <p:nvPr/>
        </p:nvCxnSpPr>
        <p:spPr>
          <a:xfrm rot="10800000">
            <a:off x="4232825" y="2145365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4279887" y="1995911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Normatiza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4279887" y="2285937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>
                <a:solidFill>
                  <a:schemeClr val="dk2"/>
                </a:solidFill>
              </a:rPr>
              <a:t>Lei 6932. Confere título de especialista.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24" name="Google Shape;124;p18"/>
          <p:cNvCxnSpPr/>
          <p:nvPr/>
        </p:nvCxnSpPr>
        <p:spPr>
          <a:xfrm>
            <a:off x="7014875" y="3375021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044425" y="4260950"/>
            <a:ext cx="21183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>
                <a:solidFill>
                  <a:schemeClr val="dk2"/>
                </a:solidFill>
              </a:rPr>
              <a:t>Decreto 11999. Desmantelamento da CNRM</a:t>
            </a:r>
            <a:endParaRPr sz="1200">
              <a:solidFill>
                <a:schemeClr val="dk2"/>
              </a:solidFill>
            </a:endParaRPr>
          </a:p>
        </p:txBody>
      </p:sp>
      <p:graphicFrame>
        <p:nvGraphicFramePr>
          <p:cNvPr id="126" name="Google Shape;126;p18"/>
          <p:cNvGraphicFramePr/>
          <p:nvPr/>
        </p:nvGraphicFramePr>
        <p:xfrm>
          <a:off x="323100" y="2983265"/>
          <a:ext cx="8522700" cy="396210"/>
        </p:xfrm>
        <a:graphic>
          <a:graphicData uri="http://schemas.openxmlformats.org/drawingml/2006/table">
            <a:tbl>
              <a:tblPr>
                <a:noFill/>
                <a:tableStyleId>{9CAE522A-459A-4A1D-89A1-1DDA0BBB0EB4}</a:tableStyleId>
              </a:tblPr>
              <a:tblGrid>
                <a:gridCol w="710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1945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...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1977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…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…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1981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…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…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…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2024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?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rgbClr val="FFFFFF"/>
                          </a:solidFill>
                        </a:rPr>
                        <a:t>?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7061937" y="3970916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Fim?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 descr="Close lateral de uma mão empurrando um botão em uma mesa de mixagem de som"/>
          <p:cNvPicPr preferRelativeResize="0"/>
          <p:nvPr/>
        </p:nvPicPr>
        <p:blipFill rotWithShape="1">
          <a:blip r:embed="rId3">
            <a:alphaModFix/>
          </a:blip>
          <a:srcRect l="7506" r="42247" b="15419"/>
          <a:stretch/>
        </p:blipFill>
        <p:spPr>
          <a:xfrm>
            <a:off x="-9150" y="0"/>
            <a:ext cx="45944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</a:rPr>
              <a:t>A solução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PL 1914/23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400"/>
              <a:t>Exame de ordem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2400"/>
              <a:t>Manutenção CNRM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0" descr="Foto de cima para baixo de jovens sentados em um deque"/>
          <p:cNvPicPr preferRelativeResize="0"/>
          <p:nvPr/>
        </p:nvPicPr>
        <p:blipFill rotWithShape="1">
          <a:blip r:embed="rId3">
            <a:alphaModFix/>
          </a:blip>
          <a:srcRect t="8630" r="1254" b="8063"/>
          <a:stretch/>
        </p:blipFill>
        <p:spPr>
          <a:xfrm>
            <a:off x="-30675" y="0"/>
            <a:ext cx="917467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4439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/>
              <a:t>Por que agora?</a:t>
            </a:r>
            <a:endParaRPr sz="3000" b="1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3000"/>
              <a:t>Segurança da população</a:t>
            </a:r>
            <a:endParaRPr sz="3000"/>
          </a:p>
        </p:txBody>
      </p:sp>
      <p:pic>
        <p:nvPicPr>
          <p:cNvPr id="141" name="Google Shape;141;p20" title="sbacvBranc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422" y="3895025"/>
            <a:ext cx="3403301" cy="11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154</Words>
  <Application>Microsoft Office PowerPoint</Application>
  <PresentationFormat>Apresentação na tela (16:9)</PresentationFormat>
  <Paragraphs>50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Roboto Black</vt:lpstr>
      <vt:lpstr>Arial</vt:lpstr>
      <vt:lpstr>Trebuchet MS</vt:lpstr>
      <vt:lpstr>Roboto</vt:lpstr>
      <vt:lpstr>Montserrat</vt:lpstr>
      <vt:lpstr>Material</vt:lpstr>
      <vt:lpstr>Apresentação do PowerPoint</vt:lpstr>
      <vt:lpstr>Missão: representar as sociedades de especialidades médicas</vt:lpstr>
      <vt:lpstr>Invasão das especialidades médicas por não médicos</vt:lpstr>
      <vt:lpstr>Apresentação do PowerPoint</vt:lpstr>
      <vt:lpstr>Apresentação do PowerPoint</vt:lpstr>
      <vt:lpstr>Marcos Residência Médica no Brasil</vt:lpstr>
      <vt:lpstr>A solução</vt:lpstr>
      <vt:lpstr>Por que agora? Segurança da população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Silva Santos</dc:creator>
  <cp:lastModifiedBy>Aguirre Estorilio Silva Pinto Neto</cp:lastModifiedBy>
  <cp:revision>1</cp:revision>
  <dcterms:modified xsi:type="dcterms:W3CDTF">2024-05-08T12:47:30Z</dcterms:modified>
</cp:coreProperties>
</file>