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3" r:id="rId6"/>
    <p:sldId id="260" r:id="rId7"/>
    <p:sldId id="261" r:id="rId8"/>
    <p:sldId id="262" r:id="rId9"/>
  </p:sldIdLst>
  <p:sldSz cx="9144000" cy="5143500" type="screen16x9"/>
  <p:notesSz cx="6858000" cy="9144000"/>
  <p:embeddedFontLst>
    <p:embeddedFont>
      <p:font typeface="Roboto Black" panose="020B0604020202020204" charset="0"/>
      <p:bold r:id="rId11"/>
    </p:embeddedFont>
    <p:embeddedFont>
      <p:font typeface="Trebuchet MS" panose="020B0603020202020204" pitchFamily="34" charset="0"/>
      <p:regular r:id="rId12"/>
      <p:bold r:id="rId13"/>
      <p:italic r:id="rId14"/>
      <p:boldItalic r:id="rId15"/>
    </p:embeddedFont>
    <p:embeddedFont>
      <p:font typeface="Roboto" panose="020B0604020202020204" charset="0"/>
      <p:regular r:id="rId16"/>
      <p:bold r:id="rId17"/>
      <p:italic r:id="rId18"/>
      <p:boldItalic r:id="rId19"/>
    </p:embeddedFont>
    <p:embeddedFont>
      <p:font typeface="Montserrat" panose="020B0604020202020204" charset="0"/>
      <p:regular r:id="rId20"/>
      <p:bold r:id="rId21"/>
      <p:italic r:id="rId22"/>
      <p:boldItalic r:id="rId2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1DB1627-EA8F-40A0-BA5C-4B4DB8F26858}" v="65" dt="2024-05-08T03:52:44.363"/>
  </p1510:revLst>
</p1510:revInfo>
</file>

<file path=ppt/tableStyles.xml><?xml version="1.0" encoding="utf-8"?>
<a:tblStyleLst xmlns:a="http://schemas.openxmlformats.org/drawingml/2006/main" def="{9CAE522A-459A-4A1D-89A1-1DDA0BBB0EB4}">
  <a:tblStyle styleId="{9CAE522A-459A-4A1D-89A1-1DDA0BBB0EB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684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nato Silva Santos" userId="df07db1e-9fa6-44ac-85a4-535905292061" providerId="ADAL" clId="{71DB1627-EA8F-40A0-BA5C-4B4DB8F26858}"/>
    <pc:docChg chg="modSld">
      <pc:chgData name="Renato Silva Santos" userId="df07db1e-9fa6-44ac-85a4-535905292061" providerId="ADAL" clId="{71DB1627-EA8F-40A0-BA5C-4B4DB8F26858}" dt="2024-05-08T03:52:44.363" v="73" actId="255"/>
      <pc:docMkLst>
        <pc:docMk/>
      </pc:docMkLst>
      <pc:sldChg chg="modSp mod">
        <pc:chgData name="Renato Silva Santos" userId="df07db1e-9fa6-44ac-85a4-535905292061" providerId="ADAL" clId="{71DB1627-EA8F-40A0-BA5C-4B4DB8F26858}" dt="2024-05-08T03:52:44.363" v="73" actId="255"/>
        <pc:sldMkLst>
          <pc:docMk/>
          <pc:sldMk cId="958307657" sldId="263"/>
        </pc:sldMkLst>
        <pc:spChg chg="mod">
          <ac:chgData name="Renato Silva Santos" userId="df07db1e-9fa6-44ac-85a4-535905292061" providerId="ADAL" clId="{71DB1627-EA8F-40A0-BA5C-4B4DB8F26858}" dt="2024-05-08T00:55:09.267" v="59" actId="20577"/>
          <ac:spMkLst>
            <pc:docMk/>
            <pc:sldMk cId="958307657" sldId="263"/>
            <ac:spMk id="100" creationId="{00000000-0000-0000-0000-000000000000}"/>
          </ac:spMkLst>
        </pc:spChg>
        <pc:spChg chg="mod">
          <ac:chgData name="Renato Silva Santos" userId="df07db1e-9fa6-44ac-85a4-535905292061" providerId="ADAL" clId="{71DB1627-EA8F-40A0-BA5C-4B4DB8F26858}" dt="2024-05-08T03:52:44.363" v="73" actId="255"/>
          <ac:spMkLst>
            <pc:docMk/>
            <pc:sldMk cId="958307657" sldId="263"/>
            <ac:spMk id="101" creationId="{00000000-0000-0000-0000-000000000000}"/>
          </ac:spMkLst>
        </pc:spChg>
        <pc:spChg chg="mod">
          <ac:chgData name="Renato Silva Santos" userId="df07db1e-9fa6-44ac-85a4-535905292061" providerId="ADAL" clId="{71DB1627-EA8F-40A0-BA5C-4B4DB8F26858}" dt="2024-05-08T00:54:58.560" v="58"/>
          <ac:spMkLst>
            <pc:docMk/>
            <pc:sldMk cId="958307657" sldId="263"/>
            <ac:spMk id="10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2788103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d9c453428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d9c453428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173707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e9090756a_1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e9090756a_1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1898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e9090756a_1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e9090756a_1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919755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1ff70dfe07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g1ff70dfe07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548549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1ff70dfe07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" name="Google Shape;98;g1ff70dfe07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26528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e9090756a_1_2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e9090756a_1_2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878048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d91e1f37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d91e1f37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027866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d5b09a965_5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d5b09a965_5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03448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073763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flipH="1">
            <a:off x="8246400" y="4245925"/>
            <a:ext cx="897600" cy="897600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8246400" y="4245875"/>
            <a:ext cx="897600" cy="897600"/>
          </a:xfrm>
          <a:prstGeom prst="round1Rect">
            <a:avLst>
              <a:gd name="adj" fmla="val 16667"/>
            </a:avLst>
          </a:prstGeom>
          <a:solidFill>
            <a:schemeClr val="lt1">
              <a:alpha val="6808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90525" y="1819275"/>
            <a:ext cx="8222100" cy="93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90525" y="2789130"/>
            <a:ext cx="8222100" cy="43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4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>
            <a:spLocks noGrp="1"/>
          </p:cNvSpPr>
          <p:nvPr>
            <p:ph type="title" hasCustomPrompt="1"/>
          </p:nvPr>
        </p:nvSpPr>
        <p:spPr>
          <a:xfrm>
            <a:off x="475500" y="1258525"/>
            <a:ext cx="82221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0"/>
              <a:buNone/>
              <a:defRPr sz="120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>
            <a:spLocks noGrp="1"/>
          </p:cNvSpPr>
          <p:nvPr>
            <p:ph type="body" idx="1"/>
          </p:nvPr>
        </p:nvSpPr>
        <p:spPr>
          <a:xfrm>
            <a:off x="475500" y="3304625"/>
            <a:ext cx="82221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4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2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7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/>
          <p:nvPr/>
        </p:nvSpPr>
        <p:spPr>
          <a:xfrm rot="-5400000">
            <a:off x="-968550" y="3816450"/>
            <a:ext cx="2295600" cy="358500"/>
          </a:xfrm>
          <a:prstGeom prst="rect">
            <a:avLst/>
          </a:prstGeom>
          <a:solidFill>
            <a:srgbClr val="C0000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13"/>
          <p:cNvSpPr txBox="1">
            <a:spLocks noGrp="1"/>
          </p:cNvSpPr>
          <p:nvPr>
            <p:ph type="ctrTitle"/>
          </p:nvPr>
        </p:nvSpPr>
        <p:spPr>
          <a:xfrm>
            <a:off x="617350" y="367350"/>
            <a:ext cx="4542900" cy="59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None/>
              <a:defRPr sz="30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100">
                <a:solidFill>
                  <a:srgbClr val="FFFFFF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100">
                <a:solidFill>
                  <a:srgbClr val="FFFFFF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100">
                <a:solidFill>
                  <a:srgbClr val="FFFFFF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100">
                <a:solidFill>
                  <a:srgbClr val="FFFFFF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100">
                <a:solidFill>
                  <a:srgbClr val="FFFFFF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100">
                <a:solidFill>
                  <a:srgbClr val="FFFFFF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100">
                <a:solidFill>
                  <a:srgbClr val="FFFFFF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None/>
              <a:defRPr sz="11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460950" y="2065350"/>
            <a:ext cx="8222100" cy="101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 rot="10800000" flipH="1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4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/>
          <p:nvPr/>
        </p:nvSpPr>
        <p:spPr>
          <a:xfrm rot="10800000" flipH="1">
            <a:off x="0" y="1686000"/>
            <a:ext cx="9144000" cy="345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5"/>
          <p:cNvSpPr/>
          <p:nvPr/>
        </p:nvSpPr>
        <p:spPr>
          <a:xfrm>
            <a:off x="0" y="168600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39999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2"/>
          </p:nvPr>
        </p:nvSpPr>
        <p:spPr>
          <a:xfrm>
            <a:off x="4694250" y="1919075"/>
            <a:ext cx="3999900" cy="271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/>
          <p:nvPr/>
        </p:nvSpPr>
        <p:spPr>
          <a:xfrm rot="10800000" flipH="1">
            <a:off x="0" y="656400"/>
            <a:ext cx="9144000" cy="448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6"/>
          <p:cNvSpPr/>
          <p:nvPr/>
        </p:nvSpPr>
        <p:spPr>
          <a:xfrm>
            <a:off x="0" y="656350"/>
            <a:ext cx="91440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98250" y="16350"/>
            <a:ext cx="8826600" cy="60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/>
        </p:nvSpPr>
        <p:spPr>
          <a:xfrm rot="10800000" flipH="1">
            <a:off x="3276600" y="25"/>
            <a:ext cx="58674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7"/>
          <p:cNvSpPr/>
          <p:nvPr/>
        </p:nvSpPr>
        <p:spPr>
          <a:xfrm rot="-5400000">
            <a:off x="759150" y="2517450"/>
            <a:ext cx="51435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226078" y="357800"/>
            <a:ext cx="2808000" cy="95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226075" y="1465800"/>
            <a:ext cx="2808000" cy="31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●"/>
              <a:defRPr sz="1200">
                <a:solidFill>
                  <a:schemeClr val="lt1"/>
                </a:solidFill>
              </a:defRPr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200"/>
              <a:buChar char="○"/>
              <a:defRPr sz="1200">
                <a:solidFill>
                  <a:schemeClr val="lt1"/>
                </a:solidFill>
              </a:defRPr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200"/>
              <a:buChar char="■"/>
              <a:defRPr sz="12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 flipH="1">
            <a:off x="0" y="0"/>
            <a:ext cx="45720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9"/>
          <p:cNvSpPr/>
          <p:nvPr/>
        </p:nvSpPr>
        <p:spPr>
          <a:xfrm rot="5400000">
            <a:off x="1946425" y="2517750"/>
            <a:ext cx="5142900" cy="1086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4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265500" y="2779467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/>
        </p:nvSpPr>
        <p:spPr>
          <a:xfrm rot="10800000" flipH="1">
            <a:off x="0" y="0"/>
            <a:ext cx="9144000" cy="4695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10"/>
          <p:cNvSpPr/>
          <p:nvPr/>
        </p:nvSpPr>
        <p:spPr>
          <a:xfrm rot="10800000" flipH="1">
            <a:off x="0" y="4622725"/>
            <a:ext cx="9144000" cy="74100"/>
          </a:xfrm>
          <a:prstGeom prst="rect">
            <a:avLst/>
          </a:prstGeom>
          <a:gradFill>
            <a:gsLst>
              <a:gs pos="0">
                <a:srgbClr val="F9F9F9"/>
              </a:gs>
              <a:gs pos="36000">
                <a:srgbClr val="F9F9F9"/>
              </a:gs>
              <a:gs pos="80000">
                <a:srgbClr val="DEDEDE"/>
              </a:gs>
              <a:gs pos="100000">
                <a:srgbClr val="999999"/>
              </a:gs>
            </a:gsLst>
            <a:lin ang="16200038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0"/>
          <p:cNvSpPr txBox="1">
            <a:spLocks noGrp="1"/>
          </p:cNvSpPr>
          <p:nvPr>
            <p:ph type="body" idx="1"/>
          </p:nvPr>
        </p:nvSpPr>
        <p:spPr>
          <a:xfrm>
            <a:off x="57150" y="4696825"/>
            <a:ext cx="8382000" cy="446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terial">
    <p:bg>
      <p:bgPr>
        <a:solidFill>
          <a:srgbClr val="073763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Roboto"/>
              <a:buNone/>
              <a:defRPr sz="32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71900" y="1919075"/>
            <a:ext cx="8222100" cy="271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Roboto"/>
              <a:buChar char="●"/>
              <a:defRPr sz="18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●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Roboto"/>
              <a:buChar char="○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1400"/>
              <a:buFont typeface="Roboto"/>
              <a:buChar char="■"/>
              <a:defRPr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23541" y="4695623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 rtl="0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buNone/>
              <a:defRPr sz="1000">
                <a:solidFill>
                  <a:schemeClr val="lt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4" title="sbacvBranco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9550" y="422280"/>
            <a:ext cx="4976165" cy="1616669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4"/>
          <p:cNvSpPr txBox="1"/>
          <p:nvPr/>
        </p:nvSpPr>
        <p:spPr>
          <a:xfrm>
            <a:off x="1389800" y="3124675"/>
            <a:ext cx="3958500" cy="108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Dr Armando Lobato</a:t>
            </a: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Presidente</a:t>
            </a: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Dr Ronald Flumignan</a:t>
            </a: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Diretor científico</a:t>
            </a:r>
            <a:endParaRPr sz="18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5"/>
          <p:cNvPicPr preferRelativeResize="0"/>
          <p:nvPr/>
        </p:nvPicPr>
        <p:blipFill rotWithShape="1">
          <a:blip r:embed="rId3">
            <a:alphaModFix/>
          </a:blip>
          <a:srcRect l="7783"/>
          <a:stretch/>
        </p:blipFill>
        <p:spPr>
          <a:xfrm>
            <a:off x="15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5"/>
          <p:cNvSpPr txBox="1">
            <a:spLocks noGrp="1"/>
          </p:cNvSpPr>
          <p:nvPr>
            <p:ph type="title"/>
          </p:nvPr>
        </p:nvSpPr>
        <p:spPr>
          <a:xfrm>
            <a:off x="490250" y="488250"/>
            <a:ext cx="62271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4800" b="1"/>
              <a:t>Missão: </a:t>
            </a:r>
            <a:r>
              <a:rPr lang="pt-BR" sz="4800"/>
              <a:t>representar as sociedades de especialidades médicas</a:t>
            </a:r>
            <a:endParaRPr sz="48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/>
          <p:nvPr/>
        </p:nvSpPr>
        <p:spPr>
          <a:xfrm>
            <a:off x="0" y="0"/>
            <a:ext cx="9161100" cy="2484600"/>
          </a:xfrm>
          <a:prstGeom prst="rect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16"/>
          <p:cNvSpPr txBox="1">
            <a:spLocks noGrp="1"/>
          </p:cNvSpPr>
          <p:nvPr>
            <p:ph type="title" idx="4294967295"/>
          </p:nvPr>
        </p:nvSpPr>
        <p:spPr>
          <a:xfrm>
            <a:off x="311700" y="220100"/>
            <a:ext cx="8520600" cy="101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400"/>
              </a:spcAft>
              <a:buNone/>
            </a:pPr>
            <a:r>
              <a:rPr lang="pt-BR"/>
              <a:t>Invasão das especialidades médicas por não médicos</a:t>
            </a:r>
            <a:endParaRPr sz="1600" i="1"/>
          </a:p>
        </p:txBody>
      </p:sp>
      <p:pic>
        <p:nvPicPr>
          <p:cNvPr id="84" name="Google Shape;84;p16"/>
          <p:cNvPicPr preferRelativeResize="0"/>
          <p:nvPr/>
        </p:nvPicPr>
        <p:blipFill rotWithShape="1">
          <a:blip r:embed="rId3">
            <a:alphaModFix/>
          </a:blip>
          <a:srcRect l="16647" r="16654"/>
          <a:stretch/>
        </p:blipFill>
        <p:spPr>
          <a:xfrm>
            <a:off x="420725" y="1363020"/>
            <a:ext cx="1644300" cy="16443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85" name="Google Shape;85;p16"/>
          <p:cNvPicPr preferRelativeResize="0"/>
          <p:nvPr/>
        </p:nvPicPr>
        <p:blipFill rotWithShape="1">
          <a:blip r:embed="rId4">
            <a:alphaModFix/>
          </a:blip>
          <a:srcRect t="13241" b="13234"/>
          <a:stretch/>
        </p:blipFill>
        <p:spPr>
          <a:xfrm>
            <a:off x="2638668" y="1363170"/>
            <a:ext cx="1644300" cy="16440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86" name="Google Shape;86;p16"/>
          <p:cNvPicPr preferRelativeResize="0"/>
          <p:nvPr/>
        </p:nvPicPr>
        <p:blipFill rotWithShape="1">
          <a:blip r:embed="rId5">
            <a:alphaModFix/>
          </a:blip>
          <a:srcRect l="16614" r="16607"/>
          <a:stretch/>
        </p:blipFill>
        <p:spPr>
          <a:xfrm>
            <a:off x="4856629" y="1363008"/>
            <a:ext cx="1644300" cy="1644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87" name="Google Shape;87;p16"/>
          <p:cNvSpPr txBox="1">
            <a:spLocks noGrp="1"/>
          </p:cNvSpPr>
          <p:nvPr>
            <p:ph type="title" idx="4294967295"/>
          </p:nvPr>
        </p:nvSpPr>
        <p:spPr>
          <a:xfrm>
            <a:off x="231725" y="3047794"/>
            <a:ext cx="2022300" cy="57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</a:rPr>
              <a:t>Varizes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88" name="Google Shape;88;p16"/>
          <p:cNvSpPr txBox="1">
            <a:spLocks noGrp="1"/>
          </p:cNvSpPr>
          <p:nvPr>
            <p:ph type="body" idx="4294967295"/>
          </p:nvPr>
        </p:nvSpPr>
        <p:spPr>
          <a:xfrm>
            <a:off x="231725" y="3572413"/>
            <a:ext cx="2022300" cy="11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pt-BR" sz="1200">
                <a:solidFill>
                  <a:schemeClr val="dk2"/>
                </a:solidFill>
              </a:rPr>
              <a:t>Maior causa de afastamento do trabalho no Brasil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89" name="Google Shape;89;p16"/>
          <p:cNvSpPr txBox="1">
            <a:spLocks noGrp="1"/>
          </p:cNvSpPr>
          <p:nvPr>
            <p:ph type="title" idx="4294967295"/>
          </p:nvPr>
        </p:nvSpPr>
        <p:spPr>
          <a:xfrm>
            <a:off x="2449668" y="3047794"/>
            <a:ext cx="2022300" cy="57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</a:rPr>
              <a:t>Úlcera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90" name="Google Shape;90;p16"/>
          <p:cNvSpPr txBox="1">
            <a:spLocks noGrp="1"/>
          </p:cNvSpPr>
          <p:nvPr>
            <p:ph type="title" idx="4294967295"/>
          </p:nvPr>
        </p:nvSpPr>
        <p:spPr>
          <a:xfrm>
            <a:off x="4667629" y="3047794"/>
            <a:ext cx="2022300" cy="57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</a:rPr>
              <a:t>Estética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91" name="Google Shape;91;p16"/>
          <p:cNvSpPr txBox="1">
            <a:spLocks noGrp="1"/>
          </p:cNvSpPr>
          <p:nvPr>
            <p:ph type="body" idx="4294967295"/>
          </p:nvPr>
        </p:nvSpPr>
        <p:spPr>
          <a:xfrm>
            <a:off x="2449668" y="3572413"/>
            <a:ext cx="2022300" cy="11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pt-BR" sz="1200">
                <a:solidFill>
                  <a:schemeClr val="dk2"/>
                </a:solidFill>
              </a:rPr>
              <a:t>Complicações quando realizadas por não médicos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92" name="Google Shape;92;p16"/>
          <p:cNvSpPr txBox="1">
            <a:spLocks noGrp="1"/>
          </p:cNvSpPr>
          <p:nvPr>
            <p:ph type="body" idx="4294967295"/>
          </p:nvPr>
        </p:nvSpPr>
        <p:spPr>
          <a:xfrm>
            <a:off x="4667629" y="3572413"/>
            <a:ext cx="2022300" cy="11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pt-BR" sz="1200">
                <a:solidFill>
                  <a:schemeClr val="dk2"/>
                </a:solidFill>
              </a:rPr>
              <a:t>Maior número de tecnologias disponíveis para procedimentos de estética</a:t>
            </a:r>
            <a:endParaRPr sz="1200">
              <a:solidFill>
                <a:schemeClr val="dk2"/>
              </a:solidFill>
            </a:endParaRPr>
          </a:p>
        </p:txBody>
      </p:sp>
      <p:pic>
        <p:nvPicPr>
          <p:cNvPr id="93" name="Google Shape;93;p16"/>
          <p:cNvPicPr preferRelativeResize="0"/>
          <p:nvPr/>
        </p:nvPicPr>
        <p:blipFill rotWithShape="1">
          <a:blip r:embed="rId6">
            <a:alphaModFix/>
          </a:blip>
          <a:srcRect l="22616" r="22621"/>
          <a:stretch/>
        </p:blipFill>
        <p:spPr>
          <a:xfrm>
            <a:off x="7074590" y="1363020"/>
            <a:ext cx="1644300" cy="1644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94" name="Google Shape;94;p16"/>
          <p:cNvSpPr txBox="1">
            <a:spLocks noGrp="1"/>
          </p:cNvSpPr>
          <p:nvPr>
            <p:ph type="title" idx="4294967295"/>
          </p:nvPr>
        </p:nvSpPr>
        <p:spPr>
          <a:xfrm>
            <a:off x="6885590" y="3047794"/>
            <a:ext cx="2022300" cy="578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</a:rPr>
              <a:t>Necrose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95" name="Google Shape;95;p16"/>
          <p:cNvSpPr txBox="1">
            <a:spLocks noGrp="1"/>
          </p:cNvSpPr>
          <p:nvPr>
            <p:ph type="body" idx="4294967295"/>
          </p:nvPr>
        </p:nvSpPr>
        <p:spPr>
          <a:xfrm>
            <a:off x="6885590" y="3572413"/>
            <a:ext cx="2022300" cy="115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pt-BR" sz="1200">
                <a:solidFill>
                  <a:schemeClr val="dk2"/>
                </a:solidFill>
              </a:rPr>
              <a:t>Complicações quando realizadas por não médicos</a:t>
            </a:r>
            <a:endParaRPr sz="12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7"/>
          <p:cNvSpPr txBox="1"/>
          <p:nvPr/>
        </p:nvSpPr>
        <p:spPr>
          <a:xfrm>
            <a:off x="638650" y="4784811"/>
            <a:ext cx="6362100" cy="23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9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Novos registros médicos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7"/>
          <p:cNvSpPr txBox="1"/>
          <p:nvPr/>
        </p:nvSpPr>
        <p:spPr>
          <a:xfrm>
            <a:off x="7000875" y="4781097"/>
            <a:ext cx="1861800" cy="23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9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Novas vagas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7"/>
          <p:cNvSpPr/>
          <p:nvPr/>
        </p:nvSpPr>
        <p:spPr>
          <a:xfrm>
            <a:off x="796950" y="1685925"/>
            <a:ext cx="7906800" cy="31041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3" name="Google Shape;103;p17"/>
          <p:cNvSpPr txBox="1"/>
          <p:nvPr/>
        </p:nvSpPr>
        <p:spPr>
          <a:xfrm>
            <a:off x="4567238" y="4965964"/>
            <a:ext cx="45768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Source</a:t>
            </a:r>
            <a:r>
              <a:rPr lang="pt-BR" sz="7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: CFM. 09.2021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7"/>
          <p:cNvSpPr txBox="1"/>
          <p:nvPr/>
        </p:nvSpPr>
        <p:spPr>
          <a:xfrm>
            <a:off x="617997" y="353474"/>
            <a:ext cx="7906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Roboto Black"/>
              <a:buNone/>
            </a:pPr>
            <a:r>
              <a:rPr lang="pt-BR" sz="3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Educação médica no Brasil</a:t>
            </a:r>
            <a:endParaRPr sz="2400" b="1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05" name="Google Shape;105;p17"/>
          <p:cNvGrpSpPr/>
          <p:nvPr/>
        </p:nvGrpSpPr>
        <p:grpSpPr>
          <a:xfrm>
            <a:off x="733899" y="1685924"/>
            <a:ext cx="8030100" cy="3104100"/>
            <a:chOff x="733899" y="1685924"/>
            <a:chExt cx="8030100" cy="3104100"/>
          </a:xfrm>
        </p:grpSpPr>
        <p:pic>
          <p:nvPicPr>
            <p:cNvPr id="106" name="Google Shape;106;p1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733899" y="1685924"/>
              <a:ext cx="8030100" cy="31041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7" name="Google Shape;107;p17"/>
            <p:cNvSpPr/>
            <p:nvPr/>
          </p:nvSpPr>
          <p:spPr>
            <a:xfrm>
              <a:off x="733899" y="1685924"/>
              <a:ext cx="6267000" cy="3101700"/>
            </a:xfrm>
            <a:prstGeom prst="rect">
              <a:avLst/>
            </a:prstGeom>
            <a:solidFill>
              <a:schemeClr val="lt2">
                <a:alpha val="1373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17"/>
            <p:cNvSpPr/>
            <p:nvPr/>
          </p:nvSpPr>
          <p:spPr>
            <a:xfrm>
              <a:off x="7000875" y="1685924"/>
              <a:ext cx="1763100" cy="3101700"/>
            </a:xfrm>
            <a:prstGeom prst="rect">
              <a:avLst/>
            </a:prstGeom>
            <a:solidFill>
              <a:schemeClr val="accent4">
                <a:alpha val="13730"/>
              </a:scheme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109" name="Google Shape;109;p17"/>
          <p:cNvCxnSpPr/>
          <p:nvPr/>
        </p:nvCxnSpPr>
        <p:spPr>
          <a:xfrm rot="10800000" flipH="1">
            <a:off x="1361050" y="1533475"/>
            <a:ext cx="6671100" cy="1591200"/>
          </a:xfrm>
          <a:prstGeom prst="straightConnector1">
            <a:avLst/>
          </a:prstGeom>
          <a:noFill/>
          <a:ln w="76200" cap="flat" cmpd="sng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7"/>
          <p:cNvSpPr txBox="1"/>
          <p:nvPr/>
        </p:nvSpPr>
        <p:spPr>
          <a:xfrm>
            <a:off x="638650" y="4784811"/>
            <a:ext cx="6362100" cy="23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7"/>
          <p:cNvSpPr txBox="1"/>
          <p:nvPr/>
        </p:nvSpPr>
        <p:spPr>
          <a:xfrm>
            <a:off x="4857750" y="4823961"/>
            <a:ext cx="4004925" cy="23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pt-BR" sz="8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Número de escolas médicas no Brasil X outros países 2018</a:t>
            </a:r>
            <a:endParaRPr sz="800" b="0" i="0" u="none" strike="noStrike" cap="none" dirty="0">
              <a:solidFill>
                <a:schemeClr val="lt1"/>
              </a:solidFill>
              <a:sym typeface="Arial"/>
            </a:endParaRPr>
          </a:p>
        </p:txBody>
      </p:sp>
      <p:sp>
        <p:nvSpPr>
          <p:cNvPr id="103" name="Google Shape;103;p17"/>
          <p:cNvSpPr txBox="1"/>
          <p:nvPr/>
        </p:nvSpPr>
        <p:spPr>
          <a:xfrm>
            <a:off x="4567238" y="4965964"/>
            <a:ext cx="4576800" cy="20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pt-BR" sz="700" dirty="0" err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Source</a:t>
            </a:r>
            <a:r>
              <a:rPr lang="pt-BR" sz="700" b="0" i="0" u="none" strike="noStrike" cap="none" dirty="0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: https://www.escolasmedicas.com.br/escolas-medicas-brasil-e-internacionais.php</a:t>
            </a: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17"/>
          <p:cNvSpPr txBox="1"/>
          <p:nvPr/>
        </p:nvSpPr>
        <p:spPr>
          <a:xfrm>
            <a:off x="496549" y="353474"/>
            <a:ext cx="8244678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Roboto Black"/>
              <a:buNone/>
            </a:pPr>
            <a:r>
              <a:rPr lang="pt-BR" sz="28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Educação médica no Brasil X outros países</a:t>
            </a:r>
            <a:endParaRPr sz="2800" b="1" dirty="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030F0250-4132-77F2-907A-1893E17CAD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096" y="1346249"/>
            <a:ext cx="7938844" cy="3082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30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8"/>
          <p:cNvSpPr txBox="1">
            <a:spLocks noGrp="1"/>
          </p:cNvSpPr>
          <p:nvPr>
            <p:ph type="title"/>
          </p:nvPr>
        </p:nvSpPr>
        <p:spPr>
          <a:xfrm>
            <a:off x="471900" y="738725"/>
            <a:ext cx="8222100" cy="76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Marcos</a:t>
            </a:r>
            <a:endParaRPr sz="1400" i="1"/>
          </a:p>
          <a:p>
            <a:pPr marL="0" lvl="0" indent="0" algn="l" rtl="0">
              <a:spcBef>
                <a:spcPts val="400"/>
              </a:spcBef>
              <a:spcAft>
                <a:spcPts val="400"/>
              </a:spcAft>
              <a:buNone/>
            </a:pPr>
            <a:r>
              <a:rPr lang="pt-BR" sz="1600" i="1"/>
              <a:t>Residência Médica no Brasil</a:t>
            </a:r>
            <a:endParaRPr sz="1600" i="1"/>
          </a:p>
        </p:txBody>
      </p:sp>
      <p:cxnSp>
        <p:nvCxnSpPr>
          <p:cNvPr id="115" name="Google Shape;115;p18"/>
          <p:cNvCxnSpPr/>
          <p:nvPr/>
        </p:nvCxnSpPr>
        <p:spPr>
          <a:xfrm rot="10800000">
            <a:off x="680050" y="2152465"/>
            <a:ext cx="0" cy="837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116" name="Google Shape;116;p18"/>
          <p:cNvSpPr txBox="1">
            <a:spLocks noGrp="1"/>
          </p:cNvSpPr>
          <p:nvPr>
            <p:ph type="title"/>
          </p:nvPr>
        </p:nvSpPr>
        <p:spPr>
          <a:xfrm>
            <a:off x="727099" y="1995900"/>
            <a:ext cx="1961100" cy="39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</a:rPr>
              <a:t>Criação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117" name="Google Shape;117;p18"/>
          <p:cNvSpPr txBox="1">
            <a:spLocks noGrp="1"/>
          </p:cNvSpPr>
          <p:nvPr>
            <p:ph type="body" idx="1"/>
          </p:nvPr>
        </p:nvSpPr>
        <p:spPr>
          <a:xfrm>
            <a:off x="727112" y="2285925"/>
            <a:ext cx="1814100" cy="57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pt-BR" sz="1200">
                <a:solidFill>
                  <a:schemeClr val="dk2"/>
                </a:solidFill>
              </a:rPr>
              <a:t>Primeiro PRM</a:t>
            </a:r>
            <a:endParaRPr sz="1200">
              <a:solidFill>
                <a:schemeClr val="dk2"/>
              </a:solidFill>
            </a:endParaRPr>
          </a:p>
        </p:txBody>
      </p:sp>
      <p:cxnSp>
        <p:nvCxnSpPr>
          <p:cNvPr id="118" name="Google Shape;118;p18"/>
          <p:cNvCxnSpPr/>
          <p:nvPr/>
        </p:nvCxnSpPr>
        <p:spPr>
          <a:xfrm>
            <a:off x="2114150" y="3375004"/>
            <a:ext cx="0" cy="837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119" name="Google Shape;119;p18"/>
          <p:cNvSpPr txBox="1">
            <a:spLocks noGrp="1"/>
          </p:cNvSpPr>
          <p:nvPr>
            <p:ph type="title"/>
          </p:nvPr>
        </p:nvSpPr>
        <p:spPr>
          <a:xfrm>
            <a:off x="2161212" y="3974191"/>
            <a:ext cx="1814100" cy="39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</a:rPr>
              <a:t>Define RM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120" name="Google Shape;120;p18"/>
          <p:cNvSpPr txBox="1">
            <a:spLocks noGrp="1"/>
          </p:cNvSpPr>
          <p:nvPr>
            <p:ph type="body" idx="1"/>
          </p:nvPr>
        </p:nvSpPr>
        <p:spPr>
          <a:xfrm>
            <a:off x="2161199" y="4264225"/>
            <a:ext cx="1961100" cy="57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pt-BR" sz="1200">
                <a:solidFill>
                  <a:schemeClr val="dk2"/>
                </a:solidFill>
              </a:rPr>
              <a:t>Decreto 80281. Cria a CNRM</a:t>
            </a:r>
            <a:endParaRPr sz="1200">
              <a:solidFill>
                <a:schemeClr val="dk2"/>
              </a:solidFill>
            </a:endParaRPr>
          </a:p>
        </p:txBody>
      </p:sp>
      <p:cxnSp>
        <p:nvCxnSpPr>
          <p:cNvPr id="121" name="Google Shape;121;p18"/>
          <p:cNvCxnSpPr/>
          <p:nvPr/>
        </p:nvCxnSpPr>
        <p:spPr>
          <a:xfrm rot="10800000">
            <a:off x="4232825" y="2145365"/>
            <a:ext cx="0" cy="837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122" name="Google Shape;122;p18"/>
          <p:cNvSpPr txBox="1">
            <a:spLocks noGrp="1"/>
          </p:cNvSpPr>
          <p:nvPr>
            <p:ph type="title"/>
          </p:nvPr>
        </p:nvSpPr>
        <p:spPr>
          <a:xfrm>
            <a:off x="4279887" y="1995911"/>
            <a:ext cx="1814100" cy="39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</a:rPr>
              <a:t>Normatiza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123" name="Google Shape;123;p18"/>
          <p:cNvSpPr txBox="1">
            <a:spLocks noGrp="1"/>
          </p:cNvSpPr>
          <p:nvPr>
            <p:ph type="body" idx="1"/>
          </p:nvPr>
        </p:nvSpPr>
        <p:spPr>
          <a:xfrm>
            <a:off x="4279887" y="2285937"/>
            <a:ext cx="1814100" cy="57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pt-BR" sz="1200">
                <a:solidFill>
                  <a:schemeClr val="dk2"/>
                </a:solidFill>
              </a:rPr>
              <a:t>Lei 6932. Confere título de especialista.</a:t>
            </a:r>
            <a:endParaRPr sz="1200">
              <a:solidFill>
                <a:schemeClr val="dk2"/>
              </a:solidFill>
            </a:endParaRPr>
          </a:p>
        </p:txBody>
      </p:sp>
      <p:cxnSp>
        <p:nvCxnSpPr>
          <p:cNvPr id="124" name="Google Shape;124;p18"/>
          <p:cNvCxnSpPr/>
          <p:nvPr/>
        </p:nvCxnSpPr>
        <p:spPr>
          <a:xfrm>
            <a:off x="7014875" y="3375021"/>
            <a:ext cx="0" cy="8379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125" name="Google Shape;125;p18"/>
          <p:cNvSpPr txBox="1">
            <a:spLocks noGrp="1"/>
          </p:cNvSpPr>
          <p:nvPr>
            <p:ph type="body" idx="1"/>
          </p:nvPr>
        </p:nvSpPr>
        <p:spPr>
          <a:xfrm>
            <a:off x="7044425" y="4260950"/>
            <a:ext cx="2118300" cy="57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pt-BR" sz="1200">
                <a:solidFill>
                  <a:schemeClr val="dk2"/>
                </a:solidFill>
              </a:rPr>
              <a:t>Decreto 11999. Desmantelamento da CNRM</a:t>
            </a:r>
            <a:endParaRPr sz="1200">
              <a:solidFill>
                <a:schemeClr val="dk2"/>
              </a:solidFill>
            </a:endParaRPr>
          </a:p>
        </p:txBody>
      </p:sp>
      <p:graphicFrame>
        <p:nvGraphicFramePr>
          <p:cNvPr id="126" name="Google Shape;126;p18"/>
          <p:cNvGraphicFramePr/>
          <p:nvPr/>
        </p:nvGraphicFramePr>
        <p:xfrm>
          <a:off x="323100" y="2983265"/>
          <a:ext cx="8522700" cy="396210"/>
        </p:xfrm>
        <a:graphic>
          <a:graphicData uri="http://schemas.openxmlformats.org/drawingml/2006/table">
            <a:tbl>
              <a:tblPr>
                <a:noFill/>
                <a:tableStyleId>{9CAE522A-459A-4A1D-89A1-1DDA0BBB0EB4}</a:tableStyleId>
              </a:tblPr>
              <a:tblGrid>
                <a:gridCol w="7102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102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102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1022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1022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1022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71022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710225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710225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710225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710225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710225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>
                          <a:solidFill>
                            <a:srgbClr val="FFFFFF"/>
                          </a:solidFill>
                        </a:rPr>
                        <a:t>1945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>
                          <a:solidFill>
                            <a:srgbClr val="FFFFFF"/>
                          </a:solidFill>
                        </a:rPr>
                        <a:t>...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>
                          <a:solidFill>
                            <a:srgbClr val="FFFFFF"/>
                          </a:solidFill>
                        </a:rPr>
                        <a:t>1977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>
                          <a:solidFill>
                            <a:srgbClr val="FFFFFF"/>
                          </a:solidFill>
                        </a:rPr>
                        <a:t>…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>
                          <a:solidFill>
                            <a:srgbClr val="FFFFFF"/>
                          </a:solidFill>
                        </a:rPr>
                        <a:t>…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>
                          <a:solidFill>
                            <a:srgbClr val="FFFFFF"/>
                          </a:solidFill>
                        </a:rPr>
                        <a:t>1981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>
                          <a:solidFill>
                            <a:srgbClr val="FFFFFF"/>
                          </a:solidFill>
                        </a:rPr>
                        <a:t>…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>
                          <a:solidFill>
                            <a:srgbClr val="FFFFFF"/>
                          </a:solidFill>
                        </a:rPr>
                        <a:t>…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>
                          <a:solidFill>
                            <a:srgbClr val="FFFFFF"/>
                          </a:solidFill>
                        </a:rPr>
                        <a:t>…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>
                          <a:solidFill>
                            <a:srgbClr val="FFFFFF"/>
                          </a:solidFill>
                        </a:rPr>
                        <a:t>2024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>
                          <a:solidFill>
                            <a:srgbClr val="FFFFFF"/>
                          </a:solidFill>
                        </a:rPr>
                        <a:t>?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>
                          <a:solidFill>
                            <a:srgbClr val="FFFFFF"/>
                          </a:solidFill>
                        </a:rPr>
                        <a:t>?</a:t>
                      </a:r>
                      <a:endParaRPr>
                        <a:solidFill>
                          <a:srgbClr val="FFFFFF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27" name="Google Shape;127;p18"/>
          <p:cNvSpPr txBox="1">
            <a:spLocks noGrp="1"/>
          </p:cNvSpPr>
          <p:nvPr>
            <p:ph type="title"/>
          </p:nvPr>
        </p:nvSpPr>
        <p:spPr>
          <a:xfrm>
            <a:off x="7061937" y="3970916"/>
            <a:ext cx="1814100" cy="392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>
                <a:solidFill>
                  <a:schemeClr val="dk1"/>
                </a:solidFill>
              </a:rPr>
              <a:t>Fim?</a:t>
            </a:r>
            <a:endParaRPr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Google Shape;132;p19" descr="Close lateral de uma mão empurrando um botão em uma mesa de mixagem de som"/>
          <p:cNvPicPr preferRelativeResize="0"/>
          <p:nvPr/>
        </p:nvPicPr>
        <p:blipFill rotWithShape="1">
          <a:blip r:embed="rId3">
            <a:alphaModFix/>
          </a:blip>
          <a:srcRect l="7506" r="42247" b="15419"/>
          <a:stretch/>
        </p:blipFill>
        <p:spPr>
          <a:xfrm>
            <a:off x="-9150" y="0"/>
            <a:ext cx="4594498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9"/>
          <p:cNvSpPr txBox="1">
            <a:spLocks noGrp="1"/>
          </p:cNvSpPr>
          <p:nvPr>
            <p:ph type="title"/>
          </p:nvPr>
        </p:nvSpPr>
        <p:spPr>
          <a:xfrm>
            <a:off x="265500" y="1830600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solidFill>
                  <a:schemeClr val="lt1"/>
                </a:solidFill>
              </a:rPr>
              <a:t>A solução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34" name="Google Shape;134;p1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/>
              <a:t>PL 1914/23</a:t>
            </a:r>
            <a:endParaRPr sz="24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pt-BR" sz="2400"/>
              <a:t>Exame de ordem</a:t>
            </a:r>
            <a:endParaRPr sz="240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pt-BR" sz="2400"/>
              <a:t>Manutenção CNRM</a:t>
            </a:r>
            <a:endParaRPr sz="24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20" descr="Foto de cima para baixo de jovens sentados em um deque"/>
          <p:cNvPicPr preferRelativeResize="0"/>
          <p:nvPr/>
        </p:nvPicPr>
        <p:blipFill rotWithShape="1">
          <a:blip r:embed="rId3">
            <a:alphaModFix/>
          </a:blip>
          <a:srcRect t="8630" r="1254" b="8063"/>
          <a:stretch/>
        </p:blipFill>
        <p:spPr>
          <a:xfrm>
            <a:off x="-30675" y="0"/>
            <a:ext cx="9174677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20"/>
          <p:cNvSpPr txBox="1">
            <a:spLocks noGrp="1"/>
          </p:cNvSpPr>
          <p:nvPr>
            <p:ph type="title"/>
          </p:nvPr>
        </p:nvSpPr>
        <p:spPr>
          <a:xfrm>
            <a:off x="490250" y="488250"/>
            <a:ext cx="44391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 b="1"/>
              <a:t>Por que agora?</a:t>
            </a:r>
            <a:endParaRPr sz="3000" b="1"/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pt-BR" sz="3000"/>
              <a:t>Segurança da população</a:t>
            </a:r>
            <a:endParaRPr sz="3000"/>
          </a:p>
        </p:txBody>
      </p:sp>
      <p:pic>
        <p:nvPicPr>
          <p:cNvPr id="141" name="Google Shape;141;p20" title="sbacvBranc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78422" y="3895025"/>
            <a:ext cx="3403301" cy="1105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aterial">
  <a:themeElements>
    <a:clrScheme name="Material">
      <a:dk1>
        <a:srgbClr val="4285F4"/>
      </a:dk1>
      <a:lt1>
        <a:srgbClr val="FFFFFF"/>
      </a:lt1>
      <a:dk2>
        <a:srgbClr val="424242"/>
      </a:dk2>
      <a:lt2>
        <a:srgbClr val="737373"/>
      </a:lt2>
      <a:accent1>
        <a:srgbClr val="0277BD"/>
      </a:accent1>
      <a:accent2>
        <a:srgbClr val="0F9D58"/>
      </a:accent2>
      <a:accent3>
        <a:srgbClr val="DB4437"/>
      </a:accent3>
      <a:accent4>
        <a:srgbClr val="FAFAFA"/>
      </a:accent4>
      <a:accent5>
        <a:srgbClr val="4FC3F7"/>
      </a:accent5>
      <a:accent6>
        <a:srgbClr val="F4B400"/>
      </a:accent6>
      <a:hlink>
        <a:srgbClr val="4FC3F7"/>
      </a:hlink>
      <a:folHlink>
        <a:srgbClr val="4FC3F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154</Words>
  <Application>Microsoft Office PowerPoint</Application>
  <PresentationFormat>Apresentação na tela (16:9)</PresentationFormat>
  <Paragraphs>50</Paragraphs>
  <Slides>8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4" baseType="lpstr">
      <vt:lpstr>Roboto Black</vt:lpstr>
      <vt:lpstr>Arial</vt:lpstr>
      <vt:lpstr>Trebuchet MS</vt:lpstr>
      <vt:lpstr>Roboto</vt:lpstr>
      <vt:lpstr>Montserrat</vt:lpstr>
      <vt:lpstr>Material</vt:lpstr>
      <vt:lpstr>Apresentação do PowerPoint</vt:lpstr>
      <vt:lpstr>Missão: representar as sociedades de especialidades médicas</vt:lpstr>
      <vt:lpstr>Invasão das especialidades médicas por não médicos</vt:lpstr>
      <vt:lpstr>Apresentação do PowerPoint</vt:lpstr>
      <vt:lpstr>Apresentação do PowerPoint</vt:lpstr>
      <vt:lpstr>Marcos Residência Médica no Brasil</vt:lpstr>
      <vt:lpstr>A solução</vt:lpstr>
      <vt:lpstr>Por que agora? Segurança da população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Renato Silva Santos</dc:creator>
  <cp:lastModifiedBy>Aguirre Estorilio Silva Pinto Neto</cp:lastModifiedBy>
  <cp:revision>1</cp:revision>
  <dcterms:modified xsi:type="dcterms:W3CDTF">2024-05-08T12:47:30Z</dcterms:modified>
</cp:coreProperties>
</file>