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  <p:sldMasterId id="2147484026" r:id="rId2"/>
    <p:sldMasterId id="2147484038" r:id="rId3"/>
    <p:sldMasterId id="2147484134" r:id="rId4"/>
  </p:sldMasterIdLst>
  <p:notesMasterIdLst>
    <p:notesMasterId r:id="rId24"/>
  </p:notesMasterIdLst>
  <p:sldIdLst>
    <p:sldId id="256" r:id="rId5"/>
    <p:sldId id="259" r:id="rId6"/>
    <p:sldId id="279" r:id="rId7"/>
    <p:sldId id="286" r:id="rId8"/>
    <p:sldId id="282" r:id="rId9"/>
    <p:sldId id="289" r:id="rId10"/>
    <p:sldId id="283" r:id="rId11"/>
    <p:sldId id="290" r:id="rId12"/>
    <p:sldId id="292" r:id="rId13"/>
    <p:sldId id="285" r:id="rId14"/>
    <p:sldId id="291" r:id="rId15"/>
    <p:sldId id="284" r:id="rId16"/>
    <p:sldId id="287" r:id="rId17"/>
    <p:sldId id="288" r:id="rId18"/>
    <p:sldId id="280" r:id="rId19"/>
    <p:sldId id="269" r:id="rId20"/>
    <p:sldId id="268" r:id="rId21"/>
    <p:sldId id="278" r:id="rId22"/>
    <p:sldId id="27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9057A0-30AA-3282-48F2-AD73C21EBF27}" v="12" dt="2022-06-21T21:29:48.886"/>
    <p1510:client id="{8BDFF105-8792-CC48-C022-FF3795D7F357}" v="345" dt="2022-06-21T14:30:02.069"/>
    <p1510:client id="{C624EC6F-E9DD-A92F-B589-73865003FDD2}" v="278" dt="2022-06-21T17:52:48.189"/>
    <p1510:client id="{D314BBDB-EE9D-0D0E-D3A3-835CBB6937B0}" v="15" dt="2022-06-21T14:51:38.114"/>
    <p1510:client id="{D3E748A5-5DB9-8434-206D-2FFE64F414EF}" v="8" dt="2022-06-21T12:34:14.0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792461-E430-4C3A-9079-CA2AA445BBE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CF1BDAE-5C14-4416-9DB6-803EE75A545F}">
      <dgm:prSet/>
      <dgm:spPr/>
      <dgm:t>
        <a:bodyPr/>
        <a:lstStyle/>
        <a:p>
          <a:pPr rtl="0"/>
          <a:r>
            <a:rPr lang="pt-BR" b="1">
              <a:solidFill>
                <a:schemeClr val="tx1"/>
              </a:solidFill>
            </a:rPr>
            <a:t>Registro temporário: </a:t>
          </a:r>
          <a:r>
            <a:rPr lang="pt-BR">
              <a:solidFill>
                <a:schemeClr val="tx1"/>
              </a:solidFill>
            </a:rPr>
            <a:t>O projeto de lei mantém o Registro Especial Temporário (RET) para as mesmas finalidades, mas cria o “Registro Temporário”. Esse registro pode isentar o país de realizar suas próprias avaliações e análises de riscos que são diversas de outros países da OCDE, com outra biodiversidade, fauna e flora, por exemplo. OCDE é uma organização de caráter econômico!</a:t>
          </a:r>
          <a:r>
            <a:rPr lang="pt-BR">
              <a:solidFill>
                <a:schemeClr val="tx1"/>
              </a:solidFill>
              <a:latin typeface="Gill Sans MT" panose="020B0502020104020203"/>
            </a:rPr>
            <a:t> </a:t>
          </a:r>
          <a:endParaRPr lang="en-US" b="0">
            <a:solidFill>
              <a:schemeClr val="tx1"/>
            </a:solidFill>
            <a:latin typeface="Gill Sans MT" panose="020B0502020104020203"/>
          </a:endParaRPr>
        </a:p>
      </dgm:t>
    </dgm:pt>
    <dgm:pt modelId="{00D73BDC-B24E-4B28-AAD4-C4DC198813D5}" type="parTrans" cxnId="{7B0B84DE-10A2-411D-B4BD-B2972DB8CA4B}">
      <dgm:prSet/>
      <dgm:spPr/>
      <dgm:t>
        <a:bodyPr/>
        <a:lstStyle/>
        <a:p>
          <a:endParaRPr lang="en-US"/>
        </a:p>
      </dgm:t>
    </dgm:pt>
    <dgm:pt modelId="{DAB6BBC5-DBB8-4009-8A58-BBD8B941B1C1}" type="sibTrans" cxnId="{7B0B84DE-10A2-411D-B4BD-B2972DB8CA4B}">
      <dgm:prSet/>
      <dgm:spPr/>
      <dgm:t>
        <a:bodyPr/>
        <a:lstStyle/>
        <a:p>
          <a:endParaRPr lang="en-US"/>
        </a:p>
      </dgm:t>
    </dgm:pt>
    <dgm:pt modelId="{6FAA9537-656A-4F63-BE70-BE456AABF5AE}">
      <dgm:prSet/>
      <dgm:spPr/>
      <dgm:t>
        <a:bodyPr/>
        <a:lstStyle/>
        <a:p>
          <a:pPr rtl="0"/>
          <a:r>
            <a:rPr lang="pt-BR" b="1">
              <a:solidFill>
                <a:schemeClr val="tx1"/>
              </a:solidFill>
            </a:rPr>
            <a:t>Dispensa de registro de agrotóxico produzido no Brasil que será exportado</a:t>
          </a:r>
          <a:r>
            <a:rPr lang="pt-BR" b="1">
              <a:solidFill>
                <a:schemeClr val="tx1"/>
              </a:solidFill>
              <a:latin typeface="Gill Sans MT" panose="020B0502020104020203"/>
            </a:rPr>
            <a:t> (saúde dos trabalhadores)</a:t>
          </a:r>
          <a:endParaRPr lang="en-US">
            <a:solidFill>
              <a:schemeClr val="tx1"/>
            </a:solidFill>
          </a:endParaRPr>
        </a:p>
      </dgm:t>
    </dgm:pt>
    <dgm:pt modelId="{32EF1232-B89D-4DD1-A038-2165C959047D}" type="parTrans" cxnId="{E013ECB1-253A-4180-A2AA-A58FFCDAC3D0}">
      <dgm:prSet/>
      <dgm:spPr/>
      <dgm:t>
        <a:bodyPr/>
        <a:lstStyle/>
        <a:p>
          <a:endParaRPr lang="en-US"/>
        </a:p>
      </dgm:t>
    </dgm:pt>
    <dgm:pt modelId="{DA7236FB-569F-418B-BF0C-AD0682DC7CE8}" type="sibTrans" cxnId="{E013ECB1-253A-4180-A2AA-A58FFCDAC3D0}">
      <dgm:prSet/>
      <dgm:spPr/>
      <dgm:t>
        <a:bodyPr/>
        <a:lstStyle/>
        <a:p>
          <a:endParaRPr lang="en-US"/>
        </a:p>
      </dgm:t>
    </dgm:pt>
    <dgm:pt modelId="{F0CB4442-C3D7-4E86-8392-2A54AED276DF}">
      <dgm:prSet phldr="0"/>
      <dgm:spPr/>
      <dgm:t>
        <a:bodyPr/>
        <a:lstStyle/>
        <a:p>
          <a:r>
            <a:rPr lang="pt-BR" b="1">
              <a:solidFill>
                <a:schemeClr val="tx1"/>
              </a:solidFill>
            </a:rPr>
            <a:t>Delimitação de prazos rápidos para que os órgãos federais registrem os agrotóxicos: </a:t>
          </a:r>
          <a:r>
            <a:rPr lang="pt-BR">
              <a:solidFill>
                <a:schemeClr val="tx1"/>
              </a:solidFill>
            </a:rPr>
            <a:t>menos tempo para análises complexas, como por exemplo os estudos toxicológicos. Mescla atribuições que são do órgão de saúde para agricultura, como a reanálise de riscos (NT ANVISA)</a:t>
          </a:r>
          <a:endParaRPr lang="pt-BR"/>
        </a:p>
      </dgm:t>
    </dgm:pt>
    <dgm:pt modelId="{6F4EE70D-2A1B-43F3-B209-41A93226FF4F}" type="parTrans" cxnId="{FDB3C640-65D3-428E-9204-A1FC445DA657}">
      <dgm:prSet/>
      <dgm:spPr/>
    </dgm:pt>
    <dgm:pt modelId="{57C2944D-5CC1-47D6-8A42-65D039191816}" type="sibTrans" cxnId="{FDB3C640-65D3-428E-9204-A1FC445DA657}">
      <dgm:prSet/>
      <dgm:spPr/>
    </dgm:pt>
    <dgm:pt modelId="{D78E7FD8-55BE-4120-8462-6D7839DC0D4A}" type="pres">
      <dgm:prSet presAssocID="{1E792461-E430-4C3A-9079-CA2AA445BB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F7DBA25-8AEA-4777-B170-1ADC7A51598E}" type="pres">
      <dgm:prSet presAssocID="{BCF1BDAE-5C14-4416-9DB6-803EE75A545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A4DD7F7-DCD5-4C28-B5FE-909E75CE7609}" type="pres">
      <dgm:prSet presAssocID="{DAB6BBC5-DBB8-4009-8A58-BBD8B941B1C1}" presName="spacer" presStyleCnt="0"/>
      <dgm:spPr/>
    </dgm:pt>
    <dgm:pt modelId="{14C201A0-A1FA-48FB-BC03-6C9DF00ACB1D}" type="pres">
      <dgm:prSet presAssocID="{F0CB4442-C3D7-4E86-8392-2A54AED276D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44CDF2-8441-4793-8744-1DF7D19684B8}" type="pres">
      <dgm:prSet presAssocID="{57C2944D-5CC1-47D6-8A42-65D039191816}" presName="spacer" presStyleCnt="0"/>
      <dgm:spPr/>
    </dgm:pt>
    <dgm:pt modelId="{254493F7-ED22-470E-8A11-A04A9A10E4CB}" type="pres">
      <dgm:prSet presAssocID="{6FAA9537-656A-4F63-BE70-BE456AABF5A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80B23E9-7AC1-49F2-AE8F-57CD33D99371}" type="presOf" srcId="{BCF1BDAE-5C14-4416-9DB6-803EE75A545F}" destId="{2F7DBA25-8AEA-4777-B170-1ADC7A51598E}" srcOrd="0" destOrd="0" presId="urn:microsoft.com/office/officeart/2005/8/layout/vList2"/>
    <dgm:cxn modelId="{09F3FAA2-D4EA-4C57-94B6-4D7961D4669D}" type="presOf" srcId="{1E792461-E430-4C3A-9079-CA2AA445BBE3}" destId="{D78E7FD8-55BE-4120-8462-6D7839DC0D4A}" srcOrd="0" destOrd="0" presId="urn:microsoft.com/office/officeart/2005/8/layout/vList2"/>
    <dgm:cxn modelId="{7B0B84DE-10A2-411D-B4BD-B2972DB8CA4B}" srcId="{1E792461-E430-4C3A-9079-CA2AA445BBE3}" destId="{BCF1BDAE-5C14-4416-9DB6-803EE75A545F}" srcOrd="0" destOrd="0" parTransId="{00D73BDC-B24E-4B28-AAD4-C4DC198813D5}" sibTransId="{DAB6BBC5-DBB8-4009-8A58-BBD8B941B1C1}"/>
    <dgm:cxn modelId="{E013ECB1-253A-4180-A2AA-A58FFCDAC3D0}" srcId="{1E792461-E430-4C3A-9079-CA2AA445BBE3}" destId="{6FAA9537-656A-4F63-BE70-BE456AABF5AE}" srcOrd="2" destOrd="0" parTransId="{32EF1232-B89D-4DD1-A038-2165C959047D}" sibTransId="{DA7236FB-569F-418B-BF0C-AD0682DC7CE8}"/>
    <dgm:cxn modelId="{4E837CB3-FEA5-4873-A294-AA81F698C219}" type="presOf" srcId="{6FAA9537-656A-4F63-BE70-BE456AABF5AE}" destId="{254493F7-ED22-470E-8A11-A04A9A10E4CB}" srcOrd="0" destOrd="0" presId="urn:microsoft.com/office/officeart/2005/8/layout/vList2"/>
    <dgm:cxn modelId="{02EE7922-FA13-4A51-A3C0-9D20D91D7CA3}" type="presOf" srcId="{F0CB4442-C3D7-4E86-8392-2A54AED276DF}" destId="{14C201A0-A1FA-48FB-BC03-6C9DF00ACB1D}" srcOrd="0" destOrd="0" presId="urn:microsoft.com/office/officeart/2005/8/layout/vList2"/>
    <dgm:cxn modelId="{FDB3C640-65D3-428E-9204-A1FC445DA657}" srcId="{1E792461-E430-4C3A-9079-CA2AA445BBE3}" destId="{F0CB4442-C3D7-4E86-8392-2A54AED276DF}" srcOrd="1" destOrd="0" parTransId="{6F4EE70D-2A1B-43F3-B209-41A93226FF4F}" sibTransId="{57C2944D-5CC1-47D6-8A42-65D039191816}"/>
    <dgm:cxn modelId="{07C6E694-8A9C-4A98-97D9-318168CE35B4}" type="presParOf" srcId="{D78E7FD8-55BE-4120-8462-6D7839DC0D4A}" destId="{2F7DBA25-8AEA-4777-B170-1ADC7A51598E}" srcOrd="0" destOrd="0" presId="urn:microsoft.com/office/officeart/2005/8/layout/vList2"/>
    <dgm:cxn modelId="{3718E2CB-9145-49B1-A69E-F3780CEA5615}" type="presParOf" srcId="{D78E7FD8-55BE-4120-8462-6D7839DC0D4A}" destId="{6A4DD7F7-DCD5-4C28-B5FE-909E75CE7609}" srcOrd="1" destOrd="0" presId="urn:microsoft.com/office/officeart/2005/8/layout/vList2"/>
    <dgm:cxn modelId="{D9E9D3CF-2098-494F-8D20-C0D8DE0E2E67}" type="presParOf" srcId="{D78E7FD8-55BE-4120-8462-6D7839DC0D4A}" destId="{14C201A0-A1FA-48FB-BC03-6C9DF00ACB1D}" srcOrd="2" destOrd="0" presId="urn:microsoft.com/office/officeart/2005/8/layout/vList2"/>
    <dgm:cxn modelId="{D8B3E2EE-7FE3-4710-B40E-79BB37FA271D}" type="presParOf" srcId="{D78E7FD8-55BE-4120-8462-6D7839DC0D4A}" destId="{9144CDF2-8441-4793-8744-1DF7D19684B8}" srcOrd="3" destOrd="0" presId="urn:microsoft.com/office/officeart/2005/8/layout/vList2"/>
    <dgm:cxn modelId="{4B8A6074-911C-4857-AE3F-B7A717EF5845}" type="presParOf" srcId="{D78E7FD8-55BE-4120-8462-6D7839DC0D4A}" destId="{254493F7-ED22-470E-8A11-A04A9A10E4C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B4C199-8AD8-47A0-B5F7-AECCDD2414A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9368509-F24D-4809-A820-3D971A446A61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Artigo 225 da CF</a:t>
          </a:r>
          <a:endParaRPr lang="en-US" b="1" dirty="0">
            <a:solidFill>
              <a:schemeClr val="tx1"/>
            </a:solidFill>
          </a:endParaRPr>
        </a:p>
      </dgm:t>
    </dgm:pt>
    <dgm:pt modelId="{93AD7218-3108-4068-AE8E-D5825AE77007}" type="parTrans" cxnId="{FA0A8865-1465-4E0C-8947-B942AA6B201F}">
      <dgm:prSet/>
      <dgm:spPr/>
      <dgm:t>
        <a:bodyPr/>
        <a:lstStyle/>
        <a:p>
          <a:endParaRPr lang="en-US"/>
        </a:p>
      </dgm:t>
    </dgm:pt>
    <dgm:pt modelId="{EB435392-5C8D-455E-998E-B5457EC5BB9B}" type="sibTrans" cxnId="{FA0A8865-1465-4E0C-8947-B942AA6B201F}">
      <dgm:prSet/>
      <dgm:spPr/>
      <dgm:t>
        <a:bodyPr/>
        <a:lstStyle/>
        <a:p>
          <a:endParaRPr lang="en-US"/>
        </a:p>
      </dgm:t>
    </dgm:pt>
    <dgm:pt modelId="{61670E98-19CB-41C9-BEA6-01C1637538CF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Lei 6938/1981 – Política Nacional de Meio Ambiente</a:t>
          </a:r>
          <a:endParaRPr lang="en-US" b="1" dirty="0">
            <a:solidFill>
              <a:schemeClr val="tx1"/>
            </a:solidFill>
          </a:endParaRPr>
        </a:p>
      </dgm:t>
    </dgm:pt>
    <dgm:pt modelId="{B94890B9-0835-41FF-9E9F-6401DF027DB8}" type="parTrans" cxnId="{FC109A15-FCB0-475E-AB95-6D2BE30A1AD9}">
      <dgm:prSet/>
      <dgm:spPr/>
      <dgm:t>
        <a:bodyPr/>
        <a:lstStyle/>
        <a:p>
          <a:endParaRPr lang="en-US"/>
        </a:p>
      </dgm:t>
    </dgm:pt>
    <dgm:pt modelId="{2CF6CBDA-EC50-48D7-A194-E82373EE0D02}" type="sibTrans" cxnId="{FC109A15-FCB0-475E-AB95-6D2BE30A1AD9}">
      <dgm:prSet/>
      <dgm:spPr/>
      <dgm:t>
        <a:bodyPr/>
        <a:lstStyle/>
        <a:p>
          <a:endParaRPr lang="en-US"/>
        </a:p>
      </dgm:t>
    </dgm:pt>
    <dgm:pt modelId="{97A90DFE-3DB3-43B4-9582-A91EC73288FE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Declaração do Rio de Janeiro Sobre Meio Ambiente (Princípio 15 – Precaução)</a:t>
          </a:r>
          <a:endParaRPr lang="en-US" b="1" dirty="0">
            <a:solidFill>
              <a:schemeClr val="tx1"/>
            </a:solidFill>
          </a:endParaRPr>
        </a:p>
      </dgm:t>
    </dgm:pt>
    <dgm:pt modelId="{53F59AEA-A5A2-4699-8716-454A75D92F0F}" type="parTrans" cxnId="{CEF8758C-0C93-4EB0-84F7-6CB777F8AB2A}">
      <dgm:prSet/>
      <dgm:spPr/>
      <dgm:t>
        <a:bodyPr/>
        <a:lstStyle/>
        <a:p>
          <a:endParaRPr lang="en-US"/>
        </a:p>
      </dgm:t>
    </dgm:pt>
    <dgm:pt modelId="{8519C04E-953E-4256-8E34-AC58E6B158E9}" type="sibTrans" cxnId="{CEF8758C-0C93-4EB0-84F7-6CB777F8AB2A}">
      <dgm:prSet/>
      <dgm:spPr/>
      <dgm:t>
        <a:bodyPr/>
        <a:lstStyle/>
        <a:p>
          <a:endParaRPr lang="en-US"/>
        </a:p>
      </dgm:t>
    </dgm:pt>
    <dgm:pt modelId="{B35FDD53-41E2-4693-931E-5AD733565019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Declaração de Joanesburgo sobre Desenvolvimento Sustentável </a:t>
          </a:r>
          <a:endParaRPr lang="en-US" b="1" dirty="0">
            <a:solidFill>
              <a:schemeClr val="tx1"/>
            </a:solidFill>
          </a:endParaRPr>
        </a:p>
      </dgm:t>
    </dgm:pt>
    <dgm:pt modelId="{D27366DE-C6E7-48A6-9DCD-0144C17B5D57}" type="parTrans" cxnId="{613B79CB-AC77-4185-9D5F-D918A6C5FBDF}">
      <dgm:prSet/>
      <dgm:spPr/>
      <dgm:t>
        <a:bodyPr/>
        <a:lstStyle/>
        <a:p>
          <a:endParaRPr lang="en-US"/>
        </a:p>
      </dgm:t>
    </dgm:pt>
    <dgm:pt modelId="{822D7DD7-A2F7-4E69-A891-A33610B53E37}" type="sibTrans" cxnId="{613B79CB-AC77-4185-9D5F-D918A6C5FBDF}">
      <dgm:prSet/>
      <dgm:spPr/>
      <dgm:t>
        <a:bodyPr/>
        <a:lstStyle/>
        <a:p>
          <a:endParaRPr lang="en-US"/>
        </a:p>
      </dgm:t>
    </dgm:pt>
    <dgm:pt modelId="{0E3D7002-A8B2-4DB1-ACE7-8A4CA14953DF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Protocolo de Quioto</a:t>
          </a:r>
          <a:endParaRPr lang="en-US" b="1" dirty="0">
            <a:solidFill>
              <a:schemeClr val="tx1"/>
            </a:solidFill>
          </a:endParaRPr>
        </a:p>
      </dgm:t>
    </dgm:pt>
    <dgm:pt modelId="{085A5498-2E01-4E76-A15F-52D8A0FE527A}" type="parTrans" cxnId="{6136ED6D-470C-40CF-9897-04A35ED2124C}">
      <dgm:prSet/>
      <dgm:spPr/>
      <dgm:t>
        <a:bodyPr/>
        <a:lstStyle/>
        <a:p>
          <a:endParaRPr lang="en-US"/>
        </a:p>
      </dgm:t>
    </dgm:pt>
    <dgm:pt modelId="{01186D6E-7707-4301-8AB7-F4E9BDB33EA6}" type="sibTrans" cxnId="{6136ED6D-470C-40CF-9897-04A35ED2124C}">
      <dgm:prSet/>
      <dgm:spPr/>
      <dgm:t>
        <a:bodyPr/>
        <a:lstStyle/>
        <a:p>
          <a:endParaRPr lang="en-US"/>
        </a:p>
      </dgm:t>
    </dgm:pt>
    <dgm:pt modelId="{297F35F2-7E86-4517-B066-5AF455EA31B9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Convenção Sobre a Diversidade Biológica</a:t>
          </a:r>
          <a:endParaRPr lang="en-US" b="1" dirty="0">
            <a:solidFill>
              <a:schemeClr val="tx1"/>
            </a:solidFill>
          </a:endParaRPr>
        </a:p>
      </dgm:t>
    </dgm:pt>
    <dgm:pt modelId="{5693B2AA-2634-4126-B46F-F393AC3B1766}" type="parTrans" cxnId="{772F18CB-87E4-4EF9-8C7E-F1EF9F30FE70}">
      <dgm:prSet/>
      <dgm:spPr/>
      <dgm:t>
        <a:bodyPr/>
        <a:lstStyle/>
        <a:p>
          <a:endParaRPr lang="en-US"/>
        </a:p>
      </dgm:t>
    </dgm:pt>
    <dgm:pt modelId="{E9D2A567-1A9D-4812-89CF-0737225399ED}" type="sibTrans" cxnId="{772F18CB-87E4-4EF9-8C7E-F1EF9F30FE70}">
      <dgm:prSet/>
      <dgm:spPr/>
      <dgm:t>
        <a:bodyPr/>
        <a:lstStyle/>
        <a:p>
          <a:endParaRPr lang="en-US"/>
        </a:p>
      </dgm:t>
    </dgm:pt>
    <dgm:pt modelId="{F1C39D65-FA07-48EB-90E0-DDDD97CF4CDB}">
      <dgm:prSet/>
      <dgm:spPr/>
      <dgm:t>
        <a:bodyPr/>
        <a:lstStyle/>
        <a:p>
          <a:r>
            <a:rPr lang="pt-BR" b="1" dirty="0">
              <a:solidFill>
                <a:schemeClr val="tx1"/>
              </a:solidFill>
            </a:rPr>
            <a:t>Protocolo de Cartagena sobre Biossegurança</a:t>
          </a:r>
          <a:endParaRPr lang="en-US" b="1" dirty="0">
            <a:solidFill>
              <a:schemeClr val="tx1"/>
            </a:solidFill>
          </a:endParaRPr>
        </a:p>
      </dgm:t>
    </dgm:pt>
    <dgm:pt modelId="{D17EAC26-ADBC-40E4-9DA1-4A31ACBF9D4C}" type="parTrans" cxnId="{4450766F-4090-42C6-9004-7D1D33E030BD}">
      <dgm:prSet/>
      <dgm:spPr/>
      <dgm:t>
        <a:bodyPr/>
        <a:lstStyle/>
        <a:p>
          <a:endParaRPr lang="en-US"/>
        </a:p>
      </dgm:t>
    </dgm:pt>
    <dgm:pt modelId="{BE7DD42A-474D-4018-BD1E-4ED66652C397}" type="sibTrans" cxnId="{4450766F-4090-42C6-9004-7D1D33E030BD}">
      <dgm:prSet/>
      <dgm:spPr/>
      <dgm:t>
        <a:bodyPr/>
        <a:lstStyle/>
        <a:p>
          <a:endParaRPr lang="en-US"/>
        </a:p>
      </dgm:t>
    </dgm:pt>
    <dgm:pt modelId="{7DB91E2A-3978-4D73-8F11-40E820D69E4D}" type="pres">
      <dgm:prSet presAssocID="{2EB4C199-8AD8-47A0-B5F7-AECCDD2414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3C61BA3-C16B-45EB-A25C-6EF8C0A99CE7}" type="pres">
      <dgm:prSet presAssocID="{39368509-F24D-4809-A820-3D971A446A61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AB4E51A-E81B-4B8A-8BE4-582083EB340D}" type="pres">
      <dgm:prSet presAssocID="{EB435392-5C8D-455E-998E-B5457EC5BB9B}" presName="spacer" presStyleCnt="0"/>
      <dgm:spPr/>
    </dgm:pt>
    <dgm:pt modelId="{A699DC7D-4212-46CE-B133-8C83E2D02E49}" type="pres">
      <dgm:prSet presAssocID="{61670E98-19CB-41C9-BEA6-01C1637538CF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7FD2A47-39A6-4DE3-AD4A-4346BE6CB589}" type="pres">
      <dgm:prSet presAssocID="{2CF6CBDA-EC50-48D7-A194-E82373EE0D02}" presName="spacer" presStyleCnt="0"/>
      <dgm:spPr/>
    </dgm:pt>
    <dgm:pt modelId="{73133976-3F23-4F58-BCEE-9AED938CE1BF}" type="pres">
      <dgm:prSet presAssocID="{97A90DFE-3DB3-43B4-9582-A91EC73288F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57103E-D655-4361-868C-A237B23E6731}" type="pres">
      <dgm:prSet presAssocID="{8519C04E-953E-4256-8E34-AC58E6B158E9}" presName="spacer" presStyleCnt="0"/>
      <dgm:spPr/>
    </dgm:pt>
    <dgm:pt modelId="{DEE9DB35-7AAD-4F28-8711-CF4A584D052C}" type="pres">
      <dgm:prSet presAssocID="{B35FDD53-41E2-4693-931E-5AD733565019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B80427D-7DEE-4B36-89E8-436CCC125B99}" type="pres">
      <dgm:prSet presAssocID="{822D7DD7-A2F7-4E69-A891-A33610B53E37}" presName="spacer" presStyleCnt="0"/>
      <dgm:spPr/>
    </dgm:pt>
    <dgm:pt modelId="{A4680DC7-24A3-404D-8770-B51FB655CA65}" type="pres">
      <dgm:prSet presAssocID="{0E3D7002-A8B2-4DB1-ACE7-8A4CA14953D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D2F27C-4519-4535-B883-BFF65F6FD753}" type="pres">
      <dgm:prSet presAssocID="{01186D6E-7707-4301-8AB7-F4E9BDB33EA6}" presName="spacer" presStyleCnt="0"/>
      <dgm:spPr/>
    </dgm:pt>
    <dgm:pt modelId="{84F7E21B-2157-4BC3-B8DA-5F3DD64D5516}" type="pres">
      <dgm:prSet presAssocID="{297F35F2-7E86-4517-B066-5AF455EA31B9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8DBBD86-7235-4EDA-A1B3-5C85803042C3}" type="pres">
      <dgm:prSet presAssocID="{E9D2A567-1A9D-4812-89CF-0737225399ED}" presName="spacer" presStyleCnt="0"/>
      <dgm:spPr/>
    </dgm:pt>
    <dgm:pt modelId="{DEECA84B-7684-49B0-9360-0C339E37F5BC}" type="pres">
      <dgm:prSet presAssocID="{F1C39D65-FA07-48EB-90E0-DDDD97CF4CDB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C2C6826-98D9-4EBC-8A00-552C3C01E847}" type="presOf" srcId="{97A90DFE-3DB3-43B4-9582-A91EC73288FE}" destId="{73133976-3F23-4F58-BCEE-9AED938CE1BF}" srcOrd="0" destOrd="0" presId="urn:microsoft.com/office/officeart/2005/8/layout/vList2"/>
    <dgm:cxn modelId="{B2DCA315-5A3D-4D40-B51D-9635B869595B}" type="presOf" srcId="{2EB4C199-8AD8-47A0-B5F7-AECCDD2414A9}" destId="{7DB91E2A-3978-4D73-8F11-40E820D69E4D}" srcOrd="0" destOrd="0" presId="urn:microsoft.com/office/officeart/2005/8/layout/vList2"/>
    <dgm:cxn modelId="{7ADADEAD-9E71-40E0-8C7A-B21F2B75DE03}" type="presOf" srcId="{39368509-F24D-4809-A820-3D971A446A61}" destId="{13C61BA3-C16B-45EB-A25C-6EF8C0A99CE7}" srcOrd="0" destOrd="0" presId="urn:microsoft.com/office/officeart/2005/8/layout/vList2"/>
    <dgm:cxn modelId="{A1ADA780-B4EC-44E3-9BB3-596FC2F7510A}" type="presOf" srcId="{61670E98-19CB-41C9-BEA6-01C1637538CF}" destId="{A699DC7D-4212-46CE-B133-8C83E2D02E49}" srcOrd="0" destOrd="0" presId="urn:microsoft.com/office/officeart/2005/8/layout/vList2"/>
    <dgm:cxn modelId="{FA0A8865-1465-4E0C-8947-B942AA6B201F}" srcId="{2EB4C199-8AD8-47A0-B5F7-AECCDD2414A9}" destId="{39368509-F24D-4809-A820-3D971A446A61}" srcOrd="0" destOrd="0" parTransId="{93AD7218-3108-4068-AE8E-D5825AE77007}" sibTransId="{EB435392-5C8D-455E-998E-B5457EC5BB9B}"/>
    <dgm:cxn modelId="{6904C624-1A08-4B98-A240-5985E4B1002D}" type="presOf" srcId="{297F35F2-7E86-4517-B066-5AF455EA31B9}" destId="{84F7E21B-2157-4BC3-B8DA-5F3DD64D5516}" srcOrd="0" destOrd="0" presId="urn:microsoft.com/office/officeart/2005/8/layout/vList2"/>
    <dgm:cxn modelId="{6136ED6D-470C-40CF-9897-04A35ED2124C}" srcId="{2EB4C199-8AD8-47A0-B5F7-AECCDD2414A9}" destId="{0E3D7002-A8B2-4DB1-ACE7-8A4CA14953DF}" srcOrd="4" destOrd="0" parTransId="{085A5498-2E01-4E76-A15F-52D8A0FE527A}" sibTransId="{01186D6E-7707-4301-8AB7-F4E9BDB33EA6}"/>
    <dgm:cxn modelId="{613B79CB-AC77-4185-9D5F-D918A6C5FBDF}" srcId="{2EB4C199-8AD8-47A0-B5F7-AECCDD2414A9}" destId="{B35FDD53-41E2-4693-931E-5AD733565019}" srcOrd="3" destOrd="0" parTransId="{D27366DE-C6E7-48A6-9DCD-0144C17B5D57}" sibTransId="{822D7DD7-A2F7-4E69-A891-A33610B53E37}"/>
    <dgm:cxn modelId="{CEF8758C-0C93-4EB0-84F7-6CB777F8AB2A}" srcId="{2EB4C199-8AD8-47A0-B5F7-AECCDD2414A9}" destId="{97A90DFE-3DB3-43B4-9582-A91EC73288FE}" srcOrd="2" destOrd="0" parTransId="{53F59AEA-A5A2-4699-8716-454A75D92F0F}" sibTransId="{8519C04E-953E-4256-8E34-AC58E6B158E9}"/>
    <dgm:cxn modelId="{6A84BBA1-9EE6-4A05-986A-DEEBE54B9C93}" type="presOf" srcId="{0E3D7002-A8B2-4DB1-ACE7-8A4CA14953DF}" destId="{A4680DC7-24A3-404D-8770-B51FB655CA65}" srcOrd="0" destOrd="0" presId="urn:microsoft.com/office/officeart/2005/8/layout/vList2"/>
    <dgm:cxn modelId="{CAB4B6B2-A0ED-4AA0-BE26-65AD1E31905D}" type="presOf" srcId="{B35FDD53-41E2-4693-931E-5AD733565019}" destId="{DEE9DB35-7AAD-4F28-8711-CF4A584D052C}" srcOrd="0" destOrd="0" presId="urn:microsoft.com/office/officeart/2005/8/layout/vList2"/>
    <dgm:cxn modelId="{772F18CB-87E4-4EF9-8C7E-F1EF9F30FE70}" srcId="{2EB4C199-8AD8-47A0-B5F7-AECCDD2414A9}" destId="{297F35F2-7E86-4517-B066-5AF455EA31B9}" srcOrd="5" destOrd="0" parTransId="{5693B2AA-2634-4126-B46F-F393AC3B1766}" sibTransId="{E9D2A567-1A9D-4812-89CF-0737225399ED}"/>
    <dgm:cxn modelId="{4450766F-4090-42C6-9004-7D1D33E030BD}" srcId="{2EB4C199-8AD8-47A0-B5F7-AECCDD2414A9}" destId="{F1C39D65-FA07-48EB-90E0-DDDD97CF4CDB}" srcOrd="6" destOrd="0" parTransId="{D17EAC26-ADBC-40E4-9DA1-4A31ACBF9D4C}" sibTransId="{BE7DD42A-474D-4018-BD1E-4ED66652C397}"/>
    <dgm:cxn modelId="{5B79B04D-63B2-40D0-B64A-3E01B4BE8794}" type="presOf" srcId="{F1C39D65-FA07-48EB-90E0-DDDD97CF4CDB}" destId="{DEECA84B-7684-49B0-9360-0C339E37F5BC}" srcOrd="0" destOrd="0" presId="urn:microsoft.com/office/officeart/2005/8/layout/vList2"/>
    <dgm:cxn modelId="{FC109A15-FCB0-475E-AB95-6D2BE30A1AD9}" srcId="{2EB4C199-8AD8-47A0-B5F7-AECCDD2414A9}" destId="{61670E98-19CB-41C9-BEA6-01C1637538CF}" srcOrd="1" destOrd="0" parTransId="{B94890B9-0835-41FF-9E9F-6401DF027DB8}" sibTransId="{2CF6CBDA-EC50-48D7-A194-E82373EE0D02}"/>
    <dgm:cxn modelId="{61753949-2F61-40B3-9BC0-282D3A38AE4E}" type="presParOf" srcId="{7DB91E2A-3978-4D73-8F11-40E820D69E4D}" destId="{13C61BA3-C16B-45EB-A25C-6EF8C0A99CE7}" srcOrd="0" destOrd="0" presId="urn:microsoft.com/office/officeart/2005/8/layout/vList2"/>
    <dgm:cxn modelId="{99E9FF99-B6EF-43AC-98A6-0A0D296EC78E}" type="presParOf" srcId="{7DB91E2A-3978-4D73-8F11-40E820D69E4D}" destId="{8AB4E51A-E81B-4B8A-8BE4-582083EB340D}" srcOrd="1" destOrd="0" presId="urn:microsoft.com/office/officeart/2005/8/layout/vList2"/>
    <dgm:cxn modelId="{0FD63E77-6A75-40C3-BF38-40A2C5F4CF88}" type="presParOf" srcId="{7DB91E2A-3978-4D73-8F11-40E820D69E4D}" destId="{A699DC7D-4212-46CE-B133-8C83E2D02E49}" srcOrd="2" destOrd="0" presId="urn:microsoft.com/office/officeart/2005/8/layout/vList2"/>
    <dgm:cxn modelId="{072C6ED7-45F7-46DB-AC28-7A3BA35182EF}" type="presParOf" srcId="{7DB91E2A-3978-4D73-8F11-40E820D69E4D}" destId="{A7FD2A47-39A6-4DE3-AD4A-4346BE6CB589}" srcOrd="3" destOrd="0" presId="urn:microsoft.com/office/officeart/2005/8/layout/vList2"/>
    <dgm:cxn modelId="{8E7AB4CC-9B4B-4C3B-ADD4-2FE296FF0743}" type="presParOf" srcId="{7DB91E2A-3978-4D73-8F11-40E820D69E4D}" destId="{73133976-3F23-4F58-BCEE-9AED938CE1BF}" srcOrd="4" destOrd="0" presId="urn:microsoft.com/office/officeart/2005/8/layout/vList2"/>
    <dgm:cxn modelId="{67E4B0E9-B3D8-422B-9473-5F8075F9F4F5}" type="presParOf" srcId="{7DB91E2A-3978-4D73-8F11-40E820D69E4D}" destId="{F657103E-D655-4361-868C-A237B23E6731}" srcOrd="5" destOrd="0" presId="urn:microsoft.com/office/officeart/2005/8/layout/vList2"/>
    <dgm:cxn modelId="{4B301130-3901-4BD0-B0E1-DBE9D39947C0}" type="presParOf" srcId="{7DB91E2A-3978-4D73-8F11-40E820D69E4D}" destId="{DEE9DB35-7AAD-4F28-8711-CF4A584D052C}" srcOrd="6" destOrd="0" presId="urn:microsoft.com/office/officeart/2005/8/layout/vList2"/>
    <dgm:cxn modelId="{A8FEFB18-A6A0-4EB9-8379-2EAE40BE3BFC}" type="presParOf" srcId="{7DB91E2A-3978-4D73-8F11-40E820D69E4D}" destId="{8B80427D-7DEE-4B36-89E8-436CCC125B99}" srcOrd="7" destOrd="0" presId="urn:microsoft.com/office/officeart/2005/8/layout/vList2"/>
    <dgm:cxn modelId="{03742434-D8E0-4510-BABB-6B456BEC34D7}" type="presParOf" srcId="{7DB91E2A-3978-4D73-8F11-40E820D69E4D}" destId="{A4680DC7-24A3-404D-8770-B51FB655CA65}" srcOrd="8" destOrd="0" presId="urn:microsoft.com/office/officeart/2005/8/layout/vList2"/>
    <dgm:cxn modelId="{20C79951-C41B-430C-AF6A-C41ADCF51859}" type="presParOf" srcId="{7DB91E2A-3978-4D73-8F11-40E820D69E4D}" destId="{9FD2F27C-4519-4535-B883-BFF65F6FD753}" srcOrd="9" destOrd="0" presId="urn:microsoft.com/office/officeart/2005/8/layout/vList2"/>
    <dgm:cxn modelId="{018EE1BD-52A3-4A33-B5C8-73CED459881C}" type="presParOf" srcId="{7DB91E2A-3978-4D73-8F11-40E820D69E4D}" destId="{84F7E21B-2157-4BC3-B8DA-5F3DD64D5516}" srcOrd="10" destOrd="0" presId="urn:microsoft.com/office/officeart/2005/8/layout/vList2"/>
    <dgm:cxn modelId="{A84E1A9A-7F1F-4F93-A1E1-13275BE3AE76}" type="presParOf" srcId="{7DB91E2A-3978-4D73-8F11-40E820D69E4D}" destId="{18DBBD86-7235-4EDA-A1B3-5C85803042C3}" srcOrd="11" destOrd="0" presId="urn:microsoft.com/office/officeart/2005/8/layout/vList2"/>
    <dgm:cxn modelId="{B7AEFA2C-F277-4CC6-A3B9-70A304A8A1F5}" type="presParOf" srcId="{7DB91E2A-3978-4D73-8F11-40E820D69E4D}" destId="{DEECA84B-7684-49B0-9360-0C339E37F5B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77FB54-1926-4511-88EE-5F12297C8C8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7266D2F-2403-4AD4-A32C-C99EA2C5B56E}">
      <dgm:prSet/>
      <dgm:spPr/>
      <dgm:t>
        <a:bodyPr/>
        <a:lstStyle/>
        <a:p>
          <a:r>
            <a:rPr lang="pt-BR" b="0" dirty="0">
              <a:solidFill>
                <a:schemeClr val="bg1"/>
              </a:solidFill>
            </a:rPr>
            <a:t>Convenção Internacional sobre a Proibição do Desenvolvimento, Produção, Estocagem e Uso de Armas Químicas e sobre a Destruição das Armas Químicas Existentes no Mundo, promulgada pelo Decreto 2.977 de 01 de março de 1999</a:t>
          </a:r>
          <a:endParaRPr lang="en-US" b="0" dirty="0">
            <a:solidFill>
              <a:schemeClr val="bg1"/>
            </a:solidFill>
          </a:endParaRPr>
        </a:p>
      </dgm:t>
    </dgm:pt>
    <dgm:pt modelId="{FC54CB9C-EE8E-479A-B19D-E40E3BC50C95}" type="parTrans" cxnId="{36E79F03-03F2-41B0-A8B3-2364CDF4A3E3}">
      <dgm:prSet/>
      <dgm:spPr/>
      <dgm:t>
        <a:bodyPr/>
        <a:lstStyle/>
        <a:p>
          <a:endParaRPr lang="en-US"/>
        </a:p>
      </dgm:t>
    </dgm:pt>
    <dgm:pt modelId="{D19B1B3D-87D9-43D8-9C92-9E099E738295}" type="sibTrans" cxnId="{36E79F03-03F2-41B0-A8B3-2364CDF4A3E3}">
      <dgm:prSet/>
      <dgm:spPr/>
      <dgm:t>
        <a:bodyPr/>
        <a:lstStyle/>
        <a:p>
          <a:endParaRPr lang="en-US"/>
        </a:p>
      </dgm:t>
    </dgm:pt>
    <dgm:pt modelId="{40D52AD1-320C-4848-A2D7-B8E033BFE4C6}">
      <dgm:prSet/>
      <dgm:spPr/>
      <dgm:t>
        <a:bodyPr/>
        <a:lstStyle/>
        <a:p>
          <a:r>
            <a:rPr lang="pt-BR" b="0" dirty="0">
              <a:solidFill>
                <a:schemeClr val="bg1"/>
              </a:solidFill>
            </a:rPr>
            <a:t>Convenção sobre Procedimento de Consentimento Prévio Informado para o Comércio Internacional de Certas Substâncias Químicas e Agrotóxicos Perigosos, promulgada pelo Decreto 5.360 de 31 de janeiro de 2005</a:t>
          </a:r>
          <a:endParaRPr lang="en-US" b="1" dirty="0">
            <a:solidFill>
              <a:schemeClr val="bg1"/>
            </a:solidFill>
          </a:endParaRPr>
        </a:p>
      </dgm:t>
    </dgm:pt>
    <dgm:pt modelId="{50562E09-FF68-4D04-8297-854BA5B2D83B}" type="parTrans" cxnId="{3B0F4F37-1241-4CE4-92D3-11262BCF2790}">
      <dgm:prSet/>
      <dgm:spPr/>
      <dgm:t>
        <a:bodyPr/>
        <a:lstStyle/>
        <a:p>
          <a:endParaRPr lang="en-US"/>
        </a:p>
      </dgm:t>
    </dgm:pt>
    <dgm:pt modelId="{563D8939-AA28-4C16-89FA-71F0055FF51B}" type="sibTrans" cxnId="{3B0F4F37-1241-4CE4-92D3-11262BCF2790}">
      <dgm:prSet/>
      <dgm:spPr/>
      <dgm:t>
        <a:bodyPr/>
        <a:lstStyle/>
        <a:p>
          <a:endParaRPr lang="en-US"/>
        </a:p>
      </dgm:t>
    </dgm:pt>
    <dgm:pt modelId="{09A9B124-F765-4D59-9979-4085B32B66DA}" type="pres">
      <dgm:prSet presAssocID="{5077FB54-1926-4511-88EE-5F12297C8C8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898DDCC-6A35-445D-85FF-ABA156EDBE12}" type="pres">
      <dgm:prSet presAssocID="{D7266D2F-2403-4AD4-A32C-C99EA2C5B56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FC4D81-A541-4485-9212-C2C576C75A85}" type="pres">
      <dgm:prSet presAssocID="{D19B1B3D-87D9-43D8-9C92-9E099E738295}" presName="spacer" presStyleCnt="0"/>
      <dgm:spPr/>
    </dgm:pt>
    <dgm:pt modelId="{F81A3885-5A56-4D81-8C63-12E6DFEA6FC5}" type="pres">
      <dgm:prSet presAssocID="{40D52AD1-320C-4848-A2D7-B8E033BFE4C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6E79F03-03F2-41B0-A8B3-2364CDF4A3E3}" srcId="{5077FB54-1926-4511-88EE-5F12297C8C89}" destId="{D7266D2F-2403-4AD4-A32C-C99EA2C5B56E}" srcOrd="0" destOrd="0" parTransId="{FC54CB9C-EE8E-479A-B19D-E40E3BC50C95}" sibTransId="{D19B1B3D-87D9-43D8-9C92-9E099E738295}"/>
    <dgm:cxn modelId="{EBAA7F41-5FCB-49AE-BE2A-4BBAC0D248DC}" type="presOf" srcId="{D7266D2F-2403-4AD4-A32C-C99EA2C5B56E}" destId="{1898DDCC-6A35-445D-85FF-ABA156EDBE12}" srcOrd="0" destOrd="0" presId="urn:microsoft.com/office/officeart/2005/8/layout/vList2"/>
    <dgm:cxn modelId="{5FBF24AC-6194-472A-A32B-D74DA6429966}" type="presOf" srcId="{5077FB54-1926-4511-88EE-5F12297C8C89}" destId="{09A9B124-F765-4D59-9979-4085B32B66DA}" srcOrd="0" destOrd="0" presId="urn:microsoft.com/office/officeart/2005/8/layout/vList2"/>
    <dgm:cxn modelId="{3B0F4F37-1241-4CE4-92D3-11262BCF2790}" srcId="{5077FB54-1926-4511-88EE-5F12297C8C89}" destId="{40D52AD1-320C-4848-A2D7-B8E033BFE4C6}" srcOrd="1" destOrd="0" parTransId="{50562E09-FF68-4D04-8297-854BA5B2D83B}" sibTransId="{563D8939-AA28-4C16-89FA-71F0055FF51B}"/>
    <dgm:cxn modelId="{6B2B9AF7-DC0F-4C87-B085-1B98D29BF74D}" type="presOf" srcId="{40D52AD1-320C-4848-A2D7-B8E033BFE4C6}" destId="{F81A3885-5A56-4D81-8C63-12E6DFEA6FC5}" srcOrd="0" destOrd="0" presId="urn:microsoft.com/office/officeart/2005/8/layout/vList2"/>
    <dgm:cxn modelId="{DDFADD58-F3F0-4E5A-9BE0-0668B2FC942F}" type="presParOf" srcId="{09A9B124-F765-4D59-9979-4085B32B66DA}" destId="{1898DDCC-6A35-445D-85FF-ABA156EDBE12}" srcOrd="0" destOrd="0" presId="urn:microsoft.com/office/officeart/2005/8/layout/vList2"/>
    <dgm:cxn modelId="{63550EE4-C49A-4F66-9A9C-8A6E2BF84F32}" type="presParOf" srcId="{09A9B124-F765-4D59-9979-4085B32B66DA}" destId="{43FC4D81-A541-4485-9212-C2C576C75A85}" srcOrd="1" destOrd="0" presId="urn:microsoft.com/office/officeart/2005/8/layout/vList2"/>
    <dgm:cxn modelId="{3C88B002-78D7-49E1-909F-B4505667CD12}" type="presParOf" srcId="{09A9B124-F765-4D59-9979-4085B32B66DA}" destId="{F81A3885-5A56-4D81-8C63-12E6DFEA6FC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9BE41A-0FAB-4A8B-8ECB-600340C34BE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4BEE938-F5A0-4BD8-94B6-61B122B3BAC9}">
      <dgm:prSet/>
      <dgm:spPr/>
      <dgm:t>
        <a:bodyPr/>
        <a:lstStyle/>
        <a:p>
          <a:r>
            <a:rPr lang="pt-BR"/>
            <a:t>Art. 7º, inciso XXI da Constituição Federal</a:t>
          </a:r>
          <a:endParaRPr lang="en-US"/>
        </a:p>
      </dgm:t>
    </dgm:pt>
    <dgm:pt modelId="{124929DA-A63E-4299-BF16-0C51D6D35902}" type="parTrans" cxnId="{635CA98F-331B-4A16-A165-96D6C119A215}">
      <dgm:prSet/>
      <dgm:spPr/>
      <dgm:t>
        <a:bodyPr/>
        <a:lstStyle/>
        <a:p>
          <a:endParaRPr lang="en-US"/>
        </a:p>
      </dgm:t>
    </dgm:pt>
    <dgm:pt modelId="{73F0107D-9F53-4558-BA0C-B54972B8F64C}" type="sibTrans" cxnId="{635CA98F-331B-4A16-A165-96D6C119A215}">
      <dgm:prSet/>
      <dgm:spPr/>
      <dgm:t>
        <a:bodyPr/>
        <a:lstStyle/>
        <a:p>
          <a:endParaRPr lang="en-US"/>
        </a:p>
      </dgm:t>
    </dgm:pt>
    <dgm:pt modelId="{CECD2289-B8B2-481F-B532-74C8301CF285}">
      <dgm:prSet/>
      <dgm:spPr/>
      <dgm:t>
        <a:bodyPr/>
        <a:lstStyle/>
        <a:p>
          <a:r>
            <a:rPr lang="pt-BR"/>
            <a:t>Convenção 155 da Organização Internacional do Trabalho (OIT), que dispõe sobre Saúde e Segurança dos Trabalhadores de 1983, que visa prevenis doenças ocupacionais e riscos. </a:t>
          </a:r>
          <a:endParaRPr lang="en-US"/>
        </a:p>
      </dgm:t>
    </dgm:pt>
    <dgm:pt modelId="{362F31E8-BE24-4123-8F4F-28A25F68847D}" type="parTrans" cxnId="{B2BFC383-CBB8-4F1D-98FD-5F1539BF3C9E}">
      <dgm:prSet/>
      <dgm:spPr/>
      <dgm:t>
        <a:bodyPr/>
        <a:lstStyle/>
        <a:p>
          <a:endParaRPr lang="en-US"/>
        </a:p>
      </dgm:t>
    </dgm:pt>
    <dgm:pt modelId="{0911655D-5430-4D6C-8882-73C5CD06FEDD}" type="sibTrans" cxnId="{B2BFC383-CBB8-4F1D-98FD-5F1539BF3C9E}">
      <dgm:prSet/>
      <dgm:spPr/>
      <dgm:t>
        <a:bodyPr/>
        <a:lstStyle/>
        <a:p>
          <a:endParaRPr lang="en-US"/>
        </a:p>
      </dgm:t>
    </dgm:pt>
    <dgm:pt modelId="{8D729475-1A7E-40D3-BDD7-DE1B53DA43B7}">
      <dgm:prSet/>
      <dgm:spPr/>
      <dgm:t>
        <a:bodyPr/>
        <a:lstStyle/>
        <a:p>
          <a:r>
            <a:rPr lang="pt-BR"/>
            <a:t>Convenção 170 da OIT, relacionada à segurança na utilização dos produtos químicos no ambiente de trabalho – prevenção dos riscos, acidentes e danos à saúde dos trabalhadores expostos aos agrotóxicos (MPT, 2018).</a:t>
          </a:r>
          <a:endParaRPr lang="en-US"/>
        </a:p>
      </dgm:t>
    </dgm:pt>
    <dgm:pt modelId="{8E99547A-98D7-4DAC-8534-5AC3958F86D4}" type="parTrans" cxnId="{FDFE7AAF-1B0E-4B68-915E-B67D086BC270}">
      <dgm:prSet/>
      <dgm:spPr/>
      <dgm:t>
        <a:bodyPr/>
        <a:lstStyle/>
        <a:p>
          <a:endParaRPr lang="en-US"/>
        </a:p>
      </dgm:t>
    </dgm:pt>
    <dgm:pt modelId="{E39450E3-8E00-4F95-B9D5-6735FB502D3C}" type="sibTrans" cxnId="{FDFE7AAF-1B0E-4B68-915E-B67D086BC270}">
      <dgm:prSet/>
      <dgm:spPr/>
      <dgm:t>
        <a:bodyPr/>
        <a:lstStyle/>
        <a:p>
          <a:endParaRPr lang="en-US"/>
        </a:p>
      </dgm:t>
    </dgm:pt>
    <dgm:pt modelId="{77FF66C4-8335-4CBD-89B7-B875C96B3D70}">
      <dgm:prSet/>
      <dgm:spPr/>
      <dgm:t>
        <a:bodyPr/>
        <a:lstStyle/>
        <a:p>
          <a:r>
            <a:rPr lang="pt-BR"/>
            <a:t>Ex: Dispensa de registro de agrotóxico produzido no Brasil que será exportado</a:t>
          </a:r>
          <a:endParaRPr lang="en-US"/>
        </a:p>
      </dgm:t>
    </dgm:pt>
    <dgm:pt modelId="{72E720A9-C163-4CCA-85CE-BAE7B1EF3DC0}" type="parTrans" cxnId="{B39C8D18-6003-48EA-8D73-5E2D602AD982}">
      <dgm:prSet/>
      <dgm:spPr/>
      <dgm:t>
        <a:bodyPr/>
        <a:lstStyle/>
        <a:p>
          <a:endParaRPr lang="en-US"/>
        </a:p>
      </dgm:t>
    </dgm:pt>
    <dgm:pt modelId="{BC12E2CA-1F35-466B-8C14-4DE08C717ECE}" type="sibTrans" cxnId="{B39C8D18-6003-48EA-8D73-5E2D602AD982}">
      <dgm:prSet/>
      <dgm:spPr/>
      <dgm:t>
        <a:bodyPr/>
        <a:lstStyle/>
        <a:p>
          <a:endParaRPr lang="en-US"/>
        </a:p>
      </dgm:t>
    </dgm:pt>
    <dgm:pt modelId="{737DC1F4-8DA0-4ED7-BFC3-704BC16A6C8B}" type="pres">
      <dgm:prSet presAssocID="{2D9BE41A-0FAB-4A8B-8ECB-600340C34BE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5BD48260-CEE2-4803-95E7-412E9FEDD112}" type="pres">
      <dgm:prSet presAssocID="{A4BEE938-F5A0-4BD8-94B6-61B122B3BAC9}" presName="thickLine" presStyleLbl="alignNode1" presStyleIdx="0" presStyleCnt="4"/>
      <dgm:spPr/>
    </dgm:pt>
    <dgm:pt modelId="{6A772466-258E-47D1-A319-64A5A156631C}" type="pres">
      <dgm:prSet presAssocID="{A4BEE938-F5A0-4BD8-94B6-61B122B3BAC9}" presName="horz1" presStyleCnt="0"/>
      <dgm:spPr/>
    </dgm:pt>
    <dgm:pt modelId="{DE8A6BD4-E0A8-45FD-8944-08FDFB36FD57}" type="pres">
      <dgm:prSet presAssocID="{A4BEE938-F5A0-4BD8-94B6-61B122B3BAC9}" presName="tx1" presStyleLbl="revTx" presStyleIdx="0" presStyleCnt="4"/>
      <dgm:spPr/>
      <dgm:t>
        <a:bodyPr/>
        <a:lstStyle/>
        <a:p>
          <a:endParaRPr lang="pt-BR"/>
        </a:p>
      </dgm:t>
    </dgm:pt>
    <dgm:pt modelId="{6BBD1E8D-A2A5-4928-B3E3-3BB33E73492B}" type="pres">
      <dgm:prSet presAssocID="{A4BEE938-F5A0-4BD8-94B6-61B122B3BAC9}" presName="vert1" presStyleCnt="0"/>
      <dgm:spPr/>
    </dgm:pt>
    <dgm:pt modelId="{956B9734-607A-4CB1-9332-D18592033807}" type="pres">
      <dgm:prSet presAssocID="{CECD2289-B8B2-481F-B532-74C8301CF285}" presName="thickLine" presStyleLbl="alignNode1" presStyleIdx="1" presStyleCnt="4"/>
      <dgm:spPr/>
    </dgm:pt>
    <dgm:pt modelId="{7723DF73-BBBA-47BB-9EC7-50B23A278DDE}" type="pres">
      <dgm:prSet presAssocID="{CECD2289-B8B2-481F-B532-74C8301CF285}" presName="horz1" presStyleCnt="0"/>
      <dgm:spPr/>
    </dgm:pt>
    <dgm:pt modelId="{12AEA527-EC87-46B4-83B7-9655C14F297F}" type="pres">
      <dgm:prSet presAssocID="{CECD2289-B8B2-481F-B532-74C8301CF285}" presName="tx1" presStyleLbl="revTx" presStyleIdx="1" presStyleCnt="4"/>
      <dgm:spPr/>
      <dgm:t>
        <a:bodyPr/>
        <a:lstStyle/>
        <a:p>
          <a:endParaRPr lang="pt-BR"/>
        </a:p>
      </dgm:t>
    </dgm:pt>
    <dgm:pt modelId="{979A24AC-42C2-4D9F-BB76-C7B71B0417D0}" type="pres">
      <dgm:prSet presAssocID="{CECD2289-B8B2-481F-B532-74C8301CF285}" presName="vert1" presStyleCnt="0"/>
      <dgm:spPr/>
    </dgm:pt>
    <dgm:pt modelId="{8E7E1960-FA5C-48F0-9801-A8F88BA6E375}" type="pres">
      <dgm:prSet presAssocID="{8D729475-1A7E-40D3-BDD7-DE1B53DA43B7}" presName="thickLine" presStyleLbl="alignNode1" presStyleIdx="2" presStyleCnt="4"/>
      <dgm:spPr/>
    </dgm:pt>
    <dgm:pt modelId="{B4C8A13F-E561-4EB0-A33F-9D9CBAF91954}" type="pres">
      <dgm:prSet presAssocID="{8D729475-1A7E-40D3-BDD7-DE1B53DA43B7}" presName="horz1" presStyleCnt="0"/>
      <dgm:spPr/>
    </dgm:pt>
    <dgm:pt modelId="{00E03B70-9BC1-4611-92A3-EC748D9A1C20}" type="pres">
      <dgm:prSet presAssocID="{8D729475-1A7E-40D3-BDD7-DE1B53DA43B7}" presName="tx1" presStyleLbl="revTx" presStyleIdx="2" presStyleCnt="4"/>
      <dgm:spPr/>
      <dgm:t>
        <a:bodyPr/>
        <a:lstStyle/>
        <a:p>
          <a:endParaRPr lang="pt-BR"/>
        </a:p>
      </dgm:t>
    </dgm:pt>
    <dgm:pt modelId="{ECC7E3AB-FE54-4E11-82CE-A5405C383D4D}" type="pres">
      <dgm:prSet presAssocID="{8D729475-1A7E-40D3-BDD7-DE1B53DA43B7}" presName="vert1" presStyleCnt="0"/>
      <dgm:spPr/>
    </dgm:pt>
    <dgm:pt modelId="{6D9C97E0-E44E-4F8A-9E30-16819BE78583}" type="pres">
      <dgm:prSet presAssocID="{77FF66C4-8335-4CBD-89B7-B875C96B3D70}" presName="thickLine" presStyleLbl="alignNode1" presStyleIdx="3" presStyleCnt="4"/>
      <dgm:spPr/>
    </dgm:pt>
    <dgm:pt modelId="{C90DB88A-5F05-4E96-9A01-C193CE9F40E9}" type="pres">
      <dgm:prSet presAssocID="{77FF66C4-8335-4CBD-89B7-B875C96B3D70}" presName="horz1" presStyleCnt="0"/>
      <dgm:spPr/>
    </dgm:pt>
    <dgm:pt modelId="{7FF8DC77-490C-4BC7-A4F3-217E2373E474}" type="pres">
      <dgm:prSet presAssocID="{77FF66C4-8335-4CBD-89B7-B875C96B3D70}" presName="tx1" presStyleLbl="revTx" presStyleIdx="3" presStyleCnt="4"/>
      <dgm:spPr/>
      <dgm:t>
        <a:bodyPr/>
        <a:lstStyle/>
        <a:p>
          <a:endParaRPr lang="pt-BR"/>
        </a:p>
      </dgm:t>
    </dgm:pt>
    <dgm:pt modelId="{4208A46B-A4A3-44A8-B74E-DDA5EC64BB15}" type="pres">
      <dgm:prSet presAssocID="{77FF66C4-8335-4CBD-89B7-B875C96B3D70}" presName="vert1" presStyleCnt="0"/>
      <dgm:spPr/>
    </dgm:pt>
  </dgm:ptLst>
  <dgm:cxnLst>
    <dgm:cxn modelId="{98D0CE98-6FA2-4FC6-AC74-9A10D55EA2BD}" type="presOf" srcId="{77FF66C4-8335-4CBD-89B7-B875C96B3D70}" destId="{7FF8DC77-490C-4BC7-A4F3-217E2373E474}" srcOrd="0" destOrd="0" presId="urn:microsoft.com/office/officeart/2008/layout/LinedList"/>
    <dgm:cxn modelId="{D68C7F48-9714-475A-8FC8-F0DD7EEAE445}" type="presOf" srcId="{2D9BE41A-0FAB-4A8B-8ECB-600340C34BE6}" destId="{737DC1F4-8DA0-4ED7-BFC3-704BC16A6C8B}" srcOrd="0" destOrd="0" presId="urn:microsoft.com/office/officeart/2008/layout/LinedList"/>
    <dgm:cxn modelId="{7DDD9FAB-FB25-414A-919D-EA8E5548A680}" type="presOf" srcId="{8D729475-1A7E-40D3-BDD7-DE1B53DA43B7}" destId="{00E03B70-9BC1-4611-92A3-EC748D9A1C20}" srcOrd="0" destOrd="0" presId="urn:microsoft.com/office/officeart/2008/layout/LinedList"/>
    <dgm:cxn modelId="{9A487A5B-DDD8-4653-BC78-E29AC8B6D0C1}" type="presOf" srcId="{CECD2289-B8B2-481F-B532-74C8301CF285}" destId="{12AEA527-EC87-46B4-83B7-9655C14F297F}" srcOrd="0" destOrd="0" presId="urn:microsoft.com/office/officeart/2008/layout/LinedList"/>
    <dgm:cxn modelId="{F18127A8-E2B6-491A-B35E-4F7D163ADB46}" type="presOf" srcId="{A4BEE938-F5A0-4BD8-94B6-61B122B3BAC9}" destId="{DE8A6BD4-E0A8-45FD-8944-08FDFB36FD57}" srcOrd="0" destOrd="0" presId="urn:microsoft.com/office/officeart/2008/layout/LinedList"/>
    <dgm:cxn modelId="{B39C8D18-6003-48EA-8D73-5E2D602AD982}" srcId="{2D9BE41A-0FAB-4A8B-8ECB-600340C34BE6}" destId="{77FF66C4-8335-4CBD-89B7-B875C96B3D70}" srcOrd="3" destOrd="0" parTransId="{72E720A9-C163-4CCA-85CE-BAE7B1EF3DC0}" sibTransId="{BC12E2CA-1F35-466B-8C14-4DE08C717ECE}"/>
    <dgm:cxn modelId="{FDFE7AAF-1B0E-4B68-915E-B67D086BC270}" srcId="{2D9BE41A-0FAB-4A8B-8ECB-600340C34BE6}" destId="{8D729475-1A7E-40D3-BDD7-DE1B53DA43B7}" srcOrd="2" destOrd="0" parTransId="{8E99547A-98D7-4DAC-8534-5AC3958F86D4}" sibTransId="{E39450E3-8E00-4F95-B9D5-6735FB502D3C}"/>
    <dgm:cxn modelId="{635CA98F-331B-4A16-A165-96D6C119A215}" srcId="{2D9BE41A-0FAB-4A8B-8ECB-600340C34BE6}" destId="{A4BEE938-F5A0-4BD8-94B6-61B122B3BAC9}" srcOrd="0" destOrd="0" parTransId="{124929DA-A63E-4299-BF16-0C51D6D35902}" sibTransId="{73F0107D-9F53-4558-BA0C-B54972B8F64C}"/>
    <dgm:cxn modelId="{B2BFC383-CBB8-4F1D-98FD-5F1539BF3C9E}" srcId="{2D9BE41A-0FAB-4A8B-8ECB-600340C34BE6}" destId="{CECD2289-B8B2-481F-B532-74C8301CF285}" srcOrd="1" destOrd="0" parTransId="{362F31E8-BE24-4123-8F4F-28A25F68847D}" sibTransId="{0911655D-5430-4D6C-8882-73C5CD06FEDD}"/>
    <dgm:cxn modelId="{81E47372-DC2C-43FC-B50B-AE299CDD9059}" type="presParOf" srcId="{737DC1F4-8DA0-4ED7-BFC3-704BC16A6C8B}" destId="{5BD48260-CEE2-4803-95E7-412E9FEDD112}" srcOrd="0" destOrd="0" presId="urn:microsoft.com/office/officeart/2008/layout/LinedList"/>
    <dgm:cxn modelId="{5AB2944F-9C18-4F5B-8B3C-92360B0F6F3C}" type="presParOf" srcId="{737DC1F4-8DA0-4ED7-BFC3-704BC16A6C8B}" destId="{6A772466-258E-47D1-A319-64A5A156631C}" srcOrd="1" destOrd="0" presId="urn:microsoft.com/office/officeart/2008/layout/LinedList"/>
    <dgm:cxn modelId="{1F12C52D-027B-418D-9B12-34D5F7D10515}" type="presParOf" srcId="{6A772466-258E-47D1-A319-64A5A156631C}" destId="{DE8A6BD4-E0A8-45FD-8944-08FDFB36FD57}" srcOrd="0" destOrd="0" presId="urn:microsoft.com/office/officeart/2008/layout/LinedList"/>
    <dgm:cxn modelId="{4299E7D4-20FA-4A40-BEB2-F1D3CAE8D3C4}" type="presParOf" srcId="{6A772466-258E-47D1-A319-64A5A156631C}" destId="{6BBD1E8D-A2A5-4928-B3E3-3BB33E73492B}" srcOrd="1" destOrd="0" presId="urn:microsoft.com/office/officeart/2008/layout/LinedList"/>
    <dgm:cxn modelId="{4FCDBF71-4899-4BE0-A7D9-C1F8A80C9A5F}" type="presParOf" srcId="{737DC1F4-8DA0-4ED7-BFC3-704BC16A6C8B}" destId="{956B9734-607A-4CB1-9332-D18592033807}" srcOrd="2" destOrd="0" presId="urn:microsoft.com/office/officeart/2008/layout/LinedList"/>
    <dgm:cxn modelId="{83505D90-A6C5-41FF-BA07-ECE58B3BCACE}" type="presParOf" srcId="{737DC1F4-8DA0-4ED7-BFC3-704BC16A6C8B}" destId="{7723DF73-BBBA-47BB-9EC7-50B23A278DDE}" srcOrd="3" destOrd="0" presId="urn:microsoft.com/office/officeart/2008/layout/LinedList"/>
    <dgm:cxn modelId="{930A0B25-11FB-428E-9E8C-8A0ED3A67D13}" type="presParOf" srcId="{7723DF73-BBBA-47BB-9EC7-50B23A278DDE}" destId="{12AEA527-EC87-46B4-83B7-9655C14F297F}" srcOrd="0" destOrd="0" presId="urn:microsoft.com/office/officeart/2008/layout/LinedList"/>
    <dgm:cxn modelId="{8E5A12F4-B60B-45B0-80EF-921D21A1D18E}" type="presParOf" srcId="{7723DF73-BBBA-47BB-9EC7-50B23A278DDE}" destId="{979A24AC-42C2-4D9F-BB76-C7B71B0417D0}" srcOrd="1" destOrd="0" presId="urn:microsoft.com/office/officeart/2008/layout/LinedList"/>
    <dgm:cxn modelId="{E7AA6934-2EDB-41CA-AB9D-C5265F67135E}" type="presParOf" srcId="{737DC1F4-8DA0-4ED7-BFC3-704BC16A6C8B}" destId="{8E7E1960-FA5C-48F0-9801-A8F88BA6E375}" srcOrd="4" destOrd="0" presId="urn:microsoft.com/office/officeart/2008/layout/LinedList"/>
    <dgm:cxn modelId="{9317F7DD-476A-4F6B-B74E-DB178BFA4926}" type="presParOf" srcId="{737DC1F4-8DA0-4ED7-BFC3-704BC16A6C8B}" destId="{B4C8A13F-E561-4EB0-A33F-9D9CBAF91954}" srcOrd="5" destOrd="0" presId="urn:microsoft.com/office/officeart/2008/layout/LinedList"/>
    <dgm:cxn modelId="{B3A2F529-2E39-4A4B-8A48-F71E329B446B}" type="presParOf" srcId="{B4C8A13F-E561-4EB0-A33F-9D9CBAF91954}" destId="{00E03B70-9BC1-4611-92A3-EC748D9A1C20}" srcOrd="0" destOrd="0" presId="urn:microsoft.com/office/officeart/2008/layout/LinedList"/>
    <dgm:cxn modelId="{522E2790-7206-4FBE-8395-C7AFE227FBEB}" type="presParOf" srcId="{B4C8A13F-E561-4EB0-A33F-9D9CBAF91954}" destId="{ECC7E3AB-FE54-4E11-82CE-A5405C383D4D}" srcOrd="1" destOrd="0" presId="urn:microsoft.com/office/officeart/2008/layout/LinedList"/>
    <dgm:cxn modelId="{5535AB85-2A93-4743-B717-30D877E5878B}" type="presParOf" srcId="{737DC1F4-8DA0-4ED7-BFC3-704BC16A6C8B}" destId="{6D9C97E0-E44E-4F8A-9E30-16819BE78583}" srcOrd="6" destOrd="0" presId="urn:microsoft.com/office/officeart/2008/layout/LinedList"/>
    <dgm:cxn modelId="{17180489-32D8-4F22-BDB6-1980265E5816}" type="presParOf" srcId="{737DC1F4-8DA0-4ED7-BFC3-704BC16A6C8B}" destId="{C90DB88A-5F05-4E96-9A01-C193CE9F40E9}" srcOrd="7" destOrd="0" presId="urn:microsoft.com/office/officeart/2008/layout/LinedList"/>
    <dgm:cxn modelId="{176E90F9-F64E-4D9F-A195-EE723093A19F}" type="presParOf" srcId="{C90DB88A-5F05-4E96-9A01-C193CE9F40E9}" destId="{7FF8DC77-490C-4BC7-A4F3-217E2373E474}" srcOrd="0" destOrd="0" presId="urn:microsoft.com/office/officeart/2008/layout/LinedList"/>
    <dgm:cxn modelId="{0C30AF6C-B6AC-4729-AC0D-498D8D0706B8}" type="presParOf" srcId="{C90DB88A-5F05-4E96-9A01-C193CE9F40E9}" destId="{4208A46B-A4A3-44A8-B74E-DDA5EC64BB1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0F5BC8-F91D-4422-9750-C37BA59B9D9D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2A7D8F7-E793-4098-A73D-9D2501C188B7}">
      <dgm:prSet/>
      <dgm:spPr/>
      <dgm:t>
        <a:bodyPr/>
        <a:lstStyle/>
        <a:p>
          <a:r>
            <a:rPr lang="pt-BR"/>
            <a:t>Artigo 5º, inciso XIV da CF</a:t>
          </a:r>
          <a:endParaRPr lang="en-US"/>
        </a:p>
      </dgm:t>
    </dgm:pt>
    <dgm:pt modelId="{61202BB3-AB4C-4D05-99DD-66E9D93DB3CE}" type="parTrans" cxnId="{E82BF806-8506-4762-AAE5-190D65E4B228}">
      <dgm:prSet/>
      <dgm:spPr/>
      <dgm:t>
        <a:bodyPr/>
        <a:lstStyle/>
        <a:p>
          <a:endParaRPr lang="en-US"/>
        </a:p>
      </dgm:t>
    </dgm:pt>
    <dgm:pt modelId="{24FF5A57-33CC-4FFC-9D09-4B56A39259F1}" type="sibTrans" cxnId="{E82BF806-8506-4762-AAE5-190D65E4B228}">
      <dgm:prSet/>
      <dgm:spPr/>
      <dgm:t>
        <a:bodyPr/>
        <a:lstStyle/>
        <a:p>
          <a:endParaRPr lang="en-US"/>
        </a:p>
      </dgm:t>
    </dgm:pt>
    <dgm:pt modelId="{69D8521E-519F-4B8D-80EA-0899F678955C}">
      <dgm:prSet/>
      <dgm:spPr/>
      <dgm:t>
        <a:bodyPr/>
        <a:lstStyle/>
        <a:p>
          <a:r>
            <a:rPr lang="pt-BR"/>
            <a:t>Ex: Alteração do nome agrotóxico (MPCom)</a:t>
          </a:r>
          <a:endParaRPr lang="en-US"/>
        </a:p>
      </dgm:t>
    </dgm:pt>
    <dgm:pt modelId="{3394E711-5D12-480E-9767-D1C17A5C4225}" type="parTrans" cxnId="{1D4FDA8E-ACEA-4CEE-A510-C909990E6A67}">
      <dgm:prSet/>
      <dgm:spPr/>
      <dgm:t>
        <a:bodyPr/>
        <a:lstStyle/>
        <a:p>
          <a:endParaRPr lang="en-US"/>
        </a:p>
      </dgm:t>
    </dgm:pt>
    <dgm:pt modelId="{B073843C-E7AF-4CB2-A243-4B8289225923}" type="sibTrans" cxnId="{1D4FDA8E-ACEA-4CEE-A510-C909990E6A67}">
      <dgm:prSet/>
      <dgm:spPr/>
      <dgm:t>
        <a:bodyPr/>
        <a:lstStyle/>
        <a:p>
          <a:endParaRPr lang="en-US"/>
        </a:p>
      </dgm:t>
    </dgm:pt>
    <dgm:pt modelId="{784FE1E6-4F31-462C-8925-A23B9B571DD3}" type="pres">
      <dgm:prSet presAssocID="{9E0F5BC8-F91D-4422-9750-C37BA59B9D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29C4C407-2A2F-4EB3-82C9-6C1BC9769EA6}" type="pres">
      <dgm:prSet presAssocID="{72A7D8F7-E793-4098-A73D-9D2501C188B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08A629-43B3-442D-9CFB-0250B7C12A86}" type="pres">
      <dgm:prSet presAssocID="{24FF5A57-33CC-4FFC-9D09-4B56A39259F1}" presName="sibTrans" presStyleCnt="0"/>
      <dgm:spPr/>
    </dgm:pt>
    <dgm:pt modelId="{025C2525-0752-4BC0-B180-D07EBC184D03}" type="pres">
      <dgm:prSet presAssocID="{69D8521E-519F-4B8D-80EA-0899F678955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82BF806-8506-4762-AAE5-190D65E4B228}" srcId="{9E0F5BC8-F91D-4422-9750-C37BA59B9D9D}" destId="{72A7D8F7-E793-4098-A73D-9D2501C188B7}" srcOrd="0" destOrd="0" parTransId="{61202BB3-AB4C-4D05-99DD-66E9D93DB3CE}" sibTransId="{24FF5A57-33CC-4FFC-9D09-4B56A39259F1}"/>
    <dgm:cxn modelId="{526FDAA2-22BD-46E3-A2C3-226EA52A7602}" type="presOf" srcId="{9E0F5BC8-F91D-4422-9750-C37BA59B9D9D}" destId="{784FE1E6-4F31-462C-8925-A23B9B571DD3}" srcOrd="0" destOrd="0" presId="urn:microsoft.com/office/officeart/2005/8/layout/default"/>
    <dgm:cxn modelId="{D7F23BDF-2A23-4A43-8721-0ADB5BF62E82}" type="presOf" srcId="{72A7D8F7-E793-4098-A73D-9D2501C188B7}" destId="{29C4C407-2A2F-4EB3-82C9-6C1BC9769EA6}" srcOrd="0" destOrd="0" presId="urn:microsoft.com/office/officeart/2005/8/layout/default"/>
    <dgm:cxn modelId="{1D4FDA8E-ACEA-4CEE-A510-C909990E6A67}" srcId="{9E0F5BC8-F91D-4422-9750-C37BA59B9D9D}" destId="{69D8521E-519F-4B8D-80EA-0899F678955C}" srcOrd="1" destOrd="0" parTransId="{3394E711-5D12-480E-9767-D1C17A5C4225}" sibTransId="{B073843C-E7AF-4CB2-A243-4B8289225923}"/>
    <dgm:cxn modelId="{4837917E-196E-4430-A257-A89C89738FD9}" type="presOf" srcId="{69D8521E-519F-4B8D-80EA-0899F678955C}" destId="{025C2525-0752-4BC0-B180-D07EBC184D03}" srcOrd="0" destOrd="0" presId="urn:microsoft.com/office/officeart/2005/8/layout/default"/>
    <dgm:cxn modelId="{583F0BEE-BB99-4323-A72F-07603B5D789E}" type="presParOf" srcId="{784FE1E6-4F31-462C-8925-A23B9B571DD3}" destId="{29C4C407-2A2F-4EB3-82C9-6C1BC9769EA6}" srcOrd="0" destOrd="0" presId="urn:microsoft.com/office/officeart/2005/8/layout/default"/>
    <dgm:cxn modelId="{CAC0BFC8-5D00-440B-A533-669508C0F38E}" type="presParOf" srcId="{784FE1E6-4F31-462C-8925-A23B9B571DD3}" destId="{9008A629-43B3-442D-9CFB-0250B7C12A86}" srcOrd="1" destOrd="0" presId="urn:microsoft.com/office/officeart/2005/8/layout/default"/>
    <dgm:cxn modelId="{91E899F8-C21B-441E-9D88-A34CB333FE8D}" type="presParOf" srcId="{784FE1E6-4F31-462C-8925-A23B9B571DD3}" destId="{025C2525-0752-4BC0-B180-D07EBC184D0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AF13C7-DB36-4A03-81F6-CBF73246F5B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544D9B5-BA99-442B-9C60-3BA7C239A04E}">
      <dgm:prSet/>
      <dgm:spPr/>
      <dgm:t>
        <a:bodyPr/>
        <a:lstStyle/>
        <a:p>
          <a:r>
            <a:rPr lang="pt-BR">
              <a:solidFill>
                <a:schemeClr val="tx1"/>
              </a:solidFill>
            </a:rPr>
            <a:t>Princípio 10 da Declaração do Rio de 1992</a:t>
          </a:r>
          <a:endParaRPr lang="en-US">
            <a:solidFill>
              <a:schemeClr val="tx1"/>
            </a:solidFill>
          </a:endParaRPr>
        </a:p>
      </dgm:t>
    </dgm:pt>
    <dgm:pt modelId="{08AD96B0-8919-464C-998C-74460CCABE18}" type="parTrans" cxnId="{E1B870B3-E8F1-4796-B6B3-B4B9BD850BA6}">
      <dgm:prSet/>
      <dgm:spPr/>
      <dgm:t>
        <a:bodyPr/>
        <a:lstStyle/>
        <a:p>
          <a:endParaRPr lang="en-US"/>
        </a:p>
      </dgm:t>
    </dgm:pt>
    <dgm:pt modelId="{9B601BAB-8B06-4EDC-8F04-DFE6A465B26D}" type="sibTrans" cxnId="{E1B870B3-E8F1-4796-B6B3-B4B9BD850BA6}">
      <dgm:prSet/>
      <dgm:spPr/>
      <dgm:t>
        <a:bodyPr/>
        <a:lstStyle/>
        <a:p>
          <a:endParaRPr lang="en-US"/>
        </a:p>
      </dgm:t>
    </dgm:pt>
    <dgm:pt modelId="{8461BD02-9DE5-41FE-9425-8DC83A23509A}">
      <dgm:prSet/>
      <dgm:spPr/>
      <dgm:t>
        <a:bodyPr/>
        <a:lstStyle/>
        <a:p>
          <a:pPr rtl="0"/>
          <a:r>
            <a:rPr lang="pt-BR">
              <a:solidFill>
                <a:schemeClr val="tx1"/>
              </a:solidFill>
            </a:rPr>
            <a:t>Restrição a reavaliação a ocorrência de avisos de órgãos internacionais:</a:t>
          </a:r>
          <a:r>
            <a:rPr lang="pt-BR">
              <a:solidFill>
                <a:schemeClr val="tx1"/>
              </a:solidFill>
              <a:latin typeface="Gill Sans MT" panose="020B0502020104020203"/>
            </a:rPr>
            <a:t> </a:t>
          </a:r>
          <a:r>
            <a:rPr lang="pt-BR">
              <a:solidFill>
                <a:schemeClr val="tx1"/>
              </a:solidFill>
            </a:rPr>
            <a:t> Acaba com os poucos poderes que entidades atuantes no cenário brasileiro têm para requerer o cancelamento de determinado agrotóxico.</a:t>
          </a:r>
          <a:endParaRPr lang="en-US">
            <a:solidFill>
              <a:schemeClr val="tx1"/>
            </a:solidFill>
          </a:endParaRPr>
        </a:p>
      </dgm:t>
    </dgm:pt>
    <dgm:pt modelId="{2864515C-D2AD-4F5F-B6A2-2536DE70C667}" type="parTrans" cxnId="{5E669FEB-E207-4FD4-B314-D0DD8EFF9EF5}">
      <dgm:prSet/>
      <dgm:spPr/>
      <dgm:t>
        <a:bodyPr/>
        <a:lstStyle/>
        <a:p>
          <a:endParaRPr lang="en-US"/>
        </a:p>
      </dgm:t>
    </dgm:pt>
    <dgm:pt modelId="{4DCCC1FF-4D31-42C6-A8E3-F9EDD1787EA1}" type="sibTrans" cxnId="{5E669FEB-E207-4FD4-B314-D0DD8EFF9EF5}">
      <dgm:prSet/>
      <dgm:spPr/>
      <dgm:t>
        <a:bodyPr/>
        <a:lstStyle/>
        <a:p>
          <a:endParaRPr lang="en-US"/>
        </a:p>
      </dgm:t>
    </dgm:pt>
    <dgm:pt modelId="{CC9EAE06-DB4D-4ECA-B54A-CA9EE1722783}">
      <dgm:prSet/>
      <dgm:spPr/>
      <dgm:t>
        <a:bodyPr/>
        <a:lstStyle/>
        <a:p>
          <a:pPr rtl="0"/>
          <a:r>
            <a:rPr lang="pt-BR">
              <a:solidFill>
                <a:schemeClr val="tx1"/>
              </a:solidFill>
            </a:rPr>
            <a:t>Atualmente entidades da sociedade civil legalmente constituídas para defesa dos interesses difusos relacionados à proteção do consumidor, do meio ambiente e dos recursos naturais, partidos políticos e entidades de classe podem requerer o cancelamento do registro de um produto, que pode passar por uma reavaliação.</a:t>
          </a:r>
          <a:r>
            <a:rPr lang="pt-BR">
              <a:solidFill>
                <a:schemeClr val="tx1"/>
              </a:solidFill>
              <a:latin typeface="Gill Sans MT" panose="020B0502020104020203"/>
            </a:rPr>
            <a:t> </a:t>
          </a:r>
          <a:endParaRPr lang="en-US">
            <a:solidFill>
              <a:schemeClr val="tx1"/>
            </a:solidFill>
          </a:endParaRPr>
        </a:p>
      </dgm:t>
    </dgm:pt>
    <dgm:pt modelId="{99D25683-3076-4C83-A824-9699BB0D3B42}" type="parTrans" cxnId="{4D46F36F-DB36-489F-A78F-095B61630CD6}">
      <dgm:prSet/>
      <dgm:spPr/>
      <dgm:t>
        <a:bodyPr/>
        <a:lstStyle/>
        <a:p>
          <a:endParaRPr lang="en-US"/>
        </a:p>
      </dgm:t>
    </dgm:pt>
    <dgm:pt modelId="{36D0B347-A004-4D3D-B054-8515B9F70FAB}" type="sibTrans" cxnId="{4D46F36F-DB36-489F-A78F-095B61630CD6}">
      <dgm:prSet/>
      <dgm:spPr/>
      <dgm:t>
        <a:bodyPr/>
        <a:lstStyle/>
        <a:p>
          <a:endParaRPr lang="en-US"/>
        </a:p>
      </dgm:t>
    </dgm:pt>
    <dgm:pt modelId="{9C27A823-C789-41FE-AAE2-2E676F54A4A3}">
      <dgm:prSet/>
      <dgm:spPr/>
      <dgm:t>
        <a:bodyPr/>
        <a:lstStyle/>
        <a:p>
          <a:r>
            <a:rPr lang="pt-BR">
              <a:solidFill>
                <a:schemeClr val="tx1"/>
              </a:solidFill>
            </a:rPr>
            <a:t>A nova proposta anula essa possibilidade e deixa à cargo do Ministério da Agricultura, que é o órgão </a:t>
          </a:r>
          <a:r>
            <a:rPr lang="pt-BR" err="1">
              <a:solidFill>
                <a:schemeClr val="tx1"/>
              </a:solidFill>
            </a:rPr>
            <a:t>registrante</a:t>
          </a:r>
          <a:r>
            <a:rPr lang="pt-BR">
              <a:solidFill>
                <a:schemeClr val="tx1"/>
              </a:solidFill>
            </a:rPr>
            <a:t>, a instauração de procedimento de reanálise se organizações internacionais alertarem para os riscos de agrotóxicos.</a:t>
          </a:r>
          <a:endParaRPr lang="en-US">
            <a:solidFill>
              <a:schemeClr val="tx1"/>
            </a:solidFill>
          </a:endParaRPr>
        </a:p>
      </dgm:t>
    </dgm:pt>
    <dgm:pt modelId="{DB38EC27-D8DD-4493-BD47-6E7F86D75495}" type="parTrans" cxnId="{6B957AC6-5A22-46E4-A854-0A3F925CB9EC}">
      <dgm:prSet/>
      <dgm:spPr/>
      <dgm:t>
        <a:bodyPr/>
        <a:lstStyle/>
        <a:p>
          <a:endParaRPr lang="en-US"/>
        </a:p>
      </dgm:t>
    </dgm:pt>
    <dgm:pt modelId="{83F380E6-F9D2-4924-ACBD-DE351939539C}" type="sibTrans" cxnId="{6B957AC6-5A22-46E4-A854-0A3F925CB9EC}">
      <dgm:prSet/>
      <dgm:spPr/>
      <dgm:t>
        <a:bodyPr/>
        <a:lstStyle/>
        <a:p>
          <a:endParaRPr lang="en-US"/>
        </a:p>
      </dgm:t>
    </dgm:pt>
    <dgm:pt modelId="{65044F01-FB9D-4D35-B50A-1CD3F28E099B}" type="pres">
      <dgm:prSet presAssocID="{83AF13C7-DB36-4A03-81F6-CBF73246F5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EB802DC-EBE3-4811-A9D9-3E02ED067DD7}" type="pres">
      <dgm:prSet presAssocID="{3544D9B5-BA99-442B-9C60-3BA7C239A04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7F4A278-E184-46F6-8528-DA0B9AC9C9F3}" type="pres">
      <dgm:prSet presAssocID="{9B601BAB-8B06-4EDC-8F04-DFE6A465B26D}" presName="spacer" presStyleCnt="0"/>
      <dgm:spPr/>
    </dgm:pt>
    <dgm:pt modelId="{BF755A1E-0AF4-42A4-9324-1DEA2633D548}" type="pres">
      <dgm:prSet presAssocID="{8461BD02-9DE5-41FE-9425-8DC83A23509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412D8C7-7289-4DB1-BEA1-687504964C16}" type="pres">
      <dgm:prSet presAssocID="{4DCCC1FF-4D31-42C6-A8E3-F9EDD1787EA1}" presName="spacer" presStyleCnt="0"/>
      <dgm:spPr/>
    </dgm:pt>
    <dgm:pt modelId="{4945BED1-833A-4226-B307-693338E70F93}" type="pres">
      <dgm:prSet presAssocID="{CC9EAE06-DB4D-4ECA-B54A-CA9EE172278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56966B-3A74-48AF-B680-8BF311518373}" type="pres">
      <dgm:prSet presAssocID="{36D0B347-A004-4D3D-B054-8515B9F70FAB}" presName="spacer" presStyleCnt="0"/>
      <dgm:spPr/>
    </dgm:pt>
    <dgm:pt modelId="{AF68FD3C-ED49-40D3-9A81-53E6D5EEF194}" type="pres">
      <dgm:prSet presAssocID="{9C27A823-C789-41FE-AAE2-2E676F54A4A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667837C-4425-446D-82C6-5B813F5F8A8A}" type="presOf" srcId="{3544D9B5-BA99-442B-9C60-3BA7C239A04E}" destId="{0EB802DC-EBE3-4811-A9D9-3E02ED067DD7}" srcOrd="0" destOrd="0" presId="urn:microsoft.com/office/officeart/2005/8/layout/vList2"/>
    <dgm:cxn modelId="{6B957AC6-5A22-46E4-A854-0A3F925CB9EC}" srcId="{83AF13C7-DB36-4A03-81F6-CBF73246F5B9}" destId="{9C27A823-C789-41FE-AAE2-2E676F54A4A3}" srcOrd="3" destOrd="0" parTransId="{DB38EC27-D8DD-4493-BD47-6E7F86D75495}" sibTransId="{83F380E6-F9D2-4924-ACBD-DE351939539C}"/>
    <dgm:cxn modelId="{E536806E-797B-4281-BE9D-5267ED395367}" type="presOf" srcId="{8461BD02-9DE5-41FE-9425-8DC83A23509A}" destId="{BF755A1E-0AF4-42A4-9324-1DEA2633D548}" srcOrd="0" destOrd="0" presId="urn:microsoft.com/office/officeart/2005/8/layout/vList2"/>
    <dgm:cxn modelId="{4D46F36F-DB36-489F-A78F-095B61630CD6}" srcId="{83AF13C7-DB36-4A03-81F6-CBF73246F5B9}" destId="{CC9EAE06-DB4D-4ECA-B54A-CA9EE1722783}" srcOrd="2" destOrd="0" parTransId="{99D25683-3076-4C83-A824-9699BB0D3B42}" sibTransId="{36D0B347-A004-4D3D-B054-8515B9F70FAB}"/>
    <dgm:cxn modelId="{5E669FEB-E207-4FD4-B314-D0DD8EFF9EF5}" srcId="{83AF13C7-DB36-4A03-81F6-CBF73246F5B9}" destId="{8461BD02-9DE5-41FE-9425-8DC83A23509A}" srcOrd="1" destOrd="0" parTransId="{2864515C-D2AD-4F5F-B6A2-2536DE70C667}" sibTransId="{4DCCC1FF-4D31-42C6-A8E3-F9EDD1787EA1}"/>
    <dgm:cxn modelId="{E1B870B3-E8F1-4796-B6B3-B4B9BD850BA6}" srcId="{83AF13C7-DB36-4A03-81F6-CBF73246F5B9}" destId="{3544D9B5-BA99-442B-9C60-3BA7C239A04E}" srcOrd="0" destOrd="0" parTransId="{08AD96B0-8919-464C-998C-74460CCABE18}" sibTransId="{9B601BAB-8B06-4EDC-8F04-DFE6A465B26D}"/>
    <dgm:cxn modelId="{7A27C0E9-CF43-4499-A815-BD05963CB92D}" type="presOf" srcId="{83AF13C7-DB36-4A03-81F6-CBF73246F5B9}" destId="{65044F01-FB9D-4D35-B50A-1CD3F28E099B}" srcOrd="0" destOrd="0" presId="urn:microsoft.com/office/officeart/2005/8/layout/vList2"/>
    <dgm:cxn modelId="{D75545D1-DA7F-4901-A3B6-1592B8316D08}" type="presOf" srcId="{9C27A823-C789-41FE-AAE2-2E676F54A4A3}" destId="{AF68FD3C-ED49-40D3-9A81-53E6D5EEF194}" srcOrd="0" destOrd="0" presId="urn:microsoft.com/office/officeart/2005/8/layout/vList2"/>
    <dgm:cxn modelId="{9139B760-8878-4225-A79B-C026D152337B}" type="presOf" srcId="{CC9EAE06-DB4D-4ECA-B54A-CA9EE1722783}" destId="{4945BED1-833A-4226-B307-693338E70F93}" srcOrd="0" destOrd="0" presId="urn:microsoft.com/office/officeart/2005/8/layout/vList2"/>
    <dgm:cxn modelId="{7BBEDA73-7E0F-475E-B296-DDA9E4ED5F69}" type="presParOf" srcId="{65044F01-FB9D-4D35-B50A-1CD3F28E099B}" destId="{0EB802DC-EBE3-4811-A9D9-3E02ED067DD7}" srcOrd="0" destOrd="0" presId="urn:microsoft.com/office/officeart/2005/8/layout/vList2"/>
    <dgm:cxn modelId="{090B0E61-8B77-4D79-91E3-A4EA07149A3A}" type="presParOf" srcId="{65044F01-FB9D-4D35-B50A-1CD3F28E099B}" destId="{B7F4A278-E184-46F6-8528-DA0B9AC9C9F3}" srcOrd="1" destOrd="0" presId="urn:microsoft.com/office/officeart/2005/8/layout/vList2"/>
    <dgm:cxn modelId="{178ED0FE-DDFC-4A67-9BDB-10AE2F8C1E8E}" type="presParOf" srcId="{65044F01-FB9D-4D35-B50A-1CD3F28E099B}" destId="{BF755A1E-0AF4-42A4-9324-1DEA2633D548}" srcOrd="2" destOrd="0" presId="urn:microsoft.com/office/officeart/2005/8/layout/vList2"/>
    <dgm:cxn modelId="{759CC01B-46EA-4758-8170-B02828BA4896}" type="presParOf" srcId="{65044F01-FB9D-4D35-B50A-1CD3F28E099B}" destId="{9412D8C7-7289-4DB1-BEA1-687504964C16}" srcOrd="3" destOrd="0" presId="urn:microsoft.com/office/officeart/2005/8/layout/vList2"/>
    <dgm:cxn modelId="{DC13F87F-A7A2-486E-B26B-CE1DDD60E35B}" type="presParOf" srcId="{65044F01-FB9D-4D35-B50A-1CD3F28E099B}" destId="{4945BED1-833A-4226-B307-693338E70F93}" srcOrd="4" destOrd="0" presId="urn:microsoft.com/office/officeart/2005/8/layout/vList2"/>
    <dgm:cxn modelId="{AD4E5565-B4F2-4E03-AEA7-B999D171C99B}" type="presParOf" srcId="{65044F01-FB9D-4D35-B50A-1CD3F28E099B}" destId="{1A56966B-3A74-48AF-B680-8BF311518373}" srcOrd="5" destOrd="0" presId="urn:microsoft.com/office/officeart/2005/8/layout/vList2"/>
    <dgm:cxn modelId="{F4B7487E-F475-47CB-B3F0-6BF140206F27}" type="presParOf" srcId="{65044F01-FB9D-4D35-B50A-1CD3F28E099B}" destId="{AF68FD3C-ED49-40D3-9A81-53E6D5EEF19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CAD319-0CC9-479D-9C6B-0B4DEFB02633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0282AC9-6F5D-4086-8F3F-45BCF3C55937}">
      <dgm:prSet/>
      <dgm:spPr/>
      <dgm:t>
        <a:bodyPr/>
        <a:lstStyle/>
        <a:p>
          <a:r>
            <a:rPr lang="pt-BR" dirty="0"/>
            <a:t>O Ministério Público do Trabalho reitera que o PL afronta tratados e acordos internacionais ratificados pelo Brasil, como:</a:t>
          </a:r>
          <a:endParaRPr lang="en-US" dirty="0"/>
        </a:p>
      </dgm:t>
    </dgm:pt>
    <dgm:pt modelId="{0ADF077C-9590-43A6-A366-F3006CE70702}" type="parTrans" cxnId="{36B41F2B-F8E0-485F-8E03-70D669E7AA4B}">
      <dgm:prSet/>
      <dgm:spPr/>
      <dgm:t>
        <a:bodyPr/>
        <a:lstStyle/>
        <a:p>
          <a:endParaRPr lang="en-US"/>
        </a:p>
      </dgm:t>
    </dgm:pt>
    <dgm:pt modelId="{9A1728D8-B28E-4B15-8F58-93E1F9F1AD75}" type="sibTrans" cxnId="{36B41F2B-F8E0-485F-8E03-70D669E7AA4B}">
      <dgm:prSet/>
      <dgm:spPr/>
      <dgm:t>
        <a:bodyPr/>
        <a:lstStyle/>
        <a:p>
          <a:endParaRPr lang="en-US"/>
        </a:p>
      </dgm:t>
    </dgm:pt>
    <dgm:pt modelId="{CF963250-3884-461F-8CE1-A7DE91FB69B2}">
      <dgm:prSet/>
      <dgm:spPr/>
      <dgm:t>
        <a:bodyPr/>
        <a:lstStyle/>
        <a:p>
          <a:r>
            <a:rPr lang="pt-BR" dirty="0"/>
            <a:t>Convenção de Roterdã sobre Procedimento de Consentimento para o Comércio Internacional de Certas Substâncias Químicas e Agrotóxicos Perigosos</a:t>
          </a:r>
          <a:r>
            <a:rPr lang="pt-BR" dirty="0">
              <a:latin typeface="Gill Sans MT" panose="020B0502020104020203"/>
            </a:rPr>
            <a:t>,</a:t>
          </a:r>
          <a:r>
            <a:rPr lang="pt-BR" dirty="0"/>
            <a:t> internalizada com o Decreto 5.360/2005;</a:t>
          </a:r>
          <a:endParaRPr lang="en-US" dirty="0"/>
        </a:p>
      </dgm:t>
    </dgm:pt>
    <dgm:pt modelId="{51DE3624-E787-4F50-AE81-137F1A0D7945}" type="parTrans" cxnId="{4534EE62-4340-41A3-AD51-196C7737F6C5}">
      <dgm:prSet/>
      <dgm:spPr/>
      <dgm:t>
        <a:bodyPr/>
        <a:lstStyle/>
        <a:p>
          <a:endParaRPr lang="en-US"/>
        </a:p>
      </dgm:t>
    </dgm:pt>
    <dgm:pt modelId="{6E62BA8E-37AA-4A6E-9E11-7C9CAF8E6892}" type="sibTrans" cxnId="{4534EE62-4340-41A3-AD51-196C7737F6C5}">
      <dgm:prSet/>
      <dgm:spPr/>
      <dgm:t>
        <a:bodyPr/>
        <a:lstStyle/>
        <a:p>
          <a:endParaRPr lang="en-US"/>
        </a:p>
      </dgm:t>
    </dgm:pt>
    <dgm:pt modelId="{6260FBC1-A4A9-4D42-BA30-20D5FDEA27F3}">
      <dgm:prSet/>
      <dgm:spPr/>
      <dgm:t>
        <a:bodyPr/>
        <a:lstStyle/>
        <a:p>
          <a:r>
            <a:rPr lang="pt-BR" dirty="0"/>
            <a:t>Convenção 155 da Organização Internacional do Trabalho (OIT), que dispõe sobre Saúde e Segurança dos Trabalhadores de 1983;</a:t>
          </a:r>
          <a:endParaRPr lang="en-US" dirty="0"/>
        </a:p>
      </dgm:t>
    </dgm:pt>
    <dgm:pt modelId="{18C32B1D-CA32-46A6-98F3-72A37C8B04D8}" type="parTrans" cxnId="{E8492BE6-21C9-4CE7-A014-D078BDD1E5BC}">
      <dgm:prSet/>
      <dgm:spPr/>
      <dgm:t>
        <a:bodyPr/>
        <a:lstStyle/>
        <a:p>
          <a:endParaRPr lang="en-US"/>
        </a:p>
      </dgm:t>
    </dgm:pt>
    <dgm:pt modelId="{EECC1449-C5C5-4399-82BD-008AF73584B0}" type="sibTrans" cxnId="{E8492BE6-21C9-4CE7-A014-D078BDD1E5BC}">
      <dgm:prSet/>
      <dgm:spPr/>
      <dgm:t>
        <a:bodyPr/>
        <a:lstStyle/>
        <a:p>
          <a:endParaRPr lang="en-US"/>
        </a:p>
      </dgm:t>
    </dgm:pt>
    <dgm:pt modelId="{260F7177-20AC-42FC-A6BD-8600AB98C988}">
      <dgm:prSet/>
      <dgm:spPr/>
      <dgm:t>
        <a:bodyPr/>
        <a:lstStyle/>
        <a:p>
          <a:r>
            <a:rPr lang="pt-BR" dirty="0"/>
            <a:t>Convenção 170 da OIT, relacionada à segurança na utilização dos produtos químicos no ambiente de trabalho (MPT, 2018). </a:t>
          </a:r>
          <a:endParaRPr lang="en-US" dirty="0"/>
        </a:p>
      </dgm:t>
    </dgm:pt>
    <dgm:pt modelId="{7CB2AE98-72C0-4243-87C4-D0E68DA787F2}" type="parTrans" cxnId="{BB65E03A-2531-42F6-882F-AF91A0588263}">
      <dgm:prSet/>
      <dgm:spPr/>
      <dgm:t>
        <a:bodyPr/>
        <a:lstStyle/>
        <a:p>
          <a:endParaRPr lang="en-US"/>
        </a:p>
      </dgm:t>
    </dgm:pt>
    <dgm:pt modelId="{C850DD5E-01D3-404D-92DA-6D0262662088}" type="sibTrans" cxnId="{BB65E03A-2531-42F6-882F-AF91A0588263}">
      <dgm:prSet/>
      <dgm:spPr/>
      <dgm:t>
        <a:bodyPr/>
        <a:lstStyle/>
        <a:p>
          <a:endParaRPr lang="en-US"/>
        </a:p>
      </dgm:t>
    </dgm:pt>
    <dgm:pt modelId="{C42CBA2D-4A41-4F28-827E-17E7EB4880BF}" type="pres">
      <dgm:prSet presAssocID="{44CAD319-0CC9-479D-9C6B-0B4DEFB0263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9A114FF9-B8D0-4BAB-8C8B-AEB85DF318AC}" type="pres">
      <dgm:prSet presAssocID="{20282AC9-6F5D-4086-8F3F-45BCF3C55937}" presName="thickLine" presStyleLbl="alignNode1" presStyleIdx="0" presStyleCnt="4"/>
      <dgm:spPr/>
    </dgm:pt>
    <dgm:pt modelId="{92F4EA13-063E-45BA-B423-9992B3E3E5BF}" type="pres">
      <dgm:prSet presAssocID="{20282AC9-6F5D-4086-8F3F-45BCF3C55937}" presName="horz1" presStyleCnt="0"/>
      <dgm:spPr/>
    </dgm:pt>
    <dgm:pt modelId="{B3B958A7-5270-4C98-965E-F23AB2C14330}" type="pres">
      <dgm:prSet presAssocID="{20282AC9-6F5D-4086-8F3F-45BCF3C55937}" presName="tx1" presStyleLbl="revTx" presStyleIdx="0" presStyleCnt="4"/>
      <dgm:spPr/>
      <dgm:t>
        <a:bodyPr/>
        <a:lstStyle/>
        <a:p>
          <a:endParaRPr lang="pt-BR"/>
        </a:p>
      </dgm:t>
    </dgm:pt>
    <dgm:pt modelId="{1E7C26CA-1BE2-4001-9354-2031F32561F1}" type="pres">
      <dgm:prSet presAssocID="{20282AC9-6F5D-4086-8F3F-45BCF3C55937}" presName="vert1" presStyleCnt="0"/>
      <dgm:spPr/>
    </dgm:pt>
    <dgm:pt modelId="{F76C7A97-80A2-46F4-8BD8-62B9D58974EA}" type="pres">
      <dgm:prSet presAssocID="{CF963250-3884-461F-8CE1-A7DE91FB69B2}" presName="thickLine" presStyleLbl="alignNode1" presStyleIdx="1" presStyleCnt="4"/>
      <dgm:spPr/>
    </dgm:pt>
    <dgm:pt modelId="{42569F75-433A-4D3B-8A08-98794FC82599}" type="pres">
      <dgm:prSet presAssocID="{CF963250-3884-461F-8CE1-A7DE91FB69B2}" presName="horz1" presStyleCnt="0"/>
      <dgm:spPr/>
    </dgm:pt>
    <dgm:pt modelId="{16E0FDE8-B608-4560-9358-C2E47C2588F2}" type="pres">
      <dgm:prSet presAssocID="{CF963250-3884-461F-8CE1-A7DE91FB69B2}" presName="tx1" presStyleLbl="revTx" presStyleIdx="1" presStyleCnt="4"/>
      <dgm:spPr/>
      <dgm:t>
        <a:bodyPr/>
        <a:lstStyle/>
        <a:p>
          <a:endParaRPr lang="pt-BR"/>
        </a:p>
      </dgm:t>
    </dgm:pt>
    <dgm:pt modelId="{BD28E162-C9BE-4D40-B842-26510FD3ED50}" type="pres">
      <dgm:prSet presAssocID="{CF963250-3884-461F-8CE1-A7DE91FB69B2}" presName="vert1" presStyleCnt="0"/>
      <dgm:spPr/>
    </dgm:pt>
    <dgm:pt modelId="{487F9EA8-143F-4D3A-8581-2C628CBBD022}" type="pres">
      <dgm:prSet presAssocID="{6260FBC1-A4A9-4D42-BA30-20D5FDEA27F3}" presName="thickLine" presStyleLbl="alignNode1" presStyleIdx="2" presStyleCnt="4"/>
      <dgm:spPr/>
    </dgm:pt>
    <dgm:pt modelId="{7E2AB780-38BE-41E8-BB6F-6456B6FD4701}" type="pres">
      <dgm:prSet presAssocID="{6260FBC1-A4A9-4D42-BA30-20D5FDEA27F3}" presName="horz1" presStyleCnt="0"/>
      <dgm:spPr/>
    </dgm:pt>
    <dgm:pt modelId="{D523D5E3-8B33-4F7D-A047-F803D9973938}" type="pres">
      <dgm:prSet presAssocID="{6260FBC1-A4A9-4D42-BA30-20D5FDEA27F3}" presName="tx1" presStyleLbl="revTx" presStyleIdx="2" presStyleCnt="4"/>
      <dgm:spPr/>
      <dgm:t>
        <a:bodyPr/>
        <a:lstStyle/>
        <a:p>
          <a:endParaRPr lang="pt-BR"/>
        </a:p>
      </dgm:t>
    </dgm:pt>
    <dgm:pt modelId="{CB8FB026-D363-4719-B15E-19BF181EABCF}" type="pres">
      <dgm:prSet presAssocID="{6260FBC1-A4A9-4D42-BA30-20D5FDEA27F3}" presName="vert1" presStyleCnt="0"/>
      <dgm:spPr/>
    </dgm:pt>
    <dgm:pt modelId="{02EF12FE-29BE-4F90-AE69-4DD349BCC8B7}" type="pres">
      <dgm:prSet presAssocID="{260F7177-20AC-42FC-A6BD-8600AB98C988}" presName="thickLine" presStyleLbl="alignNode1" presStyleIdx="3" presStyleCnt="4"/>
      <dgm:spPr/>
    </dgm:pt>
    <dgm:pt modelId="{D386303C-B67F-4803-9C9C-8E8EAA7B8586}" type="pres">
      <dgm:prSet presAssocID="{260F7177-20AC-42FC-A6BD-8600AB98C988}" presName="horz1" presStyleCnt="0"/>
      <dgm:spPr/>
    </dgm:pt>
    <dgm:pt modelId="{4B0B055F-3845-4E92-8DC5-A13DF2EC1C8B}" type="pres">
      <dgm:prSet presAssocID="{260F7177-20AC-42FC-A6BD-8600AB98C988}" presName="tx1" presStyleLbl="revTx" presStyleIdx="3" presStyleCnt="4"/>
      <dgm:spPr/>
      <dgm:t>
        <a:bodyPr/>
        <a:lstStyle/>
        <a:p>
          <a:endParaRPr lang="pt-BR"/>
        </a:p>
      </dgm:t>
    </dgm:pt>
    <dgm:pt modelId="{F4060D6D-8FCC-4293-BC79-E6CB577786B6}" type="pres">
      <dgm:prSet presAssocID="{260F7177-20AC-42FC-A6BD-8600AB98C988}" presName="vert1" presStyleCnt="0"/>
      <dgm:spPr/>
    </dgm:pt>
  </dgm:ptLst>
  <dgm:cxnLst>
    <dgm:cxn modelId="{C007820B-7BFC-4636-96F5-6CE33007F4B2}" type="presOf" srcId="{20282AC9-6F5D-4086-8F3F-45BCF3C55937}" destId="{B3B958A7-5270-4C98-965E-F23AB2C14330}" srcOrd="0" destOrd="0" presId="urn:microsoft.com/office/officeart/2008/layout/LinedList"/>
    <dgm:cxn modelId="{4534EE62-4340-41A3-AD51-196C7737F6C5}" srcId="{44CAD319-0CC9-479D-9C6B-0B4DEFB02633}" destId="{CF963250-3884-461F-8CE1-A7DE91FB69B2}" srcOrd="1" destOrd="0" parTransId="{51DE3624-E787-4F50-AE81-137F1A0D7945}" sibTransId="{6E62BA8E-37AA-4A6E-9E11-7C9CAF8E6892}"/>
    <dgm:cxn modelId="{23A67B58-4FBB-498A-8303-B68B540DCB2A}" type="presOf" srcId="{44CAD319-0CC9-479D-9C6B-0B4DEFB02633}" destId="{C42CBA2D-4A41-4F28-827E-17E7EB4880BF}" srcOrd="0" destOrd="0" presId="urn:microsoft.com/office/officeart/2008/layout/LinedList"/>
    <dgm:cxn modelId="{36B41F2B-F8E0-485F-8E03-70D669E7AA4B}" srcId="{44CAD319-0CC9-479D-9C6B-0B4DEFB02633}" destId="{20282AC9-6F5D-4086-8F3F-45BCF3C55937}" srcOrd="0" destOrd="0" parTransId="{0ADF077C-9590-43A6-A366-F3006CE70702}" sibTransId="{9A1728D8-B28E-4B15-8F58-93E1F9F1AD75}"/>
    <dgm:cxn modelId="{93AB4659-47AA-453C-9FB7-D7FA2364FE45}" type="presOf" srcId="{CF963250-3884-461F-8CE1-A7DE91FB69B2}" destId="{16E0FDE8-B608-4560-9358-C2E47C2588F2}" srcOrd="0" destOrd="0" presId="urn:microsoft.com/office/officeart/2008/layout/LinedList"/>
    <dgm:cxn modelId="{BB65E03A-2531-42F6-882F-AF91A0588263}" srcId="{44CAD319-0CC9-479D-9C6B-0B4DEFB02633}" destId="{260F7177-20AC-42FC-A6BD-8600AB98C988}" srcOrd="3" destOrd="0" parTransId="{7CB2AE98-72C0-4243-87C4-D0E68DA787F2}" sibTransId="{C850DD5E-01D3-404D-92DA-6D0262662088}"/>
    <dgm:cxn modelId="{53C039F8-A582-48B7-9448-940CF8C35CFB}" type="presOf" srcId="{260F7177-20AC-42FC-A6BD-8600AB98C988}" destId="{4B0B055F-3845-4E92-8DC5-A13DF2EC1C8B}" srcOrd="0" destOrd="0" presId="urn:microsoft.com/office/officeart/2008/layout/LinedList"/>
    <dgm:cxn modelId="{959B209F-9DBA-4269-866C-9E3EBC268F6A}" type="presOf" srcId="{6260FBC1-A4A9-4D42-BA30-20D5FDEA27F3}" destId="{D523D5E3-8B33-4F7D-A047-F803D9973938}" srcOrd="0" destOrd="0" presId="urn:microsoft.com/office/officeart/2008/layout/LinedList"/>
    <dgm:cxn modelId="{E8492BE6-21C9-4CE7-A014-D078BDD1E5BC}" srcId="{44CAD319-0CC9-479D-9C6B-0B4DEFB02633}" destId="{6260FBC1-A4A9-4D42-BA30-20D5FDEA27F3}" srcOrd="2" destOrd="0" parTransId="{18C32B1D-CA32-46A6-98F3-72A37C8B04D8}" sibTransId="{EECC1449-C5C5-4399-82BD-008AF73584B0}"/>
    <dgm:cxn modelId="{8560ED90-B152-4A9F-B0B7-5996A39994D0}" type="presParOf" srcId="{C42CBA2D-4A41-4F28-827E-17E7EB4880BF}" destId="{9A114FF9-B8D0-4BAB-8C8B-AEB85DF318AC}" srcOrd="0" destOrd="0" presId="urn:microsoft.com/office/officeart/2008/layout/LinedList"/>
    <dgm:cxn modelId="{A2C7C812-7171-452D-8E64-00D733F04035}" type="presParOf" srcId="{C42CBA2D-4A41-4F28-827E-17E7EB4880BF}" destId="{92F4EA13-063E-45BA-B423-9992B3E3E5BF}" srcOrd="1" destOrd="0" presId="urn:microsoft.com/office/officeart/2008/layout/LinedList"/>
    <dgm:cxn modelId="{49DE13AC-F5E4-432E-8208-28D5D016B5FD}" type="presParOf" srcId="{92F4EA13-063E-45BA-B423-9992B3E3E5BF}" destId="{B3B958A7-5270-4C98-965E-F23AB2C14330}" srcOrd="0" destOrd="0" presId="urn:microsoft.com/office/officeart/2008/layout/LinedList"/>
    <dgm:cxn modelId="{89CF1358-7F4F-4869-8FC1-DCEB2ADF0261}" type="presParOf" srcId="{92F4EA13-063E-45BA-B423-9992B3E3E5BF}" destId="{1E7C26CA-1BE2-4001-9354-2031F32561F1}" srcOrd="1" destOrd="0" presId="urn:microsoft.com/office/officeart/2008/layout/LinedList"/>
    <dgm:cxn modelId="{BBEC5CDA-D760-495E-BA84-170CD61FEEEF}" type="presParOf" srcId="{C42CBA2D-4A41-4F28-827E-17E7EB4880BF}" destId="{F76C7A97-80A2-46F4-8BD8-62B9D58974EA}" srcOrd="2" destOrd="0" presId="urn:microsoft.com/office/officeart/2008/layout/LinedList"/>
    <dgm:cxn modelId="{449FD185-E042-4ECB-A58F-51A4A601C159}" type="presParOf" srcId="{C42CBA2D-4A41-4F28-827E-17E7EB4880BF}" destId="{42569F75-433A-4D3B-8A08-98794FC82599}" srcOrd="3" destOrd="0" presId="urn:microsoft.com/office/officeart/2008/layout/LinedList"/>
    <dgm:cxn modelId="{812A564E-BEB0-43E8-A3F3-71714411276D}" type="presParOf" srcId="{42569F75-433A-4D3B-8A08-98794FC82599}" destId="{16E0FDE8-B608-4560-9358-C2E47C2588F2}" srcOrd="0" destOrd="0" presId="urn:microsoft.com/office/officeart/2008/layout/LinedList"/>
    <dgm:cxn modelId="{1CF17947-193C-4094-99ED-F4B44871AF96}" type="presParOf" srcId="{42569F75-433A-4D3B-8A08-98794FC82599}" destId="{BD28E162-C9BE-4D40-B842-26510FD3ED50}" srcOrd="1" destOrd="0" presId="urn:microsoft.com/office/officeart/2008/layout/LinedList"/>
    <dgm:cxn modelId="{A24B08DB-6458-4A7E-86A0-C66A7F8272C4}" type="presParOf" srcId="{C42CBA2D-4A41-4F28-827E-17E7EB4880BF}" destId="{487F9EA8-143F-4D3A-8581-2C628CBBD022}" srcOrd="4" destOrd="0" presId="urn:microsoft.com/office/officeart/2008/layout/LinedList"/>
    <dgm:cxn modelId="{3D46AB0D-7D40-4D6F-8FE1-B6D5DB73CC44}" type="presParOf" srcId="{C42CBA2D-4A41-4F28-827E-17E7EB4880BF}" destId="{7E2AB780-38BE-41E8-BB6F-6456B6FD4701}" srcOrd="5" destOrd="0" presId="urn:microsoft.com/office/officeart/2008/layout/LinedList"/>
    <dgm:cxn modelId="{7AFDC170-1923-4A5A-B195-7B69C2AF3594}" type="presParOf" srcId="{7E2AB780-38BE-41E8-BB6F-6456B6FD4701}" destId="{D523D5E3-8B33-4F7D-A047-F803D9973938}" srcOrd="0" destOrd="0" presId="urn:microsoft.com/office/officeart/2008/layout/LinedList"/>
    <dgm:cxn modelId="{2C13DF00-7973-4470-BCD5-390D64EAE700}" type="presParOf" srcId="{7E2AB780-38BE-41E8-BB6F-6456B6FD4701}" destId="{CB8FB026-D363-4719-B15E-19BF181EABCF}" srcOrd="1" destOrd="0" presId="urn:microsoft.com/office/officeart/2008/layout/LinedList"/>
    <dgm:cxn modelId="{C47965E4-123A-4B9D-B547-275D04687E0B}" type="presParOf" srcId="{C42CBA2D-4A41-4F28-827E-17E7EB4880BF}" destId="{02EF12FE-29BE-4F90-AE69-4DD349BCC8B7}" srcOrd="6" destOrd="0" presId="urn:microsoft.com/office/officeart/2008/layout/LinedList"/>
    <dgm:cxn modelId="{DEF1545A-4EC6-4343-8F9B-AD2705009280}" type="presParOf" srcId="{C42CBA2D-4A41-4F28-827E-17E7EB4880BF}" destId="{D386303C-B67F-4803-9C9C-8E8EAA7B8586}" srcOrd="7" destOrd="0" presId="urn:microsoft.com/office/officeart/2008/layout/LinedList"/>
    <dgm:cxn modelId="{67795A11-848D-4D35-B2EB-B003F6B36926}" type="presParOf" srcId="{D386303C-B67F-4803-9C9C-8E8EAA7B8586}" destId="{4B0B055F-3845-4E92-8DC5-A13DF2EC1C8B}" srcOrd="0" destOrd="0" presId="urn:microsoft.com/office/officeart/2008/layout/LinedList"/>
    <dgm:cxn modelId="{690C93CE-3445-4529-97CF-D39F6B2CC473}" type="presParOf" srcId="{D386303C-B67F-4803-9C9C-8E8EAA7B8586}" destId="{F4060D6D-8FCC-4293-BC79-E6CB577786B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11917A-97CD-436D-8D6F-B49F39AC31E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354FC9-DCCE-458E-BA07-F3F082678624}">
      <dgm:prSet/>
      <dgm:spPr/>
      <dgm:t>
        <a:bodyPr/>
        <a:lstStyle/>
        <a:p>
          <a:r>
            <a:rPr lang="pt-BR"/>
            <a:t>Relatório sobre resíduos tóxicos apresentado na 45ª sessão do Conselho de Direitos Humanos da ONU ao Brasil, o qual indica além de indicar a necessidade do país de </a:t>
          </a:r>
          <a:endParaRPr lang="en-US"/>
        </a:p>
      </dgm:t>
    </dgm:pt>
    <dgm:pt modelId="{EC85C012-1BBE-428D-875A-DD690420CF0C}" type="parTrans" cxnId="{A772284B-9695-440B-86D1-BFCC434D83AB}">
      <dgm:prSet/>
      <dgm:spPr/>
      <dgm:t>
        <a:bodyPr/>
        <a:lstStyle/>
        <a:p>
          <a:endParaRPr lang="en-US"/>
        </a:p>
      </dgm:t>
    </dgm:pt>
    <dgm:pt modelId="{4CBA6F24-3712-4BFF-ADF8-08D00B7450C6}" type="sibTrans" cxnId="{A772284B-9695-440B-86D1-BFCC434D83AB}">
      <dgm:prSet/>
      <dgm:spPr/>
      <dgm:t>
        <a:bodyPr/>
        <a:lstStyle/>
        <a:p>
          <a:endParaRPr lang="en-US"/>
        </a:p>
      </dgm:t>
    </dgm:pt>
    <dgm:pt modelId="{B87EF105-B8A6-4540-A842-29AC838D11AA}">
      <dgm:prSet/>
      <dgm:spPr/>
      <dgm:t>
        <a:bodyPr/>
        <a:lstStyle/>
        <a:p>
          <a:pPr rtl="0"/>
          <a:r>
            <a:rPr lang="pt-BR"/>
            <a:t>“</a:t>
          </a:r>
          <a:r>
            <a:rPr lang="pt-BR" i="1"/>
            <a:t>desenvolver planos com prazos para reduzir urgentemente o uso e a exposição de agrotóxicos e produtos químicos industriais tóxicos”</a:t>
          </a:r>
          <a:r>
            <a:rPr lang="pt-BR" i="1">
              <a:latin typeface="Gill Sans MT" panose="020B0502020104020203"/>
            </a:rPr>
            <a:t> </a:t>
          </a:r>
          <a:endParaRPr lang="en-US" i="1"/>
        </a:p>
      </dgm:t>
    </dgm:pt>
    <dgm:pt modelId="{BE30723F-2BCC-480E-9B93-ACDD8B9D418F}" type="parTrans" cxnId="{793C5DFE-B266-4B16-8D1D-86EEB009D95D}">
      <dgm:prSet/>
      <dgm:spPr/>
      <dgm:t>
        <a:bodyPr/>
        <a:lstStyle/>
        <a:p>
          <a:endParaRPr lang="en-US"/>
        </a:p>
      </dgm:t>
    </dgm:pt>
    <dgm:pt modelId="{C4EA3AAD-D3AD-4402-958B-39582FDCC4BB}" type="sibTrans" cxnId="{793C5DFE-B266-4B16-8D1D-86EEB009D95D}">
      <dgm:prSet/>
      <dgm:spPr/>
      <dgm:t>
        <a:bodyPr/>
        <a:lstStyle/>
        <a:p>
          <a:endParaRPr lang="en-US"/>
        </a:p>
      </dgm:t>
    </dgm:pt>
    <dgm:pt modelId="{6531DD45-07FC-4E3A-A1A0-73372AEE5C44}">
      <dgm:prSet/>
      <dgm:spPr/>
      <dgm:t>
        <a:bodyPr/>
        <a:lstStyle/>
        <a:p>
          <a:r>
            <a:rPr lang="pt-BR"/>
            <a:t>e de “</a:t>
          </a:r>
          <a:r>
            <a:rPr lang="pt-BR" i="1"/>
            <a:t>abandonar propostas legislativas de desregulamentação, incluindo o pacote de veneno e incorporar uma abordagem baseada em perigos para pesticidas na lei” </a:t>
          </a:r>
          <a:endParaRPr lang="en-US" i="1"/>
        </a:p>
      </dgm:t>
    </dgm:pt>
    <dgm:pt modelId="{AA2BE0CE-4831-44EC-BB44-20B1AC586F54}" type="parTrans" cxnId="{EA5AED61-2512-41B7-A5E1-7695129E7409}">
      <dgm:prSet/>
      <dgm:spPr/>
      <dgm:t>
        <a:bodyPr/>
        <a:lstStyle/>
        <a:p>
          <a:endParaRPr lang="en-US"/>
        </a:p>
      </dgm:t>
    </dgm:pt>
    <dgm:pt modelId="{6F974D28-2E04-468D-B1F0-1BE1C25C9A4D}" type="sibTrans" cxnId="{EA5AED61-2512-41B7-A5E1-7695129E7409}">
      <dgm:prSet/>
      <dgm:spPr/>
      <dgm:t>
        <a:bodyPr/>
        <a:lstStyle/>
        <a:p>
          <a:endParaRPr lang="en-US"/>
        </a:p>
      </dgm:t>
    </dgm:pt>
    <dgm:pt modelId="{09E587A5-5842-43B2-AB55-BD8AA7750870}">
      <dgm:prSet/>
      <dgm:spPr/>
      <dgm:t>
        <a:bodyPr/>
        <a:lstStyle/>
        <a:p>
          <a:r>
            <a:rPr lang="pt-BR"/>
            <a:t>(ONU, 2020, p. 20).</a:t>
          </a:r>
          <a:endParaRPr lang="en-US"/>
        </a:p>
      </dgm:t>
    </dgm:pt>
    <dgm:pt modelId="{F4A0B93D-6689-43CC-B3EF-227D2B7C3B98}" type="parTrans" cxnId="{23AC1F11-8420-4509-BE55-25B1621497EA}">
      <dgm:prSet/>
      <dgm:spPr/>
      <dgm:t>
        <a:bodyPr/>
        <a:lstStyle/>
        <a:p>
          <a:endParaRPr lang="en-US"/>
        </a:p>
      </dgm:t>
    </dgm:pt>
    <dgm:pt modelId="{7B07C4A1-0B01-4C83-BAF3-2008540CD4E0}" type="sibTrans" cxnId="{23AC1F11-8420-4509-BE55-25B1621497EA}">
      <dgm:prSet/>
      <dgm:spPr/>
      <dgm:t>
        <a:bodyPr/>
        <a:lstStyle/>
        <a:p>
          <a:endParaRPr lang="en-US"/>
        </a:p>
      </dgm:t>
    </dgm:pt>
    <dgm:pt modelId="{49C80E56-40A6-4F0F-A472-FF2C838207BF}" type="pres">
      <dgm:prSet presAssocID="{8111917A-97CD-436D-8D6F-B49F39AC31E9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880096D8-DFC1-48D8-904C-5AFACDF181C2}" type="pres">
      <dgm:prSet presAssocID="{32354FC9-DCCE-458E-BA07-F3F082678624}" presName="thickLine" presStyleLbl="alignNode1" presStyleIdx="0" presStyleCnt="4"/>
      <dgm:spPr/>
    </dgm:pt>
    <dgm:pt modelId="{188710B3-E5E1-4337-8335-33C4EC016A12}" type="pres">
      <dgm:prSet presAssocID="{32354FC9-DCCE-458E-BA07-F3F082678624}" presName="horz1" presStyleCnt="0"/>
      <dgm:spPr/>
    </dgm:pt>
    <dgm:pt modelId="{142B7A89-61F0-4DB3-844E-F1250AF051E5}" type="pres">
      <dgm:prSet presAssocID="{32354FC9-DCCE-458E-BA07-F3F082678624}" presName="tx1" presStyleLbl="revTx" presStyleIdx="0" presStyleCnt="4"/>
      <dgm:spPr/>
      <dgm:t>
        <a:bodyPr/>
        <a:lstStyle/>
        <a:p>
          <a:endParaRPr lang="pt-BR"/>
        </a:p>
      </dgm:t>
    </dgm:pt>
    <dgm:pt modelId="{3E9F3458-9D9B-48A4-83AA-E8D77445A520}" type="pres">
      <dgm:prSet presAssocID="{32354FC9-DCCE-458E-BA07-F3F082678624}" presName="vert1" presStyleCnt="0"/>
      <dgm:spPr/>
    </dgm:pt>
    <dgm:pt modelId="{BD18FF3D-56B1-43B4-AC57-886A8A168A2B}" type="pres">
      <dgm:prSet presAssocID="{B87EF105-B8A6-4540-A842-29AC838D11AA}" presName="thickLine" presStyleLbl="alignNode1" presStyleIdx="1" presStyleCnt="4"/>
      <dgm:spPr/>
    </dgm:pt>
    <dgm:pt modelId="{1AAC9F82-57E8-4602-AF89-5CF54ED46D53}" type="pres">
      <dgm:prSet presAssocID="{B87EF105-B8A6-4540-A842-29AC838D11AA}" presName="horz1" presStyleCnt="0"/>
      <dgm:spPr/>
    </dgm:pt>
    <dgm:pt modelId="{EFBD3254-DD6E-4553-954C-ECE2B49CF846}" type="pres">
      <dgm:prSet presAssocID="{B87EF105-B8A6-4540-A842-29AC838D11AA}" presName="tx1" presStyleLbl="revTx" presStyleIdx="1" presStyleCnt="4"/>
      <dgm:spPr/>
      <dgm:t>
        <a:bodyPr/>
        <a:lstStyle/>
        <a:p>
          <a:endParaRPr lang="pt-BR"/>
        </a:p>
      </dgm:t>
    </dgm:pt>
    <dgm:pt modelId="{1F5BD191-61EF-4DEE-9E4B-920ED7D3ED22}" type="pres">
      <dgm:prSet presAssocID="{B87EF105-B8A6-4540-A842-29AC838D11AA}" presName="vert1" presStyleCnt="0"/>
      <dgm:spPr/>
    </dgm:pt>
    <dgm:pt modelId="{00D3BA83-AE59-47E8-87B4-2DCBFE7865BA}" type="pres">
      <dgm:prSet presAssocID="{6531DD45-07FC-4E3A-A1A0-73372AEE5C44}" presName="thickLine" presStyleLbl="alignNode1" presStyleIdx="2" presStyleCnt="4"/>
      <dgm:spPr/>
    </dgm:pt>
    <dgm:pt modelId="{D35CDA88-BDF4-44DA-9C17-AD9FC9B2AAA5}" type="pres">
      <dgm:prSet presAssocID="{6531DD45-07FC-4E3A-A1A0-73372AEE5C44}" presName="horz1" presStyleCnt="0"/>
      <dgm:spPr/>
    </dgm:pt>
    <dgm:pt modelId="{5B69C8CC-D53B-4E28-A092-A33CFD11BD20}" type="pres">
      <dgm:prSet presAssocID="{6531DD45-07FC-4E3A-A1A0-73372AEE5C44}" presName="tx1" presStyleLbl="revTx" presStyleIdx="2" presStyleCnt="4"/>
      <dgm:spPr/>
      <dgm:t>
        <a:bodyPr/>
        <a:lstStyle/>
        <a:p>
          <a:endParaRPr lang="pt-BR"/>
        </a:p>
      </dgm:t>
    </dgm:pt>
    <dgm:pt modelId="{1CA8DFA1-F892-42E5-8A3C-6FDF68AF5FC9}" type="pres">
      <dgm:prSet presAssocID="{6531DD45-07FC-4E3A-A1A0-73372AEE5C44}" presName="vert1" presStyleCnt="0"/>
      <dgm:spPr/>
    </dgm:pt>
    <dgm:pt modelId="{5777C307-9AC7-4326-881A-9943E4B5B2C5}" type="pres">
      <dgm:prSet presAssocID="{09E587A5-5842-43B2-AB55-BD8AA7750870}" presName="thickLine" presStyleLbl="alignNode1" presStyleIdx="3" presStyleCnt="4"/>
      <dgm:spPr/>
    </dgm:pt>
    <dgm:pt modelId="{F506C457-1C2F-40FE-9B05-DA467666CEFA}" type="pres">
      <dgm:prSet presAssocID="{09E587A5-5842-43B2-AB55-BD8AA7750870}" presName="horz1" presStyleCnt="0"/>
      <dgm:spPr/>
    </dgm:pt>
    <dgm:pt modelId="{C0DDA355-196E-433F-9A8C-C7D7AA90EAF9}" type="pres">
      <dgm:prSet presAssocID="{09E587A5-5842-43B2-AB55-BD8AA7750870}" presName="tx1" presStyleLbl="revTx" presStyleIdx="3" presStyleCnt="4"/>
      <dgm:spPr/>
      <dgm:t>
        <a:bodyPr/>
        <a:lstStyle/>
        <a:p>
          <a:endParaRPr lang="pt-BR"/>
        </a:p>
      </dgm:t>
    </dgm:pt>
    <dgm:pt modelId="{E542ED74-DF30-45BA-93FA-9D68198777CE}" type="pres">
      <dgm:prSet presAssocID="{09E587A5-5842-43B2-AB55-BD8AA7750870}" presName="vert1" presStyleCnt="0"/>
      <dgm:spPr/>
    </dgm:pt>
  </dgm:ptLst>
  <dgm:cxnLst>
    <dgm:cxn modelId="{6524845A-6867-4277-B772-D6787DFA9C65}" type="presOf" srcId="{6531DD45-07FC-4E3A-A1A0-73372AEE5C44}" destId="{5B69C8CC-D53B-4E28-A092-A33CFD11BD20}" srcOrd="0" destOrd="0" presId="urn:microsoft.com/office/officeart/2008/layout/LinedList"/>
    <dgm:cxn modelId="{A772284B-9695-440B-86D1-BFCC434D83AB}" srcId="{8111917A-97CD-436D-8D6F-B49F39AC31E9}" destId="{32354FC9-DCCE-458E-BA07-F3F082678624}" srcOrd="0" destOrd="0" parTransId="{EC85C012-1BBE-428D-875A-DD690420CF0C}" sibTransId="{4CBA6F24-3712-4BFF-ADF8-08D00B7450C6}"/>
    <dgm:cxn modelId="{EA5AED61-2512-41B7-A5E1-7695129E7409}" srcId="{8111917A-97CD-436D-8D6F-B49F39AC31E9}" destId="{6531DD45-07FC-4E3A-A1A0-73372AEE5C44}" srcOrd="2" destOrd="0" parTransId="{AA2BE0CE-4831-44EC-BB44-20B1AC586F54}" sibTransId="{6F974D28-2E04-468D-B1F0-1BE1C25C9A4D}"/>
    <dgm:cxn modelId="{6A31EADA-8ACE-4A0E-8550-772787D873AF}" type="presOf" srcId="{B87EF105-B8A6-4540-A842-29AC838D11AA}" destId="{EFBD3254-DD6E-4553-954C-ECE2B49CF846}" srcOrd="0" destOrd="0" presId="urn:microsoft.com/office/officeart/2008/layout/LinedList"/>
    <dgm:cxn modelId="{23AC1F11-8420-4509-BE55-25B1621497EA}" srcId="{8111917A-97CD-436D-8D6F-B49F39AC31E9}" destId="{09E587A5-5842-43B2-AB55-BD8AA7750870}" srcOrd="3" destOrd="0" parTransId="{F4A0B93D-6689-43CC-B3EF-227D2B7C3B98}" sibTransId="{7B07C4A1-0B01-4C83-BAF3-2008540CD4E0}"/>
    <dgm:cxn modelId="{DD70A14A-2BA8-4441-A60D-7D218D016630}" type="presOf" srcId="{8111917A-97CD-436D-8D6F-B49F39AC31E9}" destId="{49C80E56-40A6-4F0F-A472-FF2C838207BF}" srcOrd="0" destOrd="0" presId="urn:microsoft.com/office/officeart/2008/layout/LinedList"/>
    <dgm:cxn modelId="{50F40D2C-E8DE-43BB-B495-DD5739A1B1E0}" type="presOf" srcId="{32354FC9-DCCE-458E-BA07-F3F082678624}" destId="{142B7A89-61F0-4DB3-844E-F1250AF051E5}" srcOrd="0" destOrd="0" presId="urn:microsoft.com/office/officeart/2008/layout/LinedList"/>
    <dgm:cxn modelId="{793C5DFE-B266-4B16-8D1D-86EEB009D95D}" srcId="{8111917A-97CD-436D-8D6F-B49F39AC31E9}" destId="{B87EF105-B8A6-4540-A842-29AC838D11AA}" srcOrd="1" destOrd="0" parTransId="{BE30723F-2BCC-480E-9B93-ACDD8B9D418F}" sibTransId="{C4EA3AAD-D3AD-4402-958B-39582FDCC4BB}"/>
    <dgm:cxn modelId="{78441183-3FB5-404D-83F5-D12C82583C0B}" type="presOf" srcId="{09E587A5-5842-43B2-AB55-BD8AA7750870}" destId="{C0DDA355-196E-433F-9A8C-C7D7AA90EAF9}" srcOrd="0" destOrd="0" presId="urn:microsoft.com/office/officeart/2008/layout/LinedList"/>
    <dgm:cxn modelId="{B16A52B8-1BB8-4FE3-B93F-0FFA6D08B2F8}" type="presParOf" srcId="{49C80E56-40A6-4F0F-A472-FF2C838207BF}" destId="{880096D8-DFC1-48D8-904C-5AFACDF181C2}" srcOrd="0" destOrd="0" presId="urn:microsoft.com/office/officeart/2008/layout/LinedList"/>
    <dgm:cxn modelId="{C11D9354-9D1A-4D10-9B96-E1890D7F3684}" type="presParOf" srcId="{49C80E56-40A6-4F0F-A472-FF2C838207BF}" destId="{188710B3-E5E1-4337-8335-33C4EC016A12}" srcOrd="1" destOrd="0" presId="urn:microsoft.com/office/officeart/2008/layout/LinedList"/>
    <dgm:cxn modelId="{9E12522A-0ECB-4AC1-816C-D5DF7D16E687}" type="presParOf" srcId="{188710B3-E5E1-4337-8335-33C4EC016A12}" destId="{142B7A89-61F0-4DB3-844E-F1250AF051E5}" srcOrd="0" destOrd="0" presId="urn:microsoft.com/office/officeart/2008/layout/LinedList"/>
    <dgm:cxn modelId="{EAB7791B-A188-45ED-B5E8-7D1DC8196870}" type="presParOf" srcId="{188710B3-E5E1-4337-8335-33C4EC016A12}" destId="{3E9F3458-9D9B-48A4-83AA-E8D77445A520}" srcOrd="1" destOrd="0" presId="urn:microsoft.com/office/officeart/2008/layout/LinedList"/>
    <dgm:cxn modelId="{09CCFB06-02A6-4DFE-9F8C-EF6473764053}" type="presParOf" srcId="{49C80E56-40A6-4F0F-A472-FF2C838207BF}" destId="{BD18FF3D-56B1-43B4-AC57-886A8A168A2B}" srcOrd="2" destOrd="0" presId="urn:microsoft.com/office/officeart/2008/layout/LinedList"/>
    <dgm:cxn modelId="{0A0ED12E-3F3F-40A7-ADF6-785B11E7D6F1}" type="presParOf" srcId="{49C80E56-40A6-4F0F-A472-FF2C838207BF}" destId="{1AAC9F82-57E8-4602-AF89-5CF54ED46D53}" srcOrd="3" destOrd="0" presId="urn:microsoft.com/office/officeart/2008/layout/LinedList"/>
    <dgm:cxn modelId="{C5E3588B-5CD3-4B02-BC5C-7351C08FC356}" type="presParOf" srcId="{1AAC9F82-57E8-4602-AF89-5CF54ED46D53}" destId="{EFBD3254-DD6E-4553-954C-ECE2B49CF846}" srcOrd="0" destOrd="0" presId="urn:microsoft.com/office/officeart/2008/layout/LinedList"/>
    <dgm:cxn modelId="{AF123858-02CB-471A-B454-FA68C5ED7CC7}" type="presParOf" srcId="{1AAC9F82-57E8-4602-AF89-5CF54ED46D53}" destId="{1F5BD191-61EF-4DEE-9E4B-920ED7D3ED22}" srcOrd="1" destOrd="0" presId="urn:microsoft.com/office/officeart/2008/layout/LinedList"/>
    <dgm:cxn modelId="{08C3960C-145E-4D56-95BB-1B3C4EDACD8E}" type="presParOf" srcId="{49C80E56-40A6-4F0F-A472-FF2C838207BF}" destId="{00D3BA83-AE59-47E8-87B4-2DCBFE7865BA}" srcOrd="4" destOrd="0" presId="urn:microsoft.com/office/officeart/2008/layout/LinedList"/>
    <dgm:cxn modelId="{AC32DF3E-61DE-4AC6-9892-E5D225516222}" type="presParOf" srcId="{49C80E56-40A6-4F0F-A472-FF2C838207BF}" destId="{D35CDA88-BDF4-44DA-9C17-AD9FC9B2AAA5}" srcOrd="5" destOrd="0" presId="urn:microsoft.com/office/officeart/2008/layout/LinedList"/>
    <dgm:cxn modelId="{13C67F28-32B9-421A-9F65-0065F88BD1D4}" type="presParOf" srcId="{D35CDA88-BDF4-44DA-9C17-AD9FC9B2AAA5}" destId="{5B69C8CC-D53B-4E28-A092-A33CFD11BD20}" srcOrd="0" destOrd="0" presId="urn:microsoft.com/office/officeart/2008/layout/LinedList"/>
    <dgm:cxn modelId="{C68AC185-B30C-4F6B-90FE-E62A4ECFA0CB}" type="presParOf" srcId="{D35CDA88-BDF4-44DA-9C17-AD9FC9B2AAA5}" destId="{1CA8DFA1-F892-42E5-8A3C-6FDF68AF5FC9}" srcOrd="1" destOrd="0" presId="urn:microsoft.com/office/officeart/2008/layout/LinedList"/>
    <dgm:cxn modelId="{6AF98422-3BA8-4232-8E63-0BECC2CE2D2E}" type="presParOf" srcId="{49C80E56-40A6-4F0F-A472-FF2C838207BF}" destId="{5777C307-9AC7-4326-881A-9943E4B5B2C5}" srcOrd="6" destOrd="0" presId="urn:microsoft.com/office/officeart/2008/layout/LinedList"/>
    <dgm:cxn modelId="{6C7E34F8-2A0B-4142-8DEF-13C2D120CE21}" type="presParOf" srcId="{49C80E56-40A6-4F0F-A472-FF2C838207BF}" destId="{F506C457-1C2F-40FE-9B05-DA467666CEFA}" srcOrd="7" destOrd="0" presId="urn:microsoft.com/office/officeart/2008/layout/LinedList"/>
    <dgm:cxn modelId="{F91664B8-6B1E-49FB-A166-4119F074A73B}" type="presParOf" srcId="{F506C457-1C2F-40FE-9B05-DA467666CEFA}" destId="{C0DDA355-196E-433F-9A8C-C7D7AA90EAF9}" srcOrd="0" destOrd="0" presId="urn:microsoft.com/office/officeart/2008/layout/LinedList"/>
    <dgm:cxn modelId="{DB8FEE90-9189-44AD-B606-1370EDF2055C}" type="presParOf" srcId="{F506C457-1C2F-40FE-9B05-DA467666CEFA}" destId="{E542ED74-DF30-45BA-93FA-9D68198777C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7DBA25-8AEA-4777-B170-1ADC7A51598E}">
      <dsp:nvSpPr>
        <dsp:cNvPr id="0" name=""/>
        <dsp:cNvSpPr/>
      </dsp:nvSpPr>
      <dsp:spPr>
        <a:xfrm>
          <a:off x="0" y="528250"/>
          <a:ext cx="6987275" cy="1867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>
              <a:solidFill>
                <a:schemeClr val="tx1"/>
              </a:solidFill>
            </a:rPr>
            <a:t>Registro temporário: </a:t>
          </a:r>
          <a:r>
            <a:rPr lang="pt-BR" sz="1900" kern="1200">
              <a:solidFill>
                <a:schemeClr val="tx1"/>
              </a:solidFill>
            </a:rPr>
            <a:t>O projeto de lei mantém o Registro Especial Temporário (RET) para as mesmas finalidades, mas cria o “Registro Temporário”. Esse registro pode isentar o país de realizar suas próprias avaliações e análises de riscos que são diversas de outros países da OCDE, com outra biodiversidade, fauna e flora, por exemplo. OCDE é uma organização de caráter econômico!</a:t>
          </a:r>
          <a:r>
            <a:rPr lang="pt-BR" sz="1900" kern="1200">
              <a:solidFill>
                <a:schemeClr val="tx1"/>
              </a:solidFill>
              <a:latin typeface="Gill Sans MT" panose="020B0502020104020203"/>
            </a:rPr>
            <a:t> </a:t>
          </a:r>
          <a:endParaRPr lang="en-US" sz="1900" b="0" kern="1200">
            <a:solidFill>
              <a:schemeClr val="tx1"/>
            </a:solidFill>
            <a:latin typeface="Gill Sans MT" panose="020B0502020104020203"/>
          </a:endParaRPr>
        </a:p>
      </dsp:txBody>
      <dsp:txXfrm>
        <a:off x="91155" y="619405"/>
        <a:ext cx="6804965" cy="1685010"/>
      </dsp:txXfrm>
    </dsp:sp>
    <dsp:sp modelId="{14C201A0-A1FA-48FB-BC03-6C9DF00ACB1D}">
      <dsp:nvSpPr>
        <dsp:cNvPr id="0" name=""/>
        <dsp:cNvSpPr/>
      </dsp:nvSpPr>
      <dsp:spPr>
        <a:xfrm>
          <a:off x="0" y="2450290"/>
          <a:ext cx="6987275" cy="1867320"/>
        </a:xfrm>
        <a:prstGeom prst="roundRect">
          <a:avLst/>
        </a:prstGeom>
        <a:gradFill rotWithShape="0">
          <a:gsLst>
            <a:gs pos="0">
              <a:schemeClr val="accent2">
                <a:hueOff val="-5175944"/>
                <a:satOff val="22930"/>
                <a:lumOff val="-8432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5175944"/>
                <a:satOff val="22930"/>
                <a:lumOff val="-8432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5175944"/>
                <a:satOff val="22930"/>
                <a:lumOff val="-8432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>
              <a:solidFill>
                <a:schemeClr val="tx1"/>
              </a:solidFill>
            </a:rPr>
            <a:t>Delimitação de prazos rápidos para que os órgãos federais registrem os agrotóxicos: </a:t>
          </a:r>
          <a:r>
            <a:rPr lang="pt-BR" sz="1900" kern="1200">
              <a:solidFill>
                <a:schemeClr val="tx1"/>
              </a:solidFill>
            </a:rPr>
            <a:t>menos tempo para análises complexas, como por exemplo os estudos toxicológicos. Mescla atribuições que são do órgão de saúde para agricultura, como a reanálise de riscos (NT ANVISA)</a:t>
          </a:r>
          <a:endParaRPr lang="pt-BR" sz="1900" kern="1200"/>
        </a:p>
      </dsp:txBody>
      <dsp:txXfrm>
        <a:off x="91155" y="2541445"/>
        <a:ext cx="6804965" cy="1685010"/>
      </dsp:txXfrm>
    </dsp:sp>
    <dsp:sp modelId="{254493F7-ED22-470E-8A11-A04A9A10E4CB}">
      <dsp:nvSpPr>
        <dsp:cNvPr id="0" name=""/>
        <dsp:cNvSpPr/>
      </dsp:nvSpPr>
      <dsp:spPr>
        <a:xfrm>
          <a:off x="0" y="4372330"/>
          <a:ext cx="6987275" cy="1867320"/>
        </a:xfrm>
        <a:prstGeom prst="roundRect">
          <a:avLst/>
        </a:prstGeom>
        <a:gradFill rotWithShape="0">
          <a:gsLst>
            <a:gs pos="0">
              <a:schemeClr val="accent2">
                <a:hueOff val="-10351888"/>
                <a:satOff val="45859"/>
                <a:lumOff val="-16864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-10351888"/>
                <a:satOff val="45859"/>
                <a:lumOff val="-16864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-10351888"/>
                <a:satOff val="45859"/>
                <a:lumOff val="-16864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>
              <a:solidFill>
                <a:schemeClr val="tx1"/>
              </a:solidFill>
            </a:rPr>
            <a:t>Dispensa de registro de agrotóxico produzido no Brasil que será exportado</a:t>
          </a:r>
          <a:r>
            <a:rPr lang="pt-BR" sz="1900" b="1" kern="1200">
              <a:solidFill>
                <a:schemeClr val="tx1"/>
              </a:solidFill>
              <a:latin typeface="Gill Sans MT" panose="020B0502020104020203"/>
            </a:rPr>
            <a:t> (saúde dos trabalhadores)</a:t>
          </a:r>
          <a:endParaRPr lang="en-US" sz="1900" kern="1200">
            <a:solidFill>
              <a:schemeClr val="tx1"/>
            </a:solidFill>
          </a:endParaRPr>
        </a:p>
      </dsp:txBody>
      <dsp:txXfrm>
        <a:off x="91155" y="4463485"/>
        <a:ext cx="6804965" cy="16850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61BA3-C16B-45EB-A25C-6EF8C0A99CE7}">
      <dsp:nvSpPr>
        <dsp:cNvPr id="0" name=""/>
        <dsp:cNvSpPr/>
      </dsp:nvSpPr>
      <dsp:spPr>
        <a:xfrm>
          <a:off x="0" y="109890"/>
          <a:ext cx="6467864" cy="8365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Artigo 225 da CF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150727"/>
        <a:ext cx="6386190" cy="754876"/>
      </dsp:txXfrm>
    </dsp:sp>
    <dsp:sp modelId="{A699DC7D-4212-46CE-B133-8C83E2D02E49}">
      <dsp:nvSpPr>
        <dsp:cNvPr id="0" name=""/>
        <dsp:cNvSpPr/>
      </dsp:nvSpPr>
      <dsp:spPr>
        <a:xfrm>
          <a:off x="0" y="1009800"/>
          <a:ext cx="6467864" cy="836550"/>
        </a:xfrm>
        <a:prstGeom prst="roundRect">
          <a:avLst/>
        </a:prstGeom>
        <a:solidFill>
          <a:schemeClr val="accent2">
            <a:hueOff val="-1725315"/>
            <a:satOff val="7643"/>
            <a:lumOff val="-281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Lei 6938/1981 – Política Nacional de Meio Ambiente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1050637"/>
        <a:ext cx="6386190" cy="754876"/>
      </dsp:txXfrm>
    </dsp:sp>
    <dsp:sp modelId="{73133976-3F23-4F58-BCEE-9AED938CE1BF}">
      <dsp:nvSpPr>
        <dsp:cNvPr id="0" name=""/>
        <dsp:cNvSpPr/>
      </dsp:nvSpPr>
      <dsp:spPr>
        <a:xfrm>
          <a:off x="0" y="1909711"/>
          <a:ext cx="6467864" cy="836550"/>
        </a:xfrm>
        <a:prstGeom prst="roundRect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Declaração do Rio de Janeiro Sobre Meio Ambiente (Princípio 15 – Precaução)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1950548"/>
        <a:ext cx="6386190" cy="754876"/>
      </dsp:txXfrm>
    </dsp:sp>
    <dsp:sp modelId="{DEE9DB35-7AAD-4F28-8711-CF4A584D052C}">
      <dsp:nvSpPr>
        <dsp:cNvPr id="0" name=""/>
        <dsp:cNvSpPr/>
      </dsp:nvSpPr>
      <dsp:spPr>
        <a:xfrm>
          <a:off x="0" y="2809621"/>
          <a:ext cx="6467864" cy="836550"/>
        </a:xfrm>
        <a:prstGeom prst="roundRect">
          <a:avLst/>
        </a:prstGeom>
        <a:solidFill>
          <a:schemeClr val="accent2">
            <a:hueOff val="-5175944"/>
            <a:satOff val="22930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Declaração de Joanesburgo sobre Desenvolvimento Sustentável 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2850458"/>
        <a:ext cx="6386190" cy="754876"/>
      </dsp:txXfrm>
    </dsp:sp>
    <dsp:sp modelId="{A4680DC7-24A3-404D-8770-B51FB655CA65}">
      <dsp:nvSpPr>
        <dsp:cNvPr id="0" name=""/>
        <dsp:cNvSpPr/>
      </dsp:nvSpPr>
      <dsp:spPr>
        <a:xfrm>
          <a:off x="0" y="3709531"/>
          <a:ext cx="6467864" cy="836550"/>
        </a:xfrm>
        <a:prstGeom prst="roundRect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Protocolo de Quioto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3750368"/>
        <a:ext cx="6386190" cy="754876"/>
      </dsp:txXfrm>
    </dsp:sp>
    <dsp:sp modelId="{84F7E21B-2157-4BC3-B8DA-5F3DD64D5516}">
      <dsp:nvSpPr>
        <dsp:cNvPr id="0" name=""/>
        <dsp:cNvSpPr/>
      </dsp:nvSpPr>
      <dsp:spPr>
        <a:xfrm>
          <a:off x="0" y="4609441"/>
          <a:ext cx="6467864" cy="836550"/>
        </a:xfrm>
        <a:prstGeom prst="roundRect">
          <a:avLst/>
        </a:prstGeom>
        <a:solidFill>
          <a:schemeClr val="accent2">
            <a:hueOff val="-8626573"/>
            <a:satOff val="38216"/>
            <a:lumOff val="-140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Convenção Sobre a Diversidade Biológica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4650278"/>
        <a:ext cx="6386190" cy="754876"/>
      </dsp:txXfrm>
    </dsp:sp>
    <dsp:sp modelId="{DEECA84B-7684-49B0-9360-0C339E37F5BC}">
      <dsp:nvSpPr>
        <dsp:cNvPr id="0" name=""/>
        <dsp:cNvSpPr/>
      </dsp:nvSpPr>
      <dsp:spPr>
        <a:xfrm>
          <a:off x="0" y="5509351"/>
          <a:ext cx="6467864" cy="836550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>
              <a:solidFill>
                <a:schemeClr val="tx1"/>
              </a:solidFill>
            </a:rPr>
            <a:t>Protocolo de Cartagena sobre Biossegurança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40837" y="5550188"/>
        <a:ext cx="6386190" cy="7548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8DDCC-6A35-445D-85FF-ABA156EDBE12}">
      <dsp:nvSpPr>
        <dsp:cNvPr id="0" name=""/>
        <dsp:cNvSpPr/>
      </dsp:nvSpPr>
      <dsp:spPr>
        <a:xfrm>
          <a:off x="0" y="45704"/>
          <a:ext cx="6151562" cy="2555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0" kern="1200" dirty="0">
              <a:solidFill>
                <a:schemeClr val="bg1"/>
              </a:solidFill>
            </a:rPr>
            <a:t>Convenção Internacional sobre a Proibição do Desenvolvimento, Produção, Estocagem e Uso de Armas Químicas e sobre a Destruição das Armas Químicas Existentes no Mundo, promulgada pelo Decreto 2.977 de 01 de março de 1999</a:t>
          </a:r>
          <a:endParaRPr lang="en-US" sz="2600" b="0" kern="1200" dirty="0">
            <a:solidFill>
              <a:schemeClr val="bg1"/>
            </a:solidFill>
          </a:endParaRPr>
        </a:p>
      </dsp:txBody>
      <dsp:txXfrm>
        <a:off x="124738" y="170442"/>
        <a:ext cx="5902086" cy="2305804"/>
      </dsp:txXfrm>
    </dsp:sp>
    <dsp:sp modelId="{F81A3885-5A56-4D81-8C63-12E6DFEA6FC5}">
      <dsp:nvSpPr>
        <dsp:cNvPr id="0" name=""/>
        <dsp:cNvSpPr/>
      </dsp:nvSpPr>
      <dsp:spPr>
        <a:xfrm>
          <a:off x="0" y="2675865"/>
          <a:ext cx="6151562" cy="2555280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0" kern="1200" dirty="0">
              <a:solidFill>
                <a:schemeClr val="bg1"/>
              </a:solidFill>
            </a:rPr>
            <a:t>Convenção sobre Procedimento de Consentimento Prévio Informado para o Comércio Internacional de Certas Substâncias Químicas e Agrotóxicos Perigosos, promulgada pelo Decreto 5.360 de 31 de janeiro de 2005</a:t>
          </a:r>
          <a:endParaRPr lang="en-US" sz="2600" b="1" kern="1200" dirty="0">
            <a:solidFill>
              <a:schemeClr val="bg1"/>
            </a:solidFill>
          </a:endParaRPr>
        </a:p>
      </dsp:txBody>
      <dsp:txXfrm>
        <a:off x="124738" y="2800603"/>
        <a:ext cx="5902086" cy="2305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48260-CEE2-4803-95E7-412E9FEDD112}">
      <dsp:nvSpPr>
        <dsp:cNvPr id="0" name=""/>
        <dsp:cNvSpPr/>
      </dsp:nvSpPr>
      <dsp:spPr>
        <a:xfrm>
          <a:off x="0" y="0"/>
          <a:ext cx="61515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8A6BD4-E0A8-45FD-8944-08FDFB36FD57}">
      <dsp:nvSpPr>
        <dsp:cNvPr id="0" name=""/>
        <dsp:cNvSpPr/>
      </dsp:nvSpPr>
      <dsp:spPr>
        <a:xfrm>
          <a:off x="0" y="0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/>
            <a:t>Art. 7º, inciso XXI da Constituição Federal</a:t>
          </a:r>
          <a:endParaRPr lang="en-US" sz="2000" kern="1200"/>
        </a:p>
      </dsp:txBody>
      <dsp:txXfrm>
        <a:off x="0" y="0"/>
        <a:ext cx="6151562" cy="1319212"/>
      </dsp:txXfrm>
    </dsp:sp>
    <dsp:sp modelId="{956B9734-607A-4CB1-9332-D18592033807}">
      <dsp:nvSpPr>
        <dsp:cNvPr id="0" name=""/>
        <dsp:cNvSpPr/>
      </dsp:nvSpPr>
      <dsp:spPr>
        <a:xfrm>
          <a:off x="0" y="1319212"/>
          <a:ext cx="6151562" cy="0"/>
        </a:xfrm>
        <a:prstGeom prst="line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29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AEA527-EC87-46B4-83B7-9655C14F297F}">
      <dsp:nvSpPr>
        <dsp:cNvPr id="0" name=""/>
        <dsp:cNvSpPr/>
      </dsp:nvSpPr>
      <dsp:spPr>
        <a:xfrm>
          <a:off x="0" y="1319212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/>
            <a:t>Convenção 155 da Organização Internacional do Trabalho (OIT), que dispõe sobre Saúde e Segurança dos Trabalhadores de 1983, que visa prevenis doenças ocupacionais e riscos. </a:t>
          </a:r>
          <a:endParaRPr lang="en-US" sz="2000" kern="1200"/>
        </a:p>
      </dsp:txBody>
      <dsp:txXfrm>
        <a:off x="0" y="1319212"/>
        <a:ext cx="6151562" cy="1319212"/>
      </dsp:txXfrm>
    </dsp:sp>
    <dsp:sp modelId="{8E7E1960-FA5C-48F0-9801-A8F88BA6E375}">
      <dsp:nvSpPr>
        <dsp:cNvPr id="0" name=""/>
        <dsp:cNvSpPr/>
      </dsp:nvSpPr>
      <dsp:spPr>
        <a:xfrm>
          <a:off x="0" y="2638424"/>
          <a:ext cx="6151562" cy="0"/>
        </a:xfrm>
        <a:prstGeom prst="line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59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03B70-9BC1-4611-92A3-EC748D9A1C20}">
      <dsp:nvSpPr>
        <dsp:cNvPr id="0" name=""/>
        <dsp:cNvSpPr/>
      </dsp:nvSpPr>
      <dsp:spPr>
        <a:xfrm>
          <a:off x="0" y="2638425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/>
            <a:t>Convenção 170 da OIT, relacionada à segurança na utilização dos produtos químicos no ambiente de trabalho – prevenção dos riscos, acidentes e danos à saúde dos trabalhadores expostos aos agrotóxicos (MPT, 2018).</a:t>
          </a:r>
          <a:endParaRPr lang="en-US" sz="2000" kern="1200"/>
        </a:p>
      </dsp:txBody>
      <dsp:txXfrm>
        <a:off x="0" y="2638425"/>
        <a:ext cx="6151562" cy="1319212"/>
      </dsp:txXfrm>
    </dsp:sp>
    <dsp:sp modelId="{6D9C97E0-E44E-4F8A-9E30-16819BE78583}">
      <dsp:nvSpPr>
        <dsp:cNvPr id="0" name=""/>
        <dsp:cNvSpPr/>
      </dsp:nvSpPr>
      <dsp:spPr>
        <a:xfrm>
          <a:off x="0" y="3957637"/>
          <a:ext cx="6151562" cy="0"/>
        </a:xfrm>
        <a:prstGeom prst="lin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8DC77-490C-4BC7-A4F3-217E2373E474}">
      <dsp:nvSpPr>
        <dsp:cNvPr id="0" name=""/>
        <dsp:cNvSpPr/>
      </dsp:nvSpPr>
      <dsp:spPr>
        <a:xfrm>
          <a:off x="0" y="3957637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/>
            <a:t>Ex: Dispensa de registro de agrotóxico produzido no Brasil que será exportado</a:t>
          </a:r>
          <a:endParaRPr lang="en-US" sz="2000" kern="1200"/>
        </a:p>
      </dsp:txBody>
      <dsp:txXfrm>
        <a:off x="0" y="3957637"/>
        <a:ext cx="6151562" cy="13192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C4C407-2A2F-4EB3-82C9-6C1BC9769EA6}">
      <dsp:nvSpPr>
        <dsp:cNvPr id="0" name=""/>
        <dsp:cNvSpPr/>
      </dsp:nvSpPr>
      <dsp:spPr>
        <a:xfrm>
          <a:off x="1048288" y="2684"/>
          <a:ext cx="4054985" cy="24329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/>
            <a:t>Artigo 5º, inciso XIV da CF</a:t>
          </a:r>
          <a:endParaRPr lang="en-US" sz="4200" kern="1200"/>
        </a:p>
      </dsp:txBody>
      <dsp:txXfrm>
        <a:off x="1048288" y="2684"/>
        <a:ext cx="4054985" cy="2432991"/>
      </dsp:txXfrm>
    </dsp:sp>
    <dsp:sp modelId="{025C2525-0752-4BC0-B180-D07EBC184D03}">
      <dsp:nvSpPr>
        <dsp:cNvPr id="0" name=""/>
        <dsp:cNvSpPr/>
      </dsp:nvSpPr>
      <dsp:spPr>
        <a:xfrm>
          <a:off x="1048288" y="2841174"/>
          <a:ext cx="4054985" cy="2432991"/>
        </a:xfrm>
        <a:prstGeom prst="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200" kern="1200"/>
            <a:t>Ex: Alteração do nome agrotóxico (MPCom)</a:t>
          </a:r>
          <a:endParaRPr lang="en-US" sz="4200" kern="1200"/>
        </a:p>
      </dsp:txBody>
      <dsp:txXfrm>
        <a:off x="1048288" y="2841174"/>
        <a:ext cx="4054985" cy="24329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B802DC-EBE3-4811-A9D9-3E02ED067DD7}">
      <dsp:nvSpPr>
        <dsp:cNvPr id="0" name=""/>
        <dsp:cNvSpPr/>
      </dsp:nvSpPr>
      <dsp:spPr>
        <a:xfrm>
          <a:off x="0" y="159539"/>
          <a:ext cx="7071713" cy="155783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>
              <a:solidFill>
                <a:schemeClr val="tx1"/>
              </a:solidFill>
            </a:rPr>
            <a:t>Princípio 10 da Declaração do Rio de 1992</a:t>
          </a:r>
          <a:endParaRPr lang="en-US" sz="1900" kern="1200">
            <a:solidFill>
              <a:schemeClr val="tx1"/>
            </a:solidFill>
          </a:endParaRPr>
        </a:p>
      </dsp:txBody>
      <dsp:txXfrm>
        <a:off x="76047" y="235586"/>
        <a:ext cx="6919619" cy="1405742"/>
      </dsp:txXfrm>
    </dsp:sp>
    <dsp:sp modelId="{BF755A1E-0AF4-42A4-9324-1DEA2633D548}">
      <dsp:nvSpPr>
        <dsp:cNvPr id="0" name=""/>
        <dsp:cNvSpPr/>
      </dsp:nvSpPr>
      <dsp:spPr>
        <a:xfrm>
          <a:off x="0" y="1772095"/>
          <a:ext cx="7071713" cy="1557836"/>
        </a:xfrm>
        <a:prstGeom prst="roundRect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>
              <a:solidFill>
                <a:schemeClr val="tx1"/>
              </a:solidFill>
            </a:rPr>
            <a:t>Restrição a reavaliação a ocorrência de avisos de órgãos internacionais:</a:t>
          </a:r>
          <a:r>
            <a:rPr lang="pt-BR" sz="1900" kern="1200">
              <a:solidFill>
                <a:schemeClr val="tx1"/>
              </a:solidFill>
              <a:latin typeface="Gill Sans MT" panose="020B0502020104020203"/>
            </a:rPr>
            <a:t> </a:t>
          </a:r>
          <a:r>
            <a:rPr lang="pt-BR" sz="1900" kern="1200">
              <a:solidFill>
                <a:schemeClr val="tx1"/>
              </a:solidFill>
            </a:rPr>
            <a:t> Acaba com os poucos poderes que entidades atuantes no cenário brasileiro têm para requerer o cancelamento de determinado agrotóxico.</a:t>
          </a:r>
          <a:endParaRPr lang="en-US" sz="1900" kern="1200">
            <a:solidFill>
              <a:schemeClr val="tx1"/>
            </a:solidFill>
          </a:endParaRPr>
        </a:p>
      </dsp:txBody>
      <dsp:txXfrm>
        <a:off x="76047" y="1848142"/>
        <a:ext cx="6919619" cy="1405742"/>
      </dsp:txXfrm>
    </dsp:sp>
    <dsp:sp modelId="{4945BED1-833A-4226-B307-693338E70F93}">
      <dsp:nvSpPr>
        <dsp:cNvPr id="0" name=""/>
        <dsp:cNvSpPr/>
      </dsp:nvSpPr>
      <dsp:spPr>
        <a:xfrm>
          <a:off x="0" y="3384652"/>
          <a:ext cx="7071713" cy="1557836"/>
        </a:xfrm>
        <a:prstGeom prst="roundRect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>
              <a:solidFill>
                <a:schemeClr val="tx1"/>
              </a:solidFill>
            </a:rPr>
            <a:t>Atualmente entidades da sociedade civil legalmente constituídas para defesa dos interesses difusos relacionados à proteção do consumidor, do meio ambiente e dos recursos naturais, partidos políticos e entidades de classe podem requerer o cancelamento do registro de um produto, que pode passar por uma reavaliação.</a:t>
          </a:r>
          <a:r>
            <a:rPr lang="pt-BR" sz="1900" kern="1200">
              <a:solidFill>
                <a:schemeClr val="tx1"/>
              </a:solidFill>
              <a:latin typeface="Gill Sans MT" panose="020B0502020104020203"/>
            </a:rPr>
            <a:t> </a:t>
          </a:r>
          <a:endParaRPr lang="en-US" sz="1900" kern="1200">
            <a:solidFill>
              <a:schemeClr val="tx1"/>
            </a:solidFill>
          </a:endParaRPr>
        </a:p>
      </dsp:txBody>
      <dsp:txXfrm>
        <a:off x="76047" y="3460699"/>
        <a:ext cx="6919619" cy="1405742"/>
      </dsp:txXfrm>
    </dsp:sp>
    <dsp:sp modelId="{AF68FD3C-ED49-40D3-9A81-53E6D5EEF194}">
      <dsp:nvSpPr>
        <dsp:cNvPr id="0" name=""/>
        <dsp:cNvSpPr/>
      </dsp:nvSpPr>
      <dsp:spPr>
        <a:xfrm>
          <a:off x="0" y="4997209"/>
          <a:ext cx="7071713" cy="1557836"/>
        </a:xfrm>
        <a:prstGeom prst="roundRect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kern="1200">
              <a:solidFill>
                <a:schemeClr val="tx1"/>
              </a:solidFill>
            </a:rPr>
            <a:t>A nova proposta anula essa possibilidade e deixa à cargo do Ministério da Agricultura, que é o órgão </a:t>
          </a:r>
          <a:r>
            <a:rPr lang="pt-BR" sz="1900" kern="1200" err="1">
              <a:solidFill>
                <a:schemeClr val="tx1"/>
              </a:solidFill>
            </a:rPr>
            <a:t>registrante</a:t>
          </a:r>
          <a:r>
            <a:rPr lang="pt-BR" sz="1900" kern="1200">
              <a:solidFill>
                <a:schemeClr val="tx1"/>
              </a:solidFill>
            </a:rPr>
            <a:t>, a instauração de procedimento de reanálise se organizações internacionais alertarem para os riscos de agrotóxicos.</a:t>
          </a:r>
          <a:endParaRPr lang="en-US" sz="1900" kern="1200">
            <a:solidFill>
              <a:schemeClr val="tx1"/>
            </a:solidFill>
          </a:endParaRPr>
        </a:p>
      </dsp:txBody>
      <dsp:txXfrm>
        <a:off x="76047" y="5073256"/>
        <a:ext cx="6919619" cy="140574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14FF9-B8D0-4BAB-8C8B-AEB85DF318AC}">
      <dsp:nvSpPr>
        <dsp:cNvPr id="0" name=""/>
        <dsp:cNvSpPr/>
      </dsp:nvSpPr>
      <dsp:spPr>
        <a:xfrm>
          <a:off x="0" y="0"/>
          <a:ext cx="61515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B958A7-5270-4C98-965E-F23AB2C14330}">
      <dsp:nvSpPr>
        <dsp:cNvPr id="0" name=""/>
        <dsp:cNvSpPr/>
      </dsp:nvSpPr>
      <dsp:spPr>
        <a:xfrm>
          <a:off x="0" y="0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/>
            <a:t>O Ministério Público do Trabalho reitera que o PL afronta tratados e acordos internacionais ratificados pelo Brasil, como:</a:t>
          </a:r>
          <a:endParaRPr lang="en-US" sz="2100" kern="1200" dirty="0"/>
        </a:p>
      </dsp:txBody>
      <dsp:txXfrm>
        <a:off x="0" y="0"/>
        <a:ext cx="6151562" cy="1319212"/>
      </dsp:txXfrm>
    </dsp:sp>
    <dsp:sp modelId="{F76C7A97-80A2-46F4-8BD8-62B9D58974EA}">
      <dsp:nvSpPr>
        <dsp:cNvPr id="0" name=""/>
        <dsp:cNvSpPr/>
      </dsp:nvSpPr>
      <dsp:spPr>
        <a:xfrm>
          <a:off x="0" y="1319212"/>
          <a:ext cx="61515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0FDE8-B608-4560-9358-C2E47C2588F2}">
      <dsp:nvSpPr>
        <dsp:cNvPr id="0" name=""/>
        <dsp:cNvSpPr/>
      </dsp:nvSpPr>
      <dsp:spPr>
        <a:xfrm>
          <a:off x="0" y="1319212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/>
            <a:t>Convenção de Roterdã sobre Procedimento de Consentimento para o Comércio Internacional de Certas Substâncias Químicas e Agrotóxicos Perigosos</a:t>
          </a:r>
          <a:r>
            <a:rPr lang="pt-BR" sz="2100" kern="1200" dirty="0">
              <a:latin typeface="Gill Sans MT" panose="020B0502020104020203"/>
            </a:rPr>
            <a:t>,</a:t>
          </a:r>
          <a:r>
            <a:rPr lang="pt-BR" sz="2100" kern="1200" dirty="0"/>
            <a:t> internalizada com o Decreto 5.360/2005;</a:t>
          </a:r>
          <a:endParaRPr lang="en-US" sz="2100" kern="1200" dirty="0"/>
        </a:p>
      </dsp:txBody>
      <dsp:txXfrm>
        <a:off x="0" y="1319212"/>
        <a:ext cx="6151562" cy="1319212"/>
      </dsp:txXfrm>
    </dsp:sp>
    <dsp:sp modelId="{487F9EA8-143F-4D3A-8581-2C628CBBD022}">
      <dsp:nvSpPr>
        <dsp:cNvPr id="0" name=""/>
        <dsp:cNvSpPr/>
      </dsp:nvSpPr>
      <dsp:spPr>
        <a:xfrm>
          <a:off x="0" y="2638424"/>
          <a:ext cx="61515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23D5E3-8B33-4F7D-A047-F803D9973938}">
      <dsp:nvSpPr>
        <dsp:cNvPr id="0" name=""/>
        <dsp:cNvSpPr/>
      </dsp:nvSpPr>
      <dsp:spPr>
        <a:xfrm>
          <a:off x="0" y="2638425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/>
            <a:t>Convenção 155 da Organização Internacional do Trabalho (OIT), que dispõe sobre Saúde e Segurança dos Trabalhadores de 1983;</a:t>
          </a:r>
          <a:endParaRPr lang="en-US" sz="2100" kern="1200" dirty="0"/>
        </a:p>
      </dsp:txBody>
      <dsp:txXfrm>
        <a:off x="0" y="2638425"/>
        <a:ext cx="6151562" cy="1319212"/>
      </dsp:txXfrm>
    </dsp:sp>
    <dsp:sp modelId="{02EF12FE-29BE-4F90-AE69-4DD349BCC8B7}">
      <dsp:nvSpPr>
        <dsp:cNvPr id="0" name=""/>
        <dsp:cNvSpPr/>
      </dsp:nvSpPr>
      <dsp:spPr>
        <a:xfrm>
          <a:off x="0" y="3957637"/>
          <a:ext cx="615156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0B055F-3845-4E92-8DC5-A13DF2EC1C8B}">
      <dsp:nvSpPr>
        <dsp:cNvPr id="0" name=""/>
        <dsp:cNvSpPr/>
      </dsp:nvSpPr>
      <dsp:spPr>
        <a:xfrm>
          <a:off x="0" y="3957637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/>
            <a:t>Convenção 170 da OIT, relacionada à segurança na utilização dos produtos químicos no ambiente de trabalho (MPT, 2018). </a:t>
          </a:r>
          <a:endParaRPr lang="en-US" sz="2100" kern="1200" dirty="0"/>
        </a:p>
      </dsp:txBody>
      <dsp:txXfrm>
        <a:off x="0" y="3957637"/>
        <a:ext cx="6151562" cy="13192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096D8-DFC1-48D8-904C-5AFACDF181C2}">
      <dsp:nvSpPr>
        <dsp:cNvPr id="0" name=""/>
        <dsp:cNvSpPr/>
      </dsp:nvSpPr>
      <dsp:spPr>
        <a:xfrm>
          <a:off x="0" y="0"/>
          <a:ext cx="615156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2B7A89-61F0-4DB3-844E-F1250AF051E5}">
      <dsp:nvSpPr>
        <dsp:cNvPr id="0" name=""/>
        <dsp:cNvSpPr/>
      </dsp:nvSpPr>
      <dsp:spPr>
        <a:xfrm>
          <a:off x="0" y="0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/>
            <a:t>Relatório sobre resíduos tóxicos apresentado na 45ª sessão do Conselho de Direitos Humanos da ONU ao Brasil, o qual indica além de indicar a necessidade do país de </a:t>
          </a:r>
          <a:endParaRPr lang="en-US" sz="2100" kern="1200"/>
        </a:p>
      </dsp:txBody>
      <dsp:txXfrm>
        <a:off x="0" y="0"/>
        <a:ext cx="6151562" cy="1319212"/>
      </dsp:txXfrm>
    </dsp:sp>
    <dsp:sp modelId="{BD18FF3D-56B1-43B4-AC57-886A8A168A2B}">
      <dsp:nvSpPr>
        <dsp:cNvPr id="0" name=""/>
        <dsp:cNvSpPr/>
      </dsp:nvSpPr>
      <dsp:spPr>
        <a:xfrm>
          <a:off x="0" y="1319212"/>
          <a:ext cx="6151562" cy="0"/>
        </a:xfrm>
        <a:prstGeom prst="line">
          <a:avLst/>
        </a:prstGeom>
        <a:solidFill>
          <a:schemeClr val="accent2">
            <a:hueOff val="-3450629"/>
            <a:satOff val="15286"/>
            <a:lumOff val="-5621"/>
            <a:alphaOff val="0"/>
          </a:schemeClr>
        </a:solidFill>
        <a:ln w="12700" cap="flat" cmpd="sng" algn="ctr">
          <a:solidFill>
            <a:schemeClr val="accent2">
              <a:hueOff val="-3450629"/>
              <a:satOff val="15286"/>
              <a:lumOff val="-562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D3254-DD6E-4553-954C-ECE2B49CF846}">
      <dsp:nvSpPr>
        <dsp:cNvPr id="0" name=""/>
        <dsp:cNvSpPr/>
      </dsp:nvSpPr>
      <dsp:spPr>
        <a:xfrm>
          <a:off x="0" y="1319212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/>
            <a:t>“</a:t>
          </a:r>
          <a:r>
            <a:rPr lang="pt-BR" sz="2100" i="1" kern="1200"/>
            <a:t>desenvolver planos com prazos para reduzir urgentemente o uso e a exposição de agrotóxicos e produtos químicos industriais tóxicos”</a:t>
          </a:r>
          <a:r>
            <a:rPr lang="pt-BR" sz="2100" i="1" kern="1200">
              <a:latin typeface="Gill Sans MT" panose="020B0502020104020203"/>
            </a:rPr>
            <a:t> </a:t>
          </a:r>
          <a:endParaRPr lang="en-US" sz="2100" i="1" kern="1200"/>
        </a:p>
      </dsp:txBody>
      <dsp:txXfrm>
        <a:off x="0" y="1319212"/>
        <a:ext cx="6151562" cy="1319212"/>
      </dsp:txXfrm>
    </dsp:sp>
    <dsp:sp modelId="{00D3BA83-AE59-47E8-87B4-2DCBFE7865BA}">
      <dsp:nvSpPr>
        <dsp:cNvPr id="0" name=""/>
        <dsp:cNvSpPr/>
      </dsp:nvSpPr>
      <dsp:spPr>
        <a:xfrm>
          <a:off x="0" y="2638424"/>
          <a:ext cx="6151562" cy="0"/>
        </a:xfrm>
        <a:prstGeom prst="line">
          <a:avLst/>
        </a:prstGeom>
        <a:solidFill>
          <a:schemeClr val="accent2">
            <a:hueOff val="-6901259"/>
            <a:satOff val="30573"/>
            <a:lumOff val="-11243"/>
            <a:alphaOff val="0"/>
          </a:schemeClr>
        </a:solidFill>
        <a:ln w="12700" cap="flat" cmpd="sng" algn="ctr">
          <a:solidFill>
            <a:schemeClr val="accent2">
              <a:hueOff val="-6901259"/>
              <a:satOff val="30573"/>
              <a:lumOff val="-112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9C8CC-D53B-4E28-A092-A33CFD11BD20}">
      <dsp:nvSpPr>
        <dsp:cNvPr id="0" name=""/>
        <dsp:cNvSpPr/>
      </dsp:nvSpPr>
      <dsp:spPr>
        <a:xfrm>
          <a:off x="0" y="2638425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/>
            <a:t>e de “</a:t>
          </a:r>
          <a:r>
            <a:rPr lang="pt-BR" sz="2100" i="1" kern="1200"/>
            <a:t>abandonar propostas legislativas de desregulamentação, incluindo o pacote de veneno e incorporar uma abordagem baseada em perigos para pesticidas na lei” </a:t>
          </a:r>
          <a:endParaRPr lang="en-US" sz="2100" i="1" kern="1200"/>
        </a:p>
      </dsp:txBody>
      <dsp:txXfrm>
        <a:off x="0" y="2638425"/>
        <a:ext cx="6151562" cy="1319212"/>
      </dsp:txXfrm>
    </dsp:sp>
    <dsp:sp modelId="{5777C307-9AC7-4326-881A-9943E4B5B2C5}">
      <dsp:nvSpPr>
        <dsp:cNvPr id="0" name=""/>
        <dsp:cNvSpPr/>
      </dsp:nvSpPr>
      <dsp:spPr>
        <a:xfrm>
          <a:off x="0" y="3957637"/>
          <a:ext cx="6151562" cy="0"/>
        </a:xfrm>
        <a:prstGeom prst="line">
          <a:avLst/>
        </a:prstGeom>
        <a:solidFill>
          <a:schemeClr val="accent2">
            <a:hueOff val="-10351888"/>
            <a:satOff val="45859"/>
            <a:lumOff val="-16864"/>
            <a:alphaOff val="0"/>
          </a:schemeClr>
        </a:solidFill>
        <a:ln w="12700" cap="flat" cmpd="sng" algn="ctr">
          <a:solidFill>
            <a:schemeClr val="accent2">
              <a:hueOff val="-10351888"/>
              <a:satOff val="45859"/>
              <a:lumOff val="-168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DA355-196E-433F-9A8C-C7D7AA90EAF9}">
      <dsp:nvSpPr>
        <dsp:cNvPr id="0" name=""/>
        <dsp:cNvSpPr/>
      </dsp:nvSpPr>
      <dsp:spPr>
        <a:xfrm>
          <a:off x="0" y="3957637"/>
          <a:ext cx="6151562" cy="13192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/>
            <a:t>(ONU, 2020, p. 20).</a:t>
          </a:r>
          <a:endParaRPr lang="en-US" sz="2100" kern="1200"/>
        </a:p>
      </dsp:txBody>
      <dsp:txXfrm>
        <a:off x="0" y="3957637"/>
        <a:ext cx="6151562" cy="1319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5492D-B5C9-4739-8673-E08B5A460C8A}" type="datetimeFigureOut">
              <a:rPr lang="pt-BR" smtClean="0"/>
              <a:t>22/06/2022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75BE1-5CBC-4605-B325-FB46542184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18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9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2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5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7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57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43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05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474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48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07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577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4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17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13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567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406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098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93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96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347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193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6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680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9845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187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756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6463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22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7730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242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14898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22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890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24444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558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16C4C9A-3960-41CF-A4E9-2A8FB932454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72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905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2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9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68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56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31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4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8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67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9D7217-61BE-439C-ACBA-2DEBA1066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0734" y="783772"/>
            <a:ext cx="9020992" cy="2468880"/>
          </a:xfrm>
        </p:spPr>
        <p:txBody>
          <a:bodyPr>
            <a:normAutofit fontScale="90000"/>
          </a:bodyPr>
          <a:lstStyle/>
          <a:p>
            <a:r>
              <a:rPr lang="pt-BR" sz="2700" dirty="0"/>
              <a:t>AS INCONSTITUCIONALIDADES </a:t>
            </a:r>
            <a:br>
              <a:rPr lang="pt-BR" sz="2700" dirty="0"/>
            </a:br>
            <a:r>
              <a:rPr lang="pt-BR" sz="2700"/>
              <a:t>E COLISÕES LEGAIS DO</a:t>
            </a:r>
            <a:r>
              <a:rPr lang="pt-BR" sz="2700" dirty="0"/>
              <a:t/>
            </a:r>
            <a:br>
              <a:rPr lang="pt-BR" sz="2700" dirty="0"/>
            </a:br>
            <a:r>
              <a:rPr lang="pt-BR" sz="2700" dirty="0"/>
              <a:t/>
            </a:r>
            <a:br>
              <a:rPr lang="pt-BR" sz="2700" dirty="0"/>
            </a:br>
            <a:r>
              <a:rPr lang="pt-BR" sz="4400">
                <a:ea typeface="+mj-lt"/>
                <a:cs typeface="+mj-lt"/>
              </a:rPr>
              <a:t>PROJETO DE LEI 1459/2022</a:t>
            </a:r>
            <a:r>
              <a:rPr lang="pt-BR" sz="2700" b="1" dirty="0"/>
              <a:t/>
            </a:r>
            <a:br>
              <a:rPr lang="pt-BR" sz="2700" b="1" dirty="0"/>
            </a:br>
            <a:r>
              <a:rPr lang="pt-BR" sz="2700" dirty="0"/>
              <a:t/>
            </a:r>
            <a:br>
              <a:rPr lang="pt-BR" sz="2700" dirty="0"/>
            </a:br>
            <a:r>
              <a:rPr lang="pt-BR" sz="2700" dirty="0"/>
              <a:t>e seus riscos à saúde e à biodiversidade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400" y="5125236"/>
            <a:ext cx="2952750" cy="123696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3253" y="5105543"/>
            <a:ext cx="3448050" cy="1266825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732270" y="3465669"/>
            <a:ext cx="8739440" cy="14465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Naiara Bittencourt</a:t>
            </a:r>
          </a:p>
          <a:p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Advogada na organização Terra de Direitos. </a:t>
            </a:r>
            <a:r>
              <a:rPr lang="pt-BR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Mestra 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 Doutoranda em Direitos Humanos e Democracia pela Universidade Federal do Paraná. </a:t>
            </a:r>
            <a:r>
              <a:rPr lang="pt-BR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Integrante 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 Articulação Nacional de Agroecologia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É representante na Comissão da Produção Orgânica no Estado do Paraná </a:t>
            </a:r>
            <a:r>
              <a:rPr lang="pt-BR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pt-BR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CPOrg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/PR (2020-2022) e da Câmara Agroecologia e Agricultura Orgânica do Conselho de Desenvolvimento Rural e Agricultura Familiar do Paraná (</a:t>
            </a:r>
            <a:r>
              <a:rPr lang="pt-BR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Cedraf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(2020-2022). </a:t>
            </a:r>
            <a:r>
              <a:rPr lang="pt-BR" sz="1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Participou </a:t>
            </a:r>
            <a:r>
              <a:rPr lang="pt-BR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 Comissão Nacional de Agroecologia e Produção Orgânica - CNAPO (2017-2018).</a:t>
            </a:r>
            <a:endParaRPr lang="pt-BR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90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3764AE-D7B7-4CB5-A0E1-2885E4598A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3149" y="1347456"/>
            <a:ext cx="4056388" cy="3615854"/>
          </a:xfrm>
          <a:solidFill>
            <a:schemeClr val="bg1"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Direito à Alimentação adequada,</a:t>
            </a:r>
            <a:r>
              <a:rPr lang="pt-BR" sz="3200" dirty="0"/>
              <a:t/>
            </a:r>
            <a:br>
              <a:rPr lang="pt-BR" sz="3200" dirty="0"/>
            </a:br>
            <a:r>
              <a:rPr lang="pt-BR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PNAPO e lei dos orgânicos</a:t>
            </a:r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329C095C-3AB6-49D8-9436-3672566FEE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0"/>
            <a:ext cx="75377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23952" y="398507"/>
            <a:ext cx="6991483" cy="3544053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</a:rPr>
              <a:t>Artigo 6º da Constituição Federal</a:t>
            </a:r>
          </a:p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</a:rPr>
              <a:t>Política Nacional de Agroecologia e Produção Orgânica (Decreto 7794/2012)</a:t>
            </a:r>
          </a:p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</a:rPr>
              <a:t>LOSAN (Lei 11.346/2006)</a:t>
            </a:r>
          </a:p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</a:rPr>
              <a:t>Lei Orgânicos (Lei 10.831/2003)</a:t>
            </a:r>
          </a:p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bg1"/>
                </a:solidFill>
              </a:rPr>
              <a:t>Resolução A/RES/72/279, da Organização das Nações Unidas, </a:t>
            </a:r>
            <a:r>
              <a:rPr lang="pt-BR" dirty="0">
                <a:solidFill>
                  <a:schemeClr val="bg1"/>
                </a:solidFill>
              </a:rPr>
              <a:t>com implementação da Agenda 2030 para garantir a sustentabilidade, destacando o ODS 2 (Fome Zero e Agricultura Sustentável) e a Meta 2.4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A61AEAF-5F2A-1F4A-5278-A4E2212C03DC}"/>
              </a:ext>
            </a:extLst>
          </p:cNvPr>
          <p:cNvSpPr txBox="1"/>
          <p:nvPr/>
        </p:nvSpPr>
        <p:spPr>
          <a:xfrm>
            <a:off x="4925682" y="4149305"/>
            <a:ext cx="7013274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t-BR" sz="1600" dirty="0">
                <a:ea typeface="+mn-lt"/>
                <a:cs typeface="+mn-lt"/>
              </a:rPr>
              <a:t>Exemplo:</a:t>
            </a:r>
            <a:r>
              <a:rPr lang="pt-BR" sz="1600" b="1" dirty="0">
                <a:ea typeface="+mn-lt"/>
                <a:cs typeface="+mn-lt"/>
              </a:rPr>
              <a:t> </a:t>
            </a:r>
            <a:r>
              <a:rPr lang="pt-BR" sz="1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+mn-lt"/>
                <a:cs typeface="+mn-lt"/>
              </a:rPr>
              <a:t>Autorização da mistura em tanque de agrotóxicos e prescrição de receituário ANTES da ocorrência da praga:</a:t>
            </a:r>
            <a:r>
              <a:rPr lang="pt-BR" sz="1600" dirty="0">
                <a:ea typeface="+mn-lt"/>
                <a:cs typeface="+mn-lt"/>
              </a:rPr>
              <a:t>  A mistura em tanque pode trazer efeitos múltiplos e exponenciais, não testados de forma científica em com metodologia própria pelos órgãos federais. Hoje as indicações para mistura em tanque deveriam ser avaliadas pelo MAPA, ANVISA e IBAMA. Já o receituário prévio pode fomentar a prática de receituários agronômicos de gaveta, sem considerar as diferenças entre herbicidas, inseticidas e fungicidas. Pode piorar os feitos da deriva Técnica e Acidental de agrotóxicos, especialmente em relação à pulverização aérea. (Responsabilidade Civil, Administrativa e Penal). (Nota ABA)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070637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2681103"/>
            <a:ext cx="3401568" cy="149579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0D0D0D"/>
                </a:solidFill>
              </a:rPr>
              <a:t>Armas </a:t>
            </a:r>
            <a:r>
              <a:rPr lang="pt-BR" dirty="0" smtClean="0">
                <a:solidFill>
                  <a:srgbClr val="0D0D0D"/>
                </a:solidFill>
              </a:rPr>
              <a:t>químicas e substâncias perigosas</a:t>
            </a:r>
            <a:endParaRPr lang="pt-BR" dirty="0">
              <a:solidFill>
                <a:srgbClr val="0D0D0D"/>
              </a:solidFill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B1D0B5C1-B113-03E9-BB06-E0DE98DA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138857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591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2681103"/>
            <a:ext cx="3401568" cy="149579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sz="2600">
                <a:solidFill>
                  <a:srgbClr val="0D0D0D"/>
                </a:solidFill>
              </a:rPr>
              <a:t>Direito ao trabalho sadio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620D8CE1-7F87-4608-3931-537BCFD73F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651947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015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2048500"/>
            <a:ext cx="3502209" cy="21283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dirty="0">
                <a:solidFill>
                  <a:srgbClr val="0D0D0D"/>
                </a:solidFill>
              </a:rPr>
              <a:t>Direito À informação</a:t>
            </a: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08CE4419-0575-3B27-BF89-86E702204A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510811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8651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1789707"/>
            <a:ext cx="3631605" cy="3005416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0D0D0D"/>
                </a:solidFill>
              </a:rPr>
              <a:t>princípio da participação popular ambiental</a:t>
            </a: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0D1D7595-6930-EB65-D007-1F070EC0D5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445711"/>
              </p:ext>
            </p:extLst>
          </p:nvPr>
        </p:nvGraphicFramePr>
        <p:xfrm>
          <a:off x="4923048" y="64669"/>
          <a:ext cx="7071713" cy="6714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1549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7514" y="1056462"/>
            <a:ext cx="4350472" cy="4371265"/>
          </a:xfrm>
          <a:prstGeom prst="ellipse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sz="2000" dirty="0">
                <a:solidFill>
                  <a:srgbClr val="0D0D0D"/>
                </a:solidFill>
              </a:rPr>
              <a:t>Violações à acordos internacionais no âmbito do trabalho</a:t>
            </a:r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Espaço Reservado para Conteúdo 2">
            <a:extLst>
              <a:ext uri="{FF2B5EF4-FFF2-40B4-BE49-F238E27FC236}">
                <a16:creationId xmlns:a16="http://schemas.microsoft.com/office/drawing/2014/main" id="{0FA63CD8-BD7E-1A69-CA06-B605B264A9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86097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2651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0C4FCFB-988A-4FFF-A8BA-3591E9182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</p:spPr>
        <p:txBody>
          <a:bodyPr>
            <a:normAutofit/>
          </a:bodyPr>
          <a:lstStyle/>
          <a:p>
            <a:r>
              <a:rPr lang="pt-BR"/>
              <a:t>competência legislativa de estados e municípios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8774ED-94D0-43EE-AD96-FCD5225DC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5384" y="1989338"/>
            <a:ext cx="9440868" cy="345434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1600" b="1" dirty="0">
                <a:solidFill>
                  <a:schemeClr val="tx1"/>
                </a:solidFill>
              </a:rPr>
              <a:t>Art. 24, § 2º - Competência dos estados </a:t>
            </a:r>
          </a:p>
          <a:p>
            <a:pPr>
              <a:lnSpc>
                <a:spcPct val="90000"/>
              </a:lnSpc>
            </a:pPr>
            <a:r>
              <a:rPr lang="pt-BR" sz="1600" b="1" dirty="0">
                <a:solidFill>
                  <a:schemeClr val="tx1"/>
                </a:solidFill>
              </a:rPr>
              <a:t>Os estados e o Distrito Federal podem legislar sobre o uso, a produção, o consumo, o comércio e o armazenamento dos agrotóxicos, seus componentes e afins, bem como fiscalizar o uso, o consumo, o comércio, o armazenamento e o transporte interno. Já os municípios podem legislar supletivamente sobre o uso e o armazenamento dos agrotóxicos, seus componentes e afins.</a:t>
            </a:r>
            <a:endParaRPr lang="pt-BR" sz="1600" b="1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pt-BR" sz="1600" b="1" i="1" dirty="0">
                <a:solidFill>
                  <a:srgbClr val="404040"/>
                </a:solidFill>
              </a:rPr>
              <a:t>O pacote do veneno inova ao indicar que estados e municípios podem legislar supletivamente desde que “cientificamente fundamentado”, o que pode ignorar os interesses locais e regionais e inviabilizar leis estaduais e municipais que protegem a vida, a saúde e a biodiversidade.</a:t>
            </a:r>
          </a:p>
          <a:p>
            <a:pPr>
              <a:lnSpc>
                <a:spcPct val="90000"/>
              </a:lnSpc>
            </a:pPr>
            <a:r>
              <a:rPr lang="pt-BR" sz="1600" b="1" i="1" dirty="0">
                <a:solidFill>
                  <a:srgbClr val="404040"/>
                </a:solidFill>
              </a:rPr>
              <a:t>Inverte o ônus da prova da comprovação científica. </a:t>
            </a:r>
          </a:p>
          <a:p>
            <a:pPr>
              <a:lnSpc>
                <a:spcPct val="90000"/>
              </a:lnSpc>
            </a:pPr>
            <a:r>
              <a:rPr lang="pt-BR" sz="1600" b="1" i="1" dirty="0">
                <a:solidFill>
                  <a:srgbClr val="404040"/>
                </a:solidFill>
              </a:rPr>
              <a:t>STF tem sedimentado a competência supletiva e concorrente de estados e municípios em matéria ambiental e de saúde (ADI 6.341)</a:t>
            </a:r>
          </a:p>
        </p:txBody>
      </p:sp>
    </p:spTree>
    <p:extLst>
      <p:ext uri="{BB962C8B-B14F-4D97-AF65-F5344CB8AC3E}">
        <p14:creationId xmlns:p14="http://schemas.microsoft.com/office/powerpoint/2010/main" val="4387040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E3AE6-B90B-4A4A-B469-F573BAED0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38928" y="964692"/>
            <a:ext cx="6092952" cy="1188720"/>
          </a:xfrm>
        </p:spPr>
        <p:txBody>
          <a:bodyPr>
            <a:normAutofit fontScale="90000"/>
          </a:bodyPr>
          <a:lstStyle/>
          <a:p>
            <a:r>
              <a:rPr lang="pt-BR" sz="2600" b="1">
                <a:solidFill>
                  <a:srgbClr val="C00000"/>
                </a:solidFill>
              </a:rPr>
              <a:t>Omissão em relação à propaganda de agrotóxicos</a:t>
            </a:r>
            <a:br>
              <a:rPr lang="pt-BR" sz="2600" b="1">
                <a:solidFill>
                  <a:srgbClr val="C00000"/>
                </a:solidFill>
              </a:rPr>
            </a:br>
            <a:r>
              <a:rPr lang="pt-BR" sz="2600" b="1">
                <a:solidFill>
                  <a:srgbClr val="C00000"/>
                </a:solidFill>
              </a:rPr>
              <a:t>Art. 220, § 4º CF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D546DC-0099-436F-9902-B4B7BC47E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9646" y="2475145"/>
            <a:ext cx="6142233" cy="34092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pt-BR" sz="2400"/>
          </a:p>
          <a:p>
            <a:pPr marL="0" indent="0" algn="ctr">
              <a:buNone/>
            </a:pPr>
            <a:r>
              <a:rPr lang="pt-BR" sz="2400"/>
              <a:t>Atualmente a Lei 7.802/1989 restringe a propaganda de agrotóxicos, estabelecendo uma série de requisitos, um deles é a obrigatoriedade de trazer clara advertência sobre os riscos do produto à saúde dos homens, animais e ao meio ambiente.</a:t>
            </a:r>
            <a:endParaRPr lang="pt-BR"/>
          </a:p>
        </p:txBody>
      </p:sp>
      <p:pic>
        <p:nvPicPr>
          <p:cNvPr id="5" name="Gráfico 4" descr="Televisão com preenchimento sólido">
            <a:extLst>
              <a:ext uri="{FF2B5EF4-FFF2-40B4-BE49-F238E27FC236}">
                <a16:creationId xmlns:a16="http://schemas.microsoft.com/office/drawing/2014/main" id="{56014DBC-4E3C-4E89-87E4-C24A96A9B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62226" y="964692"/>
            <a:ext cx="2303442" cy="2303442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  <p:pic>
        <p:nvPicPr>
          <p:cNvPr id="7" name="Gráfico 6" descr="Controle remoto com preenchimento sólido">
            <a:extLst>
              <a:ext uri="{FF2B5EF4-FFF2-40B4-BE49-F238E27FC236}">
                <a16:creationId xmlns:a16="http://schemas.microsoft.com/office/drawing/2014/main" id="{8582672E-64C0-4E27-ACF0-F2AE2944DA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66677" y="3589868"/>
            <a:ext cx="2294537" cy="2294537"/>
          </a:xfrm>
          <a:prstGeom prst="rect">
            <a:avLst/>
          </a:prstGeom>
          <a:ln w="31750" cap="sq">
            <a:solidFill>
              <a:srgbClr val="FFFFFF"/>
            </a:solidFill>
            <a:miter lim="800000"/>
          </a:ln>
        </p:spPr>
      </p:pic>
    </p:spTree>
    <p:extLst>
      <p:ext uri="{BB962C8B-B14F-4D97-AF65-F5344CB8AC3E}">
        <p14:creationId xmlns:p14="http://schemas.microsoft.com/office/powerpoint/2010/main" val="4192651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2681103"/>
            <a:ext cx="3401568" cy="1495794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sz="2400">
                <a:solidFill>
                  <a:srgbClr val="0D0D0D"/>
                </a:solidFill>
              </a:rPr>
              <a:t>Recomendações da ONU</a:t>
            </a: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Espaço Reservado para Conteúdo 2">
            <a:extLst>
              <a:ext uri="{FF2B5EF4-FFF2-40B4-BE49-F238E27FC236}">
                <a16:creationId xmlns:a16="http://schemas.microsoft.com/office/drawing/2014/main" id="{8CAB1121-9704-BBC2-07EB-CFB78EA84C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752099"/>
              </p:ext>
            </p:extLst>
          </p:nvPr>
        </p:nvGraphicFramePr>
        <p:xfrm>
          <a:off x="5397500" y="639763"/>
          <a:ext cx="6151563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8831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8D508C-A317-451C-AB61-8A699E3570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1FC7E14B-4943-4D17-A14F-DB03E310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567226"/>
            <a:ext cx="8991600" cy="1723549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200" dirty="0"/>
              <a:t>POR UMA </a:t>
            </a:r>
            <a:r>
              <a:rPr lang="en-US" sz="2200" dirty="0" err="1"/>
              <a:t>política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 de </a:t>
            </a:r>
            <a:r>
              <a:rPr lang="en-US" sz="2200" dirty="0" err="1"/>
              <a:t>redução</a:t>
            </a:r>
            <a:r>
              <a:rPr lang="en-US" sz="2200" dirty="0"/>
              <a:t> de </a:t>
            </a:r>
            <a:r>
              <a:rPr lang="en-US" sz="2200" dirty="0" err="1"/>
              <a:t>agrotóxicos</a:t>
            </a:r>
            <a:r>
              <a:rPr lang="en-US" sz="2200" dirty="0"/>
              <a:t> </a:t>
            </a: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98635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3.googleusercontent.com/hMrvSH5XKjugU7WAghnXHqH0f7qcqaa2Sx-ahoXFGZ-gGmPQJlWtUgunQ7NdMyUThXqu-SYtU2y_jPn8RBV8dsPwejt6-BWf6S5n4a-UjSwfQAMhgSF5Xl870pzX8hEOED3c33q9HKC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09" t="46577" r="25596" b="33601"/>
          <a:stretch/>
        </p:blipFill>
        <p:spPr bwMode="auto">
          <a:xfrm>
            <a:off x="7097485" y="318986"/>
            <a:ext cx="4711337" cy="107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3F9A4C3-003D-4B92-AFBB-8CA711DA4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939" y="1523949"/>
            <a:ext cx="7574282" cy="1132709"/>
          </a:xfrm>
        </p:spPr>
        <p:txBody>
          <a:bodyPr anchor="t">
            <a:normAutofit fontScale="90000"/>
          </a:bodyPr>
          <a:lstStyle/>
          <a:p>
            <a:r>
              <a:rPr lang="pt-BR" b="1">
                <a:solidFill>
                  <a:srgbClr val="C00000"/>
                </a:solidFill>
              </a:rPr>
              <a:t>Quem se manifestou de forma contrária?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2D1557-9588-49D5-B981-35FBA7CE5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1" y="2923309"/>
            <a:ext cx="10149839" cy="351192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sz="2400"/>
              <a:t>Fundação Oswaldo Cruz, o Instituto Nacional de Câncer, a Associação Brasileira de Agroecologia, a Sociedade Brasileira de Endocrinologia e Metabologia, a Sociedade Brasileira de Medicina de Família e Comunidade, a Sociedade Brasileira para o Progresso da Ciência, a Agência Nacional de Vigilância Sanitária, o Departamento de Vigilância em Saúde Ambiental e Saúde do Trabalhador do Ministério da Saúde, o Instituto Brasileiro de Meio Ambiente e dos Recursos Naturais Renováveis, o  Conselho Nacional de Secretários de Saúde, o Conselho Nacional de Secretarias Municipais de Saúde, a </a:t>
            </a:r>
            <a:r>
              <a:rPr lang="pt-BR" sz="2400" b="1" u="sng"/>
              <a:t>Defensoria Pública Geral da União, o Ministério Público Federal, o Ministério Público do Trabalho, o Conselho Nacional dos Direitos Humanos</a:t>
            </a:r>
            <a:r>
              <a:rPr lang="pt-BR" sz="2400"/>
              <a:t>, o Conselho Nacional de Saúde, o Conselho Nacional de Segurança Alimentar e </a:t>
            </a:r>
            <a:r>
              <a:rPr lang="pt-BR" sz="2400" b="1" u="sng"/>
              <a:t>Nutricional, o Fórum Nacional de Combate aos Impactos dos Agrotóxicos e Transgênicos e a Associação Nacional do Ministério Público do Consumidor</a:t>
            </a:r>
            <a:r>
              <a:rPr lang="pt-BR" sz="2400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396702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>
            <a:extLst>
              <a:ext uri="{FF2B5EF4-FFF2-40B4-BE49-F238E27FC236}">
                <a16:creationId xmlns:a16="http://schemas.microsoft.com/office/drawing/2014/main" id="{0908BAF3-E5E9-4D9A-9CA6-CBD0A6447C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88BE1630-2DA4-4597-927C-4EAAFEE0D7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D4A801-B08B-4DED-B983-8DC14413812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432" y="0"/>
            <a:ext cx="609956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19942" y="2366912"/>
            <a:ext cx="5268841" cy="2052291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sz="2000" b="1" dirty="0">
                <a:solidFill>
                  <a:srgbClr val="404040"/>
                </a:solidFill>
              </a:rPr>
              <a:t>inconstitucionalidades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1256" y="163517"/>
            <a:ext cx="3845483" cy="6257797"/>
          </a:xfrm>
        </p:spPr>
        <p:txBody>
          <a:bodyPr anchor="ctr">
            <a:norm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Artigos 23 e 24 (competência de estados e municípios para legislarem sobre agrotóxicos), </a:t>
            </a:r>
          </a:p>
          <a:p>
            <a:r>
              <a:rPr lang="pt-BR" sz="2000" dirty="0">
                <a:solidFill>
                  <a:schemeClr val="tx1"/>
                </a:solidFill>
              </a:rPr>
              <a:t>Artigo 170, incisos V e VI (defesa do consumidor e defesa do meio ambiente, e tratamento diferenciado conforme o impacto ambiental dos produtos), </a:t>
            </a:r>
          </a:p>
          <a:p>
            <a:r>
              <a:rPr lang="pt-BR" sz="2000" dirty="0">
                <a:solidFill>
                  <a:schemeClr val="tx1"/>
                </a:solidFill>
              </a:rPr>
              <a:t>Artigo 196 (direito à saúde),</a:t>
            </a:r>
          </a:p>
          <a:p>
            <a:r>
              <a:rPr lang="pt-BR" sz="2000" dirty="0">
                <a:solidFill>
                  <a:schemeClr val="tx1"/>
                </a:solidFill>
              </a:rPr>
              <a:t>Artigos 196, 220 e 225 (direito ao meio ambiente ecologicamente equilibrado e vedação ao retrocesso socioambiental),</a:t>
            </a:r>
          </a:p>
          <a:p>
            <a:r>
              <a:rPr lang="pt-BR" sz="2000" dirty="0">
                <a:solidFill>
                  <a:schemeClr val="tx1"/>
                </a:solidFill>
              </a:rPr>
              <a:t> Artigo 240, § 4º (advertência e propaganda sobre agrotóxicos e produtos nocivos)</a:t>
            </a:r>
          </a:p>
          <a:p>
            <a:r>
              <a:rPr lang="pt-BR" sz="2000" dirty="0">
                <a:solidFill>
                  <a:schemeClr val="tx1"/>
                </a:solidFill>
              </a:rPr>
              <a:t>Artigo 6º (direito à alimentação)</a:t>
            </a:r>
          </a:p>
        </p:txBody>
      </p:sp>
    </p:spTree>
    <p:extLst>
      <p:ext uri="{BB962C8B-B14F-4D97-AF65-F5344CB8AC3E}">
        <p14:creationId xmlns:p14="http://schemas.microsoft.com/office/powerpoint/2010/main" val="161012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</p:spPr>
        <p:txBody>
          <a:bodyPr>
            <a:normAutofit/>
          </a:bodyPr>
          <a:lstStyle/>
          <a:p>
            <a:r>
              <a:rPr lang="pt-BR" sz="2400"/>
              <a:t>Nomenclatura – processo legislativo (lei não é emenda constitucional)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06062" y="2291262"/>
            <a:ext cx="8779512" cy="28792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2400" dirty="0">
                <a:solidFill>
                  <a:srgbClr val="404040"/>
                </a:solidFill>
              </a:rPr>
              <a:t>Mudança do termo “agrotóxico” para “pesticida” e “produtos de controle ambiental”: Foi incorporado na comunidade científica e sedimentado na Constituição Federal de 1988 e na Lei 7.802/1989 (artigo 22, §4º). </a:t>
            </a:r>
          </a:p>
          <a:p>
            <a:r>
              <a:rPr lang="pt-BR" sz="2400" dirty="0">
                <a:solidFill>
                  <a:srgbClr val="404040"/>
                </a:solidFill>
              </a:rPr>
              <a:t>A lei alterará a nomenclatura constitucional? </a:t>
            </a:r>
            <a:endParaRPr lang="en-US" sz="2400" dirty="0">
              <a:solidFill>
                <a:srgbClr val="404040"/>
              </a:solidFill>
            </a:endParaRPr>
          </a:p>
          <a:p>
            <a:r>
              <a:rPr lang="pt-BR" sz="2400" dirty="0">
                <a:solidFill>
                  <a:srgbClr val="404040"/>
                </a:solidFill>
              </a:rPr>
              <a:t>Violação de competência legislativa</a:t>
            </a:r>
            <a:r>
              <a:rPr lang="pt-BR" sz="2400" dirty="0" smtClean="0">
                <a:solidFill>
                  <a:srgbClr val="404040"/>
                </a:solidFill>
              </a:rPr>
              <a:t>.</a:t>
            </a:r>
            <a:endParaRPr lang="pt-BR" sz="24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03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A3764AE-D7B7-4CB5-A0E1-2885E4598A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7563" y="2900210"/>
            <a:ext cx="3610691" cy="1071062"/>
          </a:xfrm>
          <a:solidFill>
            <a:schemeClr val="bg1">
              <a:alpha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r>
              <a:rPr lang="pt-BR" sz="2400">
                <a:solidFill>
                  <a:schemeClr val="tx1">
                    <a:lumMod val="95000"/>
                    <a:lumOff val="5000"/>
                  </a:schemeClr>
                </a:solidFill>
              </a:rPr>
              <a:t>DIREITO À SAÚDE</a:t>
            </a:r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29C095C-3AB6-49D8-9436-3672566FEED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0"/>
            <a:ext cx="75377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23312" y="499148"/>
            <a:ext cx="7106500" cy="601695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pt-BR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Artigo 196 da Constituição Federal</a:t>
            </a:r>
            <a:endParaRPr lang="pt-B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pt-BR" sz="2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Lei 9.782/1999 – Sistema Nacional de Vigilância Sanitária </a:t>
            </a:r>
          </a:p>
          <a:p>
            <a:pPr>
              <a:lnSpc>
                <a:spcPct val="90000"/>
              </a:lnSpc>
            </a:pPr>
            <a:r>
              <a:rPr lang="pt-BR" dirty="0">
                <a:solidFill>
                  <a:schemeClr val="tx1"/>
                </a:solidFill>
              </a:rPr>
              <a:t> </a:t>
            </a:r>
            <a:r>
              <a:rPr lang="pt-BR" b="1" dirty="0">
                <a:solidFill>
                  <a:schemeClr val="tx1"/>
                </a:solidFill>
              </a:rPr>
              <a:t>A vedação da importação e produção de agrotóxicos restringe-se aos “riscos inaceitáveis”: </a:t>
            </a:r>
            <a:r>
              <a:rPr lang="pt-BR" dirty="0">
                <a:solidFill>
                  <a:schemeClr val="tx1"/>
                </a:solidFill>
              </a:rPr>
              <a:t>Atualmente, a lei define claramente a proibição para agrotóxicos que revelem características teratogênicas, carcinogênicas, mutagênicas, distúrbios hormonais e danos ao aparelho reprodutor. O projeto de lei amplia as possibilidades de registros de produtos já comprovadamente danosos à saúde humana e ao meio ambiente.  Ainda, o projeto traz </a:t>
            </a:r>
            <a:r>
              <a:rPr lang="pt-BR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conceito vago sobre “risco inaceitável”</a:t>
            </a:r>
            <a:r>
              <a:rPr lang="pt-BR" dirty="0">
                <a:solidFill>
                  <a:schemeClr val="tx1"/>
                </a:solidFill>
              </a:rPr>
              <a:t>, o que pode gerar inconclusões no processo de registro e questionamentos judiciais posteriores (Nota Técnica do INCA).</a:t>
            </a:r>
            <a:r>
              <a:rPr lang="pt-BR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 Inseguranças jurídicas ao setor. Responsabilizações jurídicas. </a:t>
            </a:r>
          </a:p>
          <a:p>
            <a:pPr>
              <a:lnSpc>
                <a:spcPct val="90000"/>
              </a:lnSpc>
            </a:pPr>
            <a:r>
              <a:rPr lang="pt-BR" b="1" dirty="0">
                <a:solidFill>
                  <a:schemeClr val="tx1"/>
                </a:solidFill>
              </a:rPr>
              <a:t>Maior poder ao MAPA: </a:t>
            </a:r>
            <a:r>
              <a:rPr lang="pt-BR" dirty="0">
                <a:solidFill>
                  <a:schemeClr val="tx1"/>
                </a:solidFill>
              </a:rPr>
              <a:t>Os poderes conferidos pelo projeto de lei são desproporcionais, dando maior prioridade ao órgão agronômico e menor peso aos órgãos da saúde e meio ambiente, priorizando a “eficiência agronômica” em detrimento dos riscos ambientais e sanitários; “O MAPA absorve </a:t>
            </a:r>
            <a:r>
              <a:rPr lang="pt-BR" dirty="0" smtClean="0">
                <a:solidFill>
                  <a:schemeClr val="tx1"/>
                </a:solidFill>
              </a:rPr>
              <a:t>competências </a:t>
            </a:r>
            <a:r>
              <a:rPr lang="pt-BR" dirty="0">
                <a:solidFill>
                  <a:schemeClr val="tx1"/>
                </a:solidFill>
              </a:rPr>
              <a:t>essenciais da área da saúde e meio ambiente” (IBAMA). (Fonte: Nota Técnica da Fiocruz, </a:t>
            </a:r>
            <a:r>
              <a:rPr lang="pt-BR" dirty="0" err="1">
                <a:solidFill>
                  <a:schemeClr val="tx1"/>
                </a:solidFill>
              </a:rPr>
              <a:t>Abrasco</a:t>
            </a:r>
            <a:r>
              <a:rPr lang="pt-BR" dirty="0">
                <a:solidFill>
                  <a:schemeClr val="tx1"/>
                </a:solidFill>
              </a:rPr>
              <a:t> e INCA)</a:t>
            </a:r>
          </a:p>
        </p:txBody>
      </p:sp>
    </p:spTree>
    <p:extLst>
      <p:ext uri="{BB962C8B-B14F-4D97-AF65-F5344CB8AC3E}">
        <p14:creationId xmlns:p14="http://schemas.microsoft.com/office/powerpoint/2010/main" val="4048433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3FFC9634-3DDF-470B-8F18-5B104CF974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B077E501-B521-4B06-96AB-DC473865DD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pt-BR">
                <a:solidFill>
                  <a:schemeClr val="bg1"/>
                </a:solidFill>
              </a:rPr>
              <a:t>DIREITO À SAÚDE</a:t>
            </a:r>
          </a:p>
        </p:txBody>
      </p:sp>
      <p:graphicFrame>
        <p:nvGraphicFramePr>
          <p:cNvPr id="15" name="Espaço Reservado para Conteúdo 2">
            <a:extLst>
              <a:ext uri="{FF2B5EF4-FFF2-40B4-BE49-F238E27FC236}">
                <a16:creationId xmlns:a16="http://schemas.microsoft.com/office/drawing/2014/main" id="{CDFEB9A1-8981-7AAC-73B3-96AC9F7671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569037"/>
              </p:ext>
            </p:extLst>
          </p:nvPr>
        </p:nvGraphicFramePr>
        <p:xfrm>
          <a:off x="4872128" y="-141856"/>
          <a:ext cx="6987275" cy="67679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3709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836D221-E91F-4CA7-904A-D533B97F43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0080" y="1890349"/>
            <a:ext cx="3631606" cy="3407981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pt-BR" dirty="0">
                <a:solidFill>
                  <a:srgbClr val="0D0D0D"/>
                </a:solidFill>
              </a:rPr>
              <a:t>Direito ao meio ambiente equilibrado e política nacional de meio ambiente</a:t>
            </a: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3906AD-57D2-40AD-A4A4-DEE56613DB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Espaço Reservado para Conteúdo 2">
            <a:extLst>
              <a:ext uri="{FF2B5EF4-FFF2-40B4-BE49-F238E27FC236}">
                <a16:creationId xmlns:a16="http://schemas.microsoft.com/office/drawing/2014/main" id="{B9B964DC-83AE-A90B-1D21-4987C29E86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6610328"/>
              </p:ext>
            </p:extLst>
          </p:nvPr>
        </p:nvGraphicFramePr>
        <p:xfrm>
          <a:off x="5081199" y="93424"/>
          <a:ext cx="6467864" cy="6455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307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24">
            <a:extLst>
              <a:ext uri="{FF2B5EF4-FFF2-40B4-BE49-F238E27FC236}">
                <a16:creationId xmlns:a16="http://schemas.microsoft.com/office/drawing/2014/main" id="{6AD85578-1E4B-4014-9D52-E768947503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32" name="Rectangle 26">
            <a:extLst>
              <a:ext uri="{FF2B5EF4-FFF2-40B4-BE49-F238E27FC236}">
                <a16:creationId xmlns:a16="http://schemas.microsoft.com/office/drawing/2014/main" id="{48550B3F-9390-4CA1-B3C8-91529289DC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9518" y="1059838"/>
            <a:ext cx="3632052" cy="4738324"/>
          </a:xfrm>
          <a:prstGeom prst="ellipse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r>
              <a:rPr lang="pt-BR" sz="2300">
                <a:solidFill>
                  <a:schemeClr val="bg1"/>
                </a:solidFill>
              </a:rPr>
              <a:t>Direito ao meio ambiente equilibrado e política nacional de meio ambiente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19676" y="254706"/>
            <a:ext cx="5528038" cy="646360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2000" b="1">
                <a:solidFill>
                  <a:schemeClr val="tx2">
                    <a:lumMod val="75000"/>
                  </a:schemeClr>
                </a:solidFill>
              </a:rPr>
              <a:t>Autorização temporária de produtos liberados em outros países da OCDE</a:t>
            </a:r>
            <a:r>
              <a:rPr lang="pt-BR" sz="200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pt-BR" sz="2000"/>
              <a:t> dois pesos, duas medidas.  Vale para autorização, não vale para proibição.</a:t>
            </a:r>
            <a:r>
              <a:rPr lang="pt-BR" sz="2000" b="1">
                <a:solidFill>
                  <a:schemeClr val="accent3"/>
                </a:solidFill>
              </a:rPr>
              <a:t> Não passa por análise de riscos, licenciamento e estudos no Brasil. </a:t>
            </a:r>
          </a:p>
          <a:p>
            <a:pPr>
              <a:lnSpc>
                <a:spcPct val="90000"/>
              </a:lnSpc>
            </a:pPr>
            <a:r>
              <a:rPr lang="pt-BR" sz="2000" b="1">
                <a:solidFill>
                  <a:schemeClr val="tx2">
                    <a:lumMod val="75000"/>
                  </a:schemeClr>
                </a:solidFill>
              </a:rPr>
              <a:t>Mortandade de abelhas e insetos polinizadores</a:t>
            </a:r>
            <a:r>
              <a:rPr lang="pt-BR" sz="2000"/>
              <a:t> (nota técnica ABA): O Brasil é signatário da Convenção sobre a Diversidade Biológica, que aprovou o Plano de Conservação de Polinizadores em 2018, na COP 14. </a:t>
            </a:r>
          </a:p>
          <a:p>
            <a:pPr>
              <a:lnSpc>
                <a:spcPct val="90000"/>
              </a:lnSpc>
            </a:pPr>
            <a:r>
              <a:rPr lang="pt-BR" sz="2000" i="1"/>
              <a:t>“A proposta substitui a incumbência dos órgãos federais de avaliação dos estudos referentes aos produtos submetidos a registro, pela homologação dos pareceres técnicos de avaliação apresentados pelo setor privado” </a:t>
            </a:r>
            <a:r>
              <a:rPr lang="pt-BR" sz="2000"/>
              <a:t>(IBAMA)</a:t>
            </a:r>
          </a:p>
          <a:p>
            <a:pPr>
              <a:lnSpc>
                <a:spcPct val="90000"/>
              </a:lnSpc>
            </a:pPr>
            <a:r>
              <a:rPr lang="pt-BR" sz="2000" i="1"/>
              <a:t>Prevalência do setor econômico frente ao meio ambiente </a:t>
            </a:r>
            <a:r>
              <a:rPr lang="pt-BR" sz="2000"/>
              <a:t>(IBAMA, ANVISA e Fiocruz)</a:t>
            </a:r>
          </a:p>
          <a:p>
            <a:pPr>
              <a:lnSpc>
                <a:spcPct val="90000"/>
              </a:lnSpc>
            </a:pPr>
            <a:r>
              <a:rPr lang="pt-BR" sz="2000" b="1">
                <a:solidFill>
                  <a:schemeClr val="accent3">
                    <a:lumMod val="75000"/>
                  </a:schemeClr>
                </a:solidFill>
              </a:rPr>
              <a:t>Ausentes no PL a gestão e mitigação de riscos ambientais</a:t>
            </a:r>
          </a:p>
        </p:txBody>
      </p:sp>
    </p:spTree>
    <p:extLst>
      <p:ext uri="{BB962C8B-B14F-4D97-AF65-F5344CB8AC3E}">
        <p14:creationId xmlns:p14="http://schemas.microsoft.com/office/powerpoint/2010/main" val="1360420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pt-BR" sz="1900">
                <a:solidFill>
                  <a:srgbClr val="FFFFFF"/>
                </a:solidFill>
              </a:rPr>
              <a:t>Vedação ao retrocesso e obrigação de avançar na política ambiental E PROTEÇÃO DA SAÚDE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8488" y="251892"/>
            <a:ext cx="6787187" cy="635421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b="1"/>
              <a:t>Jurisprudência consolidada nas cortes superiores:</a:t>
            </a:r>
          </a:p>
          <a:p>
            <a:pPr>
              <a:lnSpc>
                <a:spcPct val="90000"/>
              </a:lnSpc>
            </a:pPr>
            <a:r>
              <a:rPr lang="pt-BR" b="1"/>
              <a:t>ADI 4066 (STF) - </a:t>
            </a:r>
            <a:r>
              <a:rPr lang="pt-BR" i="1">
                <a:ea typeface="+mn-lt"/>
                <a:cs typeface="+mn-lt"/>
              </a:rPr>
              <a:t>EXTRAÇÃO, INDUSTRIALIZAÇÃO, UTILIZAÇÃO, COMERCIALIZAÇÃO E TRANSPORTE DO ASBESTO/AMIANTO E DOS PRODUTOS QUE O CONTENHAM. - </a:t>
            </a:r>
            <a:r>
              <a:rPr lang="pt-BR">
                <a:ea typeface="+mn-lt"/>
                <a:cs typeface="+mn-lt"/>
              </a:rPr>
              <a:t>Questão jurídica a decidir: se, em face do que afirma o consenso médico e científico atual, a exploração do amianto crisotila, na forma como autorizada pela Lei nº 9.055/1995, é compatível com a escolha política, efetuada pelo Poder Constituinte, de assegurar, a todos os brasileiros, os direitos à saúde e à fruição de um meio ambiente ecologicamente equilibrado.</a:t>
            </a:r>
            <a:endParaRPr lang="pt-BR" i="1">
              <a:ea typeface="+mn-lt"/>
              <a:cs typeface="+mn-lt"/>
            </a:endParaRPr>
          </a:p>
          <a:p>
            <a:pPr>
              <a:lnSpc>
                <a:spcPct val="90000"/>
              </a:lnSpc>
            </a:pPr>
            <a:r>
              <a:rPr lang="pt-BR" b="1"/>
              <a:t>REXT 286789 (STF)</a:t>
            </a:r>
            <a:r>
              <a:rPr lang="pt-BR"/>
              <a:t> - COMPETÊNCIA ESTADUAL E DA UNIÃO. PROTEÇÃO À SAÚDE E AO MEIO AMBIENTE. LEI ESTADUAL DE CADASTRO DE AGROTÓXICOS, BIOCIDAS E PRODUTOS SANEANTES DOMISSANITÁRIOS. LEI Nº 7.747/ 2-RS. RP 1135. - "</a:t>
            </a:r>
            <a:r>
              <a:rPr lang="pt-BR">
                <a:ea typeface="+mn-lt"/>
                <a:cs typeface="+mn-lt"/>
              </a:rPr>
              <a:t>Os produtos em tela, além de potencialmente prejudiciais à saúde humana, podem causar lesão ao meio ambiente."</a:t>
            </a:r>
            <a:endParaRPr lang="pt-BR"/>
          </a:p>
          <a:p>
            <a:pPr>
              <a:lnSpc>
                <a:spcPct val="90000"/>
              </a:lnSpc>
            </a:pPr>
            <a:r>
              <a:rPr lang="pt-BR" b="1" err="1"/>
              <a:t>Resp</a:t>
            </a:r>
            <a:r>
              <a:rPr lang="pt-BR" b="1"/>
              <a:t> 1680699/SP (STJ)</a:t>
            </a:r>
            <a:r>
              <a:rPr lang="pt-BR"/>
              <a:t> - </a:t>
            </a:r>
            <a:r>
              <a:rPr lang="pt-BR">
                <a:ea typeface="+mn-lt"/>
                <a:cs typeface="+mn-lt"/>
              </a:rPr>
              <a:t>AMBIENTAL E ADMINISTRATIVO. AÇÃO CIVIL PÚBLICA. NOVO CÓDIGO FLORESTAL. IRRETROATIVIDADE. APLICAÇÃO DO ART. 15 DA LEI 12.651⁄2012. COMPENSAÇÃO DE APPS EM ÁREA DE RESERVA LEGAL. PROIBIÇÃO DE RETROCESSO. PROTEÇÃO DOS ECOSSISTEMAS FRÁGEIS.</a:t>
            </a:r>
            <a:endParaRPr lang="pt-BR" sz="1400"/>
          </a:p>
        </p:txBody>
      </p:sp>
    </p:spTree>
    <p:extLst>
      <p:ext uri="{BB962C8B-B14F-4D97-AF65-F5344CB8AC3E}">
        <p14:creationId xmlns:p14="http://schemas.microsoft.com/office/powerpoint/2010/main" val="3947230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1075</Words>
  <Application>Microsoft Office PowerPoint</Application>
  <PresentationFormat>Widescreen</PresentationFormat>
  <Paragraphs>87</Paragraphs>
  <Slides>19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Gill Sans MT</vt:lpstr>
      <vt:lpstr>Wingdings 2</vt:lpstr>
      <vt:lpstr>HDOfficeLightV0</vt:lpstr>
      <vt:lpstr>1_HDOfficeLightV0</vt:lpstr>
      <vt:lpstr>2_HDOfficeLightV0</vt:lpstr>
      <vt:lpstr>Parcel</vt:lpstr>
      <vt:lpstr>AS INCONSTITUCIONALIDADES  E COLISÕES LEGAIS DO  PROJETO DE LEI 1459/2022  e seus riscos à saúde e à biodiversidade</vt:lpstr>
      <vt:lpstr>Quem se manifestou de forma contrária?</vt:lpstr>
      <vt:lpstr>inconstitucionalidades</vt:lpstr>
      <vt:lpstr>Nomenclatura – processo legislativo (lei não é emenda constitucional)</vt:lpstr>
      <vt:lpstr>DIREITO À SAÚDE</vt:lpstr>
      <vt:lpstr>DIREITO À SAÚDE</vt:lpstr>
      <vt:lpstr>Direito ao meio ambiente equilibrado e política nacional de meio ambiente</vt:lpstr>
      <vt:lpstr>Direito ao meio ambiente equilibrado e política nacional de meio ambiente</vt:lpstr>
      <vt:lpstr>Vedação ao retrocesso e obrigação de avançar na política ambiental E PROTEÇÃO DA SAÚDE</vt:lpstr>
      <vt:lpstr>Direito à Alimentação adequada, PNAPO e lei dos orgânicos</vt:lpstr>
      <vt:lpstr>Armas químicas e substâncias perigosas</vt:lpstr>
      <vt:lpstr>Direito ao trabalho sadio</vt:lpstr>
      <vt:lpstr>Direito À informação</vt:lpstr>
      <vt:lpstr>princípio da participação popular ambiental</vt:lpstr>
      <vt:lpstr>Violações à acordos internacionais no âmbito do trabalho</vt:lpstr>
      <vt:lpstr>competência legislativa de estados e municípios</vt:lpstr>
      <vt:lpstr>Omissão em relação à propaganda de agrotóxicos Art. 220, § 4º CF</vt:lpstr>
      <vt:lpstr>Recomendações da ONU</vt:lpstr>
      <vt:lpstr>POR UMA política nacional de redução de agrotóxicos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principais alterações propostas pelo  Pacote do Veneno  e seus riscos à saúde e à biodiversidade</dc:title>
  <dc:creator>Naiara Bittencourt</dc:creator>
  <cp:lastModifiedBy>Naiara Bittencourt</cp:lastModifiedBy>
  <cp:revision>112</cp:revision>
  <dcterms:created xsi:type="dcterms:W3CDTF">2021-08-18T19:43:22Z</dcterms:created>
  <dcterms:modified xsi:type="dcterms:W3CDTF">2022-06-22T10:00:45Z</dcterms:modified>
</cp:coreProperties>
</file>