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7" r:id="rId2"/>
    <p:sldId id="256" r:id="rId3"/>
    <p:sldId id="262" r:id="rId4"/>
    <p:sldId id="297" r:id="rId5"/>
    <p:sldId id="259" r:id="rId6"/>
    <p:sldId id="257" r:id="rId7"/>
    <p:sldId id="282" r:id="rId8"/>
    <p:sldId id="298" r:id="rId9"/>
    <p:sldId id="290" r:id="rId10"/>
    <p:sldId id="291" r:id="rId11"/>
    <p:sldId id="292" r:id="rId12"/>
    <p:sldId id="293" r:id="rId13"/>
    <p:sldId id="294" r:id="rId14"/>
    <p:sldId id="296" r:id="rId15"/>
    <p:sldId id="295" r:id="rId16"/>
    <p:sldId id="288" r:id="rId17"/>
    <p:sldId id="301" r:id="rId18"/>
    <p:sldId id="300" r:id="rId19"/>
    <p:sldId id="289" r:id="rId20"/>
    <p:sldId id="303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98A"/>
    <a:srgbClr val="880BA1"/>
    <a:srgbClr val="FFFFFF"/>
    <a:srgbClr val="000000"/>
    <a:srgbClr val="40B0AB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54" autoAdjust="0"/>
    <p:restoredTop sz="94660"/>
  </p:normalViewPr>
  <p:slideViewPr>
    <p:cSldViewPr>
      <p:cViewPr varScale="1">
        <p:scale>
          <a:sx n="74" d="100"/>
          <a:sy n="74" d="100"/>
        </p:scale>
        <p:origin x="16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70C-796D-4EF9-B761-75D5B37AF690}" type="datetimeFigureOut">
              <a:rPr lang="pt-BR" smtClean="0"/>
              <a:t>09/12/2016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A13F-04EB-494F-AAA8-662D3B8EF3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82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70C-796D-4EF9-B761-75D5B37AF690}" type="datetimeFigureOut">
              <a:rPr lang="pt-BR" smtClean="0"/>
              <a:t>09/12/2016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A13F-04EB-494F-AAA8-662D3B8EF3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88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70C-796D-4EF9-B761-75D5B37AF690}" type="datetimeFigureOut">
              <a:rPr lang="pt-BR" smtClean="0"/>
              <a:t>09/12/2016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A13F-04EB-494F-AAA8-662D3B8EF3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25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13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70C-796D-4EF9-B761-75D5B37AF690}" type="datetimeFigureOut">
              <a:rPr lang="pt-BR" smtClean="0"/>
              <a:t>09/12/2016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A13F-04EB-494F-AAA8-662D3B8EF3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2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70C-796D-4EF9-B761-75D5B37AF690}" type="datetimeFigureOut">
              <a:rPr lang="pt-BR" smtClean="0"/>
              <a:t>09/12/2016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A13F-04EB-494F-AAA8-662D3B8EF3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9420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70C-796D-4EF9-B761-75D5B37AF690}" type="datetimeFigureOut">
              <a:rPr lang="pt-BR" smtClean="0"/>
              <a:t>09/12/2016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A13F-04EB-494F-AAA8-662D3B8EF3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019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70C-796D-4EF9-B761-75D5B37AF690}" type="datetimeFigureOut">
              <a:rPr lang="pt-BR" smtClean="0"/>
              <a:t>09/12/2016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A13F-04EB-494F-AAA8-662D3B8EF3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398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70C-796D-4EF9-B761-75D5B37AF690}" type="datetimeFigureOut">
              <a:rPr lang="pt-BR" smtClean="0"/>
              <a:t>09/12/2016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A13F-04EB-494F-AAA8-662D3B8EF3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20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70C-796D-4EF9-B761-75D5B37AF690}" type="datetimeFigureOut">
              <a:rPr lang="pt-BR" smtClean="0"/>
              <a:t>09/12/2016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A13F-04EB-494F-AAA8-662D3B8EF3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78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70C-796D-4EF9-B761-75D5B37AF690}" type="datetimeFigureOut">
              <a:rPr lang="pt-BR" smtClean="0"/>
              <a:t>09/12/2016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A13F-04EB-494F-AAA8-662D3B8EF3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860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B870C-796D-4EF9-B761-75D5B37AF690}" type="datetimeFigureOut">
              <a:rPr lang="pt-BR" smtClean="0"/>
              <a:t>09/12/2016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7A13F-04EB-494F-AAA8-662D3B8EF3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64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://tweetcast2016.infolab.northwestern.ed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-9630" y="5877272"/>
            <a:ext cx="9153630" cy="258525"/>
          </a:xfrm>
          <a:prstGeom prst="roundRect">
            <a:avLst>
              <a:gd name="adj" fmla="val 0"/>
            </a:avLst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3200" dirty="0">
              <a:solidFill>
                <a:srgbClr val="FFFF00"/>
              </a:solidFill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0" y="2960340"/>
            <a:ext cx="8739474" cy="1332756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de cantos arredondados 4"/>
          <p:cNvSpPr/>
          <p:nvPr/>
        </p:nvSpPr>
        <p:spPr>
          <a:xfrm>
            <a:off x="1353432" y="3140968"/>
            <a:ext cx="6458928" cy="1152128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endParaRPr lang="pt-BR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Big Data - Video amostr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92068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9512" y="2348880"/>
            <a:ext cx="9180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COMUNICAÇÃO DO FUTURO E OS IMPACTOS 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NAS RELAÇÕES HUMANAS</a:t>
            </a:r>
            <a:endParaRPr lang="pt-BR" sz="4000" dirty="0">
              <a:solidFill>
                <a:srgbClr val="FFFF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40" y="0"/>
            <a:ext cx="4176464" cy="17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6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5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" y="620688"/>
            <a:ext cx="9153630" cy="517050"/>
          </a:xfrm>
          <a:prstGeom prst="roundRect">
            <a:avLst>
              <a:gd name="adj" fmla="val 0"/>
            </a:avLst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009072" y="526168"/>
            <a:ext cx="5135488" cy="70609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NOVOS COMPORTAMENTOS</a:t>
            </a:r>
            <a:endParaRPr lang="pt-BR" sz="3200" b="1" dirty="0">
              <a:solidFill>
                <a:srgbClr val="FFFF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3" y="1052736"/>
            <a:ext cx="3136485" cy="4869160"/>
          </a:xfrm>
          <a:prstGeom prst="rect">
            <a:avLst/>
          </a:prstGeom>
        </p:spPr>
      </p:pic>
      <p:pic>
        <p:nvPicPr>
          <p:cNvPr id="7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48" y="2033159"/>
            <a:ext cx="5777152" cy="30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" y="620688"/>
            <a:ext cx="9153630" cy="517050"/>
          </a:xfrm>
          <a:prstGeom prst="roundRect">
            <a:avLst>
              <a:gd name="adj" fmla="val 0"/>
            </a:avLst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009072" y="526168"/>
            <a:ext cx="5135488" cy="70609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NOVOS COMPORTAMENTOS</a:t>
            </a:r>
            <a:endParaRPr lang="pt-BR" sz="3200" b="1" dirty="0">
              <a:solidFill>
                <a:srgbClr val="FFFF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3" y="1052736"/>
            <a:ext cx="3136485" cy="48691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13" y="1628800"/>
            <a:ext cx="5786783" cy="412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5"/>
          <p:cNvSpPr/>
          <p:nvPr/>
        </p:nvSpPr>
        <p:spPr>
          <a:xfrm>
            <a:off x="1" y="535686"/>
            <a:ext cx="9153630" cy="517050"/>
          </a:xfrm>
          <a:prstGeom prst="roundRect">
            <a:avLst>
              <a:gd name="adj" fmla="val 0"/>
            </a:avLst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177556" y="477170"/>
            <a:ext cx="5076920" cy="63408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NOVO ACESSO A DADOS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4" y="1495325"/>
            <a:ext cx="5857128" cy="4525963"/>
          </a:xfrm>
        </p:spPr>
      </p:pic>
      <p:sp>
        <p:nvSpPr>
          <p:cNvPr id="5" name="CaixaDeTexto 4"/>
          <p:cNvSpPr txBox="1"/>
          <p:nvPr/>
        </p:nvSpPr>
        <p:spPr>
          <a:xfrm>
            <a:off x="1691680" y="5589240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</a:rPr>
              <a:t>Fonte</a:t>
            </a:r>
            <a:r>
              <a:rPr lang="en-US" sz="1100" dirty="0" smtClean="0">
                <a:solidFill>
                  <a:schemeClr val="bg1"/>
                </a:solidFill>
              </a:rPr>
              <a:t>: WP Content</a:t>
            </a:r>
            <a:endParaRPr lang="pt-B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1" y="484776"/>
            <a:ext cx="9153630" cy="517050"/>
          </a:xfrm>
          <a:prstGeom prst="roundRect">
            <a:avLst>
              <a:gd name="adj" fmla="val 0"/>
            </a:avLst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444584" y="426260"/>
            <a:ext cx="3898776" cy="63408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NOVA ANALÍTICA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0" y="2767237"/>
            <a:ext cx="4114800" cy="103671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2016 </a:t>
            </a:r>
            <a:r>
              <a:rPr lang="en-US" sz="2400" dirty="0"/>
              <a:t>US Presidential election: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>
                <a:hlinkClick r:id="rId2"/>
              </a:rPr>
              <a:t>http://tweetcast2016.infolab.northwestern.edu</a:t>
            </a:r>
            <a:r>
              <a:rPr lang="en-US" sz="2400" dirty="0" smtClean="0"/>
              <a:t> 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3745417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39394" y="5370157"/>
            <a:ext cx="9143999" cy="517050"/>
          </a:xfrm>
          <a:prstGeom prst="roundRect">
            <a:avLst/>
          </a:prstGeom>
          <a:solidFill>
            <a:srgbClr val="D719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087724" y="548680"/>
            <a:ext cx="4968552" cy="778098"/>
          </a:xfrm>
        </p:spPr>
        <p:txBody>
          <a:bodyPr>
            <a:normAutofit/>
          </a:bodyPr>
          <a:lstStyle/>
          <a:p>
            <a:endParaRPr lang="pt-B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The_Netflix_Switch_Netfl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8" y="9303"/>
            <a:ext cx="9132741" cy="421178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23528" y="5364505"/>
            <a:ext cx="711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NOVAS PROPRIEDADES E ATITUDES = DIY</a:t>
            </a:r>
            <a:endParaRPr lang="pt-BR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5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-33644" y="620688"/>
            <a:ext cx="9143999" cy="517050"/>
          </a:xfrm>
          <a:prstGeom prst="roundRect">
            <a:avLst/>
          </a:prstGeom>
          <a:solidFill>
            <a:srgbClr val="D719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880BA1"/>
                </a:solidFill>
              </a:rPr>
              <a:t>COMUNICAÇÃO DO FUTURO </a:t>
            </a:r>
            <a:endParaRPr lang="pt-BR" sz="4000" b="1" dirty="0">
              <a:solidFill>
                <a:srgbClr val="880BA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087724" y="1280511"/>
            <a:ext cx="4968552" cy="778098"/>
          </a:xfrm>
        </p:spPr>
        <p:txBody>
          <a:bodyPr>
            <a:normAutofit/>
          </a:bodyPr>
          <a:lstStyle/>
          <a:p>
            <a:endParaRPr lang="pt-B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2051719" y="1340768"/>
            <a:ext cx="2625351" cy="2856116"/>
          </a:xfrm>
          <a:prstGeom prst="ellipse">
            <a:avLst/>
          </a:prstGeom>
          <a:solidFill>
            <a:srgbClr val="00B0F0">
              <a:alpha val="89804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677071" y="1340768"/>
            <a:ext cx="2520279" cy="2767009"/>
          </a:xfrm>
          <a:prstGeom prst="ellipse">
            <a:avLst/>
          </a:prstGeom>
          <a:solidFill>
            <a:srgbClr val="40B0AB">
              <a:alpha val="89804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2051720" y="3613918"/>
            <a:ext cx="2537620" cy="2846442"/>
          </a:xfrm>
          <a:prstGeom prst="ellipse">
            <a:avLst/>
          </a:prstGeom>
          <a:solidFill>
            <a:srgbClr val="D7198A">
              <a:alpha val="89804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4508988" y="3491471"/>
            <a:ext cx="2688362" cy="2968889"/>
          </a:xfrm>
          <a:prstGeom prst="ellipse">
            <a:avLst/>
          </a:prstGeom>
          <a:solidFill>
            <a:srgbClr val="880BA1">
              <a:alpha val="89804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532931" y="2575150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</a:rPr>
              <a:t>Inteligência Artificial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936248" y="2571928"/>
            <a:ext cx="20019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 smtClean="0">
                <a:solidFill>
                  <a:schemeClr val="bg1"/>
                </a:solidFill>
              </a:rPr>
              <a:t>Realidade</a:t>
            </a:r>
          </a:p>
          <a:p>
            <a:pPr algn="ctr"/>
            <a:r>
              <a:rPr lang="pt-BR" sz="2200" dirty="0" smtClean="0">
                <a:solidFill>
                  <a:schemeClr val="bg1"/>
                </a:solidFill>
              </a:rPr>
              <a:t>Virtual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456434" y="4196883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 smtClean="0">
                <a:solidFill>
                  <a:schemeClr val="bg1"/>
                </a:solidFill>
              </a:rPr>
              <a:t>Analítica</a:t>
            </a:r>
          </a:p>
          <a:p>
            <a:pPr algn="ctr"/>
            <a:r>
              <a:rPr lang="pt-BR" sz="2200" dirty="0" smtClean="0">
                <a:solidFill>
                  <a:schemeClr val="bg1"/>
                </a:solidFill>
              </a:rPr>
              <a:t>Preditiva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983383" y="3849422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 smtClean="0">
                <a:solidFill>
                  <a:schemeClr val="bg1"/>
                </a:solidFill>
              </a:rPr>
              <a:t>Conteúdo</a:t>
            </a:r>
          </a:p>
          <a:p>
            <a:pPr algn="ctr"/>
            <a:r>
              <a:rPr lang="pt-BR" sz="2200" dirty="0" smtClean="0">
                <a:solidFill>
                  <a:schemeClr val="bg1"/>
                </a:solidFill>
              </a:rPr>
              <a:t>Inteligente</a:t>
            </a:r>
            <a:endParaRPr lang="pt-BR" sz="2200" dirty="0">
              <a:solidFill>
                <a:schemeClr val="bg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05" y="1427555"/>
            <a:ext cx="1392177" cy="139217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24" y="1427555"/>
            <a:ext cx="1329169" cy="132916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876184"/>
            <a:ext cx="1317009" cy="141626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14" y="4618896"/>
            <a:ext cx="1445146" cy="144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5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371712" y="4620810"/>
            <a:ext cx="2016224" cy="464374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DISPERSO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71712" y="3717076"/>
            <a:ext cx="5007143" cy="451113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23528" y="2511645"/>
            <a:ext cx="8496944" cy="542002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PERVASIVO ENTRE COMBINAÇÕES TECNOLÓGICAS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-33644" y="620688"/>
            <a:ext cx="9143999" cy="517050"/>
          </a:xfrm>
          <a:prstGeom prst="roundRect">
            <a:avLst/>
          </a:prstGeom>
          <a:solidFill>
            <a:srgbClr val="D719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 dirty="0">
              <a:solidFill>
                <a:srgbClr val="880BA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23555" y="30771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CONTEÚDO INTELIGENTE </a:t>
            </a:r>
            <a:endParaRPr lang="pt-BR" sz="3600" b="1" dirty="0">
              <a:solidFill>
                <a:srgbClr val="7030A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1445146" cy="144514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23528" y="3616016"/>
            <a:ext cx="5103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ALTAMENTE PERSONALIZADO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9168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-33644" y="620688"/>
            <a:ext cx="9143999" cy="517050"/>
          </a:xfrm>
          <a:prstGeom prst="roundRect">
            <a:avLst/>
          </a:prstGeom>
          <a:solidFill>
            <a:srgbClr val="D719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 dirty="0">
              <a:solidFill>
                <a:srgbClr val="880BA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CONTEÚDO INTELIGENTE </a:t>
            </a:r>
            <a:endParaRPr lang="pt-BR" sz="3600" b="1" dirty="0">
              <a:solidFill>
                <a:srgbClr val="7030A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1445146" cy="144514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8618880" cy="391440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79" y="2037323"/>
            <a:ext cx="1476581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-33644" y="620688"/>
            <a:ext cx="9143999" cy="517050"/>
          </a:xfrm>
          <a:prstGeom prst="roundRect">
            <a:avLst/>
          </a:prstGeom>
          <a:solidFill>
            <a:srgbClr val="D719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 dirty="0">
              <a:solidFill>
                <a:srgbClr val="880BA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CONTEÚDO INTELIGENTE </a:t>
            </a:r>
            <a:endParaRPr lang="pt-BR" sz="3600" b="1" dirty="0">
              <a:solidFill>
                <a:srgbClr val="7030A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1445146" cy="144514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7" y="1921818"/>
            <a:ext cx="8377885" cy="32673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38" y="5054709"/>
            <a:ext cx="2890541" cy="183067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36" y="5054708"/>
            <a:ext cx="2344396" cy="148478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35862"/>
            <a:ext cx="3531405" cy="68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" y="620688"/>
            <a:ext cx="9153630" cy="517050"/>
          </a:xfrm>
          <a:prstGeom prst="roundRect">
            <a:avLst>
              <a:gd name="adj" fmla="val 0"/>
            </a:avLst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820888" y="548680"/>
            <a:ext cx="3538736" cy="70609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NOVO PAÍS </a:t>
            </a:r>
            <a:endParaRPr lang="pt-BR" sz="3200" b="1" dirty="0">
              <a:solidFill>
                <a:srgbClr val="FFFF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61" y="2825552"/>
            <a:ext cx="3931638" cy="403244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28" y="5044011"/>
            <a:ext cx="685896" cy="130510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230"/>
            <a:ext cx="5212361" cy="247845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493735"/>
            <a:ext cx="4974086" cy="182975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634" y="1687068"/>
            <a:ext cx="2053179" cy="3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9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de cantos arredondados 21"/>
          <p:cNvSpPr/>
          <p:nvPr/>
        </p:nvSpPr>
        <p:spPr>
          <a:xfrm>
            <a:off x="0" y="620688"/>
            <a:ext cx="9144000" cy="517050"/>
          </a:xfrm>
          <a:prstGeom prst="roundRect">
            <a:avLst/>
          </a:prstGeom>
          <a:solidFill>
            <a:srgbClr val="D719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7198A"/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5254413" y="4229910"/>
            <a:ext cx="2213585" cy="73068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NOVAS </a:t>
            </a:r>
            <a:r>
              <a:rPr lang="en-US" sz="3200" b="1" dirty="0" smtClean="0">
                <a:solidFill>
                  <a:srgbClr val="7030A0"/>
                </a:solidFill>
              </a:rPr>
              <a:t>CONVERSAS</a:t>
            </a:r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49" y="3775189"/>
            <a:ext cx="3502849" cy="1926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782217"/>
            <a:ext cx="3502849" cy="1926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06" y="1808203"/>
            <a:ext cx="3502849" cy="1926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tângulo de cantos arredondados 14"/>
          <p:cNvSpPr/>
          <p:nvPr/>
        </p:nvSpPr>
        <p:spPr>
          <a:xfrm>
            <a:off x="899593" y="2515363"/>
            <a:ext cx="1800199" cy="26556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de cantos arredondados 2"/>
          <p:cNvSpPr/>
          <p:nvPr/>
        </p:nvSpPr>
        <p:spPr>
          <a:xfrm>
            <a:off x="899593" y="1903838"/>
            <a:ext cx="1800199" cy="51705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827583" y="1897635"/>
            <a:ext cx="18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Oi</a:t>
            </a:r>
            <a:r>
              <a:rPr lang="en-US" sz="1200" dirty="0" smtClean="0"/>
              <a:t> Paulo, </a:t>
            </a:r>
          </a:p>
          <a:p>
            <a:r>
              <a:rPr lang="en-US" sz="1200" dirty="0" err="1" smtClean="0"/>
              <a:t>Planejando</a:t>
            </a:r>
            <a:r>
              <a:rPr lang="en-US" sz="1200" dirty="0" smtClean="0"/>
              <a:t> </a:t>
            </a:r>
            <a:r>
              <a:rPr lang="en-US" sz="1200" dirty="0" err="1" smtClean="0"/>
              <a:t>viagem</a:t>
            </a:r>
            <a:r>
              <a:rPr lang="en-US" sz="1200" dirty="0" smtClean="0"/>
              <a:t>? </a:t>
            </a:r>
          </a:p>
          <a:p>
            <a:endParaRPr lang="en-US" sz="1400" dirty="0" smtClean="0"/>
          </a:p>
          <a:p>
            <a:r>
              <a:rPr lang="en-US" sz="1200" dirty="0" err="1" smtClean="0"/>
              <a:t>Sim</a:t>
            </a:r>
            <a:r>
              <a:rPr lang="en-US" sz="1200" dirty="0" smtClean="0"/>
              <a:t>! </a:t>
            </a:r>
            <a:r>
              <a:rPr lang="en-US" sz="1200" dirty="0" err="1" smtClean="0"/>
              <a:t>Veja</a:t>
            </a:r>
            <a:r>
              <a:rPr lang="en-US" sz="1200" dirty="0" smtClean="0"/>
              <a:t> hotel </a:t>
            </a:r>
            <a:r>
              <a:rPr lang="en-US" sz="1200" dirty="0" err="1" smtClean="0"/>
              <a:t>em</a:t>
            </a:r>
            <a:r>
              <a:rPr lang="en-US" sz="1200" dirty="0" smtClean="0"/>
              <a:t> Jeri!</a:t>
            </a:r>
            <a:endParaRPr lang="en-US" sz="1200" dirty="0" smtClean="0">
              <a:sym typeface="Wingdings" pitchFamily="2" charset="2"/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1665761" y="4595251"/>
            <a:ext cx="1507060" cy="988894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1638727" y="3836489"/>
            <a:ext cx="1584175" cy="693424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638727" y="3836489"/>
            <a:ext cx="1493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Bom</a:t>
            </a:r>
            <a:r>
              <a:rPr lang="en-US" sz="1200" dirty="0" smtClean="0"/>
              <a:t> </a:t>
            </a:r>
            <a:r>
              <a:rPr lang="en-US" sz="1200" dirty="0" err="1" smtClean="0"/>
              <a:t>dia</a:t>
            </a:r>
            <a:r>
              <a:rPr lang="en-US" sz="1200" dirty="0" smtClean="0"/>
              <a:t>, Sofia. </a:t>
            </a:r>
            <a:r>
              <a:rPr lang="en-US" sz="1200" dirty="0" err="1" smtClean="0"/>
              <a:t>Que</a:t>
            </a:r>
            <a:r>
              <a:rPr lang="en-US" sz="1200" dirty="0" smtClean="0"/>
              <a:t> </a:t>
            </a:r>
            <a:r>
              <a:rPr lang="en-US" sz="1200" dirty="0" err="1" smtClean="0"/>
              <a:t>tipo</a:t>
            </a:r>
            <a:r>
              <a:rPr lang="en-US" sz="1200" dirty="0" smtClean="0"/>
              <a:t> de </a:t>
            </a:r>
            <a:r>
              <a:rPr lang="en-US" sz="1200" dirty="0" err="1" smtClean="0"/>
              <a:t>bebida</a:t>
            </a:r>
            <a:r>
              <a:rPr lang="en-US" sz="1200" dirty="0" smtClean="0"/>
              <a:t> </a:t>
            </a:r>
            <a:r>
              <a:rPr lang="en-US" sz="1200" dirty="0" err="1" smtClean="0"/>
              <a:t>vc</a:t>
            </a:r>
            <a:r>
              <a:rPr lang="en-US" sz="1200" dirty="0" smtClean="0"/>
              <a:t> </a:t>
            </a:r>
            <a:r>
              <a:rPr lang="en-US" sz="1200" dirty="0" err="1" smtClean="0"/>
              <a:t>quer</a:t>
            </a:r>
            <a:r>
              <a:rPr lang="en-US" sz="1200" dirty="0" smtClean="0"/>
              <a:t> </a:t>
            </a:r>
            <a:r>
              <a:rPr lang="en-US" sz="1200" dirty="0" err="1" smtClean="0"/>
              <a:t>hoje</a:t>
            </a:r>
            <a:r>
              <a:rPr lang="en-US" sz="1200" dirty="0" smtClean="0"/>
              <a:t>?</a:t>
            </a:r>
          </a:p>
          <a:p>
            <a:endParaRPr lang="en-US" sz="1200" dirty="0"/>
          </a:p>
          <a:p>
            <a:pPr marL="171450" indent="-171450">
              <a:buFontTx/>
              <a:buChar char="-"/>
            </a:pPr>
            <a:r>
              <a:rPr lang="en-US" sz="1200" dirty="0" smtClean="0"/>
              <a:t>Café </a:t>
            </a:r>
            <a:r>
              <a:rPr lang="en-US" sz="1200" dirty="0" err="1" smtClean="0"/>
              <a:t>capuccino</a:t>
            </a:r>
            <a:r>
              <a:rPr lang="en-US" sz="120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US" sz="1200" dirty="0" err="1" smtClean="0"/>
              <a:t>Descafeinado</a:t>
            </a:r>
            <a:r>
              <a:rPr lang="en-US" sz="1200" dirty="0" smtClean="0"/>
              <a:t>? </a:t>
            </a:r>
            <a:r>
              <a:rPr lang="en-US" sz="1200" dirty="0" err="1" smtClean="0"/>
              <a:t>Que</a:t>
            </a:r>
            <a:r>
              <a:rPr lang="en-US" sz="1200" dirty="0" smtClean="0"/>
              <a:t> </a:t>
            </a:r>
            <a:r>
              <a:rPr lang="en-US" sz="1200" dirty="0" err="1" smtClean="0"/>
              <a:t>tamanho</a:t>
            </a:r>
            <a:r>
              <a:rPr lang="en-US" sz="1200" dirty="0" smtClean="0"/>
              <a:t>? </a:t>
            </a:r>
            <a:r>
              <a:rPr lang="en-US" sz="1200" dirty="0" err="1" smtClean="0"/>
              <a:t>Pequeno</a:t>
            </a:r>
            <a:r>
              <a:rPr lang="en-US" sz="1200" dirty="0" smtClean="0"/>
              <a:t>, </a:t>
            </a:r>
            <a:r>
              <a:rPr lang="en-US" sz="1200" dirty="0" err="1" smtClean="0"/>
              <a:t>médio</a:t>
            </a:r>
            <a:r>
              <a:rPr lang="en-US" sz="1200" dirty="0" smtClean="0"/>
              <a:t> </a:t>
            </a:r>
            <a:r>
              <a:rPr lang="en-US" sz="1200" dirty="0" err="1" smtClean="0"/>
              <a:t>ou</a:t>
            </a:r>
            <a:r>
              <a:rPr lang="en-US" sz="1200" dirty="0" smtClean="0"/>
              <a:t> </a:t>
            </a:r>
            <a:r>
              <a:rPr lang="en-US" sz="1200" dirty="0" err="1" smtClean="0"/>
              <a:t>grande</a:t>
            </a:r>
            <a:r>
              <a:rPr lang="en-US" sz="1200" dirty="0" smtClean="0"/>
              <a:t>?</a:t>
            </a:r>
            <a:endParaRPr lang="pt-BR" sz="1200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5292080" y="2454671"/>
            <a:ext cx="1346568" cy="66249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292080" y="1903837"/>
            <a:ext cx="1346568" cy="480356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5292080" y="1916832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Oi</a:t>
            </a:r>
            <a:r>
              <a:rPr lang="en-US" sz="1200" dirty="0" smtClean="0"/>
              <a:t> Sharon, taxi ?</a:t>
            </a:r>
          </a:p>
          <a:p>
            <a:r>
              <a:rPr lang="en-US" sz="1200" dirty="0" smtClean="0"/>
              <a:t>- </a:t>
            </a:r>
            <a:r>
              <a:rPr lang="en-US" sz="1200" dirty="0" err="1" smtClean="0"/>
              <a:t>Prefiro</a:t>
            </a:r>
            <a:r>
              <a:rPr lang="en-US" sz="1200" dirty="0" smtClean="0"/>
              <a:t> </a:t>
            </a:r>
            <a:r>
              <a:rPr lang="en-US" sz="1200" dirty="0" err="1" smtClean="0"/>
              <a:t>Uber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r>
              <a:rPr lang="en-US" sz="1200" dirty="0" smtClean="0"/>
              <a:t>Ok </a:t>
            </a:r>
            <a:r>
              <a:rPr lang="en-US" sz="1200" dirty="0" err="1" smtClean="0"/>
              <a:t>encontrando</a:t>
            </a:r>
            <a:r>
              <a:rPr lang="en-US" sz="1200" dirty="0" smtClean="0"/>
              <a:t> </a:t>
            </a:r>
            <a:r>
              <a:rPr lang="en-US" sz="1200" dirty="0" err="1" smtClean="0"/>
              <a:t>opções</a:t>
            </a:r>
            <a:r>
              <a:rPr lang="en-US" sz="1200" dirty="0" smtClean="0"/>
              <a:t> </a:t>
            </a:r>
            <a:r>
              <a:rPr lang="en-US" sz="1200" dirty="0" err="1" smtClean="0"/>
              <a:t>próximas</a:t>
            </a:r>
            <a:r>
              <a:rPr lang="en-US" sz="1200" dirty="0" smtClean="0"/>
              <a:t>: </a:t>
            </a:r>
            <a:r>
              <a:rPr lang="en-US" sz="1200" dirty="0" err="1" smtClean="0"/>
              <a:t>Achei</a:t>
            </a:r>
            <a:r>
              <a:rPr lang="en-US" sz="1200" dirty="0" smtClean="0"/>
              <a:t>!</a:t>
            </a:r>
            <a:endParaRPr lang="pt-BR" sz="1200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98" y="4149080"/>
            <a:ext cx="3665864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5402082" y="5210350"/>
            <a:ext cx="2224888" cy="83183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5402082" y="5291757"/>
            <a:ext cx="2482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Toque a playlist de</a:t>
            </a:r>
          </a:p>
          <a:p>
            <a:r>
              <a:rPr lang="en-US" sz="1600" dirty="0" err="1" smtClean="0"/>
              <a:t>músicas</a:t>
            </a:r>
            <a:r>
              <a:rPr lang="en-US" sz="1600" dirty="0" smtClean="0"/>
              <a:t> dos </a:t>
            </a:r>
            <a:r>
              <a:rPr lang="en-US" sz="1600" dirty="0" err="1" smtClean="0"/>
              <a:t>anos</a:t>
            </a:r>
            <a:r>
              <a:rPr lang="en-US" sz="1600" dirty="0" smtClean="0"/>
              <a:t> 80..</a:t>
            </a:r>
            <a:r>
              <a:rPr lang="en-US" sz="1200" dirty="0" smtClean="0"/>
              <a:t>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02255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2" grpId="0"/>
      <p:bldP spid="15" grpId="0" animBg="1"/>
      <p:bldP spid="3" grpId="0" animBg="1"/>
      <p:bldP spid="10" grpId="0"/>
      <p:bldP spid="18" grpId="0" animBg="1"/>
      <p:bldP spid="14" grpId="0" animBg="1"/>
      <p:bldP spid="11" grpId="0"/>
      <p:bldP spid="16" grpId="0" animBg="1"/>
      <p:bldP spid="13" grpId="0" animBg="1"/>
      <p:bldP spid="12" grpId="0"/>
      <p:bldP spid="20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-9630" y="4725144"/>
            <a:ext cx="9153630" cy="517050"/>
          </a:xfrm>
          <a:prstGeom prst="roundRect">
            <a:avLst>
              <a:gd name="adj" fmla="val 0"/>
            </a:avLst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 err="1" smtClean="0">
                <a:solidFill>
                  <a:srgbClr val="FFFF00"/>
                </a:solidFill>
              </a:rPr>
              <a:t>Obrigada</a:t>
            </a:r>
            <a:r>
              <a:rPr lang="en-US" sz="3200" dirty="0" smtClean="0">
                <a:solidFill>
                  <a:srgbClr val="FFFF00"/>
                </a:solidFill>
              </a:rPr>
              <a:t>!</a:t>
            </a:r>
            <a:endParaRPr lang="pt-BR" sz="3200" dirty="0">
              <a:solidFill>
                <a:srgbClr val="FFFF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187624" y="1052736"/>
            <a:ext cx="7128792" cy="70609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D7198A"/>
                </a:solidFill>
              </a:rPr>
              <a:t>#</a:t>
            </a:r>
            <a:r>
              <a:rPr lang="en-US" sz="3200" b="1" dirty="0" err="1">
                <a:solidFill>
                  <a:srgbClr val="D7198A"/>
                </a:solidFill>
              </a:rPr>
              <a:t>c</a:t>
            </a:r>
            <a:r>
              <a:rPr lang="en-US" sz="3200" b="1" dirty="0" err="1" smtClean="0">
                <a:solidFill>
                  <a:srgbClr val="D7198A"/>
                </a:solidFill>
              </a:rPr>
              <a:t>hatbots</a:t>
            </a:r>
            <a:r>
              <a:rPr lang="en-US" sz="3200" b="1" dirty="0" smtClean="0">
                <a:solidFill>
                  <a:srgbClr val="D7198A"/>
                </a:solidFill>
              </a:rPr>
              <a:t>, #</a:t>
            </a:r>
            <a:r>
              <a:rPr lang="en-US" sz="3200" b="1" dirty="0" err="1" smtClean="0">
                <a:solidFill>
                  <a:srgbClr val="D7198A"/>
                </a:solidFill>
              </a:rPr>
              <a:t>wearables</a:t>
            </a:r>
            <a:r>
              <a:rPr lang="en-US" sz="3200" b="1" dirty="0" smtClean="0">
                <a:solidFill>
                  <a:srgbClr val="D7198A"/>
                </a:solidFill>
              </a:rPr>
              <a:t>, #</a:t>
            </a:r>
            <a:r>
              <a:rPr lang="en-US" sz="3200" b="1" dirty="0" err="1" smtClean="0">
                <a:solidFill>
                  <a:srgbClr val="D7198A"/>
                </a:solidFill>
              </a:rPr>
              <a:t>realidade</a:t>
            </a:r>
            <a:r>
              <a:rPr lang="en-US" sz="3200" b="1" dirty="0" smtClean="0">
                <a:solidFill>
                  <a:srgbClr val="D7198A"/>
                </a:solidFill>
              </a:rPr>
              <a:t> </a:t>
            </a:r>
            <a:r>
              <a:rPr lang="en-US" sz="3200" b="1" dirty="0">
                <a:solidFill>
                  <a:srgbClr val="D7198A"/>
                </a:solidFill>
              </a:rPr>
              <a:t>virtual, </a:t>
            </a:r>
            <a:r>
              <a:rPr lang="en-US" sz="3200" b="1" dirty="0" smtClean="0">
                <a:solidFill>
                  <a:srgbClr val="D7198A"/>
                </a:solidFill>
              </a:rPr>
              <a:t>#big data, #</a:t>
            </a:r>
            <a:r>
              <a:rPr lang="en-US" sz="3200" b="1" dirty="0" err="1" smtClean="0">
                <a:solidFill>
                  <a:srgbClr val="D7198A"/>
                </a:solidFill>
              </a:rPr>
              <a:t>analítica</a:t>
            </a:r>
            <a:r>
              <a:rPr lang="en-US" sz="3200" b="1" dirty="0" smtClean="0">
                <a:solidFill>
                  <a:srgbClr val="D7198A"/>
                </a:solidFill>
              </a:rPr>
              <a:t> </a:t>
            </a:r>
            <a:r>
              <a:rPr lang="en-US" sz="3200" b="1" dirty="0" err="1" smtClean="0">
                <a:solidFill>
                  <a:srgbClr val="D7198A"/>
                </a:solidFill>
              </a:rPr>
              <a:t>preditiva</a:t>
            </a:r>
            <a:r>
              <a:rPr lang="en-US" sz="3200" b="1" dirty="0" smtClean="0">
                <a:solidFill>
                  <a:srgbClr val="D7198A"/>
                </a:solidFill>
              </a:rPr>
              <a:t>, #DIY, #</a:t>
            </a:r>
            <a:r>
              <a:rPr lang="en-US" sz="3200" b="1" dirty="0" err="1" smtClean="0">
                <a:solidFill>
                  <a:srgbClr val="D7198A"/>
                </a:solidFill>
              </a:rPr>
              <a:t>robótica</a:t>
            </a:r>
            <a:r>
              <a:rPr lang="en-US" sz="3200" b="1" dirty="0" smtClean="0">
                <a:solidFill>
                  <a:srgbClr val="D7198A"/>
                </a:solidFill>
              </a:rPr>
              <a:t>, #</a:t>
            </a:r>
            <a:r>
              <a:rPr lang="en-US" sz="3200" b="1" dirty="0" err="1" smtClean="0">
                <a:solidFill>
                  <a:srgbClr val="D7198A"/>
                </a:solidFill>
              </a:rPr>
              <a:t>inteligência</a:t>
            </a:r>
            <a:r>
              <a:rPr lang="en-US" sz="3200" b="1" dirty="0" smtClean="0">
                <a:solidFill>
                  <a:srgbClr val="D7198A"/>
                </a:solidFill>
              </a:rPr>
              <a:t> artificial, #</a:t>
            </a:r>
            <a:r>
              <a:rPr lang="en-US" sz="3200" b="1" dirty="0" err="1" smtClean="0">
                <a:solidFill>
                  <a:srgbClr val="D7198A"/>
                </a:solidFill>
              </a:rPr>
              <a:t>conteúdo</a:t>
            </a:r>
            <a:r>
              <a:rPr lang="en-US" sz="3200" b="1" dirty="0" smtClean="0">
                <a:solidFill>
                  <a:srgbClr val="D7198A"/>
                </a:solidFill>
              </a:rPr>
              <a:t> </a:t>
            </a:r>
            <a:r>
              <a:rPr lang="en-US" sz="3200" b="1" dirty="0" err="1" smtClean="0">
                <a:solidFill>
                  <a:srgbClr val="D7198A"/>
                </a:solidFill>
              </a:rPr>
              <a:t>inteligente</a:t>
            </a:r>
            <a:r>
              <a:rPr lang="en-US" sz="3200" b="1" dirty="0" smtClean="0">
                <a:solidFill>
                  <a:srgbClr val="D7198A"/>
                </a:solidFill>
              </a:rPr>
              <a:t> </a:t>
            </a:r>
            <a:endParaRPr lang="pt-BR" sz="3200" b="1" dirty="0">
              <a:solidFill>
                <a:srgbClr val="D7198A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0" y="2632028"/>
            <a:ext cx="4968552" cy="20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5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5"/>
          <p:cNvSpPr/>
          <p:nvPr/>
        </p:nvSpPr>
        <p:spPr>
          <a:xfrm>
            <a:off x="1" y="620688"/>
            <a:ext cx="9153630" cy="517050"/>
          </a:xfrm>
          <a:prstGeom prst="roundRect">
            <a:avLst>
              <a:gd name="adj" fmla="val 0"/>
            </a:avLst>
          </a:prstGeom>
          <a:solidFill>
            <a:srgbClr val="D719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NOVAS ROUPAS</a:t>
            </a:r>
            <a:endParaRPr lang="pt-BR" sz="3200" b="1" dirty="0">
              <a:solidFill>
                <a:srgbClr val="7030A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8" y="2492896"/>
            <a:ext cx="3838820" cy="23160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78" y="1672323"/>
            <a:ext cx="3696072" cy="36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7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-9630" y="620688"/>
            <a:ext cx="9153630" cy="517050"/>
          </a:xfrm>
          <a:prstGeom prst="roundRect">
            <a:avLst>
              <a:gd name="adj" fmla="val 0"/>
            </a:avLst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11560" y="526168"/>
            <a:ext cx="7848872" cy="70609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NOVAS ROUPAS </a:t>
            </a:r>
            <a:endParaRPr lang="pt-BR" sz="3200" b="1" dirty="0">
              <a:solidFill>
                <a:srgbClr val="FFFF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70" y="1988840"/>
            <a:ext cx="9178970" cy="38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9631" y="660506"/>
            <a:ext cx="9143999" cy="517050"/>
          </a:xfrm>
          <a:prstGeom prst="roundRect">
            <a:avLst>
              <a:gd name="adj" fmla="val 0"/>
            </a:avLst>
          </a:prstGeom>
          <a:solidFill>
            <a:srgbClr val="D719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555776" y="404664"/>
            <a:ext cx="4258816" cy="99412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NOVOS HUMANOS</a:t>
            </a:r>
            <a:endParaRPr lang="pt-BR" sz="3200" b="1" dirty="0">
              <a:solidFill>
                <a:srgbClr val="7030A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83568" y="5661248"/>
            <a:ext cx="3528392" cy="887045"/>
          </a:xfrm>
        </p:spPr>
        <p:txBody>
          <a:bodyPr>
            <a:normAutofit/>
          </a:bodyPr>
          <a:lstStyle/>
          <a:p>
            <a:endParaRPr lang="pt-BR" sz="2400" dirty="0"/>
          </a:p>
        </p:txBody>
      </p:sp>
      <p:pic>
        <p:nvPicPr>
          <p:cNvPr id="6" name="novos humanos - humanoid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4170" y="1948623"/>
            <a:ext cx="8727780" cy="49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0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7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0" y="764704"/>
            <a:ext cx="9182957" cy="517050"/>
          </a:xfrm>
          <a:prstGeom prst="roundRect">
            <a:avLst>
              <a:gd name="adj" fmla="val 0"/>
            </a:avLst>
          </a:prstGeom>
          <a:solidFill>
            <a:srgbClr val="D7198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318054" y="562172"/>
            <a:ext cx="4546848" cy="922114"/>
          </a:xfrm>
        </p:spPr>
        <p:txBody>
          <a:bodyPr>
            <a:normAutofit/>
          </a:bodyPr>
          <a:lstStyle/>
          <a:p>
            <a:pPr>
              <a:tabLst>
                <a:tab pos="2419350" algn="l"/>
              </a:tabLst>
            </a:pPr>
            <a:r>
              <a:rPr lang="en-US" sz="3200" b="1" dirty="0" smtClean="0">
                <a:solidFill>
                  <a:srgbClr val="7030A0"/>
                </a:solidFill>
              </a:rPr>
              <a:t>NOVA WEB</a:t>
            </a:r>
            <a:endParaRPr lang="pt-BR" sz="3200" b="1" dirty="0">
              <a:solidFill>
                <a:srgbClr val="7030A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32856"/>
            <a:ext cx="7412304" cy="2921152"/>
          </a:xfrm>
        </p:spPr>
      </p:pic>
    </p:spTree>
    <p:extLst>
      <p:ext uri="{BB962C8B-B14F-4D97-AF65-F5344CB8AC3E}">
        <p14:creationId xmlns:p14="http://schemas.microsoft.com/office/powerpoint/2010/main" val="29634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-9630" y="620688"/>
            <a:ext cx="9153630" cy="517050"/>
          </a:xfrm>
          <a:prstGeom prst="roundRect">
            <a:avLst>
              <a:gd name="adj" fmla="val 0"/>
            </a:avLst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339752" y="526168"/>
            <a:ext cx="4799112" cy="70609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NOVAS PERSPECTIVAS</a:t>
            </a:r>
            <a:endParaRPr lang="pt-BR" sz="3200" b="1" dirty="0">
              <a:solidFill>
                <a:srgbClr val="FFFF00"/>
              </a:solidFill>
            </a:endParaRPr>
          </a:p>
        </p:txBody>
      </p:sp>
      <p:pic>
        <p:nvPicPr>
          <p:cNvPr id="3" name="XFINITY_360_NASCAR_Virtual_Reality_Experie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455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2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-9630" y="620688"/>
            <a:ext cx="9153630" cy="517050"/>
          </a:xfrm>
          <a:prstGeom prst="roundRect">
            <a:avLst>
              <a:gd name="adj" fmla="val 0"/>
            </a:avLst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NOVAS </a:t>
            </a:r>
            <a:r>
              <a:rPr lang="en-US" sz="3200" b="1" dirty="0" smtClean="0">
                <a:solidFill>
                  <a:srgbClr val="FFFF00"/>
                </a:solidFill>
              </a:rPr>
              <a:t>REALIDADES</a:t>
            </a:r>
            <a:endParaRPr lang="pt-BR" sz="3200" dirty="0"/>
          </a:p>
        </p:txBody>
      </p:sp>
      <p:pic>
        <p:nvPicPr>
          <p:cNvPr id="3" name="Knight Talk- Barbara E. Allen - from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72828"/>
            <a:ext cx="9144000" cy="48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8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" y="620688"/>
            <a:ext cx="9153630" cy="517050"/>
          </a:xfrm>
          <a:prstGeom prst="roundRect">
            <a:avLst>
              <a:gd name="adj" fmla="val 0"/>
            </a:avLst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009072" y="526168"/>
            <a:ext cx="5135488" cy="70609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NOVOS COMPORTAMENTOS</a:t>
            </a:r>
            <a:endParaRPr lang="pt-BR" sz="3200" b="1" dirty="0">
              <a:solidFill>
                <a:srgbClr val="FFFF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3" y="1052736"/>
            <a:ext cx="3136485" cy="48691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83618"/>
            <a:ext cx="5279447" cy="376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9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</TotalTime>
  <Words>174</Words>
  <Application>Microsoft Office PowerPoint</Application>
  <PresentationFormat>Apresentação na tela (4:3)</PresentationFormat>
  <Paragraphs>48</Paragraphs>
  <Slides>20</Slides>
  <Notes>0</Notes>
  <HiddenSlides>0</HiddenSlides>
  <MMClips>5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Tema do Office</vt:lpstr>
      <vt:lpstr>Apresentação do PowerPoint</vt:lpstr>
      <vt:lpstr>NOVAS CONVERSAS</vt:lpstr>
      <vt:lpstr>NOVAS ROUPAS</vt:lpstr>
      <vt:lpstr>NOVAS ROUPAS </vt:lpstr>
      <vt:lpstr>NOVOS HUMANOS</vt:lpstr>
      <vt:lpstr>NOVA WEB</vt:lpstr>
      <vt:lpstr>NOVAS PERSPECTIVAS</vt:lpstr>
      <vt:lpstr>Apresentação do PowerPoint</vt:lpstr>
      <vt:lpstr>NOVOS COMPORTAMENTOS</vt:lpstr>
      <vt:lpstr>NOVOS COMPORTAMENTOS</vt:lpstr>
      <vt:lpstr>NOVOS COMPORTAMENTOS</vt:lpstr>
      <vt:lpstr>NOVO ACESSO A DADOS</vt:lpstr>
      <vt:lpstr> NOVA ANALÍTICA</vt:lpstr>
      <vt:lpstr>Apresentação do PowerPoint</vt:lpstr>
      <vt:lpstr>Apresentação do PowerPoint</vt:lpstr>
      <vt:lpstr>CONTEÚDO INTELIGENTE </vt:lpstr>
      <vt:lpstr>CONTEÚDO INTELIGENTE </vt:lpstr>
      <vt:lpstr>CONTEÚDO INTELIGENTE </vt:lpstr>
      <vt:lpstr>NOVO PAÍS </vt:lpstr>
      <vt:lpstr>#chatbots, #wearables, #realidade virtual, #big data, #analítica preditiva, #DIY, #robótica, #inteligência artificial, #conteúdo inteligente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Fotos do mind</dc:title>
  <dc:creator>Gabriela</dc:creator>
  <cp:lastModifiedBy>Airton Luciano Aragão Júnior</cp:lastModifiedBy>
  <cp:revision>221</cp:revision>
  <dcterms:created xsi:type="dcterms:W3CDTF">2016-12-06T06:06:16Z</dcterms:created>
  <dcterms:modified xsi:type="dcterms:W3CDTF">2016-12-09T10:56:27Z</dcterms:modified>
</cp:coreProperties>
</file>