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4" r:id="rId7"/>
    <p:sldId id="278" r:id="rId8"/>
    <p:sldId id="279" r:id="rId9"/>
    <p:sldId id="260" r:id="rId1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Unbounded Black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5gLmq4UTixAOK6kCPtBnx8ueI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9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Machado" userId="e33c118dc98586e9" providerId="LiveId" clId="{4D666C9F-13B6-4240-BE82-87B690412DC9}"/>
    <pc:docChg chg="undo custSel addSld delSld modSld sldOrd">
      <pc:chgData name="Rodrigo Machado" userId="e33c118dc98586e9" providerId="LiveId" clId="{4D666C9F-13B6-4240-BE82-87B690412DC9}" dt="2026-05-27T12:24:30.282" v="89" actId="948"/>
      <pc:docMkLst>
        <pc:docMk/>
      </pc:docMkLst>
      <pc:sldChg chg="mod modShow">
        <pc:chgData name="Rodrigo Machado" userId="e33c118dc98586e9" providerId="LiveId" clId="{4D666C9F-13B6-4240-BE82-87B690412DC9}" dt="2026-05-27T12:13:37.605" v="0" actId="729"/>
        <pc:sldMkLst>
          <pc:docMk/>
          <pc:sldMk cId="0" sldId="256"/>
        </pc:sldMkLst>
      </pc:sldChg>
      <pc:sldChg chg="modSp mod">
        <pc:chgData name="Rodrigo Machado" userId="e33c118dc98586e9" providerId="LiveId" clId="{4D666C9F-13B6-4240-BE82-87B690412DC9}" dt="2026-05-27T12:24:30.282" v="89" actId="948"/>
        <pc:sldMkLst>
          <pc:docMk/>
          <pc:sldMk cId="0" sldId="278"/>
        </pc:sldMkLst>
        <pc:spChg chg="mod">
          <ac:chgData name="Rodrigo Machado" userId="e33c118dc98586e9" providerId="LiveId" clId="{4D666C9F-13B6-4240-BE82-87B690412DC9}" dt="2026-05-27T12:14:37.973" v="3" actId="1076"/>
          <ac:spMkLst>
            <pc:docMk/>
            <pc:sldMk cId="0" sldId="278"/>
            <ac:spMk id="6" creationId="{00000000-0000-0000-0000-000000000000}"/>
          </ac:spMkLst>
        </pc:spChg>
        <pc:spChg chg="mod">
          <ac:chgData name="Rodrigo Machado" userId="e33c118dc98586e9" providerId="LiveId" clId="{4D666C9F-13B6-4240-BE82-87B690412DC9}" dt="2026-05-27T12:14:27.867" v="1" actId="1076"/>
          <ac:spMkLst>
            <pc:docMk/>
            <pc:sldMk cId="0" sldId="278"/>
            <ac:spMk id="10" creationId="{00000000-0000-0000-0000-000000000000}"/>
          </ac:spMkLst>
        </pc:spChg>
        <pc:spChg chg="mod">
          <ac:chgData name="Rodrigo Machado" userId="e33c118dc98586e9" providerId="LiveId" clId="{4D666C9F-13B6-4240-BE82-87B690412DC9}" dt="2026-05-27T12:14:34.120" v="2" actId="1076"/>
          <ac:spMkLst>
            <pc:docMk/>
            <pc:sldMk cId="0" sldId="278"/>
            <ac:spMk id="14" creationId="{00000000-0000-0000-0000-000000000000}"/>
          </ac:spMkLst>
        </pc:spChg>
        <pc:spChg chg="mod">
          <ac:chgData name="Rodrigo Machado" userId="e33c118dc98586e9" providerId="LiveId" clId="{4D666C9F-13B6-4240-BE82-87B690412DC9}" dt="2026-05-27T12:14:42.153" v="4" actId="1076"/>
          <ac:spMkLst>
            <pc:docMk/>
            <pc:sldMk cId="0" sldId="278"/>
            <ac:spMk id="15" creationId="{00000000-0000-0000-0000-000000000000}"/>
          </ac:spMkLst>
        </pc:spChg>
        <pc:spChg chg="mod">
          <ac:chgData name="Rodrigo Machado" userId="e33c118dc98586e9" providerId="LiveId" clId="{4D666C9F-13B6-4240-BE82-87B690412DC9}" dt="2026-05-27T12:24:13.927" v="82" actId="403"/>
          <ac:spMkLst>
            <pc:docMk/>
            <pc:sldMk cId="0" sldId="278"/>
            <ac:spMk id="18" creationId="{00000000-0000-0000-0000-000000000000}"/>
          </ac:spMkLst>
        </pc:spChg>
        <pc:spChg chg="mod">
          <ac:chgData name="Rodrigo Machado" userId="e33c118dc98586e9" providerId="LiveId" clId="{4D666C9F-13B6-4240-BE82-87B690412DC9}" dt="2026-05-27T12:24:30.282" v="89" actId="948"/>
          <ac:spMkLst>
            <pc:docMk/>
            <pc:sldMk cId="0" sldId="278"/>
            <ac:spMk id="20" creationId="{00000000-0000-0000-0000-000000000000}"/>
          </ac:spMkLst>
        </pc:spChg>
      </pc:sldChg>
      <pc:sldChg chg="delSp add del mod">
        <pc:chgData name="Rodrigo Machado" userId="e33c118dc98586e9" providerId="LiveId" clId="{4D666C9F-13B6-4240-BE82-87B690412DC9}" dt="2026-05-27T12:20:20.655" v="7" actId="47"/>
        <pc:sldMkLst>
          <pc:docMk/>
          <pc:sldMk cId="2319187916" sldId="279"/>
        </pc:sldMkLst>
        <pc:spChg chg="del">
          <ac:chgData name="Rodrigo Machado" userId="e33c118dc98586e9" providerId="LiveId" clId="{4D666C9F-13B6-4240-BE82-87B690412DC9}" dt="2026-05-27T12:20:16.172" v="6" actId="478"/>
          <ac:spMkLst>
            <pc:docMk/>
            <pc:sldMk cId="2319187916" sldId="279"/>
            <ac:spMk id="22" creationId="{D9C28D32-6C97-E109-09D3-614D1A9F981B}"/>
          </ac:spMkLst>
        </pc:spChg>
      </pc:sldChg>
      <pc:sldChg chg="addSp delSp modSp add mod ord">
        <pc:chgData name="Rodrigo Machado" userId="e33c118dc98586e9" providerId="LiveId" clId="{4D666C9F-13B6-4240-BE82-87B690412DC9}" dt="2026-05-27T12:23:55.254" v="78" actId="2084"/>
        <pc:sldMkLst>
          <pc:docMk/>
          <pc:sldMk cId="2957424353" sldId="279"/>
        </pc:sldMkLst>
        <pc:spChg chg="mod">
          <ac:chgData name="Rodrigo Machado" userId="e33c118dc98586e9" providerId="LiveId" clId="{4D666C9F-13B6-4240-BE82-87B690412DC9}" dt="2026-05-27T12:22:13.261" v="67" actId="1076"/>
          <ac:spMkLst>
            <pc:docMk/>
            <pc:sldMk cId="2957424353" sldId="279"/>
            <ac:spMk id="3" creationId="{8B28DD75-1556-0C73-0CA0-C711FE38C552}"/>
          </ac:spMkLst>
        </pc:spChg>
        <pc:spChg chg="add del mod">
          <ac:chgData name="Rodrigo Machado" userId="e33c118dc98586e9" providerId="LiveId" clId="{4D666C9F-13B6-4240-BE82-87B690412DC9}" dt="2026-05-27T12:21:08.460" v="16" actId="478"/>
          <ac:spMkLst>
            <pc:docMk/>
            <pc:sldMk cId="2957424353" sldId="279"/>
            <ac:spMk id="5" creationId="{E62E0C58-6C76-F270-1201-C046CEAE0934}"/>
          </ac:spMkLst>
        </pc:spChg>
        <pc:spChg chg="del">
          <ac:chgData name="Rodrigo Machado" userId="e33c118dc98586e9" providerId="LiveId" clId="{4D666C9F-13B6-4240-BE82-87B690412DC9}" dt="2026-05-27T12:21:29.903" v="22" actId="478"/>
          <ac:spMkLst>
            <pc:docMk/>
            <pc:sldMk cId="2957424353" sldId="279"/>
            <ac:spMk id="19" creationId="{F9422739-83FF-4870-E477-CB9B72635F06}"/>
          </ac:spMkLst>
        </pc:spChg>
        <pc:graphicFrameChg chg="add mod modGraphic">
          <ac:chgData name="Rodrigo Machado" userId="e33c118dc98586e9" providerId="LiveId" clId="{4D666C9F-13B6-4240-BE82-87B690412DC9}" dt="2026-05-27T12:23:55.254" v="78" actId="2084"/>
          <ac:graphicFrameMkLst>
            <pc:docMk/>
            <pc:sldMk cId="2957424353" sldId="279"/>
            <ac:graphicFrameMk id="2" creationId="{9F84B32E-269B-1860-6DAB-2C2F3BC9B5E6}"/>
          </ac:graphicFrameMkLst>
        </pc:graphicFrameChg>
        <pc:graphicFrameChg chg="del modGraphic">
          <ac:chgData name="Rodrigo Machado" userId="e33c118dc98586e9" providerId="LiveId" clId="{4D666C9F-13B6-4240-BE82-87B690412DC9}" dt="2026-05-27T12:20:54.308" v="12" actId="478"/>
          <ac:graphicFrameMkLst>
            <pc:docMk/>
            <pc:sldMk cId="2957424353" sldId="279"/>
            <ac:graphicFrameMk id="13" creationId="{ACFB70F9-7E5A-1B27-5AA9-6D0F20C16D45}"/>
          </ac:graphicFrameMkLst>
        </pc:graphicFrameChg>
        <pc:picChg chg="del">
          <ac:chgData name="Rodrigo Machado" userId="e33c118dc98586e9" providerId="LiveId" clId="{4D666C9F-13B6-4240-BE82-87B690412DC9}" dt="2026-05-27T12:21:26.809" v="21" actId="478"/>
          <ac:picMkLst>
            <pc:docMk/>
            <pc:sldMk cId="2957424353" sldId="279"/>
            <ac:picMk id="17" creationId="{4CAB0169-0F67-BDA4-41D5-E6B55D7CA9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6974F6F-45C8-C898-6CB1-78C9B468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>
            <a:extLst>
              <a:ext uri="{FF2B5EF4-FFF2-40B4-BE49-F238E27FC236}">
                <a16:creationId xmlns:a16="http://schemas.microsoft.com/office/drawing/2014/main" id="{5192EA70-F293-DA9A-FA5B-8C1723B05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>
            <a:extLst>
              <a:ext uri="{FF2B5EF4-FFF2-40B4-BE49-F238E27FC236}">
                <a16:creationId xmlns:a16="http://schemas.microsoft.com/office/drawing/2014/main" id="{FCAB3968-476C-8C34-E8A7-F6C22153E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49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rcRect l="51913" r="7849"/>
          <a:stretch>
            <a:fillRect/>
          </a:stretch>
        </p:blipFill>
        <p:spPr>
          <a:xfrm>
            <a:off x="5460604" y="-2539"/>
            <a:ext cx="36833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 rot="5400000">
            <a:off x="2640700" y="514650"/>
            <a:ext cx="5166600" cy="4137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"/>
          <p:cNvCxnSpPr/>
          <p:nvPr/>
        </p:nvCxnSpPr>
        <p:spPr>
          <a:xfrm>
            <a:off x="-565500" y="2450150"/>
            <a:ext cx="513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"/>
          <p:cNvSpPr txBox="1"/>
          <p:nvPr/>
        </p:nvSpPr>
        <p:spPr>
          <a:xfrm>
            <a:off x="293447" y="2679145"/>
            <a:ext cx="396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1" u="none" strike="noStrike" cap="none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Relatório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1" u="none" strike="noStrike" cap="none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de Aplicação de recursos da Lei nº 13.756/18</a:t>
            </a: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1500" y="-4324150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7373" y="0"/>
            <a:ext cx="1021249" cy="10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 rot="10800000" flipH="1">
            <a:off x="-565500" y="4470925"/>
            <a:ext cx="7717200" cy="5787900"/>
          </a:xfrm>
          <a:prstGeom prst="parallelogram">
            <a:avLst>
              <a:gd name="adj" fmla="val 25000"/>
            </a:avLst>
          </a:prstGeom>
          <a:solidFill>
            <a:srgbClr val="F2D3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FBBA7A-7887-B945-E87F-531F11255E4B}"/>
              </a:ext>
            </a:extLst>
          </p:cNvPr>
          <p:cNvGrpSpPr/>
          <p:nvPr/>
        </p:nvGrpSpPr>
        <p:grpSpPr>
          <a:xfrm>
            <a:off x="127250" y="819349"/>
            <a:ext cx="5137501" cy="1293107"/>
            <a:chOff x="5730844" y="1330859"/>
            <a:chExt cx="5332491" cy="1426462"/>
          </a:xfrm>
          <a:solidFill>
            <a:schemeClr val="bg1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13E4743-FD14-AAD7-913A-51C2D93AEDCC}"/>
                </a:ext>
              </a:extLst>
            </p:cNvPr>
            <p:cNvSpPr/>
            <p:nvPr/>
          </p:nvSpPr>
          <p:spPr>
            <a:xfrm>
              <a:off x="5730844" y="1330859"/>
              <a:ext cx="5332491" cy="12222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42BF4D2-A2CB-75F0-E08B-81B9AE07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132" y="1330859"/>
              <a:ext cx="4925913" cy="14264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475" y="-4356275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4238200" y="1946550"/>
            <a:ext cx="4722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400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COMITÊ BRASILEIRO DE CLUBES PARALÍMPICOS</a:t>
            </a:r>
            <a:endParaRPr sz="34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4">
            <a:alphaModFix/>
          </a:blip>
          <a:srcRect t="6668" b="6668"/>
          <a:stretch/>
        </p:blipFill>
        <p:spPr>
          <a:xfrm>
            <a:off x="-600750" y="0"/>
            <a:ext cx="44512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063625" y="4861650"/>
            <a:ext cx="3684600" cy="3684600"/>
          </a:xfrm>
          <a:prstGeom prst="rect">
            <a:avLst/>
          </a:prstGeom>
          <a:solidFill>
            <a:srgbClr val="F2D3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 title="Patter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860726" y="-3182522"/>
            <a:ext cx="692425" cy="6883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DA35215-19D4-72F3-DBEA-F568FDAAF8A6}"/>
              </a:ext>
            </a:extLst>
          </p:cNvPr>
          <p:cNvGrpSpPr/>
          <p:nvPr/>
        </p:nvGrpSpPr>
        <p:grpSpPr>
          <a:xfrm>
            <a:off x="5851854" y="4337778"/>
            <a:ext cx="3201126" cy="805722"/>
            <a:chOff x="5730844" y="1330859"/>
            <a:chExt cx="5332491" cy="1426462"/>
          </a:xfrm>
          <a:solidFill>
            <a:schemeClr val="bg1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75E5798-C0F3-C420-B68E-969D1BD3AF54}"/>
                </a:ext>
              </a:extLst>
            </p:cNvPr>
            <p:cNvSpPr/>
            <p:nvPr/>
          </p:nvSpPr>
          <p:spPr>
            <a:xfrm>
              <a:off x="5730844" y="1330859"/>
              <a:ext cx="5332491" cy="12222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DF997B4-ADB8-2156-88CA-7A41CED5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132" y="1330859"/>
              <a:ext cx="4925913" cy="14264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Logo Conjunta colorid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150" y="4724863"/>
            <a:ext cx="1327500" cy="32223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439275" y="522900"/>
            <a:ext cx="4722000" cy="17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QUADRO-RESUMO VALORES ARRECADADOS 2025</a:t>
            </a:r>
            <a:endParaRPr sz="18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8729200" y="3320250"/>
            <a:ext cx="3684600" cy="3684600"/>
          </a:xfrm>
          <a:prstGeom prst="rect">
            <a:avLst/>
          </a:prstGeom>
          <a:solidFill>
            <a:srgbClr val="F2D3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144F949-6F9B-FD0A-DC3E-5129C013A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86301"/>
              </p:ext>
            </p:extLst>
          </p:nvPr>
        </p:nvGraphicFramePr>
        <p:xfrm>
          <a:off x="425903" y="1244715"/>
          <a:ext cx="4146097" cy="35280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sz="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</a:rPr>
                        <a:t>Valor Arrecadado</a:t>
                      </a:r>
                      <a:endParaRPr lang="pt-BR" sz="500" b="1" noProof="0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R$ 2.689.226,55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Fevereiro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R$ 1.125.739,44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Março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R$ 1.462.131,00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1.116.043,12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1.207.025,86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1.296.406,94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1.587.219,76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1.333.732,48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1.238.944,19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1.714.868,55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1.399.094,05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050" b="1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 R$ </a:t>
                      </a:r>
                      <a:r>
                        <a:rPr lang="pt-BR" sz="1050" b="1" u="none" strike="noStrike" noProof="0" dirty="0">
                          <a:solidFill>
                            <a:srgbClr val="5361F0"/>
                          </a:solidFill>
                          <a:latin typeface="Barlow" panose="00000500000000000000" pitchFamily="2" charset="0"/>
                        </a:rPr>
                        <a:t>1.157.742,07</a:t>
                      </a:r>
                      <a:endParaRPr lang="pt-BR" sz="1050" b="1" noProof="0" dirty="0">
                        <a:solidFill>
                          <a:srgbClr val="5361F0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pt-BR" sz="1100" b="1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Barlow" panose="00000500000000000000" pitchFamily="2" charset="0"/>
                        </a:rPr>
                        <a:t>TOTAL</a:t>
                      </a:r>
                      <a:endParaRPr lang="pt-BR" sz="600" b="1" noProof="0" dirty="0">
                        <a:solidFill>
                          <a:schemeClr val="tx2">
                            <a:lumMod val="25000"/>
                          </a:schemeClr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</a:rPr>
                        <a:t> </a:t>
                      </a:r>
                      <a:r>
                        <a:rPr lang="pt-BR" sz="1100" b="1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Barlow" panose="00000500000000000000" pitchFamily="2" charset="0"/>
                        </a:rPr>
                        <a:t>R$ </a:t>
                      </a:r>
                      <a:r>
                        <a:rPr lang="pt-BR" sz="1100" b="1" u="none" strike="noStrike" noProof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Barlow" panose="00000500000000000000" pitchFamily="2" charset="0"/>
                        </a:rPr>
                        <a:t>17.328.174,01</a:t>
                      </a:r>
                      <a:endParaRPr lang="pt-BR" sz="1100" b="1" noProof="0" dirty="0">
                        <a:solidFill>
                          <a:schemeClr val="tx2">
                            <a:lumMod val="25000"/>
                          </a:schemeClr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rcRect l="-2345" t="3902" r="2345" b="19064"/>
          <a:stretch>
            <a:fillRect/>
          </a:stretch>
        </p:blipFill>
        <p:spPr>
          <a:xfrm>
            <a:off x="4903150" y="0"/>
            <a:ext cx="445127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>
            <a:off x="3766250" y="-3056850"/>
            <a:ext cx="3942900" cy="3942900"/>
          </a:xfrm>
          <a:prstGeom prst="ellipse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>
          <a:blip r:embed="rId3">
            <a:alphaModFix/>
          </a:blip>
          <a:srcRect t="6668" b="6668"/>
          <a:stretch/>
        </p:blipFill>
        <p:spPr>
          <a:xfrm>
            <a:off x="-600750" y="0"/>
            <a:ext cx="44512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425" y="-3039725"/>
            <a:ext cx="4158351" cy="41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4238200" y="889250"/>
            <a:ext cx="4722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Unbounded Black" panose="020B0604020202020204" charset="0"/>
              </a:rPr>
              <a:t>CATEGORIAS DE DESPESA</a:t>
            </a:r>
          </a:p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Unbounded Black" panose="020B0604020202020204" charset="0"/>
              </a:rPr>
              <a:t>(ANEXO II - PORTARIA MESP Nº 92/2025)</a:t>
            </a:r>
            <a:endParaRPr lang="pt-BR" sz="1800" dirty="0">
              <a:latin typeface="Unbounded Black" panose="020B0604020202020204" charset="0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-3684600" y="4741275"/>
            <a:ext cx="3684600" cy="3684600"/>
          </a:xfrm>
          <a:prstGeom prst="rect">
            <a:avLst/>
          </a:prstGeom>
          <a:solidFill>
            <a:srgbClr val="DB2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788850" y="850700"/>
            <a:ext cx="1327500" cy="1327500"/>
          </a:xfrm>
          <a:prstGeom prst="ellipse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 descr="Logotipo&#10;&#10;O conteúdo gerado por IA pode estar incorre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6036" y="4619805"/>
            <a:ext cx="1454164" cy="4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 title="Marca da Copa-0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9089" y="1048190"/>
            <a:ext cx="647024" cy="932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AC489412-A170-9522-6EDC-6303DAF47ABF}"/>
              </a:ext>
            </a:extLst>
          </p:cNvPr>
          <p:cNvGrpSpPr/>
          <p:nvPr/>
        </p:nvGrpSpPr>
        <p:grpSpPr>
          <a:xfrm>
            <a:off x="5851854" y="4337778"/>
            <a:ext cx="3201126" cy="805722"/>
            <a:chOff x="5730844" y="1330859"/>
            <a:chExt cx="5332491" cy="1426462"/>
          </a:xfrm>
          <a:solidFill>
            <a:schemeClr val="bg1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B8E0DFA-066E-AEB0-D66E-0E4990097A53}"/>
                </a:ext>
              </a:extLst>
            </p:cNvPr>
            <p:cNvSpPr/>
            <p:nvPr/>
          </p:nvSpPr>
          <p:spPr>
            <a:xfrm>
              <a:off x="5730844" y="1330859"/>
              <a:ext cx="5332491" cy="12222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043CDF7-1ECC-7541-AE88-8BFE3D25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132" y="1330859"/>
              <a:ext cx="4925913" cy="14264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F00651E-610E-B501-4CB2-AFD6D10C861E}"/>
              </a:ext>
            </a:extLst>
          </p:cNvPr>
          <p:cNvGrpSpPr/>
          <p:nvPr/>
        </p:nvGrpSpPr>
        <p:grpSpPr>
          <a:xfrm>
            <a:off x="3942594" y="1950379"/>
            <a:ext cx="5139457" cy="2342421"/>
            <a:chOff x="241402" y="1166621"/>
            <a:chExt cx="5530051" cy="2520443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08D3B445-EF97-78AF-B988-0641115B2FA9}"/>
                </a:ext>
              </a:extLst>
            </p:cNvPr>
            <p:cNvGrpSpPr/>
            <p:nvPr/>
          </p:nvGrpSpPr>
          <p:grpSpPr>
            <a:xfrm>
              <a:off x="241402" y="1171075"/>
              <a:ext cx="2614983" cy="1146165"/>
              <a:chOff x="-22237" y="-52684"/>
              <a:chExt cx="905529" cy="681044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738762C5-0F98-242A-EFB8-53B9627C4361}"/>
                  </a:ext>
                </a:extLst>
              </p:cNvPr>
              <p:cNvSpPr/>
              <p:nvPr/>
            </p:nvSpPr>
            <p:spPr>
              <a:xfrm>
                <a:off x="-22237" y="-52684"/>
                <a:ext cx="905529" cy="681044"/>
              </a:xfrm>
              <a:custGeom>
                <a:avLst/>
                <a:gdLst/>
                <a:ahLst/>
                <a:cxnLst/>
                <a:rect l="l" t="t" r="r" b="b"/>
                <a:pathLst>
                  <a:path w="905529" h="487297">
                    <a:moveTo>
                      <a:pt x="62865" y="0"/>
                    </a:moveTo>
                    <a:lnTo>
                      <a:pt x="842664" y="0"/>
                    </a:lnTo>
                    <a:cubicBezTo>
                      <a:pt x="877383" y="0"/>
                      <a:pt x="905529" y="28146"/>
                      <a:pt x="905529" y="62865"/>
                    </a:cubicBezTo>
                    <a:lnTo>
                      <a:pt x="905529" y="424432"/>
                    </a:lnTo>
                    <a:cubicBezTo>
                      <a:pt x="905529" y="441105"/>
                      <a:pt x="898906" y="457095"/>
                      <a:pt x="887116" y="468885"/>
                    </a:cubicBezTo>
                    <a:cubicBezTo>
                      <a:pt x="875327" y="480674"/>
                      <a:pt x="859337" y="487297"/>
                      <a:pt x="842664" y="487297"/>
                    </a:cubicBezTo>
                    <a:lnTo>
                      <a:pt x="62865" y="487297"/>
                    </a:lnTo>
                    <a:cubicBezTo>
                      <a:pt x="46192" y="487297"/>
                      <a:pt x="30202" y="480674"/>
                      <a:pt x="18413" y="468885"/>
                    </a:cubicBezTo>
                    <a:cubicBezTo>
                      <a:pt x="6623" y="457095"/>
                      <a:pt x="0" y="441105"/>
                      <a:pt x="0" y="424432"/>
                    </a:cubicBezTo>
                    <a:lnTo>
                      <a:pt x="0" y="62865"/>
                    </a:lnTo>
                    <a:cubicBezTo>
                      <a:pt x="0" y="46192"/>
                      <a:pt x="6623" y="30202"/>
                      <a:pt x="18413" y="18413"/>
                    </a:cubicBezTo>
                    <a:cubicBezTo>
                      <a:pt x="30202" y="6623"/>
                      <a:pt x="46192" y="0"/>
                      <a:pt x="62865" y="0"/>
                    </a:cubicBezTo>
                    <a:close/>
                  </a:path>
                </a:pathLst>
              </a:custGeom>
              <a:solidFill>
                <a:srgbClr val="EDF1F2"/>
              </a:solidFill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0D050A85-A944-8B7F-D161-A1D41A199DEB}"/>
                  </a:ext>
                </a:extLst>
              </p:cNvPr>
              <p:cNvSpPr txBox="1"/>
              <p:nvPr/>
            </p:nvSpPr>
            <p:spPr>
              <a:xfrm>
                <a:off x="2727" y="-19674"/>
                <a:ext cx="855602" cy="615023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/>
                <a:r>
                  <a:rPr lang="pt-BR" b="1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R$ 656.666,97  </a:t>
                </a:r>
              </a:p>
              <a:p>
                <a:pPr algn="ctr"/>
                <a:r>
                  <a:rPr lang="pt-BR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 </a:t>
                </a:r>
                <a:r>
                  <a:rPr lang="pt-BR" sz="1100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em programas e projetos de desenvolvimento e  manutenção do desporto</a:t>
                </a:r>
              </a:p>
            </p:txBody>
          </p:sp>
        </p:grpSp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3A93E0F2-FF5A-0D79-C5EA-32ED3721C1DC}"/>
                </a:ext>
              </a:extLst>
            </p:cNvPr>
            <p:cNvGrpSpPr/>
            <p:nvPr/>
          </p:nvGrpSpPr>
          <p:grpSpPr>
            <a:xfrm>
              <a:off x="285517" y="2613513"/>
              <a:ext cx="2614983" cy="1073551"/>
              <a:chOff x="15277" y="14175"/>
              <a:chExt cx="905529" cy="487297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BAD8A9C-9317-ED79-6556-5C301B1104DB}"/>
                  </a:ext>
                </a:extLst>
              </p:cNvPr>
              <p:cNvSpPr/>
              <p:nvPr/>
            </p:nvSpPr>
            <p:spPr>
              <a:xfrm>
                <a:off x="15277" y="14175"/>
                <a:ext cx="905529" cy="487297"/>
              </a:xfrm>
              <a:custGeom>
                <a:avLst/>
                <a:gdLst/>
                <a:ahLst/>
                <a:cxnLst/>
                <a:rect l="l" t="t" r="r" b="b"/>
                <a:pathLst>
                  <a:path w="905529" h="487297">
                    <a:moveTo>
                      <a:pt x="62865" y="0"/>
                    </a:moveTo>
                    <a:lnTo>
                      <a:pt x="842664" y="0"/>
                    </a:lnTo>
                    <a:cubicBezTo>
                      <a:pt x="877383" y="0"/>
                      <a:pt x="905529" y="28146"/>
                      <a:pt x="905529" y="62865"/>
                    </a:cubicBezTo>
                    <a:lnTo>
                      <a:pt x="905529" y="424432"/>
                    </a:lnTo>
                    <a:cubicBezTo>
                      <a:pt x="905529" y="441105"/>
                      <a:pt x="898906" y="457095"/>
                      <a:pt x="887116" y="468885"/>
                    </a:cubicBezTo>
                    <a:cubicBezTo>
                      <a:pt x="875327" y="480674"/>
                      <a:pt x="859337" y="487297"/>
                      <a:pt x="842664" y="487297"/>
                    </a:cubicBezTo>
                    <a:lnTo>
                      <a:pt x="62865" y="487297"/>
                    </a:lnTo>
                    <a:cubicBezTo>
                      <a:pt x="46192" y="487297"/>
                      <a:pt x="30202" y="480674"/>
                      <a:pt x="18413" y="468885"/>
                    </a:cubicBezTo>
                    <a:cubicBezTo>
                      <a:pt x="6623" y="457095"/>
                      <a:pt x="0" y="441105"/>
                      <a:pt x="0" y="424432"/>
                    </a:cubicBezTo>
                    <a:lnTo>
                      <a:pt x="0" y="62865"/>
                    </a:lnTo>
                    <a:cubicBezTo>
                      <a:pt x="0" y="46192"/>
                      <a:pt x="6623" y="30202"/>
                      <a:pt x="18413" y="18413"/>
                    </a:cubicBezTo>
                    <a:cubicBezTo>
                      <a:pt x="30202" y="6623"/>
                      <a:pt x="46192" y="0"/>
                      <a:pt x="62865" y="0"/>
                    </a:cubicBezTo>
                    <a:close/>
                  </a:path>
                </a:pathLst>
              </a:custGeom>
              <a:solidFill>
                <a:srgbClr val="EDF1F2"/>
              </a:solidFill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57024894-9BDF-DA54-D461-19834AFF44F8}"/>
                  </a:ext>
                </a:extLst>
              </p:cNvPr>
              <p:cNvSpPr txBox="1"/>
              <p:nvPr/>
            </p:nvSpPr>
            <p:spPr>
              <a:xfrm>
                <a:off x="61641" y="33638"/>
                <a:ext cx="812800" cy="408734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/>
                <a:r>
                  <a:rPr lang="pt-BR" sz="1200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Não foram executadas ações em programas e projetos de formação de recursos humanos</a:t>
                </a:r>
              </a:p>
            </p:txBody>
          </p:sp>
        </p:grp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A6F4E900-100F-A74C-47BE-8044916C6EC3}"/>
                </a:ext>
              </a:extLst>
            </p:cNvPr>
            <p:cNvGrpSpPr/>
            <p:nvPr/>
          </p:nvGrpSpPr>
          <p:grpSpPr>
            <a:xfrm>
              <a:off x="3062364" y="1166621"/>
              <a:ext cx="2709089" cy="1146164"/>
              <a:chOff x="-113380" y="47389"/>
              <a:chExt cx="1028245" cy="476949"/>
            </a:xfrm>
          </p:grpSpPr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39201800-4319-9421-58A5-32520EC1D6D2}"/>
                  </a:ext>
                </a:extLst>
              </p:cNvPr>
              <p:cNvSpPr/>
              <p:nvPr/>
            </p:nvSpPr>
            <p:spPr>
              <a:xfrm>
                <a:off x="-77453" y="47389"/>
                <a:ext cx="956390" cy="476949"/>
              </a:xfrm>
              <a:custGeom>
                <a:avLst/>
                <a:gdLst/>
                <a:ahLst/>
                <a:cxnLst/>
                <a:rect l="l" t="t" r="r" b="b"/>
                <a:pathLst>
                  <a:path w="905529" h="487297">
                    <a:moveTo>
                      <a:pt x="62865" y="0"/>
                    </a:moveTo>
                    <a:lnTo>
                      <a:pt x="842664" y="0"/>
                    </a:lnTo>
                    <a:cubicBezTo>
                      <a:pt x="877383" y="0"/>
                      <a:pt x="905529" y="28146"/>
                      <a:pt x="905529" y="62865"/>
                    </a:cubicBezTo>
                    <a:lnTo>
                      <a:pt x="905529" y="424432"/>
                    </a:lnTo>
                    <a:cubicBezTo>
                      <a:pt x="905529" y="441105"/>
                      <a:pt x="898906" y="457095"/>
                      <a:pt x="887116" y="468885"/>
                    </a:cubicBezTo>
                    <a:cubicBezTo>
                      <a:pt x="875327" y="480674"/>
                      <a:pt x="859337" y="487297"/>
                      <a:pt x="842664" y="487297"/>
                    </a:cubicBezTo>
                    <a:lnTo>
                      <a:pt x="62865" y="487297"/>
                    </a:lnTo>
                    <a:cubicBezTo>
                      <a:pt x="46192" y="487297"/>
                      <a:pt x="30202" y="480674"/>
                      <a:pt x="18413" y="468885"/>
                    </a:cubicBezTo>
                    <a:cubicBezTo>
                      <a:pt x="6623" y="457095"/>
                      <a:pt x="0" y="441105"/>
                      <a:pt x="0" y="424432"/>
                    </a:cubicBezTo>
                    <a:lnTo>
                      <a:pt x="0" y="62865"/>
                    </a:lnTo>
                    <a:cubicBezTo>
                      <a:pt x="0" y="46192"/>
                      <a:pt x="6623" y="30202"/>
                      <a:pt x="18413" y="18413"/>
                    </a:cubicBezTo>
                    <a:cubicBezTo>
                      <a:pt x="30202" y="6623"/>
                      <a:pt x="46192" y="0"/>
                      <a:pt x="62865" y="0"/>
                    </a:cubicBezTo>
                    <a:close/>
                  </a:path>
                </a:pathLst>
              </a:custGeom>
              <a:solidFill>
                <a:srgbClr val="EDF1F2"/>
              </a:solidFill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3972793D-FE57-D9CA-8634-5D3063B5FE89}"/>
                  </a:ext>
                </a:extLst>
              </p:cNvPr>
              <p:cNvSpPr txBox="1"/>
              <p:nvPr/>
            </p:nvSpPr>
            <p:spPr>
              <a:xfrm>
                <a:off x="-113380" y="70506"/>
                <a:ext cx="1028245" cy="430714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/>
                <a:r>
                  <a:rPr lang="pt-BR" b="1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R$ 12.531.376,03  </a:t>
                </a:r>
              </a:p>
              <a:p>
                <a:pPr algn="ctr"/>
                <a:r>
                  <a:rPr lang="pt-BR" sz="1100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em programas e projetos de preparação técnica, manutenção e locomoção de atletas</a:t>
                </a:r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E337F45D-0796-1C34-FF1B-1896F540E663}"/>
                </a:ext>
              </a:extLst>
            </p:cNvPr>
            <p:cNvGrpSpPr/>
            <p:nvPr/>
          </p:nvGrpSpPr>
          <p:grpSpPr>
            <a:xfrm>
              <a:off x="3197242" y="2573118"/>
              <a:ext cx="2542931" cy="1067021"/>
              <a:chOff x="-77656" y="33874"/>
              <a:chExt cx="955901" cy="473898"/>
            </a:xfrm>
          </p:grpSpPr>
          <p:sp>
            <p:nvSpPr>
              <p:cNvPr id="10" name="Freeform 21">
                <a:extLst>
                  <a:ext uri="{FF2B5EF4-FFF2-40B4-BE49-F238E27FC236}">
                    <a16:creationId xmlns:a16="http://schemas.microsoft.com/office/drawing/2014/main" id="{DE7EC21A-79B6-F012-D7B5-3BE5271C1E0F}"/>
                  </a:ext>
                </a:extLst>
              </p:cNvPr>
              <p:cNvSpPr/>
              <p:nvPr/>
            </p:nvSpPr>
            <p:spPr>
              <a:xfrm>
                <a:off x="-77656" y="33874"/>
                <a:ext cx="955901" cy="473898"/>
              </a:xfrm>
              <a:custGeom>
                <a:avLst/>
                <a:gdLst/>
                <a:ahLst/>
                <a:cxnLst/>
                <a:rect l="l" t="t" r="r" b="b"/>
                <a:pathLst>
                  <a:path w="905529" h="487297">
                    <a:moveTo>
                      <a:pt x="62865" y="0"/>
                    </a:moveTo>
                    <a:lnTo>
                      <a:pt x="842664" y="0"/>
                    </a:lnTo>
                    <a:cubicBezTo>
                      <a:pt x="877383" y="0"/>
                      <a:pt x="905529" y="28146"/>
                      <a:pt x="905529" y="62865"/>
                    </a:cubicBezTo>
                    <a:lnTo>
                      <a:pt x="905529" y="424432"/>
                    </a:lnTo>
                    <a:cubicBezTo>
                      <a:pt x="905529" y="441105"/>
                      <a:pt x="898906" y="457095"/>
                      <a:pt x="887116" y="468885"/>
                    </a:cubicBezTo>
                    <a:cubicBezTo>
                      <a:pt x="875327" y="480674"/>
                      <a:pt x="859337" y="487297"/>
                      <a:pt x="842664" y="487297"/>
                    </a:cubicBezTo>
                    <a:lnTo>
                      <a:pt x="62865" y="487297"/>
                    </a:lnTo>
                    <a:cubicBezTo>
                      <a:pt x="46192" y="487297"/>
                      <a:pt x="30202" y="480674"/>
                      <a:pt x="18413" y="468885"/>
                    </a:cubicBezTo>
                    <a:cubicBezTo>
                      <a:pt x="6623" y="457095"/>
                      <a:pt x="0" y="441105"/>
                      <a:pt x="0" y="424432"/>
                    </a:cubicBezTo>
                    <a:lnTo>
                      <a:pt x="0" y="62865"/>
                    </a:lnTo>
                    <a:cubicBezTo>
                      <a:pt x="0" y="46192"/>
                      <a:pt x="6623" y="30202"/>
                      <a:pt x="18413" y="18413"/>
                    </a:cubicBezTo>
                    <a:cubicBezTo>
                      <a:pt x="30202" y="6623"/>
                      <a:pt x="46192" y="0"/>
                      <a:pt x="62865" y="0"/>
                    </a:cubicBezTo>
                    <a:close/>
                  </a:path>
                </a:pathLst>
              </a:custGeom>
              <a:solidFill>
                <a:srgbClr val="EDF1F2"/>
              </a:solidFill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11" name="TextBox 22">
                <a:extLst>
                  <a:ext uri="{FF2B5EF4-FFF2-40B4-BE49-F238E27FC236}">
                    <a16:creationId xmlns:a16="http://schemas.microsoft.com/office/drawing/2014/main" id="{E13E0C37-C464-1978-2069-C5E5463AF84D}"/>
                  </a:ext>
                </a:extLst>
              </p:cNvPr>
              <p:cNvSpPr txBox="1"/>
              <p:nvPr/>
            </p:nvSpPr>
            <p:spPr>
              <a:xfrm>
                <a:off x="-53167" y="75649"/>
                <a:ext cx="860869" cy="39034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/>
                <a:r>
                  <a:rPr lang="pt-BR" sz="1200" noProof="0" dirty="0">
                    <a:solidFill>
                      <a:srgbClr val="203850"/>
                    </a:solidFill>
                    <a:latin typeface="Barlow" panose="00000500000000000000" pitchFamily="2" charset="0"/>
                  </a:rPr>
                  <a:t>Não foram executadas ações em programas e projetos de participação em eventos esportivos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159163" y="-3205850"/>
            <a:ext cx="4158351" cy="41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-4131326" y="1458900"/>
            <a:ext cx="3684600" cy="3684600"/>
          </a:xfrm>
          <a:prstGeom prst="rect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 title="Marca da Copa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397" y="0"/>
            <a:ext cx="1295924" cy="9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4">
            <a:extLst>
              <a:ext uri="{FF2B5EF4-FFF2-40B4-BE49-F238E27FC236}">
                <a16:creationId xmlns:a16="http://schemas.microsoft.com/office/drawing/2014/main" id="{F9A9576E-6089-AD74-54D9-F7EEFE45BC00}"/>
              </a:ext>
            </a:extLst>
          </p:cNvPr>
          <p:cNvSpPr txBox="1"/>
          <p:nvPr/>
        </p:nvSpPr>
        <p:spPr>
          <a:xfrm>
            <a:off x="439275" y="522900"/>
            <a:ext cx="4722000" cy="76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1800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DESPESAS ADMINISTRATIVAS – APLICAÇÕES POR GRUPO</a:t>
            </a:r>
            <a:endParaRPr sz="18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996983A-F83E-4FF3-7554-DA3902805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" y="4337778"/>
            <a:ext cx="2957055" cy="805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2914D56-2925-C71E-3170-03B6A92B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13662"/>
              </p:ext>
            </p:extLst>
          </p:nvPr>
        </p:nvGraphicFramePr>
        <p:xfrm>
          <a:off x="357283" y="1408322"/>
          <a:ext cx="5822502" cy="262175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719513">
                  <a:extLst>
                    <a:ext uri="{9D8B030D-6E8A-4147-A177-3AD203B41FA5}">
                      <a16:colId xmlns:a16="http://schemas.microsoft.com/office/drawing/2014/main" val="1735602330"/>
                    </a:ext>
                  </a:extLst>
                </a:gridCol>
                <a:gridCol w="2102989">
                  <a:extLst>
                    <a:ext uri="{9D8B030D-6E8A-4147-A177-3AD203B41FA5}">
                      <a16:colId xmlns:a16="http://schemas.microsoft.com/office/drawing/2014/main" val="158639252"/>
                    </a:ext>
                  </a:extLst>
                </a:gridCol>
              </a:tblGrid>
              <a:tr h="236046">
                <a:tc>
                  <a:txBody>
                    <a:bodyPr/>
                    <a:lstStyle/>
                    <a:p>
                      <a:pPr marL="3810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1" u="none" strike="noStrike" cap="none" noProof="0" dirty="0">
                          <a:solidFill>
                            <a:srgbClr val="203850"/>
                          </a:solidFill>
                          <a:sym typeface="Arial"/>
                        </a:rPr>
                        <a:t>Grupo de Despesa</a:t>
                      </a:r>
                      <a:endParaRPr lang="pt-BR" sz="1400" b="1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1" u="none" strike="noStrike" cap="none" noProof="0" dirty="0">
                          <a:solidFill>
                            <a:srgbClr val="203850"/>
                          </a:solidFill>
                          <a:sym typeface="Arial"/>
                        </a:rPr>
                        <a:t>Valor</a:t>
                      </a:r>
                      <a:endParaRPr lang="pt-BR" sz="1400" b="1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4184715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Pessoal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R$ 4.504.402,10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7069823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Viagens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R$ 551.020,79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9150302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Serviços técnicos especializados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R$ 163.742,12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087251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Manutenção predial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R$ 357.880,43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28584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Serviços essenciais e complementares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R$ 205.175,56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6384660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Serviços de informática 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R$ 154.660,86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7500630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Serviços de publicação e comunicação gráfica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R$ 55.722,62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5354531"/>
                  </a:ext>
                </a:extLst>
              </a:tr>
              <a:tr h="241064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Bens e materiais de uso administrativo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R$ 29.640,42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2569033"/>
                  </a:ext>
                </a:extLst>
              </a:tr>
              <a:tr h="210776">
                <a:tc>
                  <a:txBody>
                    <a:bodyPr/>
                    <a:lstStyle/>
                    <a:p>
                      <a:pPr marL="381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  <a:defRPr/>
                      </a:pPr>
                      <a:r>
                        <a:rPr lang="pt-BR" sz="1400" b="0" u="none" strike="noStrike" cap="none" noProof="0" dirty="0">
                          <a:solidFill>
                            <a:srgbClr val="203850"/>
                          </a:solidFill>
                          <a:latin typeface="Barlow" panose="00000500000000000000" pitchFamily="2" charset="0"/>
                          <a:sym typeface="Arial"/>
                        </a:rPr>
                        <a:t>Tarifas e taxas</a:t>
                      </a:r>
                      <a:endParaRPr lang="pt-BR" sz="1400" b="0" i="0" u="none" strike="noStrike" cap="none" noProof="0" dirty="0">
                        <a:solidFill>
                          <a:srgbClr val="203850"/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400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R$ 34.952,27</a:t>
                      </a:r>
                      <a:endParaRPr lang="pt-BR" sz="14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  <a:cs typeface="Muli Regular" panose="020B06040202020202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8658394"/>
                  </a:ext>
                </a:extLst>
              </a:tr>
              <a:tr h="214077">
                <a:tc>
                  <a:txBody>
                    <a:bodyPr/>
                    <a:lstStyle/>
                    <a:p>
                      <a:pPr marL="38100" marR="38100" algn="l">
                        <a:buNone/>
                      </a:pPr>
                      <a:r>
                        <a:rPr lang="pt-BR" sz="1600" b="1" noProof="0" dirty="0">
                          <a:solidFill>
                            <a:schemeClr val="bg2"/>
                          </a:solidFill>
                          <a:effectLst/>
                          <a:latin typeface="Barlow" panose="00000500000000000000" pitchFamily="2" charset="0"/>
                        </a:rPr>
                        <a:t>Total</a:t>
                      </a:r>
                      <a:endParaRPr lang="pt-BR" sz="1600" noProof="0" dirty="0">
                        <a:solidFill>
                          <a:schemeClr val="bg2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buNone/>
                      </a:pPr>
                      <a:r>
                        <a:rPr lang="pt-BR" sz="1600" b="1" noProof="0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rlow" panose="00000500000000000000" pitchFamily="2" charset="0"/>
                        </a:rPr>
                        <a:t>R$ </a:t>
                      </a:r>
                      <a:r>
                        <a:rPr lang="pt-BR" sz="1600" b="1" u="none" strike="noStrike" cap="none" noProof="0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sym typeface="Arial"/>
                        </a:rPr>
                        <a:t>6.057.170,17</a:t>
                      </a:r>
                      <a:endParaRPr lang="pt-BR" sz="1600" b="1" i="0" u="none" strike="noStrike" cap="none" noProof="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latin typeface="Barlow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19209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804E3D35-3B51-82F7-80B8-ABDEF34EF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863" y="1113420"/>
            <a:ext cx="3237672" cy="323767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BEB157-CE99-13B0-C752-1FDDEC15B65C}"/>
              </a:ext>
            </a:extLst>
          </p:cNvPr>
          <p:cNvSpPr txBox="1"/>
          <p:nvPr/>
        </p:nvSpPr>
        <p:spPr>
          <a:xfrm>
            <a:off x="7897864" y="1030940"/>
            <a:ext cx="124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Barlow" panose="00000500000000000000" pitchFamily="2" charset="0"/>
              </a:rPr>
              <a:t>34,9%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510200" y="2181900"/>
            <a:ext cx="34881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i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OBJETIVO</a:t>
            </a:r>
            <a:endParaRPr sz="1400" b="1" i="1" u="none" strike="noStrike" cap="none" dirty="0">
              <a:solidFill>
                <a:srgbClr val="5361F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1" name="Google Shape;141;p9" title="Logo Conjunta colorid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150" y="4724863"/>
            <a:ext cx="1327500" cy="32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/>
        </p:nvSpPr>
        <p:spPr>
          <a:xfrm>
            <a:off x="439275" y="692700"/>
            <a:ext cx="47220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2400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PROGRAMA VENCER PELO ESPORTE</a:t>
            </a:r>
            <a:endParaRPr sz="24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>
          <a:blip r:embed="rId4">
            <a:alphaModFix/>
          </a:blip>
          <a:srcRect r="54144"/>
          <a:stretch>
            <a:fillRect/>
          </a:stretch>
        </p:blipFill>
        <p:spPr>
          <a:xfrm>
            <a:off x="5006225" y="0"/>
            <a:ext cx="41931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7778625" y="-2764850"/>
            <a:ext cx="3684600" cy="3684600"/>
          </a:xfrm>
          <a:prstGeom prst="rect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2964000" y="4346700"/>
            <a:ext cx="3942900" cy="3942900"/>
          </a:xfrm>
          <a:prstGeom prst="ellipse">
            <a:avLst/>
          </a:prstGeom>
          <a:solidFill>
            <a:srgbClr val="F2D3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9" title="Marca da Copa-0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9900" y="66775"/>
            <a:ext cx="558027" cy="8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8E9F0A-CDB1-0CA2-7CE6-4DFEBDD4CC72}"/>
              </a:ext>
            </a:extLst>
          </p:cNvPr>
          <p:cNvSpPr txBox="1"/>
          <p:nvPr/>
        </p:nvSpPr>
        <p:spPr>
          <a:xfrm>
            <a:off x="457201" y="2506133"/>
            <a:ext cx="4549024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pt-BR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Fomentar, apoiar e implantar ações estratégicas de formação e oferta de atividade física e esporte adaptado utilizando-as como instrumentos para: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b="1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Reabilitação funcional;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b="1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Promoção da saúde;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b="1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Inclusão social de pessoas com deficiência.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F4D1DA-8CD8-A6C0-51FC-EEB3A7286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" y="4337778"/>
            <a:ext cx="2957055" cy="805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45440" y="1338115"/>
            <a:ext cx="1938649" cy="193864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42875" cap="sq">
              <a:solidFill>
                <a:srgbClr val="4B8C99"/>
              </a:solidFill>
              <a:prstDash val="solid"/>
              <a:miter/>
            </a:ln>
          </p:spPr>
          <p:txBody>
            <a:bodyPr/>
            <a:lstStyle/>
            <a:p>
              <a:endParaRPr lang="pt-BR" sz="7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79"/>
                </a:lnSpc>
              </a:pPr>
              <a:endParaRPr sz="7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07534" y="1851251"/>
            <a:ext cx="1014460" cy="19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"/>
              </a:lnSpc>
              <a:spcBef>
                <a:spcPct val="0"/>
              </a:spcBef>
            </a:pPr>
            <a:r>
              <a:rPr lang="en-US" sz="1222" b="1" spc="-37" dirty="0" err="1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MEsp</a:t>
            </a:r>
            <a:endParaRPr lang="en-US" sz="1222" b="1" spc="-37" dirty="0">
              <a:latin typeface="Barlow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317587" y="2390513"/>
            <a:ext cx="1938649" cy="19386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42875" cap="sq">
              <a:solidFill>
                <a:srgbClr val="4B8C99"/>
              </a:solidFill>
              <a:prstDash val="solid"/>
              <a:miter/>
            </a:ln>
          </p:spPr>
          <p:txBody>
            <a:bodyPr/>
            <a:lstStyle/>
            <a:p>
              <a:endParaRPr lang="pt-BR" sz="7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79"/>
                </a:lnSpc>
              </a:pPr>
              <a:endParaRPr sz="7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20592" y="2995404"/>
            <a:ext cx="1014460" cy="19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"/>
              </a:lnSpc>
              <a:spcBef>
                <a:spcPct val="0"/>
              </a:spcBef>
            </a:pPr>
            <a:r>
              <a:rPr lang="en-US" sz="1222" b="1" spc="-37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MEC (ISD)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8586" y="2390513"/>
            <a:ext cx="1938649" cy="19386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42875" cap="sq">
              <a:solidFill>
                <a:srgbClr val="4B8C99"/>
              </a:solidFill>
              <a:prstDash val="solid"/>
              <a:miter/>
            </a:ln>
          </p:spPr>
          <p:txBody>
            <a:bodyPr/>
            <a:lstStyle/>
            <a:p>
              <a:endParaRPr lang="pt-BR" sz="7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79"/>
                </a:lnSpc>
              </a:pPr>
              <a:endParaRPr sz="7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2164" y="2984118"/>
            <a:ext cx="1014460" cy="19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"/>
              </a:lnSpc>
              <a:spcBef>
                <a:spcPct val="0"/>
              </a:spcBef>
            </a:pPr>
            <a:r>
              <a:rPr lang="en-US" sz="1222" b="1" spc="-37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1654" y="2117184"/>
            <a:ext cx="1306219" cy="36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Vencer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pelo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Esporte e 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recursos</a:t>
            </a:r>
            <a:endParaRPr lang="en-US" sz="1102" dirty="0">
              <a:latin typeface="Barlow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9018" y="3257714"/>
            <a:ext cx="1537786" cy="55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Centros de 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Reabilitação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(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estrutura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e 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profissionais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2264" y="3257714"/>
            <a:ext cx="1069296" cy="37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Capacitação</a:t>
            </a: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e</a:t>
            </a:r>
          </a:p>
          <a:p>
            <a:pPr algn="ctr">
              <a:lnSpc>
                <a:spcPts val="1542"/>
              </a:lnSpc>
            </a:pPr>
            <a:r>
              <a:rPr lang="en-US" sz="1102" dirty="0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1102" dirty="0" err="1">
                <a:latin typeface="Barlow" panose="00000500000000000000" pitchFamily="2" charset="0"/>
                <a:ea typeface="Open Sans"/>
                <a:cs typeface="Open Sans"/>
                <a:sym typeface="Open Sans"/>
              </a:rPr>
              <a:t>monitoramento</a:t>
            </a:r>
            <a:endParaRPr lang="en-US" sz="1102" dirty="0">
              <a:latin typeface="Barlow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95332" y="619555"/>
            <a:ext cx="408228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9"/>
              </a:lnSpc>
              <a:spcBef>
                <a:spcPct val="0"/>
              </a:spcBef>
            </a:pPr>
            <a:r>
              <a:rPr lang="en-US" sz="1100" b="1" dirty="0" err="1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Objetivo</a:t>
            </a:r>
            <a:r>
              <a:rPr lang="en-US" sz="11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Geral: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Fortalecer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o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cuidado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intersetorial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e transversal à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saúde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da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pessoa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com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deficiência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.]</a:t>
            </a:r>
          </a:p>
          <a:p>
            <a:pPr algn="just">
              <a:lnSpc>
                <a:spcPts val="1289"/>
              </a:lnSpc>
              <a:spcBef>
                <a:spcPct val="0"/>
              </a:spcBef>
            </a:pPr>
            <a:endParaRPr lang="en-US" sz="1100" dirty="0">
              <a:latin typeface="Barlow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289"/>
              </a:lnSpc>
              <a:spcBef>
                <a:spcPct val="0"/>
              </a:spcBef>
            </a:pPr>
            <a:r>
              <a:rPr lang="en-US" sz="1100" b="1" dirty="0" err="1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Objetivo</a:t>
            </a:r>
            <a:r>
              <a:rPr lang="en-US" sz="11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100" b="1" dirty="0" err="1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Específico</a:t>
            </a:r>
            <a:r>
              <a:rPr lang="en-US" sz="11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Implementar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a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prática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do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paradesporto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nos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Centros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Especializados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em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Reabilitação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(CERs)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que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integram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a Rede de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Cuidados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à Pessoa com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Deficiência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(RCPD) do SUS.</a:t>
            </a:r>
          </a:p>
          <a:p>
            <a:pPr algn="just">
              <a:lnSpc>
                <a:spcPts val="1289"/>
              </a:lnSpc>
              <a:spcBef>
                <a:spcPct val="0"/>
              </a:spcBef>
            </a:pPr>
            <a:endParaRPr lang="en-US" sz="1100" dirty="0">
              <a:latin typeface="Barlow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289"/>
              </a:lnSpc>
              <a:spcBef>
                <a:spcPct val="0"/>
              </a:spcBef>
            </a:pPr>
            <a:r>
              <a:rPr lang="en-US" sz="11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Meta1: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Implementar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o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paradesporto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em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10% dos CERs.</a:t>
            </a:r>
          </a:p>
          <a:p>
            <a:pPr algn="just">
              <a:lnSpc>
                <a:spcPts val="1289"/>
              </a:lnSpc>
              <a:spcBef>
                <a:spcPct val="0"/>
              </a:spcBef>
            </a:pPr>
            <a:r>
              <a:rPr lang="en-US" sz="11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Meta 2: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Capacitar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60% dos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profissionais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de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educação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física</a:t>
            </a:r>
            <a:r>
              <a:rPr lang="en-US" sz="11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dos CERs.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95332" y="394167"/>
            <a:ext cx="1406917" cy="21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4"/>
              </a:lnSpc>
            </a:pPr>
            <a:r>
              <a:rPr lang="en-US" sz="1275" b="1" spc="-38" dirty="0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ACT </a:t>
            </a:r>
            <a:r>
              <a:rPr lang="en-US" sz="1275" b="1" spc="-38" dirty="0" err="1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MEsp</a:t>
            </a:r>
            <a:r>
              <a:rPr lang="en-US" sz="1275" b="1" spc="-38" dirty="0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- 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95332" y="3061148"/>
            <a:ext cx="408228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Ministério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do Esporte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atuará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como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interveniente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</a:p>
          <a:p>
            <a:pPr algn="just">
              <a:spcBef>
                <a:spcPct val="0"/>
              </a:spcBef>
            </a:pPr>
            <a:endParaRPr lang="en-US" sz="1200" dirty="0">
              <a:latin typeface="Barlow" panose="00000500000000000000" pitchFamily="2" charset="0"/>
              <a:ea typeface="Montserrat"/>
              <a:cs typeface="Montserrat"/>
              <a:sym typeface="Montserrat"/>
            </a:endParaRPr>
          </a:p>
          <a:p>
            <a:pPr algn="just">
              <a:spcBef>
                <a:spcPct val="0"/>
              </a:spcBef>
            </a:pPr>
            <a:r>
              <a:rPr lang="en-US" sz="1200" b="1" dirty="0" err="1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Objetivo</a:t>
            </a:r>
            <a:r>
              <a:rPr lang="en-US" sz="12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Geral: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formação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sobre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esporte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adaptado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como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ferramenta de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reabilitação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para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profissionais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de Educação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Física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que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atuam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diretamente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nos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Centros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Especializados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de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Reabilitação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(CER) do SUS</a:t>
            </a:r>
          </a:p>
          <a:p>
            <a:pPr algn="just">
              <a:spcBef>
                <a:spcPct val="0"/>
              </a:spcBef>
            </a:pP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I</a:t>
            </a:r>
            <a:r>
              <a:rPr lang="en-US" sz="1200" b="1" dirty="0"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nvestimento: 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R$ 1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milhão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em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2025. Total de R$ 6,37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milhões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até</a:t>
            </a:r>
            <a:r>
              <a:rPr lang="en-US" sz="1200" dirty="0">
                <a:latin typeface="Barlow" panose="00000500000000000000" pitchFamily="2" charset="0"/>
                <a:ea typeface="Montserrat"/>
                <a:cs typeface="Montserrat"/>
                <a:sym typeface="Montserrat"/>
              </a:rPr>
              <a:t> 2026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5332" y="2600897"/>
            <a:ext cx="3388046" cy="44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4"/>
              </a:lnSpc>
            </a:pPr>
            <a:r>
              <a:rPr lang="en-US" sz="1275" b="1" spc="-38" dirty="0" err="1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Interveniência</a:t>
            </a:r>
            <a:r>
              <a:rPr lang="en-US" sz="1275" b="1" spc="-38" dirty="0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275" b="1" spc="-38" dirty="0" err="1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MEsp</a:t>
            </a:r>
            <a:r>
              <a:rPr lang="en-US" sz="1275" b="1" spc="-38" dirty="0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1275" b="1" spc="-38" dirty="0" err="1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Contrato</a:t>
            </a:r>
            <a:r>
              <a:rPr lang="en-US" sz="1275" b="1" spc="-38" dirty="0">
                <a:solidFill>
                  <a:srgbClr val="E74B56"/>
                </a:solidFill>
                <a:latin typeface="Barlow" panose="00000500000000000000" pitchFamily="2" charset="0"/>
                <a:ea typeface="Montserrat Bold"/>
                <a:cs typeface="Montserrat Bold"/>
                <a:sym typeface="Montserrat Bold"/>
              </a:rPr>
              <a:t> de Gestão MEC-ISD</a:t>
            </a:r>
          </a:p>
        </p:txBody>
      </p:sp>
      <p:sp>
        <p:nvSpPr>
          <p:cNvPr id="22" name="Freeform 22"/>
          <p:cNvSpPr/>
          <p:nvPr/>
        </p:nvSpPr>
        <p:spPr>
          <a:xfrm>
            <a:off x="804537" y="622005"/>
            <a:ext cx="2087139" cy="567876"/>
          </a:xfrm>
          <a:custGeom>
            <a:avLst/>
            <a:gdLst/>
            <a:ahLst/>
            <a:cxnLst/>
            <a:rect l="l" t="t" r="r" b="b"/>
            <a:pathLst>
              <a:path w="4174278" h="1135752">
                <a:moveTo>
                  <a:pt x="0" y="0"/>
                </a:moveTo>
                <a:lnTo>
                  <a:pt x="4174279" y="0"/>
                </a:lnTo>
                <a:lnTo>
                  <a:pt x="4174279" y="1135752"/>
                </a:lnTo>
                <a:lnTo>
                  <a:pt x="0" y="1135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9AE5F424-2FCF-DD65-81C9-54492CA2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>
            <a:extLst>
              <a:ext uri="{FF2B5EF4-FFF2-40B4-BE49-F238E27FC236}">
                <a16:creationId xmlns:a16="http://schemas.microsoft.com/office/drawing/2014/main" id="{429C598F-AE3F-6015-FFA0-D4FE0BE06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159163" y="-3205850"/>
            <a:ext cx="4158351" cy="41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>
            <a:extLst>
              <a:ext uri="{FF2B5EF4-FFF2-40B4-BE49-F238E27FC236}">
                <a16:creationId xmlns:a16="http://schemas.microsoft.com/office/drawing/2014/main" id="{AFD238AE-93B5-1434-86B3-ADBB40557876}"/>
              </a:ext>
            </a:extLst>
          </p:cNvPr>
          <p:cNvSpPr/>
          <p:nvPr/>
        </p:nvSpPr>
        <p:spPr>
          <a:xfrm>
            <a:off x="-4131326" y="1458900"/>
            <a:ext cx="3684600" cy="3684600"/>
          </a:xfrm>
          <a:prstGeom prst="rect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 title="Marca da Copa-07.png">
            <a:extLst>
              <a:ext uri="{FF2B5EF4-FFF2-40B4-BE49-F238E27FC236}">
                <a16:creationId xmlns:a16="http://schemas.microsoft.com/office/drawing/2014/main" id="{5B518378-A729-1815-A78B-AD4663760C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397" y="0"/>
            <a:ext cx="1295924" cy="9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4">
            <a:extLst>
              <a:ext uri="{FF2B5EF4-FFF2-40B4-BE49-F238E27FC236}">
                <a16:creationId xmlns:a16="http://schemas.microsoft.com/office/drawing/2014/main" id="{8B28DD75-1556-0C73-0CA0-C711FE38C552}"/>
              </a:ext>
            </a:extLst>
          </p:cNvPr>
          <p:cNvSpPr txBox="1"/>
          <p:nvPr/>
        </p:nvSpPr>
        <p:spPr>
          <a:xfrm>
            <a:off x="439275" y="522900"/>
            <a:ext cx="4722000" cy="76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1800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ACORDO DE COPERAÇÃO</a:t>
            </a:r>
            <a:endParaRPr sz="18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939C5A-F3CB-97E3-0E17-1DFCBA29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" y="4337778"/>
            <a:ext cx="2957055" cy="805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F84B32E-269B-1860-6DAB-2C2F3BC9B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20409"/>
              </p:ext>
            </p:extLst>
          </p:nvPr>
        </p:nvGraphicFramePr>
        <p:xfrm>
          <a:off x="311150" y="1292551"/>
          <a:ext cx="8338814" cy="3287968"/>
        </p:xfrm>
        <a:graphic>
          <a:graphicData uri="http://schemas.openxmlformats.org/drawingml/2006/table">
            <a:tbl>
              <a:tblPr/>
              <a:tblGrid>
                <a:gridCol w="8338814">
                  <a:extLst>
                    <a:ext uri="{9D8B030D-6E8A-4147-A177-3AD203B41FA5}">
                      <a16:colId xmlns:a16="http://schemas.microsoft.com/office/drawing/2014/main" val="2166276660"/>
                    </a:ext>
                  </a:extLst>
                </a:gridCol>
              </a:tblGrid>
              <a:tr h="2557002">
                <a:tc>
                  <a:txBody>
                    <a:bodyPr/>
                    <a:lstStyle/>
                    <a:p>
                      <a:pPr marL="285750" indent="-285750" fontAlgn="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Capacitação e fortalecimento das Entidades Paradesportivas no Brasil</a:t>
                      </a:r>
                      <a:endParaRPr lang="pt-BR" sz="18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Cooperação entre Ministério do Esporte e CBCP para </a:t>
                      </a: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desenvolver ações formativas integradas</a:t>
                      </a:r>
                      <a:endParaRPr lang="pt-BR" sz="18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Promoção de </a:t>
                      </a: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instrução, educação, treinamento e habilitação profissional</a:t>
                      </a: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 Execução por meio de </a:t>
                      </a: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eventos, cursos, palestras, seminários e mentorias</a:t>
                      </a:r>
                      <a:endParaRPr lang="pt-BR" sz="18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marL="285750" indent="-285750" fontAlgn="t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Foco na </a:t>
                      </a: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qualificação técnica, administrativa e operacional</a:t>
                      </a: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, com incentivo a boas práticas de gestão Atuação </a:t>
                      </a:r>
                      <a:r>
                        <a:rPr lang="pt-BR" sz="1800" b="1" i="0" dirty="0">
                          <a:effectLst/>
                          <a:latin typeface="Segoe UI" panose="020B0502040204020203" pitchFamily="34" charset="0"/>
                        </a:rPr>
                        <a:t>em âmbito nacional</a:t>
                      </a:r>
                      <a:r>
                        <a:rPr lang="pt-BR" sz="1800" b="0" i="0" dirty="0">
                          <a:effectLst/>
                          <a:latin typeface="Segoe UI" panose="020B0502040204020203" pitchFamily="34" charset="0"/>
                        </a:rPr>
                        <a:t>, com atividades presenciais e online</a:t>
                      </a:r>
                    </a:p>
                  </a:txBody>
                  <a:tcPr>
                    <a:lnL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01631"/>
                  </a:ext>
                </a:extLst>
              </a:tr>
              <a:tr h="544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pt-BR" sz="1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43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2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2410275" y="-2432925"/>
            <a:ext cx="3684600" cy="3684600"/>
          </a:xfrm>
          <a:prstGeom prst="rect">
            <a:avLst/>
          </a:prstGeom>
          <a:solidFill>
            <a:srgbClr val="F2D3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8107875" y="-860150"/>
            <a:ext cx="3942900" cy="3942900"/>
          </a:xfrm>
          <a:prstGeom prst="ellipse">
            <a:avLst/>
          </a:prstGeom>
          <a:solidFill>
            <a:srgbClr val="536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0" y="4724875"/>
            <a:ext cx="5593200" cy="3600600"/>
          </a:xfrm>
          <a:prstGeom prst="rect">
            <a:avLst/>
          </a:prstGeom>
          <a:solidFill>
            <a:srgbClr val="53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 title="Marca da Copa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24" y="159550"/>
            <a:ext cx="718774" cy="10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FCE2037-098B-E3F8-024A-6C865BB586C1}"/>
              </a:ext>
            </a:extLst>
          </p:cNvPr>
          <p:cNvGrpSpPr/>
          <p:nvPr/>
        </p:nvGrpSpPr>
        <p:grpSpPr>
          <a:xfrm>
            <a:off x="2003247" y="2571750"/>
            <a:ext cx="5137501" cy="1293107"/>
            <a:chOff x="5730844" y="1330859"/>
            <a:chExt cx="5332491" cy="1426462"/>
          </a:xfrm>
          <a:solidFill>
            <a:schemeClr val="bg1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6B769D5-CC40-AF4A-9C48-781BF26A5D86}"/>
                </a:ext>
              </a:extLst>
            </p:cNvPr>
            <p:cNvSpPr/>
            <p:nvPr/>
          </p:nvSpPr>
          <p:spPr>
            <a:xfrm>
              <a:off x="5730844" y="1330859"/>
              <a:ext cx="5332491" cy="12222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06A5D77-0507-BFCF-37C6-BFAB26AAE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132" y="1330859"/>
              <a:ext cx="4925913" cy="14264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8" name="Google Shape;225;p16">
            <a:extLst>
              <a:ext uri="{FF2B5EF4-FFF2-40B4-BE49-F238E27FC236}">
                <a16:creationId xmlns:a16="http://schemas.microsoft.com/office/drawing/2014/main" id="{E4774535-62A1-63DB-7A0A-EF3D7AAF42F2}"/>
              </a:ext>
            </a:extLst>
          </p:cNvPr>
          <p:cNvSpPr txBox="1"/>
          <p:nvPr/>
        </p:nvSpPr>
        <p:spPr>
          <a:xfrm>
            <a:off x="2861398" y="1586693"/>
            <a:ext cx="34212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400" b="0" i="0" u="none" strike="noStrike" cap="none" dirty="0">
                <a:solidFill>
                  <a:srgbClr val="5361F0"/>
                </a:solidFill>
                <a:latin typeface="Unbounded Black"/>
                <a:ea typeface="Unbounded Black"/>
                <a:cs typeface="Unbounded Black"/>
                <a:sym typeface="Unbounded Black"/>
              </a:rPr>
              <a:t>OBRIGADO!</a:t>
            </a:r>
            <a:endParaRPr sz="3400" b="0" i="0" u="none" strike="noStrike" cap="none" dirty="0">
              <a:solidFill>
                <a:srgbClr val="5361F0"/>
              </a:solidFill>
              <a:latin typeface="Unbounded Black"/>
              <a:ea typeface="Unbounded Black"/>
              <a:cs typeface="Unbounded Black"/>
              <a:sym typeface="Unbounded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499</Words>
  <Application>Microsoft Office PowerPoint</Application>
  <PresentationFormat>Apresentação na tela (16:9)</PresentationFormat>
  <Paragraphs>94</Paragraphs>
  <Slides>9</Slides>
  <Notes>8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Symbol</vt:lpstr>
      <vt:lpstr>Segoe UI</vt:lpstr>
      <vt:lpstr>Arial</vt:lpstr>
      <vt:lpstr>Unbounded Black</vt:lpstr>
      <vt:lpstr>Barlow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SNPAR</dc:creator>
  <cp:lastModifiedBy>Rodrigo Machado</cp:lastModifiedBy>
  <cp:revision>8</cp:revision>
  <dcterms:modified xsi:type="dcterms:W3CDTF">2026-05-27T12:24:38Z</dcterms:modified>
</cp:coreProperties>
</file>