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78" r:id="rId7"/>
    <p:sldId id="267" r:id="rId8"/>
    <p:sldId id="265" r:id="rId9"/>
    <p:sldId id="263" r:id="rId10"/>
    <p:sldId id="273" r:id="rId11"/>
    <p:sldId id="275" r:id="rId12"/>
    <p:sldId id="276" r:id="rId13"/>
    <p:sldId id="271" r:id="rId14"/>
    <p:sldId id="277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29D86C-5B69-524A-DA70-1853D19C2F17}" name="Iwanicki, Lara" initials="LI" userId="S::Liwanicki@oceana.org::0394a432-0492-4a36-bb38-30dab285993d" providerId="AD"/>
  <p188:author id="{92D7C7AC-F65E-1B34-AE08-07964F841BAB}" name="Reis, Luis" initials="RL" userId="S::lreis@oceana.org::a43e48cb-db98-4c56-a0e4-73e7145425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E30"/>
    <a:srgbClr val="163E64"/>
    <a:srgbClr val="EAE7E0"/>
    <a:srgbClr val="004D51"/>
    <a:srgbClr val="005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AB847-C59C-DACA-9ACD-5CFB90EF9FAF}" v="387" dt="2024-10-08T15:29:15.499"/>
    <p1510:client id="{17A65FBC-BD09-8C74-AC8D-B2E62232A326}" v="80" dt="2024-10-09T14:11:02.832"/>
    <p1510:client id="{B87FAE56-7514-4B08-90B6-0C475FB7E27E}" v="120" dt="2024-10-09T14:35:15.9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B42A0-5BAA-561B-3F56-BCA1E8FFE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22C93D-E708-493A-3C64-0B5F45EF5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AEBD86-5026-9309-1294-2E53A687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D3A75E-C317-24EC-AF1F-005A2C75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46876A-8D3B-8561-2F1F-F45723FF4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75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94DFD0-BFC3-DCC9-3A00-D3646B5C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90C1E7-7D7A-FC37-6F9F-F35EA164E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6EE790-4457-3CB9-89BD-4D387491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DDF9D4-9C7A-7082-C562-91895BD83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2EBB49-9A27-7C12-D9B6-3CECEB59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57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6988F0-F92E-C043-CE4F-3186FDB42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6859C61-FBF9-D615-00E7-D145A1421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F419E3-5EA9-0B38-1CFE-2870C00FC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6027E6-5274-9809-ED09-E41F2CBA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1132E0-E33C-0340-BC19-D8A5193E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34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DD5B9-336F-A5B4-61D6-7BC76FC0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6A3441-64A1-A7B0-69DE-E23041B3B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91F0BE-2CE1-660D-3BF9-71D9108B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00B3BA-C387-77C6-EB05-E1272A36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8E40E4-94A4-2C75-196E-6D16796B9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57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5F32C-C570-0B0F-D105-22769821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6AF282-CFF9-6028-80D2-D61094272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20599F-56AF-9B41-04D9-5420A42BA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E80D99-1703-21A5-D4B8-270CC38B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F77D52-C5F3-DCF4-1B59-CD658FFE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73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A7C828-755C-C6E2-A0E0-843846D71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0DC555-E944-642E-68A4-BB73E2F80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928C09-CA91-4EE8-FDA1-AB3FAF9B3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15CFF5D-1B15-8768-95E6-032894D0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B3E241-206F-304C-4D50-9FFF0AC0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F1F720-BEC0-EA61-28B3-6F1D681D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51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189F5-6DB2-6FCF-18A8-20CE378C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1CFCF2-B4F2-5FC4-5D9E-ABF1E4CAD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F369CD-48E4-AA0B-0FDA-1F727CB2D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B476047-F29D-FF88-F784-027B01662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F902514-5A37-EB54-E9E4-8B1E36D1B6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F57F0B2-A106-0DD6-DCFF-4FB201C90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480DFB5-CA0F-25C5-D975-A8549946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265F857-ACFC-F973-D728-DD2003BDE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29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EE05A6-6F02-D9F4-FF34-22A19B63D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2E70393-3FFD-0830-2EEB-78F1F628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115A73-FE27-60D2-7A51-A71D751F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914E6E-CFB6-49E4-DC02-3AB314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47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C07693-9476-98BE-3DC9-2E7DD7DF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8DC1C07-3C3C-C2D5-EF68-8BBFAEF3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865C456-0401-BF43-0DA0-3EEDA262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045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82F53-C522-05E5-F451-BCB218733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2C721E-F863-154F-7ADF-412D05C8C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2377E0-2F8F-4716-11D5-DBB651A8A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4ECA5B4-4ACD-4FE5-B1FB-7D140033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7364F0-C3B7-1543-3390-81BF2870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B8F2F47-85DA-1888-8238-45E8989E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97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DABF88-82FA-1291-1856-0F7DBEF5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0C88B01-269E-803C-9DCB-F82815E19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A69D4DF-2A81-D6EA-3019-49BC5505A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584A98-DFD8-48EB-1090-C0E39D4E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88FE9D-C2E7-36BF-17F5-F2F73116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B45D51E-301B-2591-2087-7B78DC1A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30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A72FD58-8364-5C3B-296B-3776A0571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9D7741-2C28-BE1C-B838-18F9C8D95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4B578A-7C2A-73B6-237B-90F8D680B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68CEC0-FE90-422D-A387-84E32A519CB5}" type="datetimeFigureOut">
              <a:rPr lang="pt-BR" smtClean="0"/>
              <a:t>09/10/2024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35A1CC-E6D9-BEA8-40A3-79ECDF852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2C9941-BCD1-6AD0-E086-C8BCE4FD9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0EC52B-99B6-455E-851A-A534F40947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89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liwanicki@oceana.or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76A386B-013E-F844-1845-0B913C0D46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47" y="10"/>
            <a:ext cx="12191999" cy="6857990"/>
          </a:xfrm>
          <a:prstGeom prst="rect">
            <a:avLst/>
          </a:prstGeom>
          <a:effectLst/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136698-393C-D331-E1F0-FE2588A17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655" y="2611549"/>
            <a:ext cx="6492816" cy="12600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br>
              <a:rPr lang="pt-BR" sz="5200" dirty="0"/>
            </a:br>
            <a:r>
              <a:rPr lang="pt-BR" sz="4800" dirty="0">
                <a:solidFill>
                  <a:srgbClr val="FFFFFF"/>
                </a:solidFill>
              </a:rPr>
              <a:t>Reforma Tributária e Imposto Seletivo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3158E2-C3BD-FDA8-0443-C6A423152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8" y="4330835"/>
            <a:ext cx="6708476" cy="1023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en-US" baseline="0" dirty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Lara Iwanicki</a:t>
            </a:r>
            <a:r>
              <a:rPr lang="en-US" dirty="0">
                <a:latin typeface="Aptos Display"/>
                <a:ea typeface="Segoe UI"/>
                <a:cs typeface="Segoe UI"/>
              </a:rPr>
              <a:t>​</a:t>
            </a:r>
          </a:p>
          <a:p>
            <a:pPr algn="l"/>
            <a:r>
              <a:rPr lang="en-US" i="1" baseline="0" err="1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Gerente</a:t>
            </a:r>
            <a:r>
              <a:rPr lang="en-US" i="1" baseline="0" dirty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 de </a:t>
            </a:r>
            <a:r>
              <a:rPr lang="en-US" i="1" dirty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Advocacy -</a:t>
            </a:r>
            <a:r>
              <a:rPr lang="en-US" i="1" baseline="0" dirty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 </a:t>
            </a:r>
            <a:r>
              <a:rPr lang="en-US" i="1" dirty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Oceana </a:t>
            </a:r>
            <a:r>
              <a:rPr lang="en-US" i="1" err="1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Brasil</a:t>
            </a:r>
            <a:r>
              <a:rPr lang="en-US" dirty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 </a:t>
            </a:r>
            <a:endParaRPr lang="pt-BR" dirty="0">
              <a:solidFill>
                <a:srgbClr val="FFFFFF"/>
              </a:solidFill>
              <a:latin typeface="Aptos Display"/>
            </a:endParaRPr>
          </a:p>
        </p:txBody>
      </p:sp>
      <p:pic>
        <p:nvPicPr>
          <p:cNvPr id="14" name="Imagem 13" descr="Oceana_Icon_White.tif">
            <a:extLst>
              <a:ext uri="{FF2B5EF4-FFF2-40B4-BE49-F238E27FC236}">
                <a16:creationId xmlns:a16="http://schemas.microsoft.com/office/drawing/2014/main" id="{118EB3C0-63A6-65B6-BCEB-A1C97BDFF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698" y="6167797"/>
            <a:ext cx="488831" cy="489010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8014C546-D223-E399-6E08-F7C8D313D517}"/>
              </a:ext>
            </a:extLst>
          </p:cNvPr>
          <p:cNvCxnSpPr/>
          <p:nvPr/>
        </p:nvCxnSpPr>
        <p:spPr>
          <a:xfrm>
            <a:off x="448574" y="3863197"/>
            <a:ext cx="4293079" cy="862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ulo 1">
            <a:extLst>
              <a:ext uri="{FF2B5EF4-FFF2-40B4-BE49-F238E27FC236}">
                <a16:creationId xmlns:a16="http://schemas.microsoft.com/office/drawing/2014/main" id="{DD8DE8FB-26D0-4D32-FB11-59B66BF1A603}"/>
              </a:ext>
            </a:extLst>
          </p:cNvPr>
          <p:cNvSpPr txBox="1">
            <a:spLocks/>
          </p:cNvSpPr>
          <p:nvPr/>
        </p:nvSpPr>
        <p:spPr>
          <a:xfrm>
            <a:off x="343906" y="1599383"/>
            <a:ext cx="6607834" cy="1633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>
                <a:solidFill>
                  <a:srgbClr val="FFFFFF"/>
                </a:solidFill>
              </a:rPr>
              <a:t>Audiência Pública </a:t>
            </a:r>
            <a:br>
              <a:rPr lang="pt-BR" sz="2400"/>
            </a:br>
            <a:r>
              <a:rPr lang="pt-BR" sz="2400" dirty="0">
                <a:solidFill>
                  <a:srgbClr val="FFFFFF"/>
                </a:solidFill>
              </a:rPr>
              <a:t>Comissão de Assuntos Econômicos</a:t>
            </a:r>
            <a:br>
              <a:rPr lang="pt-BR" sz="5200"/>
            </a:br>
            <a:endParaRPr lang="pt-BR" sz="4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12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E24D1F-186D-0702-B53A-8B1758AA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TAXAÇÃO DE ITENS PLÁSTICOS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20240704_Sacos_Plásticos_Forbes">
            <a:extLst>
              <a:ext uri="{FF2B5EF4-FFF2-40B4-BE49-F238E27FC236}">
                <a16:creationId xmlns:a16="http://schemas.microsoft.com/office/drawing/2014/main" id="{3957788A-5663-95CD-C9E8-EF1C66FF51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572" y="569297"/>
            <a:ext cx="5608830" cy="56088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3803432-6958-0422-AD91-73AEB47E48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104" y="6272032"/>
            <a:ext cx="395379" cy="3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10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84A5F6-41F1-87B8-C23B-F96867AC4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Redução significativa do consumo de plásticos descartáveis</a:t>
            </a:r>
          </a:p>
          <a:p>
            <a:r>
              <a:rPr lang="pt-BR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Aumento nas taxas de reciclagem</a:t>
            </a:r>
            <a:r>
              <a:rPr lang="pt-B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decorrente de investimentos em embalagens recicláveis</a:t>
            </a:r>
          </a:p>
          <a:p>
            <a:r>
              <a:rPr lang="pt-BR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Desenvolvimento de novos mercados e empregos verdes</a:t>
            </a:r>
            <a:r>
              <a:rPr lang="pt-B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em indústrias alternativas</a:t>
            </a:r>
          </a:p>
          <a:p>
            <a:r>
              <a:rPr lang="pt-B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Aumento da arrecadação </a:t>
            </a:r>
          </a:p>
          <a:p>
            <a:r>
              <a:rPr lang="pt-BR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Alívio fiscal para governos em custos de gerenciamento de resíduos</a:t>
            </a:r>
            <a:endParaRPr lang="pt-B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Maior conscientização e mudança de comportamento do consumidor</a:t>
            </a:r>
            <a:endParaRPr lang="pt-BR" sz="3600" dirty="0">
              <a:latin typeface="+mj-lt"/>
            </a:endParaRPr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0460D50-DC17-2CB8-BF3A-F57A269541BD}"/>
              </a:ext>
            </a:extLst>
          </p:cNvPr>
          <p:cNvSpPr txBox="1">
            <a:spLocks/>
          </p:cNvSpPr>
          <p:nvPr/>
        </p:nvSpPr>
        <p:spPr>
          <a:xfrm>
            <a:off x="717058" y="416327"/>
            <a:ext cx="11033185" cy="112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153D64"/>
                </a:solidFill>
              </a:rPr>
              <a:t>Benefícios Observados em Países que Implementaram a Taxação de Plásticos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6B1068-873A-9525-9494-A2624F4396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104" y="6272032"/>
            <a:ext cx="395379" cy="3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97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CEEA3-6AEF-7BD8-3718-A5A1BE10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1B8F4B-8904-ABE2-6750-2F8BA7B20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Escopo: plásticos de uso único, sem reciclabilidade</a:t>
            </a:r>
          </a:p>
          <a:p>
            <a:r>
              <a:rPr lang="pt-BR" dirty="0"/>
              <a:t>Redução do custo com externalidades negativas, como o gerenciamento de resíduos</a:t>
            </a:r>
          </a:p>
          <a:p>
            <a:r>
              <a:rPr lang="pt-BR" dirty="0"/>
              <a:t>Inovação e fomento à bioeconomia</a:t>
            </a:r>
          </a:p>
          <a:p>
            <a:r>
              <a:rPr lang="pt-BR" dirty="0"/>
              <a:t>Proteção do consumidor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71F9BA5-5DE2-6CA6-57D3-EC3969A528A3}"/>
              </a:ext>
            </a:extLst>
          </p:cNvPr>
          <p:cNvSpPr txBox="1">
            <a:spLocks/>
          </p:cNvSpPr>
          <p:nvPr/>
        </p:nvSpPr>
        <p:spPr>
          <a:xfrm>
            <a:off x="717058" y="416327"/>
            <a:ext cx="11033185" cy="112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153D64"/>
                </a:solidFill>
              </a:rPr>
              <a:t>OPORTUNIDADES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ECF0BE9-D603-BCD7-1213-1D69614EBA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104" y="6272032"/>
            <a:ext cx="395379" cy="3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75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, Aplicativo, PowerPoint&#10;&#10;Descrição gerada automaticamente">
            <a:extLst>
              <a:ext uri="{FF2B5EF4-FFF2-40B4-BE49-F238E27FC236}">
                <a16:creationId xmlns:a16="http://schemas.microsoft.com/office/drawing/2014/main" id="{7BC70026-7CFF-F4D4-DCDC-4D43917BF0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4573" y="169805"/>
            <a:ext cx="5341910" cy="64834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029DD66-3C41-BD42-8839-B7770CFBA5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104" y="6272032"/>
            <a:ext cx="395379" cy="381181"/>
          </a:xfrm>
          <a:prstGeom prst="rect">
            <a:avLst/>
          </a:prstGeom>
        </p:spPr>
      </p:pic>
      <p:pic>
        <p:nvPicPr>
          <p:cNvPr id="3" name="Imagem 2" descr="Uma imagem contendo comida, mesa, laranja, homem&#10;&#10;Descrição gerada automaticamente">
            <a:extLst>
              <a:ext uri="{FF2B5EF4-FFF2-40B4-BE49-F238E27FC236}">
                <a16:creationId xmlns:a16="http://schemas.microsoft.com/office/drawing/2014/main" id="{0B7F2D27-7F62-935C-834A-884DE09F31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D6478-3DFF-0B98-8E29-316461D52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3F8CA4F-B6F9-E15D-E4DC-A78CEC4B3B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68836"/>
            <a:ext cx="12191999" cy="6857990"/>
          </a:xfrm>
          <a:prstGeom prst="rect">
            <a:avLst/>
          </a:prstGeom>
          <a:effectLst/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16E32E23-4D4E-6450-445E-03870CD1E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14" y="5258617"/>
            <a:ext cx="5419107" cy="1023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en-US" sz="2800" baseline="0" dirty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Lara Iwanicki</a:t>
            </a:r>
            <a:r>
              <a:rPr lang="en-US" sz="2800" dirty="0">
                <a:latin typeface="Aptos Display"/>
                <a:ea typeface="Segoe UI"/>
                <a:cs typeface="Segoe UI"/>
              </a:rPr>
              <a:t>​</a:t>
            </a:r>
          </a:p>
          <a:p>
            <a:pPr algn="l"/>
            <a:r>
              <a:rPr lang="en-US" i="1" dirty="0">
                <a:solidFill>
                  <a:srgbClr val="FFFFFF"/>
                </a:solidFill>
                <a:latin typeface="Aptos Display"/>
                <a:ea typeface="Segoe UI"/>
                <a:cs typeface="Segoe UI"/>
                <a:hlinkClick r:id="rId3"/>
              </a:rPr>
              <a:t>liwanicki@oceana.org</a:t>
            </a:r>
            <a:endParaRPr lang="en-US" i="1" dirty="0">
              <a:solidFill>
                <a:srgbClr val="FFFFFF"/>
              </a:solidFill>
              <a:latin typeface="Aptos Display"/>
              <a:ea typeface="Segoe UI"/>
              <a:cs typeface="Segoe UI"/>
            </a:endParaRPr>
          </a:p>
          <a:p>
            <a:pPr algn="l"/>
            <a:r>
              <a:rPr lang="en-US" i="1" dirty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Brasil.oceana.org</a:t>
            </a:r>
            <a:r>
              <a:rPr lang="en-US" dirty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 </a:t>
            </a:r>
            <a:endParaRPr lang="pt-BR" dirty="0">
              <a:solidFill>
                <a:srgbClr val="FFFFFF"/>
              </a:solidFill>
              <a:latin typeface="Aptos Display"/>
            </a:endParaRPr>
          </a:p>
        </p:txBody>
      </p:sp>
      <p:pic>
        <p:nvPicPr>
          <p:cNvPr id="14" name="Imagem 13" descr="Oceana_Icon_White.tif">
            <a:extLst>
              <a:ext uri="{FF2B5EF4-FFF2-40B4-BE49-F238E27FC236}">
                <a16:creationId xmlns:a16="http://schemas.microsoft.com/office/drawing/2014/main" id="{059EB788-EEB7-3F9D-AD23-3043B3F69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4698" y="6167797"/>
            <a:ext cx="488831" cy="48901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B3646FF-5649-85A7-3BDE-E449503F553F}"/>
              </a:ext>
            </a:extLst>
          </p:cNvPr>
          <p:cNvSpPr txBox="1">
            <a:spLocks/>
          </p:cNvSpPr>
          <p:nvPr/>
        </p:nvSpPr>
        <p:spPr>
          <a:xfrm>
            <a:off x="343906" y="1599383"/>
            <a:ext cx="6607834" cy="1633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3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FA62CCFF-D78F-F593-1605-5D42DF1CAED0}"/>
              </a:ext>
            </a:extLst>
          </p:cNvPr>
          <p:cNvSpPr/>
          <p:nvPr/>
        </p:nvSpPr>
        <p:spPr>
          <a:xfrm>
            <a:off x="2665370" y="2841975"/>
            <a:ext cx="6623325" cy="1833437"/>
          </a:xfrm>
          <a:prstGeom prst="rect">
            <a:avLst/>
          </a:prstGeom>
          <a:solidFill>
            <a:srgbClr val="004D5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pt-B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aixaDeTexto 45">
            <a:extLst>
              <a:ext uri="{FF2B5EF4-FFF2-40B4-BE49-F238E27FC236}">
                <a16:creationId xmlns:a16="http://schemas.microsoft.com/office/drawing/2014/main" id="{81FB3FCA-8D46-4962-93DE-7088BFE81129}"/>
              </a:ext>
            </a:extLst>
          </p:cNvPr>
          <p:cNvSpPr txBox="1"/>
          <p:nvPr/>
        </p:nvSpPr>
        <p:spPr>
          <a:xfrm>
            <a:off x="2829778" y="3035430"/>
            <a:ext cx="631016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6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Fundada em 2001 e no Brasil desde 2014, a Oceana é a maior organização não governamental, sem fins lucrativos, focada exclusivamente na proteção dos oceanos.</a:t>
            </a:r>
            <a:endParaRPr kumimoji="0" lang="pt-BR" sz="162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 descr="Oceana_Icon_White.tif">
            <a:extLst>
              <a:ext uri="{FF2B5EF4-FFF2-40B4-BE49-F238E27FC236}">
                <a16:creationId xmlns:a16="http://schemas.microsoft.com/office/drawing/2014/main" id="{BFECE0E3-96B8-1924-E423-08DB36501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2812" y="6210929"/>
            <a:ext cx="503208" cy="4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5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907C2FDD-300F-7A25-E9E1-43360C409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958" b="777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DC3A88A-E43E-413C-AC5C-407971F1CE9E}"/>
              </a:ext>
            </a:extLst>
          </p:cNvPr>
          <p:cNvSpPr txBox="1">
            <a:spLocks/>
          </p:cNvSpPr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</a:rPr>
              <a:t>INCLUSÃO DO PLÁSTICO DE USO ÚNICO NO IMPOSTO SELETIVO</a:t>
            </a:r>
          </a:p>
        </p:txBody>
      </p:sp>
      <p:sp>
        <p:nvSpPr>
          <p:cNvPr id="4" name="AutoShape 2" descr="Plástico de uso único: o que é e seus impactos - eCycle">
            <a:extLst>
              <a:ext uri="{FF2B5EF4-FFF2-40B4-BE49-F238E27FC236}">
                <a16:creationId xmlns:a16="http://schemas.microsoft.com/office/drawing/2014/main" id="{628B1B15-A320-8D8C-5629-DB3ABDCAF9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366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BDE6815-907A-F91A-6AFF-DF0083AD8390}"/>
              </a:ext>
            </a:extLst>
          </p:cNvPr>
          <p:cNvSpPr txBox="1">
            <a:spLocks/>
          </p:cNvSpPr>
          <p:nvPr/>
        </p:nvSpPr>
        <p:spPr>
          <a:xfrm>
            <a:off x="176842" y="106332"/>
            <a:ext cx="118095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FFFFF"/>
                </a:solidFill>
              </a:rPr>
              <a:t> IMPACTOS AMBIENTAIS</a:t>
            </a:r>
          </a:p>
        </p:txBody>
      </p:sp>
      <p:pic>
        <p:nvPicPr>
          <p:cNvPr id="13" name="Imagem 12" descr="Oceana_Icon_White.tif">
            <a:extLst>
              <a:ext uri="{FF2B5EF4-FFF2-40B4-BE49-F238E27FC236}">
                <a16:creationId xmlns:a16="http://schemas.microsoft.com/office/drawing/2014/main" id="{B28D7AC9-6BA8-8C34-33B2-BA00EFB2B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2812" y="6210929"/>
            <a:ext cx="503208" cy="489010"/>
          </a:xfrm>
          <a:prstGeom prst="rect">
            <a:avLst/>
          </a:prstGeom>
        </p:spPr>
      </p:pic>
      <p:pic>
        <p:nvPicPr>
          <p:cNvPr id="17" name="Imagem 16" descr="Uma imagem contendo animal&#10;&#10;Descrição gerada automaticamente">
            <a:extLst>
              <a:ext uri="{FF2B5EF4-FFF2-40B4-BE49-F238E27FC236}">
                <a16:creationId xmlns:a16="http://schemas.microsoft.com/office/drawing/2014/main" id="{3B629E3F-16F7-AAC2-1942-35AF12284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04" y="1446380"/>
            <a:ext cx="8439150" cy="4314825"/>
          </a:xfrm>
          <a:prstGeom prst="rect">
            <a:avLst/>
          </a:prstGeom>
        </p:spPr>
      </p:pic>
      <p:pic>
        <p:nvPicPr>
          <p:cNvPr id="18" name="Imagem 17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F6602EE-1704-D87E-7EA7-A34F73235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523" y="1220278"/>
            <a:ext cx="8201025" cy="3171825"/>
          </a:xfrm>
          <a:prstGeom prst="rect">
            <a:avLst/>
          </a:prstGeom>
        </p:spPr>
      </p:pic>
      <p:pic>
        <p:nvPicPr>
          <p:cNvPr id="19" name="Imagem 1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E6E7330-A751-63B7-2A09-C3EF34B41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84" y="2642738"/>
            <a:ext cx="7505700" cy="3171825"/>
          </a:xfrm>
          <a:prstGeom prst="rect">
            <a:avLst/>
          </a:prstGeom>
        </p:spPr>
      </p:pic>
      <p:pic>
        <p:nvPicPr>
          <p:cNvPr id="20" name="Imagem 19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EF745F70-BA4E-0DFB-4813-79B06767C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9539" y="3941793"/>
            <a:ext cx="91249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05919-2402-450F-78B6-888CE33FC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42" y="106332"/>
            <a:ext cx="11809562" cy="1325563"/>
          </a:xfrm>
        </p:spPr>
        <p:txBody>
          <a:bodyPr/>
          <a:lstStyle/>
          <a:p>
            <a:pPr algn="ctr"/>
            <a:r>
              <a:rPr lang="pt-BR" b="1">
                <a:solidFill>
                  <a:srgbClr val="0A2F41"/>
                </a:solidFill>
              </a:rPr>
              <a:t> PLÁSTICO E SAÚDE HUMANA </a:t>
            </a:r>
          </a:p>
        </p:txBody>
      </p:sp>
      <p:pic>
        <p:nvPicPr>
          <p:cNvPr id="5" name="Imagem 4" descr="Uma imagem contendo invertebrado, animal&#10;&#10;Descrição gerada automaticamente">
            <a:extLst>
              <a:ext uri="{FF2B5EF4-FFF2-40B4-BE49-F238E27FC236}">
                <a16:creationId xmlns:a16="http://schemas.microsoft.com/office/drawing/2014/main" id="{2C7FD1FC-6515-EB89-B5B5-5871F861F2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787" y="3779447"/>
            <a:ext cx="3875598" cy="2883738"/>
          </a:xfrm>
          <a:prstGeom prst="rect">
            <a:avLst/>
          </a:prstGeom>
        </p:spPr>
      </p:pic>
      <p:pic>
        <p:nvPicPr>
          <p:cNvPr id="6" name="Imagem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AE39B48-2E6D-25F1-2976-01A6442342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157" y="1436836"/>
            <a:ext cx="3890515" cy="1786209"/>
          </a:xfrm>
          <a:prstGeom prst="rect">
            <a:avLst/>
          </a:prstGeom>
        </p:spPr>
      </p:pic>
      <p:pic>
        <p:nvPicPr>
          <p:cNvPr id="11" name="Imagem 10" descr="Uma imagem contendo vestuário, olhando, roupa íntima, mulher&#10;&#10;Descrição gerada automaticamente">
            <a:extLst>
              <a:ext uri="{FF2B5EF4-FFF2-40B4-BE49-F238E27FC236}">
                <a16:creationId xmlns:a16="http://schemas.microsoft.com/office/drawing/2014/main" id="{8F817EB7-E3D0-EAB8-CEB2-01CFA2A553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260" y="4138881"/>
            <a:ext cx="3897162" cy="2524305"/>
          </a:xfrm>
          <a:prstGeom prst="rect">
            <a:avLst/>
          </a:prstGeom>
        </p:spPr>
      </p:pic>
      <p:pic>
        <p:nvPicPr>
          <p:cNvPr id="15" name="Imagem 1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7FBBC7B-E7B2-BFA2-B79D-0EEBAB018C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258" y="3046203"/>
            <a:ext cx="3903274" cy="1087827"/>
          </a:xfrm>
          <a:prstGeom prst="rect">
            <a:avLst/>
          </a:prstGeom>
        </p:spPr>
      </p:pic>
      <p:pic>
        <p:nvPicPr>
          <p:cNvPr id="16" name="Imagem 1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036195F-A6BF-4119-053A-21D441214F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43" y="2887155"/>
            <a:ext cx="3849718" cy="1302409"/>
          </a:xfrm>
          <a:prstGeom prst="rect">
            <a:avLst/>
          </a:prstGeom>
        </p:spPr>
      </p:pic>
      <p:pic>
        <p:nvPicPr>
          <p:cNvPr id="17" name="Imagem 16" descr="Texto&#10;&#10;Descrição gerada automaticamente">
            <a:extLst>
              <a:ext uri="{FF2B5EF4-FFF2-40B4-BE49-F238E27FC236}">
                <a16:creationId xmlns:a16="http://schemas.microsoft.com/office/drawing/2014/main" id="{43E0DC98-5669-43FD-9DD2-5A7DB22F9E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0"/>
          <a:stretch/>
        </p:blipFill>
        <p:spPr>
          <a:xfrm>
            <a:off x="156352" y="2932080"/>
            <a:ext cx="3837874" cy="995425"/>
          </a:xfrm>
          <a:prstGeom prst="rect">
            <a:avLst/>
          </a:prstGeom>
        </p:spPr>
      </p:pic>
      <p:pic>
        <p:nvPicPr>
          <p:cNvPr id="18" name="Imagem 1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955ABA3-8435-1F8D-E9B7-9EEA1A90C6F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908" r="-397"/>
          <a:stretch/>
        </p:blipFill>
        <p:spPr>
          <a:xfrm>
            <a:off x="176842" y="2628363"/>
            <a:ext cx="3857980" cy="330967"/>
          </a:xfrm>
          <a:prstGeom prst="rect">
            <a:avLst/>
          </a:prstGeom>
        </p:spPr>
      </p:pic>
      <p:pic>
        <p:nvPicPr>
          <p:cNvPr id="19" name="Imagem 18" descr="Recicla Sampa - Cientistas encontram microplásticos em coração humano">
            <a:extLst>
              <a:ext uri="{FF2B5EF4-FFF2-40B4-BE49-F238E27FC236}">
                <a16:creationId xmlns:a16="http://schemas.microsoft.com/office/drawing/2014/main" id="{53DE4D98-732A-5C84-18ED-D44C2183A5F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54" y="4137912"/>
            <a:ext cx="3821913" cy="2521653"/>
          </a:xfrm>
          <a:prstGeom prst="rect">
            <a:avLst/>
          </a:prstGeom>
        </p:spPr>
      </p:pic>
      <p:pic>
        <p:nvPicPr>
          <p:cNvPr id="20" name="Imagem 19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768C15A8-1DB4-0D29-EA78-1D46FEF80D2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562" y="1436029"/>
            <a:ext cx="3877933" cy="1541792"/>
          </a:xfrm>
          <a:prstGeom prst="rect">
            <a:avLst/>
          </a:prstGeom>
        </p:spPr>
      </p:pic>
      <p:pic>
        <p:nvPicPr>
          <p:cNvPr id="21" name="Imagem 20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D89387A-7C37-D54A-A723-E6D6D2E31BA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323" y="2768720"/>
            <a:ext cx="3847920" cy="1550598"/>
          </a:xfrm>
          <a:prstGeom prst="rect">
            <a:avLst/>
          </a:prstGeom>
        </p:spPr>
      </p:pic>
      <p:pic>
        <p:nvPicPr>
          <p:cNvPr id="22" name="Imagem 2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FDF1816-D302-41B2-BC32-5D385A0255C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70" y="1437286"/>
            <a:ext cx="3834981" cy="11942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4BE04F2-A93E-564B-A698-042B7A32648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8"/>
          <a:stretch/>
        </p:blipFill>
        <p:spPr>
          <a:xfrm>
            <a:off x="2075289" y="154601"/>
            <a:ext cx="8012567" cy="6492803"/>
          </a:xfrm>
          <a:prstGeom prst="rect">
            <a:avLst/>
          </a:prstGeom>
        </p:spPr>
      </p:pic>
      <p:pic>
        <p:nvPicPr>
          <p:cNvPr id="1026" name="Picture 2" descr="Disruptores endocrinos. A era dos plásticos e o impacto nos seres vivos.">
            <a:extLst>
              <a:ext uri="{FF2B5EF4-FFF2-40B4-BE49-F238E27FC236}">
                <a16:creationId xmlns:a16="http://schemas.microsoft.com/office/drawing/2014/main" id="{D891AA26-0616-AAB3-C071-713F51E37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4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Oceana_Icon_White.tif">
            <a:extLst>
              <a:ext uri="{FF2B5EF4-FFF2-40B4-BE49-F238E27FC236}">
                <a16:creationId xmlns:a16="http://schemas.microsoft.com/office/drawing/2014/main" id="{0B25C290-799A-9627-E6E0-C4D47B71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2812" y="6210929"/>
            <a:ext cx="503208" cy="4890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505919-2402-450F-78B6-888CE33FC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283" y="1455174"/>
            <a:ext cx="7964129" cy="3667431"/>
          </a:xfrm>
        </p:spPr>
        <p:txBody>
          <a:bodyPr>
            <a:noAutofit/>
          </a:bodyPr>
          <a:lstStyle/>
          <a:p>
            <a:pPr algn="ctr"/>
            <a:r>
              <a:rPr lang="pt-BR" sz="3600" dirty="0">
                <a:solidFill>
                  <a:srgbClr val="FFFFFF"/>
                </a:solidFill>
                <a:ea typeface="+mj-lt"/>
                <a:cs typeface="+mj-lt"/>
              </a:rPr>
              <a:t>Um estudo publicado pela </a:t>
            </a:r>
            <a:r>
              <a:rPr lang="pt-BR" sz="3600" i="1" dirty="0">
                <a:solidFill>
                  <a:srgbClr val="FFFFFF"/>
                </a:solidFill>
                <a:ea typeface="+mj-lt"/>
                <a:cs typeface="+mj-lt"/>
              </a:rPr>
              <a:t>Environmental Science &amp; Technology </a:t>
            </a:r>
            <a:r>
              <a:rPr lang="pt-BR" sz="3600" dirty="0">
                <a:solidFill>
                  <a:srgbClr val="FFFFFF"/>
                </a:solidFill>
                <a:ea typeface="+mj-lt"/>
                <a:cs typeface="+mj-lt"/>
              </a:rPr>
              <a:t>estimou que, em média, </a:t>
            </a:r>
            <a:r>
              <a:rPr lang="pt-BR" sz="3600" b="1" dirty="0">
                <a:solidFill>
                  <a:srgbClr val="022E30"/>
                </a:solidFill>
                <a:highlight>
                  <a:srgbClr val="FFFF00"/>
                </a:highlight>
                <a:ea typeface="+mj-lt"/>
                <a:cs typeface="+mj-lt"/>
              </a:rPr>
              <a:t>cada pessoa</a:t>
            </a:r>
            <a:r>
              <a:rPr lang="pt-BR" sz="3600" dirty="0">
                <a:solidFill>
                  <a:srgbClr val="022E30"/>
                </a:solidFill>
                <a:highlight>
                  <a:srgbClr val="FFFF00"/>
                </a:highlight>
                <a:ea typeface="+mj-lt"/>
                <a:cs typeface="+mj-lt"/>
              </a:rPr>
              <a:t> consome entre </a:t>
            </a:r>
            <a:r>
              <a:rPr lang="pt-BR" sz="3600" b="1" dirty="0">
                <a:solidFill>
                  <a:srgbClr val="022E30"/>
                </a:solidFill>
                <a:highlight>
                  <a:srgbClr val="FFFF00"/>
                </a:highlight>
                <a:ea typeface="+mj-lt"/>
                <a:cs typeface="+mj-lt"/>
              </a:rPr>
              <a:t>74.000 e 121.000</a:t>
            </a:r>
            <a:r>
              <a:rPr lang="pt-BR" sz="3600" dirty="0">
                <a:solidFill>
                  <a:srgbClr val="022E30"/>
                </a:solidFill>
                <a:highlight>
                  <a:srgbClr val="FFFF00"/>
                </a:highlight>
                <a:ea typeface="+mj-lt"/>
                <a:cs typeface="+mj-lt"/>
              </a:rPr>
              <a:t> partículas de </a:t>
            </a:r>
            <a:r>
              <a:rPr lang="pt-BR" sz="3600" b="1" dirty="0">
                <a:solidFill>
                  <a:srgbClr val="022E30"/>
                </a:solidFill>
                <a:highlight>
                  <a:srgbClr val="FFFF00"/>
                </a:highlight>
                <a:ea typeface="+mj-lt"/>
                <a:cs typeface="+mj-lt"/>
              </a:rPr>
              <a:t>microplástico por ano</a:t>
            </a:r>
            <a:r>
              <a:rPr lang="pt-BR" sz="3600" dirty="0">
                <a:solidFill>
                  <a:srgbClr val="022E30"/>
                </a:solidFill>
                <a:ea typeface="+mj-lt"/>
                <a:cs typeface="+mj-lt"/>
              </a:rPr>
              <a:t>, </a:t>
            </a:r>
            <a:r>
              <a:rPr lang="pt-BR" sz="3600" dirty="0">
                <a:solidFill>
                  <a:srgbClr val="FFFFFF"/>
                </a:solidFill>
                <a:ea typeface="+mj-lt"/>
                <a:cs typeface="+mj-lt"/>
              </a:rPr>
              <a:t>dependendo da dieta e do local onde vive.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585929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7EAB38A-C07A-C124-049D-E91CA613A1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104" y="6272032"/>
            <a:ext cx="395379" cy="38118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BDE6815-907A-F91A-6AFF-DF0083AD8390}"/>
              </a:ext>
            </a:extLst>
          </p:cNvPr>
          <p:cNvSpPr txBox="1">
            <a:spLocks/>
          </p:cNvSpPr>
          <p:nvPr/>
        </p:nvSpPr>
        <p:spPr>
          <a:xfrm>
            <a:off x="1743974" y="5691"/>
            <a:ext cx="83446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A2F41"/>
                </a:solidFill>
              </a:rPr>
              <a:t>IMPACTOS SOCIOECONÔMICOS</a:t>
            </a:r>
          </a:p>
        </p:txBody>
      </p:sp>
      <p:sp>
        <p:nvSpPr>
          <p:cNvPr id="6" name="AutoShape 2" descr="Uncovering the perils of plastics | UCLA Luskin Center for Innovation">
            <a:extLst>
              <a:ext uri="{FF2B5EF4-FFF2-40B4-BE49-F238E27FC236}">
                <a16:creationId xmlns:a16="http://schemas.microsoft.com/office/drawing/2014/main" id="{7F9BEF87-AA5F-DEF8-21AF-2CBBA86E68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07F11E0-B801-BC77-35E2-291759DE20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419" y="1226945"/>
            <a:ext cx="9306362" cy="5235677"/>
          </a:xfrm>
          <a:prstGeom prst="rect">
            <a:avLst/>
          </a:prstGeom>
        </p:spPr>
      </p:pic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C0BA213-A638-C795-D4DF-BE7D25BBE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308" y="1232947"/>
            <a:ext cx="5699666" cy="542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4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DFFC1FB4-EC32-673B-2B75-881E98C9DAD5}"/>
              </a:ext>
            </a:extLst>
          </p:cNvPr>
          <p:cNvSpPr/>
          <p:nvPr/>
        </p:nvSpPr>
        <p:spPr>
          <a:xfrm>
            <a:off x="5559" y="9635"/>
            <a:ext cx="12187362" cy="6865512"/>
          </a:xfrm>
          <a:prstGeom prst="rect">
            <a:avLst/>
          </a:prstGeom>
          <a:solidFill>
            <a:srgbClr val="022E3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pt-B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C973E02-CB84-E46D-FCEC-400322861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426" y="2866785"/>
            <a:ext cx="7755148" cy="112428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>
                <a:solidFill>
                  <a:srgbClr val="FFFFFF"/>
                </a:solidFill>
              </a:rPr>
              <a:t>TRATADO GLOBAL </a:t>
            </a:r>
            <a:br>
              <a:rPr lang="pt-BR" b="1">
                <a:solidFill>
                  <a:srgbClr val="FFFFFF"/>
                </a:solidFill>
              </a:rPr>
            </a:br>
            <a:r>
              <a:rPr lang="pt-BR" b="1">
                <a:solidFill>
                  <a:srgbClr val="FFFFFF"/>
                </a:solidFill>
              </a:rPr>
              <a:t>CONTRA POLUIÇÃO PLÁSTICA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3F9A460A-E1CD-B4E9-E081-D6EB941F20D1}"/>
              </a:ext>
            </a:extLst>
          </p:cNvPr>
          <p:cNvSpPr txBox="1">
            <a:spLocks/>
          </p:cNvSpPr>
          <p:nvPr/>
        </p:nvSpPr>
        <p:spPr>
          <a:xfrm>
            <a:off x="1738223" y="3996845"/>
            <a:ext cx="8732808" cy="43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rgbClr val="FFFFFF"/>
                </a:solidFill>
              </a:rPr>
              <a:t>INC-05 NOVEMBRO, COREIA DO SUL</a:t>
            </a:r>
          </a:p>
        </p:txBody>
      </p:sp>
    </p:spTree>
    <p:extLst>
      <p:ext uri="{BB962C8B-B14F-4D97-AF65-F5344CB8AC3E}">
        <p14:creationId xmlns:p14="http://schemas.microsoft.com/office/powerpoint/2010/main" val="186102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2F14E6D-5D4D-AF0C-BAE9-067671460C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5" b="-410"/>
          <a:stretch/>
        </p:blipFill>
        <p:spPr>
          <a:xfrm>
            <a:off x="1175350" y="321995"/>
            <a:ext cx="10794748" cy="59489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EA1E9C1-605B-657D-53B1-BA3688B8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51" y="5691"/>
            <a:ext cx="11723298" cy="1124280"/>
          </a:xfrm>
        </p:spPr>
        <p:txBody>
          <a:bodyPr>
            <a:normAutofit/>
          </a:bodyPr>
          <a:lstStyle/>
          <a:p>
            <a:pPr algn="r"/>
            <a:r>
              <a:rPr lang="pt-BR" b="1">
                <a:solidFill>
                  <a:srgbClr val="153D64"/>
                </a:solidFill>
              </a:rPr>
              <a:t>PL 2524/2022</a:t>
            </a:r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3803432-6958-0422-AD91-73AEB47E48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104" y="6272032"/>
            <a:ext cx="395379" cy="381181"/>
          </a:xfrm>
          <a:prstGeom prst="rect">
            <a:avLst/>
          </a:prstGeom>
        </p:spPr>
      </p:pic>
      <p:pic>
        <p:nvPicPr>
          <p:cNvPr id="11" name="Imagem 10" descr="Homem de terno e gravata&#10;&#10;Descrição gerada automaticamente">
            <a:extLst>
              <a:ext uri="{FF2B5EF4-FFF2-40B4-BE49-F238E27FC236}">
                <a16:creationId xmlns:a16="http://schemas.microsoft.com/office/drawing/2014/main" id="{4CAFD4DE-E22A-D9AD-24A6-D33AB72B97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" y="4009845"/>
            <a:ext cx="2685138" cy="28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74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228</Words>
  <Application>Microsoft Office PowerPoint</Application>
  <PresentationFormat>Widescreen</PresentationFormat>
  <Paragraphs>29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Lato</vt:lpstr>
      <vt:lpstr>Tema do Office</vt:lpstr>
      <vt:lpstr> Reforma Tributária e Imposto Seletivo</vt:lpstr>
      <vt:lpstr>Apresentação do PowerPoint</vt:lpstr>
      <vt:lpstr>Apresentação do PowerPoint</vt:lpstr>
      <vt:lpstr>Apresentação do PowerPoint</vt:lpstr>
      <vt:lpstr> PLÁSTICO E SAÚDE HUMANA </vt:lpstr>
      <vt:lpstr>Um estudo publicado pela Environmental Science &amp; Technology estimou que, em média, cada pessoa consome entre 74.000 e 121.000 partículas de microplástico por ano, dependendo da dieta e do local onde vive.</vt:lpstr>
      <vt:lpstr>Apresentação do PowerPoint</vt:lpstr>
      <vt:lpstr>TRATADO GLOBAL  CONTRA POLUIÇÃO PLÁSTICA</vt:lpstr>
      <vt:lpstr>PL 2524/2022</vt:lpstr>
      <vt:lpstr>TAXAÇÃO DE ITENS PLÁSTICOS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Iwanicki, Lara</dc:creator>
  <cp:lastModifiedBy>Iwanicki, Lara</cp:lastModifiedBy>
  <cp:revision>81</cp:revision>
  <dcterms:created xsi:type="dcterms:W3CDTF">2024-10-02T19:08:36Z</dcterms:created>
  <dcterms:modified xsi:type="dcterms:W3CDTF">2024-10-09T14:35:15Z</dcterms:modified>
</cp:coreProperties>
</file>