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80" r:id="rId4"/>
    <p:sldId id="262" r:id="rId5"/>
    <p:sldId id="268" r:id="rId6"/>
    <p:sldId id="270" r:id="rId7"/>
    <p:sldId id="273" r:id="rId8"/>
    <p:sldId id="274" r:id="rId9"/>
    <p:sldId id="269" r:id="rId10"/>
    <p:sldId id="275" r:id="rId11"/>
    <p:sldId id="271" r:id="rId12"/>
    <p:sldId id="276" r:id="rId13"/>
    <p:sldId id="272" r:id="rId14"/>
    <p:sldId id="293" r:id="rId15"/>
    <p:sldId id="290" r:id="rId16"/>
    <p:sldId id="291" r:id="rId17"/>
    <p:sldId id="292" r:id="rId18"/>
    <p:sldId id="281" r:id="rId19"/>
    <p:sldId id="283" r:id="rId20"/>
    <p:sldId id="294" r:id="rId21"/>
    <p:sldId id="266" r:id="rId22"/>
    <p:sldId id="288" r:id="rId23"/>
    <p:sldId id="282" r:id="rId24"/>
    <p:sldId id="260" r:id="rId25"/>
    <p:sldId id="261" r:id="rId26"/>
    <p:sldId id="284" r:id="rId27"/>
    <p:sldId id="278" r:id="rId2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Ênfas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Estilo Claro 2 - Ênfas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Planilha_do_Microsoft_Excel1.xlsx"/></Relationships>
</file>

<file path=ppt/charts/_rels/chart2.xml.rels><?xml version="1.0" encoding="UTF-8" standalone="yes"?>
<Relationships xmlns="http://schemas.openxmlformats.org/package/2006/relationships"><Relationship Id="rId3" Type="http://schemas.openxmlformats.org/officeDocument/2006/relationships/oleObject" Target="Pasta2"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D:\Users\denis.ribeiro\Desktop\Registros%20m&#243;dulo%20de%20tratamento%20SISCAN%2017%2008%2016%20-%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193338214825772E-2"/>
          <c:y val="5.2296967003666261E-2"/>
          <c:w val="0.96773010634396772"/>
          <c:h val="0.65887016570583112"/>
        </c:manualLayout>
      </c:layout>
      <c:barChart>
        <c:barDir val="col"/>
        <c:grouping val="clustered"/>
        <c:varyColors val="0"/>
        <c:ser>
          <c:idx val="0"/>
          <c:order val="0"/>
          <c:tx>
            <c:strRef>
              <c:f>'CONSOLIDADO e graficos'!$A$7</c:f>
              <c:strCache>
                <c:ptCount val="1"/>
                <c:pt idx="0">
                  <c:v>CACON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'CONSOLIDADO e graficos'!$B$6:$I$6</c:f>
              <c:numCache>
                <c:formatCode>General</c:formatCode>
                <c:ptCount val="8"/>
                <c:pt idx="0">
                  <c:v>2009</c:v>
                </c:pt>
                <c:pt idx="1">
                  <c:v>2010</c:v>
                </c:pt>
                <c:pt idx="2">
                  <c:v>2011</c:v>
                </c:pt>
                <c:pt idx="3">
                  <c:v>2012</c:v>
                </c:pt>
                <c:pt idx="4">
                  <c:v>2013</c:v>
                </c:pt>
                <c:pt idx="5">
                  <c:v>2014</c:v>
                </c:pt>
                <c:pt idx="6">
                  <c:v>2015</c:v>
                </c:pt>
                <c:pt idx="7">
                  <c:v>2016</c:v>
                </c:pt>
              </c:numCache>
            </c:numRef>
          </c:cat>
          <c:val>
            <c:numRef>
              <c:f>'CONSOLIDADO e graficos'!$B$7:$I$7</c:f>
              <c:numCache>
                <c:formatCode>#,##0</c:formatCode>
                <c:ptCount val="8"/>
                <c:pt idx="0">
                  <c:v>41</c:v>
                </c:pt>
                <c:pt idx="1">
                  <c:v>41</c:v>
                </c:pt>
                <c:pt idx="2">
                  <c:v>43</c:v>
                </c:pt>
                <c:pt idx="3">
                  <c:v>44</c:v>
                </c:pt>
                <c:pt idx="4">
                  <c:v>44</c:v>
                </c:pt>
                <c:pt idx="5">
                  <c:v>44</c:v>
                </c:pt>
                <c:pt idx="6">
                  <c:v>44</c:v>
                </c:pt>
                <c:pt idx="7">
                  <c:v>44</c:v>
                </c:pt>
              </c:numCache>
            </c:numRef>
          </c:val>
        </c:ser>
        <c:ser>
          <c:idx val="1"/>
          <c:order val="1"/>
          <c:tx>
            <c:strRef>
              <c:f>'CONSOLIDADO e graficos'!$A$8</c:f>
              <c:strCache>
                <c:ptCount val="1"/>
                <c:pt idx="0">
                  <c:v>Unacon com Serviço de Radioterapia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'CONSOLIDADO e graficos'!$B$6:$I$6</c:f>
              <c:numCache>
                <c:formatCode>General</c:formatCode>
                <c:ptCount val="8"/>
                <c:pt idx="0">
                  <c:v>2009</c:v>
                </c:pt>
                <c:pt idx="1">
                  <c:v>2010</c:v>
                </c:pt>
                <c:pt idx="2">
                  <c:v>2011</c:v>
                </c:pt>
                <c:pt idx="3">
                  <c:v>2012</c:v>
                </c:pt>
                <c:pt idx="4">
                  <c:v>2013</c:v>
                </c:pt>
                <c:pt idx="5">
                  <c:v>2014</c:v>
                </c:pt>
                <c:pt idx="6">
                  <c:v>2015</c:v>
                </c:pt>
                <c:pt idx="7">
                  <c:v>2016</c:v>
                </c:pt>
              </c:numCache>
            </c:numRef>
          </c:cat>
          <c:val>
            <c:numRef>
              <c:f>'CONSOLIDADO e graficos'!$B$8:$I$8</c:f>
              <c:numCache>
                <c:formatCode>#,##0</c:formatCode>
                <c:ptCount val="8"/>
                <c:pt idx="0">
                  <c:v>84</c:v>
                </c:pt>
                <c:pt idx="1">
                  <c:v>89</c:v>
                </c:pt>
                <c:pt idx="2">
                  <c:v>92</c:v>
                </c:pt>
                <c:pt idx="3">
                  <c:v>95</c:v>
                </c:pt>
                <c:pt idx="4">
                  <c:v>101</c:v>
                </c:pt>
                <c:pt idx="5">
                  <c:v>102</c:v>
                </c:pt>
                <c:pt idx="6">
                  <c:v>103</c:v>
                </c:pt>
                <c:pt idx="7">
                  <c:v>107</c:v>
                </c:pt>
              </c:numCache>
            </c:numRef>
          </c:val>
        </c:ser>
        <c:ser>
          <c:idx val="2"/>
          <c:order val="2"/>
          <c:tx>
            <c:strRef>
              <c:f>'CONSOLIDADO e graficos'!$A$9</c:f>
              <c:strCache>
                <c:ptCount val="1"/>
                <c:pt idx="0">
                  <c:v>Unacon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'CONSOLIDADO e graficos'!$B$6:$I$6</c:f>
              <c:numCache>
                <c:formatCode>General</c:formatCode>
                <c:ptCount val="8"/>
                <c:pt idx="0">
                  <c:v>2009</c:v>
                </c:pt>
                <c:pt idx="1">
                  <c:v>2010</c:v>
                </c:pt>
                <c:pt idx="2">
                  <c:v>2011</c:v>
                </c:pt>
                <c:pt idx="3">
                  <c:v>2012</c:v>
                </c:pt>
                <c:pt idx="4">
                  <c:v>2013</c:v>
                </c:pt>
                <c:pt idx="5">
                  <c:v>2014</c:v>
                </c:pt>
                <c:pt idx="6">
                  <c:v>2015</c:v>
                </c:pt>
                <c:pt idx="7">
                  <c:v>2016</c:v>
                </c:pt>
              </c:numCache>
            </c:numRef>
          </c:cat>
          <c:val>
            <c:numRef>
              <c:f>'CONSOLIDADO e graficos'!$B$9:$I$9</c:f>
              <c:numCache>
                <c:formatCode>#,##0</c:formatCode>
                <c:ptCount val="8"/>
                <c:pt idx="0">
                  <c:v>121</c:v>
                </c:pt>
                <c:pt idx="1">
                  <c:v>121</c:v>
                </c:pt>
                <c:pt idx="2">
                  <c:v>125</c:v>
                </c:pt>
                <c:pt idx="3">
                  <c:v>126</c:v>
                </c:pt>
                <c:pt idx="4">
                  <c:v>126</c:v>
                </c:pt>
                <c:pt idx="5">
                  <c:v>130</c:v>
                </c:pt>
                <c:pt idx="6">
                  <c:v>129</c:v>
                </c:pt>
                <c:pt idx="7">
                  <c:v>130</c:v>
                </c:pt>
              </c:numCache>
            </c:numRef>
          </c:val>
        </c:ser>
        <c:ser>
          <c:idx val="3"/>
          <c:order val="3"/>
          <c:tx>
            <c:strRef>
              <c:f>'CONSOLIDADO e graficos'!$A$10</c:f>
              <c:strCache>
                <c:ptCount val="1"/>
                <c:pt idx="0">
                  <c:v>Hospital Geral com Cirurgia Oncológica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'CONSOLIDADO e graficos'!$B$6:$I$6</c:f>
              <c:numCache>
                <c:formatCode>General</c:formatCode>
                <c:ptCount val="8"/>
                <c:pt idx="0">
                  <c:v>2009</c:v>
                </c:pt>
                <c:pt idx="1">
                  <c:v>2010</c:v>
                </c:pt>
                <c:pt idx="2">
                  <c:v>2011</c:v>
                </c:pt>
                <c:pt idx="3">
                  <c:v>2012</c:v>
                </c:pt>
                <c:pt idx="4">
                  <c:v>2013</c:v>
                </c:pt>
                <c:pt idx="5">
                  <c:v>2014</c:v>
                </c:pt>
                <c:pt idx="6">
                  <c:v>2015</c:v>
                </c:pt>
                <c:pt idx="7">
                  <c:v>2016</c:v>
                </c:pt>
              </c:numCache>
            </c:numRef>
          </c:cat>
          <c:val>
            <c:numRef>
              <c:f>'CONSOLIDADO e graficos'!$B$10:$I$10</c:f>
              <c:numCache>
                <c:formatCode>#,##0</c:formatCode>
                <c:ptCount val="8"/>
                <c:pt idx="0">
                  <c:v>9</c:v>
                </c:pt>
                <c:pt idx="1">
                  <c:v>9</c:v>
                </c:pt>
                <c:pt idx="2">
                  <c:v>9</c:v>
                </c:pt>
                <c:pt idx="3">
                  <c:v>8</c:v>
                </c:pt>
                <c:pt idx="4">
                  <c:v>7</c:v>
                </c:pt>
                <c:pt idx="5">
                  <c:v>7</c:v>
                </c:pt>
                <c:pt idx="6">
                  <c:v>7</c:v>
                </c:pt>
                <c:pt idx="7">
                  <c:v>7</c:v>
                </c:pt>
              </c:numCache>
            </c:numRef>
          </c:val>
        </c:ser>
        <c:dLbls>
          <c:showLegendKey val="0"/>
          <c:showVal val="1"/>
          <c:showCatName val="0"/>
          <c:showSerName val="0"/>
          <c:showPercent val="0"/>
          <c:showBubbleSize val="0"/>
        </c:dLbls>
        <c:gapWidth val="150"/>
        <c:overlap val="-25"/>
        <c:axId val="132955200"/>
        <c:axId val="132955984"/>
      </c:barChart>
      <c:catAx>
        <c:axId val="132955200"/>
        <c:scaling>
          <c:orientation val="minMax"/>
        </c:scaling>
        <c:delete val="0"/>
        <c:axPos val="b"/>
        <c:numFmt formatCode="General" sourceLinked="1"/>
        <c:majorTickMark val="none"/>
        <c:minorTickMark val="none"/>
        <c:tickLblPos val="nextTo"/>
        <c:crossAx val="132955984"/>
        <c:crosses val="autoZero"/>
        <c:auto val="1"/>
        <c:lblAlgn val="ctr"/>
        <c:lblOffset val="100"/>
        <c:noMultiLvlLbl val="0"/>
      </c:catAx>
      <c:valAx>
        <c:axId val="132955984"/>
        <c:scaling>
          <c:orientation val="minMax"/>
        </c:scaling>
        <c:delete val="1"/>
        <c:axPos val="l"/>
        <c:numFmt formatCode="#,##0" sourceLinked="1"/>
        <c:majorTickMark val="none"/>
        <c:minorTickMark val="none"/>
        <c:tickLblPos val="nextTo"/>
        <c:crossAx val="132955200"/>
        <c:crosses val="autoZero"/>
        <c:crossBetween val="between"/>
      </c:valAx>
    </c:plotArea>
    <c:legend>
      <c:legendPos val="t"/>
      <c:layout>
        <c:manualLayout>
          <c:xMode val="edge"/>
          <c:yMode val="edge"/>
          <c:x val="0.1397208370584099"/>
          <c:y val="0.82917071714253976"/>
          <c:w val="0.73887869626857694"/>
          <c:h val="5.4548745371493124E-2"/>
        </c:manualLayout>
      </c:layout>
      <c:overlay val="0"/>
    </c:legend>
    <c:plotVisOnly val="1"/>
    <c:dispBlanksAs val="gap"/>
    <c:showDLblsOverMax val="0"/>
  </c:chart>
  <c:spPr>
    <a:ln>
      <a:noFill/>
    </a:ln>
  </c:spPr>
  <c:txPr>
    <a:bodyPr/>
    <a:lstStyle/>
    <a:p>
      <a:pPr>
        <a:defRPr b="1"/>
      </a:pPr>
      <a:endParaRPr lang="pt-B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pt-BR" sz="1800" b="1"/>
              <a:t>Procedimentos de tratamento, Brasil, 2010-2015</a:t>
            </a: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tx>
            <c:strRef>
              <c:f>Plan1!$B$2</c:f>
              <c:strCache>
                <c:ptCount val="1"/>
                <c:pt idx="0">
                  <c:v>2010</c:v>
                </c:pt>
              </c:strCache>
            </c:strRef>
          </c:tx>
          <c:spPr>
            <a:solidFill>
              <a:schemeClr val="accent1"/>
            </a:solidFill>
            <a:ln>
              <a:noFill/>
            </a:ln>
            <a:effectLst/>
          </c:spPr>
          <c:invertIfNegative val="0"/>
          <c:cat>
            <c:strRef>
              <c:f>Plan1!$A$3:$A$5</c:f>
              <c:strCache>
                <c:ptCount val="3"/>
                <c:pt idx="0">
                  <c:v>Cirurgia</c:v>
                </c:pt>
                <c:pt idx="1">
                  <c:v>Quimioterapia</c:v>
                </c:pt>
                <c:pt idx="2">
                  <c:v>Radioterapia</c:v>
                </c:pt>
              </c:strCache>
            </c:strRef>
          </c:cat>
          <c:val>
            <c:numRef>
              <c:f>Plan1!$B$3:$B$5</c:f>
              <c:numCache>
                <c:formatCode>_-* #,##0_-;\-* #,##0_-;_-* "-"??_-;_-@_-</c:formatCode>
                <c:ptCount val="3"/>
                <c:pt idx="0">
                  <c:v>251189</c:v>
                </c:pt>
                <c:pt idx="1">
                  <c:v>2190734</c:v>
                </c:pt>
                <c:pt idx="2">
                  <c:v>8336558</c:v>
                </c:pt>
              </c:numCache>
            </c:numRef>
          </c:val>
        </c:ser>
        <c:ser>
          <c:idx val="1"/>
          <c:order val="1"/>
          <c:tx>
            <c:strRef>
              <c:f>Plan1!$C$2</c:f>
              <c:strCache>
                <c:ptCount val="1"/>
                <c:pt idx="0">
                  <c:v>2011</c:v>
                </c:pt>
              </c:strCache>
            </c:strRef>
          </c:tx>
          <c:spPr>
            <a:solidFill>
              <a:schemeClr val="accent2"/>
            </a:solidFill>
            <a:ln>
              <a:noFill/>
            </a:ln>
            <a:effectLst/>
          </c:spPr>
          <c:invertIfNegative val="0"/>
          <c:cat>
            <c:strRef>
              <c:f>Plan1!$A$3:$A$5</c:f>
              <c:strCache>
                <c:ptCount val="3"/>
                <c:pt idx="0">
                  <c:v>Cirurgia</c:v>
                </c:pt>
                <c:pt idx="1">
                  <c:v>Quimioterapia</c:v>
                </c:pt>
                <c:pt idx="2">
                  <c:v>Radioterapia</c:v>
                </c:pt>
              </c:strCache>
            </c:strRef>
          </c:cat>
          <c:val>
            <c:numRef>
              <c:f>Plan1!$C$3:$C$5</c:f>
              <c:numCache>
                <c:formatCode>_-* #,##0_-;\-* #,##0_-;_-* "-"??_-;_-@_-</c:formatCode>
                <c:ptCount val="3"/>
                <c:pt idx="0">
                  <c:v>252518</c:v>
                </c:pt>
                <c:pt idx="1">
                  <c:v>2344988</c:v>
                </c:pt>
                <c:pt idx="2">
                  <c:v>9267990</c:v>
                </c:pt>
              </c:numCache>
            </c:numRef>
          </c:val>
        </c:ser>
        <c:ser>
          <c:idx val="2"/>
          <c:order val="2"/>
          <c:tx>
            <c:strRef>
              <c:f>Plan1!$D$2</c:f>
              <c:strCache>
                <c:ptCount val="1"/>
                <c:pt idx="0">
                  <c:v>2012</c:v>
                </c:pt>
              </c:strCache>
            </c:strRef>
          </c:tx>
          <c:spPr>
            <a:solidFill>
              <a:schemeClr val="accent3"/>
            </a:solidFill>
            <a:ln>
              <a:noFill/>
            </a:ln>
            <a:effectLst/>
          </c:spPr>
          <c:invertIfNegative val="0"/>
          <c:cat>
            <c:strRef>
              <c:f>Plan1!$A$3:$A$5</c:f>
              <c:strCache>
                <c:ptCount val="3"/>
                <c:pt idx="0">
                  <c:v>Cirurgia</c:v>
                </c:pt>
                <c:pt idx="1">
                  <c:v>Quimioterapia</c:v>
                </c:pt>
                <c:pt idx="2">
                  <c:v>Radioterapia</c:v>
                </c:pt>
              </c:strCache>
            </c:strRef>
          </c:cat>
          <c:val>
            <c:numRef>
              <c:f>Plan1!$D$3:$D$5</c:f>
              <c:numCache>
                <c:formatCode>_-* #,##0_-;\-* #,##0_-;_-* "-"??_-;_-@_-</c:formatCode>
                <c:ptCount val="3"/>
                <c:pt idx="0">
                  <c:v>262006</c:v>
                </c:pt>
                <c:pt idx="1">
                  <c:v>2504461</c:v>
                </c:pt>
                <c:pt idx="2">
                  <c:v>9549898</c:v>
                </c:pt>
              </c:numCache>
            </c:numRef>
          </c:val>
        </c:ser>
        <c:ser>
          <c:idx val="3"/>
          <c:order val="3"/>
          <c:tx>
            <c:strRef>
              <c:f>Plan1!$E$2</c:f>
              <c:strCache>
                <c:ptCount val="1"/>
                <c:pt idx="0">
                  <c:v>2013</c:v>
                </c:pt>
              </c:strCache>
            </c:strRef>
          </c:tx>
          <c:spPr>
            <a:solidFill>
              <a:schemeClr val="accent4"/>
            </a:solidFill>
            <a:ln>
              <a:noFill/>
            </a:ln>
            <a:effectLst/>
          </c:spPr>
          <c:invertIfNegative val="0"/>
          <c:cat>
            <c:strRef>
              <c:f>Plan1!$A$3:$A$5</c:f>
              <c:strCache>
                <c:ptCount val="3"/>
                <c:pt idx="0">
                  <c:v>Cirurgia</c:v>
                </c:pt>
                <c:pt idx="1">
                  <c:v>Quimioterapia</c:v>
                </c:pt>
                <c:pt idx="2">
                  <c:v>Radioterapia</c:v>
                </c:pt>
              </c:strCache>
            </c:strRef>
          </c:cat>
          <c:val>
            <c:numRef>
              <c:f>Plan1!$E$3:$E$5</c:f>
              <c:numCache>
                <c:formatCode>_-* #,##0_-;\-* #,##0_-;_-* "-"??_-;_-@_-</c:formatCode>
                <c:ptCount val="3"/>
                <c:pt idx="0">
                  <c:v>281890</c:v>
                </c:pt>
                <c:pt idx="1">
                  <c:v>2701557</c:v>
                </c:pt>
                <c:pt idx="2">
                  <c:v>10175652</c:v>
                </c:pt>
              </c:numCache>
            </c:numRef>
          </c:val>
        </c:ser>
        <c:ser>
          <c:idx val="4"/>
          <c:order val="4"/>
          <c:tx>
            <c:strRef>
              <c:f>Plan1!$F$2</c:f>
              <c:strCache>
                <c:ptCount val="1"/>
                <c:pt idx="0">
                  <c:v>2014</c:v>
                </c:pt>
              </c:strCache>
            </c:strRef>
          </c:tx>
          <c:spPr>
            <a:solidFill>
              <a:schemeClr val="accent5"/>
            </a:solidFill>
            <a:ln>
              <a:noFill/>
            </a:ln>
            <a:effectLst/>
          </c:spPr>
          <c:invertIfNegative val="0"/>
          <c:cat>
            <c:strRef>
              <c:f>Plan1!$A$3:$A$5</c:f>
              <c:strCache>
                <c:ptCount val="3"/>
                <c:pt idx="0">
                  <c:v>Cirurgia</c:v>
                </c:pt>
                <c:pt idx="1">
                  <c:v>Quimioterapia</c:v>
                </c:pt>
                <c:pt idx="2">
                  <c:v>Radioterapia</c:v>
                </c:pt>
              </c:strCache>
            </c:strRef>
          </c:cat>
          <c:val>
            <c:numRef>
              <c:f>Plan1!$F$3:$F$5</c:f>
              <c:numCache>
                <c:formatCode>_-* #,##0_-;\-* #,##0_-;_-* "-"??_-;_-@_-</c:formatCode>
                <c:ptCount val="3"/>
                <c:pt idx="0">
                  <c:v>291881</c:v>
                </c:pt>
                <c:pt idx="1">
                  <c:v>2843025</c:v>
                </c:pt>
                <c:pt idx="2">
                  <c:v>10495217</c:v>
                </c:pt>
              </c:numCache>
            </c:numRef>
          </c:val>
        </c:ser>
        <c:ser>
          <c:idx val="5"/>
          <c:order val="5"/>
          <c:tx>
            <c:strRef>
              <c:f>Plan1!$G$2</c:f>
              <c:strCache>
                <c:ptCount val="1"/>
                <c:pt idx="0">
                  <c:v>2015</c:v>
                </c:pt>
              </c:strCache>
            </c:strRef>
          </c:tx>
          <c:spPr>
            <a:solidFill>
              <a:schemeClr val="accent6"/>
            </a:solidFill>
            <a:ln>
              <a:noFill/>
            </a:ln>
            <a:effectLst/>
          </c:spPr>
          <c:invertIfNegative val="0"/>
          <c:cat>
            <c:strRef>
              <c:f>Plan1!$A$3:$A$5</c:f>
              <c:strCache>
                <c:ptCount val="3"/>
                <c:pt idx="0">
                  <c:v>Cirurgia</c:v>
                </c:pt>
                <c:pt idx="1">
                  <c:v>Quimioterapia</c:v>
                </c:pt>
                <c:pt idx="2">
                  <c:v>Radioterapia</c:v>
                </c:pt>
              </c:strCache>
            </c:strRef>
          </c:cat>
          <c:val>
            <c:numRef>
              <c:f>Plan1!$G$3:$G$5</c:f>
              <c:numCache>
                <c:formatCode>_-* #,##0_-;\-* #,##0_-;_-* "-"??_-;_-@_-</c:formatCode>
                <c:ptCount val="3"/>
                <c:pt idx="0">
                  <c:v>303763</c:v>
                </c:pt>
                <c:pt idx="1">
                  <c:v>2903139</c:v>
                </c:pt>
                <c:pt idx="2">
                  <c:v>10568217</c:v>
                </c:pt>
              </c:numCache>
            </c:numRef>
          </c:val>
        </c:ser>
        <c:dLbls>
          <c:showLegendKey val="0"/>
          <c:showVal val="0"/>
          <c:showCatName val="0"/>
          <c:showSerName val="0"/>
          <c:showPercent val="0"/>
          <c:showBubbleSize val="0"/>
        </c:dLbls>
        <c:gapWidth val="219"/>
        <c:overlap val="-27"/>
        <c:axId val="448461136"/>
        <c:axId val="448461528"/>
      </c:barChart>
      <c:catAx>
        <c:axId val="44846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448461528"/>
        <c:crosses val="autoZero"/>
        <c:auto val="1"/>
        <c:lblAlgn val="ctr"/>
        <c:lblOffset val="100"/>
        <c:noMultiLvlLbl val="0"/>
      </c:catAx>
      <c:valAx>
        <c:axId val="448461528"/>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44846113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pt-BR"/>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solidFill>
                  <a:srgbClr val="FF0000"/>
                </a:solidFill>
              </a:rPr>
              <a:t>  </a:t>
            </a:r>
            <a:endParaRPr lang="en-US" dirty="0">
              <a:solidFill>
                <a:srgbClr val="FF0000"/>
              </a:solidFill>
            </a:endParaRPr>
          </a:p>
        </c:rich>
      </c:tx>
      <c:layout/>
      <c:overlay val="0"/>
    </c:title>
    <c:autoTitleDeleted val="0"/>
    <c:plotArea>
      <c:layout/>
      <c:barChart>
        <c:barDir val="col"/>
        <c:grouping val="clustered"/>
        <c:varyColors val="0"/>
        <c:ser>
          <c:idx val="0"/>
          <c:order val="0"/>
          <c:tx>
            <c:strRef>
              <c:f>Plan5!$J$7</c:f>
              <c:strCache>
                <c:ptCount val="1"/>
                <c:pt idx="0">
                  <c:v>PERCENTUAL</c:v>
                </c:pt>
              </c:strCache>
            </c:strRef>
          </c:tx>
          <c:invertIfNegative val="0"/>
          <c:dPt>
            <c:idx val="2"/>
            <c:invertIfNegative val="0"/>
            <c:bubble3D val="0"/>
            <c:spPr>
              <a:solidFill>
                <a:schemeClr val="accent3">
                  <a:lumMod val="75000"/>
                </a:schemeClr>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Plan5!$I$8:$I$13</c:f>
              <c:strCache>
                <c:ptCount val="6"/>
                <c:pt idx="0">
                  <c:v>CENTRO-OESTE</c:v>
                </c:pt>
                <c:pt idx="1">
                  <c:v>SUL</c:v>
                </c:pt>
                <c:pt idx="2">
                  <c:v>BRASIL</c:v>
                </c:pt>
                <c:pt idx="3">
                  <c:v>SUDESTE</c:v>
                </c:pt>
                <c:pt idx="4">
                  <c:v>NORDESTE</c:v>
                </c:pt>
                <c:pt idx="5">
                  <c:v>NORTE</c:v>
                </c:pt>
              </c:strCache>
            </c:strRef>
          </c:cat>
          <c:val>
            <c:numRef>
              <c:f>Plan5!$J$8:$J$13</c:f>
              <c:numCache>
                <c:formatCode>0.0%</c:formatCode>
                <c:ptCount val="6"/>
                <c:pt idx="0">
                  <c:v>0.76233023588277349</c:v>
                </c:pt>
                <c:pt idx="1">
                  <c:v>0.5723840345199569</c:v>
                </c:pt>
                <c:pt idx="2">
                  <c:v>0.54755273679856609</c:v>
                </c:pt>
                <c:pt idx="3">
                  <c:v>0.50860141063134379</c:v>
                </c:pt>
                <c:pt idx="4">
                  <c:v>0.4866588572172329</c:v>
                </c:pt>
                <c:pt idx="5">
                  <c:v>0.43478260869565227</c:v>
                </c:pt>
              </c:numCache>
            </c:numRef>
          </c:val>
        </c:ser>
        <c:dLbls>
          <c:showLegendKey val="0"/>
          <c:showVal val="1"/>
          <c:showCatName val="0"/>
          <c:showSerName val="0"/>
          <c:showPercent val="0"/>
          <c:showBubbleSize val="0"/>
        </c:dLbls>
        <c:gapWidth val="150"/>
        <c:axId val="277526960"/>
        <c:axId val="277527352"/>
      </c:barChart>
      <c:catAx>
        <c:axId val="277526960"/>
        <c:scaling>
          <c:orientation val="minMax"/>
        </c:scaling>
        <c:delete val="0"/>
        <c:axPos val="b"/>
        <c:numFmt formatCode="General" sourceLinked="0"/>
        <c:majorTickMark val="out"/>
        <c:minorTickMark val="none"/>
        <c:tickLblPos val="nextTo"/>
        <c:crossAx val="277527352"/>
        <c:crosses val="autoZero"/>
        <c:auto val="1"/>
        <c:lblAlgn val="ctr"/>
        <c:lblOffset val="100"/>
        <c:noMultiLvlLbl val="0"/>
      </c:catAx>
      <c:valAx>
        <c:axId val="277527352"/>
        <c:scaling>
          <c:orientation val="minMax"/>
        </c:scaling>
        <c:delete val="0"/>
        <c:axPos val="l"/>
        <c:majorGridlines/>
        <c:numFmt formatCode="0.0%" sourceLinked="1"/>
        <c:majorTickMark val="out"/>
        <c:minorTickMark val="none"/>
        <c:tickLblPos val="nextTo"/>
        <c:crossAx val="277526960"/>
        <c:crosses val="autoZero"/>
        <c:crossBetween val="between"/>
      </c:valAx>
      <c:spPr>
        <a:solidFill>
          <a:schemeClr val="bg1">
            <a:lumMod val="95000"/>
          </a:schemeClr>
        </a:solidFill>
      </c:spPr>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D0B2DBB-F098-4E2B-8813-6FA33A2CE702}" type="datetimeFigureOut">
              <a:rPr lang="pt-BR" smtClean="0"/>
              <a:t>17/10/2016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7F25CC4-4826-4E17-8806-894CD0626E42}" type="slidenum">
              <a:rPr lang="pt-BR" smtClean="0"/>
              <a:t>‹nº›</a:t>
            </a:fld>
            <a:endParaRPr lang="pt-BR"/>
          </a:p>
        </p:txBody>
      </p:sp>
    </p:spTree>
    <p:extLst>
      <p:ext uri="{BB962C8B-B14F-4D97-AF65-F5344CB8AC3E}">
        <p14:creationId xmlns:p14="http://schemas.microsoft.com/office/powerpoint/2010/main" val="3958071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D0B2DBB-F098-4E2B-8813-6FA33A2CE702}" type="datetimeFigureOut">
              <a:rPr lang="pt-BR" smtClean="0"/>
              <a:t>17/10/2016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7F25CC4-4826-4E17-8806-894CD0626E42}" type="slidenum">
              <a:rPr lang="pt-BR" smtClean="0"/>
              <a:t>‹nº›</a:t>
            </a:fld>
            <a:endParaRPr lang="pt-BR"/>
          </a:p>
        </p:txBody>
      </p:sp>
    </p:spTree>
    <p:extLst>
      <p:ext uri="{BB962C8B-B14F-4D97-AF65-F5344CB8AC3E}">
        <p14:creationId xmlns:p14="http://schemas.microsoft.com/office/powerpoint/2010/main" val="1448640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D0B2DBB-F098-4E2B-8813-6FA33A2CE702}" type="datetimeFigureOut">
              <a:rPr lang="pt-BR" smtClean="0"/>
              <a:t>17/10/2016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7F25CC4-4826-4E17-8806-894CD0626E42}" type="slidenum">
              <a:rPr lang="pt-BR" smtClean="0"/>
              <a:t>‹nº›</a:t>
            </a:fld>
            <a:endParaRPr lang="pt-BR"/>
          </a:p>
        </p:txBody>
      </p:sp>
    </p:spTree>
    <p:extLst>
      <p:ext uri="{BB962C8B-B14F-4D97-AF65-F5344CB8AC3E}">
        <p14:creationId xmlns:p14="http://schemas.microsoft.com/office/powerpoint/2010/main" val="1808712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D0B2DBB-F098-4E2B-8813-6FA33A2CE702}" type="datetimeFigureOut">
              <a:rPr lang="pt-BR" smtClean="0"/>
              <a:t>17/10/2016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7F25CC4-4826-4E17-8806-894CD0626E42}" type="slidenum">
              <a:rPr lang="pt-BR" smtClean="0"/>
              <a:t>‹nº›</a:t>
            </a:fld>
            <a:endParaRPr lang="pt-BR"/>
          </a:p>
        </p:txBody>
      </p:sp>
    </p:spTree>
    <p:extLst>
      <p:ext uri="{BB962C8B-B14F-4D97-AF65-F5344CB8AC3E}">
        <p14:creationId xmlns:p14="http://schemas.microsoft.com/office/powerpoint/2010/main" val="869152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0D0B2DBB-F098-4E2B-8813-6FA33A2CE702}" type="datetimeFigureOut">
              <a:rPr lang="pt-BR" smtClean="0"/>
              <a:t>17/10/2016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7F25CC4-4826-4E17-8806-894CD0626E42}" type="slidenum">
              <a:rPr lang="pt-BR" smtClean="0"/>
              <a:t>‹nº›</a:t>
            </a:fld>
            <a:endParaRPr lang="pt-BR"/>
          </a:p>
        </p:txBody>
      </p:sp>
    </p:spTree>
    <p:extLst>
      <p:ext uri="{BB962C8B-B14F-4D97-AF65-F5344CB8AC3E}">
        <p14:creationId xmlns:p14="http://schemas.microsoft.com/office/powerpoint/2010/main" val="1088417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D0B2DBB-F098-4E2B-8813-6FA33A2CE702}" type="datetimeFigureOut">
              <a:rPr lang="pt-BR" smtClean="0"/>
              <a:t>17/10/2016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7F25CC4-4826-4E17-8806-894CD0626E42}" type="slidenum">
              <a:rPr lang="pt-BR" smtClean="0"/>
              <a:t>‹nº›</a:t>
            </a:fld>
            <a:endParaRPr lang="pt-BR"/>
          </a:p>
        </p:txBody>
      </p:sp>
    </p:spTree>
    <p:extLst>
      <p:ext uri="{BB962C8B-B14F-4D97-AF65-F5344CB8AC3E}">
        <p14:creationId xmlns:p14="http://schemas.microsoft.com/office/powerpoint/2010/main" val="3691049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D0B2DBB-F098-4E2B-8813-6FA33A2CE702}" type="datetimeFigureOut">
              <a:rPr lang="pt-BR" smtClean="0"/>
              <a:t>17/10/2016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7F25CC4-4826-4E17-8806-894CD0626E42}" type="slidenum">
              <a:rPr lang="pt-BR" smtClean="0"/>
              <a:t>‹nº›</a:t>
            </a:fld>
            <a:endParaRPr lang="pt-BR"/>
          </a:p>
        </p:txBody>
      </p:sp>
    </p:spTree>
    <p:extLst>
      <p:ext uri="{BB962C8B-B14F-4D97-AF65-F5344CB8AC3E}">
        <p14:creationId xmlns:p14="http://schemas.microsoft.com/office/powerpoint/2010/main" val="142865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0D0B2DBB-F098-4E2B-8813-6FA33A2CE702}" type="datetimeFigureOut">
              <a:rPr lang="pt-BR" smtClean="0"/>
              <a:t>17/10/2016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7F25CC4-4826-4E17-8806-894CD0626E42}" type="slidenum">
              <a:rPr lang="pt-BR" smtClean="0"/>
              <a:t>‹nº›</a:t>
            </a:fld>
            <a:endParaRPr lang="pt-BR"/>
          </a:p>
        </p:txBody>
      </p:sp>
    </p:spTree>
    <p:extLst>
      <p:ext uri="{BB962C8B-B14F-4D97-AF65-F5344CB8AC3E}">
        <p14:creationId xmlns:p14="http://schemas.microsoft.com/office/powerpoint/2010/main" val="4033148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D0B2DBB-F098-4E2B-8813-6FA33A2CE702}" type="datetimeFigureOut">
              <a:rPr lang="pt-BR" smtClean="0"/>
              <a:t>17/10/2016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7F25CC4-4826-4E17-8806-894CD0626E42}" type="slidenum">
              <a:rPr lang="pt-BR" smtClean="0"/>
              <a:t>‹nº›</a:t>
            </a:fld>
            <a:endParaRPr lang="pt-BR"/>
          </a:p>
        </p:txBody>
      </p:sp>
    </p:spTree>
    <p:extLst>
      <p:ext uri="{BB962C8B-B14F-4D97-AF65-F5344CB8AC3E}">
        <p14:creationId xmlns:p14="http://schemas.microsoft.com/office/powerpoint/2010/main" val="2857064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D0B2DBB-F098-4E2B-8813-6FA33A2CE702}" type="datetimeFigureOut">
              <a:rPr lang="pt-BR" smtClean="0"/>
              <a:t>17/10/2016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7F25CC4-4826-4E17-8806-894CD0626E42}" type="slidenum">
              <a:rPr lang="pt-BR" smtClean="0"/>
              <a:t>‹nº›</a:t>
            </a:fld>
            <a:endParaRPr lang="pt-BR"/>
          </a:p>
        </p:txBody>
      </p:sp>
    </p:spTree>
    <p:extLst>
      <p:ext uri="{BB962C8B-B14F-4D97-AF65-F5344CB8AC3E}">
        <p14:creationId xmlns:p14="http://schemas.microsoft.com/office/powerpoint/2010/main" val="2674808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D0B2DBB-F098-4E2B-8813-6FA33A2CE702}" type="datetimeFigureOut">
              <a:rPr lang="pt-BR" smtClean="0"/>
              <a:t>17/10/2016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7F25CC4-4826-4E17-8806-894CD0626E42}" type="slidenum">
              <a:rPr lang="pt-BR" smtClean="0"/>
              <a:t>‹nº›</a:t>
            </a:fld>
            <a:endParaRPr lang="pt-BR"/>
          </a:p>
        </p:txBody>
      </p:sp>
    </p:spTree>
    <p:extLst>
      <p:ext uri="{BB962C8B-B14F-4D97-AF65-F5344CB8AC3E}">
        <p14:creationId xmlns:p14="http://schemas.microsoft.com/office/powerpoint/2010/main" val="1047777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localhost/Users/fredlobo/Desktop/NUCOM%20AT%20THE%20MOMENT/GAB%20originais%20em%20foco/apresentacao%20SVS%20powerpoint%202016/apresentacao%202016%20svs1d%20Folder/fileto%20widescreen%20miolo%20temer.jp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0B2DBB-F098-4E2B-8813-6FA33A2CE702}" type="datetimeFigureOut">
              <a:rPr lang="pt-BR" smtClean="0"/>
              <a:t>17/10/2016</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F25CC4-4826-4E17-8806-894CD0626E42}" type="slidenum">
              <a:rPr lang="pt-BR" smtClean="0"/>
              <a:t>‹nº›</a:t>
            </a:fld>
            <a:endParaRPr lang="pt-BR"/>
          </a:p>
        </p:txBody>
      </p:sp>
      <p:pic>
        <p:nvPicPr>
          <p:cNvPr id="7" name="fileto widescreen miolo temer.jpg" descr="/Users/fredlobo/Desktop/NUCOM AT THE MOMENT/GAB originais em foco/apresentacao SVS powerpoint 2016/apresentacao 2016 svs1d Folder/fileto widescreen miolo temer.jpg"/>
          <p:cNvPicPr>
            <a:picLocks noChangeAspect="1"/>
          </p:cNvPicPr>
          <p:nvPr userDrawn="1"/>
        </p:nvPicPr>
        <p:blipFill>
          <a:blip r:embed="rId13" r:link="rId14"/>
          <a:stretch>
            <a:fillRect/>
          </a:stretch>
        </p:blipFill>
        <p:spPr>
          <a:xfrm>
            <a:off x="0" y="0"/>
            <a:ext cx="9144000" cy="6858000"/>
          </a:xfrm>
          <a:prstGeom prst="rect">
            <a:avLst/>
          </a:prstGeom>
        </p:spPr>
      </p:pic>
      <p:cxnSp>
        <p:nvCxnSpPr>
          <p:cNvPr id="8" name="Conector reto 7"/>
          <p:cNvCxnSpPr/>
          <p:nvPr userDrawn="1"/>
        </p:nvCxnSpPr>
        <p:spPr>
          <a:xfrm>
            <a:off x="0" y="793036"/>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3733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emf"/><Relationship Id="rId4" Type="http://schemas.openxmlformats.org/officeDocument/2006/relationships/image" Target="../media/image7.png"/><Relationship Id="rId9"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rede.cronicas@saude.gov.br"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23528" y="2204864"/>
            <a:ext cx="8566720" cy="1226567"/>
          </a:xfrm>
        </p:spPr>
        <p:txBody>
          <a:bodyPr>
            <a:noAutofit/>
          </a:bodyPr>
          <a:lstStyle/>
          <a:p>
            <a:pPr>
              <a:spcAft>
                <a:spcPts val="600"/>
              </a:spcAft>
            </a:pPr>
            <a:r>
              <a:rPr lang="pt-BR" altLang="pt-BR" sz="2800" b="1" dirty="0" smtClean="0">
                <a:solidFill>
                  <a:schemeClr val="tx2"/>
                </a:solidFill>
              </a:rPr>
              <a:t>“A </a:t>
            </a:r>
            <a:r>
              <a:rPr lang="pt-BR" altLang="pt-BR" sz="2800" b="1" dirty="0">
                <a:solidFill>
                  <a:schemeClr val="tx2"/>
                </a:solidFill>
              </a:rPr>
              <a:t>importância da implementação da Lei 12.732/2012, que garante aos pacientes diagnosticados com câncer o tempo máximo de 60 dias para ter o tratamento da doença iniciado no Sistema Único de Saúde (SUS), bem como da Lei 12.802/2013, que determina a reconstrução mamária no mesmo ato cirúrgico da </a:t>
            </a:r>
            <a:r>
              <a:rPr lang="pt-BR" altLang="pt-BR" sz="2800" b="1" dirty="0" err="1" smtClean="0">
                <a:solidFill>
                  <a:schemeClr val="tx2"/>
                </a:solidFill>
              </a:rPr>
              <a:t>mastectomia</a:t>
            </a:r>
            <a:r>
              <a:rPr lang="pt-BR" altLang="pt-BR" sz="2800" b="1" dirty="0" smtClean="0">
                <a:solidFill>
                  <a:schemeClr val="tx2"/>
                </a:solidFill>
              </a:rPr>
              <a:t>”</a:t>
            </a:r>
            <a:endParaRPr lang="pt-BR" altLang="pt-BR" sz="2800" b="1" dirty="0">
              <a:solidFill>
                <a:schemeClr val="tx2"/>
              </a:solidFill>
            </a:endParaRPr>
          </a:p>
        </p:txBody>
      </p:sp>
      <p:sp>
        <p:nvSpPr>
          <p:cNvPr id="3" name="Subtítulo 2"/>
          <p:cNvSpPr>
            <a:spLocks noGrp="1"/>
          </p:cNvSpPr>
          <p:nvPr>
            <p:ph type="subTitle" idx="1"/>
          </p:nvPr>
        </p:nvSpPr>
        <p:spPr>
          <a:xfrm>
            <a:off x="1403648" y="5949280"/>
            <a:ext cx="6400800" cy="288032"/>
          </a:xfrm>
        </p:spPr>
        <p:txBody>
          <a:bodyPr>
            <a:normAutofit fontScale="92500" lnSpcReduction="10000"/>
          </a:bodyPr>
          <a:lstStyle/>
          <a:p>
            <a:r>
              <a:rPr lang="pt-BR" sz="1400" dirty="0" smtClean="0"/>
              <a:t>19 </a:t>
            </a:r>
            <a:r>
              <a:rPr lang="pt-BR" sz="1400" dirty="0" smtClean="0"/>
              <a:t>de </a:t>
            </a:r>
            <a:r>
              <a:rPr lang="pt-BR" sz="1400" dirty="0" smtClean="0"/>
              <a:t>outubro</a:t>
            </a:r>
            <a:r>
              <a:rPr lang="pt-BR" sz="1400" dirty="0" smtClean="0"/>
              <a:t>, </a:t>
            </a:r>
            <a:r>
              <a:rPr lang="pt-BR" sz="1400" dirty="0" smtClean="0"/>
              <a:t>Brasília-DF</a:t>
            </a:r>
            <a:endParaRPr lang="pt-BR" sz="1400" dirty="0"/>
          </a:p>
        </p:txBody>
      </p:sp>
      <p:sp>
        <p:nvSpPr>
          <p:cNvPr id="4" name="Retângulo 3"/>
          <p:cNvSpPr/>
          <p:nvPr/>
        </p:nvSpPr>
        <p:spPr>
          <a:xfrm>
            <a:off x="395536" y="188640"/>
            <a:ext cx="8352928" cy="646331"/>
          </a:xfrm>
          <a:prstGeom prst="rect">
            <a:avLst/>
          </a:prstGeom>
        </p:spPr>
        <p:txBody>
          <a:bodyPr wrap="square">
            <a:spAutoFit/>
          </a:bodyPr>
          <a:lstStyle/>
          <a:p>
            <a:pPr algn="ctr"/>
            <a:r>
              <a:rPr lang="pt-BR" sz="3600" b="1" dirty="0" smtClean="0">
                <a:solidFill>
                  <a:schemeClr val="accent2">
                    <a:lumMod val="75000"/>
                  </a:schemeClr>
                </a:solidFill>
                <a:latin typeface="+mj-lt"/>
                <a:ea typeface="+mj-ea"/>
                <a:cs typeface="+mj-cs"/>
              </a:rPr>
              <a:t>Audiência Pública</a:t>
            </a:r>
            <a:endParaRPr lang="pt-BR" sz="3600" dirty="0"/>
          </a:p>
        </p:txBody>
      </p:sp>
      <p:sp>
        <p:nvSpPr>
          <p:cNvPr id="5" name="Retângulo 4"/>
          <p:cNvSpPr/>
          <p:nvPr/>
        </p:nvSpPr>
        <p:spPr>
          <a:xfrm>
            <a:off x="936716" y="4707721"/>
            <a:ext cx="6984776" cy="1169551"/>
          </a:xfrm>
          <a:prstGeom prst="rect">
            <a:avLst/>
          </a:prstGeom>
        </p:spPr>
        <p:txBody>
          <a:bodyPr wrap="square">
            <a:spAutoFit/>
          </a:bodyPr>
          <a:lstStyle/>
          <a:p>
            <a:pPr algn="ctr"/>
            <a:r>
              <a:rPr lang="pt-BR" altLang="pt-BR" sz="1400" b="1" dirty="0" smtClean="0">
                <a:solidFill>
                  <a:schemeClr val="tx2"/>
                </a:solidFill>
              </a:rPr>
              <a:t>Jaqueline Silva Misael</a:t>
            </a:r>
            <a:endParaRPr lang="pt-BR" altLang="pt-BR" sz="1400" b="1" dirty="0">
              <a:solidFill>
                <a:schemeClr val="tx2"/>
              </a:solidFill>
            </a:endParaRPr>
          </a:p>
          <a:p>
            <a:pPr algn="ctr"/>
            <a:r>
              <a:rPr lang="pt-BR" altLang="pt-BR" sz="1400" dirty="0">
                <a:solidFill>
                  <a:schemeClr val="tx2"/>
                </a:solidFill>
              </a:rPr>
              <a:t>Ministério da Saúde</a:t>
            </a:r>
          </a:p>
          <a:p>
            <a:pPr algn="ctr"/>
            <a:r>
              <a:rPr lang="pt-BR" altLang="pt-BR" sz="1400" dirty="0">
                <a:solidFill>
                  <a:schemeClr val="tx2"/>
                </a:solidFill>
              </a:rPr>
              <a:t>Secretaria de Atenção à Saúde</a:t>
            </a:r>
          </a:p>
          <a:p>
            <a:pPr algn="ctr"/>
            <a:r>
              <a:rPr lang="pt-BR" altLang="pt-BR" sz="1400" dirty="0">
                <a:solidFill>
                  <a:schemeClr val="tx2"/>
                </a:solidFill>
              </a:rPr>
              <a:t>Departamento de Atenção Especializada e Temática</a:t>
            </a:r>
          </a:p>
          <a:p>
            <a:pPr algn="ctr"/>
            <a:r>
              <a:rPr lang="pt-BR" altLang="pt-BR" sz="1400" dirty="0" smtClean="0">
                <a:solidFill>
                  <a:schemeClr val="tx2"/>
                </a:solidFill>
              </a:rPr>
              <a:t>Coordenação-Geral </a:t>
            </a:r>
            <a:r>
              <a:rPr lang="pt-BR" altLang="pt-BR" sz="1400" dirty="0">
                <a:solidFill>
                  <a:schemeClr val="tx2"/>
                </a:solidFill>
              </a:rPr>
              <a:t>de Atenção às Pessoas  com Doenças </a:t>
            </a:r>
            <a:r>
              <a:rPr lang="pt-BR" altLang="pt-BR" sz="1400" dirty="0" smtClean="0">
                <a:solidFill>
                  <a:schemeClr val="tx2"/>
                </a:solidFill>
              </a:rPr>
              <a:t>Crônicas</a:t>
            </a:r>
            <a:endParaRPr lang="pt-BR" altLang="pt-BR" sz="1400" dirty="0">
              <a:solidFill>
                <a:schemeClr val="tx2"/>
              </a:solidFill>
            </a:endParaRPr>
          </a:p>
        </p:txBody>
      </p:sp>
    </p:spTree>
    <p:extLst>
      <p:ext uri="{BB962C8B-B14F-4D97-AF65-F5344CB8AC3E}">
        <p14:creationId xmlns:p14="http://schemas.microsoft.com/office/powerpoint/2010/main" val="2515832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51682"/>
            <a:ext cx="8697144" cy="432048"/>
          </a:xfrm>
        </p:spPr>
        <p:txBody>
          <a:bodyPr>
            <a:noAutofit/>
          </a:bodyPr>
          <a:lstStyle/>
          <a:p>
            <a:pPr algn="l"/>
            <a:r>
              <a:rPr lang="pt-BR" sz="3600" b="1" dirty="0">
                <a:solidFill>
                  <a:schemeClr val="accent2">
                    <a:lumMod val="75000"/>
                  </a:schemeClr>
                </a:solidFill>
              </a:rPr>
              <a:t>Plano de Expansão da Radioterapia</a:t>
            </a:r>
          </a:p>
        </p:txBody>
      </p:sp>
      <p:sp>
        <p:nvSpPr>
          <p:cNvPr id="4" name="Retângulo 3"/>
          <p:cNvSpPr/>
          <p:nvPr/>
        </p:nvSpPr>
        <p:spPr>
          <a:xfrm>
            <a:off x="172215" y="2239291"/>
            <a:ext cx="3766957" cy="1392689"/>
          </a:xfrm>
          <a:prstGeom prst="rect">
            <a:avLst/>
          </a:prstGeom>
        </p:spPr>
        <p:txBody>
          <a:bodyPr wrap="square">
            <a:spAutoFit/>
          </a:bodyPr>
          <a:lstStyle/>
          <a:p>
            <a:pPr>
              <a:spcAft>
                <a:spcPts val="450"/>
              </a:spcAft>
            </a:pPr>
            <a:r>
              <a:rPr lang="pt-BR" b="1" dirty="0">
                <a:solidFill>
                  <a:srgbClr val="002060"/>
                </a:solidFill>
              </a:rPr>
              <a:t>23</a:t>
            </a:r>
            <a:r>
              <a:rPr lang="pt-BR" dirty="0">
                <a:solidFill>
                  <a:srgbClr val="002060"/>
                </a:solidFill>
              </a:rPr>
              <a:t> unidades federativas </a:t>
            </a:r>
          </a:p>
          <a:p>
            <a:pPr>
              <a:spcAft>
                <a:spcPts val="450"/>
              </a:spcAft>
            </a:pPr>
            <a:r>
              <a:rPr lang="pt-BR" b="1" dirty="0">
                <a:solidFill>
                  <a:srgbClr val="002060"/>
                </a:solidFill>
              </a:rPr>
              <a:t>65</a:t>
            </a:r>
            <a:r>
              <a:rPr lang="pt-BR" dirty="0">
                <a:solidFill>
                  <a:srgbClr val="002060"/>
                </a:solidFill>
              </a:rPr>
              <a:t> municípios</a:t>
            </a:r>
          </a:p>
          <a:p>
            <a:pPr>
              <a:spcAft>
                <a:spcPts val="450"/>
              </a:spcAft>
            </a:pPr>
            <a:r>
              <a:rPr lang="pt-BR" b="1" dirty="0">
                <a:solidFill>
                  <a:srgbClr val="002060"/>
                </a:solidFill>
              </a:rPr>
              <a:t>44</a:t>
            </a:r>
            <a:r>
              <a:rPr lang="pt-BR" dirty="0">
                <a:solidFill>
                  <a:srgbClr val="002060"/>
                </a:solidFill>
              </a:rPr>
              <a:t> novos serviços</a:t>
            </a:r>
          </a:p>
          <a:p>
            <a:pPr>
              <a:spcAft>
                <a:spcPts val="0"/>
              </a:spcAft>
            </a:pPr>
            <a:r>
              <a:rPr lang="pt-BR" b="1" dirty="0">
                <a:solidFill>
                  <a:srgbClr val="002060"/>
                </a:solidFill>
              </a:rPr>
              <a:t>36</a:t>
            </a:r>
            <a:r>
              <a:rPr lang="pt-BR" dirty="0">
                <a:solidFill>
                  <a:srgbClr val="002060"/>
                </a:solidFill>
              </a:rPr>
              <a:t> serviços ampliados</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6272" y="4081607"/>
            <a:ext cx="3133616" cy="1487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1052736"/>
            <a:ext cx="4687887" cy="432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980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8686800" cy="1143000"/>
          </a:xfrm>
        </p:spPr>
        <p:txBody>
          <a:bodyPr>
            <a:noAutofit/>
          </a:bodyPr>
          <a:lstStyle/>
          <a:p>
            <a:pPr algn="l"/>
            <a:r>
              <a:rPr lang="pt-BR" sz="3600" b="1" dirty="0">
                <a:solidFill>
                  <a:schemeClr val="accent2">
                    <a:lumMod val="75000"/>
                  </a:schemeClr>
                </a:solidFill>
              </a:rPr>
              <a:t>Principais Estratégias e Atos Normativos</a:t>
            </a:r>
            <a:br>
              <a:rPr lang="pt-BR" sz="3600" b="1" dirty="0">
                <a:solidFill>
                  <a:schemeClr val="accent2">
                    <a:lumMod val="75000"/>
                  </a:schemeClr>
                </a:solidFill>
              </a:rPr>
            </a:br>
            <a:endParaRPr lang="pt-BR" sz="3600" dirty="0"/>
          </a:p>
        </p:txBody>
      </p:sp>
      <p:sp>
        <p:nvSpPr>
          <p:cNvPr id="41" name="Seta para a direita listrada 40"/>
          <p:cNvSpPr/>
          <p:nvPr/>
        </p:nvSpPr>
        <p:spPr>
          <a:xfrm>
            <a:off x="339997" y="3364129"/>
            <a:ext cx="8394208" cy="43204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CaixaDeTexto 41"/>
          <p:cNvSpPr txBox="1"/>
          <p:nvPr/>
        </p:nvSpPr>
        <p:spPr>
          <a:xfrm>
            <a:off x="2762894" y="4833202"/>
            <a:ext cx="1890210" cy="507831"/>
          </a:xfrm>
          <a:prstGeom prst="rect">
            <a:avLst/>
          </a:prstGeom>
          <a:solidFill>
            <a:schemeClr val="bg1"/>
          </a:solidFill>
          <a:ln>
            <a:solidFill>
              <a:srgbClr val="FF0000"/>
            </a:solidFill>
          </a:ln>
        </p:spPr>
        <p:txBody>
          <a:bodyPr wrap="square" rtlCol="0">
            <a:spAutoFit/>
          </a:bodyPr>
          <a:lstStyle/>
          <a:p>
            <a:pPr algn="ctr"/>
            <a:r>
              <a:rPr lang="pt-BR" sz="900" dirty="0"/>
              <a:t>Política Nacional para a Prevenção e Controle do Câncer</a:t>
            </a:r>
          </a:p>
          <a:p>
            <a:pPr algn="ctr"/>
            <a:r>
              <a:rPr lang="pt-BR" sz="900" dirty="0"/>
              <a:t>Portaria nº 874</a:t>
            </a:r>
          </a:p>
        </p:txBody>
      </p:sp>
      <p:sp>
        <p:nvSpPr>
          <p:cNvPr id="43" name="CaixaDeTexto 42"/>
          <p:cNvSpPr txBox="1"/>
          <p:nvPr/>
        </p:nvSpPr>
        <p:spPr>
          <a:xfrm>
            <a:off x="5349829" y="2126413"/>
            <a:ext cx="1890210" cy="507831"/>
          </a:xfrm>
          <a:prstGeom prst="rect">
            <a:avLst/>
          </a:prstGeom>
          <a:noFill/>
          <a:ln>
            <a:solidFill>
              <a:srgbClr val="FF0000"/>
            </a:solidFill>
          </a:ln>
        </p:spPr>
        <p:txBody>
          <a:bodyPr wrap="square" rtlCol="0">
            <a:spAutoFit/>
          </a:bodyPr>
          <a:lstStyle/>
          <a:p>
            <a:pPr algn="ctr"/>
            <a:r>
              <a:rPr lang="pt-BR" sz="900" dirty="0"/>
              <a:t>Rede de Atenção à Saúde das Pessoas com Doenças Crônicas</a:t>
            </a:r>
          </a:p>
          <a:p>
            <a:pPr algn="ctr"/>
            <a:r>
              <a:rPr lang="pt-BR" sz="900" dirty="0"/>
              <a:t>Portaria GM/MS nº 483</a:t>
            </a:r>
          </a:p>
        </p:txBody>
      </p:sp>
      <p:sp>
        <p:nvSpPr>
          <p:cNvPr id="44" name="CaixaDeTexto 43"/>
          <p:cNvSpPr txBox="1"/>
          <p:nvPr/>
        </p:nvSpPr>
        <p:spPr>
          <a:xfrm>
            <a:off x="4926943" y="4206106"/>
            <a:ext cx="1890210" cy="507831"/>
          </a:xfrm>
          <a:prstGeom prst="rect">
            <a:avLst/>
          </a:prstGeom>
          <a:noFill/>
          <a:ln>
            <a:solidFill>
              <a:srgbClr val="FF0000"/>
            </a:solidFill>
          </a:ln>
        </p:spPr>
        <p:txBody>
          <a:bodyPr wrap="square" rtlCol="0">
            <a:spAutoFit/>
          </a:bodyPr>
          <a:lstStyle/>
          <a:p>
            <a:pPr algn="ctr"/>
            <a:r>
              <a:rPr lang="pt-BR" sz="900" dirty="0"/>
              <a:t>Organização da Rede Oncologia e novas habilitações</a:t>
            </a:r>
          </a:p>
          <a:p>
            <a:pPr algn="ctr"/>
            <a:r>
              <a:rPr lang="pt-BR" sz="900" dirty="0"/>
              <a:t>Portaria nº 140</a:t>
            </a:r>
          </a:p>
        </p:txBody>
      </p:sp>
      <p:sp>
        <p:nvSpPr>
          <p:cNvPr id="45" name="CaixaDeTexto 44"/>
          <p:cNvSpPr txBox="1"/>
          <p:nvPr/>
        </p:nvSpPr>
        <p:spPr>
          <a:xfrm>
            <a:off x="4562153" y="2747284"/>
            <a:ext cx="945105" cy="369332"/>
          </a:xfrm>
          <a:prstGeom prst="rect">
            <a:avLst/>
          </a:prstGeom>
          <a:noFill/>
          <a:ln>
            <a:solidFill>
              <a:srgbClr val="FF0000"/>
            </a:solidFill>
          </a:ln>
        </p:spPr>
        <p:txBody>
          <a:bodyPr wrap="square" rtlCol="0">
            <a:spAutoFit/>
          </a:bodyPr>
          <a:lstStyle/>
          <a:p>
            <a:pPr algn="ctr"/>
            <a:r>
              <a:rPr lang="pt-BR" sz="900" dirty="0"/>
              <a:t>SDM e SRC </a:t>
            </a:r>
          </a:p>
          <a:p>
            <a:pPr algn="ctr"/>
            <a:r>
              <a:rPr lang="pt-BR" sz="900" dirty="0"/>
              <a:t>Portaria nº 189</a:t>
            </a:r>
          </a:p>
        </p:txBody>
      </p:sp>
      <p:sp>
        <p:nvSpPr>
          <p:cNvPr id="46" name="CaixaDeTexto 45"/>
          <p:cNvSpPr txBox="1"/>
          <p:nvPr/>
        </p:nvSpPr>
        <p:spPr>
          <a:xfrm>
            <a:off x="3331605" y="2283276"/>
            <a:ext cx="1023167" cy="369332"/>
          </a:xfrm>
          <a:prstGeom prst="rect">
            <a:avLst/>
          </a:prstGeom>
          <a:noFill/>
          <a:ln>
            <a:solidFill>
              <a:srgbClr val="FF0000"/>
            </a:solidFill>
          </a:ln>
        </p:spPr>
        <p:txBody>
          <a:bodyPr wrap="square" rtlCol="0">
            <a:spAutoFit/>
          </a:bodyPr>
          <a:lstStyle/>
          <a:p>
            <a:pPr algn="ctr"/>
            <a:r>
              <a:rPr lang="pt-BR" sz="900" dirty="0" err="1"/>
              <a:t>Qualicito</a:t>
            </a:r>
            <a:r>
              <a:rPr lang="pt-BR" sz="900" dirty="0"/>
              <a:t> </a:t>
            </a:r>
          </a:p>
          <a:p>
            <a:pPr algn="ctr"/>
            <a:r>
              <a:rPr lang="pt-BR" sz="900" dirty="0"/>
              <a:t>Portaria nº 3.388 </a:t>
            </a:r>
          </a:p>
        </p:txBody>
      </p:sp>
      <p:sp>
        <p:nvSpPr>
          <p:cNvPr id="47" name="CaixaDeTexto 46"/>
          <p:cNvSpPr txBox="1"/>
          <p:nvPr/>
        </p:nvSpPr>
        <p:spPr>
          <a:xfrm>
            <a:off x="1431982" y="4219960"/>
            <a:ext cx="1890210" cy="369332"/>
          </a:xfrm>
          <a:prstGeom prst="rect">
            <a:avLst/>
          </a:prstGeom>
          <a:noFill/>
          <a:ln>
            <a:solidFill>
              <a:srgbClr val="FF0000"/>
            </a:solidFill>
          </a:ln>
        </p:spPr>
        <p:txBody>
          <a:bodyPr wrap="square" rtlCol="0">
            <a:spAutoFit/>
          </a:bodyPr>
          <a:lstStyle/>
          <a:p>
            <a:pPr algn="ctr"/>
            <a:r>
              <a:rPr lang="pt-BR" sz="900" dirty="0"/>
              <a:t>Plano de Expansão da Radioterapia Portaria nº 931 </a:t>
            </a:r>
          </a:p>
        </p:txBody>
      </p:sp>
      <p:sp>
        <p:nvSpPr>
          <p:cNvPr id="48" name="CaixaDeTexto 47"/>
          <p:cNvSpPr txBox="1"/>
          <p:nvPr/>
        </p:nvSpPr>
        <p:spPr>
          <a:xfrm>
            <a:off x="1534381" y="2629525"/>
            <a:ext cx="1137867" cy="369332"/>
          </a:xfrm>
          <a:prstGeom prst="rect">
            <a:avLst/>
          </a:prstGeom>
          <a:noFill/>
          <a:ln>
            <a:solidFill>
              <a:srgbClr val="FF0000"/>
            </a:solidFill>
          </a:ln>
        </p:spPr>
        <p:txBody>
          <a:bodyPr wrap="square" rtlCol="0">
            <a:spAutoFit/>
          </a:bodyPr>
          <a:lstStyle/>
          <a:p>
            <a:pPr algn="ctr"/>
            <a:r>
              <a:rPr lang="pt-BR" sz="900" dirty="0"/>
              <a:t>Mamografia Móvel</a:t>
            </a:r>
          </a:p>
          <a:p>
            <a:pPr algn="ctr"/>
            <a:r>
              <a:rPr lang="pt-BR" sz="900" dirty="0"/>
              <a:t>Portaria nº 2.304</a:t>
            </a:r>
          </a:p>
        </p:txBody>
      </p:sp>
      <p:cxnSp>
        <p:nvCxnSpPr>
          <p:cNvPr id="49" name="Conector reto 48"/>
          <p:cNvCxnSpPr/>
          <p:nvPr/>
        </p:nvCxnSpPr>
        <p:spPr>
          <a:xfrm>
            <a:off x="1712708" y="3708946"/>
            <a:ext cx="0" cy="497160"/>
          </a:xfrm>
          <a:prstGeom prst="line">
            <a:avLst/>
          </a:prstGeom>
        </p:spPr>
        <p:style>
          <a:lnRef idx="1">
            <a:schemeClr val="accent1"/>
          </a:lnRef>
          <a:fillRef idx="0">
            <a:schemeClr val="accent1"/>
          </a:fillRef>
          <a:effectRef idx="0">
            <a:schemeClr val="accent1"/>
          </a:effectRef>
          <a:fontRef idx="minor">
            <a:schemeClr val="tx1"/>
          </a:fontRef>
        </p:style>
      </p:cxnSp>
      <p:sp>
        <p:nvSpPr>
          <p:cNvPr id="50" name="CaixaDeTexto 49"/>
          <p:cNvSpPr txBox="1"/>
          <p:nvPr/>
        </p:nvSpPr>
        <p:spPr>
          <a:xfrm>
            <a:off x="1681833" y="3763826"/>
            <a:ext cx="655469" cy="230832"/>
          </a:xfrm>
          <a:prstGeom prst="rect">
            <a:avLst/>
          </a:prstGeom>
          <a:noFill/>
        </p:spPr>
        <p:txBody>
          <a:bodyPr wrap="square" rtlCol="0">
            <a:spAutoFit/>
          </a:bodyPr>
          <a:lstStyle/>
          <a:p>
            <a:pPr algn="ctr"/>
            <a:r>
              <a:rPr lang="pt-BR" sz="900" dirty="0"/>
              <a:t>Mai/2012</a:t>
            </a:r>
          </a:p>
        </p:txBody>
      </p:sp>
      <p:cxnSp>
        <p:nvCxnSpPr>
          <p:cNvPr id="51" name="Conector reto 50"/>
          <p:cNvCxnSpPr/>
          <p:nvPr/>
        </p:nvCxnSpPr>
        <p:spPr>
          <a:xfrm>
            <a:off x="2153675" y="2978146"/>
            <a:ext cx="0" cy="497160"/>
          </a:xfrm>
          <a:prstGeom prst="line">
            <a:avLst/>
          </a:prstGeom>
        </p:spPr>
        <p:style>
          <a:lnRef idx="1">
            <a:schemeClr val="accent1"/>
          </a:lnRef>
          <a:fillRef idx="0">
            <a:schemeClr val="accent1"/>
          </a:fillRef>
          <a:effectRef idx="0">
            <a:schemeClr val="accent1"/>
          </a:effectRef>
          <a:fontRef idx="minor">
            <a:schemeClr val="tx1"/>
          </a:fontRef>
        </p:style>
      </p:cxnSp>
      <p:sp>
        <p:nvSpPr>
          <p:cNvPr id="52" name="CaixaDeTexto 51"/>
          <p:cNvSpPr txBox="1"/>
          <p:nvPr/>
        </p:nvSpPr>
        <p:spPr>
          <a:xfrm>
            <a:off x="2180678" y="3226726"/>
            <a:ext cx="700914" cy="230832"/>
          </a:xfrm>
          <a:prstGeom prst="rect">
            <a:avLst/>
          </a:prstGeom>
          <a:noFill/>
        </p:spPr>
        <p:txBody>
          <a:bodyPr wrap="square" rtlCol="0">
            <a:spAutoFit/>
          </a:bodyPr>
          <a:lstStyle/>
          <a:p>
            <a:pPr algn="ctr"/>
            <a:r>
              <a:rPr lang="pt-BR" sz="900" dirty="0"/>
              <a:t>Out/2012</a:t>
            </a:r>
          </a:p>
        </p:txBody>
      </p:sp>
      <p:cxnSp>
        <p:nvCxnSpPr>
          <p:cNvPr id="53" name="Conector reto 52"/>
          <p:cNvCxnSpPr>
            <a:endCxn id="42" idx="0"/>
          </p:cNvCxnSpPr>
          <p:nvPr/>
        </p:nvCxnSpPr>
        <p:spPr>
          <a:xfrm>
            <a:off x="3704225" y="3708946"/>
            <a:ext cx="3774" cy="1124256"/>
          </a:xfrm>
          <a:prstGeom prst="line">
            <a:avLst/>
          </a:prstGeom>
        </p:spPr>
        <p:style>
          <a:lnRef idx="1">
            <a:schemeClr val="accent1"/>
          </a:lnRef>
          <a:fillRef idx="0">
            <a:schemeClr val="accent1"/>
          </a:fillRef>
          <a:effectRef idx="0">
            <a:schemeClr val="accent1"/>
          </a:effectRef>
          <a:fontRef idx="minor">
            <a:schemeClr val="tx1"/>
          </a:fontRef>
        </p:style>
      </p:cxnSp>
      <p:sp>
        <p:nvSpPr>
          <p:cNvPr id="54" name="CaixaDeTexto 53"/>
          <p:cNvSpPr txBox="1"/>
          <p:nvPr/>
        </p:nvSpPr>
        <p:spPr>
          <a:xfrm>
            <a:off x="3699549" y="3760561"/>
            <a:ext cx="655469" cy="230832"/>
          </a:xfrm>
          <a:prstGeom prst="rect">
            <a:avLst/>
          </a:prstGeom>
          <a:noFill/>
        </p:spPr>
        <p:txBody>
          <a:bodyPr wrap="square" rtlCol="0">
            <a:spAutoFit/>
          </a:bodyPr>
          <a:lstStyle/>
          <a:p>
            <a:pPr algn="ctr"/>
            <a:r>
              <a:rPr lang="pt-BR" sz="900" dirty="0"/>
              <a:t>Mar/2013</a:t>
            </a:r>
          </a:p>
        </p:txBody>
      </p:sp>
      <p:cxnSp>
        <p:nvCxnSpPr>
          <p:cNvPr id="55" name="Conector reto 54"/>
          <p:cNvCxnSpPr/>
          <p:nvPr/>
        </p:nvCxnSpPr>
        <p:spPr>
          <a:xfrm>
            <a:off x="4106696" y="2629526"/>
            <a:ext cx="0" cy="845780"/>
          </a:xfrm>
          <a:prstGeom prst="line">
            <a:avLst/>
          </a:prstGeom>
        </p:spPr>
        <p:style>
          <a:lnRef idx="1">
            <a:schemeClr val="accent1"/>
          </a:lnRef>
          <a:fillRef idx="0">
            <a:schemeClr val="accent1"/>
          </a:fillRef>
          <a:effectRef idx="0">
            <a:schemeClr val="accent1"/>
          </a:effectRef>
          <a:fontRef idx="minor">
            <a:schemeClr val="tx1"/>
          </a:fontRef>
        </p:style>
      </p:cxnSp>
      <p:sp>
        <p:nvSpPr>
          <p:cNvPr id="56" name="CaixaDeTexto 55"/>
          <p:cNvSpPr txBox="1"/>
          <p:nvPr/>
        </p:nvSpPr>
        <p:spPr>
          <a:xfrm>
            <a:off x="4133699" y="3226725"/>
            <a:ext cx="640850" cy="230832"/>
          </a:xfrm>
          <a:prstGeom prst="rect">
            <a:avLst/>
          </a:prstGeom>
          <a:noFill/>
        </p:spPr>
        <p:txBody>
          <a:bodyPr wrap="square" rtlCol="0">
            <a:spAutoFit/>
          </a:bodyPr>
          <a:lstStyle/>
          <a:p>
            <a:pPr algn="ctr"/>
            <a:r>
              <a:rPr lang="pt-BR" sz="900" dirty="0"/>
              <a:t>Dez/2013</a:t>
            </a:r>
          </a:p>
        </p:txBody>
      </p:sp>
      <p:cxnSp>
        <p:nvCxnSpPr>
          <p:cNvPr id="57" name="Conector reto 56"/>
          <p:cNvCxnSpPr/>
          <p:nvPr/>
        </p:nvCxnSpPr>
        <p:spPr>
          <a:xfrm>
            <a:off x="5497878" y="3699322"/>
            <a:ext cx="0" cy="497160"/>
          </a:xfrm>
          <a:prstGeom prst="line">
            <a:avLst/>
          </a:prstGeom>
        </p:spPr>
        <p:style>
          <a:lnRef idx="1">
            <a:schemeClr val="accent1"/>
          </a:lnRef>
          <a:fillRef idx="0">
            <a:schemeClr val="accent1"/>
          </a:fillRef>
          <a:effectRef idx="0">
            <a:schemeClr val="accent1"/>
          </a:effectRef>
          <a:fontRef idx="minor">
            <a:schemeClr val="tx1"/>
          </a:fontRef>
        </p:style>
      </p:cxnSp>
      <p:sp>
        <p:nvSpPr>
          <p:cNvPr id="58" name="CaixaDeTexto 57"/>
          <p:cNvSpPr txBox="1"/>
          <p:nvPr/>
        </p:nvSpPr>
        <p:spPr>
          <a:xfrm>
            <a:off x="5467003" y="3754203"/>
            <a:ext cx="655469" cy="230832"/>
          </a:xfrm>
          <a:prstGeom prst="rect">
            <a:avLst/>
          </a:prstGeom>
          <a:noFill/>
        </p:spPr>
        <p:txBody>
          <a:bodyPr wrap="square" rtlCol="0">
            <a:spAutoFit/>
          </a:bodyPr>
          <a:lstStyle/>
          <a:p>
            <a:pPr algn="ctr"/>
            <a:r>
              <a:rPr lang="pt-BR" sz="900" dirty="0" err="1"/>
              <a:t>Fev</a:t>
            </a:r>
            <a:r>
              <a:rPr lang="pt-BR" sz="900" dirty="0"/>
              <a:t>/2014</a:t>
            </a:r>
          </a:p>
        </p:txBody>
      </p:sp>
      <p:cxnSp>
        <p:nvCxnSpPr>
          <p:cNvPr id="59" name="Conector reto 58"/>
          <p:cNvCxnSpPr/>
          <p:nvPr/>
        </p:nvCxnSpPr>
        <p:spPr>
          <a:xfrm>
            <a:off x="4886189" y="3093533"/>
            <a:ext cx="0" cy="381772"/>
          </a:xfrm>
          <a:prstGeom prst="line">
            <a:avLst/>
          </a:prstGeom>
        </p:spPr>
        <p:style>
          <a:lnRef idx="1">
            <a:schemeClr val="accent1"/>
          </a:lnRef>
          <a:fillRef idx="0">
            <a:schemeClr val="accent1"/>
          </a:fillRef>
          <a:effectRef idx="0">
            <a:schemeClr val="accent1"/>
          </a:effectRef>
          <a:fontRef idx="minor">
            <a:schemeClr val="tx1"/>
          </a:fontRef>
        </p:style>
      </p:cxnSp>
      <p:sp>
        <p:nvSpPr>
          <p:cNvPr id="60" name="CaixaDeTexto 59"/>
          <p:cNvSpPr txBox="1"/>
          <p:nvPr/>
        </p:nvSpPr>
        <p:spPr>
          <a:xfrm>
            <a:off x="4913191" y="3226725"/>
            <a:ext cx="624841" cy="230832"/>
          </a:xfrm>
          <a:prstGeom prst="rect">
            <a:avLst/>
          </a:prstGeom>
          <a:noFill/>
        </p:spPr>
        <p:txBody>
          <a:bodyPr wrap="square" rtlCol="0">
            <a:spAutoFit/>
          </a:bodyPr>
          <a:lstStyle/>
          <a:p>
            <a:pPr algn="ctr"/>
            <a:r>
              <a:rPr lang="pt-BR" sz="900" dirty="0"/>
              <a:t>Jan/2014</a:t>
            </a:r>
          </a:p>
        </p:txBody>
      </p:sp>
      <p:cxnSp>
        <p:nvCxnSpPr>
          <p:cNvPr id="61" name="Conector reto 60"/>
          <p:cNvCxnSpPr/>
          <p:nvPr/>
        </p:nvCxnSpPr>
        <p:spPr>
          <a:xfrm flipH="1">
            <a:off x="6285933" y="2652608"/>
            <a:ext cx="4977" cy="820154"/>
          </a:xfrm>
          <a:prstGeom prst="line">
            <a:avLst/>
          </a:prstGeom>
        </p:spPr>
        <p:style>
          <a:lnRef idx="1">
            <a:schemeClr val="accent1"/>
          </a:lnRef>
          <a:fillRef idx="0">
            <a:schemeClr val="accent1"/>
          </a:fillRef>
          <a:effectRef idx="0">
            <a:schemeClr val="accent1"/>
          </a:effectRef>
          <a:fontRef idx="minor">
            <a:schemeClr val="tx1"/>
          </a:fontRef>
        </p:style>
      </p:cxnSp>
      <p:sp>
        <p:nvSpPr>
          <p:cNvPr id="62" name="CaixaDeTexto 61"/>
          <p:cNvSpPr txBox="1"/>
          <p:nvPr/>
        </p:nvSpPr>
        <p:spPr>
          <a:xfrm>
            <a:off x="5655863" y="3224182"/>
            <a:ext cx="702078" cy="230832"/>
          </a:xfrm>
          <a:prstGeom prst="rect">
            <a:avLst/>
          </a:prstGeom>
          <a:noFill/>
        </p:spPr>
        <p:txBody>
          <a:bodyPr wrap="square" rtlCol="0">
            <a:spAutoFit/>
          </a:bodyPr>
          <a:lstStyle/>
          <a:p>
            <a:pPr algn="ctr"/>
            <a:r>
              <a:rPr lang="pt-BR" sz="900" dirty="0" err="1"/>
              <a:t>Abr</a:t>
            </a:r>
            <a:r>
              <a:rPr lang="pt-BR" sz="900" dirty="0"/>
              <a:t>/2014</a:t>
            </a:r>
          </a:p>
        </p:txBody>
      </p:sp>
      <p:sp>
        <p:nvSpPr>
          <p:cNvPr id="63" name="CaixaDeTexto 62"/>
          <p:cNvSpPr txBox="1"/>
          <p:nvPr/>
        </p:nvSpPr>
        <p:spPr>
          <a:xfrm>
            <a:off x="1736208" y="1644412"/>
            <a:ext cx="1925414" cy="507831"/>
          </a:xfrm>
          <a:prstGeom prst="rect">
            <a:avLst/>
          </a:prstGeom>
          <a:noFill/>
          <a:ln>
            <a:solidFill>
              <a:srgbClr val="FF0000"/>
            </a:solidFill>
          </a:ln>
        </p:spPr>
        <p:txBody>
          <a:bodyPr wrap="square" rtlCol="0">
            <a:spAutoFit/>
          </a:bodyPr>
          <a:lstStyle/>
          <a:p>
            <a:pPr algn="ctr"/>
            <a:r>
              <a:rPr lang="pt-BR" sz="900" dirty="0"/>
              <a:t>Institui a Rede de Atenção à Saúde das Pessoas com Doenças Crônicas  </a:t>
            </a:r>
          </a:p>
          <a:p>
            <a:pPr algn="ctr"/>
            <a:r>
              <a:rPr lang="pt-BR" sz="900" dirty="0"/>
              <a:t>Portaria nº 252 </a:t>
            </a:r>
            <a:r>
              <a:rPr lang="pt-BR" sz="900" b="1" dirty="0">
                <a:solidFill>
                  <a:schemeClr val="bg1">
                    <a:lumMod val="50000"/>
                  </a:schemeClr>
                </a:solidFill>
              </a:rPr>
              <a:t>(REVOGADA) </a:t>
            </a:r>
          </a:p>
        </p:txBody>
      </p:sp>
      <p:cxnSp>
        <p:nvCxnSpPr>
          <p:cNvPr id="64" name="Conector reto 63"/>
          <p:cNvCxnSpPr/>
          <p:nvPr/>
        </p:nvCxnSpPr>
        <p:spPr>
          <a:xfrm>
            <a:off x="3064391" y="2129159"/>
            <a:ext cx="0" cy="1343603"/>
          </a:xfrm>
          <a:prstGeom prst="line">
            <a:avLst/>
          </a:prstGeom>
        </p:spPr>
        <p:style>
          <a:lnRef idx="1">
            <a:schemeClr val="accent1"/>
          </a:lnRef>
          <a:fillRef idx="0">
            <a:schemeClr val="accent1"/>
          </a:fillRef>
          <a:effectRef idx="0">
            <a:schemeClr val="accent1"/>
          </a:effectRef>
          <a:fontRef idx="minor">
            <a:schemeClr val="tx1"/>
          </a:fontRef>
        </p:style>
      </p:cxnSp>
      <p:sp>
        <p:nvSpPr>
          <p:cNvPr id="65" name="CaixaDeTexto 64"/>
          <p:cNvSpPr txBox="1"/>
          <p:nvPr/>
        </p:nvSpPr>
        <p:spPr>
          <a:xfrm>
            <a:off x="3056995" y="3224181"/>
            <a:ext cx="642554" cy="230832"/>
          </a:xfrm>
          <a:prstGeom prst="rect">
            <a:avLst/>
          </a:prstGeom>
          <a:noFill/>
        </p:spPr>
        <p:txBody>
          <a:bodyPr wrap="square" rtlCol="0">
            <a:spAutoFit/>
          </a:bodyPr>
          <a:lstStyle/>
          <a:p>
            <a:pPr algn="ctr"/>
            <a:r>
              <a:rPr lang="pt-BR" sz="900" dirty="0" err="1" smtClean="0"/>
              <a:t>Fev</a:t>
            </a:r>
            <a:r>
              <a:rPr lang="pt-BR" sz="900" dirty="0" smtClean="0"/>
              <a:t>/2013</a:t>
            </a:r>
            <a:endParaRPr lang="pt-BR" sz="900" dirty="0"/>
          </a:p>
        </p:txBody>
      </p:sp>
      <p:sp>
        <p:nvSpPr>
          <p:cNvPr id="66" name="CaixaDeTexto 65"/>
          <p:cNvSpPr txBox="1"/>
          <p:nvPr/>
        </p:nvSpPr>
        <p:spPr>
          <a:xfrm>
            <a:off x="309269" y="2219613"/>
            <a:ext cx="1530845" cy="369332"/>
          </a:xfrm>
          <a:prstGeom prst="rect">
            <a:avLst/>
          </a:prstGeom>
          <a:noFill/>
          <a:ln>
            <a:solidFill>
              <a:srgbClr val="FF0000"/>
            </a:solidFill>
          </a:ln>
        </p:spPr>
        <p:txBody>
          <a:bodyPr wrap="square" rtlCol="0">
            <a:spAutoFit/>
          </a:bodyPr>
          <a:lstStyle/>
          <a:p>
            <a:pPr algn="ctr"/>
            <a:r>
              <a:rPr lang="pt-BR" sz="900" dirty="0"/>
              <a:t>Redes de Atenção à Saúde</a:t>
            </a:r>
          </a:p>
          <a:p>
            <a:pPr algn="ctr"/>
            <a:r>
              <a:rPr lang="pt-BR" sz="900" dirty="0"/>
              <a:t>Portaria nº 4.279</a:t>
            </a:r>
          </a:p>
        </p:txBody>
      </p:sp>
      <p:cxnSp>
        <p:nvCxnSpPr>
          <p:cNvPr id="67" name="Conector reto 66"/>
          <p:cNvCxnSpPr/>
          <p:nvPr/>
        </p:nvCxnSpPr>
        <p:spPr>
          <a:xfrm>
            <a:off x="425393" y="2564950"/>
            <a:ext cx="0" cy="893043"/>
          </a:xfrm>
          <a:prstGeom prst="line">
            <a:avLst/>
          </a:prstGeom>
        </p:spPr>
        <p:style>
          <a:lnRef idx="1">
            <a:schemeClr val="accent1"/>
          </a:lnRef>
          <a:fillRef idx="0">
            <a:schemeClr val="accent1"/>
          </a:fillRef>
          <a:effectRef idx="0">
            <a:schemeClr val="accent1"/>
          </a:effectRef>
          <a:fontRef idx="minor">
            <a:schemeClr val="tx1"/>
          </a:fontRef>
        </p:style>
      </p:cxnSp>
      <p:sp>
        <p:nvSpPr>
          <p:cNvPr id="68" name="CaixaDeTexto 67"/>
          <p:cNvSpPr txBox="1"/>
          <p:nvPr/>
        </p:nvSpPr>
        <p:spPr>
          <a:xfrm>
            <a:off x="362345" y="3257902"/>
            <a:ext cx="700914" cy="230832"/>
          </a:xfrm>
          <a:prstGeom prst="rect">
            <a:avLst/>
          </a:prstGeom>
          <a:noFill/>
        </p:spPr>
        <p:txBody>
          <a:bodyPr wrap="square" rtlCol="0">
            <a:spAutoFit/>
          </a:bodyPr>
          <a:lstStyle/>
          <a:p>
            <a:pPr algn="ctr"/>
            <a:r>
              <a:rPr lang="pt-BR" sz="900" dirty="0"/>
              <a:t>Dez/2010</a:t>
            </a:r>
          </a:p>
        </p:txBody>
      </p:sp>
      <p:cxnSp>
        <p:nvCxnSpPr>
          <p:cNvPr id="69" name="Conector reto 68"/>
          <p:cNvCxnSpPr/>
          <p:nvPr/>
        </p:nvCxnSpPr>
        <p:spPr>
          <a:xfrm>
            <a:off x="640903" y="3689652"/>
            <a:ext cx="0" cy="1011912"/>
          </a:xfrm>
          <a:prstGeom prst="line">
            <a:avLst/>
          </a:prstGeom>
        </p:spPr>
        <p:style>
          <a:lnRef idx="1">
            <a:schemeClr val="accent1"/>
          </a:lnRef>
          <a:fillRef idx="0">
            <a:schemeClr val="accent1"/>
          </a:fillRef>
          <a:effectRef idx="0">
            <a:schemeClr val="accent1"/>
          </a:effectRef>
          <a:fontRef idx="minor">
            <a:schemeClr val="tx1"/>
          </a:fontRef>
        </p:style>
      </p:cxnSp>
      <p:sp>
        <p:nvSpPr>
          <p:cNvPr id="70" name="CaixaDeTexto 69"/>
          <p:cNvSpPr txBox="1"/>
          <p:nvPr/>
        </p:nvSpPr>
        <p:spPr>
          <a:xfrm>
            <a:off x="610028" y="3744531"/>
            <a:ext cx="655469" cy="230832"/>
          </a:xfrm>
          <a:prstGeom prst="rect">
            <a:avLst/>
          </a:prstGeom>
          <a:noFill/>
        </p:spPr>
        <p:txBody>
          <a:bodyPr wrap="square" rtlCol="0">
            <a:spAutoFit/>
          </a:bodyPr>
          <a:lstStyle/>
          <a:p>
            <a:pPr algn="ctr"/>
            <a:r>
              <a:rPr lang="pt-BR" sz="900" dirty="0" err="1"/>
              <a:t>Jun</a:t>
            </a:r>
            <a:r>
              <a:rPr lang="pt-BR" sz="900" dirty="0"/>
              <a:t>/2011</a:t>
            </a:r>
          </a:p>
        </p:txBody>
      </p:sp>
      <p:sp>
        <p:nvSpPr>
          <p:cNvPr id="71" name="CaixaDeTexto 70"/>
          <p:cNvSpPr txBox="1"/>
          <p:nvPr/>
        </p:nvSpPr>
        <p:spPr>
          <a:xfrm>
            <a:off x="325738" y="4701564"/>
            <a:ext cx="1137867" cy="369332"/>
          </a:xfrm>
          <a:prstGeom prst="rect">
            <a:avLst/>
          </a:prstGeom>
          <a:noFill/>
          <a:ln>
            <a:solidFill>
              <a:srgbClr val="FF0000"/>
            </a:solidFill>
          </a:ln>
        </p:spPr>
        <p:txBody>
          <a:bodyPr wrap="square" rtlCol="0">
            <a:spAutoFit/>
          </a:bodyPr>
          <a:lstStyle/>
          <a:p>
            <a:pPr algn="ctr"/>
            <a:r>
              <a:rPr lang="pt-BR" sz="900" dirty="0"/>
              <a:t>Organização SUS</a:t>
            </a:r>
          </a:p>
          <a:p>
            <a:pPr algn="ctr"/>
            <a:r>
              <a:rPr lang="pt-BR" sz="900" dirty="0"/>
              <a:t>Decreto nº 7.508</a:t>
            </a:r>
          </a:p>
        </p:txBody>
      </p:sp>
      <p:cxnSp>
        <p:nvCxnSpPr>
          <p:cNvPr id="72" name="Conector reto 71"/>
          <p:cNvCxnSpPr/>
          <p:nvPr/>
        </p:nvCxnSpPr>
        <p:spPr>
          <a:xfrm>
            <a:off x="7078021" y="3116616"/>
            <a:ext cx="0" cy="345940"/>
          </a:xfrm>
          <a:prstGeom prst="line">
            <a:avLst/>
          </a:prstGeom>
        </p:spPr>
        <p:style>
          <a:lnRef idx="1">
            <a:schemeClr val="accent1"/>
          </a:lnRef>
          <a:fillRef idx="0">
            <a:schemeClr val="accent1"/>
          </a:fillRef>
          <a:effectRef idx="0">
            <a:schemeClr val="accent1"/>
          </a:effectRef>
          <a:fontRef idx="minor">
            <a:schemeClr val="tx1"/>
          </a:fontRef>
        </p:style>
      </p:cxnSp>
      <p:sp>
        <p:nvSpPr>
          <p:cNvPr id="73" name="CaixaDeTexto 72"/>
          <p:cNvSpPr txBox="1"/>
          <p:nvPr/>
        </p:nvSpPr>
        <p:spPr>
          <a:xfrm>
            <a:off x="6449751" y="3234218"/>
            <a:ext cx="772286" cy="230832"/>
          </a:xfrm>
          <a:prstGeom prst="rect">
            <a:avLst/>
          </a:prstGeom>
          <a:noFill/>
        </p:spPr>
        <p:txBody>
          <a:bodyPr wrap="square" rtlCol="0">
            <a:spAutoFit/>
          </a:bodyPr>
          <a:lstStyle/>
          <a:p>
            <a:pPr algn="ctr"/>
            <a:r>
              <a:rPr lang="pt-BR" sz="900" dirty="0" err="1" smtClean="0"/>
              <a:t>Jul</a:t>
            </a:r>
            <a:r>
              <a:rPr lang="pt-BR" sz="900" dirty="0" smtClean="0"/>
              <a:t>/2014</a:t>
            </a:r>
            <a:endParaRPr lang="pt-BR" sz="900" dirty="0"/>
          </a:p>
        </p:txBody>
      </p:sp>
      <p:sp>
        <p:nvSpPr>
          <p:cNvPr id="74" name="CaixaDeTexto 73"/>
          <p:cNvSpPr txBox="1"/>
          <p:nvPr/>
        </p:nvSpPr>
        <p:spPr>
          <a:xfrm>
            <a:off x="6357940" y="2741195"/>
            <a:ext cx="1399743" cy="369332"/>
          </a:xfrm>
          <a:prstGeom prst="rect">
            <a:avLst/>
          </a:prstGeom>
          <a:noFill/>
          <a:ln>
            <a:solidFill>
              <a:srgbClr val="FF0000"/>
            </a:solidFill>
          </a:ln>
        </p:spPr>
        <p:txBody>
          <a:bodyPr wrap="square" rtlCol="0">
            <a:spAutoFit/>
          </a:bodyPr>
          <a:lstStyle/>
          <a:p>
            <a:pPr algn="ctr"/>
            <a:r>
              <a:rPr lang="pt-BR" sz="900" dirty="0" smtClean="0"/>
              <a:t>PRONON</a:t>
            </a:r>
            <a:endParaRPr lang="pt-BR" sz="900" dirty="0"/>
          </a:p>
          <a:p>
            <a:pPr algn="ctr"/>
            <a:r>
              <a:rPr lang="pt-BR" sz="900" dirty="0"/>
              <a:t>Portaria GM/MS nº </a:t>
            </a:r>
            <a:r>
              <a:rPr lang="pt-BR" sz="900" dirty="0" smtClean="0"/>
              <a:t>1550</a:t>
            </a:r>
            <a:endParaRPr lang="pt-BR" sz="900" dirty="0"/>
          </a:p>
        </p:txBody>
      </p:sp>
      <p:sp>
        <p:nvSpPr>
          <p:cNvPr id="75" name="CaixaDeTexto 74"/>
          <p:cNvSpPr txBox="1"/>
          <p:nvPr/>
        </p:nvSpPr>
        <p:spPr>
          <a:xfrm>
            <a:off x="7313847" y="3753082"/>
            <a:ext cx="772286" cy="230832"/>
          </a:xfrm>
          <a:prstGeom prst="rect">
            <a:avLst/>
          </a:prstGeom>
          <a:noFill/>
        </p:spPr>
        <p:txBody>
          <a:bodyPr wrap="square" rtlCol="0">
            <a:spAutoFit/>
          </a:bodyPr>
          <a:lstStyle/>
          <a:p>
            <a:pPr algn="ctr"/>
            <a:r>
              <a:rPr lang="pt-BR" sz="900" dirty="0" err="1" smtClean="0"/>
              <a:t>Jul</a:t>
            </a:r>
            <a:r>
              <a:rPr lang="pt-BR" sz="900" dirty="0" smtClean="0"/>
              <a:t>/2015</a:t>
            </a:r>
            <a:endParaRPr lang="pt-BR" sz="900" dirty="0"/>
          </a:p>
        </p:txBody>
      </p:sp>
      <p:sp>
        <p:nvSpPr>
          <p:cNvPr id="76" name="CaixaDeTexto 75"/>
          <p:cNvSpPr txBox="1"/>
          <p:nvPr/>
        </p:nvSpPr>
        <p:spPr>
          <a:xfrm>
            <a:off x="7046430" y="4185130"/>
            <a:ext cx="1399743" cy="369332"/>
          </a:xfrm>
          <a:prstGeom prst="rect">
            <a:avLst/>
          </a:prstGeom>
          <a:noFill/>
          <a:ln>
            <a:solidFill>
              <a:srgbClr val="FF0000"/>
            </a:solidFill>
          </a:ln>
        </p:spPr>
        <p:txBody>
          <a:bodyPr wrap="square" rtlCol="0">
            <a:spAutoFit/>
          </a:bodyPr>
          <a:lstStyle/>
          <a:p>
            <a:pPr algn="ctr"/>
            <a:r>
              <a:rPr lang="pt-BR" sz="900" dirty="0" smtClean="0"/>
              <a:t>Acordo Compensação Tecnológica (PE RT)</a:t>
            </a:r>
            <a:endParaRPr lang="pt-BR" sz="900" dirty="0"/>
          </a:p>
        </p:txBody>
      </p:sp>
      <p:cxnSp>
        <p:nvCxnSpPr>
          <p:cNvPr id="77" name="Conector reto 76"/>
          <p:cNvCxnSpPr/>
          <p:nvPr/>
        </p:nvCxnSpPr>
        <p:spPr>
          <a:xfrm>
            <a:off x="7942117" y="3681074"/>
            <a:ext cx="0" cy="515408"/>
          </a:xfrm>
          <a:prstGeom prst="line">
            <a:avLst/>
          </a:prstGeom>
        </p:spPr>
        <p:style>
          <a:lnRef idx="1">
            <a:schemeClr val="accent1"/>
          </a:lnRef>
          <a:fillRef idx="0">
            <a:schemeClr val="accent1"/>
          </a:fillRef>
          <a:effectRef idx="0">
            <a:schemeClr val="accent1"/>
          </a:effectRef>
          <a:fontRef idx="minor">
            <a:schemeClr val="tx1"/>
          </a:fontRef>
        </p:style>
      </p:cxnSp>
      <p:sp>
        <p:nvSpPr>
          <p:cNvPr id="79" name="Seta para baixo 78"/>
          <p:cNvSpPr/>
          <p:nvPr/>
        </p:nvSpPr>
        <p:spPr>
          <a:xfrm>
            <a:off x="3694140" y="1584850"/>
            <a:ext cx="333143" cy="5760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FF0000"/>
              </a:solidFill>
            </a:endParaRPr>
          </a:p>
        </p:txBody>
      </p:sp>
      <p:sp>
        <p:nvSpPr>
          <p:cNvPr id="80" name="Seta para baixo 79"/>
          <p:cNvSpPr/>
          <p:nvPr/>
        </p:nvSpPr>
        <p:spPr>
          <a:xfrm>
            <a:off x="4714147" y="2017661"/>
            <a:ext cx="425592" cy="5760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FF0000"/>
              </a:solidFill>
            </a:endParaRPr>
          </a:p>
        </p:txBody>
      </p:sp>
      <p:sp>
        <p:nvSpPr>
          <p:cNvPr id="3" name="Seta para a direita 2"/>
          <p:cNvSpPr/>
          <p:nvPr/>
        </p:nvSpPr>
        <p:spPr>
          <a:xfrm>
            <a:off x="827585" y="2705474"/>
            <a:ext cx="568934" cy="34694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5596987" y="5307210"/>
            <a:ext cx="2647421" cy="584775"/>
          </a:xfrm>
          <a:prstGeom prst="rect">
            <a:avLst/>
          </a:prstGeom>
          <a:noFill/>
        </p:spPr>
        <p:txBody>
          <a:bodyPr wrap="square" rtlCol="0">
            <a:spAutoFit/>
          </a:bodyPr>
          <a:lstStyle/>
          <a:p>
            <a:pPr algn="just"/>
            <a:r>
              <a:rPr lang="pt-BR" sz="1600" dirty="0" smtClean="0">
                <a:solidFill>
                  <a:srgbClr val="002060"/>
                </a:solidFill>
              </a:rPr>
              <a:t>Cuidado integral: organização </a:t>
            </a:r>
            <a:r>
              <a:rPr lang="pt-BR" sz="1600" dirty="0">
                <a:solidFill>
                  <a:srgbClr val="002060"/>
                </a:solidFill>
              </a:rPr>
              <a:t>de serviços.</a:t>
            </a:r>
          </a:p>
        </p:txBody>
      </p:sp>
    </p:spTree>
    <p:extLst>
      <p:ext uri="{BB962C8B-B14F-4D97-AF65-F5344CB8AC3E}">
        <p14:creationId xmlns:p14="http://schemas.microsoft.com/office/powerpoint/2010/main" val="1668181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8686800" cy="490066"/>
          </a:xfrm>
        </p:spPr>
        <p:txBody>
          <a:bodyPr>
            <a:noAutofit/>
          </a:bodyPr>
          <a:lstStyle/>
          <a:p>
            <a:pPr algn="l"/>
            <a:r>
              <a:rPr lang="pt-BR" sz="3600" b="1" dirty="0">
                <a:solidFill>
                  <a:schemeClr val="accent2">
                    <a:lumMod val="75000"/>
                  </a:schemeClr>
                </a:solidFill>
              </a:rPr>
              <a:t>SDM, SRC e </a:t>
            </a:r>
            <a:r>
              <a:rPr lang="pt-BR" sz="3600" b="1" dirty="0" err="1">
                <a:solidFill>
                  <a:schemeClr val="accent2">
                    <a:lumMod val="75000"/>
                  </a:schemeClr>
                </a:solidFill>
              </a:rPr>
              <a:t>Qualicito</a:t>
            </a:r>
            <a:endParaRPr lang="pt-BR" sz="3600" b="1" dirty="0">
              <a:solidFill>
                <a:schemeClr val="accent2">
                  <a:lumMod val="75000"/>
                </a:schemeClr>
              </a:solidFill>
            </a:endParaRPr>
          </a:p>
        </p:txBody>
      </p:sp>
      <p:sp>
        <p:nvSpPr>
          <p:cNvPr id="3" name="Espaço Reservado para Conteúdo 2"/>
          <p:cNvSpPr>
            <a:spLocks noGrp="1"/>
          </p:cNvSpPr>
          <p:nvPr>
            <p:ph idx="1"/>
          </p:nvPr>
        </p:nvSpPr>
        <p:spPr>
          <a:xfrm>
            <a:off x="467544" y="1052736"/>
            <a:ext cx="8229600" cy="4525963"/>
          </a:xfrm>
        </p:spPr>
        <p:txBody>
          <a:bodyPr>
            <a:normAutofit/>
          </a:bodyPr>
          <a:lstStyle/>
          <a:p>
            <a:pPr lvl="0" algn="just"/>
            <a:r>
              <a:rPr lang="pt-BR" sz="2400" dirty="0" err="1">
                <a:solidFill>
                  <a:schemeClr val="tx2"/>
                </a:solidFill>
              </a:rPr>
              <a:t>Qualicito</a:t>
            </a:r>
            <a:r>
              <a:rPr lang="pt-BR" sz="2400" dirty="0">
                <a:solidFill>
                  <a:schemeClr val="tx2"/>
                </a:solidFill>
              </a:rPr>
              <a:t>: </a:t>
            </a:r>
            <a:r>
              <a:rPr lang="pt-BR" sz="2400" dirty="0" smtClean="0">
                <a:solidFill>
                  <a:schemeClr val="tx2"/>
                </a:solidFill>
              </a:rPr>
              <a:t>845 laboratórios habilitados, sendo destes 30 habilitados como Tipo II. Apenas o Distrito Federal e o estado do Piauí não possuem laboratórios habilitados.</a:t>
            </a:r>
            <a:endParaRPr lang="pt-BR" sz="2400" dirty="0" smtClean="0">
              <a:solidFill>
                <a:schemeClr val="tx2"/>
              </a:solidFill>
            </a:endParaRPr>
          </a:p>
          <a:p>
            <a:pPr marL="0" lvl="0" indent="0" algn="just">
              <a:buNone/>
            </a:pPr>
            <a:endParaRPr lang="pt-BR" sz="2400" dirty="0">
              <a:solidFill>
                <a:schemeClr val="tx2"/>
              </a:solidFill>
            </a:endParaRPr>
          </a:p>
          <a:p>
            <a:pPr lvl="0" algn="just"/>
            <a:r>
              <a:rPr lang="pt-BR" sz="2400" dirty="0" smtClean="0">
                <a:solidFill>
                  <a:schemeClr val="tx2"/>
                </a:solidFill>
              </a:rPr>
              <a:t>Serviço de Referência para Diagnóstico de Câncer de Colo do Útero (SRC): </a:t>
            </a:r>
            <a:r>
              <a:rPr lang="pt-BR" sz="2400" dirty="0" smtClean="0">
                <a:solidFill>
                  <a:schemeClr val="tx2"/>
                </a:solidFill>
              </a:rPr>
              <a:t>03 </a:t>
            </a:r>
            <a:r>
              <a:rPr lang="pt-BR" sz="2400" dirty="0">
                <a:solidFill>
                  <a:schemeClr val="tx2"/>
                </a:solidFill>
              </a:rPr>
              <a:t>estabelecimentos de saúde habilitados sendo um no Mato Grosso do </a:t>
            </a:r>
            <a:r>
              <a:rPr lang="pt-BR" sz="2400" dirty="0" smtClean="0">
                <a:solidFill>
                  <a:schemeClr val="tx2"/>
                </a:solidFill>
              </a:rPr>
              <a:t>Sul, São Paulo e Tocantins</a:t>
            </a:r>
            <a:r>
              <a:rPr lang="pt-BR" sz="2400" dirty="0">
                <a:solidFill>
                  <a:schemeClr val="tx2"/>
                </a:solidFill>
              </a:rPr>
              <a:t>. </a:t>
            </a:r>
            <a:endParaRPr lang="pt-BR" sz="2400" dirty="0" smtClean="0">
              <a:solidFill>
                <a:schemeClr val="tx2"/>
              </a:solidFill>
            </a:endParaRPr>
          </a:p>
          <a:p>
            <a:pPr marL="0" lvl="0" indent="0" algn="just">
              <a:buNone/>
            </a:pPr>
            <a:r>
              <a:rPr lang="pt-BR" sz="2400" dirty="0" smtClean="0">
                <a:solidFill>
                  <a:schemeClr val="tx2"/>
                </a:solidFill>
              </a:rPr>
              <a:t> </a:t>
            </a:r>
          </a:p>
          <a:p>
            <a:pPr lvl="0" algn="just"/>
            <a:r>
              <a:rPr lang="pt-BR" sz="2400" dirty="0" smtClean="0">
                <a:solidFill>
                  <a:schemeClr val="tx2"/>
                </a:solidFill>
              </a:rPr>
              <a:t>Serviço </a:t>
            </a:r>
            <a:r>
              <a:rPr lang="pt-BR" sz="2400" dirty="0">
                <a:solidFill>
                  <a:schemeClr val="tx2"/>
                </a:solidFill>
              </a:rPr>
              <a:t>de Referência para Diagnóstico de Câncer de </a:t>
            </a:r>
            <a:r>
              <a:rPr lang="pt-BR" sz="2400" dirty="0" smtClean="0">
                <a:solidFill>
                  <a:schemeClr val="tx2"/>
                </a:solidFill>
              </a:rPr>
              <a:t>Mama (SDM): </a:t>
            </a:r>
            <a:r>
              <a:rPr lang="pt-BR" sz="2400" dirty="0" smtClean="0">
                <a:solidFill>
                  <a:schemeClr val="tx2"/>
                </a:solidFill>
              </a:rPr>
              <a:t>02 </a:t>
            </a:r>
            <a:r>
              <a:rPr lang="pt-BR" sz="2400" dirty="0">
                <a:solidFill>
                  <a:schemeClr val="tx2"/>
                </a:solidFill>
              </a:rPr>
              <a:t>estabelecimentos de saúde habilitados </a:t>
            </a:r>
            <a:r>
              <a:rPr lang="pt-BR" sz="2400" dirty="0" smtClean="0">
                <a:solidFill>
                  <a:schemeClr val="tx2"/>
                </a:solidFill>
              </a:rPr>
              <a:t>no estado de São Paulo.</a:t>
            </a:r>
            <a:endParaRPr lang="pt-BR" dirty="0"/>
          </a:p>
        </p:txBody>
      </p:sp>
    </p:spTree>
    <p:extLst>
      <p:ext uri="{BB962C8B-B14F-4D97-AF65-F5344CB8AC3E}">
        <p14:creationId xmlns:p14="http://schemas.microsoft.com/office/powerpoint/2010/main" val="2367253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8686800" cy="1143000"/>
          </a:xfrm>
        </p:spPr>
        <p:txBody>
          <a:bodyPr>
            <a:noAutofit/>
          </a:bodyPr>
          <a:lstStyle/>
          <a:p>
            <a:pPr algn="l"/>
            <a:r>
              <a:rPr lang="pt-BR" sz="3600" b="1" dirty="0">
                <a:solidFill>
                  <a:schemeClr val="accent2">
                    <a:lumMod val="75000"/>
                  </a:schemeClr>
                </a:solidFill>
              </a:rPr>
              <a:t>Principais Estratégias e Atos Normativos</a:t>
            </a:r>
            <a:br>
              <a:rPr lang="pt-BR" sz="3600" b="1" dirty="0">
                <a:solidFill>
                  <a:schemeClr val="accent2">
                    <a:lumMod val="75000"/>
                  </a:schemeClr>
                </a:solidFill>
              </a:rPr>
            </a:br>
            <a:endParaRPr lang="pt-BR" sz="3600" dirty="0"/>
          </a:p>
        </p:txBody>
      </p:sp>
      <p:sp>
        <p:nvSpPr>
          <p:cNvPr id="41" name="Seta para a direita listrada 40"/>
          <p:cNvSpPr/>
          <p:nvPr/>
        </p:nvSpPr>
        <p:spPr>
          <a:xfrm>
            <a:off x="339997" y="3364129"/>
            <a:ext cx="8394208" cy="43204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CaixaDeTexto 41"/>
          <p:cNvSpPr txBox="1"/>
          <p:nvPr/>
        </p:nvSpPr>
        <p:spPr>
          <a:xfrm>
            <a:off x="2762894" y="4833202"/>
            <a:ext cx="1890210" cy="507831"/>
          </a:xfrm>
          <a:prstGeom prst="rect">
            <a:avLst/>
          </a:prstGeom>
          <a:solidFill>
            <a:schemeClr val="bg1"/>
          </a:solidFill>
          <a:ln>
            <a:solidFill>
              <a:srgbClr val="FF0000"/>
            </a:solidFill>
          </a:ln>
        </p:spPr>
        <p:txBody>
          <a:bodyPr wrap="square" rtlCol="0">
            <a:spAutoFit/>
          </a:bodyPr>
          <a:lstStyle/>
          <a:p>
            <a:pPr algn="ctr"/>
            <a:r>
              <a:rPr lang="pt-BR" sz="900" dirty="0"/>
              <a:t>Política Nacional para a Prevenção e Controle do Câncer</a:t>
            </a:r>
          </a:p>
          <a:p>
            <a:pPr algn="ctr"/>
            <a:r>
              <a:rPr lang="pt-BR" sz="900" dirty="0"/>
              <a:t>Portaria nº 874</a:t>
            </a:r>
          </a:p>
        </p:txBody>
      </p:sp>
      <p:sp>
        <p:nvSpPr>
          <p:cNvPr id="43" name="CaixaDeTexto 42"/>
          <p:cNvSpPr txBox="1"/>
          <p:nvPr/>
        </p:nvSpPr>
        <p:spPr>
          <a:xfrm>
            <a:off x="5349829" y="2126413"/>
            <a:ext cx="1890210" cy="507831"/>
          </a:xfrm>
          <a:prstGeom prst="rect">
            <a:avLst/>
          </a:prstGeom>
          <a:noFill/>
          <a:ln>
            <a:solidFill>
              <a:srgbClr val="FF0000"/>
            </a:solidFill>
          </a:ln>
        </p:spPr>
        <p:txBody>
          <a:bodyPr wrap="square" rtlCol="0">
            <a:spAutoFit/>
          </a:bodyPr>
          <a:lstStyle/>
          <a:p>
            <a:pPr algn="ctr"/>
            <a:r>
              <a:rPr lang="pt-BR" sz="900" dirty="0"/>
              <a:t>Rede de Atenção à Saúde das Pessoas com Doenças Crônicas</a:t>
            </a:r>
          </a:p>
          <a:p>
            <a:pPr algn="ctr"/>
            <a:r>
              <a:rPr lang="pt-BR" sz="900" dirty="0"/>
              <a:t>Portaria GM/MS nº 483</a:t>
            </a:r>
          </a:p>
        </p:txBody>
      </p:sp>
      <p:sp>
        <p:nvSpPr>
          <p:cNvPr id="44" name="CaixaDeTexto 43"/>
          <p:cNvSpPr txBox="1"/>
          <p:nvPr/>
        </p:nvSpPr>
        <p:spPr>
          <a:xfrm>
            <a:off x="4926943" y="4206106"/>
            <a:ext cx="1890210" cy="507831"/>
          </a:xfrm>
          <a:prstGeom prst="rect">
            <a:avLst/>
          </a:prstGeom>
          <a:noFill/>
          <a:ln>
            <a:solidFill>
              <a:srgbClr val="FF0000"/>
            </a:solidFill>
          </a:ln>
        </p:spPr>
        <p:txBody>
          <a:bodyPr wrap="square" rtlCol="0">
            <a:spAutoFit/>
          </a:bodyPr>
          <a:lstStyle/>
          <a:p>
            <a:pPr algn="ctr"/>
            <a:r>
              <a:rPr lang="pt-BR" sz="900" dirty="0"/>
              <a:t>Organização da Rede Oncologia e novas habilitações</a:t>
            </a:r>
          </a:p>
          <a:p>
            <a:pPr algn="ctr"/>
            <a:r>
              <a:rPr lang="pt-BR" sz="900" dirty="0"/>
              <a:t>Portaria nº 140</a:t>
            </a:r>
          </a:p>
        </p:txBody>
      </p:sp>
      <p:sp>
        <p:nvSpPr>
          <p:cNvPr id="45" name="CaixaDeTexto 44"/>
          <p:cNvSpPr txBox="1"/>
          <p:nvPr/>
        </p:nvSpPr>
        <p:spPr>
          <a:xfrm>
            <a:off x="4562153" y="2747284"/>
            <a:ext cx="945105" cy="369332"/>
          </a:xfrm>
          <a:prstGeom prst="rect">
            <a:avLst/>
          </a:prstGeom>
          <a:noFill/>
          <a:ln>
            <a:solidFill>
              <a:srgbClr val="FF0000"/>
            </a:solidFill>
          </a:ln>
        </p:spPr>
        <p:txBody>
          <a:bodyPr wrap="square" rtlCol="0">
            <a:spAutoFit/>
          </a:bodyPr>
          <a:lstStyle/>
          <a:p>
            <a:pPr algn="ctr"/>
            <a:r>
              <a:rPr lang="pt-BR" sz="900" dirty="0"/>
              <a:t>SDM e SRC </a:t>
            </a:r>
          </a:p>
          <a:p>
            <a:pPr algn="ctr"/>
            <a:r>
              <a:rPr lang="pt-BR" sz="900" dirty="0"/>
              <a:t>Portaria nº 189</a:t>
            </a:r>
          </a:p>
        </p:txBody>
      </p:sp>
      <p:sp>
        <p:nvSpPr>
          <p:cNvPr id="46" name="CaixaDeTexto 45"/>
          <p:cNvSpPr txBox="1"/>
          <p:nvPr/>
        </p:nvSpPr>
        <p:spPr>
          <a:xfrm>
            <a:off x="3331605" y="2283276"/>
            <a:ext cx="1023167" cy="369332"/>
          </a:xfrm>
          <a:prstGeom prst="rect">
            <a:avLst/>
          </a:prstGeom>
          <a:noFill/>
          <a:ln>
            <a:solidFill>
              <a:srgbClr val="FF0000"/>
            </a:solidFill>
          </a:ln>
        </p:spPr>
        <p:txBody>
          <a:bodyPr wrap="square" rtlCol="0">
            <a:spAutoFit/>
          </a:bodyPr>
          <a:lstStyle/>
          <a:p>
            <a:pPr algn="ctr"/>
            <a:r>
              <a:rPr lang="pt-BR" sz="900" dirty="0" err="1"/>
              <a:t>Qualicito</a:t>
            </a:r>
            <a:r>
              <a:rPr lang="pt-BR" sz="900" dirty="0"/>
              <a:t> </a:t>
            </a:r>
          </a:p>
          <a:p>
            <a:pPr algn="ctr"/>
            <a:r>
              <a:rPr lang="pt-BR" sz="900" dirty="0"/>
              <a:t>Portaria nº 3.388 </a:t>
            </a:r>
          </a:p>
        </p:txBody>
      </p:sp>
      <p:sp>
        <p:nvSpPr>
          <p:cNvPr id="47" name="CaixaDeTexto 46"/>
          <p:cNvSpPr txBox="1"/>
          <p:nvPr/>
        </p:nvSpPr>
        <p:spPr>
          <a:xfrm>
            <a:off x="1431982" y="4219960"/>
            <a:ext cx="1890210" cy="369332"/>
          </a:xfrm>
          <a:prstGeom prst="rect">
            <a:avLst/>
          </a:prstGeom>
          <a:noFill/>
          <a:ln>
            <a:solidFill>
              <a:srgbClr val="FF0000"/>
            </a:solidFill>
          </a:ln>
        </p:spPr>
        <p:txBody>
          <a:bodyPr wrap="square" rtlCol="0">
            <a:spAutoFit/>
          </a:bodyPr>
          <a:lstStyle/>
          <a:p>
            <a:pPr algn="ctr"/>
            <a:r>
              <a:rPr lang="pt-BR" sz="900" dirty="0"/>
              <a:t>Plano de Expansão da Radioterapia Portaria nº 931 </a:t>
            </a:r>
          </a:p>
        </p:txBody>
      </p:sp>
      <p:sp>
        <p:nvSpPr>
          <p:cNvPr id="48" name="CaixaDeTexto 47"/>
          <p:cNvSpPr txBox="1"/>
          <p:nvPr/>
        </p:nvSpPr>
        <p:spPr>
          <a:xfrm>
            <a:off x="1534381" y="2629525"/>
            <a:ext cx="1137867" cy="369332"/>
          </a:xfrm>
          <a:prstGeom prst="rect">
            <a:avLst/>
          </a:prstGeom>
          <a:noFill/>
          <a:ln>
            <a:solidFill>
              <a:srgbClr val="FF0000"/>
            </a:solidFill>
          </a:ln>
        </p:spPr>
        <p:txBody>
          <a:bodyPr wrap="square" rtlCol="0">
            <a:spAutoFit/>
          </a:bodyPr>
          <a:lstStyle/>
          <a:p>
            <a:pPr algn="ctr"/>
            <a:r>
              <a:rPr lang="pt-BR" sz="900" dirty="0"/>
              <a:t>Mamografia Móvel</a:t>
            </a:r>
          </a:p>
          <a:p>
            <a:pPr algn="ctr"/>
            <a:r>
              <a:rPr lang="pt-BR" sz="900" dirty="0"/>
              <a:t>Portaria nº 2.304</a:t>
            </a:r>
          </a:p>
        </p:txBody>
      </p:sp>
      <p:cxnSp>
        <p:nvCxnSpPr>
          <p:cNvPr id="49" name="Conector reto 48"/>
          <p:cNvCxnSpPr/>
          <p:nvPr/>
        </p:nvCxnSpPr>
        <p:spPr>
          <a:xfrm>
            <a:off x="1712708" y="3708946"/>
            <a:ext cx="0" cy="497160"/>
          </a:xfrm>
          <a:prstGeom prst="line">
            <a:avLst/>
          </a:prstGeom>
        </p:spPr>
        <p:style>
          <a:lnRef idx="1">
            <a:schemeClr val="accent1"/>
          </a:lnRef>
          <a:fillRef idx="0">
            <a:schemeClr val="accent1"/>
          </a:fillRef>
          <a:effectRef idx="0">
            <a:schemeClr val="accent1"/>
          </a:effectRef>
          <a:fontRef idx="minor">
            <a:schemeClr val="tx1"/>
          </a:fontRef>
        </p:style>
      </p:cxnSp>
      <p:sp>
        <p:nvSpPr>
          <p:cNvPr id="50" name="CaixaDeTexto 49"/>
          <p:cNvSpPr txBox="1"/>
          <p:nvPr/>
        </p:nvSpPr>
        <p:spPr>
          <a:xfrm>
            <a:off x="1681833" y="3763826"/>
            <a:ext cx="655469" cy="230832"/>
          </a:xfrm>
          <a:prstGeom prst="rect">
            <a:avLst/>
          </a:prstGeom>
          <a:noFill/>
        </p:spPr>
        <p:txBody>
          <a:bodyPr wrap="square" rtlCol="0">
            <a:spAutoFit/>
          </a:bodyPr>
          <a:lstStyle/>
          <a:p>
            <a:pPr algn="ctr"/>
            <a:r>
              <a:rPr lang="pt-BR" sz="900" dirty="0"/>
              <a:t>Mai/2012</a:t>
            </a:r>
          </a:p>
        </p:txBody>
      </p:sp>
      <p:cxnSp>
        <p:nvCxnSpPr>
          <p:cNvPr id="51" name="Conector reto 50"/>
          <p:cNvCxnSpPr/>
          <p:nvPr/>
        </p:nvCxnSpPr>
        <p:spPr>
          <a:xfrm>
            <a:off x="2153675" y="2978146"/>
            <a:ext cx="0" cy="497160"/>
          </a:xfrm>
          <a:prstGeom prst="line">
            <a:avLst/>
          </a:prstGeom>
        </p:spPr>
        <p:style>
          <a:lnRef idx="1">
            <a:schemeClr val="accent1"/>
          </a:lnRef>
          <a:fillRef idx="0">
            <a:schemeClr val="accent1"/>
          </a:fillRef>
          <a:effectRef idx="0">
            <a:schemeClr val="accent1"/>
          </a:effectRef>
          <a:fontRef idx="minor">
            <a:schemeClr val="tx1"/>
          </a:fontRef>
        </p:style>
      </p:cxnSp>
      <p:sp>
        <p:nvSpPr>
          <p:cNvPr id="52" name="CaixaDeTexto 51"/>
          <p:cNvSpPr txBox="1"/>
          <p:nvPr/>
        </p:nvSpPr>
        <p:spPr>
          <a:xfrm>
            <a:off x="2180678" y="3226726"/>
            <a:ext cx="700914" cy="230832"/>
          </a:xfrm>
          <a:prstGeom prst="rect">
            <a:avLst/>
          </a:prstGeom>
          <a:noFill/>
        </p:spPr>
        <p:txBody>
          <a:bodyPr wrap="square" rtlCol="0">
            <a:spAutoFit/>
          </a:bodyPr>
          <a:lstStyle/>
          <a:p>
            <a:pPr algn="ctr"/>
            <a:r>
              <a:rPr lang="pt-BR" sz="900" dirty="0"/>
              <a:t>Out/2012</a:t>
            </a:r>
          </a:p>
        </p:txBody>
      </p:sp>
      <p:cxnSp>
        <p:nvCxnSpPr>
          <p:cNvPr id="53" name="Conector reto 52"/>
          <p:cNvCxnSpPr>
            <a:endCxn id="42" idx="0"/>
          </p:cNvCxnSpPr>
          <p:nvPr/>
        </p:nvCxnSpPr>
        <p:spPr>
          <a:xfrm>
            <a:off x="3704225" y="3708946"/>
            <a:ext cx="3774" cy="1124256"/>
          </a:xfrm>
          <a:prstGeom prst="line">
            <a:avLst/>
          </a:prstGeom>
        </p:spPr>
        <p:style>
          <a:lnRef idx="1">
            <a:schemeClr val="accent1"/>
          </a:lnRef>
          <a:fillRef idx="0">
            <a:schemeClr val="accent1"/>
          </a:fillRef>
          <a:effectRef idx="0">
            <a:schemeClr val="accent1"/>
          </a:effectRef>
          <a:fontRef idx="minor">
            <a:schemeClr val="tx1"/>
          </a:fontRef>
        </p:style>
      </p:cxnSp>
      <p:sp>
        <p:nvSpPr>
          <p:cNvPr id="54" name="CaixaDeTexto 53"/>
          <p:cNvSpPr txBox="1"/>
          <p:nvPr/>
        </p:nvSpPr>
        <p:spPr>
          <a:xfrm>
            <a:off x="3699549" y="3760561"/>
            <a:ext cx="655469" cy="230832"/>
          </a:xfrm>
          <a:prstGeom prst="rect">
            <a:avLst/>
          </a:prstGeom>
          <a:noFill/>
        </p:spPr>
        <p:txBody>
          <a:bodyPr wrap="square" rtlCol="0">
            <a:spAutoFit/>
          </a:bodyPr>
          <a:lstStyle/>
          <a:p>
            <a:pPr algn="ctr"/>
            <a:r>
              <a:rPr lang="pt-BR" sz="900" dirty="0"/>
              <a:t>Mar/2013</a:t>
            </a:r>
          </a:p>
        </p:txBody>
      </p:sp>
      <p:cxnSp>
        <p:nvCxnSpPr>
          <p:cNvPr id="55" name="Conector reto 54"/>
          <p:cNvCxnSpPr/>
          <p:nvPr/>
        </p:nvCxnSpPr>
        <p:spPr>
          <a:xfrm>
            <a:off x="4106696" y="2629526"/>
            <a:ext cx="0" cy="845780"/>
          </a:xfrm>
          <a:prstGeom prst="line">
            <a:avLst/>
          </a:prstGeom>
        </p:spPr>
        <p:style>
          <a:lnRef idx="1">
            <a:schemeClr val="accent1"/>
          </a:lnRef>
          <a:fillRef idx="0">
            <a:schemeClr val="accent1"/>
          </a:fillRef>
          <a:effectRef idx="0">
            <a:schemeClr val="accent1"/>
          </a:effectRef>
          <a:fontRef idx="minor">
            <a:schemeClr val="tx1"/>
          </a:fontRef>
        </p:style>
      </p:cxnSp>
      <p:sp>
        <p:nvSpPr>
          <p:cNvPr id="56" name="CaixaDeTexto 55"/>
          <p:cNvSpPr txBox="1"/>
          <p:nvPr/>
        </p:nvSpPr>
        <p:spPr>
          <a:xfrm>
            <a:off x="4133699" y="3226725"/>
            <a:ext cx="640850" cy="230832"/>
          </a:xfrm>
          <a:prstGeom prst="rect">
            <a:avLst/>
          </a:prstGeom>
          <a:noFill/>
        </p:spPr>
        <p:txBody>
          <a:bodyPr wrap="square" rtlCol="0">
            <a:spAutoFit/>
          </a:bodyPr>
          <a:lstStyle/>
          <a:p>
            <a:pPr algn="ctr"/>
            <a:r>
              <a:rPr lang="pt-BR" sz="900" dirty="0"/>
              <a:t>Dez/2013</a:t>
            </a:r>
          </a:p>
        </p:txBody>
      </p:sp>
      <p:cxnSp>
        <p:nvCxnSpPr>
          <p:cNvPr id="57" name="Conector reto 56"/>
          <p:cNvCxnSpPr/>
          <p:nvPr/>
        </p:nvCxnSpPr>
        <p:spPr>
          <a:xfrm>
            <a:off x="5497878" y="3699322"/>
            <a:ext cx="0" cy="497160"/>
          </a:xfrm>
          <a:prstGeom prst="line">
            <a:avLst/>
          </a:prstGeom>
        </p:spPr>
        <p:style>
          <a:lnRef idx="1">
            <a:schemeClr val="accent1"/>
          </a:lnRef>
          <a:fillRef idx="0">
            <a:schemeClr val="accent1"/>
          </a:fillRef>
          <a:effectRef idx="0">
            <a:schemeClr val="accent1"/>
          </a:effectRef>
          <a:fontRef idx="minor">
            <a:schemeClr val="tx1"/>
          </a:fontRef>
        </p:style>
      </p:cxnSp>
      <p:sp>
        <p:nvSpPr>
          <p:cNvPr id="58" name="CaixaDeTexto 57"/>
          <p:cNvSpPr txBox="1"/>
          <p:nvPr/>
        </p:nvSpPr>
        <p:spPr>
          <a:xfrm>
            <a:off x="5467003" y="3754203"/>
            <a:ext cx="655469" cy="230832"/>
          </a:xfrm>
          <a:prstGeom prst="rect">
            <a:avLst/>
          </a:prstGeom>
          <a:noFill/>
        </p:spPr>
        <p:txBody>
          <a:bodyPr wrap="square" rtlCol="0">
            <a:spAutoFit/>
          </a:bodyPr>
          <a:lstStyle/>
          <a:p>
            <a:pPr algn="ctr"/>
            <a:r>
              <a:rPr lang="pt-BR" sz="900" dirty="0" err="1"/>
              <a:t>Fev</a:t>
            </a:r>
            <a:r>
              <a:rPr lang="pt-BR" sz="900" dirty="0"/>
              <a:t>/2014</a:t>
            </a:r>
          </a:p>
        </p:txBody>
      </p:sp>
      <p:cxnSp>
        <p:nvCxnSpPr>
          <p:cNvPr id="59" name="Conector reto 58"/>
          <p:cNvCxnSpPr/>
          <p:nvPr/>
        </p:nvCxnSpPr>
        <p:spPr>
          <a:xfrm>
            <a:off x="4886189" y="3093533"/>
            <a:ext cx="0" cy="381772"/>
          </a:xfrm>
          <a:prstGeom prst="line">
            <a:avLst/>
          </a:prstGeom>
        </p:spPr>
        <p:style>
          <a:lnRef idx="1">
            <a:schemeClr val="accent1"/>
          </a:lnRef>
          <a:fillRef idx="0">
            <a:schemeClr val="accent1"/>
          </a:fillRef>
          <a:effectRef idx="0">
            <a:schemeClr val="accent1"/>
          </a:effectRef>
          <a:fontRef idx="minor">
            <a:schemeClr val="tx1"/>
          </a:fontRef>
        </p:style>
      </p:cxnSp>
      <p:sp>
        <p:nvSpPr>
          <p:cNvPr id="60" name="CaixaDeTexto 59"/>
          <p:cNvSpPr txBox="1"/>
          <p:nvPr/>
        </p:nvSpPr>
        <p:spPr>
          <a:xfrm>
            <a:off x="4913191" y="3226725"/>
            <a:ext cx="624841" cy="230832"/>
          </a:xfrm>
          <a:prstGeom prst="rect">
            <a:avLst/>
          </a:prstGeom>
          <a:noFill/>
        </p:spPr>
        <p:txBody>
          <a:bodyPr wrap="square" rtlCol="0">
            <a:spAutoFit/>
          </a:bodyPr>
          <a:lstStyle/>
          <a:p>
            <a:pPr algn="ctr"/>
            <a:r>
              <a:rPr lang="pt-BR" sz="900" dirty="0"/>
              <a:t>Jan/2014</a:t>
            </a:r>
          </a:p>
        </p:txBody>
      </p:sp>
      <p:cxnSp>
        <p:nvCxnSpPr>
          <p:cNvPr id="61" name="Conector reto 60"/>
          <p:cNvCxnSpPr/>
          <p:nvPr/>
        </p:nvCxnSpPr>
        <p:spPr>
          <a:xfrm flipH="1">
            <a:off x="6285933" y="2652608"/>
            <a:ext cx="4977" cy="820154"/>
          </a:xfrm>
          <a:prstGeom prst="line">
            <a:avLst/>
          </a:prstGeom>
        </p:spPr>
        <p:style>
          <a:lnRef idx="1">
            <a:schemeClr val="accent1"/>
          </a:lnRef>
          <a:fillRef idx="0">
            <a:schemeClr val="accent1"/>
          </a:fillRef>
          <a:effectRef idx="0">
            <a:schemeClr val="accent1"/>
          </a:effectRef>
          <a:fontRef idx="minor">
            <a:schemeClr val="tx1"/>
          </a:fontRef>
        </p:style>
      </p:cxnSp>
      <p:sp>
        <p:nvSpPr>
          <p:cNvPr id="62" name="CaixaDeTexto 61"/>
          <p:cNvSpPr txBox="1"/>
          <p:nvPr/>
        </p:nvSpPr>
        <p:spPr>
          <a:xfrm>
            <a:off x="5655863" y="3224182"/>
            <a:ext cx="702078" cy="230832"/>
          </a:xfrm>
          <a:prstGeom prst="rect">
            <a:avLst/>
          </a:prstGeom>
          <a:noFill/>
        </p:spPr>
        <p:txBody>
          <a:bodyPr wrap="square" rtlCol="0">
            <a:spAutoFit/>
          </a:bodyPr>
          <a:lstStyle/>
          <a:p>
            <a:pPr algn="ctr"/>
            <a:r>
              <a:rPr lang="pt-BR" sz="900" dirty="0" err="1"/>
              <a:t>Abr</a:t>
            </a:r>
            <a:r>
              <a:rPr lang="pt-BR" sz="900" dirty="0"/>
              <a:t>/2014</a:t>
            </a:r>
          </a:p>
        </p:txBody>
      </p:sp>
      <p:sp>
        <p:nvSpPr>
          <p:cNvPr id="63" name="CaixaDeTexto 62"/>
          <p:cNvSpPr txBox="1"/>
          <p:nvPr/>
        </p:nvSpPr>
        <p:spPr>
          <a:xfrm>
            <a:off x="1736208" y="1644412"/>
            <a:ext cx="1925414" cy="507831"/>
          </a:xfrm>
          <a:prstGeom prst="rect">
            <a:avLst/>
          </a:prstGeom>
          <a:noFill/>
          <a:ln>
            <a:solidFill>
              <a:srgbClr val="FF0000"/>
            </a:solidFill>
          </a:ln>
        </p:spPr>
        <p:txBody>
          <a:bodyPr wrap="square" rtlCol="0">
            <a:spAutoFit/>
          </a:bodyPr>
          <a:lstStyle/>
          <a:p>
            <a:pPr algn="ctr"/>
            <a:r>
              <a:rPr lang="pt-BR" sz="900" dirty="0"/>
              <a:t>Institui a Rede de Atenção à Saúde das Pessoas com Doenças Crônicas  </a:t>
            </a:r>
          </a:p>
          <a:p>
            <a:pPr algn="ctr"/>
            <a:r>
              <a:rPr lang="pt-BR" sz="900" dirty="0"/>
              <a:t>Portaria nº 252 </a:t>
            </a:r>
            <a:r>
              <a:rPr lang="pt-BR" sz="900" b="1" dirty="0">
                <a:solidFill>
                  <a:schemeClr val="bg1">
                    <a:lumMod val="50000"/>
                  </a:schemeClr>
                </a:solidFill>
              </a:rPr>
              <a:t>(REVOGADA) </a:t>
            </a:r>
          </a:p>
        </p:txBody>
      </p:sp>
      <p:cxnSp>
        <p:nvCxnSpPr>
          <p:cNvPr id="64" name="Conector reto 63"/>
          <p:cNvCxnSpPr/>
          <p:nvPr/>
        </p:nvCxnSpPr>
        <p:spPr>
          <a:xfrm>
            <a:off x="3064391" y="2129159"/>
            <a:ext cx="0" cy="1343603"/>
          </a:xfrm>
          <a:prstGeom prst="line">
            <a:avLst/>
          </a:prstGeom>
        </p:spPr>
        <p:style>
          <a:lnRef idx="1">
            <a:schemeClr val="accent1"/>
          </a:lnRef>
          <a:fillRef idx="0">
            <a:schemeClr val="accent1"/>
          </a:fillRef>
          <a:effectRef idx="0">
            <a:schemeClr val="accent1"/>
          </a:effectRef>
          <a:fontRef idx="minor">
            <a:schemeClr val="tx1"/>
          </a:fontRef>
        </p:style>
      </p:cxnSp>
      <p:sp>
        <p:nvSpPr>
          <p:cNvPr id="65" name="CaixaDeTexto 64"/>
          <p:cNvSpPr txBox="1"/>
          <p:nvPr/>
        </p:nvSpPr>
        <p:spPr>
          <a:xfrm>
            <a:off x="3056995" y="3224181"/>
            <a:ext cx="642554" cy="230832"/>
          </a:xfrm>
          <a:prstGeom prst="rect">
            <a:avLst/>
          </a:prstGeom>
          <a:noFill/>
        </p:spPr>
        <p:txBody>
          <a:bodyPr wrap="square" rtlCol="0">
            <a:spAutoFit/>
          </a:bodyPr>
          <a:lstStyle/>
          <a:p>
            <a:pPr algn="ctr"/>
            <a:r>
              <a:rPr lang="pt-BR" sz="900" dirty="0" err="1" smtClean="0"/>
              <a:t>Fev</a:t>
            </a:r>
            <a:r>
              <a:rPr lang="pt-BR" sz="900" dirty="0" smtClean="0"/>
              <a:t>/2013</a:t>
            </a:r>
            <a:endParaRPr lang="pt-BR" sz="900" dirty="0"/>
          </a:p>
        </p:txBody>
      </p:sp>
      <p:sp>
        <p:nvSpPr>
          <p:cNvPr id="66" name="CaixaDeTexto 65"/>
          <p:cNvSpPr txBox="1"/>
          <p:nvPr/>
        </p:nvSpPr>
        <p:spPr>
          <a:xfrm>
            <a:off x="309269" y="2219613"/>
            <a:ext cx="1530845" cy="369332"/>
          </a:xfrm>
          <a:prstGeom prst="rect">
            <a:avLst/>
          </a:prstGeom>
          <a:noFill/>
          <a:ln>
            <a:solidFill>
              <a:srgbClr val="FF0000"/>
            </a:solidFill>
          </a:ln>
        </p:spPr>
        <p:txBody>
          <a:bodyPr wrap="square" rtlCol="0">
            <a:spAutoFit/>
          </a:bodyPr>
          <a:lstStyle/>
          <a:p>
            <a:pPr algn="ctr"/>
            <a:r>
              <a:rPr lang="pt-BR" sz="900" dirty="0"/>
              <a:t>Redes de Atenção à Saúde</a:t>
            </a:r>
          </a:p>
          <a:p>
            <a:pPr algn="ctr"/>
            <a:r>
              <a:rPr lang="pt-BR" sz="900" dirty="0"/>
              <a:t>Portaria nº 4.279</a:t>
            </a:r>
          </a:p>
        </p:txBody>
      </p:sp>
      <p:cxnSp>
        <p:nvCxnSpPr>
          <p:cNvPr id="67" name="Conector reto 66"/>
          <p:cNvCxnSpPr/>
          <p:nvPr/>
        </p:nvCxnSpPr>
        <p:spPr>
          <a:xfrm>
            <a:off x="425393" y="2564950"/>
            <a:ext cx="0" cy="893043"/>
          </a:xfrm>
          <a:prstGeom prst="line">
            <a:avLst/>
          </a:prstGeom>
        </p:spPr>
        <p:style>
          <a:lnRef idx="1">
            <a:schemeClr val="accent1"/>
          </a:lnRef>
          <a:fillRef idx="0">
            <a:schemeClr val="accent1"/>
          </a:fillRef>
          <a:effectRef idx="0">
            <a:schemeClr val="accent1"/>
          </a:effectRef>
          <a:fontRef idx="minor">
            <a:schemeClr val="tx1"/>
          </a:fontRef>
        </p:style>
      </p:cxnSp>
      <p:sp>
        <p:nvSpPr>
          <p:cNvPr id="68" name="CaixaDeTexto 67"/>
          <p:cNvSpPr txBox="1"/>
          <p:nvPr/>
        </p:nvSpPr>
        <p:spPr>
          <a:xfrm>
            <a:off x="362345" y="3257902"/>
            <a:ext cx="700914" cy="230832"/>
          </a:xfrm>
          <a:prstGeom prst="rect">
            <a:avLst/>
          </a:prstGeom>
          <a:noFill/>
        </p:spPr>
        <p:txBody>
          <a:bodyPr wrap="square" rtlCol="0">
            <a:spAutoFit/>
          </a:bodyPr>
          <a:lstStyle/>
          <a:p>
            <a:pPr algn="ctr"/>
            <a:r>
              <a:rPr lang="pt-BR" sz="900" dirty="0"/>
              <a:t>Dez/2010</a:t>
            </a:r>
          </a:p>
        </p:txBody>
      </p:sp>
      <p:cxnSp>
        <p:nvCxnSpPr>
          <p:cNvPr id="69" name="Conector reto 68"/>
          <p:cNvCxnSpPr/>
          <p:nvPr/>
        </p:nvCxnSpPr>
        <p:spPr>
          <a:xfrm>
            <a:off x="640903" y="3689652"/>
            <a:ext cx="0" cy="1011912"/>
          </a:xfrm>
          <a:prstGeom prst="line">
            <a:avLst/>
          </a:prstGeom>
        </p:spPr>
        <p:style>
          <a:lnRef idx="1">
            <a:schemeClr val="accent1"/>
          </a:lnRef>
          <a:fillRef idx="0">
            <a:schemeClr val="accent1"/>
          </a:fillRef>
          <a:effectRef idx="0">
            <a:schemeClr val="accent1"/>
          </a:effectRef>
          <a:fontRef idx="minor">
            <a:schemeClr val="tx1"/>
          </a:fontRef>
        </p:style>
      </p:cxnSp>
      <p:sp>
        <p:nvSpPr>
          <p:cNvPr id="70" name="CaixaDeTexto 69"/>
          <p:cNvSpPr txBox="1"/>
          <p:nvPr/>
        </p:nvSpPr>
        <p:spPr>
          <a:xfrm>
            <a:off x="610028" y="3744531"/>
            <a:ext cx="655469" cy="230832"/>
          </a:xfrm>
          <a:prstGeom prst="rect">
            <a:avLst/>
          </a:prstGeom>
          <a:noFill/>
        </p:spPr>
        <p:txBody>
          <a:bodyPr wrap="square" rtlCol="0">
            <a:spAutoFit/>
          </a:bodyPr>
          <a:lstStyle/>
          <a:p>
            <a:pPr algn="ctr"/>
            <a:r>
              <a:rPr lang="pt-BR" sz="900" dirty="0" err="1"/>
              <a:t>Jun</a:t>
            </a:r>
            <a:r>
              <a:rPr lang="pt-BR" sz="900" dirty="0"/>
              <a:t>/2011</a:t>
            </a:r>
          </a:p>
        </p:txBody>
      </p:sp>
      <p:sp>
        <p:nvSpPr>
          <p:cNvPr id="71" name="CaixaDeTexto 70"/>
          <p:cNvSpPr txBox="1"/>
          <p:nvPr/>
        </p:nvSpPr>
        <p:spPr>
          <a:xfrm>
            <a:off x="325738" y="4701564"/>
            <a:ext cx="1137867" cy="369332"/>
          </a:xfrm>
          <a:prstGeom prst="rect">
            <a:avLst/>
          </a:prstGeom>
          <a:noFill/>
          <a:ln>
            <a:solidFill>
              <a:srgbClr val="FF0000"/>
            </a:solidFill>
          </a:ln>
        </p:spPr>
        <p:txBody>
          <a:bodyPr wrap="square" rtlCol="0">
            <a:spAutoFit/>
          </a:bodyPr>
          <a:lstStyle/>
          <a:p>
            <a:pPr algn="ctr"/>
            <a:r>
              <a:rPr lang="pt-BR" sz="900" dirty="0"/>
              <a:t>Organização SUS</a:t>
            </a:r>
          </a:p>
          <a:p>
            <a:pPr algn="ctr"/>
            <a:r>
              <a:rPr lang="pt-BR" sz="900" dirty="0"/>
              <a:t>Decreto nº 7.508</a:t>
            </a:r>
          </a:p>
        </p:txBody>
      </p:sp>
      <p:cxnSp>
        <p:nvCxnSpPr>
          <p:cNvPr id="72" name="Conector reto 71"/>
          <p:cNvCxnSpPr/>
          <p:nvPr/>
        </p:nvCxnSpPr>
        <p:spPr>
          <a:xfrm>
            <a:off x="7078021" y="3116616"/>
            <a:ext cx="0" cy="345940"/>
          </a:xfrm>
          <a:prstGeom prst="line">
            <a:avLst/>
          </a:prstGeom>
        </p:spPr>
        <p:style>
          <a:lnRef idx="1">
            <a:schemeClr val="accent1"/>
          </a:lnRef>
          <a:fillRef idx="0">
            <a:schemeClr val="accent1"/>
          </a:fillRef>
          <a:effectRef idx="0">
            <a:schemeClr val="accent1"/>
          </a:effectRef>
          <a:fontRef idx="minor">
            <a:schemeClr val="tx1"/>
          </a:fontRef>
        </p:style>
      </p:cxnSp>
      <p:sp>
        <p:nvSpPr>
          <p:cNvPr id="73" name="CaixaDeTexto 72"/>
          <p:cNvSpPr txBox="1"/>
          <p:nvPr/>
        </p:nvSpPr>
        <p:spPr>
          <a:xfrm>
            <a:off x="6449751" y="3234218"/>
            <a:ext cx="772286" cy="230832"/>
          </a:xfrm>
          <a:prstGeom prst="rect">
            <a:avLst/>
          </a:prstGeom>
          <a:noFill/>
        </p:spPr>
        <p:txBody>
          <a:bodyPr wrap="square" rtlCol="0">
            <a:spAutoFit/>
          </a:bodyPr>
          <a:lstStyle/>
          <a:p>
            <a:pPr algn="ctr"/>
            <a:r>
              <a:rPr lang="pt-BR" sz="900" dirty="0" err="1" smtClean="0"/>
              <a:t>Jul</a:t>
            </a:r>
            <a:r>
              <a:rPr lang="pt-BR" sz="900" dirty="0" smtClean="0"/>
              <a:t>/2014</a:t>
            </a:r>
            <a:endParaRPr lang="pt-BR" sz="900" dirty="0"/>
          </a:p>
        </p:txBody>
      </p:sp>
      <p:sp>
        <p:nvSpPr>
          <p:cNvPr id="74" name="CaixaDeTexto 73"/>
          <p:cNvSpPr txBox="1"/>
          <p:nvPr/>
        </p:nvSpPr>
        <p:spPr>
          <a:xfrm>
            <a:off x="6357940" y="2741195"/>
            <a:ext cx="1399743" cy="369332"/>
          </a:xfrm>
          <a:prstGeom prst="rect">
            <a:avLst/>
          </a:prstGeom>
          <a:noFill/>
          <a:ln>
            <a:solidFill>
              <a:srgbClr val="FF0000"/>
            </a:solidFill>
          </a:ln>
        </p:spPr>
        <p:txBody>
          <a:bodyPr wrap="square" rtlCol="0">
            <a:spAutoFit/>
          </a:bodyPr>
          <a:lstStyle/>
          <a:p>
            <a:pPr algn="ctr"/>
            <a:r>
              <a:rPr lang="pt-BR" sz="900" dirty="0" smtClean="0"/>
              <a:t>PRONON</a:t>
            </a:r>
            <a:endParaRPr lang="pt-BR" sz="900" dirty="0"/>
          </a:p>
          <a:p>
            <a:pPr algn="ctr"/>
            <a:r>
              <a:rPr lang="pt-BR" sz="900" dirty="0"/>
              <a:t>Portaria GM/MS nº </a:t>
            </a:r>
            <a:r>
              <a:rPr lang="pt-BR" sz="900" dirty="0" smtClean="0"/>
              <a:t>1550</a:t>
            </a:r>
            <a:endParaRPr lang="pt-BR" sz="900" dirty="0"/>
          </a:p>
        </p:txBody>
      </p:sp>
      <p:sp>
        <p:nvSpPr>
          <p:cNvPr id="75" name="CaixaDeTexto 74"/>
          <p:cNvSpPr txBox="1"/>
          <p:nvPr/>
        </p:nvSpPr>
        <p:spPr>
          <a:xfrm>
            <a:off x="7313847" y="3753082"/>
            <a:ext cx="772286" cy="230832"/>
          </a:xfrm>
          <a:prstGeom prst="rect">
            <a:avLst/>
          </a:prstGeom>
          <a:noFill/>
        </p:spPr>
        <p:txBody>
          <a:bodyPr wrap="square" rtlCol="0">
            <a:spAutoFit/>
          </a:bodyPr>
          <a:lstStyle/>
          <a:p>
            <a:pPr algn="ctr"/>
            <a:r>
              <a:rPr lang="pt-BR" sz="900" dirty="0" err="1" smtClean="0"/>
              <a:t>Jul</a:t>
            </a:r>
            <a:r>
              <a:rPr lang="pt-BR" sz="900" dirty="0" smtClean="0"/>
              <a:t>/2015</a:t>
            </a:r>
            <a:endParaRPr lang="pt-BR" sz="900" dirty="0"/>
          </a:p>
        </p:txBody>
      </p:sp>
      <p:sp>
        <p:nvSpPr>
          <p:cNvPr id="76" name="CaixaDeTexto 75"/>
          <p:cNvSpPr txBox="1"/>
          <p:nvPr/>
        </p:nvSpPr>
        <p:spPr>
          <a:xfrm>
            <a:off x="7046430" y="4185130"/>
            <a:ext cx="1399743" cy="369332"/>
          </a:xfrm>
          <a:prstGeom prst="rect">
            <a:avLst/>
          </a:prstGeom>
          <a:noFill/>
          <a:ln>
            <a:solidFill>
              <a:srgbClr val="FF0000"/>
            </a:solidFill>
          </a:ln>
        </p:spPr>
        <p:txBody>
          <a:bodyPr wrap="square" rtlCol="0">
            <a:spAutoFit/>
          </a:bodyPr>
          <a:lstStyle/>
          <a:p>
            <a:pPr algn="ctr"/>
            <a:r>
              <a:rPr lang="pt-BR" sz="900" dirty="0" smtClean="0"/>
              <a:t>Acordo Compensação Tecnológica (PE RT)</a:t>
            </a:r>
            <a:endParaRPr lang="pt-BR" sz="900" dirty="0"/>
          </a:p>
        </p:txBody>
      </p:sp>
      <p:cxnSp>
        <p:nvCxnSpPr>
          <p:cNvPr id="77" name="Conector reto 76"/>
          <p:cNvCxnSpPr/>
          <p:nvPr/>
        </p:nvCxnSpPr>
        <p:spPr>
          <a:xfrm>
            <a:off x="7942117" y="3681074"/>
            <a:ext cx="0" cy="515408"/>
          </a:xfrm>
          <a:prstGeom prst="line">
            <a:avLst/>
          </a:prstGeom>
        </p:spPr>
        <p:style>
          <a:lnRef idx="1">
            <a:schemeClr val="accent1"/>
          </a:lnRef>
          <a:fillRef idx="0">
            <a:schemeClr val="accent1"/>
          </a:fillRef>
          <a:effectRef idx="0">
            <a:schemeClr val="accent1"/>
          </a:effectRef>
          <a:fontRef idx="minor">
            <a:schemeClr val="tx1"/>
          </a:fontRef>
        </p:style>
      </p:cxnSp>
      <p:sp>
        <p:nvSpPr>
          <p:cNvPr id="3" name="Seta para a esquerda 2"/>
          <p:cNvSpPr/>
          <p:nvPr/>
        </p:nvSpPr>
        <p:spPr>
          <a:xfrm>
            <a:off x="7927858" y="2710094"/>
            <a:ext cx="806347" cy="44371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p:cNvSpPr/>
          <p:nvPr/>
        </p:nvSpPr>
        <p:spPr>
          <a:xfrm>
            <a:off x="4354772" y="908720"/>
            <a:ext cx="4582371" cy="1169551"/>
          </a:xfrm>
          <a:prstGeom prst="rect">
            <a:avLst/>
          </a:prstGeom>
        </p:spPr>
        <p:txBody>
          <a:bodyPr wrap="square">
            <a:spAutoFit/>
          </a:bodyPr>
          <a:lstStyle/>
          <a:p>
            <a:pPr algn="just"/>
            <a:r>
              <a:rPr lang="pt-BR" sz="1400" dirty="0" smtClean="0">
                <a:solidFill>
                  <a:schemeClr val="tx2"/>
                </a:solidFill>
              </a:rPr>
              <a:t>- Programa </a:t>
            </a:r>
            <a:r>
              <a:rPr lang="pt-BR" sz="1400" dirty="0">
                <a:solidFill>
                  <a:schemeClr val="tx2"/>
                </a:solidFill>
              </a:rPr>
              <a:t>do governo federal que permite a captação de recursos financeiros para projetos de prevenção e combate ao câncer executado por instituições que atuam na oncologia, por meio de abatimento de imposto por parte de empresas e pessoas físicas.</a:t>
            </a:r>
          </a:p>
        </p:txBody>
      </p:sp>
      <p:graphicFrame>
        <p:nvGraphicFramePr>
          <p:cNvPr id="5" name="Tabela 4"/>
          <p:cNvGraphicFramePr>
            <a:graphicFrameLocks noGrp="1"/>
          </p:cNvGraphicFramePr>
          <p:nvPr>
            <p:extLst>
              <p:ext uri="{D42A27DB-BD31-4B8C-83A1-F6EECF244321}">
                <p14:modId xmlns:p14="http://schemas.microsoft.com/office/powerpoint/2010/main" val="838338128"/>
              </p:ext>
            </p:extLst>
          </p:nvPr>
        </p:nvGraphicFramePr>
        <p:xfrm>
          <a:off x="5088600" y="5114958"/>
          <a:ext cx="3938421" cy="987167"/>
        </p:xfrm>
        <a:graphic>
          <a:graphicData uri="http://schemas.openxmlformats.org/drawingml/2006/table">
            <a:tbl>
              <a:tblPr firstRow="1" firstCol="1" bandRow="1"/>
              <a:tblGrid>
                <a:gridCol w="756243"/>
                <a:gridCol w="1492830"/>
                <a:gridCol w="1689348"/>
              </a:tblGrid>
              <a:tr h="216023">
                <a:tc>
                  <a:txBody>
                    <a:bodyPr/>
                    <a:lstStyle/>
                    <a:p>
                      <a:pPr algn="ctr">
                        <a:lnSpc>
                          <a:spcPct val="115000"/>
                        </a:lnSpc>
                        <a:spcAft>
                          <a:spcPts val="0"/>
                        </a:spcAft>
                      </a:pPr>
                      <a:r>
                        <a:rPr lang="pt-BR" sz="1100" b="1">
                          <a:solidFill>
                            <a:srgbClr val="000000"/>
                          </a:solidFill>
                          <a:effectLst/>
                          <a:latin typeface="Calibri"/>
                          <a:ea typeface="Times New Roman"/>
                          <a:cs typeface="Calibri"/>
                        </a:rPr>
                        <a:t>Ano</a:t>
                      </a:r>
                      <a:endParaRPr lang="pt-B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100" b="1">
                          <a:solidFill>
                            <a:srgbClr val="000000"/>
                          </a:solidFill>
                          <a:effectLst/>
                          <a:latin typeface="Calibri"/>
                          <a:ea typeface="Times New Roman"/>
                          <a:cs typeface="Calibri"/>
                        </a:rPr>
                        <a:t>Projetos Aprovados</a:t>
                      </a:r>
                      <a:endParaRPr lang="pt-B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100" b="1">
                          <a:solidFill>
                            <a:srgbClr val="000000"/>
                          </a:solidFill>
                          <a:effectLst/>
                          <a:latin typeface="Calibri"/>
                          <a:ea typeface="Times New Roman"/>
                          <a:cs typeface="Calibri"/>
                        </a:rPr>
                        <a:t>Valor Aprovado</a:t>
                      </a:r>
                      <a:endParaRPr lang="pt-B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90500">
                <a:tc>
                  <a:txBody>
                    <a:bodyPr/>
                    <a:lstStyle/>
                    <a:p>
                      <a:pPr algn="ctr">
                        <a:lnSpc>
                          <a:spcPct val="115000"/>
                        </a:lnSpc>
                        <a:spcAft>
                          <a:spcPts val="0"/>
                        </a:spcAft>
                      </a:pPr>
                      <a:r>
                        <a:rPr lang="pt-BR" sz="1100">
                          <a:solidFill>
                            <a:srgbClr val="000000"/>
                          </a:solidFill>
                          <a:effectLst/>
                          <a:latin typeface="Calibri"/>
                          <a:ea typeface="Times New Roman"/>
                          <a:cs typeface="Calibri"/>
                        </a:rPr>
                        <a:t>2013</a:t>
                      </a:r>
                      <a:endParaRPr lang="pt-B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b="1">
                          <a:solidFill>
                            <a:srgbClr val="000000"/>
                          </a:solidFill>
                          <a:effectLst/>
                          <a:latin typeface="Calibri"/>
                          <a:ea typeface="Times New Roman"/>
                          <a:cs typeface="Calibri"/>
                        </a:rPr>
                        <a:t>23</a:t>
                      </a:r>
                      <a:endParaRPr lang="pt-B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b="1">
                          <a:solidFill>
                            <a:srgbClr val="000000"/>
                          </a:solidFill>
                          <a:effectLst/>
                          <a:latin typeface="Calibri"/>
                          <a:ea typeface="Times New Roman"/>
                          <a:cs typeface="Calibri"/>
                        </a:rPr>
                        <a:t>118.370.710,62</a:t>
                      </a:r>
                      <a:endParaRPr lang="pt-B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pt-BR" sz="1100">
                          <a:solidFill>
                            <a:srgbClr val="000000"/>
                          </a:solidFill>
                          <a:effectLst/>
                          <a:latin typeface="Calibri"/>
                          <a:ea typeface="Times New Roman"/>
                          <a:cs typeface="Calibri"/>
                        </a:rPr>
                        <a:t>2014</a:t>
                      </a:r>
                      <a:endParaRPr lang="pt-B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b="1">
                          <a:solidFill>
                            <a:srgbClr val="000000"/>
                          </a:solidFill>
                          <a:effectLst/>
                          <a:latin typeface="Calibri"/>
                          <a:ea typeface="Times New Roman"/>
                          <a:cs typeface="Calibri"/>
                        </a:rPr>
                        <a:t>38</a:t>
                      </a:r>
                      <a:endParaRPr lang="pt-B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b="1">
                          <a:solidFill>
                            <a:srgbClr val="000000"/>
                          </a:solidFill>
                          <a:effectLst/>
                          <a:latin typeface="Calibri"/>
                          <a:ea typeface="Times New Roman"/>
                          <a:cs typeface="Calibri"/>
                        </a:rPr>
                        <a:t>107.334.813,90</a:t>
                      </a:r>
                      <a:endParaRPr lang="pt-B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pt-BR" sz="1100">
                          <a:solidFill>
                            <a:srgbClr val="000000"/>
                          </a:solidFill>
                          <a:effectLst/>
                          <a:latin typeface="Calibri"/>
                          <a:ea typeface="Times New Roman"/>
                          <a:cs typeface="Calibri"/>
                        </a:rPr>
                        <a:t>2015</a:t>
                      </a:r>
                      <a:endParaRPr lang="pt-B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b="1">
                          <a:solidFill>
                            <a:srgbClr val="000000"/>
                          </a:solidFill>
                          <a:effectLst/>
                          <a:latin typeface="Calibri"/>
                          <a:ea typeface="Times New Roman"/>
                          <a:cs typeface="Calibri"/>
                        </a:rPr>
                        <a:t>35</a:t>
                      </a:r>
                      <a:endParaRPr lang="pt-B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b="1">
                          <a:solidFill>
                            <a:srgbClr val="000000"/>
                          </a:solidFill>
                          <a:effectLst/>
                          <a:latin typeface="Calibri"/>
                          <a:ea typeface="Times New Roman"/>
                          <a:cs typeface="Calibri"/>
                        </a:rPr>
                        <a:t>59.623.873,64</a:t>
                      </a:r>
                      <a:endParaRPr lang="pt-B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pt-BR" sz="1100" b="1">
                          <a:solidFill>
                            <a:srgbClr val="000000"/>
                          </a:solidFill>
                          <a:effectLst/>
                          <a:latin typeface="Calibri"/>
                          <a:ea typeface="Times New Roman"/>
                          <a:cs typeface="Calibri"/>
                        </a:rPr>
                        <a:t>Total</a:t>
                      </a:r>
                      <a:endParaRPr lang="pt-B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100" b="1">
                          <a:solidFill>
                            <a:srgbClr val="000000"/>
                          </a:solidFill>
                          <a:effectLst/>
                          <a:latin typeface="Calibri"/>
                          <a:ea typeface="Times New Roman"/>
                          <a:cs typeface="Calibri"/>
                        </a:rPr>
                        <a:t>96</a:t>
                      </a:r>
                      <a:endParaRPr lang="pt-BR"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100" b="1" dirty="0">
                          <a:solidFill>
                            <a:srgbClr val="000000"/>
                          </a:solidFill>
                          <a:effectLst/>
                          <a:latin typeface="Calibri"/>
                          <a:ea typeface="Times New Roman"/>
                          <a:cs typeface="Calibri"/>
                        </a:rPr>
                        <a:t>285.329.398,16</a:t>
                      </a:r>
                      <a:endParaRPr lang="pt-B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2976284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9025834" cy="418058"/>
          </a:xfrm>
        </p:spPr>
        <p:txBody>
          <a:bodyPr>
            <a:noAutofit/>
          </a:bodyPr>
          <a:lstStyle/>
          <a:p>
            <a:pPr algn="l"/>
            <a:r>
              <a:rPr lang="pt-BR" sz="3400" b="1" dirty="0" smtClean="0">
                <a:solidFill>
                  <a:schemeClr val="accent2">
                    <a:lumMod val="75000"/>
                  </a:schemeClr>
                </a:solidFill>
              </a:rPr>
              <a:t>Rastreamento do CA de mama e de colo do útero</a:t>
            </a:r>
            <a:endParaRPr lang="pt-BR" sz="3400" b="1" dirty="0">
              <a:solidFill>
                <a:schemeClr val="accent2">
                  <a:lumMod val="75000"/>
                </a:schemeClr>
              </a:solidFill>
            </a:endParaRPr>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1562569940"/>
              </p:ext>
            </p:extLst>
          </p:nvPr>
        </p:nvGraphicFramePr>
        <p:xfrm>
          <a:off x="2411760" y="836712"/>
          <a:ext cx="3816424" cy="5112580"/>
        </p:xfrm>
        <a:graphic>
          <a:graphicData uri="http://schemas.openxmlformats.org/drawingml/2006/table">
            <a:tbl>
              <a:tblPr/>
              <a:tblGrid>
                <a:gridCol w="1110175"/>
                <a:gridCol w="1194081"/>
                <a:gridCol w="1512168"/>
              </a:tblGrid>
              <a:tr h="451020">
                <a:tc rowSpan="2">
                  <a:txBody>
                    <a:bodyPr/>
                    <a:lstStyle/>
                    <a:p>
                      <a:pPr algn="ctr" fontAlgn="ctr"/>
                      <a:r>
                        <a:rPr lang="pt-BR" sz="900" b="1" i="0" u="none" strike="noStrike" dirty="0" smtClean="0">
                          <a:solidFill>
                            <a:srgbClr val="000000"/>
                          </a:solidFill>
                          <a:effectLst/>
                          <a:latin typeface="Calibri"/>
                        </a:rPr>
                        <a:t>UF</a:t>
                      </a:r>
                      <a:r>
                        <a:rPr lang="pt-BR" sz="900" b="1" i="0" u="none" strike="noStrike" dirty="0">
                          <a:solidFill>
                            <a:srgbClr val="000000"/>
                          </a:solidFill>
                          <a:effectLst/>
                          <a:latin typeface="Calibri"/>
                        </a:rPr>
                        <a:t> </a:t>
                      </a:r>
                    </a:p>
                  </a:txBody>
                  <a:tcPr marL="7184" marR="7184" marT="7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pt-BR" sz="900" b="1" i="0" u="none" strike="noStrike" dirty="0">
                          <a:solidFill>
                            <a:srgbClr val="000000"/>
                          </a:solidFill>
                          <a:effectLst/>
                          <a:latin typeface="Calibri"/>
                        </a:rPr>
                        <a:t>Percentual de atendimento da </a:t>
                      </a:r>
                      <a:r>
                        <a:rPr lang="pt-BR" sz="900" b="1" i="0" u="none" strike="noStrike" dirty="0" smtClean="0">
                          <a:solidFill>
                            <a:srgbClr val="000000"/>
                          </a:solidFill>
                          <a:effectLst/>
                          <a:latin typeface="Calibri"/>
                        </a:rPr>
                        <a:t>necessidade de rastreamento –</a:t>
                      </a:r>
                      <a:r>
                        <a:rPr lang="pt-BR" sz="900" b="1" i="0" u="none" strike="noStrike" baseline="0" dirty="0" smtClean="0">
                          <a:solidFill>
                            <a:srgbClr val="000000"/>
                          </a:solidFill>
                          <a:effectLst/>
                          <a:latin typeface="Calibri"/>
                        </a:rPr>
                        <a:t> </a:t>
                      </a:r>
                      <a:r>
                        <a:rPr lang="pt-BR" sz="900" b="1" i="0" u="none" strike="noStrike" dirty="0" smtClean="0">
                          <a:solidFill>
                            <a:srgbClr val="000000"/>
                          </a:solidFill>
                          <a:effectLst/>
                          <a:latin typeface="Calibri"/>
                        </a:rPr>
                        <a:t>2015</a:t>
                      </a:r>
                      <a:endParaRPr lang="pt-BR" sz="900" b="1" i="0" u="none" strike="noStrike" dirty="0">
                        <a:solidFill>
                          <a:srgbClr val="000000"/>
                        </a:solidFill>
                        <a:effectLst/>
                        <a:latin typeface="Calibri"/>
                      </a:endParaRPr>
                    </a:p>
                  </a:txBody>
                  <a:tcPr marL="7184" marR="7184" marT="7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pt-BR"/>
                    </a:p>
                  </a:txBody>
                  <a:tcPr/>
                </a:tc>
              </a:tr>
              <a:tr h="442576">
                <a:tc vMerge="1">
                  <a:txBody>
                    <a:bodyPr/>
                    <a:lstStyle/>
                    <a:p>
                      <a:endParaRPr lang="pt-BR"/>
                    </a:p>
                  </a:txBody>
                  <a:tcPr/>
                </a:tc>
                <a:tc>
                  <a:txBody>
                    <a:bodyPr/>
                    <a:lstStyle/>
                    <a:p>
                      <a:pPr algn="ctr" fontAlgn="ctr"/>
                      <a:r>
                        <a:rPr lang="pt-BR" sz="900" b="1" i="0" u="none" strike="noStrike" dirty="0">
                          <a:solidFill>
                            <a:srgbClr val="000000"/>
                          </a:solidFill>
                          <a:effectLst/>
                          <a:latin typeface="Calibri"/>
                        </a:rPr>
                        <a:t>Exames </a:t>
                      </a:r>
                      <a:r>
                        <a:rPr lang="pt-BR" sz="900" b="1" i="0" u="none" strike="noStrike" dirty="0" smtClean="0">
                          <a:solidFill>
                            <a:srgbClr val="000000"/>
                          </a:solidFill>
                          <a:effectLst/>
                          <a:latin typeface="Calibri"/>
                        </a:rPr>
                        <a:t>citopatológicos</a:t>
                      </a:r>
                      <a:r>
                        <a:rPr lang="pt-BR" sz="900" b="1" i="0" u="none" strike="noStrike" dirty="0">
                          <a:solidFill>
                            <a:srgbClr val="000000"/>
                          </a:solidFill>
                          <a:effectLst/>
                          <a:latin typeface="Calibri"/>
                        </a:rPr>
                        <a:t/>
                      </a:r>
                      <a:br>
                        <a:rPr lang="pt-BR" sz="900" b="1" i="0" u="none" strike="noStrike" dirty="0">
                          <a:solidFill>
                            <a:srgbClr val="000000"/>
                          </a:solidFill>
                          <a:effectLst/>
                          <a:latin typeface="Calibri"/>
                        </a:rPr>
                      </a:br>
                      <a:r>
                        <a:rPr lang="pt-BR" sz="900" b="1" i="0" u="none" strike="noStrike" dirty="0">
                          <a:solidFill>
                            <a:srgbClr val="000000"/>
                          </a:solidFill>
                          <a:effectLst/>
                          <a:latin typeface="Calibri"/>
                        </a:rPr>
                        <a:t>25-64 anos</a:t>
                      </a:r>
                    </a:p>
                  </a:txBody>
                  <a:tcPr marL="7184" marR="7184" marT="7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pt-BR" sz="900" b="1" i="0" u="none" strike="noStrike" dirty="0">
                          <a:solidFill>
                            <a:srgbClr val="000000"/>
                          </a:solidFill>
                          <a:effectLst/>
                          <a:latin typeface="Calibri"/>
                        </a:rPr>
                        <a:t>Mamografia bilateral para rastreamento</a:t>
                      </a:r>
                      <a:br>
                        <a:rPr lang="pt-BR" sz="900" b="1" i="0" u="none" strike="noStrike" dirty="0">
                          <a:solidFill>
                            <a:srgbClr val="000000"/>
                          </a:solidFill>
                          <a:effectLst/>
                          <a:latin typeface="Calibri"/>
                        </a:rPr>
                      </a:br>
                      <a:r>
                        <a:rPr lang="pt-BR" sz="900" b="1" i="0" u="none" strike="noStrike" dirty="0">
                          <a:solidFill>
                            <a:srgbClr val="000000"/>
                          </a:solidFill>
                          <a:effectLst/>
                          <a:latin typeface="Calibri"/>
                        </a:rPr>
                        <a:t>50-69 anos</a:t>
                      </a:r>
                    </a:p>
                  </a:txBody>
                  <a:tcPr marL="7184" marR="7184" marT="7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0678">
                <a:tc>
                  <a:txBody>
                    <a:bodyPr/>
                    <a:lstStyle/>
                    <a:p>
                      <a:pPr algn="l" fontAlgn="b"/>
                      <a:r>
                        <a:rPr lang="pt-BR" sz="900" b="0" i="0" u="none" strike="noStrike">
                          <a:solidFill>
                            <a:srgbClr val="000000"/>
                          </a:solidFill>
                          <a:effectLst/>
                          <a:latin typeface="Calibri"/>
                        </a:rPr>
                        <a:t>Acre</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pt-BR" sz="900" b="0" i="0" u="none" strike="noStrike" dirty="0">
                          <a:solidFill>
                            <a:srgbClr val="000000"/>
                          </a:solidFill>
                          <a:effectLst/>
                          <a:latin typeface="Calibri"/>
                        </a:rPr>
                        <a:t>56,8%</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dirty="0">
                          <a:solidFill>
                            <a:srgbClr val="000000"/>
                          </a:solidFill>
                          <a:effectLst/>
                          <a:latin typeface="Calibri"/>
                        </a:rPr>
                        <a:t>6,4%</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678">
                <a:tc>
                  <a:txBody>
                    <a:bodyPr/>
                    <a:lstStyle/>
                    <a:p>
                      <a:pPr algn="l" fontAlgn="b"/>
                      <a:r>
                        <a:rPr lang="pt-BR" sz="900" b="0" i="0" u="none" strike="noStrike">
                          <a:solidFill>
                            <a:srgbClr val="000000"/>
                          </a:solidFill>
                          <a:effectLst/>
                          <a:latin typeface="Calibri"/>
                        </a:rPr>
                        <a:t>Alagoas</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pt-BR" sz="900" b="0" i="0" u="none" strike="noStrike">
                          <a:solidFill>
                            <a:srgbClr val="000000"/>
                          </a:solidFill>
                          <a:effectLst/>
                          <a:latin typeface="Calibri"/>
                        </a:rPr>
                        <a:t>41,4%</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dirty="0">
                          <a:solidFill>
                            <a:srgbClr val="000000"/>
                          </a:solidFill>
                          <a:effectLst/>
                          <a:latin typeface="Calibri"/>
                        </a:rPr>
                        <a:t>39,9%</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678">
                <a:tc>
                  <a:txBody>
                    <a:bodyPr/>
                    <a:lstStyle/>
                    <a:p>
                      <a:pPr algn="l" fontAlgn="b"/>
                      <a:r>
                        <a:rPr lang="pt-BR" sz="900" b="0" i="0" u="none" strike="noStrike">
                          <a:solidFill>
                            <a:srgbClr val="000000"/>
                          </a:solidFill>
                          <a:effectLst/>
                          <a:latin typeface="Calibri"/>
                        </a:rPr>
                        <a:t>Amapá</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pt-BR" sz="900" b="0" i="0" u="none" strike="noStrike" dirty="0">
                          <a:solidFill>
                            <a:srgbClr val="000000"/>
                          </a:solidFill>
                          <a:effectLst/>
                          <a:latin typeface="Calibri"/>
                        </a:rPr>
                        <a:t>0,0%</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dirty="0">
                          <a:solidFill>
                            <a:srgbClr val="000000"/>
                          </a:solidFill>
                          <a:effectLst/>
                          <a:latin typeface="Calibri"/>
                        </a:rPr>
                        <a:t>7,5%</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678">
                <a:tc>
                  <a:txBody>
                    <a:bodyPr/>
                    <a:lstStyle/>
                    <a:p>
                      <a:pPr algn="l" fontAlgn="b"/>
                      <a:r>
                        <a:rPr lang="pt-BR" sz="900" b="0" i="0" u="none" strike="noStrike">
                          <a:solidFill>
                            <a:srgbClr val="000000"/>
                          </a:solidFill>
                          <a:effectLst/>
                          <a:latin typeface="Calibri"/>
                        </a:rPr>
                        <a:t>Amazonas</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pt-BR" sz="900" b="0" i="0" u="none" strike="noStrike">
                          <a:solidFill>
                            <a:srgbClr val="000000"/>
                          </a:solidFill>
                          <a:effectLst/>
                          <a:latin typeface="Calibri"/>
                        </a:rPr>
                        <a:t>62,2%</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dirty="0">
                          <a:solidFill>
                            <a:srgbClr val="000000"/>
                          </a:solidFill>
                          <a:effectLst/>
                          <a:latin typeface="Calibri"/>
                        </a:rPr>
                        <a:t>37,6%</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678">
                <a:tc>
                  <a:txBody>
                    <a:bodyPr/>
                    <a:lstStyle/>
                    <a:p>
                      <a:pPr algn="l" fontAlgn="b"/>
                      <a:r>
                        <a:rPr lang="pt-BR" sz="900" b="0" i="0" u="none" strike="noStrike">
                          <a:solidFill>
                            <a:srgbClr val="000000"/>
                          </a:solidFill>
                          <a:effectLst/>
                          <a:latin typeface="Calibri"/>
                        </a:rPr>
                        <a:t>Bahia</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pt-BR" sz="900" b="0" i="0" u="none" strike="noStrike">
                          <a:solidFill>
                            <a:srgbClr val="000000"/>
                          </a:solidFill>
                          <a:effectLst/>
                          <a:latin typeface="Calibri"/>
                        </a:rPr>
                        <a:t>40,1%</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dirty="0">
                          <a:solidFill>
                            <a:srgbClr val="000000"/>
                          </a:solidFill>
                          <a:effectLst/>
                          <a:latin typeface="Calibri"/>
                        </a:rPr>
                        <a:t>56,1%</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678">
                <a:tc>
                  <a:txBody>
                    <a:bodyPr/>
                    <a:lstStyle/>
                    <a:p>
                      <a:pPr algn="l" fontAlgn="b"/>
                      <a:r>
                        <a:rPr lang="pt-BR" sz="900" b="0" i="0" u="none" strike="noStrike">
                          <a:solidFill>
                            <a:srgbClr val="000000"/>
                          </a:solidFill>
                          <a:effectLst/>
                          <a:latin typeface="Calibri"/>
                        </a:rPr>
                        <a:t>Ceará</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pt-BR" sz="900" b="0" i="0" u="none" strike="noStrike">
                          <a:solidFill>
                            <a:srgbClr val="000000"/>
                          </a:solidFill>
                          <a:effectLst/>
                          <a:latin typeface="Calibri"/>
                        </a:rPr>
                        <a:t>59,3%</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dirty="0">
                          <a:solidFill>
                            <a:srgbClr val="000000"/>
                          </a:solidFill>
                          <a:effectLst/>
                          <a:latin typeface="Calibri"/>
                        </a:rPr>
                        <a:t>33,4%</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678">
                <a:tc>
                  <a:txBody>
                    <a:bodyPr/>
                    <a:lstStyle/>
                    <a:p>
                      <a:pPr algn="l" fontAlgn="b"/>
                      <a:r>
                        <a:rPr lang="pt-BR" sz="900" b="0" i="0" u="none" strike="noStrike">
                          <a:solidFill>
                            <a:srgbClr val="000000"/>
                          </a:solidFill>
                          <a:effectLst/>
                          <a:latin typeface="Calibri"/>
                        </a:rPr>
                        <a:t>Distrito Federal</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pt-BR" sz="900" b="0" i="0" u="none" strike="noStrike">
                          <a:solidFill>
                            <a:srgbClr val="000000"/>
                          </a:solidFill>
                          <a:effectLst/>
                          <a:latin typeface="Calibri"/>
                        </a:rPr>
                        <a:t>37,1%</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dirty="0">
                          <a:solidFill>
                            <a:srgbClr val="000000"/>
                          </a:solidFill>
                          <a:effectLst/>
                          <a:latin typeface="Calibri"/>
                        </a:rPr>
                        <a:t>2,7%</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678">
                <a:tc>
                  <a:txBody>
                    <a:bodyPr/>
                    <a:lstStyle/>
                    <a:p>
                      <a:pPr algn="l" fontAlgn="b"/>
                      <a:r>
                        <a:rPr lang="pt-BR" sz="900" b="0" i="0" u="none" strike="noStrike">
                          <a:solidFill>
                            <a:srgbClr val="000000"/>
                          </a:solidFill>
                          <a:effectLst/>
                          <a:latin typeface="Calibri"/>
                        </a:rPr>
                        <a:t>Espírito Santo</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pt-BR" sz="900" b="0" i="0" u="none" strike="noStrike">
                          <a:solidFill>
                            <a:srgbClr val="000000"/>
                          </a:solidFill>
                          <a:effectLst/>
                          <a:latin typeface="Calibri"/>
                        </a:rPr>
                        <a:t>59,3%</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dirty="0">
                          <a:solidFill>
                            <a:srgbClr val="000000"/>
                          </a:solidFill>
                          <a:effectLst/>
                          <a:latin typeface="Calibri"/>
                        </a:rPr>
                        <a:t>47,4%</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678">
                <a:tc>
                  <a:txBody>
                    <a:bodyPr/>
                    <a:lstStyle/>
                    <a:p>
                      <a:pPr algn="l" fontAlgn="b"/>
                      <a:r>
                        <a:rPr lang="pt-BR" sz="900" b="0" i="0" u="none" strike="noStrike">
                          <a:solidFill>
                            <a:srgbClr val="000000"/>
                          </a:solidFill>
                          <a:effectLst/>
                          <a:latin typeface="Calibri"/>
                        </a:rPr>
                        <a:t>Goiás</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pt-BR" sz="900" b="0" i="0" u="none" strike="noStrike">
                          <a:solidFill>
                            <a:srgbClr val="000000"/>
                          </a:solidFill>
                          <a:effectLst/>
                          <a:latin typeface="Calibri"/>
                        </a:rPr>
                        <a:t>32,6%</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dirty="0">
                          <a:solidFill>
                            <a:srgbClr val="000000"/>
                          </a:solidFill>
                          <a:effectLst/>
                          <a:latin typeface="Calibri"/>
                        </a:rPr>
                        <a:t>19,4%</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678">
                <a:tc>
                  <a:txBody>
                    <a:bodyPr/>
                    <a:lstStyle/>
                    <a:p>
                      <a:pPr algn="l" fontAlgn="b"/>
                      <a:r>
                        <a:rPr lang="pt-BR" sz="900" b="0" i="0" u="none" strike="noStrike">
                          <a:solidFill>
                            <a:srgbClr val="000000"/>
                          </a:solidFill>
                          <a:effectLst/>
                          <a:latin typeface="Calibri"/>
                        </a:rPr>
                        <a:t>Maranhão</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pt-BR" sz="900" b="0" i="0" u="none" strike="noStrike">
                          <a:solidFill>
                            <a:srgbClr val="000000"/>
                          </a:solidFill>
                          <a:effectLst/>
                          <a:latin typeface="Calibri"/>
                        </a:rPr>
                        <a:t>32,0%</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dirty="0">
                          <a:solidFill>
                            <a:srgbClr val="000000"/>
                          </a:solidFill>
                          <a:effectLst/>
                          <a:latin typeface="Calibri"/>
                        </a:rPr>
                        <a:t>13,9%</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678">
                <a:tc>
                  <a:txBody>
                    <a:bodyPr/>
                    <a:lstStyle/>
                    <a:p>
                      <a:pPr algn="l" fontAlgn="b"/>
                      <a:r>
                        <a:rPr lang="pt-BR" sz="900" b="0" i="0" u="none" strike="noStrike">
                          <a:solidFill>
                            <a:srgbClr val="000000"/>
                          </a:solidFill>
                          <a:effectLst/>
                          <a:latin typeface="Calibri"/>
                        </a:rPr>
                        <a:t>Mato Grosso</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pt-BR" sz="900" b="0" i="0" u="none" strike="noStrike">
                          <a:solidFill>
                            <a:srgbClr val="000000"/>
                          </a:solidFill>
                          <a:effectLst/>
                          <a:latin typeface="Calibri"/>
                        </a:rPr>
                        <a:t>50,0%</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dirty="0">
                          <a:solidFill>
                            <a:srgbClr val="000000"/>
                          </a:solidFill>
                          <a:effectLst/>
                          <a:latin typeface="Calibri"/>
                        </a:rPr>
                        <a:t>18,4%</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678">
                <a:tc>
                  <a:txBody>
                    <a:bodyPr/>
                    <a:lstStyle/>
                    <a:p>
                      <a:pPr algn="l" fontAlgn="b"/>
                      <a:r>
                        <a:rPr lang="pt-BR" sz="900" b="0" i="0" u="none" strike="noStrike">
                          <a:solidFill>
                            <a:srgbClr val="000000"/>
                          </a:solidFill>
                          <a:effectLst/>
                          <a:latin typeface="Calibri"/>
                        </a:rPr>
                        <a:t>Mato Grosso do Sul</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pt-BR" sz="900" b="0" i="0" u="none" strike="noStrike">
                          <a:solidFill>
                            <a:srgbClr val="000000"/>
                          </a:solidFill>
                          <a:effectLst/>
                          <a:latin typeface="Calibri"/>
                        </a:rPr>
                        <a:t>64,0%</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dirty="0">
                          <a:solidFill>
                            <a:srgbClr val="000000"/>
                          </a:solidFill>
                          <a:effectLst/>
                          <a:latin typeface="Calibri"/>
                        </a:rPr>
                        <a:t>18,4%</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678">
                <a:tc>
                  <a:txBody>
                    <a:bodyPr/>
                    <a:lstStyle/>
                    <a:p>
                      <a:pPr algn="l" fontAlgn="b"/>
                      <a:r>
                        <a:rPr lang="pt-BR" sz="900" b="0" i="0" u="none" strike="noStrike">
                          <a:solidFill>
                            <a:srgbClr val="000000"/>
                          </a:solidFill>
                          <a:effectLst/>
                          <a:latin typeface="Calibri"/>
                        </a:rPr>
                        <a:t>Minas Gerais</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pt-BR" sz="900" b="0" i="0" u="none" strike="noStrike">
                          <a:solidFill>
                            <a:srgbClr val="000000"/>
                          </a:solidFill>
                          <a:effectLst/>
                          <a:latin typeface="Calibri"/>
                        </a:rPr>
                        <a:t>62,3%</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dirty="0">
                          <a:solidFill>
                            <a:srgbClr val="000000"/>
                          </a:solidFill>
                          <a:effectLst/>
                          <a:latin typeface="Calibri"/>
                        </a:rPr>
                        <a:t>62,1%</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678">
                <a:tc>
                  <a:txBody>
                    <a:bodyPr/>
                    <a:lstStyle/>
                    <a:p>
                      <a:pPr algn="l" fontAlgn="b"/>
                      <a:r>
                        <a:rPr lang="pt-BR" sz="900" b="0" i="0" u="none" strike="noStrike">
                          <a:solidFill>
                            <a:srgbClr val="000000"/>
                          </a:solidFill>
                          <a:effectLst/>
                          <a:latin typeface="Calibri"/>
                        </a:rPr>
                        <a:t>Pará</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pt-BR" sz="900" b="0" i="0" u="none" strike="noStrike">
                          <a:solidFill>
                            <a:srgbClr val="000000"/>
                          </a:solidFill>
                          <a:effectLst/>
                          <a:latin typeface="Calibri"/>
                        </a:rPr>
                        <a:t>26,5%</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dirty="0">
                          <a:solidFill>
                            <a:srgbClr val="000000"/>
                          </a:solidFill>
                          <a:effectLst/>
                          <a:latin typeface="Calibri"/>
                        </a:rPr>
                        <a:t>18,4%</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678">
                <a:tc>
                  <a:txBody>
                    <a:bodyPr/>
                    <a:lstStyle/>
                    <a:p>
                      <a:pPr algn="l" fontAlgn="b"/>
                      <a:r>
                        <a:rPr lang="pt-BR" sz="900" b="0" i="0" u="none" strike="noStrike">
                          <a:solidFill>
                            <a:srgbClr val="000000"/>
                          </a:solidFill>
                          <a:effectLst/>
                          <a:latin typeface="Calibri"/>
                        </a:rPr>
                        <a:t>Paraíba</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pt-BR" sz="900" b="0" i="0" u="none" strike="noStrike">
                          <a:solidFill>
                            <a:srgbClr val="000000"/>
                          </a:solidFill>
                          <a:effectLst/>
                          <a:latin typeface="Calibri"/>
                        </a:rPr>
                        <a:t>54,6%</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a:solidFill>
                            <a:srgbClr val="000000"/>
                          </a:solidFill>
                          <a:effectLst/>
                          <a:latin typeface="Calibri"/>
                        </a:rPr>
                        <a:t>42,5%</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678">
                <a:tc>
                  <a:txBody>
                    <a:bodyPr/>
                    <a:lstStyle/>
                    <a:p>
                      <a:pPr algn="l" fontAlgn="b"/>
                      <a:r>
                        <a:rPr lang="pt-BR" sz="900" b="0" i="0" u="none" strike="noStrike">
                          <a:solidFill>
                            <a:srgbClr val="000000"/>
                          </a:solidFill>
                          <a:effectLst/>
                          <a:latin typeface="Calibri"/>
                        </a:rPr>
                        <a:t>Paraná</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pt-BR" sz="900" b="0" i="0" u="none" strike="noStrike">
                          <a:solidFill>
                            <a:srgbClr val="000000"/>
                          </a:solidFill>
                          <a:effectLst/>
                          <a:latin typeface="Calibri"/>
                        </a:rPr>
                        <a:t>67,8%</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dirty="0">
                          <a:solidFill>
                            <a:srgbClr val="000000"/>
                          </a:solidFill>
                          <a:effectLst/>
                          <a:latin typeface="Calibri"/>
                        </a:rPr>
                        <a:t>55,4%</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678">
                <a:tc>
                  <a:txBody>
                    <a:bodyPr/>
                    <a:lstStyle/>
                    <a:p>
                      <a:pPr algn="l" fontAlgn="b"/>
                      <a:r>
                        <a:rPr lang="pt-BR" sz="900" b="0" i="0" u="none" strike="noStrike">
                          <a:solidFill>
                            <a:srgbClr val="000000"/>
                          </a:solidFill>
                          <a:effectLst/>
                          <a:latin typeface="Calibri"/>
                        </a:rPr>
                        <a:t>Pernambuco</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pt-BR" sz="900" b="0" i="0" u="none" strike="noStrike">
                          <a:solidFill>
                            <a:srgbClr val="000000"/>
                          </a:solidFill>
                          <a:effectLst/>
                          <a:latin typeface="Calibri"/>
                        </a:rPr>
                        <a:t>54,5%</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dirty="0">
                          <a:solidFill>
                            <a:srgbClr val="000000"/>
                          </a:solidFill>
                          <a:effectLst/>
                          <a:latin typeface="Calibri"/>
                        </a:rPr>
                        <a:t>59,1%</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678">
                <a:tc>
                  <a:txBody>
                    <a:bodyPr/>
                    <a:lstStyle/>
                    <a:p>
                      <a:pPr algn="l" fontAlgn="b"/>
                      <a:r>
                        <a:rPr lang="pt-BR" sz="900" b="0" i="0" u="none" strike="noStrike">
                          <a:solidFill>
                            <a:srgbClr val="000000"/>
                          </a:solidFill>
                          <a:effectLst/>
                          <a:latin typeface="Calibri"/>
                        </a:rPr>
                        <a:t>Piauí</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pt-BR" sz="900" b="0" i="0" u="none" strike="noStrike" dirty="0">
                          <a:solidFill>
                            <a:srgbClr val="000000"/>
                          </a:solidFill>
                          <a:effectLst/>
                          <a:latin typeface="Calibri"/>
                        </a:rPr>
                        <a:t>75,2%</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dirty="0">
                          <a:solidFill>
                            <a:srgbClr val="000000"/>
                          </a:solidFill>
                          <a:effectLst/>
                          <a:latin typeface="Calibri"/>
                        </a:rPr>
                        <a:t>36,0%</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678">
                <a:tc>
                  <a:txBody>
                    <a:bodyPr/>
                    <a:lstStyle/>
                    <a:p>
                      <a:pPr algn="l" fontAlgn="b"/>
                      <a:r>
                        <a:rPr lang="pt-BR" sz="900" b="0" i="0" u="none" strike="noStrike">
                          <a:solidFill>
                            <a:srgbClr val="000000"/>
                          </a:solidFill>
                          <a:effectLst/>
                          <a:latin typeface="Calibri"/>
                        </a:rPr>
                        <a:t>Rio de Janeiro</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pt-BR" sz="900" b="0" i="0" u="none" strike="noStrike">
                          <a:solidFill>
                            <a:srgbClr val="000000"/>
                          </a:solidFill>
                          <a:effectLst/>
                          <a:latin typeface="Calibri"/>
                        </a:rPr>
                        <a:t>21,0%</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dirty="0">
                          <a:solidFill>
                            <a:srgbClr val="000000"/>
                          </a:solidFill>
                          <a:effectLst/>
                          <a:latin typeface="Calibri"/>
                        </a:rPr>
                        <a:t>27,3%</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678">
                <a:tc>
                  <a:txBody>
                    <a:bodyPr/>
                    <a:lstStyle/>
                    <a:p>
                      <a:pPr algn="l" fontAlgn="b"/>
                      <a:r>
                        <a:rPr lang="pt-BR" sz="900" b="0" i="0" u="none" strike="noStrike">
                          <a:solidFill>
                            <a:srgbClr val="000000"/>
                          </a:solidFill>
                          <a:effectLst/>
                          <a:latin typeface="Calibri"/>
                        </a:rPr>
                        <a:t>Rio Grande do Norte</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pt-BR" sz="900" b="0" i="0" u="none" strike="noStrike">
                          <a:solidFill>
                            <a:srgbClr val="000000"/>
                          </a:solidFill>
                          <a:effectLst/>
                          <a:latin typeface="Calibri"/>
                        </a:rPr>
                        <a:t>45,5%</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dirty="0">
                          <a:solidFill>
                            <a:srgbClr val="000000"/>
                          </a:solidFill>
                          <a:effectLst/>
                          <a:latin typeface="Calibri"/>
                        </a:rPr>
                        <a:t>37,6%</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678">
                <a:tc>
                  <a:txBody>
                    <a:bodyPr/>
                    <a:lstStyle/>
                    <a:p>
                      <a:pPr algn="l" fontAlgn="b"/>
                      <a:r>
                        <a:rPr lang="pt-BR" sz="900" b="0" i="0" u="none" strike="noStrike">
                          <a:solidFill>
                            <a:srgbClr val="000000"/>
                          </a:solidFill>
                          <a:effectLst/>
                          <a:latin typeface="Calibri"/>
                        </a:rPr>
                        <a:t>Rio Grande do Sul</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pt-BR" sz="900" b="0" i="0" u="none" strike="noStrike">
                          <a:solidFill>
                            <a:srgbClr val="000000"/>
                          </a:solidFill>
                          <a:effectLst/>
                          <a:latin typeface="Calibri"/>
                        </a:rPr>
                        <a:t>58,0%</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dirty="0">
                          <a:solidFill>
                            <a:srgbClr val="000000"/>
                          </a:solidFill>
                          <a:effectLst/>
                          <a:latin typeface="Calibri"/>
                        </a:rPr>
                        <a:t>47,2%</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678">
                <a:tc>
                  <a:txBody>
                    <a:bodyPr/>
                    <a:lstStyle/>
                    <a:p>
                      <a:pPr algn="l" fontAlgn="b"/>
                      <a:r>
                        <a:rPr lang="pt-BR" sz="900" b="0" i="0" u="none" strike="noStrike">
                          <a:solidFill>
                            <a:srgbClr val="000000"/>
                          </a:solidFill>
                          <a:effectLst/>
                          <a:latin typeface="Calibri"/>
                        </a:rPr>
                        <a:t>Rondônia</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pt-BR" sz="900" b="0" i="0" u="none" strike="noStrike">
                          <a:solidFill>
                            <a:srgbClr val="000000"/>
                          </a:solidFill>
                          <a:effectLst/>
                          <a:latin typeface="Calibri"/>
                        </a:rPr>
                        <a:t>40,5%</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dirty="0">
                          <a:solidFill>
                            <a:srgbClr val="000000"/>
                          </a:solidFill>
                          <a:effectLst/>
                          <a:latin typeface="Calibri"/>
                        </a:rPr>
                        <a:t>22,7%</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678">
                <a:tc>
                  <a:txBody>
                    <a:bodyPr/>
                    <a:lstStyle/>
                    <a:p>
                      <a:pPr algn="l" fontAlgn="b"/>
                      <a:r>
                        <a:rPr lang="pt-BR" sz="900" b="0" i="0" u="none" strike="noStrike">
                          <a:solidFill>
                            <a:srgbClr val="000000"/>
                          </a:solidFill>
                          <a:effectLst/>
                          <a:latin typeface="Calibri"/>
                        </a:rPr>
                        <a:t>Roraima</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pt-BR" sz="900" b="0" i="0" u="none" strike="noStrike">
                          <a:solidFill>
                            <a:srgbClr val="000000"/>
                          </a:solidFill>
                          <a:effectLst/>
                          <a:latin typeface="Calibri"/>
                        </a:rPr>
                        <a:t>23,1%</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dirty="0">
                          <a:solidFill>
                            <a:srgbClr val="000000"/>
                          </a:solidFill>
                          <a:effectLst/>
                          <a:latin typeface="Calibri"/>
                        </a:rPr>
                        <a:t>31,4%</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678">
                <a:tc>
                  <a:txBody>
                    <a:bodyPr/>
                    <a:lstStyle/>
                    <a:p>
                      <a:pPr algn="l" fontAlgn="b"/>
                      <a:r>
                        <a:rPr lang="pt-BR" sz="900" b="0" i="0" u="none" strike="noStrike">
                          <a:solidFill>
                            <a:srgbClr val="000000"/>
                          </a:solidFill>
                          <a:effectLst/>
                          <a:latin typeface="Calibri"/>
                        </a:rPr>
                        <a:t>Santa Catarina</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pt-BR" sz="900" b="0" i="0" u="none" strike="noStrike">
                          <a:solidFill>
                            <a:srgbClr val="000000"/>
                          </a:solidFill>
                          <a:effectLst/>
                          <a:latin typeface="Calibri"/>
                        </a:rPr>
                        <a:t>64,6%</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dirty="0">
                          <a:solidFill>
                            <a:srgbClr val="000000"/>
                          </a:solidFill>
                          <a:effectLst/>
                          <a:latin typeface="Calibri"/>
                        </a:rPr>
                        <a:t>55,5%</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678">
                <a:tc>
                  <a:txBody>
                    <a:bodyPr/>
                    <a:lstStyle/>
                    <a:p>
                      <a:pPr algn="l" fontAlgn="b"/>
                      <a:r>
                        <a:rPr lang="pt-BR" sz="900" b="0" i="0" u="none" strike="noStrike">
                          <a:solidFill>
                            <a:srgbClr val="000000"/>
                          </a:solidFill>
                          <a:effectLst/>
                          <a:latin typeface="Calibri"/>
                        </a:rPr>
                        <a:t>São Paulo</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pt-BR" sz="900" b="0" i="0" u="none" strike="noStrike">
                          <a:solidFill>
                            <a:srgbClr val="000000"/>
                          </a:solidFill>
                          <a:effectLst/>
                          <a:latin typeface="Calibri"/>
                        </a:rPr>
                        <a:t>66,2%</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dirty="0">
                          <a:solidFill>
                            <a:srgbClr val="000000"/>
                          </a:solidFill>
                          <a:effectLst/>
                          <a:latin typeface="Calibri"/>
                        </a:rPr>
                        <a:t>49,9%</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678">
                <a:tc>
                  <a:txBody>
                    <a:bodyPr/>
                    <a:lstStyle/>
                    <a:p>
                      <a:pPr algn="l" fontAlgn="b"/>
                      <a:r>
                        <a:rPr lang="pt-BR" sz="900" b="0" i="0" u="none" strike="noStrike">
                          <a:solidFill>
                            <a:srgbClr val="000000"/>
                          </a:solidFill>
                          <a:effectLst/>
                          <a:latin typeface="Calibri"/>
                        </a:rPr>
                        <a:t>Sergipe</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pt-BR" sz="900" b="0" i="0" u="none" strike="noStrike">
                          <a:solidFill>
                            <a:srgbClr val="000000"/>
                          </a:solidFill>
                          <a:effectLst/>
                          <a:latin typeface="Calibri"/>
                        </a:rPr>
                        <a:t>50,2%</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dirty="0">
                          <a:solidFill>
                            <a:srgbClr val="000000"/>
                          </a:solidFill>
                          <a:effectLst/>
                          <a:latin typeface="Calibri"/>
                        </a:rPr>
                        <a:t>34,0%</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678">
                <a:tc>
                  <a:txBody>
                    <a:bodyPr/>
                    <a:lstStyle/>
                    <a:p>
                      <a:pPr algn="l" fontAlgn="b"/>
                      <a:r>
                        <a:rPr lang="pt-BR" sz="900" b="0" i="0" u="none" strike="noStrike">
                          <a:solidFill>
                            <a:srgbClr val="000000"/>
                          </a:solidFill>
                          <a:effectLst/>
                          <a:latin typeface="Calibri"/>
                        </a:rPr>
                        <a:t>Tocantins</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pt-BR" sz="900" b="0" i="0" u="none" strike="noStrike">
                          <a:solidFill>
                            <a:srgbClr val="000000"/>
                          </a:solidFill>
                          <a:effectLst/>
                          <a:latin typeface="Calibri"/>
                        </a:rPr>
                        <a:t>49,7%</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dirty="0">
                          <a:solidFill>
                            <a:srgbClr val="000000"/>
                          </a:solidFill>
                          <a:effectLst/>
                          <a:latin typeface="Calibri"/>
                        </a:rPr>
                        <a:t>14,9%</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678">
                <a:tc>
                  <a:txBody>
                    <a:bodyPr/>
                    <a:lstStyle/>
                    <a:p>
                      <a:pPr algn="l" fontAlgn="b"/>
                      <a:r>
                        <a:rPr lang="pt-BR" sz="900" b="0" i="0" u="none" strike="noStrike">
                          <a:solidFill>
                            <a:srgbClr val="000000"/>
                          </a:solidFill>
                          <a:effectLst/>
                          <a:latin typeface="Calibri"/>
                        </a:rPr>
                        <a:t>Total</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pt-BR" sz="900" b="0" i="0" u="none" strike="noStrike" dirty="0">
                          <a:solidFill>
                            <a:srgbClr val="000000"/>
                          </a:solidFill>
                          <a:effectLst/>
                          <a:latin typeface="Calibri"/>
                        </a:rPr>
                        <a:t>52,8%</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dirty="0">
                          <a:solidFill>
                            <a:srgbClr val="000000"/>
                          </a:solidFill>
                          <a:effectLst/>
                          <a:latin typeface="Calibri"/>
                        </a:rPr>
                        <a:t>43,9%</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Retângulo 2"/>
          <p:cNvSpPr/>
          <p:nvPr/>
        </p:nvSpPr>
        <p:spPr>
          <a:xfrm>
            <a:off x="0" y="5955879"/>
            <a:ext cx="7344816" cy="307777"/>
          </a:xfrm>
          <a:prstGeom prst="rect">
            <a:avLst/>
          </a:prstGeom>
        </p:spPr>
        <p:txBody>
          <a:bodyPr wrap="square">
            <a:spAutoFit/>
          </a:bodyPr>
          <a:lstStyle/>
          <a:p>
            <a:r>
              <a:rPr lang="pt-BR" sz="1400" dirty="0">
                <a:solidFill>
                  <a:schemeClr val="tx2"/>
                </a:solidFill>
              </a:rPr>
              <a:t>Fonte: CGAPDC/DAET/SAS/MS em setembro de 2016. </a:t>
            </a:r>
          </a:p>
        </p:txBody>
      </p:sp>
    </p:spTree>
    <p:extLst>
      <p:ext uri="{BB962C8B-B14F-4D97-AF65-F5344CB8AC3E}">
        <p14:creationId xmlns:p14="http://schemas.microsoft.com/office/powerpoint/2010/main" val="1467835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8686800" cy="490066"/>
          </a:xfrm>
        </p:spPr>
        <p:txBody>
          <a:bodyPr>
            <a:noAutofit/>
          </a:bodyPr>
          <a:lstStyle/>
          <a:p>
            <a:pPr algn="l"/>
            <a:r>
              <a:rPr lang="pt-BR" sz="3600" b="1" dirty="0" smtClean="0">
                <a:solidFill>
                  <a:schemeClr val="accent2">
                    <a:lumMod val="75000"/>
                  </a:schemeClr>
                </a:solidFill>
              </a:rPr>
              <a:t>Acesso ao exame de mamografia</a:t>
            </a:r>
            <a:endParaRPr lang="pt-BR" sz="3600" b="1" dirty="0">
              <a:solidFill>
                <a:schemeClr val="accent2">
                  <a:lumMod val="75000"/>
                </a:schemeClr>
              </a:solidFill>
            </a:endParaRPr>
          </a:p>
        </p:txBody>
      </p:sp>
      <p:sp>
        <p:nvSpPr>
          <p:cNvPr id="3" name="Espaço Reservado para Conteúdo 2"/>
          <p:cNvSpPr>
            <a:spLocks noGrp="1"/>
          </p:cNvSpPr>
          <p:nvPr>
            <p:ph idx="1"/>
          </p:nvPr>
        </p:nvSpPr>
        <p:spPr>
          <a:xfrm>
            <a:off x="467544" y="1052736"/>
            <a:ext cx="8229600" cy="4525963"/>
          </a:xfrm>
        </p:spPr>
        <p:txBody>
          <a:bodyPr>
            <a:noAutofit/>
          </a:bodyPr>
          <a:lstStyle/>
          <a:p>
            <a:pPr marL="0" indent="0" algn="just">
              <a:lnSpc>
                <a:spcPct val="150000"/>
              </a:lnSpc>
              <a:buClr>
                <a:srgbClr val="000000"/>
              </a:buClr>
              <a:buNone/>
            </a:pPr>
            <a:r>
              <a:rPr lang="pt-BR" sz="2400" b="1" dirty="0">
                <a:solidFill>
                  <a:schemeClr val="tx2"/>
                </a:solidFill>
              </a:rPr>
              <a:t>Ano base 2017</a:t>
            </a:r>
          </a:p>
          <a:p>
            <a:pPr algn="just">
              <a:lnSpc>
                <a:spcPct val="150000"/>
              </a:lnSpc>
              <a:buClr>
                <a:srgbClr val="000000"/>
              </a:buClr>
            </a:pPr>
            <a:r>
              <a:rPr lang="pt-BR" sz="2400" dirty="0">
                <a:solidFill>
                  <a:schemeClr val="tx2"/>
                </a:solidFill>
              </a:rPr>
              <a:t>População feminina</a:t>
            </a:r>
          </a:p>
          <a:p>
            <a:pPr lvl="1" algn="just">
              <a:lnSpc>
                <a:spcPct val="150000"/>
              </a:lnSpc>
              <a:buClr>
                <a:srgbClr val="000000"/>
              </a:buClr>
            </a:pPr>
            <a:r>
              <a:rPr lang="pt-BR" sz="2000" dirty="0" smtClean="0">
                <a:solidFill>
                  <a:schemeClr val="tx2"/>
                </a:solidFill>
              </a:rPr>
              <a:t>50-69 </a:t>
            </a:r>
            <a:r>
              <a:rPr lang="pt-BR" sz="2000" dirty="0">
                <a:solidFill>
                  <a:schemeClr val="tx2"/>
                </a:solidFill>
              </a:rPr>
              <a:t>anos: 19,4 milhões</a:t>
            </a:r>
          </a:p>
          <a:p>
            <a:pPr lvl="2" algn="just">
              <a:lnSpc>
                <a:spcPct val="150000"/>
              </a:lnSpc>
              <a:buClr>
                <a:srgbClr val="000000"/>
              </a:buClr>
            </a:pPr>
            <a:r>
              <a:rPr lang="pt-BR" sz="1600" dirty="0">
                <a:solidFill>
                  <a:schemeClr val="tx2"/>
                </a:solidFill>
              </a:rPr>
              <a:t>Cobertura ANS: 20,3% (06/2016)</a:t>
            </a:r>
          </a:p>
          <a:p>
            <a:pPr lvl="2" algn="just">
              <a:lnSpc>
                <a:spcPct val="150000"/>
              </a:lnSpc>
              <a:buClr>
                <a:srgbClr val="000000"/>
              </a:buClr>
            </a:pPr>
            <a:r>
              <a:rPr lang="pt-BR" sz="1600" dirty="0">
                <a:solidFill>
                  <a:schemeClr val="tx2"/>
                </a:solidFill>
              </a:rPr>
              <a:t>SUS dependente: 15,5 milhões</a:t>
            </a:r>
          </a:p>
          <a:p>
            <a:pPr marL="0" indent="0" algn="just">
              <a:lnSpc>
                <a:spcPct val="150000"/>
              </a:lnSpc>
              <a:buClr>
                <a:srgbClr val="000000"/>
              </a:buClr>
              <a:buNone/>
            </a:pPr>
            <a:r>
              <a:rPr lang="pt-BR" sz="2400" dirty="0" smtClean="0">
                <a:solidFill>
                  <a:schemeClr val="tx2"/>
                </a:solidFill>
              </a:rPr>
              <a:t>Estratégia de rastreamento: </a:t>
            </a:r>
            <a:r>
              <a:rPr lang="pt-BR" sz="2400" dirty="0">
                <a:solidFill>
                  <a:schemeClr val="tx2"/>
                </a:solidFill>
              </a:rPr>
              <a:t>exame </a:t>
            </a:r>
            <a:r>
              <a:rPr lang="pt-BR" sz="2400" dirty="0" smtClean="0">
                <a:solidFill>
                  <a:schemeClr val="tx2"/>
                </a:solidFill>
              </a:rPr>
              <a:t>bienal</a:t>
            </a:r>
          </a:p>
          <a:p>
            <a:pPr lvl="1" algn="just">
              <a:lnSpc>
                <a:spcPct val="150000"/>
              </a:lnSpc>
              <a:buClr>
                <a:srgbClr val="000000"/>
              </a:buClr>
            </a:pPr>
            <a:r>
              <a:rPr lang="pt-BR" sz="2000" dirty="0" smtClean="0">
                <a:solidFill>
                  <a:schemeClr val="tx2"/>
                </a:solidFill>
              </a:rPr>
              <a:t>7,7 milhões de mamografias</a:t>
            </a:r>
            <a:endParaRPr lang="pt-BR" sz="2000" dirty="0">
              <a:solidFill>
                <a:schemeClr val="tx2"/>
              </a:solidFill>
            </a:endParaRPr>
          </a:p>
          <a:p>
            <a:pPr marL="0" indent="0" algn="just">
              <a:lnSpc>
                <a:spcPct val="150000"/>
              </a:lnSpc>
              <a:buClr>
                <a:srgbClr val="000000"/>
              </a:buClr>
              <a:buNone/>
            </a:pPr>
            <a:endParaRPr lang="pt-BR" sz="2400" dirty="0">
              <a:solidFill>
                <a:schemeClr val="tx2"/>
              </a:solidFill>
            </a:endParaRPr>
          </a:p>
        </p:txBody>
      </p:sp>
    </p:spTree>
    <p:extLst>
      <p:ext uri="{BB962C8B-B14F-4D97-AF65-F5344CB8AC3E}">
        <p14:creationId xmlns:p14="http://schemas.microsoft.com/office/powerpoint/2010/main" val="59567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8686800" cy="490066"/>
          </a:xfrm>
        </p:spPr>
        <p:txBody>
          <a:bodyPr>
            <a:noAutofit/>
          </a:bodyPr>
          <a:lstStyle/>
          <a:p>
            <a:pPr algn="l"/>
            <a:r>
              <a:rPr lang="pt-BR" sz="3600" b="1" dirty="0" smtClean="0">
                <a:solidFill>
                  <a:schemeClr val="accent2">
                    <a:lumMod val="75000"/>
                  </a:schemeClr>
                </a:solidFill>
              </a:rPr>
              <a:t>Acesso ao exame de mamografia</a:t>
            </a:r>
            <a:endParaRPr lang="pt-BR" sz="3600" b="1" dirty="0">
              <a:solidFill>
                <a:schemeClr val="accent2">
                  <a:lumMod val="75000"/>
                </a:schemeClr>
              </a:solidFill>
            </a:endParaRPr>
          </a:p>
        </p:txBody>
      </p:sp>
      <p:sp>
        <p:nvSpPr>
          <p:cNvPr id="3" name="Espaço Reservado para Conteúdo 2"/>
          <p:cNvSpPr>
            <a:spLocks noGrp="1"/>
          </p:cNvSpPr>
          <p:nvPr>
            <p:ph idx="1"/>
          </p:nvPr>
        </p:nvSpPr>
        <p:spPr>
          <a:xfrm>
            <a:off x="467544" y="1052736"/>
            <a:ext cx="8229600" cy="4525963"/>
          </a:xfrm>
        </p:spPr>
        <p:txBody>
          <a:bodyPr>
            <a:noAutofit/>
          </a:bodyPr>
          <a:lstStyle/>
          <a:p>
            <a:pPr marL="0" indent="0" algn="just">
              <a:lnSpc>
                <a:spcPct val="150000"/>
              </a:lnSpc>
              <a:buClr>
                <a:srgbClr val="000000"/>
              </a:buClr>
              <a:buNone/>
            </a:pPr>
            <a:r>
              <a:rPr lang="pt-BR" sz="2400" b="1" dirty="0">
                <a:solidFill>
                  <a:schemeClr val="tx2"/>
                </a:solidFill>
              </a:rPr>
              <a:t>Mamógrafos no Brasil (CNES, 10/2016)</a:t>
            </a:r>
          </a:p>
          <a:p>
            <a:pPr algn="just">
              <a:lnSpc>
                <a:spcPct val="150000"/>
              </a:lnSpc>
              <a:buClr>
                <a:srgbClr val="000000"/>
              </a:buClr>
            </a:pPr>
            <a:r>
              <a:rPr lang="pt-BR" sz="2400" dirty="0">
                <a:solidFill>
                  <a:schemeClr val="tx2"/>
                </a:solidFill>
              </a:rPr>
              <a:t>Privados</a:t>
            </a:r>
          </a:p>
          <a:p>
            <a:pPr marL="742950" lvl="2" indent="-342900" algn="just">
              <a:lnSpc>
                <a:spcPct val="150000"/>
              </a:lnSpc>
              <a:buClr>
                <a:srgbClr val="000000"/>
              </a:buClr>
            </a:pPr>
            <a:r>
              <a:rPr lang="pt-BR" sz="2000" dirty="0">
                <a:solidFill>
                  <a:schemeClr val="tx2"/>
                </a:solidFill>
              </a:rPr>
              <a:t>Existente: 2.823</a:t>
            </a:r>
          </a:p>
          <a:p>
            <a:pPr marL="742950" lvl="2" indent="-342900" algn="just">
              <a:lnSpc>
                <a:spcPct val="150000"/>
              </a:lnSpc>
              <a:buClr>
                <a:srgbClr val="000000"/>
              </a:buClr>
            </a:pPr>
            <a:r>
              <a:rPr lang="pt-BR" sz="2000" dirty="0">
                <a:solidFill>
                  <a:schemeClr val="tx2"/>
                </a:solidFill>
              </a:rPr>
              <a:t>Em uso: 2.740</a:t>
            </a:r>
          </a:p>
          <a:p>
            <a:pPr algn="just">
              <a:lnSpc>
                <a:spcPct val="150000"/>
              </a:lnSpc>
              <a:buClr>
                <a:srgbClr val="000000"/>
              </a:buClr>
            </a:pPr>
            <a:r>
              <a:rPr lang="pt-BR" sz="2400" dirty="0">
                <a:solidFill>
                  <a:schemeClr val="tx2"/>
                </a:solidFill>
              </a:rPr>
              <a:t>Públicos</a:t>
            </a:r>
          </a:p>
          <a:p>
            <a:pPr marL="742950" lvl="2" indent="-342900" algn="just">
              <a:lnSpc>
                <a:spcPct val="150000"/>
              </a:lnSpc>
              <a:buClr>
                <a:srgbClr val="000000"/>
              </a:buClr>
            </a:pPr>
            <a:r>
              <a:rPr lang="pt-BR" sz="2000" dirty="0">
                <a:solidFill>
                  <a:schemeClr val="tx2"/>
                </a:solidFill>
              </a:rPr>
              <a:t>Existente: 2.656</a:t>
            </a:r>
          </a:p>
          <a:p>
            <a:pPr marL="742950" lvl="2" indent="-342900" algn="just">
              <a:lnSpc>
                <a:spcPct val="150000"/>
              </a:lnSpc>
              <a:buClr>
                <a:srgbClr val="000000"/>
              </a:buClr>
            </a:pPr>
            <a:r>
              <a:rPr lang="pt-BR" sz="2000" dirty="0">
                <a:solidFill>
                  <a:schemeClr val="tx2"/>
                </a:solidFill>
              </a:rPr>
              <a:t>Em uso: 2.529</a:t>
            </a:r>
          </a:p>
          <a:p>
            <a:pPr marL="742950" lvl="2" indent="-342900" algn="just">
              <a:lnSpc>
                <a:spcPct val="150000"/>
              </a:lnSpc>
              <a:buClr>
                <a:srgbClr val="000000"/>
              </a:buClr>
            </a:pPr>
            <a:r>
              <a:rPr lang="pt-BR" sz="2000" dirty="0">
                <a:solidFill>
                  <a:schemeClr val="tx2"/>
                </a:solidFill>
              </a:rPr>
              <a:t>Com produção em 2015: 1.499 (59%)</a:t>
            </a:r>
          </a:p>
        </p:txBody>
      </p:sp>
    </p:spTree>
    <p:extLst>
      <p:ext uri="{BB962C8B-B14F-4D97-AF65-F5344CB8AC3E}">
        <p14:creationId xmlns:p14="http://schemas.microsoft.com/office/powerpoint/2010/main" val="3037356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8686800" cy="490066"/>
          </a:xfrm>
        </p:spPr>
        <p:txBody>
          <a:bodyPr>
            <a:noAutofit/>
          </a:bodyPr>
          <a:lstStyle/>
          <a:p>
            <a:pPr algn="l"/>
            <a:r>
              <a:rPr lang="pt-BR" sz="3600" b="1" dirty="0" smtClean="0">
                <a:solidFill>
                  <a:schemeClr val="accent2">
                    <a:lumMod val="75000"/>
                  </a:schemeClr>
                </a:solidFill>
              </a:rPr>
              <a:t>Acesso ao exame de mamografia</a:t>
            </a:r>
            <a:endParaRPr lang="pt-BR" sz="3600" b="1" dirty="0">
              <a:solidFill>
                <a:schemeClr val="accent2">
                  <a:lumMod val="75000"/>
                </a:schemeClr>
              </a:solidFill>
            </a:endParaRPr>
          </a:p>
        </p:txBody>
      </p:sp>
      <p:sp>
        <p:nvSpPr>
          <p:cNvPr id="3" name="Espaço Reservado para Conteúdo 2"/>
          <p:cNvSpPr>
            <a:spLocks noGrp="1"/>
          </p:cNvSpPr>
          <p:nvPr>
            <p:ph idx="1"/>
          </p:nvPr>
        </p:nvSpPr>
        <p:spPr>
          <a:xfrm>
            <a:off x="228600" y="980728"/>
            <a:ext cx="8229600" cy="5112568"/>
          </a:xfrm>
        </p:spPr>
        <p:txBody>
          <a:bodyPr>
            <a:noAutofit/>
          </a:bodyPr>
          <a:lstStyle/>
          <a:p>
            <a:pPr marL="0" indent="0">
              <a:lnSpc>
                <a:spcPct val="150000"/>
              </a:lnSpc>
              <a:spcBef>
                <a:spcPts val="0"/>
              </a:spcBef>
              <a:buClr>
                <a:srgbClr val="000000"/>
              </a:buClr>
              <a:buNone/>
            </a:pPr>
            <a:r>
              <a:rPr lang="pt-BR" sz="2400" b="1" dirty="0">
                <a:solidFill>
                  <a:schemeClr val="tx2"/>
                </a:solidFill>
              </a:rPr>
              <a:t>Capacidade para Mamografia no SUS</a:t>
            </a:r>
          </a:p>
          <a:p>
            <a:pPr algn="just">
              <a:lnSpc>
                <a:spcPct val="150000"/>
              </a:lnSpc>
              <a:spcBef>
                <a:spcPts val="0"/>
              </a:spcBef>
              <a:buClr>
                <a:srgbClr val="000000"/>
              </a:buClr>
            </a:pPr>
            <a:r>
              <a:rPr lang="pt-BR" sz="2000" dirty="0">
                <a:solidFill>
                  <a:schemeClr val="tx2"/>
                </a:solidFill>
              </a:rPr>
              <a:t>Produção esperada: 5 mil exames/ano/MMG</a:t>
            </a:r>
          </a:p>
          <a:p>
            <a:pPr marL="742950" lvl="2" indent="-342900" algn="just">
              <a:lnSpc>
                <a:spcPct val="150000"/>
              </a:lnSpc>
              <a:spcBef>
                <a:spcPts val="0"/>
              </a:spcBef>
              <a:buClr>
                <a:srgbClr val="000000"/>
              </a:buClr>
            </a:pPr>
            <a:r>
              <a:rPr lang="pt-BR" sz="1800" dirty="0">
                <a:solidFill>
                  <a:schemeClr val="tx2"/>
                </a:solidFill>
              </a:rPr>
              <a:t>19 exames/dia/22 dias/mês</a:t>
            </a:r>
          </a:p>
          <a:p>
            <a:pPr marL="742950" lvl="2" indent="-342900" algn="just">
              <a:lnSpc>
                <a:spcPct val="150000"/>
              </a:lnSpc>
              <a:spcBef>
                <a:spcPts val="0"/>
              </a:spcBef>
              <a:buClr>
                <a:srgbClr val="000000"/>
              </a:buClr>
            </a:pPr>
            <a:r>
              <a:rPr lang="pt-BR" sz="1800" dirty="0" smtClean="0">
                <a:solidFill>
                  <a:schemeClr val="tx2"/>
                </a:solidFill>
              </a:rPr>
              <a:t>12,6 milhões de exames/ano (em uso)</a:t>
            </a:r>
          </a:p>
          <a:p>
            <a:pPr marL="742950" lvl="2" indent="-342900" algn="just">
              <a:lnSpc>
                <a:spcPct val="150000"/>
              </a:lnSpc>
              <a:spcBef>
                <a:spcPts val="0"/>
              </a:spcBef>
              <a:buClr>
                <a:srgbClr val="000000"/>
              </a:buClr>
            </a:pPr>
            <a:r>
              <a:rPr lang="pt-BR" sz="1800" dirty="0" smtClean="0">
                <a:solidFill>
                  <a:schemeClr val="tx2"/>
                </a:solidFill>
              </a:rPr>
              <a:t>7,5 </a:t>
            </a:r>
            <a:r>
              <a:rPr lang="pt-BR" sz="1800" dirty="0">
                <a:solidFill>
                  <a:schemeClr val="tx2"/>
                </a:solidFill>
              </a:rPr>
              <a:t>milhões de </a:t>
            </a:r>
            <a:r>
              <a:rPr lang="pt-BR" sz="1800" dirty="0" smtClean="0">
                <a:solidFill>
                  <a:schemeClr val="tx2"/>
                </a:solidFill>
              </a:rPr>
              <a:t>exames/ano (com produção)</a:t>
            </a:r>
            <a:endParaRPr lang="pt-BR" sz="1800" dirty="0">
              <a:solidFill>
                <a:schemeClr val="tx2"/>
              </a:solidFill>
            </a:endParaRPr>
          </a:p>
          <a:p>
            <a:pPr algn="just">
              <a:lnSpc>
                <a:spcPct val="150000"/>
              </a:lnSpc>
              <a:spcBef>
                <a:spcPts val="0"/>
              </a:spcBef>
              <a:buClr>
                <a:srgbClr val="000000"/>
              </a:buClr>
            </a:pPr>
            <a:r>
              <a:rPr lang="pt-BR" sz="2000" dirty="0" smtClean="0">
                <a:solidFill>
                  <a:schemeClr val="tx2"/>
                </a:solidFill>
              </a:rPr>
              <a:t>Produção </a:t>
            </a:r>
            <a:r>
              <a:rPr lang="pt-BR" sz="2000" dirty="0">
                <a:solidFill>
                  <a:schemeClr val="tx2"/>
                </a:solidFill>
              </a:rPr>
              <a:t>registrada em 2015: 4,1 milhões (54%)</a:t>
            </a:r>
          </a:p>
          <a:p>
            <a:pPr marL="742950" lvl="2" indent="-342900" algn="just">
              <a:lnSpc>
                <a:spcPct val="150000"/>
              </a:lnSpc>
              <a:spcBef>
                <a:spcPts val="0"/>
              </a:spcBef>
              <a:buClr>
                <a:srgbClr val="000000"/>
              </a:buClr>
            </a:pPr>
            <a:r>
              <a:rPr lang="pt-BR" sz="1800" dirty="0">
                <a:solidFill>
                  <a:schemeClr val="tx2"/>
                </a:solidFill>
              </a:rPr>
              <a:t>Mamografias 50-69 anos: 2,5 milhões (60,1%)</a:t>
            </a:r>
          </a:p>
          <a:p>
            <a:pPr marL="742950" lvl="2" indent="-342900" algn="just">
              <a:lnSpc>
                <a:spcPct val="150000"/>
              </a:lnSpc>
              <a:spcBef>
                <a:spcPts val="0"/>
              </a:spcBef>
              <a:buClr>
                <a:srgbClr val="000000"/>
              </a:buClr>
            </a:pPr>
            <a:r>
              <a:rPr lang="pt-BR" sz="1800" dirty="0" smtClean="0">
                <a:solidFill>
                  <a:schemeClr val="tx2"/>
                </a:solidFill>
              </a:rPr>
              <a:t>Por </a:t>
            </a:r>
            <a:r>
              <a:rPr lang="pt-BR" sz="1800" dirty="0">
                <a:solidFill>
                  <a:schemeClr val="tx2"/>
                </a:solidFill>
              </a:rPr>
              <a:t>MMG em uso (1.499): 2.754 </a:t>
            </a:r>
            <a:r>
              <a:rPr lang="pt-BR" sz="1800" dirty="0" smtClean="0">
                <a:solidFill>
                  <a:schemeClr val="tx2"/>
                </a:solidFill>
              </a:rPr>
              <a:t>exames (55% do que poderia realizar)</a:t>
            </a:r>
            <a:endParaRPr lang="pt-BR" sz="1800" dirty="0">
              <a:solidFill>
                <a:schemeClr val="tx2"/>
              </a:solidFill>
            </a:endParaRPr>
          </a:p>
          <a:p>
            <a:pPr marL="0" indent="0" algn="just">
              <a:lnSpc>
                <a:spcPct val="150000"/>
              </a:lnSpc>
              <a:spcBef>
                <a:spcPts val="0"/>
              </a:spcBef>
              <a:buClr>
                <a:srgbClr val="000000"/>
              </a:buClr>
              <a:buNone/>
            </a:pPr>
            <a:endParaRPr lang="pt-BR" sz="1200" dirty="0" smtClean="0">
              <a:solidFill>
                <a:schemeClr val="tx2"/>
              </a:solidFill>
            </a:endParaRPr>
          </a:p>
        </p:txBody>
      </p:sp>
    </p:spTree>
    <p:extLst>
      <p:ext uri="{BB962C8B-B14F-4D97-AF65-F5344CB8AC3E}">
        <p14:creationId xmlns:p14="http://schemas.microsoft.com/office/powerpoint/2010/main" val="2242314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8686800" cy="418058"/>
          </a:xfrm>
        </p:spPr>
        <p:txBody>
          <a:bodyPr>
            <a:noAutofit/>
          </a:bodyPr>
          <a:lstStyle/>
          <a:p>
            <a:pPr algn="l"/>
            <a:r>
              <a:rPr lang="pt-BR" sz="3600" b="1" dirty="0" smtClean="0">
                <a:solidFill>
                  <a:schemeClr val="accent2">
                    <a:lumMod val="75000"/>
                  </a:schemeClr>
                </a:solidFill>
              </a:rPr>
              <a:t>Reconstrução mamária</a:t>
            </a:r>
            <a:endParaRPr lang="pt-BR" sz="3600" b="1" dirty="0">
              <a:solidFill>
                <a:schemeClr val="accent2">
                  <a:lumMod val="75000"/>
                </a:schemeClr>
              </a:solidFill>
            </a:endParaRPr>
          </a:p>
        </p:txBody>
      </p:sp>
      <p:sp>
        <p:nvSpPr>
          <p:cNvPr id="3" name="Retângulo 2"/>
          <p:cNvSpPr/>
          <p:nvPr/>
        </p:nvSpPr>
        <p:spPr>
          <a:xfrm>
            <a:off x="0" y="5956783"/>
            <a:ext cx="6182026" cy="307777"/>
          </a:xfrm>
          <a:prstGeom prst="rect">
            <a:avLst/>
          </a:prstGeom>
        </p:spPr>
        <p:txBody>
          <a:bodyPr wrap="square">
            <a:spAutoFit/>
          </a:bodyPr>
          <a:lstStyle/>
          <a:p>
            <a:r>
              <a:rPr lang="pt-BR" sz="1400" dirty="0">
                <a:solidFill>
                  <a:schemeClr val="tx2"/>
                </a:solidFill>
              </a:rPr>
              <a:t>Fonte: CGAPDC/DAET/SAS/MS em setembro de 2016. </a:t>
            </a:r>
          </a:p>
        </p:txBody>
      </p:sp>
      <p:sp>
        <p:nvSpPr>
          <p:cNvPr id="4" name="Espaço Reservado para Conteúdo 3"/>
          <p:cNvSpPr>
            <a:spLocks noGrp="1"/>
          </p:cNvSpPr>
          <p:nvPr>
            <p:ph idx="1"/>
          </p:nvPr>
        </p:nvSpPr>
        <p:spPr>
          <a:xfrm>
            <a:off x="323528" y="1063277"/>
            <a:ext cx="8229600" cy="3877891"/>
          </a:xfrm>
        </p:spPr>
        <p:txBody>
          <a:bodyPr>
            <a:normAutofit/>
          </a:bodyPr>
          <a:lstStyle/>
          <a:p>
            <a:pPr marL="0" indent="0">
              <a:lnSpc>
                <a:spcPct val="150000"/>
              </a:lnSpc>
              <a:spcBef>
                <a:spcPts val="0"/>
              </a:spcBef>
              <a:buClr>
                <a:srgbClr val="000000"/>
              </a:buClr>
              <a:buNone/>
            </a:pPr>
            <a:r>
              <a:rPr lang="pt-BR" sz="2400" b="1" dirty="0">
                <a:solidFill>
                  <a:schemeClr val="tx2"/>
                </a:solidFill>
              </a:rPr>
              <a:t>Plástica e </a:t>
            </a:r>
            <a:r>
              <a:rPr lang="pt-BR" sz="2400" b="1" dirty="0" smtClean="0">
                <a:solidFill>
                  <a:schemeClr val="tx2"/>
                </a:solidFill>
              </a:rPr>
              <a:t>reconstrução</a:t>
            </a:r>
          </a:p>
          <a:p>
            <a:pPr marL="0" indent="0">
              <a:lnSpc>
                <a:spcPct val="150000"/>
              </a:lnSpc>
              <a:spcBef>
                <a:spcPts val="0"/>
              </a:spcBef>
              <a:buClr>
                <a:srgbClr val="000000"/>
              </a:buClr>
              <a:buNone/>
            </a:pPr>
            <a:endParaRPr lang="pt-BR" sz="2400" dirty="0">
              <a:solidFill>
                <a:schemeClr val="tx2"/>
              </a:solidFill>
            </a:endParaRPr>
          </a:p>
          <a:p>
            <a:pPr marL="0" indent="0">
              <a:lnSpc>
                <a:spcPct val="150000"/>
              </a:lnSpc>
              <a:spcBef>
                <a:spcPts val="0"/>
              </a:spcBef>
              <a:buClr>
                <a:srgbClr val="000000"/>
              </a:buClr>
              <a:buNone/>
            </a:pPr>
            <a:endParaRPr lang="pt-BR" sz="2400" dirty="0" smtClean="0">
              <a:solidFill>
                <a:schemeClr val="tx2"/>
              </a:solidFill>
            </a:endParaRPr>
          </a:p>
          <a:p>
            <a:pPr marL="0" indent="0">
              <a:lnSpc>
                <a:spcPct val="150000"/>
              </a:lnSpc>
              <a:spcBef>
                <a:spcPts val="0"/>
              </a:spcBef>
              <a:buClr>
                <a:srgbClr val="000000"/>
              </a:buClr>
              <a:buNone/>
            </a:pPr>
            <a:endParaRPr lang="pt-BR" sz="2400" dirty="0">
              <a:solidFill>
                <a:schemeClr val="tx2"/>
              </a:solidFill>
            </a:endParaRPr>
          </a:p>
          <a:p>
            <a:pPr>
              <a:lnSpc>
                <a:spcPct val="150000"/>
              </a:lnSpc>
              <a:spcBef>
                <a:spcPts val="0"/>
              </a:spcBef>
              <a:buClr>
                <a:srgbClr val="000000"/>
              </a:buClr>
            </a:pPr>
            <a:r>
              <a:rPr lang="pt-BR" sz="2000" dirty="0" smtClean="0">
                <a:solidFill>
                  <a:schemeClr val="tx2"/>
                </a:solidFill>
              </a:rPr>
              <a:t>Aumento de 57% comparando o ano de 2015 com 2012</a:t>
            </a:r>
          </a:p>
          <a:p>
            <a:pPr lvl="1">
              <a:lnSpc>
                <a:spcPct val="150000"/>
              </a:lnSpc>
              <a:spcBef>
                <a:spcPts val="0"/>
              </a:spcBef>
              <a:buClr>
                <a:srgbClr val="000000"/>
              </a:buClr>
            </a:pPr>
            <a:r>
              <a:rPr lang="pt-BR" sz="2000" dirty="0" smtClean="0">
                <a:solidFill>
                  <a:schemeClr val="tx2"/>
                </a:solidFill>
              </a:rPr>
              <a:t>Publicação da Portaria GM/MS nº 2.947/2012 </a:t>
            </a:r>
            <a:endParaRPr lang="pt-BR" sz="2000" dirty="0">
              <a:solidFill>
                <a:schemeClr val="tx2"/>
              </a:solidFill>
            </a:endParaRPr>
          </a:p>
        </p:txBody>
      </p:sp>
      <p:graphicFrame>
        <p:nvGraphicFramePr>
          <p:cNvPr id="7" name="Tabela 6"/>
          <p:cNvGraphicFramePr>
            <a:graphicFrameLocks noGrp="1"/>
          </p:cNvGraphicFramePr>
          <p:nvPr>
            <p:extLst>
              <p:ext uri="{D42A27DB-BD31-4B8C-83A1-F6EECF244321}">
                <p14:modId xmlns:p14="http://schemas.microsoft.com/office/powerpoint/2010/main" val="3431644783"/>
              </p:ext>
            </p:extLst>
          </p:nvPr>
        </p:nvGraphicFramePr>
        <p:xfrm>
          <a:off x="107506" y="1847353"/>
          <a:ext cx="8856981" cy="1146528"/>
        </p:xfrm>
        <a:graphic>
          <a:graphicData uri="http://schemas.openxmlformats.org/drawingml/2006/table">
            <a:tbl>
              <a:tblPr firstRow="1">
                <a:tableStyleId>{7DF18680-E054-41AD-8BC1-D1AEF772440D}</a:tableStyleId>
              </a:tblPr>
              <a:tblGrid>
                <a:gridCol w="5466075"/>
                <a:gridCol w="565151"/>
                <a:gridCol w="565151"/>
                <a:gridCol w="565151"/>
                <a:gridCol w="565151"/>
                <a:gridCol w="565151"/>
                <a:gridCol w="565151"/>
              </a:tblGrid>
              <a:tr h="164154">
                <a:tc>
                  <a:txBody>
                    <a:bodyPr/>
                    <a:lstStyle/>
                    <a:p>
                      <a:pPr algn="ctr" fontAlgn="b"/>
                      <a:r>
                        <a:rPr lang="pt-BR" sz="1200" u="none" strike="noStrike" dirty="0">
                          <a:effectLst/>
                        </a:rPr>
                        <a:t>Procedimentos</a:t>
                      </a:r>
                      <a:endParaRPr lang="pt-BR" sz="1200" b="1" i="0" u="none" strike="noStrike" dirty="0">
                        <a:solidFill>
                          <a:srgbClr val="000000"/>
                        </a:solidFill>
                        <a:effectLst/>
                        <a:latin typeface="Calibri" panose="020F0502020204030204" pitchFamily="34" charset="0"/>
                      </a:endParaRPr>
                    </a:p>
                  </a:txBody>
                  <a:tcPr marL="8208" marR="8208" marT="8208" marB="0" anchor="b"/>
                </a:tc>
                <a:tc>
                  <a:txBody>
                    <a:bodyPr/>
                    <a:lstStyle/>
                    <a:p>
                      <a:pPr algn="ctr" fontAlgn="b"/>
                      <a:r>
                        <a:rPr lang="pt-BR" sz="1200" u="none" strike="noStrike" dirty="0">
                          <a:effectLst/>
                        </a:rPr>
                        <a:t>2010</a:t>
                      </a:r>
                      <a:endParaRPr lang="pt-BR" sz="1200" b="1" i="0" u="none" strike="noStrike" dirty="0">
                        <a:solidFill>
                          <a:srgbClr val="000000"/>
                        </a:solidFill>
                        <a:effectLst/>
                        <a:latin typeface="Calibri" panose="020F0502020204030204" pitchFamily="34" charset="0"/>
                      </a:endParaRPr>
                    </a:p>
                  </a:txBody>
                  <a:tcPr marL="8208" marR="8208" marT="8208" marB="0" anchor="b"/>
                </a:tc>
                <a:tc>
                  <a:txBody>
                    <a:bodyPr/>
                    <a:lstStyle/>
                    <a:p>
                      <a:pPr algn="ctr" fontAlgn="b"/>
                      <a:r>
                        <a:rPr lang="pt-BR" sz="1200" u="none" strike="noStrike" dirty="0">
                          <a:effectLst/>
                        </a:rPr>
                        <a:t>2011</a:t>
                      </a:r>
                      <a:endParaRPr lang="pt-BR" sz="1200" b="1" i="0" u="none" strike="noStrike" dirty="0">
                        <a:solidFill>
                          <a:srgbClr val="000000"/>
                        </a:solidFill>
                        <a:effectLst/>
                        <a:latin typeface="Calibri" panose="020F0502020204030204" pitchFamily="34" charset="0"/>
                      </a:endParaRPr>
                    </a:p>
                  </a:txBody>
                  <a:tcPr marL="8208" marR="8208" marT="8208" marB="0" anchor="b"/>
                </a:tc>
                <a:tc>
                  <a:txBody>
                    <a:bodyPr/>
                    <a:lstStyle/>
                    <a:p>
                      <a:pPr algn="ctr" fontAlgn="b"/>
                      <a:r>
                        <a:rPr lang="pt-BR" sz="1200" u="none" strike="noStrike" dirty="0">
                          <a:effectLst/>
                        </a:rPr>
                        <a:t>2012</a:t>
                      </a:r>
                      <a:endParaRPr lang="pt-BR" sz="1200" b="1" i="0" u="none" strike="noStrike" dirty="0">
                        <a:solidFill>
                          <a:srgbClr val="000000"/>
                        </a:solidFill>
                        <a:effectLst/>
                        <a:latin typeface="Calibri" panose="020F0502020204030204" pitchFamily="34" charset="0"/>
                      </a:endParaRPr>
                    </a:p>
                  </a:txBody>
                  <a:tcPr marL="8208" marR="8208" marT="8208" marB="0" anchor="b"/>
                </a:tc>
                <a:tc>
                  <a:txBody>
                    <a:bodyPr/>
                    <a:lstStyle/>
                    <a:p>
                      <a:pPr algn="ctr" fontAlgn="b"/>
                      <a:r>
                        <a:rPr lang="pt-BR" sz="1200" u="none" strike="noStrike" dirty="0">
                          <a:effectLst/>
                        </a:rPr>
                        <a:t>2013</a:t>
                      </a:r>
                      <a:endParaRPr lang="pt-BR" sz="1200" b="1" i="0" u="none" strike="noStrike" dirty="0">
                        <a:solidFill>
                          <a:srgbClr val="000000"/>
                        </a:solidFill>
                        <a:effectLst/>
                        <a:latin typeface="Calibri" panose="020F0502020204030204" pitchFamily="34" charset="0"/>
                      </a:endParaRPr>
                    </a:p>
                  </a:txBody>
                  <a:tcPr marL="8208" marR="8208" marT="8208" marB="0" anchor="b"/>
                </a:tc>
                <a:tc>
                  <a:txBody>
                    <a:bodyPr/>
                    <a:lstStyle/>
                    <a:p>
                      <a:pPr algn="ctr" fontAlgn="b"/>
                      <a:r>
                        <a:rPr lang="pt-BR" sz="1200" u="none" strike="noStrike" dirty="0">
                          <a:effectLst/>
                        </a:rPr>
                        <a:t>2014</a:t>
                      </a:r>
                      <a:endParaRPr lang="pt-BR" sz="1200" b="1" i="0" u="none" strike="noStrike" dirty="0">
                        <a:solidFill>
                          <a:srgbClr val="000000"/>
                        </a:solidFill>
                        <a:effectLst/>
                        <a:latin typeface="Calibri" panose="020F0502020204030204" pitchFamily="34" charset="0"/>
                      </a:endParaRPr>
                    </a:p>
                  </a:txBody>
                  <a:tcPr marL="8208" marR="8208" marT="8208" marB="0" anchor="b"/>
                </a:tc>
                <a:tc>
                  <a:txBody>
                    <a:bodyPr/>
                    <a:lstStyle/>
                    <a:p>
                      <a:pPr algn="ctr" fontAlgn="b"/>
                      <a:r>
                        <a:rPr lang="pt-BR" sz="1200" u="none" strike="noStrike" dirty="0">
                          <a:effectLst/>
                        </a:rPr>
                        <a:t>2015</a:t>
                      </a:r>
                      <a:endParaRPr lang="pt-BR" sz="1200" b="1" i="0" u="none" strike="noStrike" dirty="0">
                        <a:solidFill>
                          <a:srgbClr val="000000"/>
                        </a:solidFill>
                        <a:effectLst/>
                        <a:latin typeface="Calibri" panose="020F0502020204030204" pitchFamily="34" charset="0"/>
                      </a:endParaRPr>
                    </a:p>
                  </a:txBody>
                  <a:tcPr marL="8208" marR="8208" marT="8208" marB="0" anchor="b"/>
                </a:tc>
              </a:tr>
              <a:tr h="164154">
                <a:tc>
                  <a:txBody>
                    <a:bodyPr/>
                    <a:lstStyle/>
                    <a:p>
                      <a:pPr algn="l" fontAlgn="b"/>
                      <a:r>
                        <a:rPr lang="pt-BR" sz="1000" u="none" strike="noStrike" dirty="0">
                          <a:effectLst/>
                        </a:rPr>
                        <a:t>0410010073 PLASTICA MAMARIA FEMININA NAO ESTETICA</a:t>
                      </a:r>
                      <a:endParaRPr lang="pt-BR" sz="1000" b="0" i="0" u="none" strike="noStrike" dirty="0">
                        <a:solidFill>
                          <a:srgbClr val="000000"/>
                        </a:solidFill>
                        <a:effectLst/>
                        <a:latin typeface="Calibri" panose="020F0502020204030204" pitchFamily="34" charset="0"/>
                      </a:endParaRPr>
                    </a:p>
                  </a:txBody>
                  <a:tcPr marL="8208" marR="8208" marT="8208" marB="0" anchor="b"/>
                </a:tc>
                <a:tc>
                  <a:txBody>
                    <a:bodyPr/>
                    <a:lstStyle/>
                    <a:p>
                      <a:pPr algn="ctr" fontAlgn="b"/>
                      <a:r>
                        <a:rPr lang="pt-BR" sz="1200" u="none" strike="noStrike">
                          <a:effectLst/>
                        </a:rPr>
                        <a:t>0</a:t>
                      </a:r>
                      <a:endParaRPr lang="pt-BR" sz="1200" b="0" i="0" u="none" strike="noStrike">
                        <a:solidFill>
                          <a:srgbClr val="000000"/>
                        </a:solidFill>
                        <a:effectLst/>
                        <a:latin typeface="Calibri" panose="020F0502020204030204" pitchFamily="34" charset="0"/>
                      </a:endParaRPr>
                    </a:p>
                  </a:txBody>
                  <a:tcPr marL="8208" marR="8208" marT="8208" marB="0" anchor="b"/>
                </a:tc>
                <a:tc>
                  <a:txBody>
                    <a:bodyPr/>
                    <a:lstStyle/>
                    <a:p>
                      <a:pPr algn="ctr" fontAlgn="b"/>
                      <a:r>
                        <a:rPr lang="pt-BR" sz="1200" u="none" strike="noStrike">
                          <a:effectLst/>
                        </a:rPr>
                        <a:t>0</a:t>
                      </a:r>
                      <a:endParaRPr lang="pt-BR" sz="1200" b="0" i="0" u="none" strike="noStrike">
                        <a:solidFill>
                          <a:srgbClr val="000000"/>
                        </a:solidFill>
                        <a:effectLst/>
                        <a:latin typeface="Calibri" panose="020F0502020204030204" pitchFamily="34" charset="0"/>
                      </a:endParaRPr>
                    </a:p>
                  </a:txBody>
                  <a:tcPr marL="8208" marR="8208" marT="8208" marB="0" anchor="b"/>
                </a:tc>
                <a:tc>
                  <a:txBody>
                    <a:bodyPr/>
                    <a:lstStyle/>
                    <a:p>
                      <a:pPr algn="ctr" fontAlgn="b"/>
                      <a:r>
                        <a:rPr lang="pt-BR" sz="1200" u="none" strike="noStrike">
                          <a:effectLst/>
                        </a:rPr>
                        <a:t>0</a:t>
                      </a:r>
                      <a:endParaRPr lang="pt-BR" sz="1200" b="0" i="0" u="none" strike="noStrike">
                        <a:solidFill>
                          <a:srgbClr val="000000"/>
                        </a:solidFill>
                        <a:effectLst/>
                        <a:latin typeface="Calibri" panose="020F0502020204030204" pitchFamily="34" charset="0"/>
                      </a:endParaRPr>
                    </a:p>
                  </a:txBody>
                  <a:tcPr marL="8208" marR="8208" marT="8208" marB="0" anchor="b"/>
                </a:tc>
                <a:tc>
                  <a:txBody>
                    <a:bodyPr/>
                    <a:lstStyle/>
                    <a:p>
                      <a:pPr algn="ctr" fontAlgn="b"/>
                      <a:r>
                        <a:rPr lang="pt-BR" sz="1200" u="none" strike="noStrike">
                          <a:effectLst/>
                        </a:rPr>
                        <a:t>0</a:t>
                      </a:r>
                      <a:endParaRPr lang="pt-BR" sz="1200" b="0" i="0" u="none" strike="noStrike">
                        <a:solidFill>
                          <a:srgbClr val="000000"/>
                        </a:solidFill>
                        <a:effectLst/>
                        <a:latin typeface="Calibri" panose="020F0502020204030204" pitchFamily="34" charset="0"/>
                      </a:endParaRPr>
                    </a:p>
                  </a:txBody>
                  <a:tcPr marL="8208" marR="8208" marT="8208" marB="0" anchor="b"/>
                </a:tc>
                <a:tc>
                  <a:txBody>
                    <a:bodyPr/>
                    <a:lstStyle/>
                    <a:p>
                      <a:pPr algn="ctr" fontAlgn="b"/>
                      <a:r>
                        <a:rPr lang="pt-BR" sz="1200" u="none" strike="noStrike">
                          <a:effectLst/>
                        </a:rPr>
                        <a:t>6</a:t>
                      </a:r>
                      <a:endParaRPr lang="pt-BR" sz="1200" b="0" i="0" u="none" strike="noStrike">
                        <a:solidFill>
                          <a:srgbClr val="000000"/>
                        </a:solidFill>
                        <a:effectLst/>
                        <a:latin typeface="Calibri" panose="020F0502020204030204" pitchFamily="34" charset="0"/>
                      </a:endParaRPr>
                    </a:p>
                  </a:txBody>
                  <a:tcPr marL="8208" marR="8208" marT="8208" marB="0" anchor="b"/>
                </a:tc>
                <a:tc>
                  <a:txBody>
                    <a:bodyPr/>
                    <a:lstStyle/>
                    <a:p>
                      <a:pPr algn="ctr" fontAlgn="b"/>
                      <a:r>
                        <a:rPr lang="pt-BR" sz="1200" u="none" strike="noStrike">
                          <a:effectLst/>
                        </a:rPr>
                        <a:t>210</a:t>
                      </a:r>
                      <a:endParaRPr lang="pt-BR" sz="1200" b="0" i="0" u="none" strike="noStrike">
                        <a:solidFill>
                          <a:srgbClr val="000000"/>
                        </a:solidFill>
                        <a:effectLst/>
                        <a:latin typeface="Calibri" panose="020F0502020204030204" pitchFamily="34" charset="0"/>
                      </a:endParaRPr>
                    </a:p>
                  </a:txBody>
                  <a:tcPr marL="8208" marR="8208" marT="8208" marB="0" anchor="b"/>
                </a:tc>
              </a:tr>
              <a:tr h="164154">
                <a:tc>
                  <a:txBody>
                    <a:bodyPr/>
                    <a:lstStyle/>
                    <a:p>
                      <a:pPr algn="l" fontAlgn="b"/>
                      <a:r>
                        <a:rPr lang="pt-BR" sz="1000" u="none" strike="noStrike" dirty="0">
                          <a:effectLst/>
                        </a:rPr>
                        <a:t>0410010090 PLASTICA MAMARIA RECONSTRUTIVA - POS MASTECTOMIA C/ IMPLANTE DE PROTESE</a:t>
                      </a:r>
                      <a:endParaRPr lang="pt-BR" sz="1000" b="0" i="0" u="none" strike="noStrike" dirty="0">
                        <a:solidFill>
                          <a:srgbClr val="000000"/>
                        </a:solidFill>
                        <a:effectLst/>
                        <a:latin typeface="Calibri" panose="020F0502020204030204" pitchFamily="34" charset="0"/>
                      </a:endParaRPr>
                    </a:p>
                  </a:txBody>
                  <a:tcPr marL="8208" marR="8208" marT="8208" marB="0" anchor="b"/>
                </a:tc>
                <a:tc>
                  <a:txBody>
                    <a:bodyPr/>
                    <a:lstStyle/>
                    <a:p>
                      <a:pPr algn="ctr" fontAlgn="b"/>
                      <a:r>
                        <a:rPr lang="pt-BR" sz="1200" u="none" strike="noStrike">
                          <a:effectLst/>
                        </a:rPr>
                        <a:t>1.389</a:t>
                      </a:r>
                      <a:endParaRPr lang="pt-BR" sz="1200" b="0" i="0" u="none" strike="noStrike">
                        <a:solidFill>
                          <a:srgbClr val="000000"/>
                        </a:solidFill>
                        <a:effectLst/>
                        <a:latin typeface="Calibri" panose="020F0502020204030204" pitchFamily="34" charset="0"/>
                      </a:endParaRPr>
                    </a:p>
                  </a:txBody>
                  <a:tcPr marL="8208" marR="8208" marT="8208" marB="0" anchor="b"/>
                </a:tc>
                <a:tc>
                  <a:txBody>
                    <a:bodyPr/>
                    <a:lstStyle/>
                    <a:p>
                      <a:pPr algn="ctr" fontAlgn="b"/>
                      <a:r>
                        <a:rPr lang="pt-BR" sz="1200" u="none" strike="noStrike">
                          <a:effectLst/>
                        </a:rPr>
                        <a:t>1.311</a:t>
                      </a:r>
                      <a:endParaRPr lang="pt-BR" sz="1200" b="0" i="0" u="none" strike="noStrike">
                        <a:solidFill>
                          <a:srgbClr val="000000"/>
                        </a:solidFill>
                        <a:effectLst/>
                        <a:latin typeface="Calibri" panose="020F0502020204030204" pitchFamily="34" charset="0"/>
                      </a:endParaRPr>
                    </a:p>
                  </a:txBody>
                  <a:tcPr marL="8208" marR="8208" marT="8208" marB="0" anchor="b"/>
                </a:tc>
                <a:tc>
                  <a:txBody>
                    <a:bodyPr/>
                    <a:lstStyle/>
                    <a:p>
                      <a:pPr algn="ctr" fontAlgn="b"/>
                      <a:r>
                        <a:rPr lang="pt-BR" sz="1200" u="none" strike="noStrike">
                          <a:effectLst/>
                        </a:rPr>
                        <a:t>1.416</a:t>
                      </a:r>
                      <a:endParaRPr lang="pt-BR" sz="1200" b="0" i="0" u="none" strike="noStrike">
                        <a:solidFill>
                          <a:srgbClr val="000000"/>
                        </a:solidFill>
                        <a:effectLst/>
                        <a:latin typeface="Calibri" panose="020F0502020204030204" pitchFamily="34" charset="0"/>
                      </a:endParaRPr>
                    </a:p>
                  </a:txBody>
                  <a:tcPr marL="8208" marR="8208" marT="8208" marB="0" anchor="b"/>
                </a:tc>
                <a:tc>
                  <a:txBody>
                    <a:bodyPr/>
                    <a:lstStyle/>
                    <a:p>
                      <a:pPr algn="ctr" fontAlgn="b"/>
                      <a:r>
                        <a:rPr lang="pt-BR" sz="1200" u="none" strike="noStrike">
                          <a:effectLst/>
                        </a:rPr>
                        <a:t>1.549</a:t>
                      </a:r>
                      <a:endParaRPr lang="pt-BR" sz="1200" b="0" i="0" u="none" strike="noStrike">
                        <a:solidFill>
                          <a:srgbClr val="000000"/>
                        </a:solidFill>
                        <a:effectLst/>
                        <a:latin typeface="Calibri" panose="020F0502020204030204" pitchFamily="34" charset="0"/>
                      </a:endParaRPr>
                    </a:p>
                  </a:txBody>
                  <a:tcPr marL="8208" marR="8208" marT="8208" marB="0" anchor="b"/>
                </a:tc>
                <a:tc>
                  <a:txBody>
                    <a:bodyPr/>
                    <a:lstStyle/>
                    <a:p>
                      <a:pPr algn="ctr" fontAlgn="b"/>
                      <a:r>
                        <a:rPr lang="pt-BR" sz="1200" u="none" strike="noStrike">
                          <a:effectLst/>
                        </a:rPr>
                        <a:t>1.738</a:t>
                      </a:r>
                      <a:endParaRPr lang="pt-BR" sz="1200" b="0" i="0" u="none" strike="noStrike">
                        <a:solidFill>
                          <a:srgbClr val="000000"/>
                        </a:solidFill>
                        <a:effectLst/>
                        <a:latin typeface="Calibri" panose="020F0502020204030204" pitchFamily="34" charset="0"/>
                      </a:endParaRPr>
                    </a:p>
                  </a:txBody>
                  <a:tcPr marL="8208" marR="8208" marT="8208" marB="0" anchor="b"/>
                </a:tc>
                <a:tc>
                  <a:txBody>
                    <a:bodyPr/>
                    <a:lstStyle/>
                    <a:p>
                      <a:pPr algn="ctr" fontAlgn="b"/>
                      <a:r>
                        <a:rPr lang="pt-BR" sz="1200" u="none" strike="noStrike">
                          <a:effectLst/>
                        </a:rPr>
                        <a:t>1.446</a:t>
                      </a:r>
                      <a:endParaRPr lang="pt-BR" sz="1200" b="0" i="0" u="none" strike="noStrike">
                        <a:solidFill>
                          <a:srgbClr val="000000"/>
                        </a:solidFill>
                        <a:effectLst/>
                        <a:latin typeface="Calibri" panose="020F0502020204030204" pitchFamily="34" charset="0"/>
                      </a:endParaRPr>
                    </a:p>
                  </a:txBody>
                  <a:tcPr marL="8208" marR="8208" marT="8208" marB="0" anchor="b"/>
                </a:tc>
              </a:tr>
              <a:tr h="164154">
                <a:tc>
                  <a:txBody>
                    <a:bodyPr/>
                    <a:lstStyle/>
                    <a:p>
                      <a:pPr algn="l" fontAlgn="b"/>
                      <a:r>
                        <a:rPr lang="pt-BR" sz="1000" u="none" strike="noStrike" dirty="0">
                          <a:effectLst/>
                        </a:rPr>
                        <a:t>0416080081 RECONSTRUCAO C/ RETALHO MIOCUTANEO (QUALQUER PARTE) EM ONCOLOGIA</a:t>
                      </a:r>
                      <a:endParaRPr lang="pt-BR" sz="1000" b="0" i="0" u="none" strike="noStrike" dirty="0">
                        <a:solidFill>
                          <a:srgbClr val="000000"/>
                        </a:solidFill>
                        <a:effectLst/>
                        <a:latin typeface="Calibri" panose="020F0502020204030204" pitchFamily="34" charset="0"/>
                      </a:endParaRPr>
                    </a:p>
                  </a:txBody>
                  <a:tcPr marL="8208" marR="8208" marT="8208" marB="0" anchor="b"/>
                </a:tc>
                <a:tc>
                  <a:txBody>
                    <a:bodyPr/>
                    <a:lstStyle/>
                    <a:p>
                      <a:pPr algn="ctr" fontAlgn="b"/>
                      <a:r>
                        <a:rPr lang="pt-BR" sz="1200" u="none" strike="noStrike">
                          <a:effectLst/>
                        </a:rPr>
                        <a:t>545</a:t>
                      </a:r>
                      <a:endParaRPr lang="pt-BR" sz="1200" b="0" i="0" u="none" strike="noStrike">
                        <a:solidFill>
                          <a:srgbClr val="000000"/>
                        </a:solidFill>
                        <a:effectLst/>
                        <a:latin typeface="Calibri" panose="020F0502020204030204" pitchFamily="34" charset="0"/>
                      </a:endParaRPr>
                    </a:p>
                  </a:txBody>
                  <a:tcPr marL="8208" marR="8208" marT="8208" marB="0" anchor="b"/>
                </a:tc>
                <a:tc>
                  <a:txBody>
                    <a:bodyPr/>
                    <a:lstStyle/>
                    <a:p>
                      <a:pPr algn="ctr" fontAlgn="b"/>
                      <a:r>
                        <a:rPr lang="pt-BR" sz="1200" u="none" strike="noStrike">
                          <a:effectLst/>
                        </a:rPr>
                        <a:t>545</a:t>
                      </a:r>
                      <a:endParaRPr lang="pt-BR" sz="1200" b="0" i="0" u="none" strike="noStrike">
                        <a:solidFill>
                          <a:srgbClr val="000000"/>
                        </a:solidFill>
                        <a:effectLst/>
                        <a:latin typeface="Calibri" panose="020F0502020204030204" pitchFamily="34" charset="0"/>
                      </a:endParaRPr>
                    </a:p>
                  </a:txBody>
                  <a:tcPr marL="8208" marR="8208" marT="8208" marB="0" anchor="b"/>
                </a:tc>
                <a:tc>
                  <a:txBody>
                    <a:bodyPr/>
                    <a:lstStyle/>
                    <a:p>
                      <a:pPr algn="ctr" fontAlgn="b"/>
                      <a:r>
                        <a:rPr lang="pt-BR" sz="1200" u="none" strike="noStrike">
                          <a:effectLst/>
                        </a:rPr>
                        <a:t>508</a:t>
                      </a:r>
                      <a:endParaRPr lang="pt-BR" sz="1200" b="0" i="0" u="none" strike="noStrike">
                        <a:solidFill>
                          <a:srgbClr val="000000"/>
                        </a:solidFill>
                        <a:effectLst/>
                        <a:latin typeface="Calibri" panose="020F0502020204030204" pitchFamily="34" charset="0"/>
                      </a:endParaRPr>
                    </a:p>
                  </a:txBody>
                  <a:tcPr marL="8208" marR="8208" marT="8208" marB="0" anchor="b"/>
                </a:tc>
                <a:tc>
                  <a:txBody>
                    <a:bodyPr/>
                    <a:lstStyle/>
                    <a:p>
                      <a:pPr algn="ctr" fontAlgn="b"/>
                      <a:r>
                        <a:rPr lang="pt-BR" sz="1200" u="none" strike="noStrike">
                          <a:effectLst/>
                        </a:rPr>
                        <a:t>1.169</a:t>
                      </a:r>
                      <a:endParaRPr lang="pt-BR" sz="1200" b="0" i="0" u="none" strike="noStrike">
                        <a:solidFill>
                          <a:srgbClr val="000000"/>
                        </a:solidFill>
                        <a:effectLst/>
                        <a:latin typeface="Calibri" panose="020F0502020204030204" pitchFamily="34" charset="0"/>
                      </a:endParaRPr>
                    </a:p>
                  </a:txBody>
                  <a:tcPr marL="8208" marR="8208" marT="8208" marB="0" anchor="b"/>
                </a:tc>
                <a:tc>
                  <a:txBody>
                    <a:bodyPr/>
                    <a:lstStyle/>
                    <a:p>
                      <a:pPr algn="ctr" fontAlgn="b"/>
                      <a:r>
                        <a:rPr lang="pt-BR" sz="1200" u="none" strike="noStrike">
                          <a:effectLst/>
                        </a:rPr>
                        <a:t>1.405</a:t>
                      </a:r>
                      <a:endParaRPr lang="pt-BR" sz="1200" b="0" i="0" u="none" strike="noStrike">
                        <a:solidFill>
                          <a:srgbClr val="000000"/>
                        </a:solidFill>
                        <a:effectLst/>
                        <a:latin typeface="Calibri" panose="020F0502020204030204" pitchFamily="34" charset="0"/>
                      </a:endParaRPr>
                    </a:p>
                  </a:txBody>
                  <a:tcPr marL="8208" marR="8208" marT="8208" marB="0" anchor="b"/>
                </a:tc>
                <a:tc>
                  <a:txBody>
                    <a:bodyPr/>
                    <a:lstStyle/>
                    <a:p>
                      <a:pPr algn="ctr" fontAlgn="b"/>
                      <a:r>
                        <a:rPr lang="pt-BR" sz="1200" u="none" strike="noStrike">
                          <a:effectLst/>
                        </a:rPr>
                        <a:t>1.375</a:t>
                      </a:r>
                      <a:endParaRPr lang="pt-BR" sz="1200" b="0" i="0" u="none" strike="noStrike">
                        <a:solidFill>
                          <a:srgbClr val="000000"/>
                        </a:solidFill>
                        <a:effectLst/>
                        <a:latin typeface="Calibri" panose="020F0502020204030204" pitchFamily="34" charset="0"/>
                      </a:endParaRPr>
                    </a:p>
                  </a:txBody>
                  <a:tcPr marL="8208" marR="8208" marT="8208" marB="0" anchor="b"/>
                </a:tc>
              </a:tr>
              <a:tr h="164154">
                <a:tc>
                  <a:txBody>
                    <a:bodyPr/>
                    <a:lstStyle/>
                    <a:p>
                      <a:pPr algn="l" fontAlgn="b"/>
                      <a:r>
                        <a:rPr lang="pt-BR" sz="1000" u="none" strike="noStrike" dirty="0">
                          <a:effectLst/>
                        </a:rPr>
                        <a:t>0416080090 RECONSTRUCAO POR MICROCIRURGIA (QUALQUER PARTE) EM ONCOLOGIA</a:t>
                      </a:r>
                      <a:endParaRPr lang="pt-BR" sz="1000" b="0" i="0" u="none" strike="noStrike" dirty="0">
                        <a:solidFill>
                          <a:srgbClr val="000000"/>
                        </a:solidFill>
                        <a:effectLst/>
                        <a:latin typeface="Calibri" panose="020F0502020204030204" pitchFamily="34" charset="0"/>
                      </a:endParaRPr>
                    </a:p>
                  </a:txBody>
                  <a:tcPr marL="8208" marR="8208" marT="8208" marB="0" anchor="b"/>
                </a:tc>
                <a:tc>
                  <a:txBody>
                    <a:bodyPr/>
                    <a:lstStyle/>
                    <a:p>
                      <a:pPr algn="ctr" fontAlgn="b"/>
                      <a:r>
                        <a:rPr lang="pt-BR" sz="1200" u="none" strike="noStrike">
                          <a:effectLst/>
                        </a:rPr>
                        <a:t>15</a:t>
                      </a:r>
                      <a:endParaRPr lang="pt-BR" sz="1200" b="0" i="0" u="none" strike="noStrike">
                        <a:solidFill>
                          <a:srgbClr val="000000"/>
                        </a:solidFill>
                        <a:effectLst/>
                        <a:latin typeface="Calibri" panose="020F0502020204030204" pitchFamily="34" charset="0"/>
                      </a:endParaRPr>
                    </a:p>
                  </a:txBody>
                  <a:tcPr marL="8208" marR="8208" marT="8208" marB="0" anchor="b"/>
                </a:tc>
                <a:tc>
                  <a:txBody>
                    <a:bodyPr/>
                    <a:lstStyle/>
                    <a:p>
                      <a:pPr algn="ctr" fontAlgn="b"/>
                      <a:r>
                        <a:rPr lang="pt-BR" sz="1200" u="none" strike="noStrike">
                          <a:effectLst/>
                        </a:rPr>
                        <a:t>19</a:t>
                      </a:r>
                      <a:endParaRPr lang="pt-BR" sz="1200" b="0" i="0" u="none" strike="noStrike">
                        <a:solidFill>
                          <a:srgbClr val="000000"/>
                        </a:solidFill>
                        <a:effectLst/>
                        <a:latin typeface="Calibri" panose="020F0502020204030204" pitchFamily="34" charset="0"/>
                      </a:endParaRPr>
                    </a:p>
                  </a:txBody>
                  <a:tcPr marL="8208" marR="8208" marT="8208" marB="0" anchor="b"/>
                </a:tc>
                <a:tc>
                  <a:txBody>
                    <a:bodyPr/>
                    <a:lstStyle/>
                    <a:p>
                      <a:pPr algn="ctr" fontAlgn="b"/>
                      <a:r>
                        <a:rPr lang="pt-BR" sz="1200" u="none" strike="noStrike">
                          <a:effectLst/>
                        </a:rPr>
                        <a:t>18</a:t>
                      </a:r>
                      <a:endParaRPr lang="pt-BR" sz="1200" b="0" i="0" u="none" strike="noStrike">
                        <a:solidFill>
                          <a:srgbClr val="000000"/>
                        </a:solidFill>
                        <a:effectLst/>
                        <a:latin typeface="Calibri" panose="020F0502020204030204" pitchFamily="34" charset="0"/>
                      </a:endParaRPr>
                    </a:p>
                  </a:txBody>
                  <a:tcPr marL="8208" marR="8208" marT="8208" marB="0" anchor="b"/>
                </a:tc>
                <a:tc>
                  <a:txBody>
                    <a:bodyPr/>
                    <a:lstStyle/>
                    <a:p>
                      <a:pPr algn="ctr" fontAlgn="b"/>
                      <a:r>
                        <a:rPr lang="pt-BR" sz="1200" u="none" strike="noStrike">
                          <a:effectLst/>
                        </a:rPr>
                        <a:t>30</a:t>
                      </a:r>
                      <a:endParaRPr lang="pt-BR" sz="1200" b="0" i="0" u="none" strike="noStrike">
                        <a:solidFill>
                          <a:srgbClr val="000000"/>
                        </a:solidFill>
                        <a:effectLst/>
                        <a:latin typeface="Calibri" panose="020F0502020204030204" pitchFamily="34" charset="0"/>
                      </a:endParaRPr>
                    </a:p>
                  </a:txBody>
                  <a:tcPr marL="8208" marR="8208" marT="8208" marB="0" anchor="b"/>
                </a:tc>
                <a:tc>
                  <a:txBody>
                    <a:bodyPr/>
                    <a:lstStyle/>
                    <a:p>
                      <a:pPr algn="ctr" fontAlgn="b"/>
                      <a:r>
                        <a:rPr lang="pt-BR" sz="1200" u="none" strike="noStrike">
                          <a:effectLst/>
                        </a:rPr>
                        <a:t>18</a:t>
                      </a:r>
                      <a:endParaRPr lang="pt-BR" sz="1200" b="0" i="0" u="none" strike="noStrike">
                        <a:solidFill>
                          <a:srgbClr val="000000"/>
                        </a:solidFill>
                        <a:effectLst/>
                        <a:latin typeface="Calibri" panose="020F0502020204030204" pitchFamily="34" charset="0"/>
                      </a:endParaRPr>
                    </a:p>
                  </a:txBody>
                  <a:tcPr marL="8208" marR="8208" marT="8208" marB="0" anchor="b"/>
                </a:tc>
                <a:tc>
                  <a:txBody>
                    <a:bodyPr/>
                    <a:lstStyle/>
                    <a:p>
                      <a:pPr algn="ctr" fontAlgn="b"/>
                      <a:r>
                        <a:rPr lang="pt-BR" sz="1200" u="none" strike="noStrike">
                          <a:effectLst/>
                        </a:rPr>
                        <a:t>23</a:t>
                      </a:r>
                      <a:endParaRPr lang="pt-BR" sz="1200" b="0" i="0" u="none" strike="noStrike">
                        <a:solidFill>
                          <a:srgbClr val="000000"/>
                        </a:solidFill>
                        <a:effectLst/>
                        <a:latin typeface="Calibri" panose="020F0502020204030204" pitchFamily="34" charset="0"/>
                      </a:endParaRPr>
                    </a:p>
                  </a:txBody>
                  <a:tcPr marL="8208" marR="8208" marT="8208" marB="0" anchor="b"/>
                </a:tc>
              </a:tr>
              <a:tr h="164154">
                <a:tc>
                  <a:txBody>
                    <a:bodyPr/>
                    <a:lstStyle/>
                    <a:p>
                      <a:pPr algn="l" fontAlgn="b"/>
                      <a:r>
                        <a:rPr lang="pt-BR" sz="1200" b="1" u="none" strike="noStrike" dirty="0">
                          <a:effectLst/>
                        </a:rPr>
                        <a:t>Total</a:t>
                      </a:r>
                      <a:endParaRPr lang="pt-BR" sz="1200" b="1" i="0" u="none" strike="noStrike" dirty="0">
                        <a:solidFill>
                          <a:srgbClr val="000000"/>
                        </a:solidFill>
                        <a:effectLst/>
                        <a:latin typeface="Calibri" panose="020F0502020204030204" pitchFamily="34" charset="0"/>
                      </a:endParaRPr>
                    </a:p>
                  </a:txBody>
                  <a:tcPr marL="8208" marR="8208" marT="8208" marB="0" anchor="b"/>
                </a:tc>
                <a:tc>
                  <a:txBody>
                    <a:bodyPr/>
                    <a:lstStyle/>
                    <a:p>
                      <a:pPr algn="ctr" fontAlgn="b"/>
                      <a:r>
                        <a:rPr lang="pt-BR" sz="1200" b="1" u="none" strike="noStrike" dirty="0">
                          <a:effectLst/>
                        </a:rPr>
                        <a:t>1.949</a:t>
                      </a:r>
                      <a:endParaRPr lang="pt-BR" sz="1200" b="1" i="0" u="none" strike="noStrike" dirty="0">
                        <a:solidFill>
                          <a:srgbClr val="000000"/>
                        </a:solidFill>
                        <a:effectLst/>
                        <a:latin typeface="Calibri" panose="020F0502020204030204" pitchFamily="34" charset="0"/>
                      </a:endParaRPr>
                    </a:p>
                  </a:txBody>
                  <a:tcPr marL="8208" marR="8208" marT="8208" marB="0" anchor="b"/>
                </a:tc>
                <a:tc>
                  <a:txBody>
                    <a:bodyPr/>
                    <a:lstStyle/>
                    <a:p>
                      <a:pPr algn="ctr" fontAlgn="b"/>
                      <a:r>
                        <a:rPr lang="pt-BR" sz="1200" b="1" u="none" strike="noStrike" dirty="0">
                          <a:effectLst/>
                        </a:rPr>
                        <a:t>1.875</a:t>
                      </a:r>
                      <a:endParaRPr lang="pt-BR" sz="1200" b="1" i="0" u="none" strike="noStrike" dirty="0">
                        <a:solidFill>
                          <a:srgbClr val="000000"/>
                        </a:solidFill>
                        <a:effectLst/>
                        <a:latin typeface="Calibri" panose="020F0502020204030204" pitchFamily="34" charset="0"/>
                      </a:endParaRPr>
                    </a:p>
                  </a:txBody>
                  <a:tcPr marL="8208" marR="8208" marT="8208" marB="0" anchor="b"/>
                </a:tc>
                <a:tc>
                  <a:txBody>
                    <a:bodyPr/>
                    <a:lstStyle/>
                    <a:p>
                      <a:pPr algn="ctr" fontAlgn="b"/>
                      <a:r>
                        <a:rPr lang="pt-BR" sz="1200" b="1" u="none" strike="noStrike" dirty="0">
                          <a:effectLst/>
                        </a:rPr>
                        <a:t>1.942</a:t>
                      </a:r>
                      <a:endParaRPr lang="pt-BR" sz="1200" b="1" i="0" u="none" strike="noStrike" dirty="0">
                        <a:solidFill>
                          <a:srgbClr val="000000"/>
                        </a:solidFill>
                        <a:effectLst/>
                        <a:latin typeface="Calibri" panose="020F0502020204030204" pitchFamily="34" charset="0"/>
                      </a:endParaRPr>
                    </a:p>
                  </a:txBody>
                  <a:tcPr marL="8208" marR="8208" marT="8208" marB="0" anchor="b"/>
                </a:tc>
                <a:tc>
                  <a:txBody>
                    <a:bodyPr/>
                    <a:lstStyle/>
                    <a:p>
                      <a:pPr algn="ctr" fontAlgn="b"/>
                      <a:r>
                        <a:rPr lang="pt-BR" sz="1200" b="1" u="none" strike="noStrike" dirty="0">
                          <a:effectLst/>
                        </a:rPr>
                        <a:t>2.748</a:t>
                      </a:r>
                      <a:endParaRPr lang="pt-BR" sz="1200" b="1" i="0" u="none" strike="noStrike" dirty="0">
                        <a:solidFill>
                          <a:srgbClr val="000000"/>
                        </a:solidFill>
                        <a:effectLst/>
                        <a:latin typeface="Calibri" panose="020F0502020204030204" pitchFamily="34" charset="0"/>
                      </a:endParaRPr>
                    </a:p>
                  </a:txBody>
                  <a:tcPr marL="8208" marR="8208" marT="8208" marB="0" anchor="b"/>
                </a:tc>
                <a:tc>
                  <a:txBody>
                    <a:bodyPr/>
                    <a:lstStyle/>
                    <a:p>
                      <a:pPr algn="ctr" fontAlgn="b"/>
                      <a:r>
                        <a:rPr lang="pt-BR" sz="1200" b="1" u="none" strike="noStrike" dirty="0">
                          <a:effectLst/>
                        </a:rPr>
                        <a:t>3.167</a:t>
                      </a:r>
                      <a:endParaRPr lang="pt-BR" sz="1200" b="1" i="0" u="none" strike="noStrike" dirty="0">
                        <a:solidFill>
                          <a:srgbClr val="000000"/>
                        </a:solidFill>
                        <a:effectLst/>
                        <a:latin typeface="Calibri" panose="020F0502020204030204" pitchFamily="34" charset="0"/>
                      </a:endParaRPr>
                    </a:p>
                  </a:txBody>
                  <a:tcPr marL="8208" marR="8208" marT="8208" marB="0" anchor="b"/>
                </a:tc>
                <a:tc>
                  <a:txBody>
                    <a:bodyPr/>
                    <a:lstStyle/>
                    <a:p>
                      <a:pPr algn="ctr" fontAlgn="b"/>
                      <a:r>
                        <a:rPr lang="pt-BR" sz="1200" b="1" u="none" strike="noStrike" dirty="0">
                          <a:effectLst/>
                        </a:rPr>
                        <a:t>3.054</a:t>
                      </a:r>
                      <a:endParaRPr lang="pt-BR" sz="1200" b="1" i="0" u="none" strike="noStrike" dirty="0">
                        <a:solidFill>
                          <a:srgbClr val="000000"/>
                        </a:solidFill>
                        <a:effectLst/>
                        <a:latin typeface="Calibri" panose="020F0502020204030204" pitchFamily="34" charset="0"/>
                      </a:endParaRPr>
                    </a:p>
                  </a:txBody>
                  <a:tcPr marL="8208" marR="8208" marT="8208" marB="0" anchor="b"/>
                </a:tc>
              </a:tr>
            </a:tbl>
          </a:graphicData>
        </a:graphic>
      </p:graphicFrame>
    </p:spTree>
    <p:extLst>
      <p:ext uri="{BB962C8B-B14F-4D97-AF65-F5344CB8AC3E}">
        <p14:creationId xmlns:p14="http://schemas.microsoft.com/office/powerpoint/2010/main" val="107066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9144000" cy="418058"/>
          </a:xfrm>
        </p:spPr>
        <p:txBody>
          <a:bodyPr>
            <a:noAutofit/>
          </a:bodyPr>
          <a:lstStyle/>
          <a:p>
            <a:pPr algn="l"/>
            <a:r>
              <a:rPr lang="pt-BR" sz="3600" b="1" dirty="0" smtClean="0">
                <a:solidFill>
                  <a:schemeClr val="accent2">
                    <a:lumMod val="75000"/>
                  </a:schemeClr>
                </a:solidFill>
              </a:rPr>
              <a:t>Procedimentos de tratamento para câncer</a:t>
            </a:r>
            <a:endParaRPr lang="pt-BR" sz="900" b="1" dirty="0">
              <a:solidFill>
                <a:schemeClr val="accent2">
                  <a:lumMod val="75000"/>
                </a:schemeClr>
              </a:solidFill>
            </a:endParaRPr>
          </a:p>
        </p:txBody>
      </p:sp>
      <p:sp>
        <p:nvSpPr>
          <p:cNvPr id="3" name="Retângulo 2"/>
          <p:cNvSpPr/>
          <p:nvPr/>
        </p:nvSpPr>
        <p:spPr>
          <a:xfrm>
            <a:off x="-79761" y="5949280"/>
            <a:ext cx="8846322" cy="307777"/>
          </a:xfrm>
          <a:prstGeom prst="rect">
            <a:avLst/>
          </a:prstGeom>
        </p:spPr>
        <p:txBody>
          <a:bodyPr wrap="square">
            <a:spAutoFit/>
          </a:bodyPr>
          <a:lstStyle/>
          <a:p>
            <a:r>
              <a:rPr lang="pt-BR" sz="1400" dirty="0" smtClean="0">
                <a:solidFill>
                  <a:schemeClr val="tx2"/>
                </a:solidFill>
              </a:rPr>
              <a:t>Fonte</a:t>
            </a:r>
            <a:r>
              <a:rPr lang="pt-BR" sz="1400" dirty="0">
                <a:solidFill>
                  <a:schemeClr val="tx2"/>
                </a:solidFill>
              </a:rPr>
              <a:t>: CGAPDC/DAET/SAS/MS em </a:t>
            </a:r>
            <a:r>
              <a:rPr lang="pt-BR" sz="1400" dirty="0" smtClean="0">
                <a:solidFill>
                  <a:schemeClr val="tx2"/>
                </a:solidFill>
              </a:rPr>
              <a:t>outubro</a:t>
            </a:r>
            <a:r>
              <a:rPr lang="pt-BR" sz="1400" dirty="0" smtClean="0">
                <a:solidFill>
                  <a:schemeClr val="tx2"/>
                </a:solidFill>
              </a:rPr>
              <a:t> </a:t>
            </a:r>
            <a:r>
              <a:rPr lang="pt-BR" sz="1400" dirty="0">
                <a:solidFill>
                  <a:schemeClr val="tx2"/>
                </a:solidFill>
              </a:rPr>
              <a:t>de 2016. </a:t>
            </a:r>
          </a:p>
        </p:txBody>
      </p:sp>
      <p:graphicFrame>
        <p:nvGraphicFramePr>
          <p:cNvPr id="7" name="Gráfico 6"/>
          <p:cNvGraphicFramePr>
            <a:graphicFrameLocks/>
          </p:cNvGraphicFramePr>
          <p:nvPr>
            <p:extLst>
              <p:ext uri="{D42A27DB-BD31-4B8C-83A1-F6EECF244321}">
                <p14:modId xmlns:p14="http://schemas.microsoft.com/office/powerpoint/2010/main" val="2139964781"/>
              </p:ext>
            </p:extLst>
          </p:nvPr>
        </p:nvGraphicFramePr>
        <p:xfrm>
          <a:off x="810450" y="980728"/>
          <a:ext cx="7168743" cy="4324126"/>
        </p:xfrm>
        <a:graphic>
          <a:graphicData uri="http://schemas.openxmlformats.org/drawingml/2006/chart">
            <c:chart xmlns:c="http://schemas.openxmlformats.org/drawingml/2006/chart" xmlns:r="http://schemas.openxmlformats.org/officeDocument/2006/relationships" r:id="rId2"/>
          </a:graphicData>
        </a:graphic>
      </p:graphicFrame>
      <p:sp>
        <p:nvSpPr>
          <p:cNvPr id="8" name="Retângulo 7"/>
          <p:cNvSpPr/>
          <p:nvPr/>
        </p:nvSpPr>
        <p:spPr>
          <a:xfrm>
            <a:off x="-28340" y="5269720"/>
            <a:ext cx="9136844" cy="646331"/>
          </a:xfrm>
          <a:prstGeom prst="rect">
            <a:avLst/>
          </a:prstGeom>
        </p:spPr>
        <p:txBody>
          <a:bodyPr wrap="square">
            <a:spAutoFit/>
          </a:bodyPr>
          <a:lstStyle/>
          <a:p>
            <a:r>
              <a:rPr lang="pt-BR" dirty="0" smtClean="0">
                <a:solidFill>
                  <a:schemeClr val="tx2"/>
                </a:solidFill>
              </a:rPr>
              <a:t>Aumento na quantidade de procedimentos de </a:t>
            </a:r>
            <a:r>
              <a:rPr lang="pt-BR" dirty="0" smtClean="0">
                <a:solidFill>
                  <a:schemeClr val="tx2"/>
                </a:solidFill>
              </a:rPr>
              <a:t>tratamento </a:t>
            </a:r>
            <a:r>
              <a:rPr lang="pt-BR" dirty="0" smtClean="0">
                <a:solidFill>
                  <a:schemeClr val="tx2"/>
                </a:solidFill>
              </a:rPr>
              <a:t>de 21%, 33% e 27% em cirurgia para câncer, quimioterapia e radioterapia, comparando o ano de 2015 com 2010.</a:t>
            </a:r>
            <a:endParaRPr lang="pt-BR" dirty="0">
              <a:solidFill>
                <a:schemeClr val="tx2"/>
              </a:solidFill>
            </a:endParaRPr>
          </a:p>
        </p:txBody>
      </p:sp>
    </p:spTree>
    <p:extLst>
      <p:ext uri="{BB962C8B-B14F-4D97-AF65-F5344CB8AC3E}">
        <p14:creationId xmlns:p14="http://schemas.microsoft.com/office/powerpoint/2010/main" val="850340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1520" y="980728"/>
            <a:ext cx="8638728" cy="4968552"/>
          </a:xfrm>
        </p:spPr>
        <p:txBody>
          <a:bodyPr>
            <a:noAutofit/>
          </a:bodyPr>
          <a:lstStyle/>
          <a:p>
            <a:pPr algn="l">
              <a:spcBef>
                <a:spcPts val="600"/>
              </a:spcBef>
              <a:spcAft>
                <a:spcPts val="600"/>
              </a:spcAft>
              <a:tabLst>
                <a:tab pos="0" algn="l"/>
              </a:tabLst>
            </a:pPr>
            <a:r>
              <a:rPr lang="pt-BR" altLang="pt-BR" sz="2400" dirty="0">
                <a:solidFill>
                  <a:schemeClr val="tx2"/>
                </a:solidFill>
              </a:rPr>
              <a:t>Dispõe sobre o primeiro tratamento de paciente com neoplasia maligna comprovada e estabelece prazo para seu início</a:t>
            </a:r>
            <a:r>
              <a:rPr lang="pt-BR" altLang="pt-BR" sz="2800" dirty="0">
                <a:solidFill>
                  <a:schemeClr val="tx2"/>
                </a:solidFill>
              </a:rPr>
              <a:t/>
            </a:r>
            <a:br>
              <a:rPr lang="pt-BR" altLang="pt-BR" sz="2800" dirty="0">
                <a:solidFill>
                  <a:schemeClr val="tx2"/>
                </a:solidFill>
              </a:rPr>
            </a:br>
            <a:r>
              <a:rPr lang="pt-BR" altLang="pt-BR" sz="1200" dirty="0" smtClean="0">
                <a:solidFill>
                  <a:schemeClr val="tx2"/>
                </a:solidFill>
              </a:rPr>
              <a:t/>
            </a:r>
            <a:br>
              <a:rPr lang="pt-BR" altLang="pt-BR" sz="1200" dirty="0" smtClean="0">
                <a:solidFill>
                  <a:schemeClr val="tx2"/>
                </a:solidFill>
              </a:rPr>
            </a:br>
            <a:r>
              <a:rPr lang="pt-BR" altLang="pt-BR" sz="1400" dirty="0" smtClean="0">
                <a:solidFill>
                  <a:schemeClr val="tx2"/>
                </a:solidFill>
              </a:rPr>
              <a:t>Art</a:t>
            </a:r>
            <a:r>
              <a:rPr lang="pt-BR" altLang="pt-BR" sz="1400" dirty="0">
                <a:solidFill>
                  <a:schemeClr val="tx2"/>
                </a:solidFill>
              </a:rPr>
              <a:t>. </a:t>
            </a:r>
            <a:r>
              <a:rPr lang="pt-BR" altLang="pt-BR" sz="1400" dirty="0" smtClean="0">
                <a:solidFill>
                  <a:schemeClr val="tx2"/>
                </a:solidFill>
              </a:rPr>
              <a:t>1º  </a:t>
            </a:r>
            <a:r>
              <a:rPr lang="pt-BR" altLang="pt-BR" sz="1400" dirty="0">
                <a:solidFill>
                  <a:schemeClr val="tx2"/>
                </a:solidFill>
              </a:rPr>
              <a:t>O paciente com neoplasia maligna receberá, </a:t>
            </a:r>
            <a:r>
              <a:rPr lang="pt-BR" altLang="pt-BR" sz="1400" b="1" dirty="0">
                <a:solidFill>
                  <a:schemeClr val="tx2"/>
                </a:solidFill>
              </a:rPr>
              <a:t>gratuitamente</a:t>
            </a:r>
            <a:r>
              <a:rPr lang="pt-BR" altLang="pt-BR" sz="1400" dirty="0">
                <a:solidFill>
                  <a:schemeClr val="tx2"/>
                </a:solidFill>
              </a:rPr>
              <a:t>, no </a:t>
            </a:r>
            <a:r>
              <a:rPr lang="pt-BR" altLang="pt-BR" sz="1400" b="1" dirty="0">
                <a:solidFill>
                  <a:schemeClr val="tx2"/>
                </a:solidFill>
              </a:rPr>
              <a:t>Sistema Único de Saúde (SUS)</a:t>
            </a:r>
            <a:r>
              <a:rPr lang="pt-BR" altLang="pt-BR" sz="1400" dirty="0">
                <a:solidFill>
                  <a:schemeClr val="tx2"/>
                </a:solidFill>
              </a:rPr>
              <a:t>, todos os </a:t>
            </a:r>
            <a:r>
              <a:rPr lang="pt-BR" altLang="pt-BR" sz="1400" dirty="0" smtClean="0">
                <a:solidFill>
                  <a:schemeClr val="tx2"/>
                </a:solidFill>
              </a:rPr>
              <a:t>tratamentos </a:t>
            </a:r>
            <a:r>
              <a:rPr lang="pt-BR" altLang="pt-BR" sz="1400" dirty="0">
                <a:solidFill>
                  <a:schemeClr val="tx2"/>
                </a:solidFill>
              </a:rPr>
              <a:t>necessários, na forma desta Lei</a:t>
            </a:r>
            <a:r>
              <a:rPr lang="pt-BR" altLang="pt-BR" sz="1400" dirty="0" smtClean="0">
                <a:solidFill>
                  <a:schemeClr val="tx2"/>
                </a:solidFill>
              </a:rPr>
              <a:t>.</a:t>
            </a:r>
            <a:r>
              <a:rPr lang="pt-BR" altLang="pt-BR" sz="1400" dirty="0">
                <a:solidFill>
                  <a:schemeClr val="tx2"/>
                </a:solidFill>
              </a:rPr>
              <a:t/>
            </a:r>
            <a:br>
              <a:rPr lang="pt-BR" altLang="pt-BR" sz="1400" dirty="0">
                <a:solidFill>
                  <a:schemeClr val="tx2"/>
                </a:solidFill>
              </a:rPr>
            </a:br>
            <a:r>
              <a:rPr lang="pt-BR" altLang="pt-BR" sz="1400" dirty="0" smtClean="0">
                <a:solidFill>
                  <a:schemeClr val="tx2"/>
                </a:solidFill>
              </a:rPr>
              <a:t/>
            </a:r>
            <a:br>
              <a:rPr lang="pt-BR" altLang="pt-BR" sz="1400" dirty="0" smtClean="0">
                <a:solidFill>
                  <a:schemeClr val="tx2"/>
                </a:solidFill>
              </a:rPr>
            </a:br>
            <a:r>
              <a:rPr lang="pt-BR" altLang="pt-BR" sz="1000" dirty="0" smtClean="0">
                <a:solidFill>
                  <a:schemeClr val="tx2"/>
                </a:solidFill>
              </a:rPr>
              <a:t>Parágrafo único.  A padronização de terapias do câncer, cirúrgicas e clínicas, deverá ser revista e republicada, e atualizada sempre que se fizer necessário, para se adequar ao conhecimento científico e à disponibilidade de novos tratamentos comprovados.</a:t>
            </a:r>
            <a:br>
              <a:rPr lang="pt-BR" altLang="pt-BR" sz="1000" dirty="0" smtClean="0">
                <a:solidFill>
                  <a:schemeClr val="tx2"/>
                </a:solidFill>
              </a:rPr>
            </a:br>
            <a:r>
              <a:rPr lang="pt-BR" altLang="pt-BR" sz="1000" dirty="0" smtClean="0">
                <a:solidFill>
                  <a:schemeClr val="tx2"/>
                </a:solidFill>
              </a:rPr>
              <a:t/>
            </a:r>
            <a:br>
              <a:rPr lang="pt-BR" altLang="pt-BR" sz="1000" dirty="0" smtClean="0">
                <a:solidFill>
                  <a:schemeClr val="tx2"/>
                </a:solidFill>
              </a:rPr>
            </a:br>
            <a:r>
              <a:rPr lang="pt-BR" altLang="pt-BR" sz="1400" dirty="0" smtClean="0">
                <a:solidFill>
                  <a:schemeClr val="tx2"/>
                </a:solidFill>
              </a:rPr>
              <a:t>Art</a:t>
            </a:r>
            <a:r>
              <a:rPr lang="pt-BR" altLang="pt-BR" sz="1400" dirty="0">
                <a:solidFill>
                  <a:schemeClr val="tx2"/>
                </a:solidFill>
              </a:rPr>
              <a:t>. </a:t>
            </a:r>
            <a:r>
              <a:rPr lang="pt-BR" altLang="pt-BR" sz="1400" dirty="0" smtClean="0">
                <a:solidFill>
                  <a:schemeClr val="tx2"/>
                </a:solidFill>
              </a:rPr>
              <a:t>2º  </a:t>
            </a:r>
            <a:r>
              <a:rPr lang="pt-BR" altLang="pt-BR" sz="1400" dirty="0">
                <a:solidFill>
                  <a:schemeClr val="tx2"/>
                </a:solidFill>
              </a:rPr>
              <a:t>O paciente com neoplasia maligna</a:t>
            </a:r>
            <a:r>
              <a:rPr lang="pt-BR" altLang="pt-BR" sz="1400" b="1" dirty="0">
                <a:solidFill>
                  <a:schemeClr val="tx2"/>
                </a:solidFill>
              </a:rPr>
              <a:t> tem direito </a:t>
            </a:r>
            <a:r>
              <a:rPr lang="pt-BR" altLang="pt-BR" sz="1400" dirty="0">
                <a:solidFill>
                  <a:schemeClr val="tx2"/>
                </a:solidFill>
              </a:rPr>
              <a:t>de se submeter </a:t>
            </a:r>
            <a:r>
              <a:rPr lang="pt-BR" altLang="pt-BR" sz="1400" b="1" dirty="0">
                <a:solidFill>
                  <a:schemeClr val="tx2"/>
                </a:solidFill>
              </a:rPr>
              <a:t>ao primeiro tratamento no Sistema Único de Saúde (SUS)</a:t>
            </a:r>
            <a:r>
              <a:rPr lang="pt-BR" altLang="pt-BR" sz="1400" dirty="0">
                <a:solidFill>
                  <a:schemeClr val="tx2"/>
                </a:solidFill>
              </a:rPr>
              <a:t>, no prazo de </a:t>
            </a:r>
            <a:r>
              <a:rPr lang="pt-BR" altLang="pt-BR" sz="1400" b="1" dirty="0">
                <a:solidFill>
                  <a:schemeClr val="tx2"/>
                </a:solidFill>
              </a:rPr>
              <a:t>até 60 (sessenta) dias </a:t>
            </a:r>
            <a:r>
              <a:rPr lang="pt-BR" altLang="pt-BR" sz="1400" dirty="0">
                <a:solidFill>
                  <a:schemeClr val="tx2"/>
                </a:solidFill>
              </a:rPr>
              <a:t>contados a partir do dia em que for firmado o </a:t>
            </a:r>
            <a:r>
              <a:rPr lang="pt-BR" altLang="pt-BR" sz="1400" b="1" dirty="0">
                <a:solidFill>
                  <a:schemeClr val="tx2"/>
                </a:solidFill>
              </a:rPr>
              <a:t>diagnóstico em laudo patológico</a:t>
            </a:r>
            <a:r>
              <a:rPr lang="pt-BR" altLang="pt-BR" sz="1400" dirty="0">
                <a:solidFill>
                  <a:schemeClr val="tx2"/>
                </a:solidFill>
              </a:rPr>
              <a:t> ou em prazo menor, conforme a necessidade terapêutica do caso registrada em prontuário único</a:t>
            </a:r>
            <a:r>
              <a:rPr lang="pt-BR" altLang="pt-BR" sz="1400" dirty="0" smtClean="0">
                <a:solidFill>
                  <a:schemeClr val="tx2"/>
                </a:solidFill>
              </a:rPr>
              <a:t>.</a:t>
            </a:r>
            <a:r>
              <a:rPr lang="pt-BR" altLang="pt-BR" sz="1400" dirty="0">
                <a:solidFill>
                  <a:schemeClr val="tx2"/>
                </a:solidFill>
              </a:rPr>
              <a:t/>
            </a:r>
            <a:br>
              <a:rPr lang="pt-BR" altLang="pt-BR" sz="1400" dirty="0">
                <a:solidFill>
                  <a:schemeClr val="tx2"/>
                </a:solidFill>
              </a:rPr>
            </a:br>
            <a:r>
              <a:rPr lang="pt-BR" altLang="pt-BR" sz="1400" dirty="0" smtClean="0">
                <a:solidFill>
                  <a:schemeClr val="tx2"/>
                </a:solidFill>
              </a:rPr>
              <a:t/>
            </a:r>
            <a:br>
              <a:rPr lang="pt-BR" altLang="pt-BR" sz="1400" dirty="0" smtClean="0">
                <a:solidFill>
                  <a:schemeClr val="tx2"/>
                </a:solidFill>
              </a:rPr>
            </a:br>
            <a:r>
              <a:rPr lang="pt-BR" altLang="pt-BR" sz="1000" dirty="0" smtClean="0">
                <a:solidFill>
                  <a:schemeClr val="tx2"/>
                </a:solidFill>
              </a:rPr>
              <a:t>§ 1º  </a:t>
            </a:r>
            <a:r>
              <a:rPr lang="pt-BR" altLang="pt-BR" sz="1000" dirty="0">
                <a:solidFill>
                  <a:schemeClr val="tx2"/>
                </a:solidFill>
              </a:rPr>
              <a:t>Para efeito do cumprimento do prazo estipulado no caput, considerar-se-á efetivamente iniciado o primeiro tratamento da neoplasia maligna, com a realização de terapia cirúrgica ou com o início de radioterapia ou de quimioterapia, conforme a necessidade terapêutica do caso</a:t>
            </a:r>
            <a:r>
              <a:rPr lang="pt-BR" altLang="pt-BR" sz="1000" dirty="0" smtClean="0">
                <a:solidFill>
                  <a:schemeClr val="tx2"/>
                </a:solidFill>
              </a:rPr>
              <a:t>.</a:t>
            </a:r>
            <a:r>
              <a:rPr lang="pt-BR" altLang="pt-BR" sz="1000" dirty="0">
                <a:solidFill>
                  <a:schemeClr val="tx2"/>
                </a:solidFill>
              </a:rPr>
              <a:t/>
            </a:r>
            <a:br>
              <a:rPr lang="pt-BR" altLang="pt-BR" sz="1000" dirty="0">
                <a:solidFill>
                  <a:schemeClr val="tx2"/>
                </a:solidFill>
              </a:rPr>
            </a:br>
            <a:r>
              <a:rPr lang="pt-BR" altLang="pt-BR" sz="1000" dirty="0">
                <a:solidFill>
                  <a:schemeClr val="tx2"/>
                </a:solidFill>
              </a:rPr>
              <a:t>§ </a:t>
            </a:r>
            <a:r>
              <a:rPr lang="pt-BR" altLang="pt-BR" sz="1000" dirty="0" smtClean="0">
                <a:solidFill>
                  <a:schemeClr val="tx2"/>
                </a:solidFill>
              </a:rPr>
              <a:t>2º  </a:t>
            </a:r>
            <a:r>
              <a:rPr lang="pt-BR" altLang="pt-BR" sz="1000" dirty="0">
                <a:solidFill>
                  <a:schemeClr val="tx2"/>
                </a:solidFill>
              </a:rPr>
              <a:t>Os pacientes acometidos por manifestações dolorosas consequentes de neoplasia maligna terão tratamento privilegiado e gratuito, quanto ao acesso às prescrições e dispensação de analgésicos </a:t>
            </a:r>
            <a:r>
              <a:rPr lang="pt-BR" altLang="pt-BR" sz="1000" dirty="0" err="1">
                <a:solidFill>
                  <a:schemeClr val="tx2"/>
                </a:solidFill>
              </a:rPr>
              <a:t>opiáceos</a:t>
            </a:r>
            <a:r>
              <a:rPr lang="pt-BR" altLang="pt-BR" sz="1000" dirty="0">
                <a:solidFill>
                  <a:schemeClr val="tx2"/>
                </a:solidFill>
              </a:rPr>
              <a:t> ou correlatos</a:t>
            </a:r>
            <a:r>
              <a:rPr lang="pt-BR" altLang="pt-BR" sz="1000" dirty="0" smtClean="0">
                <a:solidFill>
                  <a:schemeClr val="tx2"/>
                </a:solidFill>
              </a:rPr>
              <a:t>.</a:t>
            </a:r>
            <a:br>
              <a:rPr lang="pt-BR" altLang="pt-BR" sz="1000" dirty="0" smtClean="0">
                <a:solidFill>
                  <a:schemeClr val="tx2"/>
                </a:solidFill>
              </a:rPr>
            </a:br>
            <a:r>
              <a:rPr lang="pt-BR" altLang="pt-BR" sz="1000" dirty="0">
                <a:solidFill>
                  <a:schemeClr val="tx2"/>
                </a:solidFill>
              </a:rPr>
              <a:t/>
            </a:r>
            <a:br>
              <a:rPr lang="pt-BR" altLang="pt-BR" sz="1000" dirty="0">
                <a:solidFill>
                  <a:schemeClr val="tx2"/>
                </a:solidFill>
              </a:rPr>
            </a:br>
            <a:r>
              <a:rPr lang="pt-BR" altLang="pt-BR" sz="1400" dirty="0">
                <a:solidFill>
                  <a:schemeClr val="tx2"/>
                </a:solidFill>
              </a:rPr>
              <a:t>Art. </a:t>
            </a:r>
            <a:r>
              <a:rPr lang="pt-BR" altLang="pt-BR" sz="1400" dirty="0" smtClean="0">
                <a:solidFill>
                  <a:schemeClr val="tx2"/>
                </a:solidFill>
              </a:rPr>
              <a:t>3º  </a:t>
            </a:r>
            <a:r>
              <a:rPr lang="pt-BR" altLang="pt-BR" sz="1400" dirty="0">
                <a:solidFill>
                  <a:schemeClr val="tx2"/>
                </a:solidFill>
              </a:rPr>
              <a:t>O descumprimento desta Lei sujeitará os gestores direta e indiretamente responsáveis às penalidades administrativas</a:t>
            </a:r>
            <a:r>
              <a:rPr lang="pt-BR" altLang="pt-BR" sz="1400" dirty="0" smtClean="0">
                <a:solidFill>
                  <a:schemeClr val="tx2"/>
                </a:solidFill>
              </a:rPr>
              <a:t>.</a:t>
            </a:r>
            <a:r>
              <a:rPr lang="pt-BR" altLang="pt-BR" sz="1400" dirty="0">
                <a:solidFill>
                  <a:schemeClr val="tx2"/>
                </a:solidFill>
              </a:rPr>
              <a:t/>
            </a:r>
            <a:br>
              <a:rPr lang="pt-BR" altLang="pt-BR" sz="1400" dirty="0">
                <a:solidFill>
                  <a:schemeClr val="tx2"/>
                </a:solidFill>
              </a:rPr>
            </a:br>
            <a:r>
              <a:rPr lang="pt-BR" altLang="pt-BR" sz="1400" dirty="0" smtClean="0">
                <a:solidFill>
                  <a:schemeClr val="tx2"/>
                </a:solidFill>
              </a:rPr>
              <a:t/>
            </a:r>
            <a:br>
              <a:rPr lang="pt-BR" altLang="pt-BR" sz="1400" dirty="0" smtClean="0">
                <a:solidFill>
                  <a:schemeClr val="tx2"/>
                </a:solidFill>
              </a:rPr>
            </a:br>
            <a:r>
              <a:rPr lang="pt-BR" altLang="pt-BR" sz="1400" dirty="0" smtClean="0">
                <a:solidFill>
                  <a:schemeClr val="tx2"/>
                </a:solidFill>
              </a:rPr>
              <a:t>Art</a:t>
            </a:r>
            <a:r>
              <a:rPr lang="pt-BR" altLang="pt-BR" sz="1400" dirty="0">
                <a:solidFill>
                  <a:schemeClr val="tx2"/>
                </a:solidFill>
              </a:rPr>
              <a:t>. </a:t>
            </a:r>
            <a:r>
              <a:rPr lang="pt-BR" altLang="pt-BR" sz="1400" dirty="0" smtClean="0">
                <a:solidFill>
                  <a:schemeClr val="tx2"/>
                </a:solidFill>
              </a:rPr>
              <a:t>4º  </a:t>
            </a:r>
            <a:r>
              <a:rPr lang="pt-BR" altLang="pt-BR" sz="1400" dirty="0">
                <a:solidFill>
                  <a:schemeClr val="tx2"/>
                </a:solidFill>
              </a:rPr>
              <a:t>Os Estados que apresentarem grandes espaços territoriais sem serviços especializados em oncologia deverão produzir planos regionais de instalação deles, para superar essa situação</a:t>
            </a:r>
            <a:r>
              <a:rPr lang="pt-BR" altLang="pt-BR" sz="1400" dirty="0" smtClean="0">
                <a:solidFill>
                  <a:schemeClr val="tx2"/>
                </a:solidFill>
              </a:rPr>
              <a:t>.</a:t>
            </a:r>
            <a:r>
              <a:rPr lang="pt-BR" altLang="pt-BR" sz="1400" dirty="0">
                <a:solidFill>
                  <a:schemeClr val="tx2"/>
                </a:solidFill>
              </a:rPr>
              <a:t/>
            </a:r>
            <a:br>
              <a:rPr lang="pt-BR" altLang="pt-BR" sz="1400" dirty="0">
                <a:solidFill>
                  <a:schemeClr val="tx2"/>
                </a:solidFill>
              </a:rPr>
            </a:br>
            <a:r>
              <a:rPr lang="pt-BR" altLang="pt-BR" sz="1400" dirty="0" smtClean="0">
                <a:solidFill>
                  <a:schemeClr val="tx2"/>
                </a:solidFill>
              </a:rPr>
              <a:t/>
            </a:r>
            <a:br>
              <a:rPr lang="pt-BR" altLang="pt-BR" sz="1400" dirty="0" smtClean="0">
                <a:solidFill>
                  <a:schemeClr val="tx2"/>
                </a:solidFill>
              </a:rPr>
            </a:br>
            <a:r>
              <a:rPr lang="pt-BR" altLang="pt-BR" sz="1400" dirty="0" smtClean="0">
                <a:solidFill>
                  <a:schemeClr val="tx2"/>
                </a:solidFill>
              </a:rPr>
              <a:t>Art</a:t>
            </a:r>
            <a:r>
              <a:rPr lang="pt-BR" altLang="pt-BR" sz="1400" dirty="0">
                <a:solidFill>
                  <a:schemeClr val="tx2"/>
                </a:solidFill>
              </a:rPr>
              <a:t>. </a:t>
            </a:r>
            <a:r>
              <a:rPr lang="pt-BR" altLang="pt-BR" sz="1400" dirty="0" smtClean="0">
                <a:solidFill>
                  <a:schemeClr val="tx2"/>
                </a:solidFill>
              </a:rPr>
              <a:t>5º  </a:t>
            </a:r>
            <a:r>
              <a:rPr lang="pt-BR" altLang="pt-BR" sz="1400" dirty="0">
                <a:solidFill>
                  <a:schemeClr val="tx2"/>
                </a:solidFill>
              </a:rPr>
              <a:t>Esta Lei entra em vigor após decorridos 180 (cento e oitenta) dias de sua publicação </a:t>
            </a:r>
            <a:r>
              <a:rPr lang="pt-BR" altLang="pt-BR" sz="1400" dirty="0" smtClean="0">
                <a:solidFill>
                  <a:schemeClr val="tx2"/>
                </a:solidFill>
              </a:rPr>
              <a:t>oficial.</a:t>
            </a:r>
            <a:endParaRPr lang="pt-BR" altLang="pt-BR" sz="1400" b="1" dirty="0">
              <a:solidFill>
                <a:schemeClr val="tx2"/>
              </a:solidFill>
            </a:endParaRPr>
          </a:p>
        </p:txBody>
      </p:sp>
      <p:sp>
        <p:nvSpPr>
          <p:cNvPr id="4" name="Retângulo 3"/>
          <p:cNvSpPr/>
          <p:nvPr/>
        </p:nvSpPr>
        <p:spPr>
          <a:xfrm>
            <a:off x="0" y="188640"/>
            <a:ext cx="8748464" cy="646331"/>
          </a:xfrm>
          <a:prstGeom prst="rect">
            <a:avLst/>
          </a:prstGeom>
        </p:spPr>
        <p:txBody>
          <a:bodyPr wrap="square">
            <a:spAutoFit/>
          </a:bodyPr>
          <a:lstStyle/>
          <a:p>
            <a:r>
              <a:rPr lang="pt-BR" sz="3600" b="1" dirty="0">
                <a:solidFill>
                  <a:schemeClr val="accent2">
                    <a:lumMod val="75000"/>
                  </a:schemeClr>
                </a:solidFill>
                <a:latin typeface="+mj-lt"/>
                <a:ea typeface="+mj-ea"/>
                <a:cs typeface="+mj-cs"/>
              </a:rPr>
              <a:t>Lei 12.732/2012</a:t>
            </a:r>
            <a:endParaRPr lang="pt-BR" sz="3600" dirty="0"/>
          </a:p>
        </p:txBody>
      </p:sp>
    </p:spTree>
    <p:extLst>
      <p:ext uri="{BB962C8B-B14F-4D97-AF65-F5344CB8AC3E}">
        <p14:creationId xmlns:p14="http://schemas.microsoft.com/office/powerpoint/2010/main" val="540022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9144000" cy="418058"/>
          </a:xfrm>
        </p:spPr>
        <p:txBody>
          <a:bodyPr>
            <a:noAutofit/>
          </a:bodyPr>
          <a:lstStyle/>
          <a:p>
            <a:pPr algn="l"/>
            <a:r>
              <a:rPr lang="pt-BR" sz="3600" b="1" dirty="0" smtClean="0">
                <a:solidFill>
                  <a:schemeClr val="accent2">
                    <a:lumMod val="75000"/>
                  </a:schemeClr>
                </a:solidFill>
              </a:rPr>
              <a:t>Necessidade x Oferta</a:t>
            </a:r>
            <a:endParaRPr lang="pt-BR" sz="900" b="1" dirty="0">
              <a:solidFill>
                <a:schemeClr val="accent2">
                  <a:lumMod val="75000"/>
                </a:schemeClr>
              </a:solidFill>
            </a:endParaRPr>
          </a:p>
        </p:txBody>
      </p:sp>
      <p:sp>
        <p:nvSpPr>
          <p:cNvPr id="3" name="Retângulo 2"/>
          <p:cNvSpPr/>
          <p:nvPr/>
        </p:nvSpPr>
        <p:spPr>
          <a:xfrm>
            <a:off x="-79761" y="5949280"/>
            <a:ext cx="8846322" cy="307777"/>
          </a:xfrm>
          <a:prstGeom prst="rect">
            <a:avLst/>
          </a:prstGeom>
        </p:spPr>
        <p:txBody>
          <a:bodyPr wrap="square">
            <a:spAutoFit/>
          </a:bodyPr>
          <a:lstStyle/>
          <a:p>
            <a:r>
              <a:rPr lang="pt-BR" sz="1400" dirty="0" smtClean="0">
                <a:solidFill>
                  <a:schemeClr val="tx2"/>
                </a:solidFill>
              </a:rPr>
              <a:t>Fonte</a:t>
            </a:r>
            <a:r>
              <a:rPr lang="pt-BR" sz="1400" dirty="0">
                <a:solidFill>
                  <a:schemeClr val="tx2"/>
                </a:solidFill>
              </a:rPr>
              <a:t>: CGAPDC/DAET/SAS/MS em </a:t>
            </a:r>
            <a:r>
              <a:rPr lang="pt-BR" sz="1400" dirty="0" smtClean="0">
                <a:solidFill>
                  <a:schemeClr val="tx2"/>
                </a:solidFill>
              </a:rPr>
              <a:t>outubro</a:t>
            </a:r>
            <a:r>
              <a:rPr lang="pt-BR" sz="1400" dirty="0" smtClean="0">
                <a:solidFill>
                  <a:schemeClr val="tx2"/>
                </a:solidFill>
              </a:rPr>
              <a:t> </a:t>
            </a:r>
            <a:r>
              <a:rPr lang="pt-BR" sz="1400" dirty="0">
                <a:solidFill>
                  <a:schemeClr val="tx2"/>
                </a:solidFill>
              </a:rPr>
              <a:t>de 2016. </a:t>
            </a:r>
          </a:p>
        </p:txBody>
      </p:sp>
      <p:sp>
        <p:nvSpPr>
          <p:cNvPr id="8" name="Retângulo 7"/>
          <p:cNvSpPr/>
          <p:nvPr/>
        </p:nvSpPr>
        <p:spPr>
          <a:xfrm>
            <a:off x="-28340" y="5269720"/>
            <a:ext cx="9136844" cy="584775"/>
          </a:xfrm>
          <a:prstGeom prst="rect">
            <a:avLst/>
          </a:prstGeom>
        </p:spPr>
        <p:txBody>
          <a:bodyPr wrap="square">
            <a:spAutoFit/>
          </a:bodyPr>
          <a:lstStyle/>
          <a:p>
            <a:r>
              <a:rPr lang="pt-BR" sz="1600" baseline="30000" dirty="0" smtClean="0">
                <a:solidFill>
                  <a:schemeClr val="tx2"/>
                </a:solidFill>
              </a:rPr>
              <a:t>1</a:t>
            </a:r>
            <a:r>
              <a:rPr lang="pt-BR" sz="1600" dirty="0" smtClean="0">
                <a:solidFill>
                  <a:schemeClr val="tx2"/>
                </a:solidFill>
              </a:rPr>
              <a:t> Exceto pele não-melanoma</a:t>
            </a:r>
          </a:p>
          <a:p>
            <a:r>
              <a:rPr lang="pt-BR" sz="1600" baseline="30000" dirty="0" smtClean="0">
                <a:solidFill>
                  <a:schemeClr val="tx2"/>
                </a:solidFill>
              </a:rPr>
              <a:t>2</a:t>
            </a:r>
            <a:r>
              <a:rPr lang="pt-BR" sz="1600" dirty="0" smtClean="0">
                <a:solidFill>
                  <a:schemeClr val="tx2"/>
                </a:solidFill>
              </a:rPr>
              <a:t> Campos de radioterapia</a:t>
            </a:r>
            <a:endParaRPr lang="pt-BR" sz="1600" dirty="0">
              <a:solidFill>
                <a:schemeClr val="tx2"/>
              </a:solidFill>
            </a:endParaRPr>
          </a:p>
        </p:txBody>
      </p:sp>
      <p:graphicFrame>
        <p:nvGraphicFramePr>
          <p:cNvPr id="4" name="Tabela 3"/>
          <p:cNvGraphicFramePr>
            <a:graphicFrameLocks noGrp="1"/>
          </p:cNvGraphicFramePr>
          <p:nvPr>
            <p:extLst>
              <p:ext uri="{D42A27DB-BD31-4B8C-83A1-F6EECF244321}">
                <p14:modId xmlns:p14="http://schemas.microsoft.com/office/powerpoint/2010/main" val="2987035325"/>
              </p:ext>
            </p:extLst>
          </p:nvPr>
        </p:nvGraphicFramePr>
        <p:xfrm>
          <a:off x="731911" y="2117080"/>
          <a:ext cx="7440489" cy="2320032"/>
        </p:xfrm>
        <a:graphic>
          <a:graphicData uri="http://schemas.openxmlformats.org/drawingml/2006/table">
            <a:tbl>
              <a:tblPr firstRow="1" bandRow="1">
                <a:tableStyleId>{5C22544A-7EE6-4342-B048-85BDC9FD1C3A}</a:tableStyleId>
              </a:tblPr>
              <a:tblGrid>
                <a:gridCol w="4104456"/>
                <a:gridCol w="1728192"/>
                <a:gridCol w="1607841"/>
              </a:tblGrid>
              <a:tr h="580008">
                <a:tc>
                  <a:txBody>
                    <a:bodyPr/>
                    <a:lstStyle/>
                    <a:p>
                      <a:pPr algn="ctr"/>
                      <a:r>
                        <a:rPr lang="pt-BR" dirty="0" smtClean="0"/>
                        <a:t>Tipo de tratamento</a:t>
                      </a:r>
                      <a:endParaRPr lang="pt-BR" dirty="0"/>
                    </a:p>
                  </a:txBody>
                  <a:tcPr anchor="ctr"/>
                </a:tc>
                <a:tc>
                  <a:txBody>
                    <a:bodyPr/>
                    <a:lstStyle/>
                    <a:p>
                      <a:pPr algn="ctr"/>
                      <a:r>
                        <a:rPr lang="pt-BR" dirty="0" smtClean="0"/>
                        <a:t>Necessidade</a:t>
                      </a:r>
                      <a:endParaRPr lang="pt-BR" dirty="0"/>
                    </a:p>
                  </a:txBody>
                  <a:tcPr anchor="ctr"/>
                </a:tc>
                <a:tc>
                  <a:txBody>
                    <a:bodyPr/>
                    <a:lstStyle/>
                    <a:p>
                      <a:pPr algn="ctr"/>
                      <a:r>
                        <a:rPr lang="pt-BR" dirty="0" smtClean="0"/>
                        <a:t>Oferta</a:t>
                      </a:r>
                      <a:endParaRPr lang="pt-BR" dirty="0"/>
                    </a:p>
                  </a:txBody>
                  <a:tcPr anchor="ctr"/>
                </a:tc>
              </a:tr>
              <a:tr h="580008">
                <a:tc>
                  <a:txBody>
                    <a:bodyPr/>
                    <a:lstStyle/>
                    <a:p>
                      <a:pPr algn="l"/>
                      <a:r>
                        <a:rPr lang="pt-BR" dirty="0" smtClean="0"/>
                        <a:t>Cirurgia </a:t>
                      </a:r>
                      <a:r>
                        <a:rPr lang="pt-BR" sz="1200" dirty="0" smtClean="0"/>
                        <a:t>(60% dos casos; 1,2</a:t>
                      </a:r>
                      <a:r>
                        <a:rPr lang="pt-BR" sz="1200" baseline="0" dirty="0" smtClean="0"/>
                        <a:t> proc./</a:t>
                      </a:r>
                      <a:r>
                        <a:rPr lang="pt-BR" sz="1200" baseline="0" dirty="0" err="1" smtClean="0"/>
                        <a:t>pac</a:t>
                      </a:r>
                      <a:r>
                        <a:rPr lang="pt-BR" sz="1200" baseline="0" dirty="0" smtClean="0"/>
                        <a:t>.)</a:t>
                      </a:r>
                      <a:endParaRPr lang="pt-BR" sz="1200" dirty="0" smtClean="0"/>
                    </a:p>
                  </a:txBody>
                  <a:tcPr anchor="ctr"/>
                </a:tc>
                <a:tc>
                  <a:txBody>
                    <a:bodyPr/>
                    <a:lstStyle/>
                    <a:p>
                      <a:pPr algn="r"/>
                      <a:r>
                        <a:rPr lang="pt-BR" dirty="0" smtClean="0"/>
                        <a:t>284.004</a:t>
                      </a:r>
                      <a:endParaRPr lang="pt-BR" dirty="0"/>
                    </a:p>
                  </a:txBody>
                  <a:tcPr anchor="ctr"/>
                </a:tc>
                <a:tc>
                  <a:txBody>
                    <a:bodyPr/>
                    <a:lstStyle/>
                    <a:p>
                      <a:pPr algn="r"/>
                      <a:r>
                        <a:rPr lang="pt-BR" dirty="0" smtClean="0"/>
                        <a:t>274.159</a:t>
                      </a:r>
                      <a:r>
                        <a:rPr lang="pt-BR" baseline="30000" dirty="0" smtClean="0"/>
                        <a:t>1</a:t>
                      </a:r>
                      <a:endParaRPr lang="pt-BR" baseline="30000" dirty="0"/>
                    </a:p>
                  </a:txBody>
                  <a:tcPr anchor="ctr"/>
                </a:tc>
              </a:tr>
              <a:tr h="5800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smtClean="0"/>
                        <a:t>Quimioterapia </a:t>
                      </a:r>
                      <a:r>
                        <a:rPr lang="pt-BR" sz="1200" dirty="0" smtClean="0"/>
                        <a:t>(70% dos casos; 8,5</a:t>
                      </a:r>
                      <a:r>
                        <a:rPr lang="pt-BR" sz="1200" baseline="0" dirty="0" smtClean="0"/>
                        <a:t> proc./</a:t>
                      </a:r>
                      <a:r>
                        <a:rPr lang="pt-BR" sz="1200" baseline="0" dirty="0" err="1" smtClean="0"/>
                        <a:t>pac</a:t>
                      </a:r>
                      <a:r>
                        <a:rPr lang="pt-BR" sz="1200" baseline="0" dirty="0" smtClean="0"/>
                        <a:t>.)</a:t>
                      </a:r>
                      <a:endParaRPr lang="pt-BR" sz="1200" dirty="0" smtClean="0"/>
                    </a:p>
                  </a:txBody>
                  <a:tcPr anchor="ctr"/>
                </a:tc>
                <a:tc>
                  <a:txBody>
                    <a:bodyPr/>
                    <a:lstStyle/>
                    <a:p>
                      <a:pPr algn="r"/>
                      <a:r>
                        <a:rPr lang="pt-BR" dirty="0" smtClean="0"/>
                        <a:t>2.346.978</a:t>
                      </a:r>
                      <a:endParaRPr lang="pt-BR" dirty="0"/>
                    </a:p>
                  </a:txBody>
                  <a:tcPr anchor="ctr"/>
                </a:tc>
                <a:tc>
                  <a:txBody>
                    <a:bodyPr/>
                    <a:lstStyle/>
                    <a:p>
                      <a:pPr algn="r"/>
                      <a:r>
                        <a:rPr lang="pt-BR" dirty="0" smtClean="0"/>
                        <a:t>2.988.839</a:t>
                      </a:r>
                      <a:endParaRPr lang="pt-BR" dirty="0"/>
                    </a:p>
                  </a:txBody>
                  <a:tcPr anchor="ctr"/>
                </a:tc>
              </a:tr>
              <a:tr h="5800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smtClean="0"/>
                        <a:t>Radioterapia </a:t>
                      </a:r>
                      <a:r>
                        <a:rPr lang="pt-BR" sz="1200" dirty="0" smtClean="0"/>
                        <a:t>(60% dos casos; 80</a:t>
                      </a:r>
                      <a:r>
                        <a:rPr lang="pt-BR" sz="1200" baseline="0" dirty="0" smtClean="0"/>
                        <a:t> proc./</a:t>
                      </a:r>
                      <a:r>
                        <a:rPr lang="pt-BR" sz="1200" baseline="0" dirty="0" err="1" smtClean="0"/>
                        <a:t>pac</a:t>
                      </a:r>
                      <a:r>
                        <a:rPr lang="pt-BR" sz="1200" baseline="0" dirty="0" smtClean="0"/>
                        <a:t>.)</a:t>
                      </a:r>
                      <a:endParaRPr lang="pt-BR" sz="1200" dirty="0" smtClean="0"/>
                    </a:p>
                  </a:txBody>
                  <a:tcPr anchor="ctr"/>
                </a:tc>
                <a:tc>
                  <a:txBody>
                    <a:bodyPr/>
                    <a:lstStyle/>
                    <a:p>
                      <a:pPr algn="r"/>
                      <a:r>
                        <a:rPr lang="pt-BR" dirty="0" smtClean="0"/>
                        <a:t>18.933.600</a:t>
                      </a:r>
                      <a:endParaRPr lang="pt-BR" dirty="0"/>
                    </a:p>
                  </a:txBody>
                  <a:tcPr anchor="ctr"/>
                </a:tc>
                <a:tc>
                  <a:txBody>
                    <a:bodyPr/>
                    <a:lstStyle/>
                    <a:p>
                      <a:pPr algn="r"/>
                      <a:r>
                        <a:rPr lang="pt-BR" dirty="0" smtClean="0"/>
                        <a:t>10.119.382</a:t>
                      </a:r>
                      <a:r>
                        <a:rPr lang="pt-BR" baseline="30000" dirty="0" smtClean="0"/>
                        <a:t>2</a:t>
                      </a:r>
                    </a:p>
                  </a:txBody>
                  <a:tcPr anchor="ctr"/>
                </a:tc>
              </a:tr>
            </a:tbl>
          </a:graphicData>
        </a:graphic>
      </p:graphicFrame>
      <p:sp>
        <p:nvSpPr>
          <p:cNvPr id="9" name="Retângulo 8"/>
          <p:cNvSpPr/>
          <p:nvPr/>
        </p:nvSpPr>
        <p:spPr>
          <a:xfrm>
            <a:off x="107504" y="1150350"/>
            <a:ext cx="9136844" cy="830997"/>
          </a:xfrm>
          <a:prstGeom prst="rect">
            <a:avLst/>
          </a:prstGeom>
        </p:spPr>
        <p:txBody>
          <a:bodyPr wrap="square">
            <a:spAutoFit/>
          </a:bodyPr>
          <a:lstStyle/>
          <a:p>
            <a:r>
              <a:rPr lang="pt-BR" sz="2400" dirty="0" smtClean="0">
                <a:solidFill>
                  <a:schemeClr val="tx2"/>
                </a:solidFill>
              </a:rPr>
              <a:t>Necessidad</a:t>
            </a:r>
            <a:r>
              <a:rPr lang="pt-BR" sz="2400" dirty="0" smtClean="0">
                <a:solidFill>
                  <a:schemeClr val="tx2"/>
                </a:solidFill>
              </a:rPr>
              <a:t>e de </a:t>
            </a:r>
            <a:r>
              <a:rPr lang="pt-BR" sz="2400" dirty="0" smtClean="0">
                <a:solidFill>
                  <a:schemeClr val="tx2"/>
                </a:solidFill>
              </a:rPr>
              <a:t>procedimentos de tratamento e quantidade realizada, Brasil, 2015</a:t>
            </a:r>
            <a:endParaRPr lang="pt-BR" sz="2400" dirty="0">
              <a:solidFill>
                <a:schemeClr val="tx2"/>
              </a:solidFill>
            </a:endParaRPr>
          </a:p>
        </p:txBody>
      </p:sp>
    </p:spTree>
    <p:extLst>
      <p:ext uri="{BB962C8B-B14F-4D97-AF65-F5344CB8AC3E}">
        <p14:creationId xmlns:p14="http://schemas.microsoft.com/office/powerpoint/2010/main" val="1538325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9036496" cy="490066"/>
          </a:xfrm>
        </p:spPr>
        <p:txBody>
          <a:bodyPr>
            <a:noAutofit/>
          </a:bodyPr>
          <a:lstStyle/>
          <a:p>
            <a:pPr algn="l"/>
            <a:r>
              <a:rPr lang="pt-BR" sz="3600" b="1" dirty="0" smtClean="0">
                <a:solidFill>
                  <a:schemeClr val="accent2">
                    <a:lumMod val="75000"/>
                  </a:schemeClr>
                </a:solidFill>
              </a:rPr>
              <a:t>SISCAN</a:t>
            </a:r>
            <a:endParaRPr lang="pt-BR" sz="3600" dirty="0"/>
          </a:p>
        </p:txBody>
      </p:sp>
      <p:sp>
        <p:nvSpPr>
          <p:cNvPr id="3" name="Espaço Reservado para Conteúdo 2"/>
          <p:cNvSpPr>
            <a:spLocks noGrp="1"/>
          </p:cNvSpPr>
          <p:nvPr>
            <p:ph idx="1"/>
          </p:nvPr>
        </p:nvSpPr>
        <p:spPr>
          <a:xfrm>
            <a:off x="385359" y="1052736"/>
            <a:ext cx="8229600" cy="4525963"/>
          </a:xfrm>
        </p:spPr>
        <p:txBody>
          <a:bodyPr>
            <a:noAutofit/>
          </a:bodyPr>
          <a:lstStyle/>
          <a:p>
            <a:pPr marL="0" indent="0" algn="just">
              <a:buNone/>
            </a:pPr>
            <a:r>
              <a:rPr lang="pt-BR" sz="2400" b="1" dirty="0" smtClean="0">
                <a:solidFill>
                  <a:schemeClr val="tx2"/>
                </a:solidFill>
                <a:latin typeface="+mj-lt"/>
              </a:rPr>
              <a:t>Origens</a:t>
            </a:r>
          </a:p>
          <a:p>
            <a:pPr marL="0" indent="0" algn="just">
              <a:buNone/>
            </a:pPr>
            <a:endParaRPr lang="pt-BR" sz="1800" dirty="0">
              <a:solidFill>
                <a:schemeClr val="tx2"/>
              </a:solidFill>
              <a:latin typeface="+mj-lt"/>
            </a:endParaRPr>
          </a:p>
          <a:p>
            <a:pPr algn="just">
              <a:buSzPct val="80000"/>
            </a:pPr>
            <a:r>
              <a:rPr lang="pt-BR" altLang="pt-BR" sz="2000" dirty="0">
                <a:solidFill>
                  <a:schemeClr val="tx2"/>
                </a:solidFill>
                <a:latin typeface="+mj-lt"/>
              </a:rPr>
              <a:t>1998	Projeto Viva-Mulher</a:t>
            </a:r>
          </a:p>
          <a:p>
            <a:pPr marL="0" indent="0" algn="just">
              <a:buSzPct val="80000"/>
              <a:buNone/>
            </a:pPr>
            <a:r>
              <a:rPr lang="pt-BR" altLang="pt-BR" sz="2000" dirty="0">
                <a:solidFill>
                  <a:schemeClr val="tx2"/>
                </a:solidFill>
                <a:latin typeface="+mj-lt"/>
              </a:rPr>
              <a:t> 	Programa Nacional de Combate ao Câncer do Colo Uterino</a:t>
            </a:r>
          </a:p>
          <a:p>
            <a:pPr algn="just">
              <a:buSzPct val="80000"/>
            </a:pPr>
            <a:r>
              <a:rPr lang="pt-BR" altLang="pt-BR" sz="2000" dirty="0" smtClean="0">
                <a:solidFill>
                  <a:schemeClr val="tx2"/>
                </a:solidFill>
                <a:latin typeface="+mj-lt"/>
              </a:rPr>
              <a:t>1999</a:t>
            </a:r>
            <a:r>
              <a:rPr lang="pt-BR" altLang="pt-BR" sz="2000" dirty="0">
                <a:solidFill>
                  <a:schemeClr val="tx2"/>
                </a:solidFill>
                <a:latin typeface="+mj-lt"/>
              </a:rPr>
              <a:t>	Sistema de Informações do Câncer do Colo do Útero</a:t>
            </a:r>
          </a:p>
          <a:p>
            <a:pPr algn="just">
              <a:buSzPct val="80000"/>
            </a:pPr>
            <a:r>
              <a:rPr lang="pt-BR" altLang="pt-BR" sz="2000" dirty="0" smtClean="0">
                <a:solidFill>
                  <a:schemeClr val="tx2"/>
                </a:solidFill>
                <a:latin typeface="+mj-lt"/>
              </a:rPr>
              <a:t>2006</a:t>
            </a:r>
            <a:r>
              <a:rPr lang="pt-BR" altLang="pt-BR" sz="2000" dirty="0">
                <a:solidFill>
                  <a:schemeClr val="tx2"/>
                </a:solidFill>
                <a:latin typeface="+mj-lt"/>
              </a:rPr>
              <a:t>	Nomenclatura Brasileira de Laudos Citopatológicos</a:t>
            </a:r>
          </a:p>
          <a:p>
            <a:pPr algn="just">
              <a:buSzPct val="80000"/>
            </a:pPr>
            <a:r>
              <a:rPr lang="pt-BR" altLang="pt-BR" sz="2000" dirty="0" smtClean="0">
                <a:solidFill>
                  <a:schemeClr val="tx2"/>
                </a:solidFill>
                <a:latin typeface="+mj-lt"/>
              </a:rPr>
              <a:t>2008</a:t>
            </a:r>
            <a:r>
              <a:rPr lang="pt-BR" altLang="pt-BR" sz="2000" dirty="0">
                <a:solidFill>
                  <a:schemeClr val="tx2"/>
                </a:solidFill>
                <a:latin typeface="+mj-lt"/>
              </a:rPr>
              <a:t>	Sistema de Informações do Câncer de Mama</a:t>
            </a:r>
          </a:p>
          <a:p>
            <a:pPr algn="just">
              <a:buSzPct val="80000"/>
            </a:pPr>
            <a:r>
              <a:rPr lang="pt-BR" altLang="pt-BR" sz="2000" dirty="0" smtClean="0">
                <a:solidFill>
                  <a:schemeClr val="tx2"/>
                </a:solidFill>
                <a:latin typeface="+mj-lt"/>
              </a:rPr>
              <a:t>2011</a:t>
            </a:r>
            <a:r>
              <a:rPr lang="pt-BR" altLang="pt-BR" sz="2000" dirty="0">
                <a:solidFill>
                  <a:schemeClr val="tx2"/>
                </a:solidFill>
                <a:latin typeface="+mj-lt"/>
              </a:rPr>
              <a:t>	Plano de Fortalecimento das Ações de Prevenção, Diagnóstico e 	Tratamento do Câncer do Colo do Útero e de Mama</a:t>
            </a:r>
          </a:p>
          <a:p>
            <a:pPr marL="0" indent="0" algn="just">
              <a:buSzPct val="80000"/>
              <a:buNone/>
            </a:pPr>
            <a:r>
              <a:rPr lang="pt-BR" altLang="pt-BR" sz="2000" dirty="0">
                <a:solidFill>
                  <a:schemeClr val="tx2"/>
                </a:solidFill>
                <a:latin typeface="+mj-lt"/>
              </a:rPr>
              <a:t> 	SISCAN: Integração SISCOLO-SISMAMA</a:t>
            </a:r>
          </a:p>
          <a:p>
            <a:pPr algn="just">
              <a:buSzPct val="80000"/>
            </a:pPr>
            <a:r>
              <a:rPr lang="pt-BR" altLang="pt-BR" sz="2000" dirty="0" smtClean="0">
                <a:solidFill>
                  <a:schemeClr val="tx2"/>
                </a:solidFill>
                <a:latin typeface="+mj-lt"/>
              </a:rPr>
              <a:t>2012</a:t>
            </a:r>
            <a:r>
              <a:rPr lang="pt-BR" altLang="pt-BR" sz="2000" dirty="0">
                <a:solidFill>
                  <a:schemeClr val="tx2"/>
                </a:solidFill>
                <a:latin typeface="+mj-lt"/>
              </a:rPr>
              <a:t>	Lei 12.732: necessidade de ferramenta para </a:t>
            </a:r>
            <a:r>
              <a:rPr lang="pt-BR" altLang="pt-BR" sz="2000" dirty="0" smtClean="0">
                <a:solidFill>
                  <a:schemeClr val="tx2"/>
                </a:solidFill>
                <a:latin typeface="+mj-lt"/>
              </a:rPr>
              <a:t>monitoramento</a:t>
            </a:r>
          </a:p>
          <a:p>
            <a:pPr algn="just">
              <a:buSzPct val="80000"/>
            </a:pPr>
            <a:r>
              <a:rPr lang="pt-BR" altLang="pt-BR" sz="2000" dirty="0" smtClean="0">
                <a:solidFill>
                  <a:schemeClr val="tx2"/>
                </a:solidFill>
                <a:latin typeface="+mj-lt"/>
              </a:rPr>
              <a:t>2013</a:t>
            </a:r>
            <a:r>
              <a:rPr lang="pt-BR" altLang="pt-BR" sz="2000" dirty="0">
                <a:solidFill>
                  <a:schemeClr val="tx2"/>
                </a:solidFill>
                <a:latin typeface="+mj-lt"/>
              </a:rPr>
              <a:t>	Acréscimo de módulo para acompanhar o tempo para tratamento </a:t>
            </a:r>
            <a:endParaRPr lang="pt-BR" sz="2000" dirty="0">
              <a:latin typeface="+mj-lt"/>
            </a:endParaRPr>
          </a:p>
        </p:txBody>
      </p:sp>
    </p:spTree>
    <p:extLst>
      <p:ext uri="{BB962C8B-B14F-4D97-AF65-F5344CB8AC3E}">
        <p14:creationId xmlns:p14="http://schemas.microsoft.com/office/powerpoint/2010/main" val="40788040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9036496" cy="490066"/>
          </a:xfrm>
        </p:spPr>
        <p:txBody>
          <a:bodyPr>
            <a:noAutofit/>
          </a:bodyPr>
          <a:lstStyle/>
          <a:p>
            <a:pPr algn="l"/>
            <a:r>
              <a:rPr lang="pt-BR" sz="3600" b="1" dirty="0" smtClean="0">
                <a:solidFill>
                  <a:schemeClr val="accent2">
                    <a:lumMod val="75000"/>
                  </a:schemeClr>
                </a:solidFill>
              </a:rPr>
              <a:t>SISCAN</a:t>
            </a:r>
            <a:endParaRPr lang="pt-BR" sz="3600" dirty="0"/>
          </a:p>
        </p:txBody>
      </p:sp>
      <p:sp>
        <p:nvSpPr>
          <p:cNvPr id="3" name="Espaço Reservado para Conteúdo 2"/>
          <p:cNvSpPr>
            <a:spLocks noGrp="1"/>
          </p:cNvSpPr>
          <p:nvPr>
            <p:ph idx="1"/>
          </p:nvPr>
        </p:nvSpPr>
        <p:spPr>
          <a:xfrm>
            <a:off x="385359" y="1052736"/>
            <a:ext cx="8229600" cy="4525963"/>
          </a:xfrm>
        </p:spPr>
        <p:txBody>
          <a:bodyPr>
            <a:normAutofit/>
          </a:bodyPr>
          <a:lstStyle/>
          <a:p>
            <a:pPr marL="0" indent="0" algn="just">
              <a:buNone/>
            </a:pPr>
            <a:r>
              <a:rPr lang="pt-BR" sz="2400" b="1" dirty="0">
                <a:solidFill>
                  <a:schemeClr val="tx2"/>
                </a:solidFill>
              </a:rPr>
              <a:t>Principais problemas </a:t>
            </a:r>
            <a:r>
              <a:rPr lang="pt-BR" sz="2400" b="1" dirty="0" smtClean="0">
                <a:solidFill>
                  <a:schemeClr val="tx2"/>
                </a:solidFill>
              </a:rPr>
              <a:t>relatados</a:t>
            </a:r>
          </a:p>
          <a:p>
            <a:pPr marL="0" indent="0" algn="just">
              <a:buNone/>
            </a:pPr>
            <a:endParaRPr lang="pt-BR" sz="2400" dirty="0">
              <a:solidFill>
                <a:schemeClr val="tx2"/>
              </a:solidFill>
            </a:endParaRPr>
          </a:p>
          <a:p>
            <a:pPr algn="just">
              <a:buSzPct val="80000"/>
            </a:pPr>
            <a:r>
              <a:rPr lang="pt-BR" altLang="pt-BR" sz="2000" dirty="0">
                <a:solidFill>
                  <a:schemeClr val="tx2"/>
                </a:solidFill>
              </a:rPr>
              <a:t>Dificuldades no faturamento por inúmeros prestadores;</a:t>
            </a:r>
          </a:p>
          <a:p>
            <a:pPr algn="just">
              <a:buSzPct val="80000"/>
            </a:pPr>
            <a:r>
              <a:rPr lang="pt-BR" altLang="pt-BR" sz="2000" dirty="0">
                <a:solidFill>
                  <a:schemeClr val="tx2"/>
                </a:solidFill>
              </a:rPr>
              <a:t>BPA enviados a gestores com inconsistências;</a:t>
            </a:r>
          </a:p>
          <a:p>
            <a:pPr algn="just">
              <a:buSzPct val="80000"/>
            </a:pPr>
            <a:r>
              <a:rPr lang="pt-BR" altLang="pt-BR" sz="2000" dirty="0">
                <a:solidFill>
                  <a:schemeClr val="tx2"/>
                </a:solidFill>
              </a:rPr>
              <a:t>Dificuldades na operacionalização das ações do Monitoramento Externo da </a:t>
            </a:r>
            <a:r>
              <a:rPr lang="pt-BR" altLang="pt-BR" sz="2000" dirty="0" smtClean="0">
                <a:solidFill>
                  <a:schemeClr val="tx2"/>
                </a:solidFill>
              </a:rPr>
              <a:t>Qualidade;</a:t>
            </a:r>
            <a:endParaRPr lang="pt-BR" altLang="pt-BR" sz="2000" dirty="0">
              <a:solidFill>
                <a:schemeClr val="tx2"/>
              </a:solidFill>
            </a:endParaRPr>
          </a:p>
          <a:p>
            <a:pPr algn="just">
              <a:buSzPct val="80000"/>
            </a:pPr>
            <a:r>
              <a:rPr lang="pt-BR" altLang="pt-BR" sz="2000" dirty="0">
                <a:solidFill>
                  <a:schemeClr val="tx2"/>
                </a:solidFill>
              </a:rPr>
              <a:t>Dificuldades de acesso ao sistema e liberação de novos usuários;</a:t>
            </a:r>
          </a:p>
          <a:p>
            <a:pPr algn="just">
              <a:buSzPct val="80000"/>
            </a:pPr>
            <a:r>
              <a:rPr lang="pt-BR" altLang="pt-BR" sz="2000" dirty="0">
                <a:solidFill>
                  <a:schemeClr val="tx2"/>
                </a:solidFill>
              </a:rPr>
              <a:t>Dificuldades na extração de </a:t>
            </a:r>
            <a:r>
              <a:rPr lang="pt-BR" altLang="pt-BR" sz="2000" dirty="0" smtClean="0">
                <a:solidFill>
                  <a:schemeClr val="tx2"/>
                </a:solidFill>
              </a:rPr>
              <a:t>informações.</a:t>
            </a:r>
            <a:endParaRPr lang="pt-BR" altLang="pt-BR" sz="2000" dirty="0">
              <a:solidFill>
                <a:schemeClr val="tx2"/>
              </a:solidFill>
            </a:endParaRPr>
          </a:p>
          <a:p>
            <a:pPr marL="0" indent="0">
              <a:buNone/>
            </a:pPr>
            <a:endParaRPr lang="pt-BR" dirty="0"/>
          </a:p>
        </p:txBody>
      </p:sp>
    </p:spTree>
    <p:extLst>
      <p:ext uri="{BB962C8B-B14F-4D97-AF65-F5344CB8AC3E}">
        <p14:creationId xmlns:p14="http://schemas.microsoft.com/office/powerpoint/2010/main" val="1027128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9144000" cy="922114"/>
          </a:xfrm>
        </p:spPr>
        <p:txBody>
          <a:bodyPr>
            <a:noAutofit/>
          </a:bodyPr>
          <a:lstStyle/>
          <a:p>
            <a:pPr algn="l"/>
            <a:r>
              <a:rPr lang="pt-BR" sz="3000" b="1" dirty="0">
                <a:solidFill>
                  <a:schemeClr val="accent2">
                    <a:lumMod val="75000"/>
                  </a:schemeClr>
                </a:solidFill>
              </a:rPr>
              <a:t>Atendimento à Lei 12.732/2012 (tratamento em 60 dias)</a:t>
            </a:r>
            <a:r>
              <a:rPr lang="pt-BR" altLang="pt-BR" sz="3000" b="1" dirty="0">
                <a:solidFill>
                  <a:schemeClr val="accent2">
                    <a:lumMod val="75000"/>
                  </a:schemeClr>
                </a:solidFill>
              </a:rPr>
              <a:t/>
            </a:r>
            <a:br>
              <a:rPr lang="pt-BR" altLang="pt-BR" sz="3000" b="1" dirty="0">
                <a:solidFill>
                  <a:schemeClr val="accent2">
                    <a:lumMod val="75000"/>
                  </a:schemeClr>
                </a:solidFill>
              </a:rPr>
            </a:br>
            <a:endParaRPr lang="pt-BR" sz="3000"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229875826"/>
              </p:ext>
            </p:extLst>
          </p:nvPr>
        </p:nvGraphicFramePr>
        <p:xfrm>
          <a:off x="467544" y="980728"/>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p:cNvSpPr/>
          <p:nvPr/>
        </p:nvSpPr>
        <p:spPr>
          <a:xfrm>
            <a:off x="395536" y="5661249"/>
            <a:ext cx="7416824" cy="461665"/>
          </a:xfrm>
          <a:prstGeom prst="rect">
            <a:avLst/>
          </a:prstGeom>
        </p:spPr>
        <p:txBody>
          <a:bodyPr wrap="square">
            <a:spAutoFit/>
          </a:bodyPr>
          <a:lstStyle/>
          <a:p>
            <a:r>
              <a:rPr lang="pt-BR" sz="1200" dirty="0">
                <a:solidFill>
                  <a:schemeClr val="tx2"/>
                </a:solidFill>
              </a:rPr>
              <a:t>Fonte: SISCAN/DATASUS/MS, </a:t>
            </a:r>
            <a:r>
              <a:rPr lang="pt-BR" sz="1200" dirty="0" err="1">
                <a:solidFill>
                  <a:schemeClr val="tx2"/>
                </a:solidFill>
              </a:rPr>
              <a:t>jul</a:t>
            </a:r>
            <a:r>
              <a:rPr lang="pt-BR" sz="1200" dirty="0">
                <a:solidFill>
                  <a:schemeClr val="tx2"/>
                </a:solidFill>
              </a:rPr>
              <a:t> de 2016</a:t>
            </a:r>
          </a:p>
          <a:p>
            <a:r>
              <a:rPr lang="pt-BR" sz="1200" dirty="0">
                <a:solidFill>
                  <a:schemeClr val="tx2"/>
                </a:solidFill>
              </a:rPr>
              <a:t>*Quantitativo </a:t>
            </a:r>
            <a:r>
              <a:rPr lang="pt-BR" sz="1200" dirty="0" smtClean="0">
                <a:solidFill>
                  <a:schemeClr val="tx2"/>
                </a:solidFill>
              </a:rPr>
              <a:t>acumulado </a:t>
            </a:r>
            <a:r>
              <a:rPr lang="pt-BR" sz="1200" dirty="0">
                <a:solidFill>
                  <a:schemeClr val="tx2"/>
                </a:solidFill>
              </a:rPr>
              <a:t>desde 2013 – Dados de Registro</a:t>
            </a:r>
          </a:p>
        </p:txBody>
      </p:sp>
    </p:spTree>
    <p:extLst>
      <p:ext uri="{BB962C8B-B14F-4D97-AF65-F5344CB8AC3E}">
        <p14:creationId xmlns:p14="http://schemas.microsoft.com/office/powerpoint/2010/main" val="24296792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25" y="181034"/>
            <a:ext cx="8892480" cy="700672"/>
          </a:xfrm>
        </p:spPr>
        <p:txBody>
          <a:bodyPr>
            <a:noAutofit/>
          </a:bodyPr>
          <a:lstStyle/>
          <a:p>
            <a:pPr algn="l"/>
            <a:r>
              <a:rPr lang="en-US" altLang="pt-BR" sz="3600" b="1" dirty="0" err="1">
                <a:solidFill>
                  <a:schemeClr val="accent2">
                    <a:lumMod val="75000"/>
                  </a:schemeClr>
                </a:solidFill>
              </a:rPr>
              <a:t>Papel</a:t>
            </a:r>
            <a:r>
              <a:rPr lang="en-US" altLang="pt-BR" sz="3600" b="1" dirty="0">
                <a:solidFill>
                  <a:schemeClr val="accent2">
                    <a:lumMod val="75000"/>
                  </a:schemeClr>
                </a:solidFill>
              </a:rPr>
              <a:t> dos </a:t>
            </a:r>
            <a:r>
              <a:rPr lang="en-US" altLang="pt-BR" sz="3600" b="1" dirty="0" err="1">
                <a:solidFill>
                  <a:schemeClr val="accent2">
                    <a:lumMod val="75000"/>
                  </a:schemeClr>
                </a:solidFill>
              </a:rPr>
              <a:t>gestores</a:t>
            </a:r>
            <a:r>
              <a:rPr lang="en-US" altLang="pt-BR" sz="3600" b="1" dirty="0">
                <a:solidFill>
                  <a:schemeClr val="accent2">
                    <a:lumMod val="75000"/>
                  </a:schemeClr>
                </a:solidFill>
              </a:rPr>
              <a:t> </a:t>
            </a:r>
            <a:r>
              <a:rPr lang="en-US" altLang="pt-BR" sz="3600" b="1" dirty="0" err="1">
                <a:solidFill>
                  <a:schemeClr val="accent2">
                    <a:lumMod val="75000"/>
                  </a:schemeClr>
                </a:solidFill>
              </a:rPr>
              <a:t>públicos</a:t>
            </a:r>
            <a:r>
              <a:rPr lang="en-US" altLang="pt-BR" sz="3600" b="1" dirty="0">
                <a:solidFill>
                  <a:schemeClr val="accent2">
                    <a:lumMod val="75000"/>
                  </a:schemeClr>
                </a:solidFill>
              </a:rPr>
              <a:t>: </a:t>
            </a:r>
            <a:r>
              <a:rPr lang="en-US" altLang="pt-BR" sz="3600" b="1" dirty="0" err="1">
                <a:solidFill>
                  <a:schemeClr val="accent2">
                    <a:lumMod val="75000"/>
                  </a:schemeClr>
                </a:solidFill>
              </a:rPr>
              <a:t>fazer</a:t>
            </a:r>
            <a:r>
              <a:rPr lang="en-US" altLang="pt-BR" sz="3600" b="1" dirty="0">
                <a:solidFill>
                  <a:schemeClr val="accent2">
                    <a:lumMod val="75000"/>
                  </a:schemeClr>
                </a:solidFill>
              </a:rPr>
              <a:t> </a:t>
            </a:r>
            <a:r>
              <a:rPr lang="en-US" altLang="pt-BR" sz="3600" b="1" dirty="0" err="1" smtClean="0">
                <a:solidFill>
                  <a:schemeClr val="accent2">
                    <a:lumMod val="75000"/>
                  </a:schemeClr>
                </a:solidFill>
              </a:rPr>
              <a:t>acontecer</a:t>
            </a:r>
            <a:endParaRPr lang="pt-BR" sz="3600"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9563" y="4294938"/>
            <a:ext cx="769144"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376" y="2713789"/>
            <a:ext cx="726281" cy="69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275" y="1901782"/>
            <a:ext cx="985838" cy="73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3266" y="3062641"/>
            <a:ext cx="973931" cy="973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3112" y="3022160"/>
            <a:ext cx="1194197" cy="125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ector de seta reta 8"/>
          <p:cNvCxnSpPr>
            <a:cxnSpLocks noChangeShapeType="1"/>
          </p:cNvCxnSpPr>
          <p:nvPr/>
        </p:nvCxnSpPr>
        <p:spPr bwMode="auto">
          <a:xfrm flipV="1">
            <a:off x="2762025" y="4402095"/>
            <a:ext cx="923925" cy="383381"/>
          </a:xfrm>
          <a:prstGeom prst="straightConnector1">
            <a:avLst/>
          </a:prstGeom>
          <a:noFill/>
          <a:ln w="25400" algn="ctr">
            <a:solidFill>
              <a:schemeClr val="accent1"/>
            </a:solidFill>
            <a:prstDash val="dash"/>
            <a:round/>
            <a:headEnd type="arrow" w="med" len="med"/>
            <a:tailEnd type="arrow" w="med" len="med"/>
          </a:ln>
          <a:effectLst>
            <a:outerShdw blurRad="40000" dist="20000" dir="5400000" rotWithShape="0">
              <a:srgbClr val="000000">
                <a:alpha val="37999"/>
              </a:srgbClr>
            </a:outerShdw>
          </a:effectLst>
          <a:extLst/>
        </p:spPr>
      </p:cxnSp>
      <p:cxnSp>
        <p:nvCxnSpPr>
          <p:cNvPr id="10" name="Conector de seta reta 9"/>
          <p:cNvCxnSpPr>
            <a:cxnSpLocks noChangeShapeType="1"/>
          </p:cNvCxnSpPr>
          <p:nvPr/>
        </p:nvCxnSpPr>
        <p:spPr bwMode="auto">
          <a:xfrm>
            <a:off x="5101603" y="4202070"/>
            <a:ext cx="701279" cy="225028"/>
          </a:xfrm>
          <a:prstGeom prst="straightConnector1">
            <a:avLst/>
          </a:prstGeom>
          <a:noFill/>
          <a:ln w="25400" cap="rnd" algn="ctr">
            <a:solidFill>
              <a:schemeClr val="tx1"/>
            </a:solidFill>
            <a:prstDash val="sysDot"/>
            <a:round/>
            <a:headEnd type="arrow" w="med" len="med"/>
            <a:tailEnd type="arrow" w="med" len="med"/>
          </a:ln>
          <a:effectLst>
            <a:outerShdw blurRad="40000" dist="20000" dir="5400000" rotWithShape="0">
              <a:srgbClr val="000000">
                <a:alpha val="37999"/>
              </a:srgbClr>
            </a:outerShdw>
          </a:effectLst>
          <a:extLst/>
        </p:spPr>
      </p:cxnSp>
      <p:cxnSp>
        <p:nvCxnSpPr>
          <p:cNvPr id="11" name="Conector de seta reta 10"/>
          <p:cNvCxnSpPr>
            <a:cxnSpLocks noChangeShapeType="1"/>
          </p:cNvCxnSpPr>
          <p:nvPr/>
        </p:nvCxnSpPr>
        <p:spPr bwMode="auto">
          <a:xfrm flipV="1">
            <a:off x="5009926" y="3068595"/>
            <a:ext cx="526256" cy="339328"/>
          </a:xfrm>
          <a:prstGeom prst="straightConnector1">
            <a:avLst/>
          </a:prstGeom>
          <a:noFill/>
          <a:ln w="25400" cap="rnd" algn="ctr">
            <a:solidFill>
              <a:schemeClr val="tx1"/>
            </a:solidFill>
            <a:prstDash val="sysDot"/>
            <a:round/>
            <a:headEnd type="arrow" w="med" len="med"/>
            <a:tailEnd type="arrow" w="med" len="med"/>
          </a:ln>
          <a:effectLst>
            <a:outerShdw blurRad="40000" dist="20000" dir="5400000" rotWithShape="0">
              <a:srgbClr val="000000">
                <a:alpha val="37999"/>
              </a:srgbClr>
            </a:outerShdw>
          </a:effectLst>
          <a:extLst/>
        </p:spPr>
      </p:cxnSp>
      <p:cxnSp>
        <p:nvCxnSpPr>
          <p:cNvPr id="12" name="Conector de seta reta 11"/>
          <p:cNvCxnSpPr>
            <a:cxnSpLocks noChangeShapeType="1"/>
          </p:cNvCxnSpPr>
          <p:nvPr/>
        </p:nvCxnSpPr>
        <p:spPr bwMode="auto">
          <a:xfrm flipH="1">
            <a:off x="6823247" y="4081816"/>
            <a:ext cx="296466" cy="339329"/>
          </a:xfrm>
          <a:prstGeom prst="straightConnector1">
            <a:avLst/>
          </a:prstGeom>
          <a:noFill/>
          <a:ln w="25400" cap="rnd" algn="ctr">
            <a:solidFill>
              <a:schemeClr val="tx1"/>
            </a:solidFill>
            <a:prstDash val="sysDot"/>
            <a:round/>
            <a:headEnd type="arrow" w="med" len="med"/>
            <a:tailEnd type="arrow" w="med" len="med"/>
          </a:ln>
          <a:effectLst>
            <a:outerShdw blurRad="40000" dist="20000" dir="5400000" rotWithShape="0">
              <a:srgbClr val="000000">
                <a:alpha val="37999"/>
              </a:srgbClr>
            </a:outerShdw>
          </a:effectLst>
          <a:extLst/>
        </p:spPr>
      </p:cxnSp>
      <p:cxnSp>
        <p:nvCxnSpPr>
          <p:cNvPr id="13" name="Conector de seta reta 12"/>
          <p:cNvCxnSpPr>
            <a:cxnSpLocks noChangeShapeType="1"/>
          </p:cNvCxnSpPr>
          <p:nvPr/>
        </p:nvCxnSpPr>
        <p:spPr bwMode="auto">
          <a:xfrm flipH="1" flipV="1">
            <a:off x="2762025" y="3149557"/>
            <a:ext cx="923925" cy="260747"/>
          </a:xfrm>
          <a:prstGeom prst="straightConnector1">
            <a:avLst/>
          </a:prstGeom>
          <a:noFill/>
          <a:ln w="25400" algn="ctr">
            <a:solidFill>
              <a:schemeClr val="accent1"/>
            </a:solidFill>
            <a:prstDash val="dash"/>
            <a:round/>
            <a:headEnd type="arrow" w="med" len="med"/>
            <a:tailEnd type="arrow" w="med" len="med"/>
          </a:ln>
          <a:effectLst>
            <a:outerShdw blurRad="40000" dist="20000" dir="5400000" rotWithShape="0">
              <a:srgbClr val="000000">
                <a:alpha val="37999"/>
              </a:srgbClr>
            </a:outerShdw>
          </a:effectLst>
          <a:extLst/>
        </p:spPr>
      </p:cxnSp>
      <p:pic>
        <p:nvPicPr>
          <p:cNvPr id="14"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6536" y="4666197"/>
            <a:ext cx="817959" cy="75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Conector de seta reta 14"/>
          <p:cNvCxnSpPr>
            <a:cxnSpLocks noChangeShapeType="1"/>
          </p:cNvCxnSpPr>
          <p:nvPr/>
        </p:nvCxnSpPr>
        <p:spPr bwMode="auto">
          <a:xfrm flipH="1" flipV="1">
            <a:off x="2857275" y="3911557"/>
            <a:ext cx="794147" cy="28575"/>
          </a:xfrm>
          <a:prstGeom prst="straightConnector1">
            <a:avLst/>
          </a:prstGeom>
          <a:noFill/>
          <a:ln w="25400" algn="ctr">
            <a:solidFill>
              <a:schemeClr val="accent1"/>
            </a:solidFill>
            <a:prstDash val="dash"/>
            <a:round/>
            <a:headEnd type="arrow" w="med" len="med"/>
            <a:tailEnd type="arrow" w="med" len="med"/>
          </a:ln>
          <a:effectLst>
            <a:outerShdw blurRad="40000" dist="20000" dir="5400000" rotWithShape="0">
              <a:srgbClr val="000000">
                <a:alpha val="37999"/>
              </a:srgbClr>
            </a:outerShdw>
          </a:effectLst>
          <a:extLst/>
        </p:spPr>
      </p:cxnSp>
      <p:pic>
        <p:nvPicPr>
          <p:cNvPr id="16" name="Picture 31" descr="ANd9GcQYSe8-Va2P8rDGgqQ1yUUMYSzwwImqi_g1kWvXqb-lGW94xceKA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7847" y="3730582"/>
            <a:ext cx="1026319" cy="49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5" descr="ANd9GcSZ6pN3HA-MnpK0ApyGkYC5k98TjqgyxO810L5gYYNraCfr3wLv"/>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69778" y="3695001"/>
            <a:ext cx="544115" cy="59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36181" y="2328026"/>
            <a:ext cx="894159" cy="73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Conector de seta reta 18"/>
          <p:cNvCxnSpPr>
            <a:cxnSpLocks noChangeShapeType="1"/>
          </p:cNvCxnSpPr>
          <p:nvPr/>
        </p:nvCxnSpPr>
        <p:spPr bwMode="auto">
          <a:xfrm flipH="1" flipV="1">
            <a:off x="6430340" y="3062641"/>
            <a:ext cx="586979" cy="328613"/>
          </a:xfrm>
          <a:prstGeom prst="straightConnector1">
            <a:avLst/>
          </a:prstGeom>
          <a:noFill/>
          <a:ln w="25400" cap="rnd" algn="ctr">
            <a:solidFill>
              <a:schemeClr val="tx1"/>
            </a:solidFill>
            <a:prstDash val="sysDot"/>
            <a:round/>
            <a:headEnd type="arrow" w="med" len="med"/>
            <a:tailEnd type="arrow" w="med" len="med"/>
          </a:ln>
          <a:effectLst>
            <a:outerShdw blurRad="40000" dist="20000" dir="5400000" rotWithShape="0">
              <a:srgbClr val="000000">
                <a:alpha val="37999"/>
              </a:srgbClr>
            </a:outerShdw>
          </a:effectLst>
          <a:extLst/>
        </p:spPr>
      </p:cxnSp>
      <p:cxnSp>
        <p:nvCxnSpPr>
          <p:cNvPr id="20" name="Conector de seta reta 19"/>
          <p:cNvCxnSpPr>
            <a:cxnSpLocks noChangeShapeType="1"/>
          </p:cNvCxnSpPr>
          <p:nvPr/>
        </p:nvCxnSpPr>
        <p:spPr bwMode="auto">
          <a:xfrm flipH="1">
            <a:off x="5101603" y="3756776"/>
            <a:ext cx="1763316" cy="0"/>
          </a:xfrm>
          <a:prstGeom prst="straightConnector1">
            <a:avLst/>
          </a:prstGeom>
          <a:noFill/>
          <a:ln w="25400" cap="rnd" algn="ctr">
            <a:solidFill>
              <a:schemeClr val="tx1"/>
            </a:solidFill>
            <a:prstDash val="sysDot"/>
            <a:round/>
            <a:headEnd type="arrow" w="med" len="med"/>
            <a:tailEnd type="arrow" w="med" len="med"/>
          </a:ln>
          <a:effectLst>
            <a:outerShdw blurRad="40000" dist="20000" dir="5400000" rotWithShape="0">
              <a:srgbClr val="000000">
                <a:alpha val="37999"/>
              </a:srgbClr>
            </a:outerShdw>
          </a:effectLst>
          <a:extLst/>
        </p:spPr>
      </p:cxnSp>
      <p:cxnSp>
        <p:nvCxnSpPr>
          <p:cNvPr id="21" name="Conector de seta reta 20"/>
          <p:cNvCxnSpPr>
            <a:cxnSpLocks noChangeShapeType="1"/>
          </p:cNvCxnSpPr>
          <p:nvPr/>
        </p:nvCxnSpPr>
        <p:spPr bwMode="auto">
          <a:xfrm>
            <a:off x="4439615" y="4377091"/>
            <a:ext cx="1191" cy="447675"/>
          </a:xfrm>
          <a:prstGeom prst="straightConnector1">
            <a:avLst/>
          </a:prstGeom>
          <a:noFill/>
          <a:ln w="25400" cap="rnd" algn="ctr">
            <a:solidFill>
              <a:schemeClr val="tx1"/>
            </a:solidFill>
            <a:prstDash val="sysDot"/>
            <a:round/>
            <a:headEnd type="arrow" w="med" len="med"/>
            <a:tailEnd type="arrow" w="med" len="med"/>
          </a:ln>
          <a:effectLst>
            <a:outerShdw blurRad="40000" dist="20000" dir="5400000" rotWithShape="0">
              <a:srgbClr val="000000">
                <a:alpha val="37999"/>
              </a:srgbClr>
            </a:outerShdw>
          </a:effectLst>
          <a:extLst/>
        </p:spPr>
      </p:cxnSp>
      <p:cxnSp>
        <p:nvCxnSpPr>
          <p:cNvPr id="22" name="Conector de seta reta 21"/>
          <p:cNvCxnSpPr>
            <a:cxnSpLocks noChangeShapeType="1"/>
          </p:cNvCxnSpPr>
          <p:nvPr/>
        </p:nvCxnSpPr>
        <p:spPr bwMode="auto">
          <a:xfrm>
            <a:off x="3582365" y="2478045"/>
            <a:ext cx="323850" cy="472678"/>
          </a:xfrm>
          <a:prstGeom prst="straightConnector1">
            <a:avLst/>
          </a:prstGeom>
          <a:noFill/>
          <a:ln w="25400" cap="rnd" algn="ctr">
            <a:solidFill>
              <a:schemeClr val="tx1"/>
            </a:solidFill>
            <a:prstDash val="sysDot"/>
            <a:round/>
            <a:headEnd type="arrow" w="med" len="med"/>
            <a:tailEnd type="arrow" w="med" len="med"/>
          </a:ln>
          <a:effectLst>
            <a:outerShdw blurRad="40000" dist="20000" dir="5400000" rotWithShape="0">
              <a:srgbClr val="000000">
                <a:alpha val="37999"/>
              </a:srgbClr>
            </a:outerShdw>
          </a:effectLst>
          <a:extLst/>
        </p:spPr>
      </p:cxnSp>
      <p:sp>
        <p:nvSpPr>
          <p:cNvPr id="23" name="Retângulo 22"/>
          <p:cNvSpPr/>
          <p:nvPr/>
        </p:nvSpPr>
        <p:spPr>
          <a:xfrm>
            <a:off x="5536182" y="3846072"/>
            <a:ext cx="910828" cy="321469"/>
          </a:xfrm>
          <a:prstGeom prst="rect">
            <a:avLst/>
          </a:prstGeom>
          <a:solidFill>
            <a:schemeClr val="accent2">
              <a:lumMod val="20000"/>
              <a:lumOff val="80000"/>
            </a:scheme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050" b="1" i="1" dirty="0">
                <a:solidFill>
                  <a:srgbClr val="FF0000"/>
                </a:solidFill>
              </a:rPr>
              <a:t>Integração</a:t>
            </a:r>
          </a:p>
        </p:txBody>
      </p:sp>
      <p:cxnSp>
        <p:nvCxnSpPr>
          <p:cNvPr id="24" name="Conector de seta reta 23"/>
          <p:cNvCxnSpPr>
            <a:cxnSpLocks noChangeShapeType="1"/>
          </p:cNvCxnSpPr>
          <p:nvPr/>
        </p:nvCxnSpPr>
        <p:spPr bwMode="auto">
          <a:xfrm rot="5400000" flipH="1" flipV="1">
            <a:off x="4418185" y="2624491"/>
            <a:ext cx="392906" cy="321469"/>
          </a:xfrm>
          <a:prstGeom prst="straightConnector1">
            <a:avLst/>
          </a:prstGeom>
          <a:noFill/>
          <a:ln w="25400" cap="rnd" algn="ctr">
            <a:solidFill>
              <a:schemeClr val="tx1"/>
            </a:solidFill>
            <a:prstDash val="sysDot"/>
            <a:round/>
            <a:headEnd type="arrow" w="med" len="med"/>
            <a:tailEnd type="arrow" w="med" len="med"/>
          </a:ln>
          <a:effectLst>
            <a:outerShdw blurRad="40000" dist="20000" dir="5400000" rotWithShape="0">
              <a:srgbClr val="000000">
                <a:alpha val="37999"/>
              </a:srgbClr>
            </a:outerShdw>
          </a:effectLst>
          <a:extLst/>
        </p:spPr>
      </p:cxnSp>
      <p:pic>
        <p:nvPicPr>
          <p:cNvPr id="25"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18109" y="2988822"/>
            <a:ext cx="1187054" cy="1187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tângulo 25"/>
          <p:cNvSpPr/>
          <p:nvPr/>
        </p:nvSpPr>
        <p:spPr>
          <a:xfrm>
            <a:off x="5532609" y="3274572"/>
            <a:ext cx="910829" cy="321469"/>
          </a:xfrm>
          <a:prstGeom prst="rect">
            <a:avLst/>
          </a:prstGeom>
          <a:solidFill>
            <a:schemeClr val="accent2">
              <a:lumMod val="20000"/>
              <a:lumOff val="80000"/>
            </a:scheme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050" b="1" i="1" dirty="0">
                <a:solidFill>
                  <a:srgbClr val="FF0000"/>
                </a:solidFill>
              </a:rPr>
              <a:t>Coordenação</a:t>
            </a:r>
          </a:p>
        </p:txBody>
      </p:sp>
      <p:pic>
        <p:nvPicPr>
          <p:cNvPr id="27" name="Picture 12"/>
          <p:cNvPicPr>
            <a:picLocks noGrp="1" noChangeAspect="1" noChangeArrowheads="1"/>
          </p:cNvPicPr>
          <p:nvPr>
            <p:ph idx="1"/>
          </p:nvPr>
        </p:nvPicPr>
        <p:blipFill>
          <a:blip r:embed="rId12">
            <a:extLst>
              <a:ext uri="{28A0092B-C50C-407E-A947-70E740481C1C}">
                <a14:useLocalDpi xmlns:a14="http://schemas.microsoft.com/office/drawing/2010/main" val="0"/>
              </a:ext>
            </a:extLst>
          </a:blip>
          <a:srcRect/>
          <a:stretch>
            <a:fillRect/>
          </a:stretch>
        </p:blipFill>
        <p:spPr bwMode="auto">
          <a:xfrm>
            <a:off x="3805734" y="4882062"/>
            <a:ext cx="1310754" cy="70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Caixa de Texto 2"/>
          <p:cNvSpPr txBox="1">
            <a:spLocks noChangeArrowheads="1"/>
          </p:cNvSpPr>
          <p:nvPr/>
        </p:nvSpPr>
        <p:spPr bwMode="auto">
          <a:xfrm>
            <a:off x="7119713" y="2640511"/>
            <a:ext cx="1040607" cy="351235"/>
          </a:xfrm>
          <a:prstGeom prst="rect">
            <a:avLst/>
          </a:prstGeom>
          <a:solidFill>
            <a:srgbClr val="FFC000"/>
          </a:solidFill>
          <a:ln w="9525">
            <a:solidFill>
              <a:srgbClr val="000000"/>
            </a:solidFill>
            <a:miter lim="800000"/>
            <a:headEnd/>
            <a:tailEnd/>
          </a:ln>
        </p:spPr>
        <p:txBody>
          <a:bodyPr/>
          <a:lstStyle/>
          <a:p>
            <a:pPr algn="ctr">
              <a:lnSpc>
                <a:spcPct val="115000"/>
              </a:lnSpc>
              <a:spcAft>
                <a:spcPts val="750"/>
              </a:spcAft>
              <a:defRPr/>
            </a:pPr>
            <a:r>
              <a:rPr lang="pt-BR" sz="713" b="1" dirty="0">
                <a:latin typeface="Verdana"/>
                <a:ea typeface="Calibri"/>
                <a:cs typeface="Times New Roman"/>
              </a:rPr>
              <a:t>Unidade Básica de Saúde </a:t>
            </a:r>
            <a:endParaRPr lang="pt-BR" sz="825" dirty="0">
              <a:latin typeface="Calibri"/>
              <a:ea typeface="Calibri"/>
              <a:cs typeface="Times New Roman"/>
            </a:endParaRPr>
          </a:p>
          <a:p>
            <a:pPr algn="ctr">
              <a:lnSpc>
                <a:spcPct val="115000"/>
              </a:lnSpc>
              <a:spcAft>
                <a:spcPts val="750"/>
              </a:spcAft>
              <a:defRPr/>
            </a:pPr>
            <a:r>
              <a:rPr lang="pt-BR" sz="675" b="1" dirty="0">
                <a:latin typeface="Verdana"/>
                <a:ea typeface="Calibri"/>
                <a:cs typeface="Times New Roman"/>
              </a:rPr>
              <a:t> </a:t>
            </a:r>
            <a:endParaRPr lang="pt-BR" sz="825" dirty="0">
              <a:latin typeface="Calibri"/>
              <a:ea typeface="Calibri"/>
              <a:cs typeface="Times New Roman"/>
            </a:endParaRPr>
          </a:p>
        </p:txBody>
      </p:sp>
      <p:cxnSp>
        <p:nvCxnSpPr>
          <p:cNvPr id="29" name="Conector de seta reta 60"/>
          <p:cNvCxnSpPr>
            <a:cxnSpLocks noChangeShapeType="1"/>
          </p:cNvCxnSpPr>
          <p:nvPr/>
        </p:nvCxnSpPr>
        <p:spPr bwMode="auto">
          <a:xfrm flipH="1">
            <a:off x="1181696" y="1973312"/>
            <a:ext cx="864394" cy="1191"/>
          </a:xfrm>
          <a:prstGeom prst="straightConnector1">
            <a:avLst/>
          </a:prstGeom>
          <a:noFill/>
          <a:ln w="25400" algn="ctr">
            <a:solidFill>
              <a:schemeClr val="accent1"/>
            </a:solidFill>
            <a:prstDash val="dash"/>
            <a:round/>
            <a:headEnd type="arrow" w="med" len="med"/>
            <a:tailEnd type="arrow" w="med" len="med"/>
          </a:ln>
          <a:effectLst>
            <a:outerShdw blurRad="40000" dist="20000" dir="5400000" rotWithShape="0">
              <a:srgbClr val="000000">
                <a:alpha val="37999"/>
              </a:srgbClr>
            </a:outerShdw>
          </a:effectLst>
          <a:extLst/>
        </p:spPr>
      </p:cxnSp>
      <p:sp>
        <p:nvSpPr>
          <p:cNvPr id="30" name="Text Box 38"/>
          <p:cNvSpPr txBox="1">
            <a:spLocks noChangeArrowheads="1"/>
          </p:cNvSpPr>
          <p:nvPr/>
        </p:nvSpPr>
        <p:spPr bwMode="auto">
          <a:xfrm>
            <a:off x="841252" y="1642011"/>
            <a:ext cx="19317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pt-BR" altLang="pt-BR" sz="1100" b="1" dirty="0" err="1">
                <a:latin typeface="Verdana" panose="020B0604030504040204" pitchFamily="34" charset="0"/>
              </a:rPr>
              <a:t>Intersetorialidade</a:t>
            </a:r>
            <a:endParaRPr lang="pt-BR" altLang="pt-BR" sz="1100" b="1" dirty="0">
              <a:latin typeface="Verdana" panose="020B0604030504040204" pitchFamily="34" charset="0"/>
            </a:endParaRPr>
          </a:p>
        </p:txBody>
      </p:sp>
    </p:spTree>
    <p:extLst>
      <p:ext uri="{BB962C8B-B14F-4D97-AF65-F5344CB8AC3E}">
        <p14:creationId xmlns:p14="http://schemas.microsoft.com/office/powerpoint/2010/main" val="30071694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8686800" cy="1143000"/>
          </a:xfrm>
        </p:spPr>
        <p:txBody>
          <a:bodyPr>
            <a:normAutofit fontScale="90000"/>
          </a:bodyPr>
          <a:lstStyle/>
          <a:p>
            <a:pPr algn="l"/>
            <a:r>
              <a:rPr lang="pt-BR" sz="4000" b="1" dirty="0">
                <a:solidFill>
                  <a:schemeClr val="accent2">
                    <a:lumMod val="75000"/>
                  </a:schemeClr>
                </a:solidFill>
              </a:rPr>
              <a:t>Desafios imediatos no controle do câncer</a:t>
            </a:r>
            <a:r>
              <a:rPr lang="pt-BR" b="1" dirty="0">
                <a:solidFill>
                  <a:schemeClr val="accent2">
                    <a:lumMod val="75000"/>
                  </a:schemeClr>
                </a:solidFill>
              </a:rPr>
              <a:t/>
            </a:r>
            <a:br>
              <a:rPr lang="pt-BR" b="1" dirty="0">
                <a:solidFill>
                  <a:schemeClr val="accent2">
                    <a:lumMod val="75000"/>
                  </a:schemeClr>
                </a:solidFill>
              </a:rPr>
            </a:br>
            <a:endParaRPr lang="pt-BR" dirty="0"/>
          </a:p>
        </p:txBody>
      </p:sp>
      <p:sp>
        <p:nvSpPr>
          <p:cNvPr id="5" name="Retângulo 1"/>
          <p:cNvSpPr>
            <a:spLocks noGrp="1" noChangeArrowheads="1"/>
          </p:cNvSpPr>
          <p:nvPr>
            <p:ph idx="1"/>
          </p:nvPr>
        </p:nvSpPr>
        <p:spPr bwMode="auto">
          <a:xfrm>
            <a:off x="467544" y="1052736"/>
            <a:ext cx="8229600"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28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 typeface="Calibri" panose="020F0502020204030204" pitchFamily="34" charset="0"/>
              <a:buAutoNum type="arabicPeriod"/>
            </a:pPr>
            <a:r>
              <a:rPr lang="pt-BR" altLang="pt-BR" sz="1800" dirty="0">
                <a:solidFill>
                  <a:srgbClr val="0070C0"/>
                </a:solidFill>
                <a:latin typeface="Arial" panose="020B0604020202020204" pitchFamily="34" charset="0"/>
              </a:rPr>
              <a:t>Engajar a sociedade </a:t>
            </a:r>
            <a:r>
              <a:rPr lang="pt-BR" altLang="pt-BR" sz="1800" dirty="0">
                <a:latin typeface="Arial" panose="020B0604020202020204" pitchFamily="34" charset="0"/>
              </a:rPr>
              <a:t>em um esforço permanente para o controle do </a:t>
            </a:r>
            <a:r>
              <a:rPr lang="pt-BR" altLang="pt-BR" sz="1800" dirty="0" smtClean="0">
                <a:latin typeface="Arial" panose="020B0604020202020204" pitchFamily="34" charset="0"/>
              </a:rPr>
              <a:t>câncer</a:t>
            </a:r>
          </a:p>
          <a:p>
            <a:pPr lvl="1">
              <a:spcBef>
                <a:spcPct val="0"/>
              </a:spcBef>
              <a:buFont typeface="Arial" panose="020B0604020202020204" pitchFamily="34" charset="0"/>
              <a:buChar char="•"/>
            </a:pPr>
            <a:r>
              <a:rPr lang="pt-BR" altLang="pt-BR" sz="1800" dirty="0" smtClean="0">
                <a:latin typeface="Arial" panose="020B0604020202020204" pitchFamily="34" charset="0"/>
              </a:rPr>
              <a:t>Conselho Municipal de Saúde</a:t>
            </a:r>
            <a:endParaRPr lang="pt-BR" altLang="pt-BR" sz="1800" dirty="0">
              <a:latin typeface="Arial" panose="020B0604020202020204" pitchFamily="34" charset="0"/>
            </a:endParaRPr>
          </a:p>
          <a:p>
            <a:pPr lvl="1">
              <a:spcBef>
                <a:spcPct val="0"/>
              </a:spcBef>
              <a:buFont typeface="Arial" panose="020B0604020202020204" pitchFamily="34" charset="0"/>
              <a:buChar char="•"/>
            </a:pPr>
            <a:r>
              <a:rPr lang="pt-BR" altLang="pt-BR" sz="1800" dirty="0" smtClean="0">
                <a:latin typeface="Arial" panose="020B0604020202020204" pitchFamily="34" charset="0"/>
              </a:rPr>
              <a:t>Monitoramento de contratos</a:t>
            </a:r>
            <a:endParaRPr lang="pt-BR" altLang="pt-BR" sz="1800" dirty="0">
              <a:latin typeface="Arial" panose="020B0604020202020204" pitchFamily="34" charset="0"/>
            </a:endParaRPr>
          </a:p>
          <a:p>
            <a:pPr lvl="1">
              <a:spcBef>
                <a:spcPct val="0"/>
              </a:spcBef>
              <a:buFont typeface="Arial" panose="020B0604020202020204" pitchFamily="34" charset="0"/>
              <a:buChar char="•"/>
            </a:pPr>
            <a:r>
              <a:rPr lang="pt-BR" altLang="pt-BR" sz="1800" dirty="0" smtClean="0">
                <a:latin typeface="Arial" panose="020B0604020202020204" pitchFamily="34" charset="0"/>
              </a:rPr>
              <a:t>Fortalecimento dos espaços de gestão </a:t>
            </a:r>
          </a:p>
          <a:p>
            <a:pPr lvl="1">
              <a:spcBef>
                <a:spcPct val="0"/>
              </a:spcBef>
              <a:buFont typeface="Arial" panose="020B0604020202020204" pitchFamily="34" charset="0"/>
              <a:buChar char="•"/>
            </a:pPr>
            <a:r>
              <a:rPr lang="pt-BR" altLang="pt-BR" sz="1800" dirty="0" smtClean="0">
                <a:latin typeface="Arial" panose="020B0604020202020204" pitchFamily="34" charset="0"/>
              </a:rPr>
              <a:t>Fortalecimento da CIB</a:t>
            </a:r>
            <a:endParaRPr lang="pt-BR" altLang="pt-BR" sz="1800" dirty="0">
              <a:latin typeface="Arial" panose="020B0604020202020204" pitchFamily="34" charset="0"/>
            </a:endParaRPr>
          </a:p>
          <a:p>
            <a:pPr eaLnBrk="1" hangingPunct="1">
              <a:lnSpc>
                <a:spcPct val="150000"/>
              </a:lnSpc>
              <a:spcBef>
                <a:spcPct val="0"/>
              </a:spcBef>
              <a:buFont typeface="Calibri" panose="020F0502020204030204" pitchFamily="34" charset="0"/>
              <a:buAutoNum type="arabicPeriod"/>
            </a:pPr>
            <a:r>
              <a:rPr lang="pt-BR" altLang="pt-BR" sz="1800" dirty="0" smtClean="0">
                <a:latin typeface="Arial" panose="020B0604020202020204" pitchFamily="34" charset="0"/>
              </a:rPr>
              <a:t>Fortalecer </a:t>
            </a:r>
            <a:r>
              <a:rPr lang="pt-BR" altLang="pt-BR" sz="1800" dirty="0">
                <a:latin typeface="Arial" panose="020B0604020202020204" pitchFamily="34" charset="0"/>
              </a:rPr>
              <a:t>ações para </a:t>
            </a:r>
            <a:r>
              <a:rPr lang="pt-BR" altLang="pt-BR" sz="1800" dirty="0">
                <a:solidFill>
                  <a:srgbClr val="0070C0"/>
                </a:solidFill>
                <a:latin typeface="Arial" panose="020B0604020202020204" pitchFamily="34" charset="0"/>
              </a:rPr>
              <a:t>prevenção </a:t>
            </a:r>
            <a:r>
              <a:rPr lang="pt-BR" altLang="pt-BR" sz="1800" dirty="0" smtClean="0">
                <a:solidFill>
                  <a:srgbClr val="0070C0"/>
                </a:solidFill>
                <a:latin typeface="Arial" panose="020B0604020202020204" pitchFamily="34" charset="0"/>
              </a:rPr>
              <a:t>primária e </a:t>
            </a:r>
            <a:r>
              <a:rPr lang="pt-BR" altLang="pt-BR" sz="1800" dirty="0" smtClean="0">
                <a:solidFill>
                  <a:srgbClr val="0070C0"/>
                </a:solidFill>
                <a:latin typeface="Arial" panose="020B0604020202020204" pitchFamily="34" charset="0"/>
              </a:rPr>
              <a:t>secundária e </a:t>
            </a:r>
            <a:r>
              <a:rPr lang="pt-BR" altLang="pt-BR" sz="1800" dirty="0" err="1" smtClean="0">
                <a:solidFill>
                  <a:srgbClr val="FF0000"/>
                </a:solidFill>
                <a:latin typeface="Arial" panose="020B0604020202020204" pitchFamily="34" charset="0"/>
              </a:rPr>
              <a:t>empoderamento</a:t>
            </a:r>
            <a:r>
              <a:rPr lang="pt-BR" altLang="pt-BR" sz="1800" dirty="0" smtClean="0">
                <a:solidFill>
                  <a:srgbClr val="FF0000"/>
                </a:solidFill>
                <a:latin typeface="Arial" panose="020B0604020202020204" pitchFamily="34" charset="0"/>
              </a:rPr>
              <a:t> da população</a:t>
            </a:r>
            <a:r>
              <a:rPr lang="pt-BR" altLang="pt-BR" sz="1800" dirty="0" smtClean="0">
                <a:latin typeface="Arial" panose="020B0604020202020204" pitchFamily="34" charset="0"/>
              </a:rPr>
              <a:t>:</a:t>
            </a:r>
            <a:endParaRPr lang="pt-BR" altLang="pt-BR" sz="1800" dirty="0">
              <a:latin typeface="Arial" panose="020B0604020202020204" pitchFamily="34" charset="0"/>
            </a:endParaRPr>
          </a:p>
          <a:p>
            <a:pPr lvl="1" eaLnBrk="1" hangingPunct="1">
              <a:spcBef>
                <a:spcPct val="0"/>
              </a:spcBef>
              <a:buFont typeface="Arial" panose="020B0604020202020204" pitchFamily="34" charset="0"/>
              <a:buChar char="•"/>
            </a:pPr>
            <a:r>
              <a:rPr lang="pt-BR" altLang="pt-BR" sz="1800" dirty="0" smtClean="0">
                <a:latin typeface="Arial" panose="020B0604020202020204" pitchFamily="34" charset="0"/>
              </a:rPr>
              <a:t>Cessação do tabagismo</a:t>
            </a:r>
            <a:endParaRPr lang="pt-BR" altLang="pt-BR" sz="1800" dirty="0">
              <a:latin typeface="Arial" panose="020B0604020202020204" pitchFamily="34" charset="0"/>
            </a:endParaRPr>
          </a:p>
          <a:p>
            <a:pPr lvl="1" eaLnBrk="1" hangingPunct="1">
              <a:spcBef>
                <a:spcPct val="0"/>
              </a:spcBef>
              <a:buFont typeface="Arial" panose="020B0604020202020204" pitchFamily="34" charset="0"/>
              <a:buChar char="•"/>
            </a:pPr>
            <a:r>
              <a:rPr lang="pt-BR" altLang="pt-BR" sz="1800" dirty="0">
                <a:latin typeface="Arial" panose="020B0604020202020204" pitchFamily="34" charset="0"/>
              </a:rPr>
              <a:t>Adoção de dietas saudáveis</a:t>
            </a:r>
          </a:p>
          <a:p>
            <a:pPr lvl="1" eaLnBrk="1" hangingPunct="1">
              <a:spcBef>
                <a:spcPct val="0"/>
              </a:spcBef>
              <a:buFont typeface="Arial" panose="020B0604020202020204" pitchFamily="34" charset="0"/>
              <a:buChar char="•"/>
            </a:pPr>
            <a:r>
              <a:rPr lang="pt-BR" altLang="pt-BR" sz="1800" dirty="0" smtClean="0">
                <a:latin typeface="Arial" panose="020B0604020202020204" pitchFamily="34" charset="0"/>
              </a:rPr>
              <a:t>Estimular </a:t>
            </a:r>
            <a:r>
              <a:rPr lang="pt-BR" altLang="pt-BR" sz="1800" dirty="0">
                <a:latin typeface="Arial" panose="020B0604020202020204" pitchFamily="34" charset="0"/>
              </a:rPr>
              <a:t>a prática de atividades </a:t>
            </a:r>
            <a:r>
              <a:rPr lang="pt-BR" altLang="pt-BR" sz="1800" dirty="0" smtClean="0">
                <a:latin typeface="Arial" panose="020B0604020202020204" pitchFamily="34" charset="0"/>
              </a:rPr>
              <a:t>físicas</a:t>
            </a:r>
          </a:p>
          <a:p>
            <a:pPr lvl="1" eaLnBrk="1" hangingPunct="1">
              <a:spcBef>
                <a:spcPct val="0"/>
              </a:spcBef>
              <a:buFont typeface="Arial" panose="020B0604020202020204" pitchFamily="34" charset="0"/>
              <a:buChar char="•"/>
            </a:pPr>
            <a:r>
              <a:rPr lang="pt-BR" altLang="pt-BR" sz="1800" dirty="0" smtClean="0">
                <a:latin typeface="Arial" panose="020B0604020202020204" pitchFamily="34" charset="0"/>
              </a:rPr>
              <a:t>Ampliar cobertura da vacinação para </a:t>
            </a:r>
            <a:r>
              <a:rPr lang="pt-BR" altLang="pt-BR" sz="1800" dirty="0" smtClean="0">
                <a:latin typeface="Arial" panose="020B0604020202020204" pitchFamily="34" charset="0"/>
              </a:rPr>
              <a:t>HPV</a:t>
            </a:r>
            <a:endParaRPr lang="pt-BR" altLang="pt-BR" sz="1800" dirty="0">
              <a:latin typeface="Arial" panose="020B0604020202020204" pitchFamily="34" charset="0"/>
            </a:endParaRPr>
          </a:p>
        </p:txBody>
      </p:sp>
    </p:spTree>
    <p:extLst>
      <p:ext uri="{BB962C8B-B14F-4D97-AF65-F5344CB8AC3E}">
        <p14:creationId xmlns:p14="http://schemas.microsoft.com/office/powerpoint/2010/main" val="35170789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8686800" cy="1143000"/>
          </a:xfrm>
        </p:spPr>
        <p:txBody>
          <a:bodyPr>
            <a:normAutofit fontScale="90000"/>
          </a:bodyPr>
          <a:lstStyle/>
          <a:p>
            <a:pPr algn="l"/>
            <a:r>
              <a:rPr lang="pt-BR" sz="4000" b="1" dirty="0">
                <a:solidFill>
                  <a:schemeClr val="accent2">
                    <a:lumMod val="75000"/>
                  </a:schemeClr>
                </a:solidFill>
              </a:rPr>
              <a:t>Desafios imediatos no controle do câncer</a:t>
            </a:r>
            <a:r>
              <a:rPr lang="pt-BR" b="1" dirty="0">
                <a:solidFill>
                  <a:schemeClr val="accent2">
                    <a:lumMod val="75000"/>
                  </a:schemeClr>
                </a:solidFill>
              </a:rPr>
              <a:t/>
            </a:r>
            <a:br>
              <a:rPr lang="pt-BR" b="1" dirty="0">
                <a:solidFill>
                  <a:schemeClr val="accent2">
                    <a:lumMod val="75000"/>
                  </a:schemeClr>
                </a:solidFill>
              </a:rPr>
            </a:br>
            <a:endParaRPr lang="pt-BR" dirty="0"/>
          </a:p>
        </p:txBody>
      </p:sp>
      <p:sp>
        <p:nvSpPr>
          <p:cNvPr id="5" name="Retângulo 1"/>
          <p:cNvSpPr>
            <a:spLocks noGrp="1" noChangeArrowheads="1"/>
          </p:cNvSpPr>
          <p:nvPr>
            <p:ph idx="1"/>
          </p:nvPr>
        </p:nvSpPr>
        <p:spPr bwMode="auto">
          <a:xfrm>
            <a:off x="467544" y="1052736"/>
            <a:ext cx="8229600" cy="286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28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 typeface="+mj-lt"/>
              <a:buAutoNum type="arabicPeriod" startAt="3"/>
            </a:pPr>
            <a:r>
              <a:rPr lang="pt-BR" altLang="pt-BR" sz="1800" dirty="0" smtClean="0">
                <a:solidFill>
                  <a:srgbClr val="0070C0"/>
                </a:solidFill>
                <a:latin typeface="Arial" panose="020B0604020202020204" pitchFamily="34" charset="0"/>
              </a:rPr>
              <a:t>Aperfeiçoar </a:t>
            </a:r>
            <a:r>
              <a:rPr lang="pt-BR" altLang="pt-BR" sz="1800" dirty="0">
                <a:solidFill>
                  <a:srgbClr val="0070C0"/>
                </a:solidFill>
                <a:latin typeface="Arial" panose="020B0604020202020204" pitchFamily="34" charset="0"/>
              </a:rPr>
              <a:t>meios de coleta e análise de dados </a:t>
            </a:r>
            <a:r>
              <a:rPr lang="pt-BR" altLang="pt-BR" sz="1800" dirty="0">
                <a:latin typeface="Arial" panose="020B0604020202020204" pitchFamily="34" charset="0"/>
              </a:rPr>
              <a:t>representativos sobre </a:t>
            </a:r>
            <a:r>
              <a:rPr lang="pt-BR" altLang="pt-BR" sz="1800" dirty="0" smtClean="0">
                <a:latin typeface="Arial" panose="020B0604020202020204" pitchFamily="34" charset="0"/>
              </a:rPr>
              <a:t>a magnitude da carga sanitária representada pelo câncer</a:t>
            </a:r>
            <a:endParaRPr lang="pt-BR" altLang="pt-BR" sz="1800" dirty="0">
              <a:latin typeface="Arial" panose="020B0604020202020204" pitchFamily="34" charset="0"/>
            </a:endParaRPr>
          </a:p>
          <a:p>
            <a:pPr eaLnBrk="1" hangingPunct="1">
              <a:lnSpc>
                <a:spcPct val="150000"/>
              </a:lnSpc>
              <a:spcBef>
                <a:spcPct val="0"/>
              </a:spcBef>
              <a:buFont typeface="Calibri" panose="020F0502020204030204" pitchFamily="34" charset="0"/>
              <a:buAutoNum type="arabicPeriod" startAt="3"/>
            </a:pPr>
            <a:r>
              <a:rPr lang="pt-BR" altLang="pt-BR" sz="1800" dirty="0">
                <a:solidFill>
                  <a:srgbClr val="0070C0"/>
                </a:solidFill>
                <a:latin typeface="Arial" panose="020B0604020202020204" pitchFamily="34" charset="0"/>
              </a:rPr>
              <a:t>Estimular a produção de conhecimentos </a:t>
            </a:r>
            <a:r>
              <a:rPr lang="pt-BR" altLang="pt-BR" sz="1800" dirty="0">
                <a:latin typeface="Arial" panose="020B0604020202020204" pitchFamily="34" charset="0"/>
              </a:rPr>
              <a:t>sobre o </a:t>
            </a:r>
            <a:r>
              <a:rPr lang="pt-BR" altLang="pt-BR" sz="1800" dirty="0" smtClean="0">
                <a:latin typeface="Arial" panose="020B0604020202020204" pitchFamily="34" charset="0"/>
              </a:rPr>
              <a:t>câncer </a:t>
            </a:r>
            <a:r>
              <a:rPr lang="pt-BR" altLang="pt-BR" sz="1800" dirty="0">
                <a:latin typeface="Arial" panose="020B0604020202020204" pitchFamily="34" charset="0"/>
              </a:rPr>
              <a:t>no Brasil e estratégias inovadoras para seu controle</a:t>
            </a:r>
          </a:p>
          <a:p>
            <a:pPr eaLnBrk="1" hangingPunct="1">
              <a:lnSpc>
                <a:spcPct val="150000"/>
              </a:lnSpc>
              <a:spcBef>
                <a:spcPct val="0"/>
              </a:spcBef>
              <a:buFont typeface="Calibri" panose="020F0502020204030204" pitchFamily="34" charset="0"/>
              <a:buAutoNum type="arabicPeriod" startAt="3"/>
            </a:pPr>
            <a:r>
              <a:rPr lang="pt-BR" altLang="pt-BR" sz="1800" dirty="0" smtClean="0">
                <a:solidFill>
                  <a:srgbClr val="FF0000"/>
                </a:solidFill>
                <a:latin typeface="Arial" panose="020B0604020202020204" pitchFamily="34" charset="0"/>
              </a:rPr>
              <a:t>Ampliação do acesso ao diagnóstico e tratamento do câncer no País, com qualidade e equidade</a:t>
            </a:r>
            <a:r>
              <a:rPr lang="pt-BR" altLang="pt-BR" sz="1400" dirty="0" smtClean="0">
                <a:solidFill>
                  <a:srgbClr val="FF0000"/>
                </a:solidFill>
                <a:latin typeface="Arial" panose="020B0604020202020204" pitchFamily="34" charset="0"/>
              </a:rPr>
              <a:t>.</a:t>
            </a:r>
            <a:endParaRPr lang="pt-BR" altLang="pt-BR" sz="1400" dirty="0">
              <a:solidFill>
                <a:srgbClr val="FF0000"/>
              </a:solidFill>
              <a:latin typeface="Arial" panose="020B0604020202020204" pitchFamily="34" charset="0"/>
            </a:endParaRPr>
          </a:p>
          <a:p>
            <a:pPr eaLnBrk="1" hangingPunct="1">
              <a:lnSpc>
                <a:spcPct val="150000"/>
              </a:lnSpc>
              <a:spcBef>
                <a:spcPct val="0"/>
              </a:spcBef>
              <a:buFont typeface="Calibri" panose="020F0502020204030204" pitchFamily="34" charset="0"/>
              <a:buAutoNum type="arabicPeriod" startAt="3"/>
            </a:pPr>
            <a:endParaRPr lang="pt-BR" altLang="pt-BR" sz="1400" dirty="0">
              <a:latin typeface="Arial" panose="020B0604020202020204" pitchFamily="34" charset="0"/>
            </a:endParaRPr>
          </a:p>
        </p:txBody>
      </p:sp>
    </p:spTree>
    <p:extLst>
      <p:ext uri="{BB962C8B-B14F-4D97-AF65-F5344CB8AC3E}">
        <p14:creationId xmlns:p14="http://schemas.microsoft.com/office/powerpoint/2010/main" val="34454812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pPr>
              <a:spcAft>
                <a:spcPts val="600"/>
              </a:spcAft>
            </a:pPr>
            <a:r>
              <a:rPr lang="pt-BR" altLang="pt-BR" b="1" dirty="0" smtClean="0">
                <a:solidFill>
                  <a:schemeClr val="tx2"/>
                </a:solidFill>
              </a:rPr>
              <a:t>Obrigada!</a:t>
            </a:r>
            <a:endParaRPr lang="pt-BR" altLang="pt-BR" b="1" dirty="0">
              <a:solidFill>
                <a:schemeClr val="tx2"/>
              </a:solidFill>
            </a:endParaRPr>
          </a:p>
        </p:txBody>
      </p:sp>
      <p:sp>
        <p:nvSpPr>
          <p:cNvPr id="4" name="Retângulo 3"/>
          <p:cNvSpPr/>
          <p:nvPr/>
        </p:nvSpPr>
        <p:spPr>
          <a:xfrm>
            <a:off x="395536" y="188640"/>
            <a:ext cx="8352928" cy="1200329"/>
          </a:xfrm>
          <a:prstGeom prst="rect">
            <a:avLst/>
          </a:prstGeom>
        </p:spPr>
        <p:txBody>
          <a:bodyPr wrap="square">
            <a:spAutoFit/>
          </a:bodyPr>
          <a:lstStyle/>
          <a:p>
            <a:r>
              <a:rPr lang="pt-BR" sz="3600" dirty="0"/>
              <a:t/>
            </a:r>
            <a:br>
              <a:rPr lang="pt-BR" sz="3600" dirty="0"/>
            </a:br>
            <a:endParaRPr lang="pt-BR" sz="3600" dirty="0"/>
          </a:p>
        </p:txBody>
      </p:sp>
      <p:sp>
        <p:nvSpPr>
          <p:cNvPr id="5" name="Retângulo 4"/>
          <p:cNvSpPr/>
          <p:nvPr/>
        </p:nvSpPr>
        <p:spPr>
          <a:xfrm>
            <a:off x="931067" y="3861048"/>
            <a:ext cx="6984776" cy="2139047"/>
          </a:xfrm>
          <a:prstGeom prst="rect">
            <a:avLst/>
          </a:prstGeom>
        </p:spPr>
        <p:txBody>
          <a:bodyPr wrap="square">
            <a:spAutoFit/>
          </a:bodyPr>
          <a:lstStyle/>
          <a:p>
            <a:pPr algn="ctr"/>
            <a:r>
              <a:rPr lang="pt-BR" altLang="pt-BR" sz="1600" b="1" dirty="0" smtClean="0">
                <a:solidFill>
                  <a:schemeClr val="tx2"/>
                </a:solidFill>
              </a:rPr>
              <a:t>Jaqueline Silva Misael</a:t>
            </a:r>
          </a:p>
          <a:p>
            <a:pPr algn="ctr">
              <a:spcAft>
                <a:spcPts val="600"/>
              </a:spcAft>
            </a:pPr>
            <a:r>
              <a:rPr lang="pt-BR" altLang="pt-BR" sz="1400" dirty="0" smtClean="0">
                <a:solidFill>
                  <a:schemeClr val="tx2"/>
                </a:solidFill>
              </a:rPr>
              <a:t>Analista Técnica de Políticas Sociais</a:t>
            </a:r>
            <a:endParaRPr lang="pt-BR" altLang="pt-BR" sz="1400" dirty="0">
              <a:solidFill>
                <a:schemeClr val="tx2"/>
              </a:solidFill>
            </a:endParaRPr>
          </a:p>
          <a:p>
            <a:pPr algn="ctr"/>
            <a:r>
              <a:rPr lang="pt-BR" altLang="pt-BR" sz="1400" dirty="0">
                <a:solidFill>
                  <a:schemeClr val="tx2"/>
                </a:solidFill>
              </a:rPr>
              <a:t>Coordenação-Geral de Atenção às Pessoas  com Doenças Crônicas</a:t>
            </a:r>
          </a:p>
          <a:p>
            <a:pPr algn="ctr"/>
            <a:r>
              <a:rPr lang="pt-BR" altLang="pt-BR" sz="1400" dirty="0">
                <a:solidFill>
                  <a:schemeClr val="tx2"/>
                </a:solidFill>
              </a:rPr>
              <a:t>Departamento de Atenção Especializada e Temática</a:t>
            </a:r>
          </a:p>
          <a:p>
            <a:pPr algn="ctr"/>
            <a:r>
              <a:rPr lang="pt-BR" altLang="pt-BR" sz="1400" dirty="0">
                <a:solidFill>
                  <a:schemeClr val="tx2"/>
                </a:solidFill>
              </a:rPr>
              <a:t>Secretaria de Atenção à Saúde</a:t>
            </a:r>
          </a:p>
          <a:p>
            <a:pPr algn="ctr"/>
            <a:r>
              <a:rPr lang="pt-BR" altLang="pt-BR" sz="1400" dirty="0" smtClean="0">
                <a:solidFill>
                  <a:schemeClr val="tx2"/>
                </a:solidFill>
              </a:rPr>
              <a:t>Ministério </a:t>
            </a:r>
            <a:r>
              <a:rPr lang="pt-BR" altLang="pt-BR" sz="1400" dirty="0">
                <a:solidFill>
                  <a:schemeClr val="tx2"/>
                </a:solidFill>
              </a:rPr>
              <a:t>da Saúde</a:t>
            </a:r>
          </a:p>
          <a:p>
            <a:pPr algn="ctr"/>
            <a:r>
              <a:rPr lang="pt-BR" altLang="pt-BR" sz="1400" dirty="0" smtClean="0">
                <a:solidFill>
                  <a:schemeClr val="tx2"/>
                </a:solidFill>
                <a:hlinkClick r:id="rId2"/>
              </a:rPr>
              <a:t>rede.cronicas@saude.gov.br</a:t>
            </a:r>
            <a:endParaRPr lang="pt-BR" altLang="pt-BR" sz="1400" dirty="0" smtClean="0">
              <a:solidFill>
                <a:schemeClr val="tx2"/>
              </a:solidFill>
            </a:endParaRPr>
          </a:p>
          <a:p>
            <a:pPr algn="ctr"/>
            <a:r>
              <a:rPr lang="pt-BR" altLang="pt-BR" sz="1400" dirty="0" smtClean="0">
                <a:solidFill>
                  <a:schemeClr val="tx2"/>
                </a:solidFill>
              </a:rPr>
              <a:t>(61</a:t>
            </a:r>
            <a:r>
              <a:rPr lang="pt-BR" altLang="pt-BR" sz="1400" dirty="0" smtClean="0">
                <a:solidFill>
                  <a:schemeClr val="tx2"/>
                </a:solidFill>
              </a:rPr>
              <a:t>) 3315-9052</a:t>
            </a:r>
            <a:endParaRPr lang="pt-BR" altLang="pt-BR" sz="1400" dirty="0" smtClean="0">
              <a:solidFill>
                <a:schemeClr val="tx2"/>
              </a:solidFill>
            </a:endParaRPr>
          </a:p>
          <a:p>
            <a:pPr algn="ctr"/>
            <a:endParaRPr lang="pt-BR" altLang="pt-BR" sz="1400" dirty="0">
              <a:solidFill>
                <a:schemeClr val="tx2"/>
              </a:solidFill>
            </a:endParaRPr>
          </a:p>
        </p:txBody>
      </p:sp>
    </p:spTree>
    <p:extLst>
      <p:ext uri="{BB962C8B-B14F-4D97-AF65-F5344CB8AC3E}">
        <p14:creationId xmlns:p14="http://schemas.microsoft.com/office/powerpoint/2010/main" val="1237852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3752" y="908720"/>
            <a:ext cx="8638728" cy="3888432"/>
          </a:xfrm>
        </p:spPr>
        <p:txBody>
          <a:bodyPr>
            <a:noAutofit/>
          </a:bodyPr>
          <a:lstStyle/>
          <a:p>
            <a:pPr algn="l">
              <a:tabLst>
                <a:tab pos="0" algn="l"/>
              </a:tabLst>
            </a:pPr>
            <a:r>
              <a:rPr lang="pt-BR" altLang="pt-BR" sz="2400" dirty="0">
                <a:solidFill>
                  <a:schemeClr val="tx2"/>
                </a:solidFill>
              </a:rPr>
              <a:t>Altera a Lei </a:t>
            </a:r>
            <a:r>
              <a:rPr lang="pt-BR" altLang="pt-BR" sz="2400" dirty="0" smtClean="0">
                <a:solidFill>
                  <a:schemeClr val="tx2"/>
                </a:solidFill>
              </a:rPr>
              <a:t>nº </a:t>
            </a:r>
            <a:r>
              <a:rPr lang="pt-BR" altLang="pt-BR" sz="2400" dirty="0">
                <a:solidFill>
                  <a:schemeClr val="tx2"/>
                </a:solidFill>
              </a:rPr>
              <a:t>9.797, de 6 de maio de 1999, que “dispõe sobre a obrigatoriedade da cirurgia plástica reparadora da mama pela rede de unidades integrantes do Sistema Único de Saúde - SUS nos casos de mutilação decorrentes de tratamento de câncer”, para dispor sobre o momento da reconstrução </a:t>
            </a:r>
            <a:r>
              <a:rPr lang="pt-BR" altLang="pt-BR" sz="2400" dirty="0" smtClean="0">
                <a:solidFill>
                  <a:schemeClr val="tx2"/>
                </a:solidFill>
              </a:rPr>
              <a:t>mamária</a:t>
            </a:r>
            <a:r>
              <a:rPr lang="pt-BR" altLang="pt-BR" sz="2400" dirty="0">
                <a:solidFill>
                  <a:schemeClr val="tx2"/>
                </a:solidFill>
              </a:rPr>
              <a:t/>
            </a:r>
            <a:br>
              <a:rPr lang="pt-BR" altLang="pt-BR" sz="2400" dirty="0">
                <a:solidFill>
                  <a:schemeClr val="tx2"/>
                </a:solidFill>
              </a:rPr>
            </a:br>
            <a:r>
              <a:rPr lang="pt-BR" altLang="pt-BR" sz="1200" dirty="0" smtClean="0">
                <a:solidFill>
                  <a:schemeClr val="tx2"/>
                </a:solidFill>
              </a:rPr>
              <a:t/>
            </a:r>
            <a:br>
              <a:rPr lang="pt-BR" altLang="pt-BR" sz="1200" dirty="0" smtClean="0">
                <a:solidFill>
                  <a:schemeClr val="tx2"/>
                </a:solidFill>
              </a:rPr>
            </a:br>
            <a:r>
              <a:rPr lang="pt-BR" altLang="pt-BR" sz="1400" dirty="0" smtClean="0">
                <a:solidFill>
                  <a:schemeClr val="tx2"/>
                </a:solidFill>
              </a:rPr>
              <a:t>Art</a:t>
            </a:r>
            <a:r>
              <a:rPr lang="pt-BR" altLang="pt-BR" sz="1400" dirty="0">
                <a:solidFill>
                  <a:schemeClr val="tx2"/>
                </a:solidFill>
              </a:rPr>
              <a:t>. </a:t>
            </a:r>
            <a:r>
              <a:rPr lang="pt-BR" altLang="pt-BR" sz="1400" dirty="0" smtClean="0">
                <a:solidFill>
                  <a:schemeClr val="tx2"/>
                </a:solidFill>
              </a:rPr>
              <a:t>1º  </a:t>
            </a:r>
            <a:r>
              <a:rPr lang="pt-BR" altLang="pt-BR" sz="1400" dirty="0">
                <a:solidFill>
                  <a:schemeClr val="tx2"/>
                </a:solidFill>
              </a:rPr>
              <a:t>O art. 2o da Lei no 9.797, de 6 de maio de 1999, passa a vigorar acrescido dos seguintes §§ </a:t>
            </a:r>
            <a:r>
              <a:rPr lang="pt-BR" altLang="pt-BR" sz="1400" dirty="0" smtClean="0">
                <a:solidFill>
                  <a:schemeClr val="tx2"/>
                </a:solidFill>
              </a:rPr>
              <a:t>1º </a:t>
            </a:r>
            <a:r>
              <a:rPr lang="pt-BR" altLang="pt-BR" sz="1400" dirty="0">
                <a:solidFill>
                  <a:schemeClr val="tx2"/>
                </a:solidFill>
              </a:rPr>
              <a:t>e </a:t>
            </a:r>
            <a:r>
              <a:rPr lang="pt-BR" altLang="pt-BR" sz="1400" dirty="0" smtClean="0">
                <a:solidFill>
                  <a:schemeClr val="tx2"/>
                </a:solidFill>
              </a:rPr>
              <a:t>2º:</a:t>
            </a:r>
            <a:r>
              <a:rPr lang="pt-BR" altLang="pt-BR" sz="1400" dirty="0">
                <a:solidFill>
                  <a:schemeClr val="tx2"/>
                </a:solidFill>
              </a:rPr>
              <a:t/>
            </a:r>
            <a:br>
              <a:rPr lang="pt-BR" altLang="pt-BR" sz="1400" dirty="0">
                <a:solidFill>
                  <a:schemeClr val="tx2"/>
                </a:solidFill>
              </a:rPr>
            </a:br>
            <a:r>
              <a:rPr lang="pt-BR" altLang="pt-BR" sz="1400" dirty="0" smtClean="0">
                <a:solidFill>
                  <a:schemeClr val="tx2"/>
                </a:solidFill>
              </a:rPr>
              <a:t/>
            </a:r>
            <a:br>
              <a:rPr lang="pt-BR" altLang="pt-BR" sz="1400" dirty="0" smtClean="0">
                <a:solidFill>
                  <a:schemeClr val="tx2"/>
                </a:solidFill>
              </a:rPr>
            </a:br>
            <a:r>
              <a:rPr lang="pt-BR" altLang="pt-BR" sz="1400" dirty="0" smtClean="0">
                <a:solidFill>
                  <a:schemeClr val="tx2"/>
                </a:solidFill>
              </a:rPr>
              <a:t>§ 1º  </a:t>
            </a:r>
            <a:r>
              <a:rPr lang="pt-BR" altLang="pt-BR" sz="1400" b="1" dirty="0">
                <a:solidFill>
                  <a:schemeClr val="tx2"/>
                </a:solidFill>
              </a:rPr>
              <a:t>Quando existirem condições técnicas</a:t>
            </a:r>
            <a:r>
              <a:rPr lang="pt-BR" altLang="pt-BR" sz="1400" dirty="0">
                <a:solidFill>
                  <a:schemeClr val="tx2"/>
                </a:solidFill>
              </a:rPr>
              <a:t>, a </a:t>
            </a:r>
            <a:r>
              <a:rPr lang="pt-BR" altLang="pt-BR" sz="1400" b="1" dirty="0">
                <a:solidFill>
                  <a:schemeClr val="tx2"/>
                </a:solidFill>
              </a:rPr>
              <a:t>reconstrução será efetuada no mesmo tempo cirúrgico</a:t>
            </a:r>
            <a:r>
              <a:rPr lang="pt-BR" altLang="pt-BR" sz="1400" dirty="0">
                <a:solidFill>
                  <a:schemeClr val="tx2"/>
                </a:solidFill>
              </a:rPr>
              <a:t>.</a:t>
            </a:r>
            <a:br>
              <a:rPr lang="pt-BR" altLang="pt-BR" sz="1400" dirty="0">
                <a:solidFill>
                  <a:schemeClr val="tx2"/>
                </a:solidFill>
              </a:rPr>
            </a:br>
            <a:r>
              <a:rPr lang="pt-BR" altLang="pt-BR" sz="1400" dirty="0" smtClean="0">
                <a:solidFill>
                  <a:schemeClr val="tx2"/>
                </a:solidFill>
              </a:rPr>
              <a:t>§ 2º  </a:t>
            </a:r>
            <a:r>
              <a:rPr lang="pt-BR" altLang="pt-BR" sz="1400" b="1" dirty="0">
                <a:solidFill>
                  <a:schemeClr val="tx2"/>
                </a:solidFill>
              </a:rPr>
              <a:t>No caso de impossibilidade </a:t>
            </a:r>
            <a:r>
              <a:rPr lang="pt-BR" altLang="pt-BR" sz="1400" dirty="0">
                <a:solidFill>
                  <a:schemeClr val="tx2"/>
                </a:solidFill>
              </a:rPr>
              <a:t>de reconstrução imediata, a paciente será encaminhada para acompanhamento e </a:t>
            </a:r>
            <a:r>
              <a:rPr lang="pt-BR" altLang="pt-BR" sz="1400" b="1" dirty="0">
                <a:solidFill>
                  <a:schemeClr val="tx2"/>
                </a:solidFill>
              </a:rPr>
              <a:t>terá garantida a realização da cirurgia imediatamente </a:t>
            </a:r>
            <a:r>
              <a:rPr lang="pt-BR" altLang="pt-BR" sz="1400" dirty="0">
                <a:solidFill>
                  <a:schemeClr val="tx2"/>
                </a:solidFill>
              </a:rPr>
              <a:t>após alcançar as condições clínicas requeridas.” (NR)</a:t>
            </a:r>
            <a:br>
              <a:rPr lang="pt-BR" altLang="pt-BR" sz="1400" dirty="0">
                <a:solidFill>
                  <a:schemeClr val="tx2"/>
                </a:solidFill>
              </a:rPr>
            </a:br>
            <a:r>
              <a:rPr lang="pt-BR" altLang="pt-BR" sz="1400" dirty="0" smtClean="0">
                <a:solidFill>
                  <a:schemeClr val="tx2"/>
                </a:solidFill>
              </a:rPr>
              <a:t/>
            </a:r>
            <a:br>
              <a:rPr lang="pt-BR" altLang="pt-BR" sz="1400" dirty="0" smtClean="0">
                <a:solidFill>
                  <a:schemeClr val="tx2"/>
                </a:solidFill>
              </a:rPr>
            </a:br>
            <a:r>
              <a:rPr lang="pt-BR" altLang="pt-BR" sz="1400" dirty="0" smtClean="0">
                <a:solidFill>
                  <a:schemeClr val="tx2"/>
                </a:solidFill>
              </a:rPr>
              <a:t>Art</a:t>
            </a:r>
            <a:r>
              <a:rPr lang="pt-BR" altLang="pt-BR" sz="1400" dirty="0">
                <a:solidFill>
                  <a:schemeClr val="tx2"/>
                </a:solidFill>
              </a:rPr>
              <a:t>. </a:t>
            </a:r>
            <a:r>
              <a:rPr lang="pt-BR" altLang="pt-BR" sz="1400" dirty="0" smtClean="0">
                <a:solidFill>
                  <a:schemeClr val="tx2"/>
                </a:solidFill>
              </a:rPr>
              <a:t>2º  </a:t>
            </a:r>
            <a:r>
              <a:rPr lang="pt-BR" altLang="pt-BR" sz="1400" dirty="0">
                <a:solidFill>
                  <a:schemeClr val="tx2"/>
                </a:solidFill>
              </a:rPr>
              <a:t>Esta Lei entra em vigor na data de sua publicação</a:t>
            </a:r>
            <a:r>
              <a:rPr lang="pt-BR" altLang="pt-BR" sz="1400" dirty="0" smtClean="0">
                <a:solidFill>
                  <a:schemeClr val="tx2"/>
                </a:solidFill>
              </a:rPr>
              <a:t>.</a:t>
            </a:r>
            <a:endParaRPr lang="pt-BR" altLang="pt-BR" sz="1400" b="1" dirty="0">
              <a:solidFill>
                <a:schemeClr val="tx2"/>
              </a:solidFill>
            </a:endParaRPr>
          </a:p>
        </p:txBody>
      </p:sp>
      <p:sp>
        <p:nvSpPr>
          <p:cNvPr id="4" name="Retângulo 3"/>
          <p:cNvSpPr/>
          <p:nvPr/>
        </p:nvSpPr>
        <p:spPr>
          <a:xfrm>
            <a:off x="0" y="188640"/>
            <a:ext cx="8748464" cy="646331"/>
          </a:xfrm>
          <a:prstGeom prst="rect">
            <a:avLst/>
          </a:prstGeom>
        </p:spPr>
        <p:txBody>
          <a:bodyPr wrap="square">
            <a:spAutoFit/>
          </a:bodyPr>
          <a:lstStyle/>
          <a:p>
            <a:r>
              <a:rPr lang="pt-BR" sz="3600" b="1" dirty="0" smtClean="0">
                <a:solidFill>
                  <a:schemeClr val="accent2">
                    <a:lumMod val="75000"/>
                  </a:schemeClr>
                </a:solidFill>
                <a:latin typeface="+mj-lt"/>
                <a:ea typeface="+mj-ea"/>
                <a:cs typeface="+mj-cs"/>
              </a:rPr>
              <a:t>Lei 12.802/2013</a:t>
            </a:r>
            <a:endParaRPr lang="pt-BR" sz="3600" dirty="0"/>
          </a:p>
        </p:txBody>
      </p:sp>
    </p:spTree>
    <p:extLst>
      <p:ext uri="{BB962C8B-B14F-4D97-AF65-F5344CB8AC3E}">
        <p14:creationId xmlns:p14="http://schemas.microsoft.com/office/powerpoint/2010/main" val="3787810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60648"/>
            <a:ext cx="8654993" cy="1143000"/>
          </a:xfrm>
        </p:spPr>
        <p:txBody>
          <a:bodyPr>
            <a:noAutofit/>
          </a:bodyPr>
          <a:lstStyle/>
          <a:p>
            <a:pPr algn="l"/>
            <a:r>
              <a:rPr lang="pt-BR" sz="3600" b="1" dirty="0">
                <a:solidFill>
                  <a:schemeClr val="accent2">
                    <a:lumMod val="75000"/>
                  </a:schemeClr>
                </a:solidFill>
              </a:rPr>
              <a:t>Principais Estratégias e Atos Normativos</a:t>
            </a:r>
            <a:br>
              <a:rPr lang="pt-BR" sz="3600" b="1" dirty="0">
                <a:solidFill>
                  <a:schemeClr val="accent2">
                    <a:lumMod val="75000"/>
                  </a:schemeClr>
                </a:solidFill>
              </a:rPr>
            </a:br>
            <a:endParaRPr lang="pt-BR" sz="3600" dirty="0"/>
          </a:p>
        </p:txBody>
      </p:sp>
      <p:sp>
        <p:nvSpPr>
          <p:cNvPr id="41" name="Seta para a direita listrada 40"/>
          <p:cNvSpPr/>
          <p:nvPr/>
        </p:nvSpPr>
        <p:spPr>
          <a:xfrm>
            <a:off x="339997" y="3364129"/>
            <a:ext cx="8394208" cy="43204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CaixaDeTexto 41"/>
          <p:cNvSpPr txBox="1"/>
          <p:nvPr/>
        </p:nvSpPr>
        <p:spPr>
          <a:xfrm>
            <a:off x="2762894" y="4833202"/>
            <a:ext cx="1890210" cy="507831"/>
          </a:xfrm>
          <a:prstGeom prst="rect">
            <a:avLst/>
          </a:prstGeom>
          <a:solidFill>
            <a:schemeClr val="bg1"/>
          </a:solidFill>
          <a:ln>
            <a:solidFill>
              <a:srgbClr val="FF0000"/>
            </a:solidFill>
          </a:ln>
        </p:spPr>
        <p:txBody>
          <a:bodyPr wrap="square" rtlCol="0">
            <a:spAutoFit/>
          </a:bodyPr>
          <a:lstStyle/>
          <a:p>
            <a:pPr algn="ctr"/>
            <a:r>
              <a:rPr lang="pt-BR" sz="900" dirty="0"/>
              <a:t>Política Nacional para a Prevenção e Controle do Câncer</a:t>
            </a:r>
          </a:p>
          <a:p>
            <a:pPr algn="ctr"/>
            <a:r>
              <a:rPr lang="pt-BR" sz="900" dirty="0"/>
              <a:t>Portaria nº 874</a:t>
            </a:r>
          </a:p>
        </p:txBody>
      </p:sp>
      <p:sp>
        <p:nvSpPr>
          <p:cNvPr id="43" name="CaixaDeTexto 42"/>
          <p:cNvSpPr txBox="1"/>
          <p:nvPr/>
        </p:nvSpPr>
        <p:spPr>
          <a:xfrm>
            <a:off x="5349829" y="2126413"/>
            <a:ext cx="1890210" cy="507831"/>
          </a:xfrm>
          <a:prstGeom prst="rect">
            <a:avLst/>
          </a:prstGeom>
          <a:noFill/>
          <a:ln>
            <a:solidFill>
              <a:srgbClr val="FF0000"/>
            </a:solidFill>
          </a:ln>
        </p:spPr>
        <p:txBody>
          <a:bodyPr wrap="square" rtlCol="0">
            <a:spAutoFit/>
          </a:bodyPr>
          <a:lstStyle/>
          <a:p>
            <a:pPr algn="ctr"/>
            <a:r>
              <a:rPr lang="pt-BR" sz="900" dirty="0"/>
              <a:t>Rede de Atenção à Saúde das Pessoas com Doenças Crônicas</a:t>
            </a:r>
          </a:p>
          <a:p>
            <a:pPr algn="ctr"/>
            <a:r>
              <a:rPr lang="pt-BR" sz="900" dirty="0"/>
              <a:t>Portaria GM/MS nº 483</a:t>
            </a:r>
          </a:p>
        </p:txBody>
      </p:sp>
      <p:sp>
        <p:nvSpPr>
          <p:cNvPr id="44" name="CaixaDeTexto 43"/>
          <p:cNvSpPr txBox="1"/>
          <p:nvPr/>
        </p:nvSpPr>
        <p:spPr>
          <a:xfrm>
            <a:off x="4926943" y="4206106"/>
            <a:ext cx="1890210" cy="507831"/>
          </a:xfrm>
          <a:prstGeom prst="rect">
            <a:avLst/>
          </a:prstGeom>
          <a:noFill/>
          <a:ln>
            <a:solidFill>
              <a:srgbClr val="FF0000"/>
            </a:solidFill>
          </a:ln>
        </p:spPr>
        <p:txBody>
          <a:bodyPr wrap="square" rtlCol="0">
            <a:spAutoFit/>
          </a:bodyPr>
          <a:lstStyle/>
          <a:p>
            <a:pPr algn="ctr"/>
            <a:r>
              <a:rPr lang="pt-BR" sz="900" dirty="0"/>
              <a:t>Organização da Rede Oncologia e novas habilitações</a:t>
            </a:r>
          </a:p>
          <a:p>
            <a:pPr algn="ctr"/>
            <a:r>
              <a:rPr lang="pt-BR" sz="900" dirty="0"/>
              <a:t>Portaria nº 140</a:t>
            </a:r>
          </a:p>
        </p:txBody>
      </p:sp>
      <p:sp>
        <p:nvSpPr>
          <p:cNvPr id="45" name="CaixaDeTexto 44"/>
          <p:cNvSpPr txBox="1"/>
          <p:nvPr/>
        </p:nvSpPr>
        <p:spPr>
          <a:xfrm>
            <a:off x="4562153" y="2747284"/>
            <a:ext cx="945105" cy="369332"/>
          </a:xfrm>
          <a:prstGeom prst="rect">
            <a:avLst/>
          </a:prstGeom>
          <a:noFill/>
          <a:ln>
            <a:solidFill>
              <a:srgbClr val="FF0000"/>
            </a:solidFill>
          </a:ln>
        </p:spPr>
        <p:txBody>
          <a:bodyPr wrap="square" rtlCol="0">
            <a:spAutoFit/>
          </a:bodyPr>
          <a:lstStyle/>
          <a:p>
            <a:pPr algn="ctr"/>
            <a:r>
              <a:rPr lang="pt-BR" sz="900" dirty="0"/>
              <a:t>SDM e SRC </a:t>
            </a:r>
          </a:p>
          <a:p>
            <a:pPr algn="ctr"/>
            <a:r>
              <a:rPr lang="pt-BR" sz="900" dirty="0"/>
              <a:t>Portaria nº 189</a:t>
            </a:r>
          </a:p>
        </p:txBody>
      </p:sp>
      <p:sp>
        <p:nvSpPr>
          <p:cNvPr id="46" name="CaixaDeTexto 45"/>
          <p:cNvSpPr txBox="1"/>
          <p:nvPr/>
        </p:nvSpPr>
        <p:spPr>
          <a:xfrm>
            <a:off x="3331605" y="2283276"/>
            <a:ext cx="1023167" cy="369332"/>
          </a:xfrm>
          <a:prstGeom prst="rect">
            <a:avLst/>
          </a:prstGeom>
          <a:noFill/>
          <a:ln>
            <a:solidFill>
              <a:srgbClr val="FF0000"/>
            </a:solidFill>
          </a:ln>
        </p:spPr>
        <p:txBody>
          <a:bodyPr wrap="square" rtlCol="0">
            <a:spAutoFit/>
          </a:bodyPr>
          <a:lstStyle/>
          <a:p>
            <a:pPr algn="ctr"/>
            <a:r>
              <a:rPr lang="pt-BR" sz="900" dirty="0" err="1"/>
              <a:t>Qualicito</a:t>
            </a:r>
            <a:r>
              <a:rPr lang="pt-BR" sz="900" dirty="0"/>
              <a:t> </a:t>
            </a:r>
          </a:p>
          <a:p>
            <a:pPr algn="ctr"/>
            <a:r>
              <a:rPr lang="pt-BR" sz="900" dirty="0"/>
              <a:t>Portaria nº 3.388 </a:t>
            </a:r>
          </a:p>
        </p:txBody>
      </p:sp>
      <p:sp>
        <p:nvSpPr>
          <p:cNvPr id="47" name="CaixaDeTexto 46"/>
          <p:cNvSpPr txBox="1"/>
          <p:nvPr/>
        </p:nvSpPr>
        <p:spPr>
          <a:xfrm>
            <a:off x="1431982" y="4219960"/>
            <a:ext cx="1890210" cy="369332"/>
          </a:xfrm>
          <a:prstGeom prst="rect">
            <a:avLst/>
          </a:prstGeom>
          <a:noFill/>
          <a:ln>
            <a:solidFill>
              <a:srgbClr val="FF0000"/>
            </a:solidFill>
          </a:ln>
        </p:spPr>
        <p:txBody>
          <a:bodyPr wrap="square" rtlCol="0">
            <a:spAutoFit/>
          </a:bodyPr>
          <a:lstStyle/>
          <a:p>
            <a:pPr algn="ctr"/>
            <a:r>
              <a:rPr lang="pt-BR" sz="900" dirty="0"/>
              <a:t>Plano de Expansão da Radioterapia Portaria nº 931 </a:t>
            </a:r>
          </a:p>
        </p:txBody>
      </p:sp>
      <p:sp>
        <p:nvSpPr>
          <p:cNvPr id="48" name="CaixaDeTexto 47"/>
          <p:cNvSpPr txBox="1"/>
          <p:nvPr/>
        </p:nvSpPr>
        <p:spPr>
          <a:xfrm>
            <a:off x="1534381" y="2629525"/>
            <a:ext cx="1137867" cy="369332"/>
          </a:xfrm>
          <a:prstGeom prst="rect">
            <a:avLst/>
          </a:prstGeom>
          <a:noFill/>
          <a:ln>
            <a:solidFill>
              <a:srgbClr val="FF0000"/>
            </a:solidFill>
          </a:ln>
        </p:spPr>
        <p:txBody>
          <a:bodyPr wrap="square" rtlCol="0">
            <a:spAutoFit/>
          </a:bodyPr>
          <a:lstStyle/>
          <a:p>
            <a:pPr algn="ctr"/>
            <a:r>
              <a:rPr lang="pt-BR" sz="900" dirty="0"/>
              <a:t>Mamografia Móvel</a:t>
            </a:r>
          </a:p>
          <a:p>
            <a:pPr algn="ctr"/>
            <a:r>
              <a:rPr lang="pt-BR" sz="900" dirty="0"/>
              <a:t>Portaria nº 2.304</a:t>
            </a:r>
          </a:p>
        </p:txBody>
      </p:sp>
      <p:cxnSp>
        <p:nvCxnSpPr>
          <p:cNvPr id="49" name="Conector reto 48"/>
          <p:cNvCxnSpPr/>
          <p:nvPr/>
        </p:nvCxnSpPr>
        <p:spPr>
          <a:xfrm>
            <a:off x="1712708" y="3708946"/>
            <a:ext cx="0" cy="497160"/>
          </a:xfrm>
          <a:prstGeom prst="line">
            <a:avLst/>
          </a:prstGeom>
        </p:spPr>
        <p:style>
          <a:lnRef idx="1">
            <a:schemeClr val="accent1"/>
          </a:lnRef>
          <a:fillRef idx="0">
            <a:schemeClr val="accent1"/>
          </a:fillRef>
          <a:effectRef idx="0">
            <a:schemeClr val="accent1"/>
          </a:effectRef>
          <a:fontRef idx="minor">
            <a:schemeClr val="tx1"/>
          </a:fontRef>
        </p:style>
      </p:cxnSp>
      <p:sp>
        <p:nvSpPr>
          <p:cNvPr id="50" name="CaixaDeTexto 49"/>
          <p:cNvSpPr txBox="1"/>
          <p:nvPr/>
        </p:nvSpPr>
        <p:spPr>
          <a:xfrm>
            <a:off x="1681833" y="3763826"/>
            <a:ext cx="655469" cy="230832"/>
          </a:xfrm>
          <a:prstGeom prst="rect">
            <a:avLst/>
          </a:prstGeom>
          <a:noFill/>
        </p:spPr>
        <p:txBody>
          <a:bodyPr wrap="square" rtlCol="0">
            <a:spAutoFit/>
          </a:bodyPr>
          <a:lstStyle/>
          <a:p>
            <a:pPr algn="ctr"/>
            <a:r>
              <a:rPr lang="pt-BR" sz="900" dirty="0"/>
              <a:t>Mai/2012</a:t>
            </a:r>
          </a:p>
        </p:txBody>
      </p:sp>
      <p:cxnSp>
        <p:nvCxnSpPr>
          <p:cNvPr id="51" name="Conector reto 50"/>
          <p:cNvCxnSpPr/>
          <p:nvPr/>
        </p:nvCxnSpPr>
        <p:spPr>
          <a:xfrm>
            <a:off x="2153675" y="2978146"/>
            <a:ext cx="0" cy="497160"/>
          </a:xfrm>
          <a:prstGeom prst="line">
            <a:avLst/>
          </a:prstGeom>
        </p:spPr>
        <p:style>
          <a:lnRef idx="1">
            <a:schemeClr val="accent1"/>
          </a:lnRef>
          <a:fillRef idx="0">
            <a:schemeClr val="accent1"/>
          </a:fillRef>
          <a:effectRef idx="0">
            <a:schemeClr val="accent1"/>
          </a:effectRef>
          <a:fontRef idx="minor">
            <a:schemeClr val="tx1"/>
          </a:fontRef>
        </p:style>
      </p:cxnSp>
      <p:sp>
        <p:nvSpPr>
          <p:cNvPr id="52" name="CaixaDeTexto 51"/>
          <p:cNvSpPr txBox="1"/>
          <p:nvPr/>
        </p:nvSpPr>
        <p:spPr>
          <a:xfrm>
            <a:off x="2180678" y="3226726"/>
            <a:ext cx="700914" cy="230832"/>
          </a:xfrm>
          <a:prstGeom prst="rect">
            <a:avLst/>
          </a:prstGeom>
          <a:noFill/>
        </p:spPr>
        <p:txBody>
          <a:bodyPr wrap="square" rtlCol="0">
            <a:spAutoFit/>
          </a:bodyPr>
          <a:lstStyle/>
          <a:p>
            <a:pPr algn="ctr"/>
            <a:r>
              <a:rPr lang="pt-BR" sz="900" dirty="0"/>
              <a:t>Out/2012</a:t>
            </a:r>
          </a:p>
        </p:txBody>
      </p:sp>
      <p:cxnSp>
        <p:nvCxnSpPr>
          <p:cNvPr id="53" name="Conector reto 52"/>
          <p:cNvCxnSpPr>
            <a:endCxn id="42" idx="0"/>
          </p:cNvCxnSpPr>
          <p:nvPr/>
        </p:nvCxnSpPr>
        <p:spPr>
          <a:xfrm>
            <a:off x="3704225" y="3708946"/>
            <a:ext cx="3774" cy="1124256"/>
          </a:xfrm>
          <a:prstGeom prst="line">
            <a:avLst/>
          </a:prstGeom>
        </p:spPr>
        <p:style>
          <a:lnRef idx="1">
            <a:schemeClr val="accent1"/>
          </a:lnRef>
          <a:fillRef idx="0">
            <a:schemeClr val="accent1"/>
          </a:fillRef>
          <a:effectRef idx="0">
            <a:schemeClr val="accent1"/>
          </a:effectRef>
          <a:fontRef idx="minor">
            <a:schemeClr val="tx1"/>
          </a:fontRef>
        </p:style>
      </p:cxnSp>
      <p:sp>
        <p:nvSpPr>
          <p:cNvPr id="54" name="CaixaDeTexto 53"/>
          <p:cNvSpPr txBox="1"/>
          <p:nvPr/>
        </p:nvSpPr>
        <p:spPr>
          <a:xfrm>
            <a:off x="3699549" y="3760561"/>
            <a:ext cx="655469" cy="230832"/>
          </a:xfrm>
          <a:prstGeom prst="rect">
            <a:avLst/>
          </a:prstGeom>
          <a:noFill/>
        </p:spPr>
        <p:txBody>
          <a:bodyPr wrap="square" rtlCol="0">
            <a:spAutoFit/>
          </a:bodyPr>
          <a:lstStyle/>
          <a:p>
            <a:pPr algn="ctr"/>
            <a:r>
              <a:rPr lang="pt-BR" sz="900" dirty="0"/>
              <a:t>Mar/2013</a:t>
            </a:r>
          </a:p>
        </p:txBody>
      </p:sp>
      <p:cxnSp>
        <p:nvCxnSpPr>
          <p:cNvPr id="55" name="Conector reto 54"/>
          <p:cNvCxnSpPr/>
          <p:nvPr/>
        </p:nvCxnSpPr>
        <p:spPr>
          <a:xfrm>
            <a:off x="4106696" y="2629526"/>
            <a:ext cx="0" cy="845780"/>
          </a:xfrm>
          <a:prstGeom prst="line">
            <a:avLst/>
          </a:prstGeom>
        </p:spPr>
        <p:style>
          <a:lnRef idx="1">
            <a:schemeClr val="accent1"/>
          </a:lnRef>
          <a:fillRef idx="0">
            <a:schemeClr val="accent1"/>
          </a:fillRef>
          <a:effectRef idx="0">
            <a:schemeClr val="accent1"/>
          </a:effectRef>
          <a:fontRef idx="minor">
            <a:schemeClr val="tx1"/>
          </a:fontRef>
        </p:style>
      </p:cxnSp>
      <p:sp>
        <p:nvSpPr>
          <p:cNvPr id="56" name="CaixaDeTexto 55"/>
          <p:cNvSpPr txBox="1"/>
          <p:nvPr/>
        </p:nvSpPr>
        <p:spPr>
          <a:xfrm>
            <a:off x="4133699" y="3226725"/>
            <a:ext cx="640850" cy="230832"/>
          </a:xfrm>
          <a:prstGeom prst="rect">
            <a:avLst/>
          </a:prstGeom>
          <a:noFill/>
        </p:spPr>
        <p:txBody>
          <a:bodyPr wrap="square" rtlCol="0">
            <a:spAutoFit/>
          </a:bodyPr>
          <a:lstStyle/>
          <a:p>
            <a:pPr algn="ctr"/>
            <a:r>
              <a:rPr lang="pt-BR" sz="900" dirty="0"/>
              <a:t>Dez/2013</a:t>
            </a:r>
          </a:p>
        </p:txBody>
      </p:sp>
      <p:cxnSp>
        <p:nvCxnSpPr>
          <p:cNvPr id="57" name="Conector reto 56"/>
          <p:cNvCxnSpPr/>
          <p:nvPr/>
        </p:nvCxnSpPr>
        <p:spPr>
          <a:xfrm>
            <a:off x="5497878" y="3699322"/>
            <a:ext cx="0" cy="497160"/>
          </a:xfrm>
          <a:prstGeom prst="line">
            <a:avLst/>
          </a:prstGeom>
        </p:spPr>
        <p:style>
          <a:lnRef idx="1">
            <a:schemeClr val="accent1"/>
          </a:lnRef>
          <a:fillRef idx="0">
            <a:schemeClr val="accent1"/>
          </a:fillRef>
          <a:effectRef idx="0">
            <a:schemeClr val="accent1"/>
          </a:effectRef>
          <a:fontRef idx="minor">
            <a:schemeClr val="tx1"/>
          </a:fontRef>
        </p:style>
      </p:cxnSp>
      <p:sp>
        <p:nvSpPr>
          <p:cNvPr id="58" name="CaixaDeTexto 57"/>
          <p:cNvSpPr txBox="1"/>
          <p:nvPr/>
        </p:nvSpPr>
        <p:spPr>
          <a:xfrm>
            <a:off x="5467003" y="3754203"/>
            <a:ext cx="655469" cy="230832"/>
          </a:xfrm>
          <a:prstGeom prst="rect">
            <a:avLst/>
          </a:prstGeom>
          <a:noFill/>
        </p:spPr>
        <p:txBody>
          <a:bodyPr wrap="square" rtlCol="0">
            <a:spAutoFit/>
          </a:bodyPr>
          <a:lstStyle/>
          <a:p>
            <a:pPr algn="ctr"/>
            <a:r>
              <a:rPr lang="pt-BR" sz="900" dirty="0" err="1"/>
              <a:t>Fev</a:t>
            </a:r>
            <a:r>
              <a:rPr lang="pt-BR" sz="900" dirty="0"/>
              <a:t>/2014</a:t>
            </a:r>
          </a:p>
        </p:txBody>
      </p:sp>
      <p:cxnSp>
        <p:nvCxnSpPr>
          <p:cNvPr id="59" name="Conector reto 58"/>
          <p:cNvCxnSpPr/>
          <p:nvPr/>
        </p:nvCxnSpPr>
        <p:spPr>
          <a:xfrm>
            <a:off x="4886189" y="3093533"/>
            <a:ext cx="0" cy="381772"/>
          </a:xfrm>
          <a:prstGeom prst="line">
            <a:avLst/>
          </a:prstGeom>
        </p:spPr>
        <p:style>
          <a:lnRef idx="1">
            <a:schemeClr val="accent1"/>
          </a:lnRef>
          <a:fillRef idx="0">
            <a:schemeClr val="accent1"/>
          </a:fillRef>
          <a:effectRef idx="0">
            <a:schemeClr val="accent1"/>
          </a:effectRef>
          <a:fontRef idx="minor">
            <a:schemeClr val="tx1"/>
          </a:fontRef>
        </p:style>
      </p:cxnSp>
      <p:sp>
        <p:nvSpPr>
          <p:cNvPr id="60" name="CaixaDeTexto 59"/>
          <p:cNvSpPr txBox="1"/>
          <p:nvPr/>
        </p:nvSpPr>
        <p:spPr>
          <a:xfrm>
            <a:off x="4913191" y="3226725"/>
            <a:ext cx="624841" cy="230832"/>
          </a:xfrm>
          <a:prstGeom prst="rect">
            <a:avLst/>
          </a:prstGeom>
          <a:noFill/>
        </p:spPr>
        <p:txBody>
          <a:bodyPr wrap="square" rtlCol="0">
            <a:spAutoFit/>
          </a:bodyPr>
          <a:lstStyle/>
          <a:p>
            <a:pPr algn="ctr"/>
            <a:r>
              <a:rPr lang="pt-BR" sz="900" dirty="0"/>
              <a:t>Jan/2014</a:t>
            </a:r>
          </a:p>
        </p:txBody>
      </p:sp>
      <p:cxnSp>
        <p:nvCxnSpPr>
          <p:cNvPr id="61" name="Conector reto 60"/>
          <p:cNvCxnSpPr/>
          <p:nvPr/>
        </p:nvCxnSpPr>
        <p:spPr>
          <a:xfrm flipH="1">
            <a:off x="6285933" y="2652608"/>
            <a:ext cx="4977" cy="820154"/>
          </a:xfrm>
          <a:prstGeom prst="line">
            <a:avLst/>
          </a:prstGeom>
        </p:spPr>
        <p:style>
          <a:lnRef idx="1">
            <a:schemeClr val="accent1"/>
          </a:lnRef>
          <a:fillRef idx="0">
            <a:schemeClr val="accent1"/>
          </a:fillRef>
          <a:effectRef idx="0">
            <a:schemeClr val="accent1"/>
          </a:effectRef>
          <a:fontRef idx="minor">
            <a:schemeClr val="tx1"/>
          </a:fontRef>
        </p:style>
      </p:cxnSp>
      <p:sp>
        <p:nvSpPr>
          <p:cNvPr id="62" name="CaixaDeTexto 61"/>
          <p:cNvSpPr txBox="1"/>
          <p:nvPr/>
        </p:nvSpPr>
        <p:spPr>
          <a:xfrm>
            <a:off x="5655863" y="3224182"/>
            <a:ext cx="702078" cy="230832"/>
          </a:xfrm>
          <a:prstGeom prst="rect">
            <a:avLst/>
          </a:prstGeom>
          <a:noFill/>
        </p:spPr>
        <p:txBody>
          <a:bodyPr wrap="square" rtlCol="0">
            <a:spAutoFit/>
          </a:bodyPr>
          <a:lstStyle/>
          <a:p>
            <a:pPr algn="ctr"/>
            <a:r>
              <a:rPr lang="pt-BR" sz="900" dirty="0" err="1"/>
              <a:t>Abr</a:t>
            </a:r>
            <a:r>
              <a:rPr lang="pt-BR" sz="900" dirty="0"/>
              <a:t>/2014</a:t>
            </a:r>
          </a:p>
        </p:txBody>
      </p:sp>
      <p:sp>
        <p:nvSpPr>
          <p:cNvPr id="63" name="CaixaDeTexto 62"/>
          <p:cNvSpPr txBox="1"/>
          <p:nvPr/>
        </p:nvSpPr>
        <p:spPr>
          <a:xfrm>
            <a:off x="1736208" y="1644412"/>
            <a:ext cx="1925414" cy="507831"/>
          </a:xfrm>
          <a:prstGeom prst="rect">
            <a:avLst/>
          </a:prstGeom>
          <a:noFill/>
          <a:ln>
            <a:solidFill>
              <a:srgbClr val="FF0000"/>
            </a:solidFill>
          </a:ln>
        </p:spPr>
        <p:txBody>
          <a:bodyPr wrap="square" rtlCol="0">
            <a:spAutoFit/>
          </a:bodyPr>
          <a:lstStyle/>
          <a:p>
            <a:pPr algn="ctr"/>
            <a:r>
              <a:rPr lang="pt-BR" sz="900" dirty="0"/>
              <a:t>Institui a Rede de Atenção à Saúde das Pessoas com Doenças Crônicas  </a:t>
            </a:r>
          </a:p>
          <a:p>
            <a:pPr algn="ctr"/>
            <a:r>
              <a:rPr lang="pt-BR" sz="900" dirty="0"/>
              <a:t>Portaria nº 252 </a:t>
            </a:r>
            <a:r>
              <a:rPr lang="pt-BR" sz="900" b="1" dirty="0">
                <a:solidFill>
                  <a:schemeClr val="bg1">
                    <a:lumMod val="50000"/>
                  </a:schemeClr>
                </a:solidFill>
              </a:rPr>
              <a:t>(REVOGADA) </a:t>
            </a:r>
          </a:p>
        </p:txBody>
      </p:sp>
      <p:cxnSp>
        <p:nvCxnSpPr>
          <p:cNvPr id="64" name="Conector reto 63"/>
          <p:cNvCxnSpPr/>
          <p:nvPr/>
        </p:nvCxnSpPr>
        <p:spPr>
          <a:xfrm>
            <a:off x="3064391" y="2129159"/>
            <a:ext cx="0" cy="1343603"/>
          </a:xfrm>
          <a:prstGeom prst="line">
            <a:avLst/>
          </a:prstGeom>
        </p:spPr>
        <p:style>
          <a:lnRef idx="1">
            <a:schemeClr val="accent1"/>
          </a:lnRef>
          <a:fillRef idx="0">
            <a:schemeClr val="accent1"/>
          </a:fillRef>
          <a:effectRef idx="0">
            <a:schemeClr val="accent1"/>
          </a:effectRef>
          <a:fontRef idx="minor">
            <a:schemeClr val="tx1"/>
          </a:fontRef>
        </p:style>
      </p:cxnSp>
      <p:sp>
        <p:nvSpPr>
          <p:cNvPr id="65" name="CaixaDeTexto 64"/>
          <p:cNvSpPr txBox="1"/>
          <p:nvPr/>
        </p:nvSpPr>
        <p:spPr>
          <a:xfrm>
            <a:off x="3056995" y="3224181"/>
            <a:ext cx="642554" cy="230832"/>
          </a:xfrm>
          <a:prstGeom prst="rect">
            <a:avLst/>
          </a:prstGeom>
          <a:noFill/>
        </p:spPr>
        <p:txBody>
          <a:bodyPr wrap="square" rtlCol="0">
            <a:spAutoFit/>
          </a:bodyPr>
          <a:lstStyle/>
          <a:p>
            <a:pPr algn="ctr"/>
            <a:r>
              <a:rPr lang="pt-BR" sz="900" dirty="0" err="1" smtClean="0"/>
              <a:t>Fev</a:t>
            </a:r>
            <a:r>
              <a:rPr lang="pt-BR" sz="900" dirty="0" smtClean="0"/>
              <a:t>/2013</a:t>
            </a:r>
            <a:endParaRPr lang="pt-BR" sz="900" dirty="0"/>
          </a:p>
        </p:txBody>
      </p:sp>
      <p:sp>
        <p:nvSpPr>
          <p:cNvPr id="66" name="CaixaDeTexto 65"/>
          <p:cNvSpPr txBox="1"/>
          <p:nvPr/>
        </p:nvSpPr>
        <p:spPr>
          <a:xfrm>
            <a:off x="309269" y="2219613"/>
            <a:ext cx="1530845" cy="369332"/>
          </a:xfrm>
          <a:prstGeom prst="rect">
            <a:avLst/>
          </a:prstGeom>
          <a:noFill/>
          <a:ln>
            <a:solidFill>
              <a:srgbClr val="FF0000"/>
            </a:solidFill>
          </a:ln>
        </p:spPr>
        <p:txBody>
          <a:bodyPr wrap="square" rtlCol="0">
            <a:spAutoFit/>
          </a:bodyPr>
          <a:lstStyle/>
          <a:p>
            <a:pPr algn="ctr"/>
            <a:r>
              <a:rPr lang="pt-BR" sz="900" dirty="0"/>
              <a:t>Redes de Atenção à Saúde</a:t>
            </a:r>
          </a:p>
          <a:p>
            <a:pPr algn="ctr"/>
            <a:r>
              <a:rPr lang="pt-BR" sz="900" dirty="0"/>
              <a:t>Portaria nº 4.279</a:t>
            </a:r>
          </a:p>
        </p:txBody>
      </p:sp>
      <p:cxnSp>
        <p:nvCxnSpPr>
          <p:cNvPr id="67" name="Conector reto 66"/>
          <p:cNvCxnSpPr/>
          <p:nvPr/>
        </p:nvCxnSpPr>
        <p:spPr>
          <a:xfrm>
            <a:off x="425393" y="2564950"/>
            <a:ext cx="0" cy="893043"/>
          </a:xfrm>
          <a:prstGeom prst="line">
            <a:avLst/>
          </a:prstGeom>
        </p:spPr>
        <p:style>
          <a:lnRef idx="1">
            <a:schemeClr val="accent1"/>
          </a:lnRef>
          <a:fillRef idx="0">
            <a:schemeClr val="accent1"/>
          </a:fillRef>
          <a:effectRef idx="0">
            <a:schemeClr val="accent1"/>
          </a:effectRef>
          <a:fontRef idx="minor">
            <a:schemeClr val="tx1"/>
          </a:fontRef>
        </p:style>
      </p:cxnSp>
      <p:sp>
        <p:nvSpPr>
          <p:cNvPr id="68" name="CaixaDeTexto 67"/>
          <p:cNvSpPr txBox="1"/>
          <p:nvPr/>
        </p:nvSpPr>
        <p:spPr>
          <a:xfrm>
            <a:off x="362345" y="3257902"/>
            <a:ext cx="700914" cy="230832"/>
          </a:xfrm>
          <a:prstGeom prst="rect">
            <a:avLst/>
          </a:prstGeom>
          <a:noFill/>
        </p:spPr>
        <p:txBody>
          <a:bodyPr wrap="square" rtlCol="0">
            <a:spAutoFit/>
          </a:bodyPr>
          <a:lstStyle/>
          <a:p>
            <a:pPr algn="ctr"/>
            <a:r>
              <a:rPr lang="pt-BR" sz="900" dirty="0"/>
              <a:t>Dez/2010</a:t>
            </a:r>
          </a:p>
        </p:txBody>
      </p:sp>
      <p:cxnSp>
        <p:nvCxnSpPr>
          <p:cNvPr id="69" name="Conector reto 68"/>
          <p:cNvCxnSpPr/>
          <p:nvPr/>
        </p:nvCxnSpPr>
        <p:spPr>
          <a:xfrm>
            <a:off x="640903" y="3689652"/>
            <a:ext cx="0" cy="1011912"/>
          </a:xfrm>
          <a:prstGeom prst="line">
            <a:avLst/>
          </a:prstGeom>
        </p:spPr>
        <p:style>
          <a:lnRef idx="1">
            <a:schemeClr val="accent1"/>
          </a:lnRef>
          <a:fillRef idx="0">
            <a:schemeClr val="accent1"/>
          </a:fillRef>
          <a:effectRef idx="0">
            <a:schemeClr val="accent1"/>
          </a:effectRef>
          <a:fontRef idx="minor">
            <a:schemeClr val="tx1"/>
          </a:fontRef>
        </p:style>
      </p:cxnSp>
      <p:sp>
        <p:nvSpPr>
          <p:cNvPr id="70" name="CaixaDeTexto 69"/>
          <p:cNvSpPr txBox="1"/>
          <p:nvPr/>
        </p:nvSpPr>
        <p:spPr>
          <a:xfrm>
            <a:off x="610028" y="3744531"/>
            <a:ext cx="655469" cy="230832"/>
          </a:xfrm>
          <a:prstGeom prst="rect">
            <a:avLst/>
          </a:prstGeom>
          <a:noFill/>
        </p:spPr>
        <p:txBody>
          <a:bodyPr wrap="square" rtlCol="0">
            <a:spAutoFit/>
          </a:bodyPr>
          <a:lstStyle/>
          <a:p>
            <a:pPr algn="ctr"/>
            <a:r>
              <a:rPr lang="pt-BR" sz="900" dirty="0" err="1"/>
              <a:t>Jun</a:t>
            </a:r>
            <a:r>
              <a:rPr lang="pt-BR" sz="900" dirty="0"/>
              <a:t>/2011</a:t>
            </a:r>
          </a:p>
        </p:txBody>
      </p:sp>
      <p:sp>
        <p:nvSpPr>
          <p:cNvPr id="71" name="CaixaDeTexto 70"/>
          <p:cNvSpPr txBox="1"/>
          <p:nvPr/>
        </p:nvSpPr>
        <p:spPr>
          <a:xfrm>
            <a:off x="325738" y="4701564"/>
            <a:ext cx="1137867" cy="369332"/>
          </a:xfrm>
          <a:prstGeom prst="rect">
            <a:avLst/>
          </a:prstGeom>
          <a:noFill/>
          <a:ln>
            <a:solidFill>
              <a:srgbClr val="FF0000"/>
            </a:solidFill>
          </a:ln>
        </p:spPr>
        <p:txBody>
          <a:bodyPr wrap="square" rtlCol="0">
            <a:spAutoFit/>
          </a:bodyPr>
          <a:lstStyle/>
          <a:p>
            <a:pPr algn="ctr"/>
            <a:r>
              <a:rPr lang="pt-BR" sz="900" dirty="0"/>
              <a:t>Organização SUS</a:t>
            </a:r>
          </a:p>
          <a:p>
            <a:pPr algn="ctr"/>
            <a:r>
              <a:rPr lang="pt-BR" sz="900" dirty="0"/>
              <a:t>Decreto nº 7.508</a:t>
            </a:r>
          </a:p>
        </p:txBody>
      </p:sp>
      <p:cxnSp>
        <p:nvCxnSpPr>
          <p:cNvPr id="72" name="Conector reto 71"/>
          <p:cNvCxnSpPr/>
          <p:nvPr/>
        </p:nvCxnSpPr>
        <p:spPr>
          <a:xfrm>
            <a:off x="7078021" y="3116616"/>
            <a:ext cx="0" cy="345940"/>
          </a:xfrm>
          <a:prstGeom prst="line">
            <a:avLst/>
          </a:prstGeom>
        </p:spPr>
        <p:style>
          <a:lnRef idx="1">
            <a:schemeClr val="accent1"/>
          </a:lnRef>
          <a:fillRef idx="0">
            <a:schemeClr val="accent1"/>
          </a:fillRef>
          <a:effectRef idx="0">
            <a:schemeClr val="accent1"/>
          </a:effectRef>
          <a:fontRef idx="minor">
            <a:schemeClr val="tx1"/>
          </a:fontRef>
        </p:style>
      </p:cxnSp>
      <p:sp>
        <p:nvSpPr>
          <p:cNvPr id="73" name="CaixaDeTexto 72"/>
          <p:cNvSpPr txBox="1"/>
          <p:nvPr/>
        </p:nvSpPr>
        <p:spPr>
          <a:xfrm>
            <a:off x="6449751" y="3234218"/>
            <a:ext cx="772286" cy="230832"/>
          </a:xfrm>
          <a:prstGeom prst="rect">
            <a:avLst/>
          </a:prstGeom>
          <a:noFill/>
        </p:spPr>
        <p:txBody>
          <a:bodyPr wrap="square" rtlCol="0">
            <a:spAutoFit/>
          </a:bodyPr>
          <a:lstStyle/>
          <a:p>
            <a:pPr algn="ctr"/>
            <a:r>
              <a:rPr lang="pt-BR" sz="900" dirty="0" err="1" smtClean="0"/>
              <a:t>Jul</a:t>
            </a:r>
            <a:r>
              <a:rPr lang="pt-BR" sz="900" dirty="0" smtClean="0"/>
              <a:t>/2014</a:t>
            </a:r>
            <a:endParaRPr lang="pt-BR" sz="900" dirty="0"/>
          </a:p>
        </p:txBody>
      </p:sp>
      <p:sp>
        <p:nvSpPr>
          <p:cNvPr id="74" name="CaixaDeTexto 73"/>
          <p:cNvSpPr txBox="1"/>
          <p:nvPr/>
        </p:nvSpPr>
        <p:spPr>
          <a:xfrm>
            <a:off x="6357940" y="2741195"/>
            <a:ext cx="1399743" cy="369332"/>
          </a:xfrm>
          <a:prstGeom prst="rect">
            <a:avLst/>
          </a:prstGeom>
          <a:noFill/>
          <a:ln>
            <a:solidFill>
              <a:srgbClr val="FF0000"/>
            </a:solidFill>
          </a:ln>
        </p:spPr>
        <p:txBody>
          <a:bodyPr wrap="square" rtlCol="0">
            <a:spAutoFit/>
          </a:bodyPr>
          <a:lstStyle/>
          <a:p>
            <a:pPr algn="ctr"/>
            <a:r>
              <a:rPr lang="pt-BR" sz="900" dirty="0" smtClean="0"/>
              <a:t>PRONON</a:t>
            </a:r>
            <a:endParaRPr lang="pt-BR" sz="900" dirty="0"/>
          </a:p>
          <a:p>
            <a:pPr algn="ctr"/>
            <a:r>
              <a:rPr lang="pt-BR" sz="900" dirty="0"/>
              <a:t>Portaria GM/MS nº </a:t>
            </a:r>
            <a:r>
              <a:rPr lang="pt-BR" sz="900" dirty="0" smtClean="0"/>
              <a:t>1550</a:t>
            </a:r>
            <a:endParaRPr lang="pt-BR" sz="900" dirty="0"/>
          </a:p>
        </p:txBody>
      </p:sp>
      <p:sp>
        <p:nvSpPr>
          <p:cNvPr id="75" name="CaixaDeTexto 74"/>
          <p:cNvSpPr txBox="1"/>
          <p:nvPr/>
        </p:nvSpPr>
        <p:spPr>
          <a:xfrm>
            <a:off x="7313847" y="3753082"/>
            <a:ext cx="772286" cy="230832"/>
          </a:xfrm>
          <a:prstGeom prst="rect">
            <a:avLst/>
          </a:prstGeom>
          <a:noFill/>
        </p:spPr>
        <p:txBody>
          <a:bodyPr wrap="square" rtlCol="0">
            <a:spAutoFit/>
          </a:bodyPr>
          <a:lstStyle/>
          <a:p>
            <a:pPr algn="ctr"/>
            <a:r>
              <a:rPr lang="pt-BR" sz="900" dirty="0" err="1" smtClean="0"/>
              <a:t>Jul</a:t>
            </a:r>
            <a:r>
              <a:rPr lang="pt-BR" sz="900" dirty="0" smtClean="0"/>
              <a:t>/2015</a:t>
            </a:r>
            <a:endParaRPr lang="pt-BR" sz="900" dirty="0"/>
          </a:p>
        </p:txBody>
      </p:sp>
      <p:sp>
        <p:nvSpPr>
          <p:cNvPr id="76" name="CaixaDeTexto 75"/>
          <p:cNvSpPr txBox="1"/>
          <p:nvPr/>
        </p:nvSpPr>
        <p:spPr>
          <a:xfrm>
            <a:off x="7046430" y="4185130"/>
            <a:ext cx="1399743" cy="369332"/>
          </a:xfrm>
          <a:prstGeom prst="rect">
            <a:avLst/>
          </a:prstGeom>
          <a:noFill/>
          <a:ln>
            <a:solidFill>
              <a:srgbClr val="FF0000"/>
            </a:solidFill>
          </a:ln>
        </p:spPr>
        <p:txBody>
          <a:bodyPr wrap="square" rtlCol="0">
            <a:spAutoFit/>
          </a:bodyPr>
          <a:lstStyle/>
          <a:p>
            <a:pPr algn="ctr"/>
            <a:r>
              <a:rPr lang="pt-BR" sz="900" dirty="0" smtClean="0"/>
              <a:t>Acordo Compensação Tecnológica (PE RT)</a:t>
            </a:r>
            <a:endParaRPr lang="pt-BR" sz="900" dirty="0"/>
          </a:p>
        </p:txBody>
      </p:sp>
      <p:cxnSp>
        <p:nvCxnSpPr>
          <p:cNvPr id="77" name="Conector reto 76"/>
          <p:cNvCxnSpPr/>
          <p:nvPr/>
        </p:nvCxnSpPr>
        <p:spPr>
          <a:xfrm>
            <a:off x="7942117" y="3681074"/>
            <a:ext cx="0" cy="51540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132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8686800" cy="1143000"/>
          </a:xfrm>
        </p:spPr>
        <p:txBody>
          <a:bodyPr>
            <a:noAutofit/>
          </a:bodyPr>
          <a:lstStyle/>
          <a:p>
            <a:pPr algn="l"/>
            <a:r>
              <a:rPr lang="pt-BR" sz="3600" b="1" dirty="0">
                <a:solidFill>
                  <a:schemeClr val="accent2">
                    <a:lumMod val="75000"/>
                  </a:schemeClr>
                </a:solidFill>
              </a:rPr>
              <a:t>Principais Estratégias e Atos Normativos</a:t>
            </a:r>
            <a:br>
              <a:rPr lang="pt-BR" sz="3600" b="1" dirty="0">
                <a:solidFill>
                  <a:schemeClr val="accent2">
                    <a:lumMod val="75000"/>
                  </a:schemeClr>
                </a:solidFill>
              </a:rPr>
            </a:br>
            <a:endParaRPr lang="pt-BR" sz="3600" dirty="0"/>
          </a:p>
        </p:txBody>
      </p:sp>
      <p:sp>
        <p:nvSpPr>
          <p:cNvPr id="41" name="Seta para a direita listrada 40"/>
          <p:cNvSpPr/>
          <p:nvPr/>
        </p:nvSpPr>
        <p:spPr>
          <a:xfrm>
            <a:off x="339997" y="3364129"/>
            <a:ext cx="8394208" cy="43204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CaixaDeTexto 41"/>
          <p:cNvSpPr txBox="1"/>
          <p:nvPr/>
        </p:nvSpPr>
        <p:spPr>
          <a:xfrm>
            <a:off x="2762894" y="4833202"/>
            <a:ext cx="1890210" cy="507831"/>
          </a:xfrm>
          <a:prstGeom prst="rect">
            <a:avLst/>
          </a:prstGeom>
          <a:solidFill>
            <a:schemeClr val="bg1"/>
          </a:solidFill>
          <a:ln>
            <a:solidFill>
              <a:srgbClr val="FF0000"/>
            </a:solidFill>
          </a:ln>
        </p:spPr>
        <p:txBody>
          <a:bodyPr wrap="square" rtlCol="0">
            <a:spAutoFit/>
          </a:bodyPr>
          <a:lstStyle/>
          <a:p>
            <a:pPr algn="ctr"/>
            <a:r>
              <a:rPr lang="pt-BR" sz="900" dirty="0"/>
              <a:t>Política Nacional para a Prevenção e Controle do Câncer</a:t>
            </a:r>
          </a:p>
          <a:p>
            <a:pPr algn="ctr"/>
            <a:r>
              <a:rPr lang="pt-BR" sz="900" dirty="0"/>
              <a:t>Portaria nº 874</a:t>
            </a:r>
          </a:p>
        </p:txBody>
      </p:sp>
      <p:sp>
        <p:nvSpPr>
          <p:cNvPr id="43" name="CaixaDeTexto 42"/>
          <p:cNvSpPr txBox="1"/>
          <p:nvPr/>
        </p:nvSpPr>
        <p:spPr>
          <a:xfrm>
            <a:off x="5349829" y="2126413"/>
            <a:ext cx="1890210" cy="507831"/>
          </a:xfrm>
          <a:prstGeom prst="rect">
            <a:avLst/>
          </a:prstGeom>
          <a:noFill/>
          <a:ln>
            <a:solidFill>
              <a:srgbClr val="FF0000"/>
            </a:solidFill>
          </a:ln>
        </p:spPr>
        <p:txBody>
          <a:bodyPr wrap="square" rtlCol="0">
            <a:spAutoFit/>
          </a:bodyPr>
          <a:lstStyle/>
          <a:p>
            <a:pPr algn="ctr"/>
            <a:r>
              <a:rPr lang="pt-BR" sz="900" dirty="0"/>
              <a:t>Rede de Atenção à Saúde das Pessoas com Doenças Crônicas</a:t>
            </a:r>
          </a:p>
          <a:p>
            <a:pPr algn="ctr"/>
            <a:r>
              <a:rPr lang="pt-BR" sz="900" dirty="0"/>
              <a:t>Portaria GM/MS nº 483</a:t>
            </a:r>
          </a:p>
        </p:txBody>
      </p:sp>
      <p:sp>
        <p:nvSpPr>
          <p:cNvPr id="44" name="CaixaDeTexto 43"/>
          <p:cNvSpPr txBox="1"/>
          <p:nvPr/>
        </p:nvSpPr>
        <p:spPr>
          <a:xfrm>
            <a:off x="4926943" y="4206106"/>
            <a:ext cx="1890210" cy="507831"/>
          </a:xfrm>
          <a:prstGeom prst="rect">
            <a:avLst/>
          </a:prstGeom>
          <a:noFill/>
          <a:ln>
            <a:solidFill>
              <a:srgbClr val="FF0000"/>
            </a:solidFill>
          </a:ln>
        </p:spPr>
        <p:txBody>
          <a:bodyPr wrap="square" rtlCol="0">
            <a:spAutoFit/>
          </a:bodyPr>
          <a:lstStyle/>
          <a:p>
            <a:pPr algn="ctr"/>
            <a:r>
              <a:rPr lang="pt-BR" sz="900" dirty="0"/>
              <a:t>Organização da Rede Oncologia e novas habilitações</a:t>
            </a:r>
          </a:p>
          <a:p>
            <a:pPr algn="ctr"/>
            <a:r>
              <a:rPr lang="pt-BR" sz="900" dirty="0"/>
              <a:t>Portaria nº 140</a:t>
            </a:r>
          </a:p>
        </p:txBody>
      </p:sp>
      <p:sp>
        <p:nvSpPr>
          <p:cNvPr id="45" name="CaixaDeTexto 44"/>
          <p:cNvSpPr txBox="1"/>
          <p:nvPr/>
        </p:nvSpPr>
        <p:spPr>
          <a:xfrm>
            <a:off x="4562153" y="2747284"/>
            <a:ext cx="945105" cy="369332"/>
          </a:xfrm>
          <a:prstGeom prst="rect">
            <a:avLst/>
          </a:prstGeom>
          <a:noFill/>
          <a:ln>
            <a:solidFill>
              <a:srgbClr val="FF0000"/>
            </a:solidFill>
          </a:ln>
        </p:spPr>
        <p:txBody>
          <a:bodyPr wrap="square" rtlCol="0">
            <a:spAutoFit/>
          </a:bodyPr>
          <a:lstStyle/>
          <a:p>
            <a:pPr algn="ctr"/>
            <a:r>
              <a:rPr lang="pt-BR" sz="900" dirty="0"/>
              <a:t>SDM e SRC </a:t>
            </a:r>
          </a:p>
          <a:p>
            <a:pPr algn="ctr"/>
            <a:r>
              <a:rPr lang="pt-BR" sz="900" dirty="0"/>
              <a:t>Portaria nº 189</a:t>
            </a:r>
          </a:p>
        </p:txBody>
      </p:sp>
      <p:sp>
        <p:nvSpPr>
          <p:cNvPr id="46" name="CaixaDeTexto 45"/>
          <p:cNvSpPr txBox="1"/>
          <p:nvPr/>
        </p:nvSpPr>
        <p:spPr>
          <a:xfrm>
            <a:off x="3331605" y="2283276"/>
            <a:ext cx="1023167" cy="369332"/>
          </a:xfrm>
          <a:prstGeom prst="rect">
            <a:avLst/>
          </a:prstGeom>
          <a:noFill/>
          <a:ln>
            <a:solidFill>
              <a:srgbClr val="FF0000"/>
            </a:solidFill>
          </a:ln>
        </p:spPr>
        <p:txBody>
          <a:bodyPr wrap="square" rtlCol="0">
            <a:spAutoFit/>
          </a:bodyPr>
          <a:lstStyle/>
          <a:p>
            <a:pPr algn="ctr"/>
            <a:r>
              <a:rPr lang="pt-BR" sz="900" dirty="0" err="1"/>
              <a:t>Qualicito</a:t>
            </a:r>
            <a:r>
              <a:rPr lang="pt-BR" sz="900" dirty="0"/>
              <a:t> </a:t>
            </a:r>
          </a:p>
          <a:p>
            <a:pPr algn="ctr"/>
            <a:r>
              <a:rPr lang="pt-BR" sz="900" dirty="0"/>
              <a:t>Portaria nº 3.388 </a:t>
            </a:r>
          </a:p>
        </p:txBody>
      </p:sp>
      <p:sp>
        <p:nvSpPr>
          <p:cNvPr id="47" name="CaixaDeTexto 46"/>
          <p:cNvSpPr txBox="1"/>
          <p:nvPr/>
        </p:nvSpPr>
        <p:spPr>
          <a:xfrm>
            <a:off x="1431982" y="4219960"/>
            <a:ext cx="1890210" cy="369332"/>
          </a:xfrm>
          <a:prstGeom prst="rect">
            <a:avLst/>
          </a:prstGeom>
          <a:noFill/>
          <a:ln>
            <a:solidFill>
              <a:srgbClr val="FF0000"/>
            </a:solidFill>
          </a:ln>
        </p:spPr>
        <p:txBody>
          <a:bodyPr wrap="square" rtlCol="0">
            <a:spAutoFit/>
          </a:bodyPr>
          <a:lstStyle/>
          <a:p>
            <a:pPr algn="ctr"/>
            <a:r>
              <a:rPr lang="pt-BR" sz="900" dirty="0"/>
              <a:t>Plano de Expansão da Radioterapia Portaria nº 931 </a:t>
            </a:r>
          </a:p>
        </p:txBody>
      </p:sp>
      <p:sp>
        <p:nvSpPr>
          <p:cNvPr id="48" name="CaixaDeTexto 47"/>
          <p:cNvSpPr txBox="1"/>
          <p:nvPr/>
        </p:nvSpPr>
        <p:spPr>
          <a:xfrm>
            <a:off x="1534381" y="2629525"/>
            <a:ext cx="1137867" cy="369332"/>
          </a:xfrm>
          <a:prstGeom prst="rect">
            <a:avLst/>
          </a:prstGeom>
          <a:noFill/>
          <a:ln>
            <a:solidFill>
              <a:srgbClr val="FF0000"/>
            </a:solidFill>
          </a:ln>
        </p:spPr>
        <p:txBody>
          <a:bodyPr wrap="square" rtlCol="0">
            <a:spAutoFit/>
          </a:bodyPr>
          <a:lstStyle/>
          <a:p>
            <a:pPr algn="ctr"/>
            <a:r>
              <a:rPr lang="pt-BR" sz="900" dirty="0"/>
              <a:t>Mamografia Móvel</a:t>
            </a:r>
          </a:p>
          <a:p>
            <a:pPr algn="ctr"/>
            <a:r>
              <a:rPr lang="pt-BR" sz="900" dirty="0"/>
              <a:t>Portaria nº 2.304</a:t>
            </a:r>
          </a:p>
        </p:txBody>
      </p:sp>
      <p:cxnSp>
        <p:nvCxnSpPr>
          <p:cNvPr id="49" name="Conector reto 48"/>
          <p:cNvCxnSpPr/>
          <p:nvPr/>
        </p:nvCxnSpPr>
        <p:spPr>
          <a:xfrm>
            <a:off x="1712708" y="3708946"/>
            <a:ext cx="0" cy="497160"/>
          </a:xfrm>
          <a:prstGeom prst="line">
            <a:avLst/>
          </a:prstGeom>
        </p:spPr>
        <p:style>
          <a:lnRef idx="1">
            <a:schemeClr val="accent1"/>
          </a:lnRef>
          <a:fillRef idx="0">
            <a:schemeClr val="accent1"/>
          </a:fillRef>
          <a:effectRef idx="0">
            <a:schemeClr val="accent1"/>
          </a:effectRef>
          <a:fontRef idx="minor">
            <a:schemeClr val="tx1"/>
          </a:fontRef>
        </p:style>
      </p:cxnSp>
      <p:sp>
        <p:nvSpPr>
          <p:cNvPr id="50" name="CaixaDeTexto 49"/>
          <p:cNvSpPr txBox="1"/>
          <p:nvPr/>
        </p:nvSpPr>
        <p:spPr>
          <a:xfrm>
            <a:off x="1681833" y="3763826"/>
            <a:ext cx="655469" cy="230832"/>
          </a:xfrm>
          <a:prstGeom prst="rect">
            <a:avLst/>
          </a:prstGeom>
          <a:noFill/>
        </p:spPr>
        <p:txBody>
          <a:bodyPr wrap="square" rtlCol="0">
            <a:spAutoFit/>
          </a:bodyPr>
          <a:lstStyle/>
          <a:p>
            <a:pPr algn="ctr"/>
            <a:r>
              <a:rPr lang="pt-BR" sz="900" dirty="0"/>
              <a:t>Mai/2012</a:t>
            </a:r>
          </a:p>
        </p:txBody>
      </p:sp>
      <p:cxnSp>
        <p:nvCxnSpPr>
          <p:cNvPr id="51" name="Conector reto 50"/>
          <p:cNvCxnSpPr/>
          <p:nvPr/>
        </p:nvCxnSpPr>
        <p:spPr>
          <a:xfrm>
            <a:off x="2153675" y="2978146"/>
            <a:ext cx="0" cy="497160"/>
          </a:xfrm>
          <a:prstGeom prst="line">
            <a:avLst/>
          </a:prstGeom>
        </p:spPr>
        <p:style>
          <a:lnRef idx="1">
            <a:schemeClr val="accent1"/>
          </a:lnRef>
          <a:fillRef idx="0">
            <a:schemeClr val="accent1"/>
          </a:fillRef>
          <a:effectRef idx="0">
            <a:schemeClr val="accent1"/>
          </a:effectRef>
          <a:fontRef idx="minor">
            <a:schemeClr val="tx1"/>
          </a:fontRef>
        </p:style>
      </p:cxnSp>
      <p:sp>
        <p:nvSpPr>
          <p:cNvPr id="52" name="CaixaDeTexto 51"/>
          <p:cNvSpPr txBox="1"/>
          <p:nvPr/>
        </p:nvSpPr>
        <p:spPr>
          <a:xfrm>
            <a:off x="2180678" y="3226726"/>
            <a:ext cx="700914" cy="230832"/>
          </a:xfrm>
          <a:prstGeom prst="rect">
            <a:avLst/>
          </a:prstGeom>
          <a:noFill/>
        </p:spPr>
        <p:txBody>
          <a:bodyPr wrap="square" rtlCol="0">
            <a:spAutoFit/>
          </a:bodyPr>
          <a:lstStyle/>
          <a:p>
            <a:pPr algn="ctr"/>
            <a:r>
              <a:rPr lang="pt-BR" sz="900" dirty="0"/>
              <a:t>Out/2012</a:t>
            </a:r>
          </a:p>
        </p:txBody>
      </p:sp>
      <p:cxnSp>
        <p:nvCxnSpPr>
          <p:cNvPr id="53" name="Conector reto 52"/>
          <p:cNvCxnSpPr>
            <a:endCxn id="42" idx="0"/>
          </p:cNvCxnSpPr>
          <p:nvPr/>
        </p:nvCxnSpPr>
        <p:spPr>
          <a:xfrm>
            <a:off x="3704225" y="3708946"/>
            <a:ext cx="3774" cy="1124256"/>
          </a:xfrm>
          <a:prstGeom prst="line">
            <a:avLst/>
          </a:prstGeom>
        </p:spPr>
        <p:style>
          <a:lnRef idx="1">
            <a:schemeClr val="accent1"/>
          </a:lnRef>
          <a:fillRef idx="0">
            <a:schemeClr val="accent1"/>
          </a:fillRef>
          <a:effectRef idx="0">
            <a:schemeClr val="accent1"/>
          </a:effectRef>
          <a:fontRef idx="minor">
            <a:schemeClr val="tx1"/>
          </a:fontRef>
        </p:style>
      </p:cxnSp>
      <p:sp>
        <p:nvSpPr>
          <p:cNvPr id="54" name="CaixaDeTexto 53"/>
          <p:cNvSpPr txBox="1"/>
          <p:nvPr/>
        </p:nvSpPr>
        <p:spPr>
          <a:xfrm>
            <a:off x="3699549" y="3760561"/>
            <a:ext cx="655469" cy="230832"/>
          </a:xfrm>
          <a:prstGeom prst="rect">
            <a:avLst/>
          </a:prstGeom>
          <a:noFill/>
        </p:spPr>
        <p:txBody>
          <a:bodyPr wrap="square" rtlCol="0">
            <a:spAutoFit/>
          </a:bodyPr>
          <a:lstStyle/>
          <a:p>
            <a:pPr algn="ctr"/>
            <a:r>
              <a:rPr lang="pt-BR" sz="900" dirty="0"/>
              <a:t>Mar/2013</a:t>
            </a:r>
          </a:p>
        </p:txBody>
      </p:sp>
      <p:cxnSp>
        <p:nvCxnSpPr>
          <p:cNvPr id="55" name="Conector reto 54"/>
          <p:cNvCxnSpPr/>
          <p:nvPr/>
        </p:nvCxnSpPr>
        <p:spPr>
          <a:xfrm>
            <a:off x="4106696" y="2629526"/>
            <a:ext cx="0" cy="845780"/>
          </a:xfrm>
          <a:prstGeom prst="line">
            <a:avLst/>
          </a:prstGeom>
        </p:spPr>
        <p:style>
          <a:lnRef idx="1">
            <a:schemeClr val="accent1"/>
          </a:lnRef>
          <a:fillRef idx="0">
            <a:schemeClr val="accent1"/>
          </a:fillRef>
          <a:effectRef idx="0">
            <a:schemeClr val="accent1"/>
          </a:effectRef>
          <a:fontRef idx="minor">
            <a:schemeClr val="tx1"/>
          </a:fontRef>
        </p:style>
      </p:cxnSp>
      <p:sp>
        <p:nvSpPr>
          <p:cNvPr id="56" name="CaixaDeTexto 55"/>
          <p:cNvSpPr txBox="1"/>
          <p:nvPr/>
        </p:nvSpPr>
        <p:spPr>
          <a:xfrm>
            <a:off x="4133699" y="3226725"/>
            <a:ext cx="640850" cy="230832"/>
          </a:xfrm>
          <a:prstGeom prst="rect">
            <a:avLst/>
          </a:prstGeom>
          <a:noFill/>
        </p:spPr>
        <p:txBody>
          <a:bodyPr wrap="square" rtlCol="0">
            <a:spAutoFit/>
          </a:bodyPr>
          <a:lstStyle/>
          <a:p>
            <a:pPr algn="ctr"/>
            <a:r>
              <a:rPr lang="pt-BR" sz="900" dirty="0"/>
              <a:t>Dez/2013</a:t>
            </a:r>
          </a:p>
        </p:txBody>
      </p:sp>
      <p:cxnSp>
        <p:nvCxnSpPr>
          <p:cNvPr id="57" name="Conector reto 56"/>
          <p:cNvCxnSpPr/>
          <p:nvPr/>
        </p:nvCxnSpPr>
        <p:spPr>
          <a:xfrm>
            <a:off x="5497878" y="3699322"/>
            <a:ext cx="0" cy="497160"/>
          </a:xfrm>
          <a:prstGeom prst="line">
            <a:avLst/>
          </a:prstGeom>
        </p:spPr>
        <p:style>
          <a:lnRef idx="1">
            <a:schemeClr val="accent1"/>
          </a:lnRef>
          <a:fillRef idx="0">
            <a:schemeClr val="accent1"/>
          </a:fillRef>
          <a:effectRef idx="0">
            <a:schemeClr val="accent1"/>
          </a:effectRef>
          <a:fontRef idx="minor">
            <a:schemeClr val="tx1"/>
          </a:fontRef>
        </p:style>
      </p:cxnSp>
      <p:sp>
        <p:nvSpPr>
          <p:cNvPr id="58" name="CaixaDeTexto 57"/>
          <p:cNvSpPr txBox="1"/>
          <p:nvPr/>
        </p:nvSpPr>
        <p:spPr>
          <a:xfrm>
            <a:off x="5467003" y="3754203"/>
            <a:ext cx="655469" cy="230832"/>
          </a:xfrm>
          <a:prstGeom prst="rect">
            <a:avLst/>
          </a:prstGeom>
          <a:noFill/>
        </p:spPr>
        <p:txBody>
          <a:bodyPr wrap="square" rtlCol="0">
            <a:spAutoFit/>
          </a:bodyPr>
          <a:lstStyle/>
          <a:p>
            <a:pPr algn="ctr"/>
            <a:r>
              <a:rPr lang="pt-BR" sz="900" dirty="0" err="1"/>
              <a:t>Fev</a:t>
            </a:r>
            <a:r>
              <a:rPr lang="pt-BR" sz="900" dirty="0"/>
              <a:t>/2014</a:t>
            </a:r>
          </a:p>
        </p:txBody>
      </p:sp>
      <p:cxnSp>
        <p:nvCxnSpPr>
          <p:cNvPr id="59" name="Conector reto 58"/>
          <p:cNvCxnSpPr/>
          <p:nvPr/>
        </p:nvCxnSpPr>
        <p:spPr>
          <a:xfrm>
            <a:off x="4886189" y="3093533"/>
            <a:ext cx="0" cy="381772"/>
          </a:xfrm>
          <a:prstGeom prst="line">
            <a:avLst/>
          </a:prstGeom>
        </p:spPr>
        <p:style>
          <a:lnRef idx="1">
            <a:schemeClr val="accent1"/>
          </a:lnRef>
          <a:fillRef idx="0">
            <a:schemeClr val="accent1"/>
          </a:fillRef>
          <a:effectRef idx="0">
            <a:schemeClr val="accent1"/>
          </a:effectRef>
          <a:fontRef idx="minor">
            <a:schemeClr val="tx1"/>
          </a:fontRef>
        </p:style>
      </p:cxnSp>
      <p:sp>
        <p:nvSpPr>
          <p:cNvPr id="60" name="CaixaDeTexto 59"/>
          <p:cNvSpPr txBox="1"/>
          <p:nvPr/>
        </p:nvSpPr>
        <p:spPr>
          <a:xfrm>
            <a:off x="4913191" y="3226725"/>
            <a:ext cx="624841" cy="230832"/>
          </a:xfrm>
          <a:prstGeom prst="rect">
            <a:avLst/>
          </a:prstGeom>
          <a:noFill/>
        </p:spPr>
        <p:txBody>
          <a:bodyPr wrap="square" rtlCol="0">
            <a:spAutoFit/>
          </a:bodyPr>
          <a:lstStyle/>
          <a:p>
            <a:pPr algn="ctr"/>
            <a:r>
              <a:rPr lang="pt-BR" sz="900" dirty="0"/>
              <a:t>Jan/2014</a:t>
            </a:r>
          </a:p>
        </p:txBody>
      </p:sp>
      <p:cxnSp>
        <p:nvCxnSpPr>
          <p:cNvPr id="61" name="Conector reto 60"/>
          <p:cNvCxnSpPr/>
          <p:nvPr/>
        </p:nvCxnSpPr>
        <p:spPr>
          <a:xfrm flipH="1">
            <a:off x="6285933" y="2652608"/>
            <a:ext cx="4977" cy="820154"/>
          </a:xfrm>
          <a:prstGeom prst="line">
            <a:avLst/>
          </a:prstGeom>
        </p:spPr>
        <p:style>
          <a:lnRef idx="1">
            <a:schemeClr val="accent1"/>
          </a:lnRef>
          <a:fillRef idx="0">
            <a:schemeClr val="accent1"/>
          </a:fillRef>
          <a:effectRef idx="0">
            <a:schemeClr val="accent1"/>
          </a:effectRef>
          <a:fontRef idx="minor">
            <a:schemeClr val="tx1"/>
          </a:fontRef>
        </p:style>
      </p:cxnSp>
      <p:sp>
        <p:nvSpPr>
          <p:cNvPr id="62" name="CaixaDeTexto 61"/>
          <p:cNvSpPr txBox="1"/>
          <p:nvPr/>
        </p:nvSpPr>
        <p:spPr>
          <a:xfrm>
            <a:off x="5655863" y="3224182"/>
            <a:ext cx="702078" cy="230832"/>
          </a:xfrm>
          <a:prstGeom prst="rect">
            <a:avLst/>
          </a:prstGeom>
          <a:noFill/>
        </p:spPr>
        <p:txBody>
          <a:bodyPr wrap="square" rtlCol="0">
            <a:spAutoFit/>
          </a:bodyPr>
          <a:lstStyle/>
          <a:p>
            <a:pPr algn="ctr"/>
            <a:r>
              <a:rPr lang="pt-BR" sz="900" dirty="0" err="1"/>
              <a:t>Abr</a:t>
            </a:r>
            <a:r>
              <a:rPr lang="pt-BR" sz="900" dirty="0"/>
              <a:t>/2014</a:t>
            </a:r>
          </a:p>
        </p:txBody>
      </p:sp>
      <p:sp>
        <p:nvSpPr>
          <p:cNvPr id="63" name="CaixaDeTexto 62"/>
          <p:cNvSpPr txBox="1"/>
          <p:nvPr/>
        </p:nvSpPr>
        <p:spPr>
          <a:xfrm>
            <a:off x="1736208" y="1644412"/>
            <a:ext cx="1925414" cy="507831"/>
          </a:xfrm>
          <a:prstGeom prst="rect">
            <a:avLst/>
          </a:prstGeom>
          <a:noFill/>
          <a:ln>
            <a:solidFill>
              <a:srgbClr val="FF0000"/>
            </a:solidFill>
          </a:ln>
        </p:spPr>
        <p:txBody>
          <a:bodyPr wrap="square" rtlCol="0">
            <a:spAutoFit/>
          </a:bodyPr>
          <a:lstStyle/>
          <a:p>
            <a:pPr algn="ctr"/>
            <a:r>
              <a:rPr lang="pt-BR" sz="900" dirty="0"/>
              <a:t>Institui a Rede de Atenção à Saúde das Pessoas com Doenças Crônicas  </a:t>
            </a:r>
          </a:p>
          <a:p>
            <a:pPr algn="ctr"/>
            <a:r>
              <a:rPr lang="pt-BR" sz="900" dirty="0"/>
              <a:t>Portaria nº 252 </a:t>
            </a:r>
            <a:r>
              <a:rPr lang="pt-BR" sz="900" b="1" dirty="0">
                <a:solidFill>
                  <a:schemeClr val="bg1">
                    <a:lumMod val="50000"/>
                  </a:schemeClr>
                </a:solidFill>
              </a:rPr>
              <a:t>(REVOGADA) </a:t>
            </a:r>
          </a:p>
        </p:txBody>
      </p:sp>
      <p:cxnSp>
        <p:nvCxnSpPr>
          <p:cNvPr id="64" name="Conector reto 63"/>
          <p:cNvCxnSpPr/>
          <p:nvPr/>
        </p:nvCxnSpPr>
        <p:spPr>
          <a:xfrm>
            <a:off x="3064391" y="2129159"/>
            <a:ext cx="0" cy="1343603"/>
          </a:xfrm>
          <a:prstGeom prst="line">
            <a:avLst/>
          </a:prstGeom>
        </p:spPr>
        <p:style>
          <a:lnRef idx="1">
            <a:schemeClr val="accent1"/>
          </a:lnRef>
          <a:fillRef idx="0">
            <a:schemeClr val="accent1"/>
          </a:fillRef>
          <a:effectRef idx="0">
            <a:schemeClr val="accent1"/>
          </a:effectRef>
          <a:fontRef idx="minor">
            <a:schemeClr val="tx1"/>
          </a:fontRef>
        </p:style>
      </p:cxnSp>
      <p:sp>
        <p:nvSpPr>
          <p:cNvPr id="65" name="CaixaDeTexto 64"/>
          <p:cNvSpPr txBox="1"/>
          <p:nvPr/>
        </p:nvSpPr>
        <p:spPr>
          <a:xfrm>
            <a:off x="3056995" y="3224181"/>
            <a:ext cx="642554" cy="230832"/>
          </a:xfrm>
          <a:prstGeom prst="rect">
            <a:avLst/>
          </a:prstGeom>
          <a:noFill/>
        </p:spPr>
        <p:txBody>
          <a:bodyPr wrap="square" rtlCol="0">
            <a:spAutoFit/>
          </a:bodyPr>
          <a:lstStyle/>
          <a:p>
            <a:pPr algn="ctr"/>
            <a:r>
              <a:rPr lang="pt-BR" sz="900" dirty="0" err="1" smtClean="0"/>
              <a:t>Fev</a:t>
            </a:r>
            <a:r>
              <a:rPr lang="pt-BR" sz="900" dirty="0" smtClean="0"/>
              <a:t>/2013</a:t>
            </a:r>
            <a:endParaRPr lang="pt-BR" sz="900" dirty="0"/>
          </a:p>
        </p:txBody>
      </p:sp>
      <p:sp>
        <p:nvSpPr>
          <p:cNvPr id="66" name="CaixaDeTexto 65"/>
          <p:cNvSpPr txBox="1"/>
          <p:nvPr/>
        </p:nvSpPr>
        <p:spPr>
          <a:xfrm>
            <a:off x="309269" y="2219613"/>
            <a:ext cx="1530845" cy="369332"/>
          </a:xfrm>
          <a:prstGeom prst="rect">
            <a:avLst/>
          </a:prstGeom>
          <a:noFill/>
          <a:ln>
            <a:solidFill>
              <a:srgbClr val="FF0000"/>
            </a:solidFill>
          </a:ln>
        </p:spPr>
        <p:txBody>
          <a:bodyPr wrap="square" rtlCol="0">
            <a:spAutoFit/>
          </a:bodyPr>
          <a:lstStyle/>
          <a:p>
            <a:pPr algn="ctr"/>
            <a:r>
              <a:rPr lang="pt-BR" sz="900" dirty="0"/>
              <a:t>Redes de Atenção à Saúde</a:t>
            </a:r>
          </a:p>
          <a:p>
            <a:pPr algn="ctr"/>
            <a:r>
              <a:rPr lang="pt-BR" sz="900" dirty="0"/>
              <a:t>Portaria nº 4.279</a:t>
            </a:r>
          </a:p>
        </p:txBody>
      </p:sp>
      <p:cxnSp>
        <p:nvCxnSpPr>
          <p:cNvPr id="67" name="Conector reto 66"/>
          <p:cNvCxnSpPr/>
          <p:nvPr/>
        </p:nvCxnSpPr>
        <p:spPr>
          <a:xfrm>
            <a:off x="425393" y="2564950"/>
            <a:ext cx="0" cy="893043"/>
          </a:xfrm>
          <a:prstGeom prst="line">
            <a:avLst/>
          </a:prstGeom>
        </p:spPr>
        <p:style>
          <a:lnRef idx="1">
            <a:schemeClr val="accent1"/>
          </a:lnRef>
          <a:fillRef idx="0">
            <a:schemeClr val="accent1"/>
          </a:fillRef>
          <a:effectRef idx="0">
            <a:schemeClr val="accent1"/>
          </a:effectRef>
          <a:fontRef idx="minor">
            <a:schemeClr val="tx1"/>
          </a:fontRef>
        </p:style>
      </p:cxnSp>
      <p:sp>
        <p:nvSpPr>
          <p:cNvPr id="68" name="CaixaDeTexto 67"/>
          <p:cNvSpPr txBox="1"/>
          <p:nvPr/>
        </p:nvSpPr>
        <p:spPr>
          <a:xfrm>
            <a:off x="362345" y="3257902"/>
            <a:ext cx="700914" cy="230832"/>
          </a:xfrm>
          <a:prstGeom prst="rect">
            <a:avLst/>
          </a:prstGeom>
          <a:noFill/>
        </p:spPr>
        <p:txBody>
          <a:bodyPr wrap="square" rtlCol="0">
            <a:spAutoFit/>
          </a:bodyPr>
          <a:lstStyle/>
          <a:p>
            <a:pPr algn="ctr"/>
            <a:r>
              <a:rPr lang="pt-BR" sz="900" dirty="0"/>
              <a:t>Dez/2010</a:t>
            </a:r>
          </a:p>
        </p:txBody>
      </p:sp>
      <p:cxnSp>
        <p:nvCxnSpPr>
          <p:cNvPr id="69" name="Conector reto 68"/>
          <p:cNvCxnSpPr/>
          <p:nvPr/>
        </p:nvCxnSpPr>
        <p:spPr>
          <a:xfrm>
            <a:off x="640903" y="3689652"/>
            <a:ext cx="0" cy="1011912"/>
          </a:xfrm>
          <a:prstGeom prst="line">
            <a:avLst/>
          </a:prstGeom>
        </p:spPr>
        <p:style>
          <a:lnRef idx="1">
            <a:schemeClr val="accent1"/>
          </a:lnRef>
          <a:fillRef idx="0">
            <a:schemeClr val="accent1"/>
          </a:fillRef>
          <a:effectRef idx="0">
            <a:schemeClr val="accent1"/>
          </a:effectRef>
          <a:fontRef idx="minor">
            <a:schemeClr val="tx1"/>
          </a:fontRef>
        </p:style>
      </p:cxnSp>
      <p:sp>
        <p:nvSpPr>
          <p:cNvPr id="70" name="CaixaDeTexto 69"/>
          <p:cNvSpPr txBox="1"/>
          <p:nvPr/>
        </p:nvSpPr>
        <p:spPr>
          <a:xfrm>
            <a:off x="610028" y="3744531"/>
            <a:ext cx="655469" cy="230832"/>
          </a:xfrm>
          <a:prstGeom prst="rect">
            <a:avLst/>
          </a:prstGeom>
          <a:noFill/>
        </p:spPr>
        <p:txBody>
          <a:bodyPr wrap="square" rtlCol="0">
            <a:spAutoFit/>
          </a:bodyPr>
          <a:lstStyle/>
          <a:p>
            <a:pPr algn="ctr"/>
            <a:r>
              <a:rPr lang="pt-BR" sz="900" dirty="0" err="1"/>
              <a:t>Jun</a:t>
            </a:r>
            <a:r>
              <a:rPr lang="pt-BR" sz="900" dirty="0"/>
              <a:t>/2011</a:t>
            </a:r>
          </a:p>
        </p:txBody>
      </p:sp>
      <p:sp>
        <p:nvSpPr>
          <p:cNvPr id="71" name="CaixaDeTexto 70"/>
          <p:cNvSpPr txBox="1"/>
          <p:nvPr/>
        </p:nvSpPr>
        <p:spPr>
          <a:xfrm>
            <a:off x="325738" y="4701564"/>
            <a:ext cx="1137867" cy="369332"/>
          </a:xfrm>
          <a:prstGeom prst="rect">
            <a:avLst/>
          </a:prstGeom>
          <a:noFill/>
          <a:ln>
            <a:solidFill>
              <a:srgbClr val="FF0000"/>
            </a:solidFill>
          </a:ln>
        </p:spPr>
        <p:txBody>
          <a:bodyPr wrap="square" rtlCol="0">
            <a:spAutoFit/>
          </a:bodyPr>
          <a:lstStyle/>
          <a:p>
            <a:pPr algn="ctr"/>
            <a:r>
              <a:rPr lang="pt-BR" sz="900" dirty="0"/>
              <a:t>Organização SUS</a:t>
            </a:r>
          </a:p>
          <a:p>
            <a:pPr algn="ctr"/>
            <a:r>
              <a:rPr lang="pt-BR" sz="900" dirty="0"/>
              <a:t>Decreto nº 7.508</a:t>
            </a:r>
          </a:p>
        </p:txBody>
      </p:sp>
      <p:cxnSp>
        <p:nvCxnSpPr>
          <p:cNvPr id="72" name="Conector reto 71"/>
          <p:cNvCxnSpPr/>
          <p:nvPr/>
        </p:nvCxnSpPr>
        <p:spPr>
          <a:xfrm>
            <a:off x="7078021" y="3116616"/>
            <a:ext cx="0" cy="345940"/>
          </a:xfrm>
          <a:prstGeom prst="line">
            <a:avLst/>
          </a:prstGeom>
        </p:spPr>
        <p:style>
          <a:lnRef idx="1">
            <a:schemeClr val="accent1"/>
          </a:lnRef>
          <a:fillRef idx="0">
            <a:schemeClr val="accent1"/>
          </a:fillRef>
          <a:effectRef idx="0">
            <a:schemeClr val="accent1"/>
          </a:effectRef>
          <a:fontRef idx="minor">
            <a:schemeClr val="tx1"/>
          </a:fontRef>
        </p:style>
      </p:cxnSp>
      <p:sp>
        <p:nvSpPr>
          <p:cNvPr id="73" name="CaixaDeTexto 72"/>
          <p:cNvSpPr txBox="1"/>
          <p:nvPr/>
        </p:nvSpPr>
        <p:spPr>
          <a:xfrm>
            <a:off x="6449751" y="3234218"/>
            <a:ext cx="772286" cy="230832"/>
          </a:xfrm>
          <a:prstGeom prst="rect">
            <a:avLst/>
          </a:prstGeom>
          <a:noFill/>
        </p:spPr>
        <p:txBody>
          <a:bodyPr wrap="square" rtlCol="0">
            <a:spAutoFit/>
          </a:bodyPr>
          <a:lstStyle/>
          <a:p>
            <a:pPr algn="ctr"/>
            <a:r>
              <a:rPr lang="pt-BR" sz="900" dirty="0" err="1" smtClean="0"/>
              <a:t>Jul</a:t>
            </a:r>
            <a:r>
              <a:rPr lang="pt-BR" sz="900" dirty="0" smtClean="0"/>
              <a:t>/2014</a:t>
            </a:r>
            <a:endParaRPr lang="pt-BR" sz="900" dirty="0"/>
          </a:p>
        </p:txBody>
      </p:sp>
      <p:sp>
        <p:nvSpPr>
          <p:cNvPr id="74" name="CaixaDeTexto 73"/>
          <p:cNvSpPr txBox="1"/>
          <p:nvPr/>
        </p:nvSpPr>
        <p:spPr>
          <a:xfrm>
            <a:off x="6357940" y="2741195"/>
            <a:ext cx="1399743" cy="369332"/>
          </a:xfrm>
          <a:prstGeom prst="rect">
            <a:avLst/>
          </a:prstGeom>
          <a:noFill/>
          <a:ln>
            <a:solidFill>
              <a:srgbClr val="FF0000"/>
            </a:solidFill>
          </a:ln>
        </p:spPr>
        <p:txBody>
          <a:bodyPr wrap="square" rtlCol="0">
            <a:spAutoFit/>
          </a:bodyPr>
          <a:lstStyle/>
          <a:p>
            <a:pPr algn="ctr"/>
            <a:r>
              <a:rPr lang="pt-BR" sz="900" dirty="0" smtClean="0"/>
              <a:t>PRONON</a:t>
            </a:r>
            <a:endParaRPr lang="pt-BR" sz="900" dirty="0"/>
          </a:p>
          <a:p>
            <a:pPr algn="ctr"/>
            <a:r>
              <a:rPr lang="pt-BR" sz="900" dirty="0"/>
              <a:t>Portaria GM/MS nº </a:t>
            </a:r>
            <a:r>
              <a:rPr lang="pt-BR" sz="900" dirty="0" smtClean="0"/>
              <a:t>1550</a:t>
            </a:r>
            <a:endParaRPr lang="pt-BR" sz="900" dirty="0"/>
          </a:p>
        </p:txBody>
      </p:sp>
      <p:sp>
        <p:nvSpPr>
          <p:cNvPr id="75" name="CaixaDeTexto 74"/>
          <p:cNvSpPr txBox="1"/>
          <p:nvPr/>
        </p:nvSpPr>
        <p:spPr>
          <a:xfrm>
            <a:off x="7313847" y="3753082"/>
            <a:ext cx="772286" cy="230832"/>
          </a:xfrm>
          <a:prstGeom prst="rect">
            <a:avLst/>
          </a:prstGeom>
          <a:noFill/>
        </p:spPr>
        <p:txBody>
          <a:bodyPr wrap="square" rtlCol="0">
            <a:spAutoFit/>
          </a:bodyPr>
          <a:lstStyle/>
          <a:p>
            <a:pPr algn="ctr"/>
            <a:r>
              <a:rPr lang="pt-BR" sz="900" dirty="0" err="1" smtClean="0"/>
              <a:t>Jul</a:t>
            </a:r>
            <a:r>
              <a:rPr lang="pt-BR" sz="900" dirty="0" smtClean="0"/>
              <a:t>/2015</a:t>
            </a:r>
            <a:endParaRPr lang="pt-BR" sz="900" dirty="0"/>
          </a:p>
        </p:txBody>
      </p:sp>
      <p:sp>
        <p:nvSpPr>
          <p:cNvPr id="76" name="CaixaDeTexto 75"/>
          <p:cNvSpPr txBox="1"/>
          <p:nvPr/>
        </p:nvSpPr>
        <p:spPr>
          <a:xfrm>
            <a:off x="7046430" y="4185130"/>
            <a:ext cx="1399743" cy="369332"/>
          </a:xfrm>
          <a:prstGeom prst="rect">
            <a:avLst/>
          </a:prstGeom>
          <a:noFill/>
          <a:ln>
            <a:solidFill>
              <a:srgbClr val="FF0000"/>
            </a:solidFill>
          </a:ln>
        </p:spPr>
        <p:txBody>
          <a:bodyPr wrap="square" rtlCol="0">
            <a:spAutoFit/>
          </a:bodyPr>
          <a:lstStyle/>
          <a:p>
            <a:pPr algn="ctr"/>
            <a:r>
              <a:rPr lang="pt-BR" sz="900" dirty="0" smtClean="0"/>
              <a:t>Acordo Compensação Tecnológica (PE RT)</a:t>
            </a:r>
            <a:endParaRPr lang="pt-BR" sz="900" dirty="0"/>
          </a:p>
        </p:txBody>
      </p:sp>
      <p:cxnSp>
        <p:nvCxnSpPr>
          <p:cNvPr id="77" name="Conector reto 76"/>
          <p:cNvCxnSpPr/>
          <p:nvPr/>
        </p:nvCxnSpPr>
        <p:spPr>
          <a:xfrm>
            <a:off x="7942117" y="3681074"/>
            <a:ext cx="0" cy="515408"/>
          </a:xfrm>
          <a:prstGeom prst="line">
            <a:avLst/>
          </a:prstGeom>
        </p:spPr>
        <p:style>
          <a:lnRef idx="1">
            <a:schemeClr val="accent1"/>
          </a:lnRef>
          <a:fillRef idx="0">
            <a:schemeClr val="accent1"/>
          </a:fillRef>
          <a:effectRef idx="0">
            <a:schemeClr val="accent1"/>
          </a:effectRef>
          <a:fontRef idx="minor">
            <a:schemeClr val="tx1"/>
          </a:fontRef>
        </p:style>
      </p:cxnSp>
      <p:sp>
        <p:nvSpPr>
          <p:cNvPr id="3" name="Seta para baixo 2"/>
          <p:cNvSpPr/>
          <p:nvPr/>
        </p:nvSpPr>
        <p:spPr>
          <a:xfrm>
            <a:off x="2337302" y="908720"/>
            <a:ext cx="425592" cy="5760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FF0000"/>
              </a:solidFill>
            </a:endParaRPr>
          </a:p>
        </p:txBody>
      </p:sp>
      <p:sp>
        <p:nvSpPr>
          <p:cNvPr id="78" name="Seta para baixo 77"/>
          <p:cNvSpPr/>
          <p:nvPr/>
        </p:nvSpPr>
        <p:spPr>
          <a:xfrm>
            <a:off x="6082138" y="1484784"/>
            <a:ext cx="425592" cy="5760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FF0000"/>
              </a:solidFill>
            </a:endParaRPr>
          </a:p>
        </p:txBody>
      </p:sp>
      <p:sp>
        <p:nvSpPr>
          <p:cNvPr id="5" name="Retângulo 4"/>
          <p:cNvSpPr/>
          <p:nvPr/>
        </p:nvSpPr>
        <p:spPr>
          <a:xfrm>
            <a:off x="5181216" y="4886230"/>
            <a:ext cx="3793609" cy="1323439"/>
          </a:xfrm>
          <a:prstGeom prst="rect">
            <a:avLst/>
          </a:prstGeom>
        </p:spPr>
        <p:txBody>
          <a:bodyPr wrap="square">
            <a:spAutoFit/>
          </a:bodyPr>
          <a:lstStyle/>
          <a:p>
            <a:pPr algn="just"/>
            <a:r>
              <a:rPr lang="pt-BR" sz="1600" b="1" dirty="0" smtClean="0">
                <a:solidFill>
                  <a:srgbClr val="002060"/>
                </a:solidFill>
              </a:rPr>
              <a:t>Objetivos: </a:t>
            </a:r>
            <a:r>
              <a:rPr lang="pt-BR" sz="1600" dirty="0" smtClean="0">
                <a:solidFill>
                  <a:srgbClr val="002060"/>
                </a:solidFill>
              </a:rPr>
              <a:t>desenvolver </a:t>
            </a:r>
            <a:r>
              <a:rPr lang="pt-BR" sz="1600" dirty="0">
                <a:solidFill>
                  <a:srgbClr val="002060"/>
                </a:solidFill>
              </a:rPr>
              <a:t>ações para doenças crônicas em sua forma integral, em função da similaridade dos fatores de risco </a:t>
            </a:r>
            <a:r>
              <a:rPr lang="pt-BR" sz="1600" dirty="0" smtClean="0">
                <a:solidFill>
                  <a:srgbClr val="002060"/>
                </a:solidFill>
              </a:rPr>
              <a:t>e estabelecer </a:t>
            </a:r>
            <a:r>
              <a:rPr lang="pt-BR" sz="1600" dirty="0">
                <a:solidFill>
                  <a:srgbClr val="002060"/>
                </a:solidFill>
              </a:rPr>
              <a:t>diretrizes para a organização das suas linhas de cuidado .</a:t>
            </a:r>
          </a:p>
        </p:txBody>
      </p:sp>
    </p:spTree>
    <p:extLst>
      <p:ext uri="{BB962C8B-B14F-4D97-AF65-F5344CB8AC3E}">
        <p14:creationId xmlns:p14="http://schemas.microsoft.com/office/powerpoint/2010/main" val="694516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8686800" cy="1143000"/>
          </a:xfrm>
        </p:spPr>
        <p:txBody>
          <a:bodyPr>
            <a:noAutofit/>
          </a:bodyPr>
          <a:lstStyle/>
          <a:p>
            <a:pPr algn="l"/>
            <a:r>
              <a:rPr lang="pt-BR" sz="3600" b="1" dirty="0">
                <a:solidFill>
                  <a:schemeClr val="accent2">
                    <a:lumMod val="75000"/>
                  </a:schemeClr>
                </a:solidFill>
              </a:rPr>
              <a:t>Principais Estratégias e Atos Normativos</a:t>
            </a:r>
            <a:br>
              <a:rPr lang="pt-BR" sz="3600" b="1" dirty="0">
                <a:solidFill>
                  <a:schemeClr val="accent2">
                    <a:lumMod val="75000"/>
                  </a:schemeClr>
                </a:solidFill>
              </a:rPr>
            </a:br>
            <a:endParaRPr lang="pt-BR" sz="3600" dirty="0"/>
          </a:p>
        </p:txBody>
      </p:sp>
      <p:sp>
        <p:nvSpPr>
          <p:cNvPr id="41" name="Seta para a direita listrada 40"/>
          <p:cNvSpPr/>
          <p:nvPr/>
        </p:nvSpPr>
        <p:spPr>
          <a:xfrm>
            <a:off x="339997" y="3364129"/>
            <a:ext cx="8394208" cy="43204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CaixaDeTexto 41"/>
          <p:cNvSpPr txBox="1"/>
          <p:nvPr/>
        </p:nvSpPr>
        <p:spPr>
          <a:xfrm>
            <a:off x="2762894" y="4833202"/>
            <a:ext cx="1890210" cy="507831"/>
          </a:xfrm>
          <a:prstGeom prst="rect">
            <a:avLst/>
          </a:prstGeom>
          <a:solidFill>
            <a:schemeClr val="bg1"/>
          </a:solidFill>
          <a:ln>
            <a:solidFill>
              <a:srgbClr val="FF0000"/>
            </a:solidFill>
          </a:ln>
        </p:spPr>
        <p:txBody>
          <a:bodyPr wrap="square" rtlCol="0">
            <a:spAutoFit/>
          </a:bodyPr>
          <a:lstStyle/>
          <a:p>
            <a:pPr algn="ctr"/>
            <a:r>
              <a:rPr lang="pt-BR" sz="900" dirty="0"/>
              <a:t>Política Nacional para a Prevenção e Controle do Câncer</a:t>
            </a:r>
          </a:p>
          <a:p>
            <a:pPr algn="ctr"/>
            <a:r>
              <a:rPr lang="pt-BR" sz="900" dirty="0"/>
              <a:t>Portaria nº 874</a:t>
            </a:r>
          </a:p>
        </p:txBody>
      </p:sp>
      <p:sp>
        <p:nvSpPr>
          <p:cNvPr id="43" name="CaixaDeTexto 42"/>
          <p:cNvSpPr txBox="1"/>
          <p:nvPr/>
        </p:nvSpPr>
        <p:spPr>
          <a:xfrm>
            <a:off x="5349829" y="2126413"/>
            <a:ext cx="1890210" cy="507831"/>
          </a:xfrm>
          <a:prstGeom prst="rect">
            <a:avLst/>
          </a:prstGeom>
          <a:noFill/>
          <a:ln>
            <a:solidFill>
              <a:srgbClr val="FF0000"/>
            </a:solidFill>
          </a:ln>
        </p:spPr>
        <p:txBody>
          <a:bodyPr wrap="square" rtlCol="0">
            <a:spAutoFit/>
          </a:bodyPr>
          <a:lstStyle/>
          <a:p>
            <a:pPr algn="ctr"/>
            <a:r>
              <a:rPr lang="pt-BR" sz="900" dirty="0"/>
              <a:t>Rede de Atenção à Saúde das Pessoas com Doenças Crônicas</a:t>
            </a:r>
          </a:p>
          <a:p>
            <a:pPr algn="ctr"/>
            <a:r>
              <a:rPr lang="pt-BR" sz="900" dirty="0"/>
              <a:t>Portaria GM/MS nº 483</a:t>
            </a:r>
          </a:p>
        </p:txBody>
      </p:sp>
      <p:sp>
        <p:nvSpPr>
          <p:cNvPr id="44" name="CaixaDeTexto 43"/>
          <p:cNvSpPr txBox="1"/>
          <p:nvPr/>
        </p:nvSpPr>
        <p:spPr>
          <a:xfrm>
            <a:off x="4926943" y="4206106"/>
            <a:ext cx="1890210" cy="507831"/>
          </a:xfrm>
          <a:prstGeom prst="rect">
            <a:avLst/>
          </a:prstGeom>
          <a:noFill/>
          <a:ln>
            <a:solidFill>
              <a:srgbClr val="FF0000"/>
            </a:solidFill>
          </a:ln>
        </p:spPr>
        <p:txBody>
          <a:bodyPr wrap="square" rtlCol="0">
            <a:spAutoFit/>
          </a:bodyPr>
          <a:lstStyle/>
          <a:p>
            <a:pPr algn="ctr"/>
            <a:r>
              <a:rPr lang="pt-BR" sz="900" dirty="0"/>
              <a:t>Organização da Rede Oncologia e novas habilitações</a:t>
            </a:r>
          </a:p>
          <a:p>
            <a:pPr algn="ctr"/>
            <a:r>
              <a:rPr lang="pt-BR" sz="900" dirty="0"/>
              <a:t>Portaria nº 140</a:t>
            </a:r>
          </a:p>
        </p:txBody>
      </p:sp>
      <p:sp>
        <p:nvSpPr>
          <p:cNvPr id="45" name="CaixaDeTexto 44"/>
          <p:cNvSpPr txBox="1"/>
          <p:nvPr/>
        </p:nvSpPr>
        <p:spPr>
          <a:xfrm>
            <a:off x="4562153" y="2747284"/>
            <a:ext cx="945105" cy="369332"/>
          </a:xfrm>
          <a:prstGeom prst="rect">
            <a:avLst/>
          </a:prstGeom>
          <a:noFill/>
          <a:ln>
            <a:solidFill>
              <a:srgbClr val="FF0000"/>
            </a:solidFill>
          </a:ln>
        </p:spPr>
        <p:txBody>
          <a:bodyPr wrap="square" rtlCol="0">
            <a:spAutoFit/>
          </a:bodyPr>
          <a:lstStyle/>
          <a:p>
            <a:pPr algn="ctr"/>
            <a:r>
              <a:rPr lang="pt-BR" sz="900" dirty="0"/>
              <a:t>SDM e SRC </a:t>
            </a:r>
          </a:p>
          <a:p>
            <a:pPr algn="ctr"/>
            <a:r>
              <a:rPr lang="pt-BR" sz="900" dirty="0"/>
              <a:t>Portaria nº 189</a:t>
            </a:r>
          </a:p>
        </p:txBody>
      </p:sp>
      <p:sp>
        <p:nvSpPr>
          <p:cNvPr id="46" name="CaixaDeTexto 45"/>
          <p:cNvSpPr txBox="1"/>
          <p:nvPr/>
        </p:nvSpPr>
        <p:spPr>
          <a:xfrm>
            <a:off x="3331605" y="2283276"/>
            <a:ext cx="1023167" cy="369332"/>
          </a:xfrm>
          <a:prstGeom prst="rect">
            <a:avLst/>
          </a:prstGeom>
          <a:noFill/>
          <a:ln>
            <a:solidFill>
              <a:srgbClr val="FF0000"/>
            </a:solidFill>
          </a:ln>
        </p:spPr>
        <p:txBody>
          <a:bodyPr wrap="square" rtlCol="0">
            <a:spAutoFit/>
          </a:bodyPr>
          <a:lstStyle/>
          <a:p>
            <a:pPr algn="ctr"/>
            <a:r>
              <a:rPr lang="pt-BR" sz="900" dirty="0" err="1"/>
              <a:t>Qualicito</a:t>
            </a:r>
            <a:r>
              <a:rPr lang="pt-BR" sz="900" dirty="0"/>
              <a:t> </a:t>
            </a:r>
          </a:p>
          <a:p>
            <a:pPr algn="ctr"/>
            <a:r>
              <a:rPr lang="pt-BR" sz="900" dirty="0"/>
              <a:t>Portaria nº 3.388 </a:t>
            </a:r>
          </a:p>
        </p:txBody>
      </p:sp>
      <p:sp>
        <p:nvSpPr>
          <p:cNvPr id="47" name="CaixaDeTexto 46"/>
          <p:cNvSpPr txBox="1"/>
          <p:nvPr/>
        </p:nvSpPr>
        <p:spPr>
          <a:xfrm>
            <a:off x="1431982" y="4219960"/>
            <a:ext cx="1890210" cy="369332"/>
          </a:xfrm>
          <a:prstGeom prst="rect">
            <a:avLst/>
          </a:prstGeom>
          <a:noFill/>
          <a:ln>
            <a:solidFill>
              <a:srgbClr val="FF0000"/>
            </a:solidFill>
          </a:ln>
        </p:spPr>
        <p:txBody>
          <a:bodyPr wrap="square" rtlCol="0">
            <a:spAutoFit/>
          </a:bodyPr>
          <a:lstStyle/>
          <a:p>
            <a:pPr algn="ctr"/>
            <a:r>
              <a:rPr lang="pt-BR" sz="900" dirty="0"/>
              <a:t>Plano de Expansão da Radioterapia Portaria nº 931 </a:t>
            </a:r>
          </a:p>
        </p:txBody>
      </p:sp>
      <p:sp>
        <p:nvSpPr>
          <p:cNvPr id="48" name="CaixaDeTexto 47"/>
          <p:cNvSpPr txBox="1"/>
          <p:nvPr/>
        </p:nvSpPr>
        <p:spPr>
          <a:xfrm>
            <a:off x="1534381" y="2629525"/>
            <a:ext cx="1137867" cy="369332"/>
          </a:xfrm>
          <a:prstGeom prst="rect">
            <a:avLst/>
          </a:prstGeom>
          <a:noFill/>
          <a:ln>
            <a:solidFill>
              <a:srgbClr val="FF0000"/>
            </a:solidFill>
          </a:ln>
        </p:spPr>
        <p:txBody>
          <a:bodyPr wrap="square" rtlCol="0">
            <a:spAutoFit/>
          </a:bodyPr>
          <a:lstStyle/>
          <a:p>
            <a:pPr algn="ctr"/>
            <a:r>
              <a:rPr lang="pt-BR" sz="900" dirty="0"/>
              <a:t>Mamografia Móvel</a:t>
            </a:r>
          </a:p>
          <a:p>
            <a:pPr algn="ctr"/>
            <a:r>
              <a:rPr lang="pt-BR" sz="900" dirty="0"/>
              <a:t>Portaria nº 2.304</a:t>
            </a:r>
          </a:p>
        </p:txBody>
      </p:sp>
      <p:cxnSp>
        <p:nvCxnSpPr>
          <p:cNvPr id="49" name="Conector reto 48"/>
          <p:cNvCxnSpPr/>
          <p:nvPr/>
        </p:nvCxnSpPr>
        <p:spPr>
          <a:xfrm>
            <a:off x="1712708" y="3708946"/>
            <a:ext cx="0" cy="497160"/>
          </a:xfrm>
          <a:prstGeom prst="line">
            <a:avLst/>
          </a:prstGeom>
        </p:spPr>
        <p:style>
          <a:lnRef idx="1">
            <a:schemeClr val="accent1"/>
          </a:lnRef>
          <a:fillRef idx="0">
            <a:schemeClr val="accent1"/>
          </a:fillRef>
          <a:effectRef idx="0">
            <a:schemeClr val="accent1"/>
          </a:effectRef>
          <a:fontRef idx="minor">
            <a:schemeClr val="tx1"/>
          </a:fontRef>
        </p:style>
      </p:cxnSp>
      <p:sp>
        <p:nvSpPr>
          <p:cNvPr id="50" name="CaixaDeTexto 49"/>
          <p:cNvSpPr txBox="1"/>
          <p:nvPr/>
        </p:nvSpPr>
        <p:spPr>
          <a:xfrm>
            <a:off x="1681833" y="3763826"/>
            <a:ext cx="655469" cy="230832"/>
          </a:xfrm>
          <a:prstGeom prst="rect">
            <a:avLst/>
          </a:prstGeom>
          <a:noFill/>
        </p:spPr>
        <p:txBody>
          <a:bodyPr wrap="square" rtlCol="0">
            <a:spAutoFit/>
          </a:bodyPr>
          <a:lstStyle/>
          <a:p>
            <a:pPr algn="ctr"/>
            <a:r>
              <a:rPr lang="pt-BR" sz="900" dirty="0"/>
              <a:t>Mai/2012</a:t>
            </a:r>
          </a:p>
        </p:txBody>
      </p:sp>
      <p:cxnSp>
        <p:nvCxnSpPr>
          <p:cNvPr id="51" name="Conector reto 50"/>
          <p:cNvCxnSpPr/>
          <p:nvPr/>
        </p:nvCxnSpPr>
        <p:spPr>
          <a:xfrm>
            <a:off x="2153675" y="2978146"/>
            <a:ext cx="0" cy="497160"/>
          </a:xfrm>
          <a:prstGeom prst="line">
            <a:avLst/>
          </a:prstGeom>
        </p:spPr>
        <p:style>
          <a:lnRef idx="1">
            <a:schemeClr val="accent1"/>
          </a:lnRef>
          <a:fillRef idx="0">
            <a:schemeClr val="accent1"/>
          </a:fillRef>
          <a:effectRef idx="0">
            <a:schemeClr val="accent1"/>
          </a:effectRef>
          <a:fontRef idx="minor">
            <a:schemeClr val="tx1"/>
          </a:fontRef>
        </p:style>
      </p:cxnSp>
      <p:sp>
        <p:nvSpPr>
          <p:cNvPr id="52" name="CaixaDeTexto 51"/>
          <p:cNvSpPr txBox="1"/>
          <p:nvPr/>
        </p:nvSpPr>
        <p:spPr>
          <a:xfrm>
            <a:off x="2180678" y="3226726"/>
            <a:ext cx="700914" cy="230832"/>
          </a:xfrm>
          <a:prstGeom prst="rect">
            <a:avLst/>
          </a:prstGeom>
          <a:noFill/>
        </p:spPr>
        <p:txBody>
          <a:bodyPr wrap="square" rtlCol="0">
            <a:spAutoFit/>
          </a:bodyPr>
          <a:lstStyle/>
          <a:p>
            <a:pPr algn="ctr"/>
            <a:r>
              <a:rPr lang="pt-BR" sz="900" dirty="0"/>
              <a:t>Out/2012</a:t>
            </a:r>
          </a:p>
        </p:txBody>
      </p:sp>
      <p:cxnSp>
        <p:nvCxnSpPr>
          <p:cNvPr id="53" name="Conector reto 52"/>
          <p:cNvCxnSpPr>
            <a:endCxn id="42" idx="0"/>
          </p:cNvCxnSpPr>
          <p:nvPr/>
        </p:nvCxnSpPr>
        <p:spPr>
          <a:xfrm>
            <a:off x="3704225" y="3708946"/>
            <a:ext cx="3774" cy="1124256"/>
          </a:xfrm>
          <a:prstGeom prst="line">
            <a:avLst/>
          </a:prstGeom>
        </p:spPr>
        <p:style>
          <a:lnRef idx="1">
            <a:schemeClr val="accent1"/>
          </a:lnRef>
          <a:fillRef idx="0">
            <a:schemeClr val="accent1"/>
          </a:fillRef>
          <a:effectRef idx="0">
            <a:schemeClr val="accent1"/>
          </a:effectRef>
          <a:fontRef idx="minor">
            <a:schemeClr val="tx1"/>
          </a:fontRef>
        </p:style>
      </p:cxnSp>
      <p:sp>
        <p:nvSpPr>
          <p:cNvPr id="54" name="CaixaDeTexto 53"/>
          <p:cNvSpPr txBox="1"/>
          <p:nvPr/>
        </p:nvSpPr>
        <p:spPr>
          <a:xfrm>
            <a:off x="3699549" y="3760561"/>
            <a:ext cx="655469" cy="230832"/>
          </a:xfrm>
          <a:prstGeom prst="rect">
            <a:avLst/>
          </a:prstGeom>
          <a:noFill/>
        </p:spPr>
        <p:txBody>
          <a:bodyPr wrap="square" rtlCol="0">
            <a:spAutoFit/>
          </a:bodyPr>
          <a:lstStyle/>
          <a:p>
            <a:pPr algn="ctr"/>
            <a:r>
              <a:rPr lang="pt-BR" sz="900" dirty="0"/>
              <a:t>Mar/2013</a:t>
            </a:r>
          </a:p>
        </p:txBody>
      </p:sp>
      <p:cxnSp>
        <p:nvCxnSpPr>
          <p:cNvPr id="55" name="Conector reto 54"/>
          <p:cNvCxnSpPr/>
          <p:nvPr/>
        </p:nvCxnSpPr>
        <p:spPr>
          <a:xfrm>
            <a:off x="4106696" y="2629526"/>
            <a:ext cx="0" cy="845780"/>
          </a:xfrm>
          <a:prstGeom prst="line">
            <a:avLst/>
          </a:prstGeom>
        </p:spPr>
        <p:style>
          <a:lnRef idx="1">
            <a:schemeClr val="accent1"/>
          </a:lnRef>
          <a:fillRef idx="0">
            <a:schemeClr val="accent1"/>
          </a:fillRef>
          <a:effectRef idx="0">
            <a:schemeClr val="accent1"/>
          </a:effectRef>
          <a:fontRef idx="minor">
            <a:schemeClr val="tx1"/>
          </a:fontRef>
        </p:style>
      </p:cxnSp>
      <p:sp>
        <p:nvSpPr>
          <p:cNvPr id="56" name="CaixaDeTexto 55"/>
          <p:cNvSpPr txBox="1"/>
          <p:nvPr/>
        </p:nvSpPr>
        <p:spPr>
          <a:xfrm>
            <a:off x="4133699" y="3226725"/>
            <a:ext cx="640850" cy="230832"/>
          </a:xfrm>
          <a:prstGeom prst="rect">
            <a:avLst/>
          </a:prstGeom>
          <a:noFill/>
        </p:spPr>
        <p:txBody>
          <a:bodyPr wrap="square" rtlCol="0">
            <a:spAutoFit/>
          </a:bodyPr>
          <a:lstStyle/>
          <a:p>
            <a:pPr algn="ctr"/>
            <a:r>
              <a:rPr lang="pt-BR" sz="900" dirty="0"/>
              <a:t>Dez/2013</a:t>
            </a:r>
          </a:p>
        </p:txBody>
      </p:sp>
      <p:cxnSp>
        <p:nvCxnSpPr>
          <p:cNvPr id="57" name="Conector reto 56"/>
          <p:cNvCxnSpPr/>
          <p:nvPr/>
        </p:nvCxnSpPr>
        <p:spPr>
          <a:xfrm>
            <a:off x="5497878" y="3699322"/>
            <a:ext cx="0" cy="497160"/>
          </a:xfrm>
          <a:prstGeom prst="line">
            <a:avLst/>
          </a:prstGeom>
        </p:spPr>
        <p:style>
          <a:lnRef idx="1">
            <a:schemeClr val="accent1"/>
          </a:lnRef>
          <a:fillRef idx="0">
            <a:schemeClr val="accent1"/>
          </a:fillRef>
          <a:effectRef idx="0">
            <a:schemeClr val="accent1"/>
          </a:effectRef>
          <a:fontRef idx="minor">
            <a:schemeClr val="tx1"/>
          </a:fontRef>
        </p:style>
      </p:cxnSp>
      <p:sp>
        <p:nvSpPr>
          <p:cNvPr id="58" name="CaixaDeTexto 57"/>
          <p:cNvSpPr txBox="1"/>
          <p:nvPr/>
        </p:nvSpPr>
        <p:spPr>
          <a:xfrm>
            <a:off x="5467003" y="3754203"/>
            <a:ext cx="655469" cy="230832"/>
          </a:xfrm>
          <a:prstGeom prst="rect">
            <a:avLst/>
          </a:prstGeom>
          <a:noFill/>
        </p:spPr>
        <p:txBody>
          <a:bodyPr wrap="square" rtlCol="0">
            <a:spAutoFit/>
          </a:bodyPr>
          <a:lstStyle/>
          <a:p>
            <a:pPr algn="ctr"/>
            <a:r>
              <a:rPr lang="pt-BR" sz="900" dirty="0" err="1"/>
              <a:t>Fev</a:t>
            </a:r>
            <a:r>
              <a:rPr lang="pt-BR" sz="900" dirty="0"/>
              <a:t>/2014</a:t>
            </a:r>
          </a:p>
        </p:txBody>
      </p:sp>
      <p:cxnSp>
        <p:nvCxnSpPr>
          <p:cNvPr id="59" name="Conector reto 58"/>
          <p:cNvCxnSpPr/>
          <p:nvPr/>
        </p:nvCxnSpPr>
        <p:spPr>
          <a:xfrm>
            <a:off x="4886189" y="3093533"/>
            <a:ext cx="0" cy="381772"/>
          </a:xfrm>
          <a:prstGeom prst="line">
            <a:avLst/>
          </a:prstGeom>
        </p:spPr>
        <p:style>
          <a:lnRef idx="1">
            <a:schemeClr val="accent1"/>
          </a:lnRef>
          <a:fillRef idx="0">
            <a:schemeClr val="accent1"/>
          </a:fillRef>
          <a:effectRef idx="0">
            <a:schemeClr val="accent1"/>
          </a:effectRef>
          <a:fontRef idx="minor">
            <a:schemeClr val="tx1"/>
          </a:fontRef>
        </p:style>
      </p:cxnSp>
      <p:sp>
        <p:nvSpPr>
          <p:cNvPr id="60" name="CaixaDeTexto 59"/>
          <p:cNvSpPr txBox="1"/>
          <p:nvPr/>
        </p:nvSpPr>
        <p:spPr>
          <a:xfrm>
            <a:off x="4913191" y="3226725"/>
            <a:ext cx="624841" cy="230832"/>
          </a:xfrm>
          <a:prstGeom prst="rect">
            <a:avLst/>
          </a:prstGeom>
          <a:noFill/>
        </p:spPr>
        <p:txBody>
          <a:bodyPr wrap="square" rtlCol="0">
            <a:spAutoFit/>
          </a:bodyPr>
          <a:lstStyle/>
          <a:p>
            <a:pPr algn="ctr"/>
            <a:r>
              <a:rPr lang="pt-BR" sz="900" dirty="0"/>
              <a:t>Jan/2014</a:t>
            </a:r>
          </a:p>
        </p:txBody>
      </p:sp>
      <p:cxnSp>
        <p:nvCxnSpPr>
          <p:cNvPr id="61" name="Conector reto 60"/>
          <p:cNvCxnSpPr/>
          <p:nvPr/>
        </p:nvCxnSpPr>
        <p:spPr>
          <a:xfrm flipH="1">
            <a:off x="6285933" y="2652608"/>
            <a:ext cx="4977" cy="820154"/>
          </a:xfrm>
          <a:prstGeom prst="line">
            <a:avLst/>
          </a:prstGeom>
        </p:spPr>
        <p:style>
          <a:lnRef idx="1">
            <a:schemeClr val="accent1"/>
          </a:lnRef>
          <a:fillRef idx="0">
            <a:schemeClr val="accent1"/>
          </a:fillRef>
          <a:effectRef idx="0">
            <a:schemeClr val="accent1"/>
          </a:effectRef>
          <a:fontRef idx="minor">
            <a:schemeClr val="tx1"/>
          </a:fontRef>
        </p:style>
      </p:cxnSp>
      <p:sp>
        <p:nvSpPr>
          <p:cNvPr id="62" name="CaixaDeTexto 61"/>
          <p:cNvSpPr txBox="1"/>
          <p:nvPr/>
        </p:nvSpPr>
        <p:spPr>
          <a:xfrm>
            <a:off x="5655863" y="3224182"/>
            <a:ext cx="702078" cy="230832"/>
          </a:xfrm>
          <a:prstGeom prst="rect">
            <a:avLst/>
          </a:prstGeom>
          <a:noFill/>
        </p:spPr>
        <p:txBody>
          <a:bodyPr wrap="square" rtlCol="0">
            <a:spAutoFit/>
          </a:bodyPr>
          <a:lstStyle/>
          <a:p>
            <a:pPr algn="ctr"/>
            <a:r>
              <a:rPr lang="pt-BR" sz="900" dirty="0" err="1"/>
              <a:t>Abr</a:t>
            </a:r>
            <a:r>
              <a:rPr lang="pt-BR" sz="900" dirty="0"/>
              <a:t>/2014</a:t>
            </a:r>
          </a:p>
        </p:txBody>
      </p:sp>
      <p:sp>
        <p:nvSpPr>
          <p:cNvPr id="63" name="CaixaDeTexto 62"/>
          <p:cNvSpPr txBox="1"/>
          <p:nvPr/>
        </p:nvSpPr>
        <p:spPr>
          <a:xfrm>
            <a:off x="1736208" y="1644412"/>
            <a:ext cx="1925414" cy="507831"/>
          </a:xfrm>
          <a:prstGeom prst="rect">
            <a:avLst/>
          </a:prstGeom>
          <a:noFill/>
          <a:ln>
            <a:solidFill>
              <a:srgbClr val="FF0000"/>
            </a:solidFill>
          </a:ln>
        </p:spPr>
        <p:txBody>
          <a:bodyPr wrap="square" rtlCol="0">
            <a:spAutoFit/>
          </a:bodyPr>
          <a:lstStyle/>
          <a:p>
            <a:pPr algn="ctr"/>
            <a:r>
              <a:rPr lang="pt-BR" sz="900" dirty="0"/>
              <a:t>Institui a Rede de Atenção à Saúde das Pessoas com Doenças Crônicas  </a:t>
            </a:r>
          </a:p>
          <a:p>
            <a:pPr algn="ctr"/>
            <a:r>
              <a:rPr lang="pt-BR" sz="900" dirty="0"/>
              <a:t>Portaria nº 252 </a:t>
            </a:r>
            <a:r>
              <a:rPr lang="pt-BR" sz="900" b="1" dirty="0">
                <a:solidFill>
                  <a:schemeClr val="bg1">
                    <a:lumMod val="50000"/>
                  </a:schemeClr>
                </a:solidFill>
              </a:rPr>
              <a:t>(REVOGADA) </a:t>
            </a:r>
          </a:p>
        </p:txBody>
      </p:sp>
      <p:cxnSp>
        <p:nvCxnSpPr>
          <p:cNvPr id="64" name="Conector reto 63"/>
          <p:cNvCxnSpPr/>
          <p:nvPr/>
        </p:nvCxnSpPr>
        <p:spPr>
          <a:xfrm>
            <a:off x="3064391" y="2129159"/>
            <a:ext cx="0" cy="1343603"/>
          </a:xfrm>
          <a:prstGeom prst="line">
            <a:avLst/>
          </a:prstGeom>
        </p:spPr>
        <p:style>
          <a:lnRef idx="1">
            <a:schemeClr val="accent1"/>
          </a:lnRef>
          <a:fillRef idx="0">
            <a:schemeClr val="accent1"/>
          </a:fillRef>
          <a:effectRef idx="0">
            <a:schemeClr val="accent1"/>
          </a:effectRef>
          <a:fontRef idx="minor">
            <a:schemeClr val="tx1"/>
          </a:fontRef>
        </p:style>
      </p:cxnSp>
      <p:sp>
        <p:nvSpPr>
          <p:cNvPr id="65" name="CaixaDeTexto 64"/>
          <p:cNvSpPr txBox="1"/>
          <p:nvPr/>
        </p:nvSpPr>
        <p:spPr>
          <a:xfrm>
            <a:off x="3056995" y="3224181"/>
            <a:ext cx="642554" cy="230832"/>
          </a:xfrm>
          <a:prstGeom prst="rect">
            <a:avLst/>
          </a:prstGeom>
          <a:noFill/>
        </p:spPr>
        <p:txBody>
          <a:bodyPr wrap="square" rtlCol="0">
            <a:spAutoFit/>
          </a:bodyPr>
          <a:lstStyle/>
          <a:p>
            <a:pPr algn="ctr"/>
            <a:r>
              <a:rPr lang="pt-BR" sz="900" dirty="0" err="1" smtClean="0"/>
              <a:t>Fev</a:t>
            </a:r>
            <a:r>
              <a:rPr lang="pt-BR" sz="900" dirty="0" smtClean="0"/>
              <a:t>/2013</a:t>
            </a:r>
            <a:endParaRPr lang="pt-BR" sz="900" dirty="0"/>
          </a:p>
        </p:txBody>
      </p:sp>
      <p:sp>
        <p:nvSpPr>
          <p:cNvPr id="66" name="CaixaDeTexto 65"/>
          <p:cNvSpPr txBox="1"/>
          <p:nvPr/>
        </p:nvSpPr>
        <p:spPr>
          <a:xfrm>
            <a:off x="309269" y="2219613"/>
            <a:ext cx="1530845" cy="369332"/>
          </a:xfrm>
          <a:prstGeom prst="rect">
            <a:avLst/>
          </a:prstGeom>
          <a:noFill/>
          <a:ln>
            <a:solidFill>
              <a:srgbClr val="FF0000"/>
            </a:solidFill>
          </a:ln>
        </p:spPr>
        <p:txBody>
          <a:bodyPr wrap="square" rtlCol="0">
            <a:spAutoFit/>
          </a:bodyPr>
          <a:lstStyle/>
          <a:p>
            <a:pPr algn="ctr"/>
            <a:r>
              <a:rPr lang="pt-BR" sz="900" dirty="0"/>
              <a:t>Redes de Atenção à Saúde</a:t>
            </a:r>
          </a:p>
          <a:p>
            <a:pPr algn="ctr"/>
            <a:r>
              <a:rPr lang="pt-BR" sz="900" dirty="0"/>
              <a:t>Portaria nº 4.279</a:t>
            </a:r>
          </a:p>
        </p:txBody>
      </p:sp>
      <p:cxnSp>
        <p:nvCxnSpPr>
          <p:cNvPr id="67" name="Conector reto 66"/>
          <p:cNvCxnSpPr/>
          <p:nvPr/>
        </p:nvCxnSpPr>
        <p:spPr>
          <a:xfrm>
            <a:off x="425393" y="2564950"/>
            <a:ext cx="0" cy="893043"/>
          </a:xfrm>
          <a:prstGeom prst="line">
            <a:avLst/>
          </a:prstGeom>
        </p:spPr>
        <p:style>
          <a:lnRef idx="1">
            <a:schemeClr val="accent1"/>
          </a:lnRef>
          <a:fillRef idx="0">
            <a:schemeClr val="accent1"/>
          </a:fillRef>
          <a:effectRef idx="0">
            <a:schemeClr val="accent1"/>
          </a:effectRef>
          <a:fontRef idx="minor">
            <a:schemeClr val="tx1"/>
          </a:fontRef>
        </p:style>
      </p:cxnSp>
      <p:sp>
        <p:nvSpPr>
          <p:cNvPr id="68" name="CaixaDeTexto 67"/>
          <p:cNvSpPr txBox="1"/>
          <p:nvPr/>
        </p:nvSpPr>
        <p:spPr>
          <a:xfrm>
            <a:off x="362345" y="3257902"/>
            <a:ext cx="700914" cy="230832"/>
          </a:xfrm>
          <a:prstGeom prst="rect">
            <a:avLst/>
          </a:prstGeom>
          <a:noFill/>
        </p:spPr>
        <p:txBody>
          <a:bodyPr wrap="square" rtlCol="0">
            <a:spAutoFit/>
          </a:bodyPr>
          <a:lstStyle/>
          <a:p>
            <a:pPr algn="ctr"/>
            <a:r>
              <a:rPr lang="pt-BR" sz="900" dirty="0"/>
              <a:t>Dez/2010</a:t>
            </a:r>
          </a:p>
        </p:txBody>
      </p:sp>
      <p:cxnSp>
        <p:nvCxnSpPr>
          <p:cNvPr id="69" name="Conector reto 68"/>
          <p:cNvCxnSpPr/>
          <p:nvPr/>
        </p:nvCxnSpPr>
        <p:spPr>
          <a:xfrm>
            <a:off x="640903" y="3689652"/>
            <a:ext cx="0" cy="1011912"/>
          </a:xfrm>
          <a:prstGeom prst="line">
            <a:avLst/>
          </a:prstGeom>
        </p:spPr>
        <p:style>
          <a:lnRef idx="1">
            <a:schemeClr val="accent1"/>
          </a:lnRef>
          <a:fillRef idx="0">
            <a:schemeClr val="accent1"/>
          </a:fillRef>
          <a:effectRef idx="0">
            <a:schemeClr val="accent1"/>
          </a:effectRef>
          <a:fontRef idx="minor">
            <a:schemeClr val="tx1"/>
          </a:fontRef>
        </p:style>
      </p:cxnSp>
      <p:sp>
        <p:nvSpPr>
          <p:cNvPr id="70" name="CaixaDeTexto 69"/>
          <p:cNvSpPr txBox="1"/>
          <p:nvPr/>
        </p:nvSpPr>
        <p:spPr>
          <a:xfrm>
            <a:off x="610028" y="3744531"/>
            <a:ext cx="655469" cy="230832"/>
          </a:xfrm>
          <a:prstGeom prst="rect">
            <a:avLst/>
          </a:prstGeom>
          <a:noFill/>
        </p:spPr>
        <p:txBody>
          <a:bodyPr wrap="square" rtlCol="0">
            <a:spAutoFit/>
          </a:bodyPr>
          <a:lstStyle/>
          <a:p>
            <a:pPr algn="ctr"/>
            <a:r>
              <a:rPr lang="pt-BR" sz="900" dirty="0" err="1"/>
              <a:t>Jun</a:t>
            </a:r>
            <a:r>
              <a:rPr lang="pt-BR" sz="900" dirty="0"/>
              <a:t>/2011</a:t>
            </a:r>
          </a:p>
        </p:txBody>
      </p:sp>
      <p:sp>
        <p:nvSpPr>
          <p:cNvPr id="71" name="CaixaDeTexto 70"/>
          <p:cNvSpPr txBox="1"/>
          <p:nvPr/>
        </p:nvSpPr>
        <p:spPr>
          <a:xfrm>
            <a:off x="325738" y="4701564"/>
            <a:ext cx="1137867" cy="369332"/>
          </a:xfrm>
          <a:prstGeom prst="rect">
            <a:avLst/>
          </a:prstGeom>
          <a:noFill/>
          <a:ln>
            <a:solidFill>
              <a:srgbClr val="FF0000"/>
            </a:solidFill>
          </a:ln>
        </p:spPr>
        <p:txBody>
          <a:bodyPr wrap="square" rtlCol="0">
            <a:spAutoFit/>
          </a:bodyPr>
          <a:lstStyle/>
          <a:p>
            <a:pPr algn="ctr"/>
            <a:r>
              <a:rPr lang="pt-BR" sz="900" dirty="0"/>
              <a:t>Organização SUS</a:t>
            </a:r>
          </a:p>
          <a:p>
            <a:pPr algn="ctr"/>
            <a:r>
              <a:rPr lang="pt-BR" sz="900" dirty="0"/>
              <a:t>Decreto nº 7.508</a:t>
            </a:r>
          </a:p>
        </p:txBody>
      </p:sp>
      <p:cxnSp>
        <p:nvCxnSpPr>
          <p:cNvPr id="72" name="Conector reto 71"/>
          <p:cNvCxnSpPr/>
          <p:nvPr/>
        </p:nvCxnSpPr>
        <p:spPr>
          <a:xfrm>
            <a:off x="7078021" y="3116616"/>
            <a:ext cx="0" cy="345940"/>
          </a:xfrm>
          <a:prstGeom prst="line">
            <a:avLst/>
          </a:prstGeom>
        </p:spPr>
        <p:style>
          <a:lnRef idx="1">
            <a:schemeClr val="accent1"/>
          </a:lnRef>
          <a:fillRef idx="0">
            <a:schemeClr val="accent1"/>
          </a:fillRef>
          <a:effectRef idx="0">
            <a:schemeClr val="accent1"/>
          </a:effectRef>
          <a:fontRef idx="minor">
            <a:schemeClr val="tx1"/>
          </a:fontRef>
        </p:style>
      </p:cxnSp>
      <p:sp>
        <p:nvSpPr>
          <p:cNvPr id="73" name="CaixaDeTexto 72"/>
          <p:cNvSpPr txBox="1"/>
          <p:nvPr/>
        </p:nvSpPr>
        <p:spPr>
          <a:xfrm>
            <a:off x="6449751" y="3234218"/>
            <a:ext cx="772286" cy="230832"/>
          </a:xfrm>
          <a:prstGeom prst="rect">
            <a:avLst/>
          </a:prstGeom>
          <a:noFill/>
        </p:spPr>
        <p:txBody>
          <a:bodyPr wrap="square" rtlCol="0">
            <a:spAutoFit/>
          </a:bodyPr>
          <a:lstStyle/>
          <a:p>
            <a:pPr algn="ctr"/>
            <a:r>
              <a:rPr lang="pt-BR" sz="900" dirty="0" err="1" smtClean="0"/>
              <a:t>Jul</a:t>
            </a:r>
            <a:r>
              <a:rPr lang="pt-BR" sz="900" dirty="0" smtClean="0"/>
              <a:t>/2014</a:t>
            </a:r>
            <a:endParaRPr lang="pt-BR" sz="900" dirty="0"/>
          </a:p>
        </p:txBody>
      </p:sp>
      <p:sp>
        <p:nvSpPr>
          <p:cNvPr id="74" name="CaixaDeTexto 73"/>
          <p:cNvSpPr txBox="1"/>
          <p:nvPr/>
        </p:nvSpPr>
        <p:spPr>
          <a:xfrm>
            <a:off x="6357940" y="2741195"/>
            <a:ext cx="1399743" cy="369332"/>
          </a:xfrm>
          <a:prstGeom prst="rect">
            <a:avLst/>
          </a:prstGeom>
          <a:noFill/>
          <a:ln>
            <a:solidFill>
              <a:srgbClr val="FF0000"/>
            </a:solidFill>
          </a:ln>
        </p:spPr>
        <p:txBody>
          <a:bodyPr wrap="square" rtlCol="0">
            <a:spAutoFit/>
          </a:bodyPr>
          <a:lstStyle/>
          <a:p>
            <a:pPr algn="ctr"/>
            <a:r>
              <a:rPr lang="pt-BR" sz="900" dirty="0" smtClean="0"/>
              <a:t>PRONON</a:t>
            </a:r>
            <a:endParaRPr lang="pt-BR" sz="900" dirty="0"/>
          </a:p>
          <a:p>
            <a:pPr algn="ctr"/>
            <a:r>
              <a:rPr lang="pt-BR" sz="900" dirty="0"/>
              <a:t>Portaria GM/MS nº </a:t>
            </a:r>
            <a:r>
              <a:rPr lang="pt-BR" sz="900" dirty="0" smtClean="0"/>
              <a:t>1550</a:t>
            </a:r>
            <a:endParaRPr lang="pt-BR" sz="900" dirty="0"/>
          </a:p>
        </p:txBody>
      </p:sp>
      <p:sp>
        <p:nvSpPr>
          <p:cNvPr id="75" name="CaixaDeTexto 74"/>
          <p:cNvSpPr txBox="1"/>
          <p:nvPr/>
        </p:nvSpPr>
        <p:spPr>
          <a:xfrm>
            <a:off x="7313847" y="3753082"/>
            <a:ext cx="772286" cy="230832"/>
          </a:xfrm>
          <a:prstGeom prst="rect">
            <a:avLst/>
          </a:prstGeom>
          <a:noFill/>
        </p:spPr>
        <p:txBody>
          <a:bodyPr wrap="square" rtlCol="0">
            <a:spAutoFit/>
          </a:bodyPr>
          <a:lstStyle/>
          <a:p>
            <a:pPr algn="ctr"/>
            <a:r>
              <a:rPr lang="pt-BR" sz="900" dirty="0" err="1" smtClean="0"/>
              <a:t>Jul</a:t>
            </a:r>
            <a:r>
              <a:rPr lang="pt-BR" sz="900" dirty="0" smtClean="0"/>
              <a:t>/2015</a:t>
            </a:r>
            <a:endParaRPr lang="pt-BR" sz="900" dirty="0"/>
          </a:p>
        </p:txBody>
      </p:sp>
      <p:sp>
        <p:nvSpPr>
          <p:cNvPr id="76" name="CaixaDeTexto 75"/>
          <p:cNvSpPr txBox="1"/>
          <p:nvPr/>
        </p:nvSpPr>
        <p:spPr>
          <a:xfrm>
            <a:off x="7046430" y="4185130"/>
            <a:ext cx="1399743" cy="369332"/>
          </a:xfrm>
          <a:prstGeom prst="rect">
            <a:avLst/>
          </a:prstGeom>
          <a:noFill/>
          <a:ln>
            <a:solidFill>
              <a:srgbClr val="FF0000"/>
            </a:solidFill>
          </a:ln>
        </p:spPr>
        <p:txBody>
          <a:bodyPr wrap="square" rtlCol="0">
            <a:spAutoFit/>
          </a:bodyPr>
          <a:lstStyle/>
          <a:p>
            <a:pPr algn="ctr"/>
            <a:r>
              <a:rPr lang="pt-BR" sz="900" dirty="0" smtClean="0"/>
              <a:t>Acordo Compensação Tecnológica (PE RT)</a:t>
            </a:r>
            <a:endParaRPr lang="pt-BR" sz="900" dirty="0"/>
          </a:p>
        </p:txBody>
      </p:sp>
      <p:cxnSp>
        <p:nvCxnSpPr>
          <p:cNvPr id="77" name="Conector reto 76"/>
          <p:cNvCxnSpPr/>
          <p:nvPr/>
        </p:nvCxnSpPr>
        <p:spPr>
          <a:xfrm>
            <a:off x="7942117" y="3681074"/>
            <a:ext cx="0" cy="515408"/>
          </a:xfrm>
          <a:prstGeom prst="line">
            <a:avLst/>
          </a:prstGeom>
        </p:spPr>
        <p:style>
          <a:lnRef idx="1">
            <a:schemeClr val="accent1"/>
          </a:lnRef>
          <a:fillRef idx="0">
            <a:schemeClr val="accent1"/>
          </a:fillRef>
          <a:effectRef idx="0">
            <a:schemeClr val="accent1"/>
          </a:effectRef>
          <a:fontRef idx="minor">
            <a:schemeClr val="tx1"/>
          </a:fontRef>
        </p:style>
      </p:cxnSp>
      <p:sp>
        <p:nvSpPr>
          <p:cNvPr id="78" name="Seta para cima 77"/>
          <p:cNvSpPr/>
          <p:nvPr/>
        </p:nvSpPr>
        <p:spPr>
          <a:xfrm>
            <a:off x="3661622" y="5445225"/>
            <a:ext cx="472077" cy="72008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9" name="Retângulo 78"/>
          <p:cNvSpPr/>
          <p:nvPr/>
        </p:nvSpPr>
        <p:spPr>
          <a:xfrm>
            <a:off x="5102135" y="4709476"/>
            <a:ext cx="3911351" cy="1600438"/>
          </a:xfrm>
          <a:prstGeom prst="rect">
            <a:avLst/>
          </a:prstGeom>
        </p:spPr>
        <p:txBody>
          <a:bodyPr wrap="square">
            <a:spAutoFit/>
          </a:bodyPr>
          <a:lstStyle/>
          <a:p>
            <a:pPr algn="just"/>
            <a:r>
              <a:rPr lang="pt-BR" sz="1400" b="1" dirty="0">
                <a:solidFill>
                  <a:srgbClr val="002060"/>
                </a:solidFill>
              </a:rPr>
              <a:t>Objetivo: </a:t>
            </a:r>
            <a:r>
              <a:rPr lang="pt-BR" sz="1400" dirty="0">
                <a:solidFill>
                  <a:srgbClr val="002060"/>
                </a:solidFill>
              </a:rPr>
              <a:t>reduzir a incidência e mortalidade por câncer e as incapacidades causadas por esta doença, bem como contribuir para a melhoria da qualidade de vida dos usuários com câncer, por meio de ações de promoção, prevenção, detecção precoce, tratamento oportuno e cuidados paliativos.</a:t>
            </a:r>
          </a:p>
        </p:txBody>
      </p:sp>
    </p:spTree>
    <p:extLst>
      <p:ext uri="{BB962C8B-B14F-4D97-AF65-F5344CB8AC3E}">
        <p14:creationId xmlns:p14="http://schemas.microsoft.com/office/powerpoint/2010/main" val="167956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8686800" cy="1143000"/>
          </a:xfrm>
        </p:spPr>
        <p:txBody>
          <a:bodyPr>
            <a:noAutofit/>
          </a:bodyPr>
          <a:lstStyle/>
          <a:p>
            <a:pPr algn="l"/>
            <a:r>
              <a:rPr lang="pt-BR" sz="3600" b="1" dirty="0">
                <a:solidFill>
                  <a:schemeClr val="accent2">
                    <a:lumMod val="75000"/>
                  </a:schemeClr>
                </a:solidFill>
              </a:rPr>
              <a:t>Principais Estratégias e Atos Normativos</a:t>
            </a:r>
            <a:br>
              <a:rPr lang="pt-BR" sz="3600" b="1" dirty="0">
                <a:solidFill>
                  <a:schemeClr val="accent2">
                    <a:lumMod val="75000"/>
                  </a:schemeClr>
                </a:solidFill>
              </a:rPr>
            </a:br>
            <a:endParaRPr lang="pt-BR" sz="3600" dirty="0"/>
          </a:p>
        </p:txBody>
      </p:sp>
      <p:sp>
        <p:nvSpPr>
          <p:cNvPr id="41" name="Seta para a direita listrada 40"/>
          <p:cNvSpPr/>
          <p:nvPr/>
        </p:nvSpPr>
        <p:spPr>
          <a:xfrm>
            <a:off x="339997" y="3364129"/>
            <a:ext cx="8394208" cy="43204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CaixaDeTexto 41"/>
          <p:cNvSpPr txBox="1"/>
          <p:nvPr/>
        </p:nvSpPr>
        <p:spPr>
          <a:xfrm>
            <a:off x="2762894" y="4833202"/>
            <a:ext cx="1890210" cy="507831"/>
          </a:xfrm>
          <a:prstGeom prst="rect">
            <a:avLst/>
          </a:prstGeom>
          <a:solidFill>
            <a:schemeClr val="bg1"/>
          </a:solidFill>
          <a:ln>
            <a:solidFill>
              <a:srgbClr val="FF0000"/>
            </a:solidFill>
          </a:ln>
        </p:spPr>
        <p:txBody>
          <a:bodyPr wrap="square" rtlCol="0">
            <a:spAutoFit/>
          </a:bodyPr>
          <a:lstStyle/>
          <a:p>
            <a:pPr algn="ctr"/>
            <a:r>
              <a:rPr lang="pt-BR" sz="900" dirty="0"/>
              <a:t>Política Nacional para a Prevenção e Controle do Câncer</a:t>
            </a:r>
          </a:p>
          <a:p>
            <a:pPr algn="ctr"/>
            <a:r>
              <a:rPr lang="pt-BR" sz="900" dirty="0"/>
              <a:t>Portaria nº 874</a:t>
            </a:r>
          </a:p>
        </p:txBody>
      </p:sp>
      <p:sp>
        <p:nvSpPr>
          <p:cNvPr id="43" name="CaixaDeTexto 42"/>
          <p:cNvSpPr txBox="1"/>
          <p:nvPr/>
        </p:nvSpPr>
        <p:spPr>
          <a:xfrm>
            <a:off x="5349829" y="2126413"/>
            <a:ext cx="1890210" cy="507831"/>
          </a:xfrm>
          <a:prstGeom prst="rect">
            <a:avLst/>
          </a:prstGeom>
          <a:noFill/>
          <a:ln>
            <a:solidFill>
              <a:srgbClr val="FF0000"/>
            </a:solidFill>
          </a:ln>
        </p:spPr>
        <p:txBody>
          <a:bodyPr wrap="square" rtlCol="0">
            <a:spAutoFit/>
          </a:bodyPr>
          <a:lstStyle/>
          <a:p>
            <a:pPr algn="ctr"/>
            <a:r>
              <a:rPr lang="pt-BR" sz="900" dirty="0"/>
              <a:t>Rede de Atenção à Saúde das Pessoas com Doenças Crônicas</a:t>
            </a:r>
          </a:p>
          <a:p>
            <a:pPr algn="ctr"/>
            <a:r>
              <a:rPr lang="pt-BR" sz="900" dirty="0"/>
              <a:t>Portaria GM/MS nº 483</a:t>
            </a:r>
          </a:p>
        </p:txBody>
      </p:sp>
      <p:sp>
        <p:nvSpPr>
          <p:cNvPr id="44" name="CaixaDeTexto 43"/>
          <p:cNvSpPr txBox="1"/>
          <p:nvPr/>
        </p:nvSpPr>
        <p:spPr>
          <a:xfrm>
            <a:off x="4926943" y="4206106"/>
            <a:ext cx="1890210" cy="507831"/>
          </a:xfrm>
          <a:prstGeom prst="rect">
            <a:avLst/>
          </a:prstGeom>
          <a:noFill/>
          <a:ln>
            <a:solidFill>
              <a:srgbClr val="FF0000"/>
            </a:solidFill>
          </a:ln>
        </p:spPr>
        <p:txBody>
          <a:bodyPr wrap="square" rtlCol="0">
            <a:spAutoFit/>
          </a:bodyPr>
          <a:lstStyle/>
          <a:p>
            <a:pPr algn="ctr"/>
            <a:r>
              <a:rPr lang="pt-BR" sz="900" dirty="0"/>
              <a:t>Organização da Rede Oncologia e novas habilitações</a:t>
            </a:r>
          </a:p>
          <a:p>
            <a:pPr algn="ctr"/>
            <a:r>
              <a:rPr lang="pt-BR" sz="900" dirty="0"/>
              <a:t>Portaria nº 140</a:t>
            </a:r>
          </a:p>
        </p:txBody>
      </p:sp>
      <p:sp>
        <p:nvSpPr>
          <p:cNvPr id="45" name="CaixaDeTexto 44"/>
          <p:cNvSpPr txBox="1"/>
          <p:nvPr/>
        </p:nvSpPr>
        <p:spPr>
          <a:xfrm>
            <a:off x="4562153" y="2747284"/>
            <a:ext cx="945105" cy="369332"/>
          </a:xfrm>
          <a:prstGeom prst="rect">
            <a:avLst/>
          </a:prstGeom>
          <a:noFill/>
          <a:ln>
            <a:solidFill>
              <a:srgbClr val="FF0000"/>
            </a:solidFill>
          </a:ln>
        </p:spPr>
        <p:txBody>
          <a:bodyPr wrap="square" rtlCol="0">
            <a:spAutoFit/>
          </a:bodyPr>
          <a:lstStyle/>
          <a:p>
            <a:pPr algn="ctr"/>
            <a:r>
              <a:rPr lang="pt-BR" sz="900" dirty="0"/>
              <a:t>SDM e SRC </a:t>
            </a:r>
          </a:p>
          <a:p>
            <a:pPr algn="ctr"/>
            <a:r>
              <a:rPr lang="pt-BR" sz="900" dirty="0"/>
              <a:t>Portaria nº 189</a:t>
            </a:r>
          </a:p>
        </p:txBody>
      </p:sp>
      <p:sp>
        <p:nvSpPr>
          <p:cNvPr id="46" name="CaixaDeTexto 45"/>
          <p:cNvSpPr txBox="1"/>
          <p:nvPr/>
        </p:nvSpPr>
        <p:spPr>
          <a:xfrm>
            <a:off x="3331605" y="2283276"/>
            <a:ext cx="1023167" cy="369332"/>
          </a:xfrm>
          <a:prstGeom prst="rect">
            <a:avLst/>
          </a:prstGeom>
          <a:noFill/>
          <a:ln>
            <a:solidFill>
              <a:srgbClr val="FF0000"/>
            </a:solidFill>
          </a:ln>
        </p:spPr>
        <p:txBody>
          <a:bodyPr wrap="square" rtlCol="0">
            <a:spAutoFit/>
          </a:bodyPr>
          <a:lstStyle/>
          <a:p>
            <a:pPr algn="ctr"/>
            <a:r>
              <a:rPr lang="pt-BR" sz="900" dirty="0" err="1"/>
              <a:t>Qualicito</a:t>
            </a:r>
            <a:r>
              <a:rPr lang="pt-BR" sz="900" dirty="0"/>
              <a:t> </a:t>
            </a:r>
          </a:p>
          <a:p>
            <a:pPr algn="ctr"/>
            <a:r>
              <a:rPr lang="pt-BR" sz="900" dirty="0"/>
              <a:t>Portaria nº 3.388 </a:t>
            </a:r>
          </a:p>
        </p:txBody>
      </p:sp>
      <p:sp>
        <p:nvSpPr>
          <p:cNvPr id="47" name="CaixaDeTexto 46"/>
          <p:cNvSpPr txBox="1"/>
          <p:nvPr/>
        </p:nvSpPr>
        <p:spPr>
          <a:xfrm>
            <a:off x="1431982" y="4219960"/>
            <a:ext cx="1890210" cy="369332"/>
          </a:xfrm>
          <a:prstGeom prst="rect">
            <a:avLst/>
          </a:prstGeom>
          <a:noFill/>
          <a:ln>
            <a:solidFill>
              <a:srgbClr val="FF0000"/>
            </a:solidFill>
          </a:ln>
        </p:spPr>
        <p:txBody>
          <a:bodyPr wrap="square" rtlCol="0">
            <a:spAutoFit/>
          </a:bodyPr>
          <a:lstStyle/>
          <a:p>
            <a:pPr algn="ctr"/>
            <a:r>
              <a:rPr lang="pt-BR" sz="900" dirty="0"/>
              <a:t>Plano de Expansão da Radioterapia Portaria nº 931 </a:t>
            </a:r>
          </a:p>
        </p:txBody>
      </p:sp>
      <p:sp>
        <p:nvSpPr>
          <p:cNvPr id="48" name="CaixaDeTexto 47"/>
          <p:cNvSpPr txBox="1"/>
          <p:nvPr/>
        </p:nvSpPr>
        <p:spPr>
          <a:xfrm>
            <a:off x="1534381" y="2629525"/>
            <a:ext cx="1137867" cy="369332"/>
          </a:xfrm>
          <a:prstGeom prst="rect">
            <a:avLst/>
          </a:prstGeom>
          <a:noFill/>
          <a:ln>
            <a:solidFill>
              <a:srgbClr val="FF0000"/>
            </a:solidFill>
          </a:ln>
        </p:spPr>
        <p:txBody>
          <a:bodyPr wrap="square" rtlCol="0">
            <a:spAutoFit/>
          </a:bodyPr>
          <a:lstStyle/>
          <a:p>
            <a:pPr algn="ctr"/>
            <a:r>
              <a:rPr lang="pt-BR" sz="900" dirty="0"/>
              <a:t>Mamografia Móvel</a:t>
            </a:r>
          </a:p>
          <a:p>
            <a:pPr algn="ctr"/>
            <a:r>
              <a:rPr lang="pt-BR" sz="900" dirty="0"/>
              <a:t>Portaria nº 2.304</a:t>
            </a:r>
          </a:p>
        </p:txBody>
      </p:sp>
      <p:cxnSp>
        <p:nvCxnSpPr>
          <p:cNvPr id="49" name="Conector reto 48"/>
          <p:cNvCxnSpPr/>
          <p:nvPr/>
        </p:nvCxnSpPr>
        <p:spPr>
          <a:xfrm>
            <a:off x="1712708" y="3708946"/>
            <a:ext cx="0" cy="497160"/>
          </a:xfrm>
          <a:prstGeom prst="line">
            <a:avLst/>
          </a:prstGeom>
        </p:spPr>
        <p:style>
          <a:lnRef idx="1">
            <a:schemeClr val="accent1"/>
          </a:lnRef>
          <a:fillRef idx="0">
            <a:schemeClr val="accent1"/>
          </a:fillRef>
          <a:effectRef idx="0">
            <a:schemeClr val="accent1"/>
          </a:effectRef>
          <a:fontRef idx="minor">
            <a:schemeClr val="tx1"/>
          </a:fontRef>
        </p:style>
      </p:cxnSp>
      <p:sp>
        <p:nvSpPr>
          <p:cNvPr id="50" name="CaixaDeTexto 49"/>
          <p:cNvSpPr txBox="1"/>
          <p:nvPr/>
        </p:nvSpPr>
        <p:spPr>
          <a:xfrm>
            <a:off x="1681833" y="3763826"/>
            <a:ext cx="655469" cy="230832"/>
          </a:xfrm>
          <a:prstGeom prst="rect">
            <a:avLst/>
          </a:prstGeom>
          <a:noFill/>
        </p:spPr>
        <p:txBody>
          <a:bodyPr wrap="square" rtlCol="0">
            <a:spAutoFit/>
          </a:bodyPr>
          <a:lstStyle/>
          <a:p>
            <a:pPr algn="ctr"/>
            <a:r>
              <a:rPr lang="pt-BR" sz="900" dirty="0"/>
              <a:t>Mai/2012</a:t>
            </a:r>
          </a:p>
        </p:txBody>
      </p:sp>
      <p:cxnSp>
        <p:nvCxnSpPr>
          <p:cNvPr id="51" name="Conector reto 50"/>
          <p:cNvCxnSpPr/>
          <p:nvPr/>
        </p:nvCxnSpPr>
        <p:spPr>
          <a:xfrm>
            <a:off x="2153675" y="2978146"/>
            <a:ext cx="0" cy="497160"/>
          </a:xfrm>
          <a:prstGeom prst="line">
            <a:avLst/>
          </a:prstGeom>
        </p:spPr>
        <p:style>
          <a:lnRef idx="1">
            <a:schemeClr val="accent1"/>
          </a:lnRef>
          <a:fillRef idx="0">
            <a:schemeClr val="accent1"/>
          </a:fillRef>
          <a:effectRef idx="0">
            <a:schemeClr val="accent1"/>
          </a:effectRef>
          <a:fontRef idx="minor">
            <a:schemeClr val="tx1"/>
          </a:fontRef>
        </p:style>
      </p:cxnSp>
      <p:sp>
        <p:nvSpPr>
          <p:cNvPr id="52" name="CaixaDeTexto 51"/>
          <p:cNvSpPr txBox="1"/>
          <p:nvPr/>
        </p:nvSpPr>
        <p:spPr>
          <a:xfrm>
            <a:off x="2180678" y="3226726"/>
            <a:ext cx="700914" cy="230832"/>
          </a:xfrm>
          <a:prstGeom prst="rect">
            <a:avLst/>
          </a:prstGeom>
          <a:noFill/>
        </p:spPr>
        <p:txBody>
          <a:bodyPr wrap="square" rtlCol="0">
            <a:spAutoFit/>
          </a:bodyPr>
          <a:lstStyle/>
          <a:p>
            <a:pPr algn="ctr"/>
            <a:r>
              <a:rPr lang="pt-BR" sz="900" dirty="0"/>
              <a:t>Out/2012</a:t>
            </a:r>
          </a:p>
        </p:txBody>
      </p:sp>
      <p:cxnSp>
        <p:nvCxnSpPr>
          <p:cNvPr id="53" name="Conector reto 52"/>
          <p:cNvCxnSpPr>
            <a:endCxn id="42" idx="0"/>
          </p:cNvCxnSpPr>
          <p:nvPr/>
        </p:nvCxnSpPr>
        <p:spPr>
          <a:xfrm>
            <a:off x="3704225" y="3708946"/>
            <a:ext cx="3774" cy="1124256"/>
          </a:xfrm>
          <a:prstGeom prst="line">
            <a:avLst/>
          </a:prstGeom>
        </p:spPr>
        <p:style>
          <a:lnRef idx="1">
            <a:schemeClr val="accent1"/>
          </a:lnRef>
          <a:fillRef idx="0">
            <a:schemeClr val="accent1"/>
          </a:fillRef>
          <a:effectRef idx="0">
            <a:schemeClr val="accent1"/>
          </a:effectRef>
          <a:fontRef idx="minor">
            <a:schemeClr val="tx1"/>
          </a:fontRef>
        </p:style>
      </p:cxnSp>
      <p:sp>
        <p:nvSpPr>
          <p:cNvPr id="54" name="CaixaDeTexto 53"/>
          <p:cNvSpPr txBox="1"/>
          <p:nvPr/>
        </p:nvSpPr>
        <p:spPr>
          <a:xfrm>
            <a:off x="3699549" y="3760561"/>
            <a:ext cx="655469" cy="230832"/>
          </a:xfrm>
          <a:prstGeom prst="rect">
            <a:avLst/>
          </a:prstGeom>
          <a:noFill/>
        </p:spPr>
        <p:txBody>
          <a:bodyPr wrap="square" rtlCol="0">
            <a:spAutoFit/>
          </a:bodyPr>
          <a:lstStyle/>
          <a:p>
            <a:pPr algn="ctr"/>
            <a:r>
              <a:rPr lang="pt-BR" sz="900" dirty="0"/>
              <a:t>Mar/2013</a:t>
            </a:r>
          </a:p>
        </p:txBody>
      </p:sp>
      <p:cxnSp>
        <p:nvCxnSpPr>
          <p:cNvPr id="55" name="Conector reto 54"/>
          <p:cNvCxnSpPr/>
          <p:nvPr/>
        </p:nvCxnSpPr>
        <p:spPr>
          <a:xfrm>
            <a:off x="4106696" y="2629526"/>
            <a:ext cx="0" cy="845780"/>
          </a:xfrm>
          <a:prstGeom prst="line">
            <a:avLst/>
          </a:prstGeom>
        </p:spPr>
        <p:style>
          <a:lnRef idx="1">
            <a:schemeClr val="accent1"/>
          </a:lnRef>
          <a:fillRef idx="0">
            <a:schemeClr val="accent1"/>
          </a:fillRef>
          <a:effectRef idx="0">
            <a:schemeClr val="accent1"/>
          </a:effectRef>
          <a:fontRef idx="minor">
            <a:schemeClr val="tx1"/>
          </a:fontRef>
        </p:style>
      </p:cxnSp>
      <p:sp>
        <p:nvSpPr>
          <p:cNvPr id="56" name="CaixaDeTexto 55"/>
          <p:cNvSpPr txBox="1"/>
          <p:nvPr/>
        </p:nvSpPr>
        <p:spPr>
          <a:xfrm>
            <a:off x="4133699" y="3226725"/>
            <a:ext cx="640850" cy="230832"/>
          </a:xfrm>
          <a:prstGeom prst="rect">
            <a:avLst/>
          </a:prstGeom>
          <a:noFill/>
        </p:spPr>
        <p:txBody>
          <a:bodyPr wrap="square" rtlCol="0">
            <a:spAutoFit/>
          </a:bodyPr>
          <a:lstStyle/>
          <a:p>
            <a:pPr algn="ctr"/>
            <a:r>
              <a:rPr lang="pt-BR" sz="900" dirty="0"/>
              <a:t>Dez/2013</a:t>
            </a:r>
          </a:p>
        </p:txBody>
      </p:sp>
      <p:cxnSp>
        <p:nvCxnSpPr>
          <p:cNvPr id="57" name="Conector reto 56"/>
          <p:cNvCxnSpPr/>
          <p:nvPr/>
        </p:nvCxnSpPr>
        <p:spPr>
          <a:xfrm>
            <a:off x="5497878" y="3699322"/>
            <a:ext cx="0" cy="497160"/>
          </a:xfrm>
          <a:prstGeom prst="line">
            <a:avLst/>
          </a:prstGeom>
        </p:spPr>
        <p:style>
          <a:lnRef idx="1">
            <a:schemeClr val="accent1"/>
          </a:lnRef>
          <a:fillRef idx="0">
            <a:schemeClr val="accent1"/>
          </a:fillRef>
          <a:effectRef idx="0">
            <a:schemeClr val="accent1"/>
          </a:effectRef>
          <a:fontRef idx="minor">
            <a:schemeClr val="tx1"/>
          </a:fontRef>
        </p:style>
      </p:cxnSp>
      <p:sp>
        <p:nvSpPr>
          <p:cNvPr id="58" name="CaixaDeTexto 57"/>
          <p:cNvSpPr txBox="1"/>
          <p:nvPr/>
        </p:nvSpPr>
        <p:spPr>
          <a:xfrm>
            <a:off x="5467003" y="3754203"/>
            <a:ext cx="655469" cy="230832"/>
          </a:xfrm>
          <a:prstGeom prst="rect">
            <a:avLst/>
          </a:prstGeom>
          <a:noFill/>
        </p:spPr>
        <p:txBody>
          <a:bodyPr wrap="square" rtlCol="0">
            <a:spAutoFit/>
          </a:bodyPr>
          <a:lstStyle/>
          <a:p>
            <a:pPr algn="ctr"/>
            <a:r>
              <a:rPr lang="pt-BR" sz="900" dirty="0" err="1"/>
              <a:t>Fev</a:t>
            </a:r>
            <a:r>
              <a:rPr lang="pt-BR" sz="900" dirty="0"/>
              <a:t>/2014</a:t>
            </a:r>
          </a:p>
        </p:txBody>
      </p:sp>
      <p:cxnSp>
        <p:nvCxnSpPr>
          <p:cNvPr id="59" name="Conector reto 58"/>
          <p:cNvCxnSpPr/>
          <p:nvPr/>
        </p:nvCxnSpPr>
        <p:spPr>
          <a:xfrm>
            <a:off x="4886189" y="3093533"/>
            <a:ext cx="0" cy="381772"/>
          </a:xfrm>
          <a:prstGeom prst="line">
            <a:avLst/>
          </a:prstGeom>
        </p:spPr>
        <p:style>
          <a:lnRef idx="1">
            <a:schemeClr val="accent1"/>
          </a:lnRef>
          <a:fillRef idx="0">
            <a:schemeClr val="accent1"/>
          </a:fillRef>
          <a:effectRef idx="0">
            <a:schemeClr val="accent1"/>
          </a:effectRef>
          <a:fontRef idx="minor">
            <a:schemeClr val="tx1"/>
          </a:fontRef>
        </p:style>
      </p:cxnSp>
      <p:sp>
        <p:nvSpPr>
          <p:cNvPr id="60" name="CaixaDeTexto 59"/>
          <p:cNvSpPr txBox="1"/>
          <p:nvPr/>
        </p:nvSpPr>
        <p:spPr>
          <a:xfrm>
            <a:off x="4913191" y="3226725"/>
            <a:ext cx="624841" cy="230832"/>
          </a:xfrm>
          <a:prstGeom prst="rect">
            <a:avLst/>
          </a:prstGeom>
          <a:noFill/>
        </p:spPr>
        <p:txBody>
          <a:bodyPr wrap="square" rtlCol="0">
            <a:spAutoFit/>
          </a:bodyPr>
          <a:lstStyle/>
          <a:p>
            <a:pPr algn="ctr"/>
            <a:r>
              <a:rPr lang="pt-BR" sz="900" dirty="0"/>
              <a:t>Jan/2014</a:t>
            </a:r>
          </a:p>
        </p:txBody>
      </p:sp>
      <p:cxnSp>
        <p:nvCxnSpPr>
          <p:cNvPr id="61" name="Conector reto 60"/>
          <p:cNvCxnSpPr/>
          <p:nvPr/>
        </p:nvCxnSpPr>
        <p:spPr>
          <a:xfrm flipH="1">
            <a:off x="6285933" y="2652608"/>
            <a:ext cx="4977" cy="820154"/>
          </a:xfrm>
          <a:prstGeom prst="line">
            <a:avLst/>
          </a:prstGeom>
        </p:spPr>
        <p:style>
          <a:lnRef idx="1">
            <a:schemeClr val="accent1"/>
          </a:lnRef>
          <a:fillRef idx="0">
            <a:schemeClr val="accent1"/>
          </a:fillRef>
          <a:effectRef idx="0">
            <a:schemeClr val="accent1"/>
          </a:effectRef>
          <a:fontRef idx="minor">
            <a:schemeClr val="tx1"/>
          </a:fontRef>
        </p:style>
      </p:cxnSp>
      <p:sp>
        <p:nvSpPr>
          <p:cNvPr id="62" name="CaixaDeTexto 61"/>
          <p:cNvSpPr txBox="1"/>
          <p:nvPr/>
        </p:nvSpPr>
        <p:spPr>
          <a:xfrm>
            <a:off x="5655863" y="3224182"/>
            <a:ext cx="702078" cy="230832"/>
          </a:xfrm>
          <a:prstGeom prst="rect">
            <a:avLst/>
          </a:prstGeom>
          <a:noFill/>
        </p:spPr>
        <p:txBody>
          <a:bodyPr wrap="square" rtlCol="0">
            <a:spAutoFit/>
          </a:bodyPr>
          <a:lstStyle/>
          <a:p>
            <a:pPr algn="ctr"/>
            <a:r>
              <a:rPr lang="pt-BR" sz="900" dirty="0" err="1"/>
              <a:t>Abr</a:t>
            </a:r>
            <a:r>
              <a:rPr lang="pt-BR" sz="900" dirty="0"/>
              <a:t>/2014</a:t>
            </a:r>
          </a:p>
        </p:txBody>
      </p:sp>
      <p:sp>
        <p:nvSpPr>
          <p:cNvPr id="63" name="CaixaDeTexto 62"/>
          <p:cNvSpPr txBox="1"/>
          <p:nvPr/>
        </p:nvSpPr>
        <p:spPr>
          <a:xfrm>
            <a:off x="1736208" y="1644412"/>
            <a:ext cx="1925414" cy="507831"/>
          </a:xfrm>
          <a:prstGeom prst="rect">
            <a:avLst/>
          </a:prstGeom>
          <a:noFill/>
          <a:ln>
            <a:solidFill>
              <a:srgbClr val="FF0000"/>
            </a:solidFill>
          </a:ln>
        </p:spPr>
        <p:txBody>
          <a:bodyPr wrap="square" rtlCol="0">
            <a:spAutoFit/>
          </a:bodyPr>
          <a:lstStyle/>
          <a:p>
            <a:pPr algn="ctr"/>
            <a:r>
              <a:rPr lang="pt-BR" sz="900" dirty="0"/>
              <a:t>Institui a Rede de Atenção à Saúde das Pessoas com Doenças Crônicas  </a:t>
            </a:r>
          </a:p>
          <a:p>
            <a:pPr algn="ctr"/>
            <a:r>
              <a:rPr lang="pt-BR" sz="900" dirty="0"/>
              <a:t>Portaria nº 252 </a:t>
            </a:r>
            <a:r>
              <a:rPr lang="pt-BR" sz="900" b="1" dirty="0">
                <a:solidFill>
                  <a:schemeClr val="bg1">
                    <a:lumMod val="50000"/>
                  </a:schemeClr>
                </a:solidFill>
              </a:rPr>
              <a:t>(REVOGADA) </a:t>
            </a:r>
          </a:p>
        </p:txBody>
      </p:sp>
      <p:cxnSp>
        <p:nvCxnSpPr>
          <p:cNvPr id="64" name="Conector reto 63"/>
          <p:cNvCxnSpPr/>
          <p:nvPr/>
        </p:nvCxnSpPr>
        <p:spPr>
          <a:xfrm>
            <a:off x="3064391" y="2129159"/>
            <a:ext cx="0" cy="1343603"/>
          </a:xfrm>
          <a:prstGeom prst="line">
            <a:avLst/>
          </a:prstGeom>
        </p:spPr>
        <p:style>
          <a:lnRef idx="1">
            <a:schemeClr val="accent1"/>
          </a:lnRef>
          <a:fillRef idx="0">
            <a:schemeClr val="accent1"/>
          </a:fillRef>
          <a:effectRef idx="0">
            <a:schemeClr val="accent1"/>
          </a:effectRef>
          <a:fontRef idx="minor">
            <a:schemeClr val="tx1"/>
          </a:fontRef>
        </p:style>
      </p:cxnSp>
      <p:sp>
        <p:nvSpPr>
          <p:cNvPr id="65" name="CaixaDeTexto 64"/>
          <p:cNvSpPr txBox="1"/>
          <p:nvPr/>
        </p:nvSpPr>
        <p:spPr>
          <a:xfrm>
            <a:off x="3056995" y="3224181"/>
            <a:ext cx="642554" cy="230832"/>
          </a:xfrm>
          <a:prstGeom prst="rect">
            <a:avLst/>
          </a:prstGeom>
          <a:noFill/>
        </p:spPr>
        <p:txBody>
          <a:bodyPr wrap="square" rtlCol="0">
            <a:spAutoFit/>
          </a:bodyPr>
          <a:lstStyle/>
          <a:p>
            <a:pPr algn="ctr"/>
            <a:r>
              <a:rPr lang="pt-BR" sz="900" dirty="0" err="1" smtClean="0"/>
              <a:t>Fev</a:t>
            </a:r>
            <a:r>
              <a:rPr lang="pt-BR" sz="900" dirty="0" smtClean="0"/>
              <a:t>/2013</a:t>
            </a:r>
            <a:endParaRPr lang="pt-BR" sz="900" dirty="0"/>
          </a:p>
        </p:txBody>
      </p:sp>
      <p:sp>
        <p:nvSpPr>
          <p:cNvPr id="66" name="CaixaDeTexto 65"/>
          <p:cNvSpPr txBox="1"/>
          <p:nvPr/>
        </p:nvSpPr>
        <p:spPr>
          <a:xfrm>
            <a:off x="309269" y="2219613"/>
            <a:ext cx="1530845" cy="369332"/>
          </a:xfrm>
          <a:prstGeom prst="rect">
            <a:avLst/>
          </a:prstGeom>
          <a:noFill/>
          <a:ln>
            <a:solidFill>
              <a:srgbClr val="FF0000"/>
            </a:solidFill>
          </a:ln>
        </p:spPr>
        <p:txBody>
          <a:bodyPr wrap="square" rtlCol="0">
            <a:spAutoFit/>
          </a:bodyPr>
          <a:lstStyle/>
          <a:p>
            <a:pPr algn="ctr"/>
            <a:r>
              <a:rPr lang="pt-BR" sz="900" dirty="0"/>
              <a:t>Redes de Atenção à Saúde</a:t>
            </a:r>
          </a:p>
          <a:p>
            <a:pPr algn="ctr"/>
            <a:r>
              <a:rPr lang="pt-BR" sz="900" dirty="0"/>
              <a:t>Portaria nº 4.279</a:t>
            </a:r>
          </a:p>
        </p:txBody>
      </p:sp>
      <p:cxnSp>
        <p:nvCxnSpPr>
          <p:cNvPr id="67" name="Conector reto 66"/>
          <p:cNvCxnSpPr/>
          <p:nvPr/>
        </p:nvCxnSpPr>
        <p:spPr>
          <a:xfrm>
            <a:off x="425393" y="2564950"/>
            <a:ext cx="0" cy="893043"/>
          </a:xfrm>
          <a:prstGeom prst="line">
            <a:avLst/>
          </a:prstGeom>
        </p:spPr>
        <p:style>
          <a:lnRef idx="1">
            <a:schemeClr val="accent1"/>
          </a:lnRef>
          <a:fillRef idx="0">
            <a:schemeClr val="accent1"/>
          </a:fillRef>
          <a:effectRef idx="0">
            <a:schemeClr val="accent1"/>
          </a:effectRef>
          <a:fontRef idx="minor">
            <a:schemeClr val="tx1"/>
          </a:fontRef>
        </p:style>
      </p:cxnSp>
      <p:sp>
        <p:nvSpPr>
          <p:cNvPr id="68" name="CaixaDeTexto 67"/>
          <p:cNvSpPr txBox="1"/>
          <p:nvPr/>
        </p:nvSpPr>
        <p:spPr>
          <a:xfrm>
            <a:off x="362345" y="3257902"/>
            <a:ext cx="700914" cy="230832"/>
          </a:xfrm>
          <a:prstGeom prst="rect">
            <a:avLst/>
          </a:prstGeom>
          <a:noFill/>
        </p:spPr>
        <p:txBody>
          <a:bodyPr wrap="square" rtlCol="0">
            <a:spAutoFit/>
          </a:bodyPr>
          <a:lstStyle/>
          <a:p>
            <a:pPr algn="ctr"/>
            <a:r>
              <a:rPr lang="pt-BR" sz="900" dirty="0"/>
              <a:t>Dez/2010</a:t>
            </a:r>
          </a:p>
        </p:txBody>
      </p:sp>
      <p:cxnSp>
        <p:nvCxnSpPr>
          <p:cNvPr id="69" name="Conector reto 68"/>
          <p:cNvCxnSpPr/>
          <p:nvPr/>
        </p:nvCxnSpPr>
        <p:spPr>
          <a:xfrm>
            <a:off x="640903" y="3689652"/>
            <a:ext cx="0" cy="1011912"/>
          </a:xfrm>
          <a:prstGeom prst="line">
            <a:avLst/>
          </a:prstGeom>
        </p:spPr>
        <p:style>
          <a:lnRef idx="1">
            <a:schemeClr val="accent1"/>
          </a:lnRef>
          <a:fillRef idx="0">
            <a:schemeClr val="accent1"/>
          </a:fillRef>
          <a:effectRef idx="0">
            <a:schemeClr val="accent1"/>
          </a:effectRef>
          <a:fontRef idx="minor">
            <a:schemeClr val="tx1"/>
          </a:fontRef>
        </p:style>
      </p:cxnSp>
      <p:sp>
        <p:nvSpPr>
          <p:cNvPr id="70" name="CaixaDeTexto 69"/>
          <p:cNvSpPr txBox="1"/>
          <p:nvPr/>
        </p:nvSpPr>
        <p:spPr>
          <a:xfrm>
            <a:off x="610028" y="3744531"/>
            <a:ext cx="655469" cy="230832"/>
          </a:xfrm>
          <a:prstGeom prst="rect">
            <a:avLst/>
          </a:prstGeom>
          <a:noFill/>
        </p:spPr>
        <p:txBody>
          <a:bodyPr wrap="square" rtlCol="0">
            <a:spAutoFit/>
          </a:bodyPr>
          <a:lstStyle/>
          <a:p>
            <a:pPr algn="ctr"/>
            <a:r>
              <a:rPr lang="pt-BR" sz="900" dirty="0" err="1"/>
              <a:t>Jun</a:t>
            </a:r>
            <a:r>
              <a:rPr lang="pt-BR" sz="900" dirty="0"/>
              <a:t>/2011</a:t>
            </a:r>
          </a:p>
        </p:txBody>
      </p:sp>
      <p:sp>
        <p:nvSpPr>
          <p:cNvPr id="71" name="CaixaDeTexto 70"/>
          <p:cNvSpPr txBox="1"/>
          <p:nvPr/>
        </p:nvSpPr>
        <p:spPr>
          <a:xfrm>
            <a:off x="325738" y="4701564"/>
            <a:ext cx="1137867" cy="369332"/>
          </a:xfrm>
          <a:prstGeom prst="rect">
            <a:avLst/>
          </a:prstGeom>
          <a:noFill/>
          <a:ln>
            <a:solidFill>
              <a:srgbClr val="FF0000"/>
            </a:solidFill>
          </a:ln>
        </p:spPr>
        <p:txBody>
          <a:bodyPr wrap="square" rtlCol="0">
            <a:spAutoFit/>
          </a:bodyPr>
          <a:lstStyle/>
          <a:p>
            <a:pPr algn="ctr"/>
            <a:r>
              <a:rPr lang="pt-BR" sz="900" dirty="0"/>
              <a:t>Organização SUS</a:t>
            </a:r>
          </a:p>
          <a:p>
            <a:pPr algn="ctr"/>
            <a:r>
              <a:rPr lang="pt-BR" sz="900" dirty="0"/>
              <a:t>Decreto nº 7.508</a:t>
            </a:r>
          </a:p>
        </p:txBody>
      </p:sp>
      <p:cxnSp>
        <p:nvCxnSpPr>
          <p:cNvPr id="72" name="Conector reto 71"/>
          <p:cNvCxnSpPr/>
          <p:nvPr/>
        </p:nvCxnSpPr>
        <p:spPr>
          <a:xfrm>
            <a:off x="7078021" y="3116616"/>
            <a:ext cx="0" cy="345940"/>
          </a:xfrm>
          <a:prstGeom prst="line">
            <a:avLst/>
          </a:prstGeom>
        </p:spPr>
        <p:style>
          <a:lnRef idx="1">
            <a:schemeClr val="accent1"/>
          </a:lnRef>
          <a:fillRef idx="0">
            <a:schemeClr val="accent1"/>
          </a:fillRef>
          <a:effectRef idx="0">
            <a:schemeClr val="accent1"/>
          </a:effectRef>
          <a:fontRef idx="minor">
            <a:schemeClr val="tx1"/>
          </a:fontRef>
        </p:style>
      </p:cxnSp>
      <p:sp>
        <p:nvSpPr>
          <p:cNvPr id="73" name="CaixaDeTexto 72"/>
          <p:cNvSpPr txBox="1"/>
          <p:nvPr/>
        </p:nvSpPr>
        <p:spPr>
          <a:xfrm>
            <a:off x="6449751" y="3234218"/>
            <a:ext cx="772286" cy="230832"/>
          </a:xfrm>
          <a:prstGeom prst="rect">
            <a:avLst/>
          </a:prstGeom>
          <a:noFill/>
        </p:spPr>
        <p:txBody>
          <a:bodyPr wrap="square" rtlCol="0">
            <a:spAutoFit/>
          </a:bodyPr>
          <a:lstStyle/>
          <a:p>
            <a:pPr algn="ctr"/>
            <a:r>
              <a:rPr lang="pt-BR" sz="900" dirty="0" err="1" smtClean="0"/>
              <a:t>Jul</a:t>
            </a:r>
            <a:r>
              <a:rPr lang="pt-BR" sz="900" dirty="0" smtClean="0"/>
              <a:t>/2014</a:t>
            </a:r>
            <a:endParaRPr lang="pt-BR" sz="900" dirty="0"/>
          </a:p>
        </p:txBody>
      </p:sp>
      <p:sp>
        <p:nvSpPr>
          <p:cNvPr id="74" name="CaixaDeTexto 73"/>
          <p:cNvSpPr txBox="1"/>
          <p:nvPr/>
        </p:nvSpPr>
        <p:spPr>
          <a:xfrm>
            <a:off x="6357940" y="2741195"/>
            <a:ext cx="1399743" cy="369332"/>
          </a:xfrm>
          <a:prstGeom prst="rect">
            <a:avLst/>
          </a:prstGeom>
          <a:noFill/>
          <a:ln>
            <a:solidFill>
              <a:srgbClr val="FF0000"/>
            </a:solidFill>
          </a:ln>
        </p:spPr>
        <p:txBody>
          <a:bodyPr wrap="square" rtlCol="0">
            <a:spAutoFit/>
          </a:bodyPr>
          <a:lstStyle/>
          <a:p>
            <a:pPr algn="ctr"/>
            <a:r>
              <a:rPr lang="pt-BR" sz="900" dirty="0" smtClean="0"/>
              <a:t>PRONON</a:t>
            </a:r>
            <a:endParaRPr lang="pt-BR" sz="900" dirty="0"/>
          </a:p>
          <a:p>
            <a:pPr algn="ctr"/>
            <a:r>
              <a:rPr lang="pt-BR" sz="900" dirty="0"/>
              <a:t>Portaria GM/MS nº </a:t>
            </a:r>
            <a:r>
              <a:rPr lang="pt-BR" sz="900" dirty="0" smtClean="0"/>
              <a:t>1550</a:t>
            </a:r>
            <a:endParaRPr lang="pt-BR" sz="900" dirty="0"/>
          </a:p>
        </p:txBody>
      </p:sp>
      <p:sp>
        <p:nvSpPr>
          <p:cNvPr id="75" name="CaixaDeTexto 74"/>
          <p:cNvSpPr txBox="1"/>
          <p:nvPr/>
        </p:nvSpPr>
        <p:spPr>
          <a:xfrm>
            <a:off x="7313847" y="3753082"/>
            <a:ext cx="772286" cy="230832"/>
          </a:xfrm>
          <a:prstGeom prst="rect">
            <a:avLst/>
          </a:prstGeom>
          <a:noFill/>
        </p:spPr>
        <p:txBody>
          <a:bodyPr wrap="square" rtlCol="0">
            <a:spAutoFit/>
          </a:bodyPr>
          <a:lstStyle/>
          <a:p>
            <a:pPr algn="ctr"/>
            <a:r>
              <a:rPr lang="pt-BR" sz="900" dirty="0" err="1" smtClean="0"/>
              <a:t>Jul</a:t>
            </a:r>
            <a:r>
              <a:rPr lang="pt-BR" sz="900" dirty="0" smtClean="0"/>
              <a:t>/2015</a:t>
            </a:r>
            <a:endParaRPr lang="pt-BR" sz="900" dirty="0"/>
          </a:p>
        </p:txBody>
      </p:sp>
      <p:sp>
        <p:nvSpPr>
          <p:cNvPr id="76" name="CaixaDeTexto 75"/>
          <p:cNvSpPr txBox="1"/>
          <p:nvPr/>
        </p:nvSpPr>
        <p:spPr>
          <a:xfrm>
            <a:off x="7046430" y="4185130"/>
            <a:ext cx="1399743" cy="369332"/>
          </a:xfrm>
          <a:prstGeom prst="rect">
            <a:avLst/>
          </a:prstGeom>
          <a:noFill/>
          <a:ln>
            <a:solidFill>
              <a:srgbClr val="FF0000"/>
            </a:solidFill>
          </a:ln>
        </p:spPr>
        <p:txBody>
          <a:bodyPr wrap="square" rtlCol="0">
            <a:spAutoFit/>
          </a:bodyPr>
          <a:lstStyle/>
          <a:p>
            <a:pPr algn="ctr"/>
            <a:r>
              <a:rPr lang="pt-BR" sz="900" dirty="0" smtClean="0"/>
              <a:t>Acordo Compensação Tecnológica (PE RT)</a:t>
            </a:r>
            <a:endParaRPr lang="pt-BR" sz="900" dirty="0"/>
          </a:p>
        </p:txBody>
      </p:sp>
      <p:cxnSp>
        <p:nvCxnSpPr>
          <p:cNvPr id="77" name="Conector reto 76"/>
          <p:cNvCxnSpPr/>
          <p:nvPr/>
        </p:nvCxnSpPr>
        <p:spPr>
          <a:xfrm>
            <a:off x="7942117" y="3681074"/>
            <a:ext cx="0" cy="515408"/>
          </a:xfrm>
          <a:prstGeom prst="line">
            <a:avLst/>
          </a:prstGeom>
        </p:spPr>
        <p:style>
          <a:lnRef idx="1">
            <a:schemeClr val="accent1"/>
          </a:lnRef>
          <a:fillRef idx="0">
            <a:schemeClr val="accent1"/>
          </a:fillRef>
          <a:effectRef idx="0">
            <a:schemeClr val="accent1"/>
          </a:effectRef>
          <a:fontRef idx="minor">
            <a:schemeClr val="tx1"/>
          </a:fontRef>
        </p:style>
      </p:cxnSp>
      <p:sp>
        <p:nvSpPr>
          <p:cNvPr id="78" name="Seta para cima 77"/>
          <p:cNvSpPr/>
          <p:nvPr/>
        </p:nvSpPr>
        <p:spPr>
          <a:xfrm>
            <a:off x="5794737" y="4701564"/>
            <a:ext cx="472077" cy="68025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4343694" y="5419253"/>
            <a:ext cx="4692801" cy="1169551"/>
          </a:xfrm>
          <a:prstGeom prst="rect">
            <a:avLst/>
          </a:prstGeom>
        </p:spPr>
        <p:txBody>
          <a:bodyPr wrap="square">
            <a:spAutoFit/>
          </a:bodyPr>
          <a:lstStyle/>
          <a:p>
            <a:pPr algn="just">
              <a:defRPr/>
            </a:pPr>
            <a:r>
              <a:rPr lang="pt-BR" sz="1400" b="1" dirty="0">
                <a:solidFill>
                  <a:srgbClr val="002060"/>
                </a:solidFill>
              </a:rPr>
              <a:t>Cuidado Integral: </a:t>
            </a:r>
            <a:r>
              <a:rPr lang="pt-BR" sz="1400" dirty="0">
                <a:solidFill>
                  <a:srgbClr val="002060"/>
                </a:solidFill>
              </a:rPr>
              <a:t>Organização da rede de </a:t>
            </a:r>
            <a:r>
              <a:rPr lang="pt-BR" sz="1400" dirty="0" smtClean="0">
                <a:solidFill>
                  <a:srgbClr val="002060"/>
                </a:solidFill>
              </a:rPr>
              <a:t>serviços de Alta Complexidade em Oncologia</a:t>
            </a:r>
            <a:r>
              <a:rPr lang="pt-BR" sz="1400" dirty="0" smtClean="0">
                <a:solidFill>
                  <a:srgbClr val="002060"/>
                </a:solidFill>
              </a:rPr>
              <a:t>.</a:t>
            </a:r>
            <a:endParaRPr lang="pt-BR" sz="1400" dirty="0" smtClean="0">
              <a:solidFill>
                <a:srgbClr val="002060"/>
              </a:solidFill>
            </a:endParaRPr>
          </a:p>
          <a:p>
            <a:pPr marL="0" lvl="1" algn="just">
              <a:defRPr/>
            </a:pPr>
            <a:r>
              <a:rPr lang="pt-BR" sz="1200" dirty="0" smtClean="0">
                <a:solidFill>
                  <a:srgbClr val="002060"/>
                </a:solidFill>
              </a:rPr>
              <a:t>Prazo: </a:t>
            </a:r>
            <a:r>
              <a:rPr lang="pt-BR" sz="1200" dirty="0">
                <a:solidFill>
                  <a:srgbClr val="002060"/>
                </a:solidFill>
              </a:rPr>
              <a:t>29/02/2017* - (Entrega dos Planos e pedidos de </a:t>
            </a:r>
            <a:r>
              <a:rPr lang="pt-BR" sz="1200" dirty="0" err="1">
                <a:solidFill>
                  <a:srgbClr val="002060"/>
                </a:solidFill>
              </a:rPr>
              <a:t>re-habilitação</a:t>
            </a:r>
            <a:r>
              <a:rPr lang="pt-BR" sz="1200" dirty="0">
                <a:solidFill>
                  <a:srgbClr val="002060"/>
                </a:solidFill>
              </a:rPr>
              <a:t> dos serviços</a:t>
            </a:r>
            <a:r>
              <a:rPr lang="pt-BR" sz="1200" dirty="0" smtClean="0">
                <a:solidFill>
                  <a:srgbClr val="002060"/>
                </a:solidFill>
              </a:rPr>
              <a:t>).</a:t>
            </a:r>
            <a:endParaRPr lang="pt-BR" sz="1200" dirty="0">
              <a:solidFill>
                <a:srgbClr val="002060"/>
              </a:solidFill>
            </a:endParaRPr>
          </a:p>
          <a:p>
            <a:pPr algn="just">
              <a:defRPr/>
            </a:pPr>
            <a:endParaRPr lang="pt-BR" altLang="pt-BR" dirty="0">
              <a:solidFill>
                <a:srgbClr val="002060"/>
              </a:solidFill>
            </a:endParaRPr>
          </a:p>
        </p:txBody>
      </p:sp>
    </p:spTree>
    <p:extLst>
      <p:ext uri="{BB962C8B-B14F-4D97-AF65-F5344CB8AC3E}">
        <p14:creationId xmlns:p14="http://schemas.microsoft.com/office/powerpoint/2010/main" val="1321970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8964488" cy="1143000"/>
          </a:xfrm>
        </p:spPr>
        <p:txBody>
          <a:bodyPr>
            <a:noAutofit/>
          </a:bodyPr>
          <a:lstStyle/>
          <a:p>
            <a:pPr lvl="0" algn="l"/>
            <a:r>
              <a:rPr lang="pt-BR" sz="3200" b="1" dirty="0">
                <a:solidFill>
                  <a:schemeClr val="accent2">
                    <a:lumMod val="75000"/>
                  </a:schemeClr>
                </a:solidFill>
              </a:rPr>
              <a:t>Rede pública para tratamento de câncer no Brasil</a:t>
            </a:r>
            <a:br>
              <a:rPr lang="pt-BR" sz="3200" b="1" dirty="0">
                <a:solidFill>
                  <a:schemeClr val="accent2">
                    <a:lumMod val="75000"/>
                  </a:schemeClr>
                </a:solidFill>
              </a:rPr>
            </a:br>
            <a:endParaRPr lang="pt-BR" sz="3200" dirty="0"/>
          </a:p>
        </p:txBody>
      </p:sp>
      <p:sp>
        <p:nvSpPr>
          <p:cNvPr id="5" name="Espaço Reservado para Conteúdo 4"/>
          <p:cNvSpPr>
            <a:spLocks noGrp="1"/>
          </p:cNvSpPr>
          <p:nvPr>
            <p:ph idx="1"/>
          </p:nvPr>
        </p:nvSpPr>
        <p:spPr>
          <a:xfrm>
            <a:off x="435654" y="980728"/>
            <a:ext cx="8229600" cy="4525963"/>
          </a:xfrm>
        </p:spPr>
        <p:txBody>
          <a:bodyPr>
            <a:normAutofit/>
          </a:bodyPr>
          <a:lstStyle/>
          <a:p>
            <a:pPr marL="0" indent="0">
              <a:buNone/>
            </a:pPr>
            <a:r>
              <a:rPr lang="pt-BR" sz="2000" b="1" dirty="0">
                <a:solidFill>
                  <a:schemeClr val="tx2"/>
                </a:solidFill>
              </a:rPr>
              <a:t>Número de estabelecimentos de saúde habilitados em oncologia, por tipo de habilitação, no período de 2009 a 2016. </a:t>
            </a:r>
            <a:r>
              <a:rPr lang="pt-BR" sz="2000" b="1" dirty="0" smtClean="0">
                <a:solidFill>
                  <a:schemeClr val="tx2"/>
                </a:solidFill>
              </a:rPr>
              <a:t>Brasil</a:t>
            </a:r>
          </a:p>
          <a:p>
            <a:pPr marL="0" indent="0">
              <a:buNone/>
            </a:pPr>
            <a:endParaRPr lang="pt-BR" sz="1800" b="1" dirty="0">
              <a:solidFill>
                <a:schemeClr val="tx2"/>
              </a:solidFill>
            </a:endParaRPr>
          </a:p>
          <a:p>
            <a:pPr marL="0" indent="0">
              <a:buNone/>
            </a:pPr>
            <a:endParaRPr lang="pt-BR" sz="1800" b="1" dirty="0">
              <a:solidFill>
                <a:schemeClr val="tx2"/>
              </a:solidFill>
            </a:endParaRP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99" y="1761736"/>
            <a:ext cx="7157709" cy="123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Gráfico 6"/>
          <p:cNvGraphicFramePr>
            <a:graphicFrameLocks/>
          </p:cNvGraphicFramePr>
          <p:nvPr>
            <p:extLst>
              <p:ext uri="{D42A27DB-BD31-4B8C-83A1-F6EECF244321}">
                <p14:modId xmlns:p14="http://schemas.microsoft.com/office/powerpoint/2010/main" val="2266233986"/>
              </p:ext>
            </p:extLst>
          </p:nvPr>
        </p:nvGraphicFramePr>
        <p:xfrm>
          <a:off x="693709" y="3068960"/>
          <a:ext cx="7713488" cy="2592288"/>
        </p:xfrm>
        <a:graphic>
          <a:graphicData uri="http://schemas.openxmlformats.org/drawingml/2006/chart">
            <c:chart xmlns:c="http://schemas.openxmlformats.org/drawingml/2006/chart" xmlns:r="http://schemas.openxmlformats.org/officeDocument/2006/relationships" r:id="rId3"/>
          </a:graphicData>
        </a:graphic>
      </p:graphicFrame>
      <p:sp>
        <p:nvSpPr>
          <p:cNvPr id="6" name="Retângulo 5"/>
          <p:cNvSpPr/>
          <p:nvPr/>
        </p:nvSpPr>
        <p:spPr>
          <a:xfrm>
            <a:off x="-277" y="5929535"/>
            <a:ext cx="5220349" cy="307777"/>
          </a:xfrm>
          <a:prstGeom prst="rect">
            <a:avLst/>
          </a:prstGeom>
        </p:spPr>
        <p:txBody>
          <a:bodyPr wrap="square">
            <a:spAutoFit/>
          </a:bodyPr>
          <a:lstStyle/>
          <a:p>
            <a:r>
              <a:rPr lang="pt-BR" sz="1400" dirty="0">
                <a:solidFill>
                  <a:schemeClr val="tx2"/>
                </a:solidFill>
              </a:rPr>
              <a:t>Fonte: CGAPDC/DAET/SAS/MS em </a:t>
            </a:r>
            <a:r>
              <a:rPr lang="pt-BR" sz="1400" dirty="0" smtClean="0">
                <a:solidFill>
                  <a:schemeClr val="tx2"/>
                </a:solidFill>
              </a:rPr>
              <a:t>setembro </a:t>
            </a:r>
            <a:r>
              <a:rPr lang="pt-BR" sz="1400" dirty="0">
                <a:solidFill>
                  <a:schemeClr val="tx2"/>
                </a:solidFill>
              </a:rPr>
              <a:t>de 2016. </a:t>
            </a:r>
          </a:p>
        </p:txBody>
      </p:sp>
    </p:spTree>
    <p:extLst>
      <p:ext uri="{BB962C8B-B14F-4D97-AF65-F5344CB8AC3E}">
        <p14:creationId xmlns:p14="http://schemas.microsoft.com/office/powerpoint/2010/main" val="857194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8686800" cy="1143000"/>
          </a:xfrm>
        </p:spPr>
        <p:txBody>
          <a:bodyPr>
            <a:noAutofit/>
          </a:bodyPr>
          <a:lstStyle/>
          <a:p>
            <a:pPr algn="l"/>
            <a:r>
              <a:rPr lang="pt-BR" sz="3600" b="1" dirty="0">
                <a:solidFill>
                  <a:schemeClr val="accent2">
                    <a:lumMod val="75000"/>
                  </a:schemeClr>
                </a:solidFill>
              </a:rPr>
              <a:t>Principais Estratégias e Atos Normativos</a:t>
            </a:r>
            <a:br>
              <a:rPr lang="pt-BR" sz="3600" b="1" dirty="0">
                <a:solidFill>
                  <a:schemeClr val="accent2">
                    <a:lumMod val="75000"/>
                  </a:schemeClr>
                </a:solidFill>
              </a:rPr>
            </a:br>
            <a:endParaRPr lang="pt-BR" sz="3600" dirty="0"/>
          </a:p>
        </p:txBody>
      </p:sp>
      <p:sp>
        <p:nvSpPr>
          <p:cNvPr id="41" name="Seta para a direita listrada 40"/>
          <p:cNvSpPr/>
          <p:nvPr/>
        </p:nvSpPr>
        <p:spPr>
          <a:xfrm>
            <a:off x="339997" y="3364129"/>
            <a:ext cx="8394208" cy="43204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CaixaDeTexto 41"/>
          <p:cNvSpPr txBox="1"/>
          <p:nvPr/>
        </p:nvSpPr>
        <p:spPr>
          <a:xfrm>
            <a:off x="2762894" y="4833202"/>
            <a:ext cx="1890210" cy="507831"/>
          </a:xfrm>
          <a:prstGeom prst="rect">
            <a:avLst/>
          </a:prstGeom>
          <a:solidFill>
            <a:schemeClr val="bg1"/>
          </a:solidFill>
          <a:ln>
            <a:solidFill>
              <a:srgbClr val="FF0000"/>
            </a:solidFill>
          </a:ln>
        </p:spPr>
        <p:txBody>
          <a:bodyPr wrap="square" rtlCol="0">
            <a:spAutoFit/>
          </a:bodyPr>
          <a:lstStyle/>
          <a:p>
            <a:pPr algn="ctr"/>
            <a:r>
              <a:rPr lang="pt-BR" sz="900" dirty="0"/>
              <a:t>Política Nacional para a Prevenção e Controle do Câncer</a:t>
            </a:r>
          </a:p>
          <a:p>
            <a:pPr algn="ctr"/>
            <a:r>
              <a:rPr lang="pt-BR" sz="900" dirty="0"/>
              <a:t>Portaria nº 874</a:t>
            </a:r>
          </a:p>
        </p:txBody>
      </p:sp>
      <p:sp>
        <p:nvSpPr>
          <p:cNvPr id="43" name="CaixaDeTexto 42"/>
          <p:cNvSpPr txBox="1"/>
          <p:nvPr/>
        </p:nvSpPr>
        <p:spPr>
          <a:xfrm>
            <a:off x="5349829" y="2126413"/>
            <a:ext cx="1890210" cy="507831"/>
          </a:xfrm>
          <a:prstGeom prst="rect">
            <a:avLst/>
          </a:prstGeom>
          <a:noFill/>
          <a:ln>
            <a:solidFill>
              <a:srgbClr val="FF0000"/>
            </a:solidFill>
          </a:ln>
        </p:spPr>
        <p:txBody>
          <a:bodyPr wrap="square" rtlCol="0">
            <a:spAutoFit/>
          </a:bodyPr>
          <a:lstStyle/>
          <a:p>
            <a:pPr algn="ctr"/>
            <a:r>
              <a:rPr lang="pt-BR" sz="900" dirty="0"/>
              <a:t>Rede de Atenção à Saúde das Pessoas com Doenças Crônicas</a:t>
            </a:r>
          </a:p>
          <a:p>
            <a:pPr algn="ctr"/>
            <a:r>
              <a:rPr lang="pt-BR" sz="900" dirty="0"/>
              <a:t>Portaria GM/MS nº 483</a:t>
            </a:r>
          </a:p>
        </p:txBody>
      </p:sp>
      <p:sp>
        <p:nvSpPr>
          <p:cNvPr id="44" name="CaixaDeTexto 43"/>
          <p:cNvSpPr txBox="1"/>
          <p:nvPr/>
        </p:nvSpPr>
        <p:spPr>
          <a:xfrm>
            <a:off x="4926943" y="4206106"/>
            <a:ext cx="1890210" cy="507831"/>
          </a:xfrm>
          <a:prstGeom prst="rect">
            <a:avLst/>
          </a:prstGeom>
          <a:noFill/>
          <a:ln>
            <a:solidFill>
              <a:srgbClr val="FF0000"/>
            </a:solidFill>
          </a:ln>
        </p:spPr>
        <p:txBody>
          <a:bodyPr wrap="square" rtlCol="0">
            <a:spAutoFit/>
          </a:bodyPr>
          <a:lstStyle/>
          <a:p>
            <a:pPr algn="ctr"/>
            <a:r>
              <a:rPr lang="pt-BR" sz="900" dirty="0"/>
              <a:t>Organização da Rede Oncologia e novas habilitações</a:t>
            </a:r>
          </a:p>
          <a:p>
            <a:pPr algn="ctr"/>
            <a:r>
              <a:rPr lang="pt-BR" sz="900" dirty="0"/>
              <a:t>Portaria nº 140</a:t>
            </a:r>
          </a:p>
        </p:txBody>
      </p:sp>
      <p:sp>
        <p:nvSpPr>
          <p:cNvPr id="45" name="CaixaDeTexto 44"/>
          <p:cNvSpPr txBox="1"/>
          <p:nvPr/>
        </p:nvSpPr>
        <p:spPr>
          <a:xfrm>
            <a:off x="4562153" y="2747284"/>
            <a:ext cx="945105" cy="369332"/>
          </a:xfrm>
          <a:prstGeom prst="rect">
            <a:avLst/>
          </a:prstGeom>
          <a:noFill/>
          <a:ln>
            <a:solidFill>
              <a:srgbClr val="FF0000"/>
            </a:solidFill>
          </a:ln>
        </p:spPr>
        <p:txBody>
          <a:bodyPr wrap="square" rtlCol="0">
            <a:spAutoFit/>
          </a:bodyPr>
          <a:lstStyle/>
          <a:p>
            <a:pPr algn="ctr"/>
            <a:r>
              <a:rPr lang="pt-BR" sz="900" dirty="0"/>
              <a:t>SDM e SRC </a:t>
            </a:r>
          </a:p>
          <a:p>
            <a:pPr algn="ctr"/>
            <a:r>
              <a:rPr lang="pt-BR" sz="900" dirty="0"/>
              <a:t>Portaria nº 189</a:t>
            </a:r>
          </a:p>
        </p:txBody>
      </p:sp>
      <p:sp>
        <p:nvSpPr>
          <p:cNvPr id="46" name="CaixaDeTexto 45"/>
          <p:cNvSpPr txBox="1"/>
          <p:nvPr/>
        </p:nvSpPr>
        <p:spPr>
          <a:xfrm>
            <a:off x="3331605" y="2283276"/>
            <a:ext cx="1023167" cy="369332"/>
          </a:xfrm>
          <a:prstGeom prst="rect">
            <a:avLst/>
          </a:prstGeom>
          <a:noFill/>
          <a:ln>
            <a:solidFill>
              <a:srgbClr val="FF0000"/>
            </a:solidFill>
          </a:ln>
        </p:spPr>
        <p:txBody>
          <a:bodyPr wrap="square" rtlCol="0">
            <a:spAutoFit/>
          </a:bodyPr>
          <a:lstStyle/>
          <a:p>
            <a:pPr algn="ctr"/>
            <a:r>
              <a:rPr lang="pt-BR" sz="900" dirty="0" err="1"/>
              <a:t>Qualicito</a:t>
            </a:r>
            <a:r>
              <a:rPr lang="pt-BR" sz="900" dirty="0"/>
              <a:t> </a:t>
            </a:r>
          </a:p>
          <a:p>
            <a:pPr algn="ctr"/>
            <a:r>
              <a:rPr lang="pt-BR" sz="900" dirty="0"/>
              <a:t>Portaria nº 3.388 </a:t>
            </a:r>
          </a:p>
        </p:txBody>
      </p:sp>
      <p:sp>
        <p:nvSpPr>
          <p:cNvPr id="47" name="CaixaDeTexto 46"/>
          <p:cNvSpPr txBox="1"/>
          <p:nvPr/>
        </p:nvSpPr>
        <p:spPr>
          <a:xfrm>
            <a:off x="1431982" y="4219960"/>
            <a:ext cx="1890210" cy="369332"/>
          </a:xfrm>
          <a:prstGeom prst="rect">
            <a:avLst/>
          </a:prstGeom>
          <a:noFill/>
          <a:ln>
            <a:solidFill>
              <a:srgbClr val="FF0000"/>
            </a:solidFill>
          </a:ln>
        </p:spPr>
        <p:txBody>
          <a:bodyPr wrap="square" rtlCol="0">
            <a:spAutoFit/>
          </a:bodyPr>
          <a:lstStyle/>
          <a:p>
            <a:pPr algn="ctr"/>
            <a:r>
              <a:rPr lang="pt-BR" sz="900" dirty="0"/>
              <a:t>Plano de Expansão da Radioterapia Portaria nº 931 </a:t>
            </a:r>
          </a:p>
        </p:txBody>
      </p:sp>
      <p:sp>
        <p:nvSpPr>
          <p:cNvPr id="48" name="CaixaDeTexto 47"/>
          <p:cNvSpPr txBox="1"/>
          <p:nvPr/>
        </p:nvSpPr>
        <p:spPr>
          <a:xfrm>
            <a:off x="1534381" y="2629525"/>
            <a:ext cx="1137867" cy="369332"/>
          </a:xfrm>
          <a:prstGeom prst="rect">
            <a:avLst/>
          </a:prstGeom>
          <a:noFill/>
          <a:ln>
            <a:solidFill>
              <a:srgbClr val="FF0000"/>
            </a:solidFill>
          </a:ln>
        </p:spPr>
        <p:txBody>
          <a:bodyPr wrap="square" rtlCol="0">
            <a:spAutoFit/>
          </a:bodyPr>
          <a:lstStyle/>
          <a:p>
            <a:pPr algn="ctr"/>
            <a:r>
              <a:rPr lang="pt-BR" sz="900" dirty="0"/>
              <a:t>Mamografia Móvel</a:t>
            </a:r>
          </a:p>
          <a:p>
            <a:pPr algn="ctr"/>
            <a:r>
              <a:rPr lang="pt-BR" sz="900" dirty="0"/>
              <a:t>Portaria nº 2.304</a:t>
            </a:r>
          </a:p>
        </p:txBody>
      </p:sp>
      <p:cxnSp>
        <p:nvCxnSpPr>
          <p:cNvPr id="49" name="Conector reto 48"/>
          <p:cNvCxnSpPr/>
          <p:nvPr/>
        </p:nvCxnSpPr>
        <p:spPr>
          <a:xfrm>
            <a:off x="1712708" y="3708946"/>
            <a:ext cx="0" cy="497160"/>
          </a:xfrm>
          <a:prstGeom prst="line">
            <a:avLst/>
          </a:prstGeom>
        </p:spPr>
        <p:style>
          <a:lnRef idx="1">
            <a:schemeClr val="accent1"/>
          </a:lnRef>
          <a:fillRef idx="0">
            <a:schemeClr val="accent1"/>
          </a:fillRef>
          <a:effectRef idx="0">
            <a:schemeClr val="accent1"/>
          </a:effectRef>
          <a:fontRef idx="minor">
            <a:schemeClr val="tx1"/>
          </a:fontRef>
        </p:style>
      </p:cxnSp>
      <p:sp>
        <p:nvSpPr>
          <p:cNvPr id="50" name="CaixaDeTexto 49"/>
          <p:cNvSpPr txBox="1"/>
          <p:nvPr/>
        </p:nvSpPr>
        <p:spPr>
          <a:xfrm>
            <a:off x="1681833" y="3763826"/>
            <a:ext cx="655469" cy="230832"/>
          </a:xfrm>
          <a:prstGeom prst="rect">
            <a:avLst/>
          </a:prstGeom>
          <a:noFill/>
        </p:spPr>
        <p:txBody>
          <a:bodyPr wrap="square" rtlCol="0">
            <a:spAutoFit/>
          </a:bodyPr>
          <a:lstStyle/>
          <a:p>
            <a:pPr algn="ctr"/>
            <a:r>
              <a:rPr lang="pt-BR" sz="900" dirty="0"/>
              <a:t>Mai/2012</a:t>
            </a:r>
          </a:p>
        </p:txBody>
      </p:sp>
      <p:cxnSp>
        <p:nvCxnSpPr>
          <p:cNvPr id="51" name="Conector reto 50"/>
          <p:cNvCxnSpPr/>
          <p:nvPr/>
        </p:nvCxnSpPr>
        <p:spPr>
          <a:xfrm>
            <a:off x="2153675" y="2978146"/>
            <a:ext cx="0" cy="497160"/>
          </a:xfrm>
          <a:prstGeom prst="line">
            <a:avLst/>
          </a:prstGeom>
        </p:spPr>
        <p:style>
          <a:lnRef idx="1">
            <a:schemeClr val="accent1"/>
          </a:lnRef>
          <a:fillRef idx="0">
            <a:schemeClr val="accent1"/>
          </a:fillRef>
          <a:effectRef idx="0">
            <a:schemeClr val="accent1"/>
          </a:effectRef>
          <a:fontRef idx="minor">
            <a:schemeClr val="tx1"/>
          </a:fontRef>
        </p:style>
      </p:cxnSp>
      <p:sp>
        <p:nvSpPr>
          <p:cNvPr id="52" name="CaixaDeTexto 51"/>
          <p:cNvSpPr txBox="1"/>
          <p:nvPr/>
        </p:nvSpPr>
        <p:spPr>
          <a:xfrm>
            <a:off x="2180678" y="3226726"/>
            <a:ext cx="700914" cy="230832"/>
          </a:xfrm>
          <a:prstGeom prst="rect">
            <a:avLst/>
          </a:prstGeom>
          <a:noFill/>
        </p:spPr>
        <p:txBody>
          <a:bodyPr wrap="square" rtlCol="0">
            <a:spAutoFit/>
          </a:bodyPr>
          <a:lstStyle/>
          <a:p>
            <a:pPr algn="ctr"/>
            <a:r>
              <a:rPr lang="pt-BR" sz="900" dirty="0"/>
              <a:t>Out/2012</a:t>
            </a:r>
          </a:p>
        </p:txBody>
      </p:sp>
      <p:cxnSp>
        <p:nvCxnSpPr>
          <p:cNvPr id="53" name="Conector reto 52"/>
          <p:cNvCxnSpPr>
            <a:endCxn id="42" idx="0"/>
          </p:cNvCxnSpPr>
          <p:nvPr/>
        </p:nvCxnSpPr>
        <p:spPr>
          <a:xfrm>
            <a:off x="3704225" y="3708946"/>
            <a:ext cx="3774" cy="1124256"/>
          </a:xfrm>
          <a:prstGeom prst="line">
            <a:avLst/>
          </a:prstGeom>
        </p:spPr>
        <p:style>
          <a:lnRef idx="1">
            <a:schemeClr val="accent1"/>
          </a:lnRef>
          <a:fillRef idx="0">
            <a:schemeClr val="accent1"/>
          </a:fillRef>
          <a:effectRef idx="0">
            <a:schemeClr val="accent1"/>
          </a:effectRef>
          <a:fontRef idx="minor">
            <a:schemeClr val="tx1"/>
          </a:fontRef>
        </p:style>
      </p:cxnSp>
      <p:sp>
        <p:nvSpPr>
          <p:cNvPr id="54" name="CaixaDeTexto 53"/>
          <p:cNvSpPr txBox="1"/>
          <p:nvPr/>
        </p:nvSpPr>
        <p:spPr>
          <a:xfrm>
            <a:off x="3699549" y="3760561"/>
            <a:ext cx="655469" cy="230832"/>
          </a:xfrm>
          <a:prstGeom prst="rect">
            <a:avLst/>
          </a:prstGeom>
          <a:noFill/>
        </p:spPr>
        <p:txBody>
          <a:bodyPr wrap="square" rtlCol="0">
            <a:spAutoFit/>
          </a:bodyPr>
          <a:lstStyle/>
          <a:p>
            <a:pPr algn="ctr"/>
            <a:r>
              <a:rPr lang="pt-BR" sz="900" dirty="0"/>
              <a:t>Mar/2013</a:t>
            </a:r>
          </a:p>
        </p:txBody>
      </p:sp>
      <p:cxnSp>
        <p:nvCxnSpPr>
          <p:cNvPr id="55" name="Conector reto 54"/>
          <p:cNvCxnSpPr/>
          <p:nvPr/>
        </p:nvCxnSpPr>
        <p:spPr>
          <a:xfrm>
            <a:off x="4106696" y="2629526"/>
            <a:ext cx="0" cy="845780"/>
          </a:xfrm>
          <a:prstGeom prst="line">
            <a:avLst/>
          </a:prstGeom>
        </p:spPr>
        <p:style>
          <a:lnRef idx="1">
            <a:schemeClr val="accent1"/>
          </a:lnRef>
          <a:fillRef idx="0">
            <a:schemeClr val="accent1"/>
          </a:fillRef>
          <a:effectRef idx="0">
            <a:schemeClr val="accent1"/>
          </a:effectRef>
          <a:fontRef idx="minor">
            <a:schemeClr val="tx1"/>
          </a:fontRef>
        </p:style>
      </p:cxnSp>
      <p:sp>
        <p:nvSpPr>
          <p:cNvPr id="56" name="CaixaDeTexto 55"/>
          <p:cNvSpPr txBox="1"/>
          <p:nvPr/>
        </p:nvSpPr>
        <p:spPr>
          <a:xfrm>
            <a:off x="4133699" y="3226725"/>
            <a:ext cx="640850" cy="230832"/>
          </a:xfrm>
          <a:prstGeom prst="rect">
            <a:avLst/>
          </a:prstGeom>
          <a:noFill/>
        </p:spPr>
        <p:txBody>
          <a:bodyPr wrap="square" rtlCol="0">
            <a:spAutoFit/>
          </a:bodyPr>
          <a:lstStyle/>
          <a:p>
            <a:pPr algn="ctr"/>
            <a:r>
              <a:rPr lang="pt-BR" sz="900" dirty="0"/>
              <a:t>Dez/2013</a:t>
            </a:r>
          </a:p>
        </p:txBody>
      </p:sp>
      <p:cxnSp>
        <p:nvCxnSpPr>
          <p:cNvPr id="57" name="Conector reto 56"/>
          <p:cNvCxnSpPr/>
          <p:nvPr/>
        </p:nvCxnSpPr>
        <p:spPr>
          <a:xfrm>
            <a:off x="5497878" y="3699322"/>
            <a:ext cx="0" cy="497160"/>
          </a:xfrm>
          <a:prstGeom prst="line">
            <a:avLst/>
          </a:prstGeom>
        </p:spPr>
        <p:style>
          <a:lnRef idx="1">
            <a:schemeClr val="accent1"/>
          </a:lnRef>
          <a:fillRef idx="0">
            <a:schemeClr val="accent1"/>
          </a:fillRef>
          <a:effectRef idx="0">
            <a:schemeClr val="accent1"/>
          </a:effectRef>
          <a:fontRef idx="minor">
            <a:schemeClr val="tx1"/>
          </a:fontRef>
        </p:style>
      </p:cxnSp>
      <p:sp>
        <p:nvSpPr>
          <p:cNvPr id="58" name="CaixaDeTexto 57"/>
          <p:cNvSpPr txBox="1"/>
          <p:nvPr/>
        </p:nvSpPr>
        <p:spPr>
          <a:xfrm>
            <a:off x="5467003" y="3754203"/>
            <a:ext cx="655469" cy="230832"/>
          </a:xfrm>
          <a:prstGeom prst="rect">
            <a:avLst/>
          </a:prstGeom>
          <a:noFill/>
        </p:spPr>
        <p:txBody>
          <a:bodyPr wrap="square" rtlCol="0">
            <a:spAutoFit/>
          </a:bodyPr>
          <a:lstStyle/>
          <a:p>
            <a:pPr algn="ctr"/>
            <a:r>
              <a:rPr lang="pt-BR" sz="900" dirty="0" err="1"/>
              <a:t>Fev</a:t>
            </a:r>
            <a:r>
              <a:rPr lang="pt-BR" sz="900" dirty="0"/>
              <a:t>/2014</a:t>
            </a:r>
          </a:p>
        </p:txBody>
      </p:sp>
      <p:cxnSp>
        <p:nvCxnSpPr>
          <p:cNvPr id="59" name="Conector reto 58"/>
          <p:cNvCxnSpPr/>
          <p:nvPr/>
        </p:nvCxnSpPr>
        <p:spPr>
          <a:xfrm>
            <a:off x="4886189" y="3093533"/>
            <a:ext cx="0" cy="381772"/>
          </a:xfrm>
          <a:prstGeom prst="line">
            <a:avLst/>
          </a:prstGeom>
        </p:spPr>
        <p:style>
          <a:lnRef idx="1">
            <a:schemeClr val="accent1"/>
          </a:lnRef>
          <a:fillRef idx="0">
            <a:schemeClr val="accent1"/>
          </a:fillRef>
          <a:effectRef idx="0">
            <a:schemeClr val="accent1"/>
          </a:effectRef>
          <a:fontRef idx="minor">
            <a:schemeClr val="tx1"/>
          </a:fontRef>
        </p:style>
      </p:cxnSp>
      <p:sp>
        <p:nvSpPr>
          <p:cNvPr id="60" name="CaixaDeTexto 59"/>
          <p:cNvSpPr txBox="1"/>
          <p:nvPr/>
        </p:nvSpPr>
        <p:spPr>
          <a:xfrm>
            <a:off x="4913191" y="3226725"/>
            <a:ext cx="624841" cy="230832"/>
          </a:xfrm>
          <a:prstGeom prst="rect">
            <a:avLst/>
          </a:prstGeom>
          <a:noFill/>
        </p:spPr>
        <p:txBody>
          <a:bodyPr wrap="square" rtlCol="0">
            <a:spAutoFit/>
          </a:bodyPr>
          <a:lstStyle/>
          <a:p>
            <a:pPr algn="ctr"/>
            <a:r>
              <a:rPr lang="pt-BR" sz="900" dirty="0"/>
              <a:t>Jan/2014</a:t>
            </a:r>
          </a:p>
        </p:txBody>
      </p:sp>
      <p:cxnSp>
        <p:nvCxnSpPr>
          <p:cNvPr id="61" name="Conector reto 60"/>
          <p:cNvCxnSpPr/>
          <p:nvPr/>
        </p:nvCxnSpPr>
        <p:spPr>
          <a:xfrm flipH="1">
            <a:off x="6285933" y="2652608"/>
            <a:ext cx="4977" cy="820154"/>
          </a:xfrm>
          <a:prstGeom prst="line">
            <a:avLst/>
          </a:prstGeom>
        </p:spPr>
        <p:style>
          <a:lnRef idx="1">
            <a:schemeClr val="accent1"/>
          </a:lnRef>
          <a:fillRef idx="0">
            <a:schemeClr val="accent1"/>
          </a:fillRef>
          <a:effectRef idx="0">
            <a:schemeClr val="accent1"/>
          </a:effectRef>
          <a:fontRef idx="minor">
            <a:schemeClr val="tx1"/>
          </a:fontRef>
        </p:style>
      </p:cxnSp>
      <p:sp>
        <p:nvSpPr>
          <p:cNvPr id="62" name="CaixaDeTexto 61"/>
          <p:cNvSpPr txBox="1"/>
          <p:nvPr/>
        </p:nvSpPr>
        <p:spPr>
          <a:xfrm>
            <a:off x="5655863" y="3224182"/>
            <a:ext cx="702078" cy="230832"/>
          </a:xfrm>
          <a:prstGeom prst="rect">
            <a:avLst/>
          </a:prstGeom>
          <a:noFill/>
        </p:spPr>
        <p:txBody>
          <a:bodyPr wrap="square" rtlCol="0">
            <a:spAutoFit/>
          </a:bodyPr>
          <a:lstStyle/>
          <a:p>
            <a:pPr algn="ctr"/>
            <a:r>
              <a:rPr lang="pt-BR" sz="900" dirty="0" err="1"/>
              <a:t>Abr</a:t>
            </a:r>
            <a:r>
              <a:rPr lang="pt-BR" sz="900" dirty="0"/>
              <a:t>/2014</a:t>
            </a:r>
          </a:p>
        </p:txBody>
      </p:sp>
      <p:sp>
        <p:nvSpPr>
          <p:cNvPr id="63" name="CaixaDeTexto 62"/>
          <p:cNvSpPr txBox="1"/>
          <p:nvPr/>
        </p:nvSpPr>
        <p:spPr>
          <a:xfrm>
            <a:off x="1736208" y="1644412"/>
            <a:ext cx="1925414" cy="507831"/>
          </a:xfrm>
          <a:prstGeom prst="rect">
            <a:avLst/>
          </a:prstGeom>
          <a:noFill/>
          <a:ln>
            <a:solidFill>
              <a:srgbClr val="FF0000"/>
            </a:solidFill>
          </a:ln>
        </p:spPr>
        <p:txBody>
          <a:bodyPr wrap="square" rtlCol="0">
            <a:spAutoFit/>
          </a:bodyPr>
          <a:lstStyle/>
          <a:p>
            <a:pPr algn="ctr"/>
            <a:r>
              <a:rPr lang="pt-BR" sz="900" dirty="0"/>
              <a:t>Institui a Rede de Atenção à Saúde das Pessoas com Doenças Crônicas  </a:t>
            </a:r>
          </a:p>
          <a:p>
            <a:pPr algn="ctr"/>
            <a:r>
              <a:rPr lang="pt-BR" sz="900" dirty="0"/>
              <a:t>Portaria nº 252 </a:t>
            </a:r>
            <a:r>
              <a:rPr lang="pt-BR" sz="900" b="1" dirty="0">
                <a:solidFill>
                  <a:schemeClr val="bg1">
                    <a:lumMod val="50000"/>
                  </a:schemeClr>
                </a:solidFill>
              </a:rPr>
              <a:t>(REVOGADA) </a:t>
            </a:r>
          </a:p>
        </p:txBody>
      </p:sp>
      <p:cxnSp>
        <p:nvCxnSpPr>
          <p:cNvPr id="64" name="Conector reto 63"/>
          <p:cNvCxnSpPr/>
          <p:nvPr/>
        </p:nvCxnSpPr>
        <p:spPr>
          <a:xfrm>
            <a:off x="3064391" y="2129159"/>
            <a:ext cx="0" cy="1343603"/>
          </a:xfrm>
          <a:prstGeom prst="line">
            <a:avLst/>
          </a:prstGeom>
        </p:spPr>
        <p:style>
          <a:lnRef idx="1">
            <a:schemeClr val="accent1"/>
          </a:lnRef>
          <a:fillRef idx="0">
            <a:schemeClr val="accent1"/>
          </a:fillRef>
          <a:effectRef idx="0">
            <a:schemeClr val="accent1"/>
          </a:effectRef>
          <a:fontRef idx="minor">
            <a:schemeClr val="tx1"/>
          </a:fontRef>
        </p:style>
      </p:cxnSp>
      <p:sp>
        <p:nvSpPr>
          <p:cNvPr id="65" name="CaixaDeTexto 64"/>
          <p:cNvSpPr txBox="1"/>
          <p:nvPr/>
        </p:nvSpPr>
        <p:spPr>
          <a:xfrm>
            <a:off x="3056995" y="3224181"/>
            <a:ext cx="642554" cy="230832"/>
          </a:xfrm>
          <a:prstGeom prst="rect">
            <a:avLst/>
          </a:prstGeom>
          <a:noFill/>
        </p:spPr>
        <p:txBody>
          <a:bodyPr wrap="square" rtlCol="0">
            <a:spAutoFit/>
          </a:bodyPr>
          <a:lstStyle/>
          <a:p>
            <a:pPr algn="ctr"/>
            <a:r>
              <a:rPr lang="pt-BR" sz="900" dirty="0" err="1" smtClean="0"/>
              <a:t>Fev</a:t>
            </a:r>
            <a:r>
              <a:rPr lang="pt-BR" sz="900" dirty="0" smtClean="0"/>
              <a:t>/2013</a:t>
            </a:r>
            <a:endParaRPr lang="pt-BR" sz="900" dirty="0"/>
          </a:p>
        </p:txBody>
      </p:sp>
      <p:sp>
        <p:nvSpPr>
          <p:cNvPr id="66" name="CaixaDeTexto 65"/>
          <p:cNvSpPr txBox="1"/>
          <p:nvPr/>
        </p:nvSpPr>
        <p:spPr>
          <a:xfrm>
            <a:off x="309269" y="2219613"/>
            <a:ext cx="1530845" cy="369332"/>
          </a:xfrm>
          <a:prstGeom prst="rect">
            <a:avLst/>
          </a:prstGeom>
          <a:noFill/>
          <a:ln>
            <a:solidFill>
              <a:srgbClr val="FF0000"/>
            </a:solidFill>
          </a:ln>
        </p:spPr>
        <p:txBody>
          <a:bodyPr wrap="square" rtlCol="0">
            <a:spAutoFit/>
          </a:bodyPr>
          <a:lstStyle/>
          <a:p>
            <a:pPr algn="ctr"/>
            <a:r>
              <a:rPr lang="pt-BR" sz="900" dirty="0"/>
              <a:t>Redes de Atenção à Saúde</a:t>
            </a:r>
          </a:p>
          <a:p>
            <a:pPr algn="ctr"/>
            <a:r>
              <a:rPr lang="pt-BR" sz="900" dirty="0"/>
              <a:t>Portaria nº 4.279</a:t>
            </a:r>
          </a:p>
        </p:txBody>
      </p:sp>
      <p:cxnSp>
        <p:nvCxnSpPr>
          <p:cNvPr id="67" name="Conector reto 66"/>
          <p:cNvCxnSpPr/>
          <p:nvPr/>
        </p:nvCxnSpPr>
        <p:spPr>
          <a:xfrm>
            <a:off x="425393" y="2564950"/>
            <a:ext cx="0" cy="893043"/>
          </a:xfrm>
          <a:prstGeom prst="line">
            <a:avLst/>
          </a:prstGeom>
        </p:spPr>
        <p:style>
          <a:lnRef idx="1">
            <a:schemeClr val="accent1"/>
          </a:lnRef>
          <a:fillRef idx="0">
            <a:schemeClr val="accent1"/>
          </a:fillRef>
          <a:effectRef idx="0">
            <a:schemeClr val="accent1"/>
          </a:effectRef>
          <a:fontRef idx="minor">
            <a:schemeClr val="tx1"/>
          </a:fontRef>
        </p:style>
      </p:cxnSp>
      <p:sp>
        <p:nvSpPr>
          <p:cNvPr id="68" name="CaixaDeTexto 67"/>
          <p:cNvSpPr txBox="1"/>
          <p:nvPr/>
        </p:nvSpPr>
        <p:spPr>
          <a:xfrm>
            <a:off x="362345" y="3257902"/>
            <a:ext cx="700914" cy="230832"/>
          </a:xfrm>
          <a:prstGeom prst="rect">
            <a:avLst/>
          </a:prstGeom>
          <a:noFill/>
        </p:spPr>
        <p:txBody>
          <a:bodyPr wrap="square" rtlCol="0">
            <a:spAutoFit/>
          </a:bodyPr>
          <a:lstStyle/>
          <a:p>
            <a:pPr algn="ctr"/>
            <a:r>
              <a:rPr lang="pt-BR" sz="900" dirty="0"/>
              <a:t>Dez/2010</a:t>
            </a:r>
          </a:p>
        </p:txBody>
      </p:sp>
      <p:cxnSp>
        <p:nvCxnSpPr>
          <p:cNvPr id="69" name="Conector reto 68"/>
          <p:cNvCxnSpPr/>
          <p:nvPr/>
        </p:nvCxnSpPr>
        <p:spPr>
          <a:xfrm>
            <a:off x="640903" y="3689652"/>
            <a:ext cx="0" cy="1011912"/>
          </a:xfrm>
          <a:prstGeom prst="line">
            <a:avLst/>
          </a:prstGeom>
        </p:spPr>
        <p:style>
          <a:lnRef idx="1">
            <a:schemeClr val="accent1"/>
          </a:lnRef>
          <a:fillRef idx="0">
            <a:schemeClr val="accent1"/>
          </a:fillRef>
          <a:effectRef idx="0">
            <a:schemeClr val="accent1"/>
          </a:effectRef>
          <a:fontRef idx="minor">
            <a:schemeClr val="tx1"/>
          </a:fontRef>
        </p:style>
      </p:cxnSp>
      <p:sp>
        <p:nvSpPr>
          <p:cNvPr id="70" name="CaixaDeTexto 69"/>
          <p:cNvSpPr txBox="1"/>
          <p:nvPr/>
        </p:nvSpPr>
        <p:spPr>
          <a:xfrm>
            <a:off x="610028" y="3744531"/>
            <a:ext cx="655469" cy="230832"/>
          </a:xfrm>
          <a:prstGeom prst="rect">
            <a:avLst/>
          </a:prstGeom>
          <a:noFill/>
        </p:spPr>
        <p:txBody>
          <a:bodyPr wrap="square" rtlCol="0">
            <a:spAutoFit/>
          </a:bodyPr>
          <a:lstStyle/>
          <a:p>
            <a:pPr algn="ctr"/>
            <a:r>
              <a:rPr lang="pt-BR" sz="900" dirty="0" err="1"/>
              <a:t>Jun</a:t>
            </a:r>
            <a:r>
              <a:rPr lang="pt-BR" sz="900" dirty="0"/>
              <a:t>/2011</a:t>
            </a:r>
          </a:p>
        </p:txBody>
      </p:sp>
      <p:sp>
        <p:nvSpPr>
          <p:cNvPr id="71" name="CaixaDeTexto 70"/>
          <p:cNvSpPr txBox="1"/>
          <p:nvPr/>
        </p:nvSpPr>
        <p:spPr>
          <a:xfrm>
            <a:off x="325738" y="4701564"/>
            <a:ext cx="1137867" cy="369332"/>
          </a:xfrm>
          <a:prstGeom prst="rect">
            <a:avLst/>
          </a:prstGeom>
          <a:noFill/>
          <a:ln>
            <a:solidFill>
              <a:srgbClr val="FF0000"/>
            </a:solidFill>
          </a:ln>
        </p:spPr>
        <p:txBody>
          <a:bodyPr wrap="square" rtlCol="0">
            <a:spAutoFit/>
          </a:bodyPr>
          <a:lstStyle/>
          <a:p>
            <a:pPr algn="ctr"/>
            <a:r>
              <a:rPr lang="pt-BR" sz="900" dirty="0"/>
              <a:t>Organização SUS</a:t>
            </a:r>
          </a:p>
          <a:p>
            <a:pPr algn="ctr"/>
            <a:r>
              <a:rPr lang="pt-BR" sz="900" dirty="0"/>
              <a:t>Decreto nº 7.508</a:t>
            </a:r>
          </a:p>
        </p:txBody>
      </p:sp>
      <p:cxnSp>
        <p:nvCxnSpPr>
          <p:cNvPr id="72" name="Conector reto 71"/>
          <p:cNvCxnSpPr/>
          <p:nvPr/>
        </p:nvCxnSpPr>
        <p:spPr>
          <a:xfrm>
            <a:off x="7078021" y="3116616"/>
            <a:ext cx="0" cy="345940"/>
          </a:xfrm>
          <a:prstGeom prst="line">
            <a:avLst/>
          </a:prstGeom>
        </p:spPr>
        <p:style>
          <a:lnRef idx="1">
            <a:schemeClr val="accent1"/>
          </a:lnRef>
          <a:fillRef idx="0">
            <a:schemeClr val="accent1"/>
          </a:fillRef>
          <a:effectRef idx="0">
            <a:schemeClr val="accent1"/>
          </a:effectRef>
          <a:fontRef idx="minor">
            <a:schemeClr val="tx1"/>
          </a:fontRef>
        </p:style>
      </p:cxnSp>
      <p:sp>
        <p:nvSpPr>
          <p:cNvPr id="73" name="CaixaDeTexto 72"/>
          <p:cNvSpPr txBox="1"/>
          <p:nvPr/>
        </p:nvSpPr>
        <p:spPr>
          <a:xfrm>
            <a:off x="6449751" y="3234218"/>
            <a:ext cx="772286" cy="230832"/>
          </a:xfrm>
          <a:prstGeom prst="rect">
            <a:avLst/>
          </a:prstGeom>
          <a:noFill/>
        </p:spPr>
        <p:txBody>
          <a:bodyPr wrap="square" rtlCol="0">
            <a:spAutoFit/>
          </a:bodyPr>
          <a:lstStyle/>
          <a:p>
            <a:pPr algn="ctr"/>
            <a:r>
              <a:rPr lang="pt-BR" sz="900" dirty="0" err="1" smtClean="0"/>
              <a:t>Jul</a:t>
            </a:r>
            <a:r>
              <a:rPr lang="pt-BR" sz="900" dirty="0" smtClean="0"/>
              <a:t>/2014</a:t>
            </a:r>
            <a:endParaRPr lang="pt-BR" sz="900" dirty="0"/>
          </a:p>
        </p:txBody>
      </p:sp>
      <p:sp>
        <p:nvSpPr>
          <p:cNvPr id="74" name="CaixaDeTexto 73"/>
          <p:cNvSpPr txBox="1"/>
          <p:nvPr/>
        </p:nvSpPr>
        <p:spPr>
          <a:xfrm>
            <a:off x="6357940" y="2741195"/>
            <a:ext cx="1399743" cy="369332"/>
          </a:xfrm>
          <a:prstGeom prst="rect">
            <a:avLst/>
          </a:prstGeom>
          <a:noFill/>
          <a:ln>
            <a:solidFill>
              <a:srgbClr val="FF0000"/>
            </a:solidFill>
          </a:ln>
        </p:spPr>
        <p:txBody>
          <a:bodyPr wrap="square" rtlCol="0">
            <a:spAutoFit/>
          </a:bodyPr>
          <a:lstStyle/>
          <a:p>
            <a:pPr algn="ctr"/>
            <a:r>
              <a:rPr lang="pt-BR" sz="900" dirty="0" smtClean="0"/>
              <a:t>PRONON</a:t>
            </a:r>
            <a:endParaRPr lang="pt-BR" sz="900" dirty="0"/>
          </a:p>
          <a:p>
            <a:pPr algn="ctr"/>
            <a:r>
              <a:rPr lang="pt-BR" sz="900" dirty="0"/>
              <a:t>Portaria GM/MS nº </a:t>
            </a:r>
            <a:r>
              <a:rPr lang="pt-BR" sz="900" dirty="0" smtClean="0"/>
              <a:t>1550</a:t>
            </a:r>
            <a:endParaRPr lang="pt-BR" sz="900" dirty="0"/>
          </a:p>
        </p:txBody>
      </p:sp>
      <p:sp>
        <p:nvSpPr>
          <p:cNvPr id="75" name="CaixaDeTexto 74"/>
          <p:cNvSpPr txBox="1"/>
          <p:nvPr/>
        </p:nvSpPr>
        <p:spPr>
          <a:xfrm>
            <a:off x="7313847" y="3753082"/>
            <a:ext cx="772286" cy="230832"/>
          </a:xfrm>
          <a:prstGeom prst="rect">
            <a:avLst/>
          </a:prstGeom>
          <a:noFill/>
        </p:spPr>
        <p:txBody>
          <a:bodyPr wrap="square" rtlCol="0">
            <a:spAutoFit/>
          </a:bodyPr>
          <a:lstStyle/>
          <a:p>
            <a:pPr algn="ctr"/>
            <a:r>
              <a:rPr lang="pt-BR" sz="900" dirty="0" err="1" smtClean="0"/>
              <a:t>Jul</a:t>
            </a:r>
            <a:r>
              <a:rPr lang="pt-BR" sz="900" dirty="0" smtClean="0"/>
              <a:t>/2015</a:t>
            </a:r>
            <a:endParaRPr lang="pt-BR" sz="900" dirty="0"/>
          </a:p>
        </p:txBody>
      </p:sp>
      <p:sp>
        <p:nvSpPr>
          <p:cNvPr id="76" name="CaixaDeTexto 75"/>
          <p:cNvSpPr txBox="1"/>
          <p:nvPr/>
        </p:nvSpPr>
        <p:spPr>
          <a:xfrm>
            <a:off x="7046430" y="4185130"/>
            <a:ext cx="1399743" cy="369332"/>
          </a:xfrm>
          <a:prstGeom prst="rect">
            <a:avLst/>
          </a:prstGeom>
          <a:noFill/>
          <a:ln>
            <a:solidFill>
              <a:srgbClr val="FF0000"/>
            </a:solidFill>
          </a:ln>
        </p:spPr>
        <p:txBody>
          <a:bodyPr wrap="square" rtlCol="0">
            <a:spAutoFit/>
          </a:bodyPr>
          <a:lstStyle/>
          <a:p>
            <a:pPr algn="ctr"/>
            <a:r>
              <a:rPr lang="pt-BR" sz="900" dirty="0" smtClean="0"/>
              <a:t>Acordo Compensação Tecnológica (PE RT)</a:t>
            </a:r>
            <a:endParaRPr lang="pt-BR" sz="900" dirty="0"/>
          </a:p>
        </p:txBody>
      </p:sp>
      <p:cxnSp>
        <p:nvCxnSpPr>
          <p:cNvPr id="77" name="Conector reto 76"/>
          <p:cNvCxnSpPr/>
          <p:nvPr/>
        </p:nvCxnSpPr>
        <p:spPr>
          <a:xfrm>
            <a:off x="7942117" y="3681074"/>
            <a:ext cx="0" cy="515408"/>
          </a:xfrm>
          <a:prstGeom prst="line">
            <a:avLst/>
          </a:prstGeom>
        </p:spPr>
        <p:style>
          <a:lnRef idx="1">
            <a:schemeClr val="accent1"/>
          </a:lnRef>
          <a:fillRef idx="0">
            <a:schemeClr val="accent1"/>
          </a:fillRef>
          <a:effectRef idx="0">
            <a:schemeClr val="accent1"/>
          </a:effectRef>
          <a:fontRef idx="minor">
            <a:schemeClr val="tx1"/>
          </a:fontRef>
        </p:style>
      </p:cxnSp>
      <p:sp>
        <p:nvSpPr>
          <p:cNvPr id="4" name="Seta para cima 3"/>
          <p:cNvSpPr/>
          <p:nvPr/>
        </p:nvSpPr>
        <p:spPr>
          <a:xfrm>
            <a:off x="1907704" y="4713937"/>
            <a:ext cx="469383" cy="73128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8" name="Seta para cima 77"/>
          <p:cNvSpPr/>
          <p:nvPr/>
        </p:nvSpPr>
        <p:spPr>
          <a:xfrm>
            <a:off x="7616750" y="4701564"/>
            <a:ext cx="469383" cy="73128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3923928" y="833756"/>
            <a:ext cx="5181483" cy="1200329"/>
          </a:xfrm>
          <a:prstGeom prst="rect">
            <a:avLst/>
          </a:prstGeom>
        </p:spPr>
        <p:txBody>
          <a:bodyPr wrap="square">
            <a:spAutoFit/>
          </a:bodyPr>
          <a:lstStyle/>
          <a:p>
            <a:pPr marL="742950" lvl="2" indent="-342900" algn="just"/>
            <a:r>
              <a:rPr lang="pt-BR" sz="1200" dirty="0" smtClean="0">
                <a:solidFill>
                  <a:srgbClr val="002060"/>
                </a:solidFill>
                <a:ea typeface="Calibri"/>
                <a:cs typeface="Calibri"/>
                <a:sym typeface="Calibri"/>
              </a:rPr>
              <a:t>- Aquisição </a:t>
            </a:r>
            <a:r>
              <a:rPr lang="pt-BR" sz="1200" dirty="0">
                <a:solidFill>
                  <a:srgbClr val="002060"/>
                </a:solidFill>
                <a:ea typeface="Calibri"/>
                <a:cs typeface="Calibri"/>
                <a:sym typeface="Calibri"/>
              </a:rPr>
              <a:t>de 80 equipamentos de radioterapia para serviços que </a:t>
            </a:r>
            <a:r>
              <a:rPr lang="pt-BR" sz="1200" dirty="0" smtClean="0">
                <a:solidFill>
                  <a:srgbClr val="002060"/>
                </a:solidFill>
                <a:ea typeface="Calibri"/>
                <a:cs typeface="Calibri"/>
                <a:sym typeface="Calibri"/>
              </a:rPr>
              <a:t>atendem usuários </a:t>
            </a:r>
            <a:r>
              <a:rPr lang="pt-BR" sz="1200" dirty="0">
                <a:solidFill>
                  <a:srgbClr val="002060"/>
                </a:solidFill>
                <a:ea typeface="Calibri"/>
                <a:cs typeface="Calibri"/>
                <a:sym typeface="Calibri"/>
              </a:rPr>
              <a:t>do SUS, em todo o País. </a:t>
            </a:r>
          </a:p>
          <a:p>
            <a:pPr marL="742950" lvl="2" indent="-342900" algn="just"/>
            <a:r>
              <a:rPr lang="pt-BR" sz="1200" u="sng" dirty="0">
                <a:solidFill>
                  <a:srgbClr val="002060"/>
                </a:solidFill>
                <a:ea typeface="Calibri"/>
                <a:cs typeface="Calibri"/>
                <a:sym typeface="Calibri"/>
              </a:rPr>
              <a:t>Objetivo</a:t>
            </a:r>
            <a:r>
              <a:rPr lang="pt-BR" sz="1200" dirty="0">
                <a:solidFill>
                  <a:srgbClr val="002060"/>
                </a:solidFill>
                <a:ea typeface="Calibri"/>
                <a:cs typeface="Calibri"/>
                <a:sym typeface="Calibri"/>
              </a:rPr>
              <a:t>: fortalecer e ampliar os serviços destinados à oferta de procedimentos de Radioterapia.</a:t>
            </a:r>
          </a:p>
          <a:p>
            <a:pPr marL="742950" lvl="2" indent="-342900" algn="just"/>
            <a:r>
              <a:rPr lang="pt-BR" sz="1200" u="sng" dirty="0">
                <a:solidFill>
                  <a:srgbClr val="002060"/>
                </a:solidFill>
                <a:ea typeface="Calibri"/>
                <a:cs typeface="Calibri"/>
                <a:sym typeface="Calibri"/>
              </a:rPr>
              <a:t>Abrangência</a:t>
            </a:r>
            <a:r>
              <a:rPr lang="pt-BR" sz="1200" dirty="0">
                <a:solidFill>
                  <a:srgbClr val="002060"/>
                </a:solidFill>
                <a:ea typeface="Calibri"/>
                <a:cs typeface="Calibri"/>
                <a:sym typeface="Calibri"/>
              </a:rPr>
              <a:t>: 65 municípios, em 22 estados e Distrito Federal, nas cinco regiões do </a:t>
            </a:r>
            <a:r>
              <a:rPr lang="pt-BR" sz="1200" dirty="0" smtClean="0">
                <a:solidFill>
                  <a:srgbClr val="002060"/>
                </a:solidFill>
                <a:ea typeface="Calibri"/>
                <a:cs typeface="Calibri"/>
                <a:sym typeface="Calibri"/>
              </a:rPr>
              <a:t>País</a:t>
            </a:r>
            <a:r>
              <a:rPr lang="pt-BR" sz="1200" dirty="0">
                <a:solidFill>
                  <a:srgbClr val="002060"/>
                </a:solidFill>
                <a:ea typeface="Calibri"/>
                <a:cs typeface="Calibri"/>
                <a:sym typeface="Calibri"/>
              </a:rPr>
              <a:t>.</a:t>
            </a:r>
          </a:p>
        </p:txBody>
      </p:sp>
      <p:sp>
        <p:nvSpPr>
          <p:cNvPr id="79" name="Retângulo 78"/>
          <p:cNvSpPr/>
          <p:nvPr/>
        </p:nvSpPr>
        <p:spPr>
          <a:xfrm>
            <a:off x="5538032" y="5559623"/>
            <a:ext cx="3542046" cy="646331"/>
          </a:xfrm>
          <a:prstGeom prst="rect">
            <a:avLst/>
          </a:prstGeom>
        </p:spPr>
        <p:txBody>
          <a:bodyPr wrap="square">
            <a:spAutoFit/>
          </a:bodyPr>
          <a:lstStyle/>
          <a:p>
            <a:pPr marL="742950" lvl="2" indent="-342900" algn="just">
              <a:buFontTx/>
              <a:buChar char="-"/>
            </a:pPr>
            <a:r>
              <a:rPr lang="pt-BR" sz="1200" dirty="0" smtClean="0">
                <a:solidFill>
                  <a:srgbClr val="002060"/>
                </a:solidFill>
                <a:ea typeface="Calibri"/>
                <a:cs typeface="Calibri"/>
                <a:sym typeface="Calibri"/>
              </a:rPr>
              <a:t>1ª Fábrica da América Latina</a:t>
            </a:r>
          </a:p>
          <a:p>
            <a:pPr marL="742950" lvl="2" indent="-342900" algn="just">
              <a:buFontTx/>
              <a:buChar char="-"/>
            </a:pPr>
            <a:r>
              <a:rPr lang="pt-BR" sz="1200" dirty="0" smtClean="0">
                <a:solidFill>
                  <a:srgbClr val="002060"/>
                </a:solidFill>
                <a:ea typeface="Calibri"/>
                <a:cs typeface="Calibri"/>
                <a:sym typeface="Calibri"/>
              </a:rPr>
              <a:t>Localizada em Jundiaí/SP</a:t>
            </a:r>
          </a:p>
          <a:p>
            <a:pPr marL="742950" lvl="2" indent="-342900" algn="just">
              <a:buFontTx/>
              <a:buChar char="-"/>
            </a:pPr>
            <a:r>
              <a:rPr lang="pt-BR" sz="1200" dirty="0" err="1">
                <a:solidFill>
                  <a:srgbClr val="002060"/>
                </a:solidFill>
                <a:ea typeface="Calibri"/>
                <a:cs typeface="Calibri"/>
                <a:sym typeface="Calibri"/>
              </a:rPr>
              <a:t>Varian</a:t>
            </a:r>
            <a:r>
              <a:rPr lang="pt-BR" sz="1200" dirty="0">
                <a:solidFill>
                  <a:srgbClr val="002060"/>
                </a:solidFill>
                <a:ea typeface="Calibri"/>
                <a:cs typeface="Calibri"/>
                <a:sym typeface="Calibri"/>
              </a:rPr>
              <a:t> Medical Systems </a:t>
            </a:r>
            <a:endParaRPr lang="pt-BR" sz="1200" dirty="0">
              <a:solidFill>
                <a:srgbClr val="002060"/>
              </a:solidFill>
              <a:ea typeface="Calibri"/>
              <a:cs typeface="Calibri"/>
              <a:sym typeface="Calibri"/>
            </a:endParaRPr>
          </a:p>
        </p:txBody>
      </p:sp>
    </p:spTree>
    <p:extLst>
      <p:ext uri="{BB962C8B-B14F-4D97-AF65-F5344CB8AC3E}">
        <p14:creationId xmlns:p14="http://schemas.microsoft.com/office/powerpoint/2010/main" val="3343409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1999</TotalTime>
  <Words>2205</Words>
  <Application>Microsoft Office PowerPoint</Application>
  <PresentationFormat>Apresentação na tela (4:3)</PresentationFormat>
  <Paragraphs>540</Paragraphs>
  <Slides>27</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27</vt:i4>
      </vt:variant>
    </vt:vector>
  </HeadingPairs>
  <TitlesOfParts>
    <vt:vector size="32" baseType="lpstr">
      <vt:lpstr>Arial</vt:lpstr>
      <vt:lpstr>Calibri</vt:lpstr>
      <vt:lpstr>Times New Roman</vt:lpstr>
      <vt:lpstr>Verdana</vt:lpstr>
      <vt:lpstr>Tema do Office</vt:lpstr>
      <vt:lpstr>“A importância da implementação da Lei 12.732/2012, que garante aos pacientes diagnosticados com câncer o tempo máximo de 60 dias para ter o tratamento da doença iniciado no Sistema Único de Saúde (SUS), bem como da Lei 12.802/2013, que determina a reconstrução mamária no mesmo ato cirúrgico da mastectomia”</vt:lpstr>
      <vt:lpstr>Dispõe sobre o primeiro tratamento de paciente com neoplasia maligna comprovada e estabelece prazo para seu início  Art. 1º  O paciente com neoplasia maligna receberá, gratuitamente, no Sistema Único de Saúde (SUS), todos os tratamentos necessários, na forma desta Lei.  Parágrafo único.  A padronização de terapias do câncer, cirúrgicas e clínicas, deverá ser revista e republicada, e atualizada sempre que se fizer necessário, para se adequar ao conhecimento científico e à disponibilidade de novos tratamentos comprovados.  Art. 2º  O paciente com neoplasia maligna tem direito de se submeter ao primeiro tratamento no Sistema Único de Saúde (SUS), no prazo de até 60 (sessenta) dias contados a partir do dia em que for firmado o diagnóstico em laudo patológico ou em prazo menor, conforme a necessidade terapêutica do caso registrada em prontuário único.  § 1º  Para efeito do cumprimento do prazo estipulado no caput, considerar-se-á efetivamente iniciado o primeiro tratamento da neoplasia maligna, com a realização de terapia cirúrgica ou com o início de radioterapia ou de quimioterapia, conforme a necessidade terapêutica do caso. § 2º  Os pacientes acometidos por manifestações dolorosas consequentes de neoplasia maligna terão tratamento privilegiado e gratuito, quanto ao acesso às prescrições e dispensação de analgésicos opiáceos ou correlatos.  Art. 3º  O descumprimento desta Lei sujeitará os gestores direta e indiretamente responsáveis às penalidades administrativas.  Art. 4º  Os Estados que apresentarem grandes espaços territoriais sem serviços especializados em oncologia deverão produzir planos regionais de instalação deles, para superar essa situação.  Art. 5º  Esta Lei entra em vigor após decorridos 180 (cento e oitenta) dias de sua publicação oficial.</vt:lpstr>
      <vt:lpstr>Altera a Lei nº 9.797, de 6 de maio de 1999, que “dispõe sobre a obrigatoriedade da cirurgia plástica reparadora da mama pela rede de unidades integrantes do Sistema Único de Saúde - SUS nos casos de mutilação decorrentes de tratamento de câncer”, para dispor sobre o momento da reconstrução mamária  Art. 1º  O art. 2o da Lei no 9.797, de 6 de maio de 1999, passa a vigorar acrescido dos seguintes §§ 1º e 2º:  § 1º  Quando existirem condições técnicas, a reconstrução será efetuada no mesmo tempo cirúrgico. § 2º  No caso de impossibilidade de reconstrução imediata, a paciente será encaminhada para acompanhamento e terá garantida a realização da cirurgia imediatamente após alcançar as condições clínicas requeridas.” (NR)  Art. 2º  Esta Lei entra em vigor na data de sua publicação.</vt:lpstr>
      <vt:lpstr>Principais Estratégias e Atos Normativos </vt:lpstr>
      <vt:lpstr>Principais Estratégias e Atos Normativos </vt:lpstr>
      <vt:lpstr>Principais Estratégias e Atos Normativos </vt:lpstr>
      <vt:lpstr>Principais Estratégias e Atos Normativos </vt:lpstr>
      <vt:lpstr>Rede pública para tratamento de câncer no Brasil </vt:lpstr>
      <vt:lpstr>Principais Estratégias e Atos Normativos </vt:lpstr>
      <vt:lpstr>Plano de Expansão da Radioterapia</vt:lpstr>
      <vt:lpstr>Principais Estratégias e Atos Normativos </vt:lpstr>
      <vt:lpstr>SDM, SRC e Qualicito</vt:lpstr>
      <vt:lpstr>Principais Estratégias e Atos Normativos </vt:lpstr>
      <vt:lpstr>Rastreamento do CA de mama e de colo do útero</vt:lpstr>
      <vt:lpstr>Acesso ao exame de mamografia</vt:lpstr>
      <vt:lpstr>Acesso ao exame de mamografia</vt:lpstr>
      <vt:lpstr>Acesso ao exame de mamografia</vt:lpstr>
      <vt:lpstr>Reconstrução mamária</vt:lpstr>
      <vt:lpstr>Procedimentos de tratamento para câncer</vt:lpstr>
      <vt:lpstr>Necessidade x Oferta</vt:lpstr>
      <vt:lpstr>SISCAN</vt:lpstr>
      <vt:lpstr>SISCAN</vt:lpstr>
      <vt:lpstr>Atendimento à Lei 12.732/2012 (tratamento em 60 dias) </vt:lpstr>
      <vt:lpstr>Papel dos gestores públicos: fazer acontecer</vt:lpstr>
      <vt:lpstr>Desafios imediatos no controle do câncer </vt:lpstr>
      <vt:lpstr>Desafios imediatos no controle do câncer </vt:lpstr>
      <vt:lpstr>Obrigada!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Beatriz Martins da Costa Maciel</dc:creator>
  <cp:lastModifiedBy>Jaqueline Silva Misael</cp:lastModifiedBy>
  <cp:revision>52</cp:revision>
  <dcterms:created xsi:type="dcterms:W3CDTF">2016-09-26T17:04:54Z</dcterms:created>
  <dcterms:modified xsi:type="dcterms:W3CDTF">2016-10-18T16:42:36Z</dcterms:modified>
</cp:coreProperties>
</file>