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36" r:id="rId40"/>
    <p:sldId id="337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8" y="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530CC-52FD-4DBE-9A24-2880D47F5916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CBF6F-F6B0-4536-8F4C-AF4BC1D582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8225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4287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3117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50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7700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3E8C3-FCA5-489E-A81D-0CBEBE3C6E29}" type="slidenum">
              <a:rPr lang="pt-BR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8273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/>
              <a:pPr>
                <a:defRPr/>
              </a:pPr>
              <a:t>68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94940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3E8C3-FCA5-489E-A81D-0CBEBE3C6E29}" type="slidenum">
              <a:rPr lang="pt-BR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216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5459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BC688-07DC-4421-BB3A-FCE56F99E292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0056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  <p:sp>
        <p:nvSpPr>
          <p:cNvPr id="604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1827" indent="-28916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6660" indent="-23133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9324" indent="-23133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81986" indent="-23133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44650" indent="-23133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07314" indent="-23133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9977" indent="-23133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2641" indent="-23133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5762AD-2E51-41FB-ABCD-D4C0C6326420}" type="slidenum">
              <a:rPr lang="pt-BR" smtClean="0">
                <a:solidFill>
                  <a:srgbClr val="000000"/>
                </a:solidFill>
              </a:rPr>
              <a:pPr eaLnBrk="1" hangingPunct="1"/>
              <a:t>15</a:t>
            </a:fld>
            <a:endParaRPr 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49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548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250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0236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9143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03063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81106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87126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23684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7823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73810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02902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15390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70328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70864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878199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2174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2694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8689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9199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2815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6592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4860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5447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2BA81-C055-4DC8-85AE-45A9F70FDA90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C283A-A435-4317-AA5D-B25B7C66FAF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4462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microsoft.com/office/2007/relationships/hdphoto" Target="../media/hdphoto6.wdp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" name="Retângulo 6"/>
          <p:cNvSpPr/>
          <p:nvPr/>
        </p:nvSpPr>
        <p:spPr>
          <a:xfrm>
            <a:off x="0" y="4077295"/>
            <a:ext cx="9144000" cy="22320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6" name="Título 1"/>
          <p:cNvSpPr>
            <a:spLocks/>
          </p:cNvSpPr>
          <p:nvPr/>
        </p:nvSpPr>
        <p:spPr bwMode="auto">
          <a:xfrm>
            <a:off x="0" y="2852738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4000" b="1" dirty="0">
                <a:solidFill>
                  <a:srgbClr val="04617B"/>
                </a:solidFill>
                <a:latin typeface="+mj-lt"/>
                <a:ea typeface="+mj-ea"/>
                <a:cs typeface="+mj-cs"/>
              </a:rPr>
              <a:t>INFRAESTRUTURA HÍDRICA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494116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0" y="6381750"/>
            <a:ext cx="925252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Brasília,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13 de maio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2015</a:t>
            </a:r>
            <a:endParaRPr lang="pt-BR" altLang="pt-BR" sz="14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1341438"/>
            <a:ext cx="9144000" cy="15128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0" name="Título 1"/>
          <p:cNvSpPr>
            <a:spLocks/>
          </p:cNvSpPr>
          <p:nvPr/>
        </p:nvSpPr>
        <p:spPr bwMode="auto">
          <a:xfrm>
            <a:off x="7937" y="188814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dirty="0">
                <a:solidFill>
                  <a:srgbClr val="04617B"/>
                </a:solidFill>
                <a:latin typeface="+mj-lt"/>
                <a:ea typeface="+mj-ea"/>
                <a:cs typeface="+mj-cs"/>
              </a:rPr>
              <a:t>Ministério da Integração Nacional</a:t>
            </a:r>
          </a:p>
        </p:txBody>
      </p:sp>
    </p:spTree>
    <p:extLst>
      <p:ext uri="{BB962C8B-B14F-4D97-AF65-F5344CB8AC3E}">
        <p14:creationId xmlns="" xmlns:p14="http://schemas.microsoft.com/office/powerpoint/2010/main" val="280700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746324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240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10" name="CaixaDeTexto 25"/>
          <p:cNvSpPr txBox="1">
            <a:spLocks noChangeArrowheads="1"/>
          </p:cNvSpPr>
          <p:nvPr/>
        </p:nvSpPr>
        <p:spPr bwMode="auto">
          <a:xfrm>
            <a:off x="6160468" y="6403057"/>
            <a:ext cx="29835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prstClr val="black"/>
                </a:solidFill>
                <a:latin typeface="Calibri"/>
                <a:cs typeface="Calibri" pitchFamily="34" charset="0"/>
              </a:rPr>
              <a:t>Valores em R$ (milhões)</a:t>
            </a:r>
          </a:p>
          <a:p>
            <a:r>
              <a:rPr lang="pt-BR" sz="1200" b="1" dirty="0" smtClean="0">
                <a:solidFill>
                  <a:prstClr val="black"/>
                </a:solidFill>
                <a:latin typeface="Calibri"/>
                <a:cs typeface="Calibri" pitchFamily="34" charset="0"/>
              </a:rPr>
              <a:t>Atualizado em  30/03/2015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196" y="1185110"/>
            <a:ext cx="8408268" cy="4980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5496" y="366564"/>
            <a:ext cx="907300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</a:rPr>
              <a:t>Gerenciamento do Projeto</a:t>
            </a:r>
            <a:endParaRPr lang="pt-BR" sz="2400" b="1" dirty="0">
              <a:solidFill>
                <a:srgbClr val="04617B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014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407853" y="313492"/>
            <a:ext cx="2316275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800" b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MOBILIZAÇÃO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816886"/>
            <a:ext cx="8136904" cy="3946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971599" y="4781176"/>
            <a:ext cx="7144717" cy="203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4008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6"/>
          <p:cNvSpPr/>
          <p:nvPr/>
        </p:nvSpPr>
        <p:spPr>
          <a:xfrm>
            <a:off x="0" y="332656"/>
            <a:ext cx="4572000" cy="65253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Projeto de Integração do </a:t>
            </a:r>
            <a:r>
              <a:rPr lang="pt-BR" sz="3000" b="1" spc="-50" dirty="0" smtClean="0">
                <a:solidFill>
                  <a:schemeClr val="bg1"/>
                </a:solidFill>
              </a:rPr>
              <a:t>Rio </a:t>
            </a:r>
            <a:r>
              <a:rPr lang="pt-BR" sz="3000" b="1" spc="-50" dirty="0" smtClean="0">
                <a:solidFill>
                  <a:schemeClr val="bg1"/>
                </a:solidFill>
              </a:rPr>
              <a:t>São Francisco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>
            <a:spLocks/>
          </p:cNvSpPr>
          <p:nvPr/>
        </p:nvSpPr>
        <p:spPr bwMode="auto">
          <a:xfrm>
            <a:off x="28448" y="4652963"/>
            <a:ext cx="4572000" cy="86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Eixo Norte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975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tângulo 79"/>
          <p:cNvSpPr/>
          <p:nvPr/>
        </p:nvSpPr>
        <p:spPr>
          <a:xfrm>
            <a:off x="3445169" y="1052736"/>
            <a:ext cx="24585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0000CC"/>
                </a:solidFill>
              </a:rPr>
              <a:t>Execução </a:t>
            </a:r>
            <a:r>
              <a:rPr lang="pt-BR" sz="1200" b="1" dirty="0" smtClean="0">
                <a:solidFill>
                  <a:srgbClr val="0000CC"/>
                </a:solidFill>
              </a:rPr>
              <a:t>Física: 75,1%</a:t>
            </a:r>
            <a:endParaRPr lang="pt-BR" sz="1200" b="1" dirty="0">
              <a:solidFill>
                <a:srgbClr val="0000CC"/>
              </a:solidFill>
            </a:endParaRPr>
          </a:p>
        </p:txBody>
      </p:sp>
      <p:grpSp>
        <p:nvGrpSpPr>
          <p:cNvPr id="83" name="Grupo 82"/>
          <p:cNvGrpSpPr/>
          <p:nvPr/>
        </p:nvGrpSpPr>
        <p:grpSpPr>
          <a:xfrm>
            <a:off x="6504" y="1268760"/>
            <a:ext cx="9108054" cy="4668467"/>
            <a:chOff x="6504" y="1268760"/>
            <a:chExt cx="9108054" cy="4668466"/>
          </a:xfrm>
        </p:grpSpPr>
        <p:pic>
          <p:nvPicPr>
            <p:cNvPr id="84" name="Picture 3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2176" y="3769990"/>
              <a:ext cx="8922382" cy="2167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2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04" y="1268760"/>
              <a:ext cx="8863176" cy="2246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Retângulo 87"/>
            <p:cNvSpPr/>
            <p:nvPr/>
          </p:nvSpPr>
          <p:spPr>
            <a:xfrm>
              <a:off x="577652" y="296183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89" name="Retângulo 88"/>
            <p:cNvSpPr/>
            <p:nvPr/>
          </p:nvSpPr>
          <p:spPr>
            <a:xfrm>
              <a:off x="1009700" y="296183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98,0%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90" name="Retângulo 89"/>
            <p:cNvSpPr/>
            <p:nvPr/>
          </p:nvSpPr>
          <p:spPr>
            <a:xfrm>
              <a:off x="1346498" y="296101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91" name="Retângulo 90"/>
            <p:cNvSpPr/>
            <p:nvPr/>
          </p:nvSpPr>
          <p:spPr>
            <a:xfrm>
              <a:off x="1691680" y="296101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92" name="Retângulo 91"/>
            <p:cNvSpPr/>
            <p:nvPr/>
          </p:nvSpPr>
          <p:spPr>
            <a:xfrm>
              <a:off x="2365152" y="296101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93" name="Retângulo 92"/>
            <p:cNvSpPr/>
            <p:nvPr/>
          </p:nvSpPr>
          <p:spPr>
            <a:xfrm>
              <a:off x="2699792" y="296101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94" name="Retângulo 93"/>
            <p:cNvSpPr/>
            <p:nvPr/>
          </p:nvSpPr>
          <p:spPr>
            <a:xfrm>
              <a:off x="3075707" y="2961016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61,9%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4" name="Retângulo 103"/>
            <p:cNvSpPr/>
            <p:nvPr/>
          </p:nvSpPr>
          <p:spPr>
            <a:xfrm>
              <a:off x="3491880" y="2961015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84,8%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5" name="Retângulo 104"/>
            <p:cNvSpPr/>
            <p:nvPr/>
          </p:nvSpPr>
          <p:spPr>
            <a:xfrm>
              <a:off x="3923928" y="2961014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6" name="Retângulo 105"/>
            <p:cNvSpPr/>
            <p:nvPr/>
          </p:nvSpPr>
          <p:spPr>
            <a:xfrm>
              <a:off x="4427984" y="296101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7" name="Retângulo 106"/>
            <p:cNvSpPr/>
            <p:nvPr/>
          </p:nvSpPr>
          <p:spPr>
            <a:xfrm>
              <a:off x="4814582" y="2655986"/>
              <a:ext cx="49999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8" name="Retângulo 107"/>
            <p:cNvSpPr/>
            <p:nvPr/>
          </p:nvSpPr>
          <p:spPr>
            <a:xfrm>
              <a:off x="5436096" y="2961012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82,8%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09" name="Retângulo 108"/>
            <p:cNvSpPr/>
            <p:nvPr/>
          </p:nvSpPr>
          <p:spPr>
            <a:xfrm>
              <a:off x="6028035" y="296183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55,5%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0" name="Retângulo 109"/>
            <p:cNvSpPr/>
            <p:nvPr/>
          </p:nvSpPr>
          <p:spPr>
            <a:xfrm>
              <a:off x="7020272" y="2961011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50,6%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1" name="Retângulo 110"/>
            <p:cNvSpPr/>
            <p:nvPr/>
          </p:nvSpPr>
          <p:spPr>
            <a:xfrm>
              <a:off x="7448599" y="296101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2" name="Retângulo 111"/>
            <p:cNvSpPr/>
            <p:nvPr/>
          </p:nvSpPr>
          <p:spPr>
            <a:xfrm>
              <a:off x="7877174" y="296100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98,6%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3" name="Retângulo 112"/>
            <p:cNvSpPr/>
            <p:nvPr/>
          </p:nvSpPr>
          <p:spPr>
            <a:xfrm>
              <a:off x="1302962" y="5402792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71,4%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4" name="Retângulo 113"/>
            <p:cNvSpPr/>
            <p:nvPr/>
          </p:nvSpPr>
          <p:spPr>
            <a:xfrm>
              <a:off x="1599800" y="540596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66,9%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5" name="Retângulo 114"/>
            <p:cNvSpPr/>
            <p:nvPr/>
          </p:nvSpPr>
          <p:spPr>
            <a:xfrm>
              <a:off x="1840455" y="515401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34,3%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6" name="Retângulo 115"/>
            <p:cNvSpPr/>
            <p:nvPr/>
          </p:nvSpPr>
          <p:spPr>
            <a:xfrm>
              <a:off x="2195633" y="5144492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7,0%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7" name="Retângulo 116"/>
            <p:cNvSpPr/>
            <p:nvPr/>
          </p:nvSpPr>
          <p:spPr>
            <a:xfrm>
              <a:off x="2538558" y="540367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11,2%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8" name="Retângulo 117"/>
            <p:cNvSpPr/>
            <p:nvPr/>
          </p:nvSpPr>
          <p:spPr>
            <a:xfrm>
              <a:off x="2872849" y="5400331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45,5%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19" name="Retângulo 118"/>
            <p:cNvSpPr/>
            <p:nvPr/>
          </p:nvSpPr>
          <p:spPr>
            <a:xfrm>
              <a:off x="3229145" y="540033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78,8%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0" name="Retângulo 119"/>
            <p:cNvSpPr/>
            <p:nvPr/>
          </p:nvSpPr>
          <p:spPr>
            <a:xfrm>
              <a:off x="3535210" y="540032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1" name="Retângulo 120"/>
            <p:cNvSpPr/>
            <p:nvPr/>
          </p:nvSpPr>
          <p:spPr>
            <a:xfrm>
              <a:off x="3967258" y="540032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2" name="Retângulo 121"/>
            <p:cNvSpPr/>
            <p:nvPr/>
          </p:nvSpPr>
          <p:spPr>
            <a:xfrm>
              <a:off x="4293142" y="540032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78%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3" name="Retângulo 122"/>
            <p:cNvSpPr/>
            <p:nvPr/>
          </p:nvSpPr>
          <p:spPr>
            <a:xfrm>
              <a:off x="5076056" y="540032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4" name="Retângulo 123"/>
            <p:cNvSpPr/>
            <p:nvPr/>
          </p:nvSpPr>
          <p:spPr>
            <a:xfrm>
              <a:off x="5436096" y="540032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89,8%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5" name="Retângulo 124"/>
            <p:cNvSpPr/>
            <p:nvPr/>
          </p:nvSpPr>
          <p:spPr>
            <a:xfrm>
              <a:off x="6217331" y="4942755"/>
              <a:ext cx="529354" cy="1408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6" name="Retângulo 125"/>
            <p:cNvSpPr/>
            <p:nvPr/>
          </p:nvSpPr>
          <p:spPr>
            <a:xfrm>
              <a:off x="6709912" y="5392266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88,4%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27" name="Retângulo 126"/>
            <p:cNvSpPr/>
            <p:nvPr/>
          </p:nvSpPr>
          <p:spPr>
            <a:xfrm>
              <a:off x="4759346" y="540864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97,3%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1" name="Retângulo 130"/>
            <p:cNvSpPr/>
            <p:nvPr/>
          </p:nvSpPr>
          <p:spPr>
            <a:xfrm>
              <a:off x="791286" y="4542843"/>
              <a:ext cx="326132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2" name="Retângulo 131"/>
            <p:cNvSpPr/>
            <p:nvPr/>
          </p:nvSpPr>
          <p:spPr>
            <a:xfrm>
              <a:off x="1461835" y="4594929"/>
              <a:ext cx="326132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3" name="Retângulo 132"/>
            <p:cNvSpPr/>
            <p:nvPr/>
          </p:nvSpPr>
          <p:spPr>
            <a:xfrm>
              <a:off x="1675127" y="4665376"/>
              <a:ext cx="2194052" cy="953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4" name="Retângulo 133"/>
            <p:cNvSpPr/>
            <p:nvPr/>
          </p:nvSpPr>
          <p:spPr>
            <a:xfrm>
              <a:off x="4019367" y="4554458"/>
              <a:ext cx="577763" cy="86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5" name="Retângulo 134"/>
            <p:cNvSpPr/>
            <p:nvPr/>
          </p:nvSpPr>
          <p:spPr>
            <a:xfrm>
              <a:off x="4838126" y="4513107"/>
              <a:ext cx="326132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6" name="Retângulo 135"/>
            <p:cNvSpPr/>
            <p:nvPr/>
          </p:nvSpPr>
          <p:spPr>
            <a:xfrm>
              <a:off x="5257542" y="4628177"/>
              <a:ext cx="635539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7" name="Retângulo 136"/>
            <p:cNvSpPr/>
            <p:nvPr/>
          </p:nvSpPr>
          <p:spPr>
            <a:xfrm>
              <a:off x="6885296" y="4703476"/>
              <a:ext cx="326132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8" name="Retângulo 137"/>
            <p:cNvSpPr/>
            <p:nvPr/>
          </p:nvSpPr>
          <p:spPr>
            <a:xfrm>
              <a:off x="6397115" y="4515680"/>
              <a:ext cx="326132" cy="1048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139" name="Picture 2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6220" y="3776762"/>
              <a:ext cx="250599" cy="2160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" name="Picture 3"/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l="-27179"/>
            <a:stretch/>
          </p:blipFill>
          <p:spPr bwMode="auto">
            <a:xfrm>
              <a:off x="251520" y="3769990"/>
              <a:ext cx="539766" cy="2167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" name="Retângulo 140"/>
            <p:cNvSpPr/>
            <p:nvPr/>
          </p:nvSpPr>
          <p:spPr>
            <a:xfrm>
              <a:off x="611560" y="5367837"/>
              <a:ext cx="632304" cy="1331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Existente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2" name="Retângulo 141"/>
            <p:cNvSpPr/>
            <p:nvPr/>
          </p:nvSpPr>
          <p:spPr>
            <a:xfrm>
              <a:off x="65791" y="538823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84,4%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3" name="Retângulo 142"/>
            <p:cNvSpPr/>
            <p:nvPr/>
          </p:nvSpPr>
          <p:spPr>
            <a:xfrm>
              <a:off x="588368" y="342263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4" name="Retângulo 143"/>
            <p:cNvSpPr/>
            <p:nvPr/>
          </p:nvSpPr>
          <p:spPr>
            <a:xfrm>
              <a:off x="1022320" y="342263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58" name="Retângulo 57"/>
            <p:cNvSpPr/>
            <p:nvPr/>
          </p:nvSpPr>
          <p:spPr>
            <a:xfrm>
              <a:off x="104044" y="3484587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srgbClr val="4F81BD">
                      <a:lumMod val="50000"/>
                    </a:srgbClr>
                  </a:solidFill>
                </a:rPr>
                <a:t>Mendes Júnior</a:t>
              </a:r>
              <a:endParaRPr lang="pt-BR" sz="600" b="1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</p:grpSp>
      <p:cxnSp>
        <p:nvCxnSpPr>
          <p:cNvPr id="4" name="Conector reto 3"/>
          <p:cNvCxnSpPr/>
          <p:nvPr/>
        </p:nvCxnSpPr>
        <p:spPr bwMode="auto">
          <a:xfrm>
            <a:off x="6504" y="3573016"/>
            <a:ext cx="88631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ector reto 9"/>
          <p:cNvCxnSpPr/>
          <p:nvPr/>
        </p:nvCxnSpPr>
        <p:spPr bwMode="auto">
          <a:xfrm flipV="1">
            <a:off x="1359760" y="305416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Retângulo 73"/>
          <p:cNvSpPr/>
          <p:nvPr/>
        </p:nvSpPr>
        <p:spPr>
          <a:xfrm>
            <a:off x="1337829" y="3484587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CASF – Carioca/S.A. Paulista/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75" name="Conector reto 74"/>
          <p:cNvCxnSpPr/>
          <p:nvPr/>
        </p:nvCxnSpPr>
        <p:spPr bwMode="auto">
          <a:xfrm flipV="1">
            <a:off x="3923928" y="3058928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Conector reto 75"/>
          <p:cNvCxnSpPr/>
          <p:nvPr/>
        </p:nvCxnSpPr>
        <p:spPr bwMode="auto">
          <a:xfrm flipV="1">
            <a:off x="5436096" y="3058928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Conector reto 76"/>
          <p:cNvCxnSpPr/>
          <p:nvPr/>
        </p:nvCxnSpPr>
        <p:spPr bwMode="auto">
          <a:xfrm flipV="1">
            <a:off x="3142878" y="3058928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Retângulo 77"/>
          <p:cNvSpPr/>
          <p:nvPr/>
        </p:nvSpPr>
        <p:spPr>
          <a:xfrm>
            <a:off x="3010390" y="3491031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Mendes Júnior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79" name="Retângulo 78"/>
          <p:cNvSpPr/>
          <p:nvPr/>
        </p:nvSpPr>
        <p:spPr>
          <a:xfrm>
            <a:off x="3799250" y="3484587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CASF – Carioca/S.A. Paulista/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81" name="Conector reto 80"/>
          <p:cNvCxnSpPr/>
          <p:nvPr/>
        </p:nvCxnSpPr>
        <p:spPr bwMode="auto">
          <a:xfrm flipV="1">
            <a:off x="8867403" y="305416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Retângulo 81"/>
          <p:cNvSpPr/>
          <p:nvPr/>
        </p:nvSpPr>
        <p:spPr>
          <a:xfrm>
            <a:off x="6723247" y="3491031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Mendes Júnior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85" name="Texto explicativo retangular com cantos arredondados 84"/>
          <p:cNvSpPr/>
          <p:nvPr/>
        </p:nvSpPr>
        <p:spPr>
          <a:xfrm>
            <a:off x="5257543" y="3657312"/>
            <a:ext cx="1452370" cy="419760"/>
          </a:xfrm>
          <a:prstGeom prst="wedgeRoundRectCallout">
            <a:avLst>
              <a:gd name="adj1" fmla="val -45579"/>
              <a:gd name="adj2" fmla="val -154290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76,4%</a:t>
            </a: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cxnSp>
        <p:nvCxnSpPr>
          <p:cNvPr id="86" name="Conector reto 85"/>
          <p:cNvCxnSpPr/>
          <p:nvPr/>
        </p:nvCxnSpPr>
        <p:spPr bwMode="auto">
          <a:xfrm>
            <a:off x="104044" y="6008614"/>
            <a:ext cx="8246280" cy="104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Conector reto 94"/>
          <p:cNvCxnSpPr/>
          <p:nvPr/>
        </p:nvCxnSpPr>
        <p:spPr bwMode="auto">
          <a:xfrm flipV="1">
            <a:off x="8350324" y="5761863"/>
            <a:ext cx="0" cy="2594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Conector reto 95"/>
          <p:cNvCxnSpPr/>
          <p:nvPr/>
        </p:nvCxnSpPr>
        <p:spPr bwMode="auto">
          <a:xfrm flipV="1">
            <a:off x="2883760" y="550780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Conector reto 96"/>
          <p:cNvCxnSpPr/>
          <p:nvPr/>
        </p:nvCxnSpPr>
        <p:spPr bwMode="auto">
          <a:xfrm flipV="1">
            <a:off x="94840" y="549256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Retângulo 97"/>
          <p:cNvSpPr/>
          <p:nvPr/>
        </p:nvSpPr>
        <p:spPr>
          <a:xfrm>
            <a:off x="3229145" y="5912958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99" name="Retângulo 98"/>
          <p:cNvSpPr/>
          <p:nvPr/>
        </p:nvSpPr>
        <p:spPr>
          <a:xfrm>
            <a:off x="860628" y="5912670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100" name="Conector reto 99"/>
          <p:cNvCxnSpPr/>
          <p:nvPr/>
        </p:nvCxnSpPr>
        <p:spPr bwMode="auto">
          <a:xfrm flipV="1">
            <a:off x="4644008" y="550780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Conector reto 100"/>
          <p:cNvCxnSpPr/>
          <p:nvPr/>
        </p:nvCxnSpPr>
        <p:spPr bwMode="auto">
          <a:xfrm flipV="1">
            <a:off x="5169760" y="551542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Conector reto 101"/>
          <p:cNvCxnSpPr/>
          <p:nvPr/>
        </p:nvCxnSpPr>
        <p:spPr bwMode="auto">
          <a:xfrm flipV="1">
            <a:off x="6209359" y="550780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Conector reto 102"/>
          <p:cNvCxnSpPr/>
          <p:nvPr/>
        </p:nvCxnSpPr>
        <p:spPr bwMode="auto">
          <a:xfrm flipV="1">
            <a:off x="6773239" y="550780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47" name="Retângulo 146"/>
          <p:cNvSpPr/>
          <p:nvPr/>
        </p:nvSpPr>
        <p:spPr>
          <a:xfrm>
            <a:off x="7043559" y="5912958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0" name="Retângulo 199"/>
          <p:cNvSpPr/>
          <p:nvPr/>
        </p:nvSpPr>
        <p:spPr>
          <a:xfrm>
            <a:off x="5194701" y="5912670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1" name="Texto explicativo retangular com cantos arredondados 200"/>
          <p:cNvSpPr/>
          <p:nvPr/>
        </p:nvSpPr>
        <p:spPr>
          <a:xfrm>
            <a:off x="6865253" y="6237312"/>
            <a:ext cx="1498560" cy="367144"/>
          </a:xfrm>
          <a:prstGeom prst="wedgeRoundRectCallout">
            <a:avLst>
              <a:gd name="adj1" fmla="val -72160"/>
              <a:gd name="adj2" fmla="val -232065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>
                <a:solidFill>
                  <a:prstClr val="black"/>
                </a:solidFill>
              </a:rPr>
              <a:t>Execução Física: </a:t>
            </a:r>
            <a:r>
              <a:rPr lang="pt-BR" sz="800" b="1" dirty="0" smtClean="0">
                <a:solidFill>
                  <a:prstClr val="black"/>
                </a:solidFill>
              </a:rPr>
              <a:t>82,3%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sp>
        <p:nvSpPr>
          <p:cNvPr id="202" name="Texto explicativo retangular com cantos arredondados 201"/>
          <p:cNvSpPr/>
          <p:nvPr/>
        </p:nvSpPr>
        <p:spPr>
          <a:xfrm>
            <a:off x="1562522" y="6093296"/>
            <a:ext cx="1384695" cy="446754"/>
          </a:xfrm>
          <a:prstGeom prst="wedgeRoundRectCallout">
            <a:avLst>
              <a:gd name="adj1" fmla="val 8670"/>
              <a:gd name="adj2" fmla="val -138123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>
                <a:solidFill>
                  <a:prstClr val="black"/>
                </a:solidFill>
              </a:rPr>
              <a:t>Execução Física: </a:t>
            </a:r>
            <a:r>
              <a:rPr lang="pt-BR" sz="800" b="1" dirty="0" smtClean="0">
                <a:solidFill>
                  <a:prstClr val="black"/>
                </a:solidFill>
              </a:rPr>
              <a:t>55,1%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sp>
        <p:nvSpPr>
          <p:cNvPr id="203" name="Retângulo 202"/>
          <p:cNvSpPr/>
          <p:nvPr/>
        </p:nvSpPr>
        <p:spPr>
          <a:xfrm>
            <a:off x="4494412" y="5997975"/>
            <a:ext cx="872446" cy="330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Construcap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/ </a:t>
            </a:r>
            <a:r>
              <a:rPr lang="pt-BR" sz="600" b="1" dirty="0">
                <a:solidFill>
                  <a:srgbClr val="4F81BD">
                    <a:lumMod val="50000"/>
                  </a:srgbClr>
                </a:solidFill>
              </a:rPr>
              <a:t>Ferreira 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Guedes/ 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Toniolo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pt-BR" sz="600" b="1" dirty="0" err="1">
                <a:solidFill>
                  <a:srgbClr val="4F81BD">
                    <a:lumMod val="50000"/>
                  </a:srgbClr>
                </a:solidFill>
              </a:rPr>
              <a:t>Busnello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5" name="Retângulo 204"/>
          <p:cNvSpPr/>
          <p:nvPr/>
        </p:nvSpPr>
        <p:spPr>
          <a:xfrm>
            <a:off x="6084168" y="6001139"/>
            <a:ext cx="872446" cy="330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Construcap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/ </a:t>
            </a:r>
            <a:r>
              <a:rPr lang="pt-BR" sz="600" b="1" dirty="0">
                <a:solidFill>
                  <a:srgbClr val="4F81BD">
                    <a:lumMod val="50000"/>
                  </a:srgbClr>
                </a:solidFill>
              </a:rPr>
              <a:t>Ferreira 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Guedes/ 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Toniolo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pt-BR" sz="600" b="1" dirty="0" err="1">
                <a:solidFill>
                  <a:srgbClr val="4F81BD">
                    <a:lumMod val="50000"/>
                  </a:srgbClr>
                </a:solidFill>
              </a:rPr>
              <a:t>Busnello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grpSp>
        <p:nvGrpSpPr>
          <p:cNvPr id="128" name="Grupo 127"/>
          <p:cNvGrpSpPr/>
          <p:nvPr/>
        </p:nvGrpSpPr>
        <p:grpSpPr>
          <a:xfrm>
            <a:off x="1183563" y="1950616"/>
            <a:ext cx="378959" cy="588638"/>
            <a:chOff x="1864970" y="1878607"/>
            <a:chExt cx="378959" cy="588638"/>
          </a:xfrm>
        </p:grpSpPr>
        <p:sp>
          <p:nvSpPr>
            <p:cNvPr id="129" name="CaixaDeTexto 128"/>
            <p:cNvSpPr txBox="1"/>
            <p:nvPr/>
          </p:nvSpPr>
          <p:spPr>
            <a:xfrm>
              <a:off x="1864970" y="1878607"/>
              <a:ext cx="378959" cy="276999"/>
            </a:xfrm>
            <a:prstGeom prst="rect">
              <a:avLst/>
            </a:prstGeom>
            <a:solidFill>
              <a:srgbClr val="0099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 smtClean="0">
                  <a:solidFill>
                    <a:prstClr val="white"/>
                  </a:solidFill>
                </a:rPr>
                <a:t>Jul 2015</a:t>
              </a:r>
              <a:endParaRPr lang="pt-BR" sz="600" b="1" dirty="0">
                <a:solidFill>
                  <a:prstClr val="white"/>
                </a:solidFill>
              </a:endParaRPr>
            </a:p>
          </p:txBody>
        </p:sp>
        <p:cxnSp>
          <p:nvCxnSpPr>
            <p:cNvPr id="130" name="Conector reto 129"/>
            <p:cNvCxnSpPr/>
            <p:nvPr/>
          </p:nvCxnSpPr>
          <p:spPr bwMode="auto">
            <a:xfrm>
              <a:off x="1871320" y="2010757"/>
              <a:ext cx="775" cy="4564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99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8" name="Grupo 147"/>
          <p:cNvGrpSpPr/>
          <p:nvPr/>
        </p:nvGrpSpPr>
        <p:grpSpPr>
          <a:xfrm>
            <a:off x="2440024" y="4232121"/>
            <a:ext cx="1182000" cy="528599"/>
            <a:chOff x="6012160" y="3649750"/>
            <a:chExt cx="1182000" cy="528599"/>
          </a:xfrm>
        </p:grpSpPr>
        <p:pic>
          <p:nvPicPr>
            <p:cNvPr id="149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12160" y="3853917"/>
              <a:ext cx="720080" cy="324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" name="CaixaDeTexto 149"/>
            <p:cNvSpPr txBox="1"/>
            <p:nvPr/>
          </p:nvSpPr>
          <p:spPr>
            <a:xfrm>
              <a:off x="6559905" y="3649750"/>
              <a:ext cx="6342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solidFill>
                    <a:srgbClr val="0066CC"/>
                  </a:solidFill>
                </a:rPr>
                <a:t>Ramal do Piancó </a:t>
              </a:r>
              <a:endParaRPr lang="pt-BR" sz="600" dirty="0">
                <a:solidFill>
                  <a:srgbClr val="0066CC"/>
                </a:solidFill>
              </a:endParaRPr>
            </a:p>
          </p:txBody>
        </p:sp>
      </p:grpSp>
      <p:grpSp>
        <p:nvGrpSpPr>
          <p:cNvPr id="152" name="Grupo 151"/>
          <p:cNvGrpSpPr/>
          <p:nvPr/>
        </p:nvGrpSpPr>
        <p:grpSpPr>
          <a:xfrm>
            <a:off x="3234613" y="1956966"/>
            <a:ext cx="378959" cy="588638"/>
            <a:chOff x="1864970" y="1878607"/>
            <a:chExt cx="378959" cy="588638"/>
          </a:xfrm>
        </p:grpSpPr>
        <p:sp>
          <p:nvSpPr>
            <p:cNvPr id="153" name="CaixaDeTexto 152"/>
            <p:cNvSpPr txBox="1"/>
            <p:nvPr/>
          </p:nvSpPr>
          <p:spPr>
            <a:xfrm>
              <a:off x="1864970" y="1878607"/>
              <a:ext cx="378959" cy="276999"/>
            </a:xfrm>
            <a:prstGeom prst="rect">
              <a:avLst/>
            </a:prstGeom>
            <a:solidFill>
              <a:srgbClr val="0099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 smtClean="0">
                  <a:solidFill>
                    <a:prstClr val="white"/>
                  </a:solidFill>
                </a:rPr>
                <a:t>Set 2015</a:t>
              </a:r>
              <a:endParaRPr lang="pt-BR" sz="600" b="1" dirty="0">
                <a:solidFill>
                  <a:prstClr val="white"/>
                </a:solidFill>
              </a:endParaRPr>
            </a:p>
          </p:txBody>
        </p:sp>
        <p:cxnSp>
          <p:nvCxnSpPr>
            <p:cNvPr id="154" name="Conector reto 153"/>
            <p:cNvCxnSpPr/>
            <p:nvPr/>
          </p:nvCxnSpPr>
          <p:spPr bwMode="auto">
            <a:xfrm>
              <a:off x="1871320" y="2010757"/>
              <a:ext cx="775" cy="4564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99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55" name="Grupo 154"/>
          <p:cNvGrpSpPr/>
          <p:nvPr/>
        </p:nvGrpSpPr>
        <p:grpSpPr>
          <a:xfrm>
            <a:off x="7266863" y="1499766"/>
            <a:ext cx="378959" cy="588638"/>
            <a:chOff x="1864970" y="1878607"/>
            <a:chExt cx="378959" cy="588638"/>
          </a:xfrm>
        </p:grpSpPr>
        <p:sp>
          <p:nvSpPr>
            <p:cNvPr id="156" name="CaixaDeTexto 155"/>
            <p:cNvSpPr txBox="1"/>
            <p:nvPr/>
          </p:nvSpPr>
          <p:spPr>
            <a:xfrm>
              <a:off x="1864970" y="1878607"/>
              <a:ext cx="378959" cy="276999"/>
            </a:xfrm>
            <a:prstGeom prst="rect">
              <a:avLst/>
            </a:prstGeom>
            <a:solidFill>
              <a:srgbClr val="0099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 smtClean="0">
                  <a:solidFill>
                    <a:prstClr val="white"/>
                  </a:solidFill>
                </a:rPr>
                <a:t>Mar 2016</a:t>
              </a:r>
              <a:endParaRPr lang="pt-BR" sz="600" b="1" dirty="0">
                <a:solidFill>
                  <a:prstClr val="white"/>
                </a:solidFill>
              </a:endParaRPr>
            </a:p>
          </p:txBody>
        </p:sp>
        <p:cxnSp>
          <p:nvCxnSpPr>
            <p:cNvPr id="157" name="Conector reto 156"/>
            <p:cNvCxnSpPr/>
            <p:nvPr/>
          </p:nvCxnSpPr>
          <p:spPr bwMode="auto">
            <a:xfrm>
              <a:off x="1871320" y="2010757"/>
              <a:ext cx="775" cy="4564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99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1" name="Grupo 160"/>
          <p:cNvGrpSpPr/>
          <p:nvPr/>
        </p:nvGrpSpPr>
        <p:grpSpPr>
          <a:xfrm>
            <a:off x="8352713" y="4325516"/>
            <a:ext cx="378959" cy="588638"/>
            <a:chOff x="1864970" y="1878607"/>
            <a:chExt cx="378959" cy="588638"/>
          </a:xfrm>
        </p:grpSpPr>
        <p:sp>
          <p:nvSpPr>
            <p:cNvPr id="162" name="CaixaDeTexto 161"/>
            <p:cNvSpPr txBox="1"/>
            <p:nvPr/>
          </p:nvSpPr>
          <p:spPr>
            <a:xfrm>
              <a:off x="1864970" y="1878607"/>
              <a:ext cx="378959" cy="276999"/>
            </a:xfrm>
            <a:prstGeom prst="rect">
              <a:avLst/>
            </a:prstGeom>
            <a:solidFill>
              <a:srgbClr val="0099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 smtClean="0">
                  <a:solidFill>
                    <a:prstClr val="white"/>
                  </a:solidFill>
                </a:rPr>
                <a:t>Set 2016</a:t>
              </a:r>
              <a:endParaRPr lang="pt-BR" sz="600" b="1" dirty="0">
                <a:solidFill>
                  <a:prstClr val="white"/>
                </a:solidFill>
              </a:endParaRPr>
            </a:p>
          </p:txBody>
        </p:sp>
        <p:cxnSp>
          <p:nvCxnSpPr>
            <p:cNvPr id="163" name="Conector reto 162"/>
            <p:cNvCxnSpPr/>
            <p:nvPr/>
          </p:nvCxnSpPr>
          <p:spPr bwMode="auto">
            <a:xfrm>
              <a:off x="1871320" y="2010757"/>
              <a:ext cx="775" cy="4564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99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66" name="Picture 3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76819" y="4001795"/>
            <a:ext cx="651136" cy="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upo 167"/>
          <p:cNvGrpSpPr/>
          <p:nvPr/>
        </p:nvGrpSpPr>
        <p:grpSpPr>
          <a:xfrm>
            <a:off x="135813" y="3728616"/>
            <a:ext cx="378959" cy="787065"/>
            <a:chOff x="1864970" y="1878607"/>
            <a:chExt cx="378959" cy="787065"/>
          </a:xfrm>
        </p:grpSpPr>
        <p:sp>
          <p:nvSpPr>
            <p:cNvPr id="169" name="CaixaDeTexto 168"/>
            <p:cNvSpPr txBox="1"/>
            <p:nvPr/>
          </p:nvSpPr>
          <p:spPr>
            <a:xfrm>
              <a:off x="1864970" y="1878607"/>
              <a:ext cx="378959" cy="276999"/>
            </a:xfrm>
            <a:prstGeom prst="rect">
              <a:avLst/>
            </a:prstGeom>
            <a:solidFill>
              <a:srgbClr val="0099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 err="1" smtClean="0">
                  <a:solidFill>
                    <a:prstClr val="white"/>
                  </a:solidFill>
                </a:rPr>
                <a:t>Jun</a:t>
              </a:r>
              <a:r>
                <a:rPr lang="pt-BR" sz="600" b="1" dirty="0" smtClean="0">
                  <a:solidFill>
                    <a:prstClr val="white"/>
                  </a:solidFill>
                </a:rPr>
                <a:t> 2016</a:t>
              </a:r>
              <a:endParaRPr lang="pt-BR" sz="600" b="1" dirty="0">
                <a:solidFill>
                  <a:prstClr val="white"/>
                </a:solidFill>
              </a:endParaRPr>
            </a:p>
          </p:txBody>
        </p:sp>
        <p:cxnSp>
          <p:nvCxnSpPr>
            <p:cNvPr id="170" name="Conector reto 169"/>
            <p:cNvCxnSpPr/>
            <p:nvPr/>
          </p:nvCxnSpPr>
          <p:spPr bwMode="auto">
            <a:xfrm>
              <a:off x="1871320" y="2010757"/>
              <a:ext cx="0" cy="6549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99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73" name="CaixaDeTexto 172"/>
          <p:cNvSpPr txBox="1"/>
          <p:nvPr/>
        </p:nvSpPr>
        <p:spPr>
          <a:xfrm>
            <a:off x="6130984" y="4278287"/>
            <a:ext cx="6342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rgbClr val="0066CC"/>
                </a:solidFill>
              </a:rPr>
              <a:t>(CE)</a:t>
            </a:r>
            <a:endParaRPr lang="pt-BR" sz="600" dirty="0">
              <a:solidFill>
                <a:srgbClr val="0066CC"/>
              </a:solidFill>
            </a:endParaRPr>
          </a:p>
        </p:txBody>
      </p:sp>
      <p:sp>
        <p:nvSpPr>
          <p:cNvPr id="145" name="CaixaDeTexto 144"/>
          <p:cNvSpPr txBox="1"/>
          <p:nvPr/>
        </p:nvSpPr>
        <p:spPr>
          <a:xfrm>
            <a:off x="8172400" y="5533708"/>
            <a:ext cx="978396" cy="192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650" b="1" dirty="0" smtClean="0">
                <a:solidFill>
                  <a:srgbClr val="C0504D">
                    <a:lumMod val="60000"/>
                    <a:lumOff val="40000"/>
                  </a:srgbClr>
                </a:solidFill>
              </a:rPr>
              <a:t>260 km</a:t>
            </a:r>
            <a:endParaRPr lang="pt-BR" sz="650" b="1" dirty="0">
              <a:solidFill>
                <a:srgbClr val="C0504D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158" name="Grupo 157"/>
          <p:cNvGrpSpPr/>
          <p:nvPr/>
        </p:nvGrpSpPr>
        <p:grpSpPr>
          <a:xfrm>
            <a:off x="3495305" y="3140968"/>
            <a:ext cx="564724" cy="259556"/>
            <a:chOff x="3258304" y="3293938"/>
            <a:chExt cx="564724" cy="259556"/>
          </a:xfrm>
        </p:grpSpPr>
        <p:sp>
          <p:nvSpPr>
            <p:cNvPr id="159" name="Elipse 158"/>
            <p:cNvSpPr/>
            <p:nvPr/>
          </p:nvSpPr>
          <p:spPr>
            <a:xfrm>
              <a:off x="3293455" y="3293938"/>
              <a:ext cx="436801" cy="25955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>
                <a:solidFill>
                  <a:srgbClr val="FF0000"/>
                </a:solidFill>
              </a:endParaRPr>
            </a:p>
          </p:txBody>
        </p:sp>
        <p:sp>
          <p:nvSpPr>
            <p:cNvPr id="160" name="CaixaDeTexto 159"/>
            <p:cNvSpPr txBox="1"/>
            <p:nvPr/>
          </p:nvSpPr>
          <p:spPr>
            <a:xfrm>
              <a:off x="3258304" y="3305129"/>
              <a:ext cx="5647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b="1" dirty="0" smtClean="0">
                  <a:solidFill>
                    <a:srgbClr val="C00000"/>
                  </a:solidFill>
                </a:rPr>
                <a:t>51,6km</a:t>
              </a:r>
              <a:endParaRPr lang="pt-BR" sz="8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71" name="Título 1"/>
          <p:cNvSpPr txBox="1">
            <a:spLocks/>
          </p:cNvSpPr>
          <p:nvPr/>
        </p:nvSpPr>
        <p:spPr>
          <a:xfrm>
            <a:off x="35496" y="476672"/>
            <a:ext cx="907300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Eixo Norte</a:t>
            </a:r>
            <a:endParaRPr lang="pt-BR" sz="2800" b="1" dirty="0">
              <a:solidFill>
                <a:srgbClr val="04617B"/>
              </a:solidFill>
              <a:latin typeface="Calibri"/>
            </a:endParaRPr>
          </a:p>
        </p:txBody>
      </p:sp>
      <p:sp>
        <p:nvSpPr>
          <p:cNvPr id="146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72171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763689" y="0"/>
            <a:ext cx="6120679" cy="312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Estação de Bombeamento EBI-1 </a:t>
            </a:r>
          </a:p>
        </p:txBody>
      </p:sp>
      <p:sp>
        <p:nvSpPr>
          <p:cNvPr id="2" name="AutoShape 2" descr="http://pisf.mi.gov.br/c/image_gallery/view_image?image_id=415091&amp;p_l_id=813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AutoShape 4" descr="http://pisf.mi.gov.br/c/image_gallery/view_image?image_id=415091&amp;p_l_id=81354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59397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611" y="312740"/>
            <a:ext cx="9441830" cy="6549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851667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EST34723\Users\jacqueline.rocha\Documents\SIH 2014\SELEÇÃO ANDRE ENGENHEIRO\OUTUBRO\TRECHO 1\3-9 A 3-10-2014\lote 1\WBS 1204 Canal de Captação  (3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1"/>
            <a:ext cx="9144000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Edifício da EBI 1 </a:t>
            </a:r>
          </a:p>
        </p:txBody>
      </p:sp>
    </p:spTree>
    <p:extLst>
      <p:ext uri="{BB962C8B-B14F-4D97-AF65-F5344CB8AC3E}">
        <p14:creationId xmlns="" xmlns:p14="http://schemas.microsoft.com/office/powerpoint/2010/main" val="31180476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1"/>
            <a:ext cx="9144000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EBI-1- </a:t>
            </a:r>
            <a:r>
              <a:rPr lang="pt-BR" sz="2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Forebay</a:t>
            </a:r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 jusante</a:t>
            </a:r>
          </a:p>
        </p:txBody>
      </p:sp>
      <p:pic>
        <p:nvPicPr>
          <p:cNvPr id="2051" name="Picture 3" descr="\\EST34723\Users\jacqueline.rocha\Documents\SIH 2014\FOTOS_OUTUBRO_2014\TRECHO 1\3-9 A 3-10-2014\lote 8\WBS 1610 EBI-1 (4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8806" y="342181"/>
            <a:ext cx="9116194" cy="6465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17523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Seguimento de Canal entre a EBI-1 e Reservatório </a:t>
            </a:r>
            <a:r>
              <a:rPr lang="pt-BR" dirty="0" err="1"/>
              <a:t>Tucutu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652"/>
            <a:ext cx="9144000" cy="6505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12089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1024" cy="344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Ponte BR-428 – Execução do canal sob a ponte</a:t>
            </a:r>
          </a:p>
        </p:txBody>
      </p:sp>
      <p:pic>
        <p:nvPicPr>
          <p:cNvPr id="4099" name="Picture 3" descr="D:\Users\cicero.meneses\Desktop\FOTOS AGOSTO\CÍCERO_FOTOS\WBS 1505 - Ponte BR 428 (6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55"/>
            <a:ext cx="9141024" cy="6504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814561" y="5445225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14149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s\cicero.meneses\Desktop\FOTOS AGOSTO\CÍCERO_FOTOS\WBS 1255 ESTRUTURA DE CONTROLE TUCUTU (1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8656" y="1953622"/>
            <a:ext cx="9141024" cy="4892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6840252" y="5507939"/>
            <a:ext cx="1800200" cy="1008111"/>
            <a:chOff x="6588224" y="5373216"/>
            <a:chExt cx="1800200" cy="100811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1524535" y="0"/>
            <a:ext cx="6723957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Reservatório </a:t>
            </a:r>
            <a:r>
              <a:rPr lang="pt-BR" sz="2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Tucutú</a:t>
            </a:r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 Estrutura de Controle </a:t>
            </a:r>
          </a:p>
        </p:txBody>
      </p:sp>
    </p:spTree>
    <p:extLst>
      <p:ext uri="{BB962C8B-B14F-4D97-AF65-F5344CB8AC3E}">
        <p14:creationId xmlns="" xmlns:p14="http://schemas.microsoft.com/office/powerpoint/2010/main" val="2989983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pt-BR" sz="3200" b="1" dirty="0">
                <a:solidFill>
                  <a:srgbClr val="04617B"/>
                </a:solidFill>
              </a:rPr>
              <a:t>Estratégia de Investimento</a:t>
            </a:r>
          </a:p>
        </p:txBody>
      </p:sp>
      <p:sp>
        <p:nvSpPr>
          <p:cNvPr id="3" name="Retângulo 2"/>
          <p:cNvSpPr/>
          <p:nvPr/>
        </p:nvSpPr>
        <p:spPr>
          <a:xfrm>
            <a:off x="467544" y="1561142"/>
            <a:ext cx="8208912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b="1" dirty="0" smtClean="0">
                <a:latin typeface="+mj-lt"/>
              </a:rPr>
              <a:t>A </a:t>
            </a:r>
            <a:r>
              <a:rPr lang="pt-BR" sz="2400" b="1" dirty="0">
                <a:latin typeface="+mj-lt"/>
              </a:rPr>
              <a:t>atuação da União tem como </a:t>
            </a:r>
            <a:r>
              <a:rPr lang="pt-BR" sz="2400" b="1" dirty="0" smtClean="0">
                <a:latin typeface="+mj-lt"/>
              </a:rPr>
              <a:t>um dos principais </a:t>
            </a:r>
            <a:r>
              <a:rPr lang="pt-BR" sz="2400" b="1" dirty="0">
                <a:latin typeface="+mj-lt"/>
              </a:rPr>
              <a:t>objetivos a </a:t>
            </a:r>
            <a:r>
              <a:rPr lang="pt-BR" sz="2400" b="1" dirty="0" smtClean="0">
                <a:latin typeface="+mj-lt"/>
              </a:rPr>
              <a:t>segurança hídrica </a:t>
            </a:r>
            <a:r>
              <a:rPr lang="pt-BR" sz="2400" b="1" dirty="0">
                <a:latin typeface="+mj-lt"/>
              </a:rPr>
              <a:t>para a população e a oferta de água para a indução </a:t>
            </a:r>
            <a:r>
              <a:rPr lang="pt-BR" sz="2400" b="1" dirty="0" smtClean="0">
                <a:latin typeface="+mj-lt"/>
              </a:rPr>
              <a:t>do desenvolvimento econômico</a:t>
            </a:r>
          </a:p>
          <a:p>
            <a:pPr>
              <a:spcAft>
                <a:spcPts val="600"/>
              </a:spcAft>
            </a:pPr>
            <a:endParaRPr lang="pt-BR" b="1" dirty="0" smtClean="0">
              <a:latin typeface="+mj-lt"/>
            </a:endParaRPr>
          </a:p>
          <a:p>
            <a:pPr>
              <a:spcAft>
                <a:spcPts val="600"/>
              </a:spcAft>
            </a:pPr>
            <a:endParaRPr lang="pt-BR" b="1" dirty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pt-BR" sz="2000" b="1" dirty="0">
                <a:latin typeface="+mj-lt"/>
              </a:rPr>
              <a:t>Diretrizes para a realização de </a:t>
            </a:r>
            <a:r>
              <a:rPr lang="pt-BR" sz="2000" b="1" dirty="0" smtClean="0">
                <a:latin typeface="+mj-lt"/>
              </a:rPr>
              <a:t>investimentos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+mj-lt"/>
              </a:rPr>
              <a:t>garantir </a:t>
            </a:r>
            <a:r>
              <a:rPr lang="pt-BR" sz="2000" dirty="0">
                <a:latin typeface="+mj-lt"/>
              </a:rPr>
              <a:t>oferta de água para o abastecimento humano e para o uso </a:t>
            </a:r>
            <a:r>
              <a:rPr lang="pt-BR" sz="2000" dirty="0" smtClean="0">
                <a:latin typeface="+mj-lt"/>
              </a:rPr>
              <a:t>em atividades </a:t>
            </a:r>
            <a:r>
              <a:rPr lang="pt-BR" sz="2000" dirty="0">
                <a:latin typeface="+mj-lt"/>
              </a:rPr>
              <a:t>produtivas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+mj-lt"/>
              </a:rPr>
              <a:t>reduzir </a:t>
            </a:r>
            <a:r>
              <a:rPr lang="pt-BR" sz="2000" dirty="0">
                <a:latin typeface="+mj-lt"/>
              </a:rPr>
              <a:t>os riscos associados a eventos </a:t>
            </a:r>
            <a:r>
              <a:rPr lang="pt-BR" sz="2000" dirty="0" smtClean="0">
                <a:latin typeface="+mj-lt"/>
              </a:rPr>
              <a:t>críticos (secas e inundações).</a:t>
            </a:r>
            <a:endParaRPr lang="pt-BR" sz="20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62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04664"/>
            <a:ext cx="9144000" cy="6453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2803598" y="0"/>
            <a:ext cx="3536802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Aqueduto Logradouro </a:t>
            </a:r>
          </a:p>
        </p:txBody>
      </p:sp>
    </p:spTree>
    <p:extLst>
      <p:ext uri="{BB962C8B-B14F-4D97-AF65-F5344CB8AC3E}">
        <p14:creationId xmlns="" xmlns:p14="http://schemas.microsoft.com/office/powerpoint/2010/main" val="4222779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52651"/>
            <a:ext cx="9144000" cy="6474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588224" y="5589240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2828654" y="0"/>
            <a:ext cx="3749424" cy="352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Aqueduto Saco da Serra</a:t>
            </a:r>
          </a:p>
        </p:txBody>
      </p:sp>
    </p:spTree>
    <p:extLst>
      <p:ext uri="{BB962C8B-B14F-4D97-AF65-F5344CB8AC3E}">
        <p14:creationId xmlns="" xmlns:p14="http://schemas.microsoft.com/office/powerpoint/2010/main" val="3744078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3"/>
          <p:cNvSpPr txBox="1">
            <a:spLocks/>
          </p:cNvSpPr>
          <p:nvPr/>
        </p:nvSpPr>
        <p:spPr bwMode="auto">
          <a:xfrm>
            <a:off x="107504" y="-1"/>
            <a:ext cx="8928992" cy="32391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Aqueduto Mari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05002"/>
            <a:ext cx="9128820" cy="6452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290988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cicero.meneses\Desktop\FOTOS JULHO_2014\TRECHO 1\Foto 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652"/>
            <a:ext cx="9134435" cy="6532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3735803" y="0"/>
            <a:ext cx="1662828" cy="352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Passarela </a:t>
            </a:r>
          </a:p>
        </p:txBody>
      </p:sp>
    </p:spTree>
    <p:extLst>
      <p:ext uri="{BB962C8B-B14F-4D97-AF65-F5344CB8AC3E}">
        <p14:creationId xmlns="" xmlns:p14="http://schemas.microsoft.com/office/powerpoint/2010/main" val="3717185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5784"/>
          <a:stretch/>
        </p:blipFill>
        <p:spPr bwMode="auto">
          <a:xfrm>
            <a:off x="0" y="342181"/>
            <a:ext cx="9141024" cy="6453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3037047" y="-22741"/>
            <a:ext cx="3519874" cy="355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Aqueduto Terra Nova  </a:t>
            </a:r>
          </a:p>
        </p:txBody>
      </p:sp>
    </p:spTree>
    <p:extLst>
      <p:ext uri="{BB962C8B-B14F-4D97-AF65-F5344CB8AC3E}">
        <p14:creationId xmlns="" xmlns:p14="http://schemas.microsoft.com/office/powerpoint/2010/main" val="3178056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7936"/>
            <a:ext cx="9143999" cy="324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EBI-2 – Vista Geral</a:t>
            </a:r>
          </a:p>
        </p:txBody>
      </p:sp>
      <p:sp>
        <p:nvSpPr>
          <p:cNvPr id="3" name="AutoShape 2" descr="http://pisf.mi.gov.br/c/image_gallery/view_image?image_id=422888&amp;p_l_id=813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404664"/>
            <a:ext cx="9144000" cy="642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98911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est34723\Users\jacqueline.rocha\Documents\SIH 2014\FOTOS_2014\FOTOS_OUTUBRO_2014\Drone_10 a 17-10-2014\FOTOS\EIXO NORTE_Forebay Montante EBI 3\DJI0080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596"/>
          <a:stretch/>
        </p:blipFill>
        <p:spPr bwMode="auto">
          <a:xfrm>
            <a:off x="0" y="260648"/>
            <a:ext cx="9130404" cy="6725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116827" y="-1"/>
            <a:ext cx="2910349" cy="332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EBI-3 – Vista Geral</a:t>
            </a:r>
          </a:p>
        </p:txBody>
      </p:sp>
    </p:spTree>
    <p:extLst>
      <p:ext uri="{BB962C8B-B14F-4D97-AF65-F5344CB8AC3E}">
        <p14:creationId xmlns="" xmlns:p14="http://schemas.microsoft.com/office/powerpoint/2010/main" val="2112746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 bwMode="auto">
          <a:xfrm>
            <a:off x="1979712" y="0"/>
            <a:ext cx="4824536" cy="332656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Barragem Negreiros - CCR</a:t>
            </a:r>
          </a:p>
        </p:txBody>
      </p:sp>
      <p:pic>
        <p:nvPicPr>
          <p:cNvPr id="4098" name="Picture 2" descr="\\est34723\Users\jacqueline.rocha\Documents\SIH 2014\ACOMPANHAMENTO ENSECADEIRAS\NORTE\HD COMPLETO_SILVIO_NORTE\OS 0077-2014 - Eixo Norte - Silvio 12 a 15-08 e 18 a 22-08\21 de agosto de 2014\Dique de Negreiros\IMG_86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29344"/>
            <a:ext cx="9144000" cy="6504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52952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\\est34723\Users\jacqueline.rocha\Documents\SIH 2014\FOTOS_2014\FOTOS_OUTUBRO_2014\TRECHO 1\13 a 17-10-2014\LOTE 3\WBS 1109 Reserv. Negreiros (1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387503"/>
            <a:ext cx="9180512" cy="6470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Texto 3"/>
          <p:cNvSpPr txBox="1">
            <a:spLocks/>
          </p:cNvSpPr>
          <p:nvPr/>
        </p:nvSpPr>
        <p:spPr bwMode="auto">
          <a:xfrm>
            <a:off x="107504" y="12997"/>
            <a:ext cx="8928992" cy="31966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Dique Negreiros</a:t>
            </a:r>
          </a:p>
        </p:txBody>
      </p:sp>
    </p:spTree>
    <p:extLst>
      <p:ext uri="{BB962C8B-B14F-4D97-AF65-F5344CB8AC3E}">
        <p14:creationId xmlns="" xmlns:p14="http://schemas.microsoft.com/office/powerpoint/2010/main" val="120933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Execução de Canal – Trabalho Noturno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-954" b="-1"/>
          <a:stretch/>
        </p:blipFill>
        <p:spPr bwMode="auto">
          <a:xfrm>
            <a:off x="0" y="266927"/>
            <a:ext cx="9169202" cy="694389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7216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5532" y="1277227"/>
            <a:ext cx="4427526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62578" y="2632372"/>
            <a:ext cx="2592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Nordeste Setentrional e Bacia do Parnaíba</a:t>
            </a:r>
            <a:endParaRPr lang="pt-BR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6" name="Seta para a direita 5"/>
          <p:cNvSpPr/>
          <p:nvPr/>
        </p:nvSpPr>
        <p:spPr>
          <a:xfrm>
            <a:off x="193109" y="2285339"/>
            <a:ext cx="2744821" cy="1296144"/>
          </a:xfrm>
          <a:prstGeom prst="rightArrow">
            <a:avLst>
              <a:gd name="adj1" fmla="val 50000"/>
              <a:gd name="adj2" fmla="val 474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810081" y="5815889"/>
            <a:ext cx="504825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10081" y="6279439"/>
            <a:ext cx="504825" cy="215900"/>
          </a:xfrm>
          <a:prstGeom prst="rect">
            <a:avLst/>
          </a:prstGeom>
          <a:solidFill>
            <a:srgbClr val="9B9B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3289506" y="5755564"/>
            <a:ext cx="1347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pt-BR" sz="1600" dirty="0" smtClean="0">
                <a:solidFill>
                  <a:srgbClr val="002060"/>
                </a:solidFill>
                <a:latin typeface="Trebuchet MS" pitchFamily="34" charset="0"/>
              </a:rPr>
              <a:t>Cheias</a:t>
            </a:r>
          </a:p>
        </p:txBody>
      </p:sp>
      <p:sp>
        <p:nvSpPr>
          <p:cNvPr id="10" name="Seta para a direita 9"/>
          <p:cNvSpPr/>
          <p:nvPr/>
        </p:nvSpPr>
        <p:spPr>
          <a:xfrm>
            <a:off x="1298682" y="3548383"/>
            <a:ext cx="1672208" cy="1296144"/>
          </a:xfrm>
          <a:prstGeom prst="rightArrow">
            <a:avLst>
              <a:gd name="adj1" fmla="val 50000"/>
              <a:gd name="adj2" fmla="val 474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259491" y="3869515"/>
            <a:ext cx="1783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Leste da BA e norte de MG</a:t>
            </a:r>
            <a:endParaRPr lang="pt-BR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8562" y="5669715"/>
            <a:ext cx="1672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Região Sul</a:t>
            </a:r>
            <a:endParaRPr lang="pt-BR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162030" y="4940343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SP/RJ</a:t>
            </a:r>
            <a:endParaRPr lang="pt-BR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>
            <a:off x="1137873" y="4733611"/>
            <a:ext cx="1833017" cy="758988"/>
          </a:xfrm>
          <a:prstGeom prst="rightArrow">
            <a:avLst>
              <a:gd name="adj1" fmla="val 50000"/>
              <a:gd name="adj2" fmla="val 474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193109" y="5492599"/>
            <a:ext cx="1833017" cy="758988"/>
          </a:xfrm>
          <a:prstGeom prst="rightArrow">
            <a:avLst>
              <a:gd name="adj1" fmla="val 50000"/>
              <a:gd name="adj2" fmla="val 474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3286331" y="6211723"/>
            <a:ext cx="162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1600" dirty="0" smtClean="0">
                <a:solidFill>
                  <a:srgbClr val="002060"/>
                </a:solidFill>
              </a:rPr>
              <a:t>Secas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546079" y="1340768"/>
            <a:ext cx="4490417" cy="509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hangingPunct="1">
              <a:spcBef>
                <a:spcPts val="800"/>
              </a:spcBef>
              <a:spcAft>
                <a:spcPts val="600"/>
              </a:spcAft>
              <a:buNone/>
            </a:pPr>
            <a:r>
              <a:rPr lang="pt-BR" sz="2000" b="1" dirty="0">
                <a:latin typeface="+mj-lt"/>
              </a:rPr>
              <a:t>Abrangência nacional com foco em Áreas Críticas</a:t>
            </a:r>
          </a:p>
          <a:p>
            <a:pPr algn="just" eaLnBrk="1" hangingPunct="1">
              <a:spcBef>
                <a:spcPts val="800"/>
              </a:spcBef>
              <a:buFont typeface="Wingdings" panose="05000000000000000000" pitchFamily="2" charset="2"/>
              <a:buChar char="Ø"/>
            </a:pPr>
            <a:endParaRPr lang="pt-BR" altLang="pt-BR" sz="2000" dirty="0">
              <a:solidFill>
                <a:srgbClr val="002060"/>
              </a:solidFill>
              <a:cs typeface="Arial" charset="0"/>
            </a:endParaRP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Visão da bacia hidrográfica</a:t>
            </a: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Usos múltiplos e regularização de vazões </a:t>
            </a: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Garantia da oferta de água e controle de cheias</a:t>
            </a: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Intervenções de natureza estruturante com abrangência interestadual ou relevância regional</a:t>
            </a: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Solução integrada entre propostas de intervenções e obras existentes</a:t>
            </a: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>
                <a:solidFill>
                  <a:srgbClr val="04617B"/>
                </a:solidFill>
              </a:rPr>
              <a:t>Plano Nacional de Segurança Hídrica</a:t>
            </a:r>
          </a:p>
        </p:txBody>
      </p:sp>
    </p:spTree>
    <p:extLst>
      <p:ext uri="{BB962C8B-B14F-4D97-AF65-F5344CB8AC3E}">
        <p14:creationId xmlns="" xmlns:p14="http://schemas.microsoft.com/office/powerpoint/2010/main" val="25803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Execução de Canal – Trabalho Noturno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84650"/>
            <a:ext cx="9144000" cy="647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844803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\\EST34723\Users\jacqueline.rocha\Documents\SIH 2014\SELEÇÃO ANDRE ENGENHEIRO\OUTUBRO\TRECHO 1\3-9 A 3-10-2014\lote 4\WBS 1403 - Túnel Milagres-Jati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436574"/>
            <a:ext cx="9141024" cy="6448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" y="-8457"/>
            <a:ext cx="9143999" cy="341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Túnel Milagres-Jati </a:t>
            </a:r>
          </a:p>
        </p:txBody>
      </p:sp>
    </p:spTree>
    <p:extLst>
      <p:ext uri="{BB962C8B-B14F-4D97-AF65-F5344CB8AC3E}">
        <p14:creationId xmlns="" xmlns:p14="http://schemas.microsoft.com/office/powerpoint/2010/main" val="1016152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35121" y="-40367"/>
            <a:ext cx="2749535" cy="373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Reservatório Jati </a:t>
            </a:r>
          </a:p>
        </p:txBody>
      </p:sp>
      <p:pic>
        <p:nvPicPr>
          <p:cNvPr id="6146" name="Picture 2" descr="\\est34723\Users\jacqueline.rocha\Documents\SIH 2014\FOTOS_2014\FOTOS_DEZEMBRO_2014\TRECHO 2\29-12 A 2-01-2015\LOTE 05\29-12-2014 CARTAXO JATI\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80779"/>
            <a:ext cx="9144001" cy="6504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036538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EST34723\Users\jacqueline.rocha\Documents\SIH 2014\FOTOS_OUTUBRO_2014\TRECHO 2\30-9 a 3-10-2014\LOTE 05\WBS-1113 Res. e  dique de porcos\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57612"/>
            <a:ext cx="9141024" cy="6571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-9557"/>
            <a:ext cx="9144000" cy="342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Reservatório Porcos - Execução de CCR no vertedouro</a:t>
            </a:r>
          </a:p>
        </p:txBody>
      </p:sp>
    </p:spTree>
    <p:extLst>
      <p:ext uri="{BB962C8B-B14F-4D97-AF65-F5344CB8AC3E}">
        <p14:creationId xmlns="" xmlns:p14="http://schemas.microsoft.com/office/powerpoint/2010/main" val="25433314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cicero.meneses\Downloads\_MAR64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8062" y="381882"/>
            <a:ext cx="9716606" cy="6476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0" y="-1"/>
            <a:ext cx="9144000" cy="332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Reservatório Porcos - Execução de CCR no vertedouro</a:t>
            </a:r>
          </a:p>
        </p:txBody>
      </p:sp>
    </p:spTree>
    <p:extLst>
      <p:ext uri="{BB962C8B-B14F-4D97-AF65-F5344CB8AC3E}">
        <p14:creationId xmlns="" xmlns:p14="http://schemas.microsoft.com/office/powerpoint/2010/main" val="1288181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EST34723\Users\jacqueline.rocha\Documents\SIH 2014\FOTOS_OUTUBRO_2014\TRECHO 2\30-9 a 3-10-2014\LOTE 07\WBS 1119 - Barragem Boa Vista\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476672"/>
            <a:ext cx="9723411" cy="6525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0"/>
            <a:ext cx="9169896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Barragem Boa Vista</a:t>
            </a:r>
          </a:p>
        </p:txBody>
      </p:sp>
    </p:spTree>
    <p:extLst>
      <p:ext uri="{BB962C8B-B14F-4D97-AF65-F5344CB8AC3E}">
        <p14:creationId xmlns="" xmlns:p14="http://schemas.microsoft.com/office/powerpoint/2010/main" val="2379500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-4216"/>
            <a:ext cx="9144000" cy="336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Canal anterior ao Túnel Cuncas I</a:t>
            </a:r>
          </a:p>
        </p:txBody>
      </p:sp>
      <p:pic>
        <p:nvPicPr>
          <p:cNvPr id="2050" name="Picture 2" descr="D:\Users\wilson.junior\Documents\Fotos\PISF_Abril_2014\2.Originais\Nova pasta\_MAR807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818" y="405188"/>
            <a:ext cx="9679218" cy="6452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14129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Users\wilson.junior\Documents\Camera\20150130_0918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73612"/>
            <a:ext cx="9141024" cy="685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1" y="0"/>
            <a:ext cx="9141025" cy="373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Túnel </a:t>
            </a:r>
            <a:r>
              <a:rPr lang="pt-BR" sz="2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Cuncas</a:t>
            </a:r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 (15KM) – Escavações concluídas</a:t>
            </a:r>
          </a:p>
        </p:txBody>
      </p:sp>
    </p:spTree>
    <p:extLst>
      <p:ext uri="{BB962C8B-B14F-4D97-AF65-F5344CB8AC3E}">
        <p14:creationId xmlns="" xmlns:p14="http://schemas.microsoft.com/office/powerpoint/2010/main" val="55050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\\est34723\Users\jacqueline.rocha\Documents\SIH 2014\FOTOS_2013\FOTOS DEZEMBRO_2013\FOTOS - DEZ - 13_SELEÇÃO\META 3 NORTE\Cuncas II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8659"/>
            <a:ext cx="9141024" cy="685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o 2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5" name="Retângulo 4"/>
          <p:cNvSpPr/>
          <p:nvPr/>
        </p:nvSpPr>
        <p:spPr>
          <a:xfrm>
            <a:off x="2893829" y="0"/>
            <a:ext cx="3399008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Túnel </a:t>
            </a:r>
            <a:r>
              <a:rPr lang="pt-BR" sz="2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Cuncas</a:t>
            </a:r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II (4KM)</a:t>
            </a:r>
          </a:p>
        </p:txBody>
      </p:sp>
    </p:spTree>
    <p:extLst>
      <p:ext uri="{BB962C8B-B14F-4D97-AF65-F5344CB8AC3E}">
        <p14:creationId xmlns="" xmlns:p14="http://schemas.microsoft.com/office/powerpoint/2010/main" val="9052639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6"/>
          <p:cNvSpPr/>
          <p:nvPr/>
        </p:nvSpPr>
        <p:spPr>
          <a:xfrm>
            <a:off x="0" y="332656"/>
            <a:ext cx="4572000" cy="65253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Projeto de Integração </a:t>
            </a:r>
            <a:r>
              <a:rPr lang="pt-BR" sz="3000" b="1" spc="-50" smtClean="0">
                <a:solidFill>
                  <a:schemeClr val="bg1"/>
                </a:solidFill>
              </a:rPr>
              <a:t>do </a:t>
            </a:r>
            <a:r>
              <a:rPr lang="pt-BR" sz="3000" b="1" spc="-50" smtClean="0">
                <a:solidFill>
                  <a:schemeClr val="bg1"/>
                </a:solidFill>
              </a:rPr>
              <a:t>Rio </a:t>
            </a:r>
            <a:r>
              <a:rPr lang="pt-BR" sz="3000" b="1" spc="-50" dirty="0" smtClean="0">
                <a:solidFill>
                  <a:schemeClr val="bg1"/>
                </a:solidFill>
              </a:rPr>
              <a:t>São Francisco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>
            <a:spLocks/>
          </p:cNvSpPr>
          <p:nvPr/>
        </p:nvSpPr>
        <p:spPr bwMode="auto">
          <a:xfrm>
            <a:off x="28448" y="4652963"/>
            <a:ext cx="4572000" cy="86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Eixo Leste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15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>
                <a:solidFill>
                  <a:srgbClr val="04617B"/>
                </a:solidFill>
              </a:rPr>
              <a:t>Plano Nacional de Segurança Hídrica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23528" y="1340768"/>
            <a:ext cx="8424862" cy="23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spcAft>
                <a:spcPts val="600"/>
              </a:spcAft>
              <a:buNone/>
            </a:pPr>
            <a:r>
              <a:rPr lang="pt-BR" sz="2000" b="1" dirty="0">
                <a:latin typeface="+mj-lt"/>
              </a:rPr>
              <a:t>Tipologia das intervenções </a:t>
            </a:r>
            <a:r>
              <a:rPr lang="pt-BR" sz="2000" b="1" dirty="0" smtClean="0">
                <a:latin typeface="+mj-lt"/>
              </a:rPr>
              <a:t>estratégicas</a:t>
            </a:r>
            <a:endParaRPr lang="pt-BR" altLang="pt-BR" sz="2000" b="1" dirty="0">
              <a:latin typeface="+mj-lt"/>
            </a:endParaRP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 smtClean="0">
                <a:latin typeface="+mj-lt"/>
              </a:rPr>
              <a:t>Arranjo </a:t>
            </a:r>
            <a:r>
              <a:rPr lang="pt-BR" altLang="pt-BR" sz="2000" dirty="0">
                <a:latin typeface="+mj-lt"/>
              </a:rPr>
              <a:t>institucional e ações de gestão </a:t>
            </a:r>
            <a:r>
              <a:rPr lang="pt-BR" sz="2000" dirty="0">
                <a:latin typeface="+mj-lt"/>
                <a:sym typeface="Wingdings" pitchFamily="2" charset="2"/>
              </a:rPr>
              <a:t></a:t>
            </a:r>
            <a:r>
              <a:rPr lang="pt-BR" altLang="pt-BR" sz="2000" dirty="0">
                <a:latin typeface="+mj-lt"/>
              </a:rPr>
              <a:t> foco na sustentabilidade hídrica e </a:t>
            </a:r>
            <a:r>
              <a:rPr lang="pt-BR" altLang="pt-BR" sz="2000" dirty="0" smtClean="0">
                <a:latin typeface="+mj-lt"/>
              </a:rPr>
              <a:t>operacional</a:t>
            </a:r>
            <a:endParaRPr lang="pt-BR" altLang="pt-BR" sz="2000" dirty="0">
              <a:latin typeface="+mj-lt"/>
            </a:endParaRP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Medidas estruturantes de abrangência/interesse regional ou interestadual (horizonte 2035) </a:t>
            </a:r>
            <a:r>
              <a:rPr lang="pt-BR" sz="2000" dirty="0">
                <a:latin typeface="+mj-lt"/>
                <a:sym typeface="Wingdings" pitchFamily="2" charset="2"/>
              </a:rPr>
              <a:t></a:t>
            </a:r>
            <a:r>
              <a:rPr lang="pt-BR" altLang="pt-BR" sz="2000" dirty="0">
                <a:latin typeface="+mj-lt"/>
              </a:rPr>
              <a:t> foco em obras complementares e no atendimento de demandas </a:t>
            </a:r>
            <a:r>
              <a:rPr lang="pt-BR" altLang="pt-BR" sz="2000" dirty="0" smtClean="0">
                <a:latin typeface="+mj-lt"/>
              </a:rPr>
              <a:t>efetivas</a:t>
            </a:r>
            <a:endParaRPr lang="pt-BR" altLang="pt-BR" sz="20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23528" y="4221088"/>
            <a:ext cx="8712968" cy="191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ts val="800"/>
              </a:spcBef>
              <a:buNone/>
            </a:pPr>
            <a:r>
              <a:rPr lang="pt-BR" sz="2000" b="1" dirty="0"/>
              <a:t>Principais intervenções na carteira de </a:t>
            </a:r>
            <a:r>
              <a:rPr lang="pt-BR" sz="2000" b="1" dirty="0" smtClean="0"/>
              <a:t>investimentos</a:t>
            </a:r>
            <a:endParaRPr lang="pt-BR" sz="2000" b="1" dirty="0"/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u="sng" dirty="0">
                <a:latin typeface="+mj-lt"/>
              </a:rPr>
              <a:t>Barragens</a:t>
            </a:r>
            <a:r>
              <a:rPr lang="pt-BR" altLang="pt-BR" sz="2000" dirty="0">
                <a:latin typeface="+mj-lt"/>
              </a:rPr>
              <a:t>: Controle de cheias e regularização da oferta de água para usos </a:t>
            </a:r>
            <a:r>
              <a:rPr lang="pt-BR" altLang="pt-BR" sz="2000" dirty="0" smtClean="0">
                <a:latin typeface="+mj-lt"/>
              </a:rPr>
              <a:t>múltiplos</a:t>
            </a:r>
            <a:endParaRPr lang="pt-BR" altLang="pt-BR" sz="2000" dirty="0">
              <a:latin typeface="+mj-lt"/>
            </a:endParaRPr>
          </a:p>
          <a:p>
            <a:pPr marL="285750" indent="-285750" eaLnBrk="1" hangingPunct="1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j-lt"/>
              </a:rPr>
              <a:t>Infraestrutura de condução e derivação de água para abastecimento urbano ou usos múltiplos </a:t>
            </a:r>
            <a:r>
              <a:rPr lang="pt-BR" sz="2000" dirty="0">
                <a:latin typeface="+mj-lt"/>
                <a:sym typeface="Wingdings" pitchFamily="2" charset="2"/>
              </a:rPr>
              <a:t></a:t>
            </a:r>
            <a:r>
              <a:rPr lang="pt-BR" altLang="pt-BR" sz="2000" dirty="0">
                <a:latin typeface="+mj-lt"/>
              </a:rPr>
              <a:t> </a:t>
            </a:r>
            <a:r>
              <a:rPr lang="pt-BR" altLang="pt-BR" sz="2000" u="sng" dirty="0">
                <a:latin typeface="+mj-lt"/>
              </a:rPr>
              <a:t>Sistemas adutores, canais e eixos de </a:t>
            </a:r>
            <a:r>
              <a:rPr lang="pt-BR" altLang="pt-BR" sz="2000" u="sng" dirty="0" smtClean="0">
                <a:latin typeface="+mj-lt"/>
              </a:rPr>
              <a:t>integração</a:t>
            </a:r>
            <a:endParaRPr lang="pt-BR" altLang="pt-BR" sz="2000" u="sng" dirty="0">
              <a:solidFill>
                <a:srgbClr val="00206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39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ítulo 1"/>
          <p:cNvSpPr txBox="1">
            <a:spLocks/>
          </p:cNvSpPr>
          <p:nvPr/>
        </p:nvSpPr>
        <p:spPr>
          <a:xfrm>
            <a:off x="35496" y="332656"/>
            <a:ext cx="907300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95675" algn="l"/>
              </a:tabLst>
            </a:pPr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EIXO LESTE</a:t>
            </a:r>
            <a:endParaRPr lang="pt-BR" sz="28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107" name="Grupo 106"/>
          <p:cNvGrpSpPr/>
          <p:nvPr/>
        </p:nvGrpSpPr>
        <p:grpSpPr>
          <a:xfrm>
            <a:off x="1" y="792098"/>
            <a:ext cx="9144001" cy="5862845"/>
            <a:chOff x="0" y="590491"/>
            <a:chExt cx="9144001" cy="5862845"/>
          </a:xfrm>
        </p:grpSpPr>
        <p:pic>
          <p:nvPicPr>
            <p:cNvPr id="121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" y="1119199"/>
              <a:ext cx="9144000" cy="2597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91467"/>
              <a:ext cx="9144000" cy="2561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365" y="836712"/>
              <a:ext cx="9080059" cy="671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5" name="Grupo 124"/>
            <p:cNvGrpSpPr/>
            <p:nvPr/>
          </p:nvGrpSpPr>
          <p:grpSpPr>
            <a:xfrm>
              <a:off x="9575" y="2390606"/>
              <a:ext cx="8944237" cy="3630682"/>
              <a:chOff x="9575" y="2506300"/>
              <a:chExt cx="8944237" cy="3630682"/>
            </a:xfrm>
          </p:grpSpPr>
          <p:sp>
            <p:nvSpPr>
              <p:cNvPr id="130" name="Retângulo 129"/>
              <p:cNvSpPr/>
              <p:nvPr/>
            </p:nvSpPr>
            <p:spPr>
              <a:xfrm>
                <a:off x="683568" y="3196193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96,4%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Retângulo 130"/>
              <p:cNvSpPr/>
              <p:nvPr/>
            </p:nvSpPr>
            <p:spPr>
              <a:xfrm>
                <a:off x="1637210" y="318038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Retângulo 131"/>
              <p:cNvSpPr/>
              <p:nvPr/>
            </p:nvSpPr>
            <p:spPr>
              <a:xfrm>
                <a:off x="2027905" y="318983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70,5%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Retângulo 132"/>
              <p:cNvSpPr/>
              <p:nvPr/>
            </p:nvSpPr>
            <p:spPr>
              <a:xfrm>
                <a:off x="2555776" y="3185155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94,9%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Retângulo 133"/>
              <p:cNvSpPr/>
              <p:nvPr/>
            </p:nvSpPr>
            <p:spPr>
              <a:xfrm>
                <a:off x="3136603" y="3185154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76,2%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Retângulo 134"/>
              <p:cNvSpPr/>
              <p:nvPr/>
            </p:nvSpPr>
            <p:spPr>
              <a:xfrm>
                <a:off x="3851920" y="318039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47,4%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Retângulo 135"/>
              <p:cNvSpPr/>
              <p:nvPr/>
            </p:nvSpPr>
            <p:spPr>
              <a:xfrm>
                <a:off x="4355976" y="318039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37,3%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Retângulo 136"/>
              <p:cNvSpPr/>
              <p:nvPr/>
            </p:nvSpPr>
            <p:spPr>
              <a:xfrm>
                <a:off x="5148064" y="318039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Retângulo 137"/>
              <p:cNvSpPr/>
              <p:nvPr/>
            </p:nvSpPr>
            <p:spPr>
              <a:xfrm>
                <a:off x="5868144" y="318039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Retângulo 138"/>
              <p:cNvSpPr/>
              <p:nvPr/>
            </p:nvSpPr>
            <p:spPr>
              <a:xfrm>
                <a:off x="6372199" y="3180388"/>
                <a:ext cx="474959" cy="923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Retângulo 139"/>
              <p:cNvSpPr/>
              <p:nvPr/>
            </p:nvSpPr>
            <p:spPr>
              <a:xfrm>
                <a:off x="7020272" y="318038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22,4%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Retângulo 140"/>
              <p:cNvSpPr/>
              <p:nvPr/>
            </p:nvSpPr>
            <p:spPr>
              <a:xfrm>
                <a:off x="7812360" y="318038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98,7%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Retângulo 141"/>
              <p:cNvSpPr/>
              <p:nvPr/>
            </p:nvSpPr>
            <p:spPr>
              <a:xfrm>
                <a:off x="8521764" y="250630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10,1%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Retângulo 142"/>
              <p:cNvSpPr/>
              <p:nvPr/>
            </p:nvSpPr>
            <p:spPr>
              <a:xfrm>
                <a:off x="9575" y="604359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12,6%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Retângulo 143"/>
              <p:cNvSpPr/>
              <p:nvPr/>
            </p:nvSpPr>
            <p:spPr>
              <a:xfrm>
                <a:off x="654671" y="604394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Retângulo 144"/>
              <p:cNvSpPr/>
              <p:nvPr/>
            </p:nvSpPr>
            <p:spPr>
              <a:xfrm>
                <a:off x="1202532" y="6039536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Retângulo 146"/>
              <p:cNvSpPr/>
              <p:nvPr/>
            </p:nvSpPr>
            <p:spPr>
              <a:xfrm>
                <a:off x="1907704" y="604464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71,7%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Retângulo 149"/>
              <p:cNvSpPr/>
              <p:nvPr/>
            </p:nvSpPr>
            <p:spPr>
              <a:xfrm>
                <a:off x="2627784" y="604464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31,3%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Retângulo 150"/>
              <p:cNvSpPr/>
              <p:nvPr/>
            </p:nvSpPr>
            <p:spPr>
              <a:xfrm>
                <a:off x="3203848" y="604464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25,1%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Retângulo 151"/>
              <p:cNvSpPr/>
              <p:nvPr/>
            </p:nvSpPr>
            <p:spPr>
              <a:xfrm>
                <a:off x="3707904" y="604464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27,5%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Retângulo 152"/>
              <p:cNvSpPr/>
              <p:nvPr/>
            </p:nvSpPr>
            <p:spPr>
              <a:xfrm>
                <a:off x="4427984" y="604464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45,2%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4" name="Retângulo 153"/>
              <p:cNvSpPr/>
              <p:nvPr/>
            </p:nvSpPr>
            <p:spPr>
              <a:xfrm>
                <a:off x="5220072" y="6039536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78,3%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Retângulo 154"/>
              <p:cNvSpPr/>
              <p:nvPr/>
            </p:nvSpPr>
            <p:spPr>
              <a:xfrm>
                <a:off x="5868144" y="604464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18,1%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Retângulo 155"/>
              <p:cNvSpPr/>
              <p:nvPr/>
            </p:nvSpPr>
            <p:spPr>
              <a:xfrm>
                <a:off x="7236296" y="529428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0,0%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Retângulo 156"/>
              <p:cNvSpPr/>
              <p:nvPr/>
            </p:nvSpPr>
            <p:spPr>
              <a:xfrm>
                <a:off x="8604448" y="3895757"/>
                <a:ext cx="266680" cy="7885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Retângulo 157"/>
              <p:cNvSpPr/>
              <p:nvPr/>
            </p:nvSpPr>
            <p:spPr>
              <a:xfrm>
                <a:off x="1182438" y="3196376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600" b="1" dirty="0" smtClean="0">
                    <a:solidFill>
                      <a:prstClr val="black"/>
                    </a:solidFill>
                  </a:rPr>
                  <a:t>100%</a:t>
                </a:r>
                <a:endParaRPr lang="pt-BR" sz="600" b="1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7" name="Texto explicativo retangular com cantos arredondados 126"/>
            <p:cNvSpPr/>
            <p:nvPr/>
          </p:nvSpPr>
          <p:spPr>
            <a:xfrm>
              <a:off x="251521" y="1814626"/>
              <a:ext cx="1440158" cy="376009"/>
            </a:xfrm>
            <a:prstGeom prst="wedgeRoundRectCallout">
              <a:avLst>
                <a:gd name="adj1" fmla="val -33204"/>
                <a:gd name="adj2" fmla="val 188966"/>
                <a:gd name="adj3" fmla="val 1666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pt-BR" sz="800" b="1" dirty="0" smtClean="0">
                <a:solidFill>
                  <a:prstClr val="black"/>
                </a:solidFill>
              </a:endParaRPr>
            </a:p>
            <a:p>
              <a:pPr algn="l"/>
              <a:r>
                <a:rPr lang="pt-BR" sz="800" b="1" dirty="0" smtClean="0">
                  <a:solidFill>
                    <a:prstClr val="black"/>
                  </a:solidFill>
                </a:rPr>
                <a:t>Execução </a:t>
              </a:r>
              <a:r>
                <a:rPr lang="pt-BR" sz="800" b="1" dirty="0">
                  <a:solidFill>
                    <a:prstClr val="black"/>
                  </a:solidFill>
                </a:rPr>
                <a:t>Física: </a:t>
              </a:r>
              <a:r>
                <a:rPr lang="pt-BR" sz="800" b="1" dirty="0" smtClean="0">
                  <a:solidFill>
                    <a:prstClr val="black"/>
                  </a:solidFill>
                </a:rPr>
                <a:t>93,1%</a:t>
              </a:r>
              <a:endParaRPr lang="pt-BR" sz="800" b="1" dirty="0">
                <a:solidFill>
                  <a:prstClr val="black"/>
                </a:solidFill>
              </a:endParaRPr>
            </a:p>
            <a:p>
              <a:pPr algn="ctr"/>
              <a:endParaRPr lang="pt-BR" sz="800" dirty="0">
                <a:solidFill>
                  <a:prstClr val="black"/>
                </a:solidFill>
              </a:endParaRPr>
            </a:p>
          </p:txBody>
        </p:sp>
        <p:sp>
          <p:nvSpPr>
            <p:cNvPr id="128" name="Texto explicativo retangular com cantos arredondados 127"/>
            <p:cNvSpPr/>
            <p:nvPr/>
          </p:nvSpPr>
          <p:spPr>
            <a:xfrm>
              <a:off x="5580113" y="5178593"/>
              <a:ext cx="1440160" cy="407824"/>
            </a:xfrm>
            <a:prstGeom prst="wedgeRoundRectCallout">
              <a:avLst>
                <a:gd name="adj1" fmla="val 49345"/>
                <a:gd name="adj2" fmla="val 108190"/>
                <a:gd name="adj3" fmla="val 1666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pt-BR" sz="800" b="1" dirty="0" smtClean="0">
                <a:solidFill>
                  <a:prstClr val="black"/>
                </a:solidFill>
              </a:endParaRPr>
            </a:p>
            <a:p>
              <a:pPr algn="l"/>
              <a:r>
                <a:rPr lang="pt-BR" sz="800" b="1" dirty="0" smtClean="0">
                  <a:solidFill>
                    <a:prstClr val="black"/>
                  </a:solidFill>
                </a:rPr>
                <a:t>Execução </a:t>
              </a:r>
              <a:r>
                <a:rPr lang="pt-BR" sz="800" b="1" dirty="0">
                  <a:solidFill>
                    <a:prstClr val="black"/>
                  </a:solidFill>
                </a:rPr>
                <a:t>Física: </a:t>
              </a:r>
              <a:r>
                <a:rPr lang="pt-BR" sz="800" b="1" dirty="0" smtClean="0">
                  <a:solidFill>
                    <a:prstClr val="black"/>
                  </a:solidFill>
                </a:rPr>
                <a:t>35,1%</a:t>
              </a:r>
              <a:endParaRPr lang="pt-BR" sz="800" b="1" dirty="0">
                <a:solidFill>
                  <a:prstClr val="black"/>
                </a:solidFill>
              </a:endParaRPr>
            </a:p>
            <a:p>
              <a:pPr algn="ctr"/>
              <a:endParaRPr lang="pt-BR" sz="800" dirty="0">
                <a:solidFill>
                  <a:prstClr val="black"/>
                </a:solidFill>
              </a:endParaRPr>
            </a:p>
          </p:txBody>
        </p:sp>
        <p:sp>
          <p:nvSpPr>
            <p:cNvPr id="129" name="Retângulo 128"/>
            <p:cNvSpPr/>
            <p:nvPr/>
          </p:nvSpPr>
          <p:spPr>
            <a:xfrm>
              <a:off x="3350245" y="590491"/>
              <a:ext cx="244350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200" b="1" dirty="0">
                  <a:solidFill>
                    <a:srgbClr val="0000CC"/>
                  </a:solidFill>
                  <a:latin typeface="Arial"/>
                </a:rPr>
                <a:t>Execução </a:t>
              </a:r>
              <a:r>
                <a:rPr lang="pt-BR" sz="1200" b="1" dirty="0" smtClean="0">
                  <a:solidFill>
                    <a:srgbClr val="0000CC"/>
                  </a:solidFill>
                  <a:latin typeface="Arial"/>
                </a:rPr>
                <a:t>Física: 70,8%</a:t>
              </a:r>
              <a:endParaRPr lang="pt-BR" sz="1200" b="1" dirty="0">
                <a:solidFill>
                  <a:srgbClr val="0000CC"/>
                </a:solidFill>
                <a:latin typeface="Arial"/>
              </a:endParaRPr>
            </a:p>
          </p:txBody>
        </p:sp>
      </p:grpSp>
      <p:cxnSp>
        <p:nvCxnSpPr>
          <p:cNvPr id="159" name="Conector reto 158"/>
          <p:cNvCxnSpPr/>
          <p:nvPr/>
        </p:nvCxnSpPr>
        <p:spPr bwMode="auto">
          <a:xfrm>
            <a:off x="48641" y="4024554"/>
            <a:ext cx="909535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Retângulo 159"/>
          <p:cNvSpPr/>
          <p:nvPr/>
        </p:nvSpPr>
        <p:spPr>
          <a:xfrm>
            <a:off x="2085304" y="3908902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1" name="Conector reto 160"/>
          <p:cNvCxnSpPr/>
          <p:nvPr/>
        </p:nvCxnSpPr>
        <p:spPr bwMode="auto">
          <a:xfrm flipV="1">
            <a:off x="5796136" y="3374622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Retângulo 161"/>
          <p:cNvSpPr/>
          <p:nvPr/>
        </p:nvSpPr>
        <p:spPr>
          <a:xfrm>
            <a:off x="6916441" y="3798039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3" name="Conector reto 162"/>
          <p:cNvCxnSpPr/>
          <p:nvPr/>
        </p:nvCxnSpPr>
        <p:spPr bwMode="auto">
          <a:xfrm flipV="1">
            <a:off x="48641" y="347179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4" name="Conector reto 163"/>
          <p:cNvCxnSpPr/>
          <p:nvPr/>
        </p:nvCxnSpPr>
        <p:spPr bwMode="auto">
          <a:xfrm flipV="1">
            <a:off x="6945486" y="3380972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5" name="Conector reto 164"/>
          <p:cNvCxnSpPr/>
          <p:nvPr/>
        </p:nvCxnSpPr>
        <p:spPr bwMode="auto">
          <a:xfrm flipV="1">
            <a:off x="7562428" y="3383383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Retângulo 165"/>
          <p:cNvSpPr/>
          <p:nvPr/>
        </p:nvSpPr>
        <p:spPr>
          <a:xfrm>
            <a:off x="5508104" y="3919062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67" name="Retângulo 166"/>
          <p:cNvSpPr/>
          <p:nvPr/>
        </p:nvSpPr>
        <p:spPr>
          <a:xfrm>
            <a:off x="7387704" y="3919062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68" name="Retângulo 167"/>
          <p:cNvSpPr/>
          <p:nvPr/>
        </p:nvSpPr>
        <p:spPr>
          <a:xfrm>
            <a:off x="2447193" y="6654943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9" name="Conector reto 168"/>
          <p:cNvCxnSpPr/>
          <p:nvPr/>
        </p:nvCxnSpPr>
        <p:spPr bwMode="auto">
          <a:xfrm flipV="1">
            <a:off x="2555776" y="6237876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0" name="Conector reto 169"/>
          <p:cNvCxnSpPr/>
          <p:nvPr/>
        </p:nvCxnSpPr>
        <p:spPr bwMode="auto">
          <a:xfrm flipV="1">
            <a:off x="3059832" y="6240287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1" name="Conector reto 170"/>
          <p:cNvCxnSpPr/>
          <p:nvPr/>
        </p:nvCxnSpPr>
        <p:spPr bwMode="auto">
          <a:xfrm flipV="1">
            <a:off x="9576" y="6862745"/>
            <a:ext cx="8966269" cy="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2" name="Retângulo 171"/>
          <p:cNvSpPr/>
          <p:nvPr/>
        </p:nvSpPr>
        <p:spPr>
          <a:xfrm>
            <a:off x="3538465" y="6660911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73" name="Conector reto 172"/>
          <p:cNvCxnSpPr/>
          <p:nvPr/>
        </p:nvCxnSpPr>
        <p:spPr bwMode="auto">
          <a:xfrm flipV="1">
            <a:off x="3631707" y="6254502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Conector reto 173"/>
          <p:cNvCxnSpPr/>
          <p:nvPr/>
        </p:nvCxnSpPr>
        <p:spPr bwMode="auto">
          <a:xfrm flipV="1">
            <a:off x="4139952" y="6256913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5" name="Retângulo 174"/>
          <p:cNvSpPr/>
          <p:nvPr/>
        </p:nvSpPr>
        <p:spPr>
          <a:xfrm>
            <a:off x="365830" y="6779809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76" name="Retângulo 175"/>
          <p:cNvSpPr/>
          <p:nvPr/>
        </p:nvSpPr>
        <p:spPr>
          <a:xfrm>
            <a:off x="5324935" y="6773879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77" name="Conector reto 176"/>
          <p:cNvCxnSpPr/>
          <p:nvPr/>
        </p:nvCxnSpPr>
        <p:spPr bwMode="auto">
          <a:xfrm flipV="1">
            <a:off x="8961333" y="6240288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8" name="Retângulo 177"/>
          <p:cNvSpPr/>
          <p:nvPr/>
        </p:nvSpPr>
        <p:spPr>
          <a:xfrm>
            <a:off x="2987825" y="6642125"/>
            <a:ext cx="753282" cy="20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79" name="Texto explicativo retangular com cantos arredondados 178"/>
          <p:cNvSpPr/>
          <p:nvPr/>
        </p:nvSpPr>
        <p:spPr>
          <a:xfrm>
            <a:off x="7740351" y="4093074"/>
            <a:ext cx="1381073" cy="401852"/>
          </a:xfrm>
          <a:prstGeom prst="wedgeRoundRectCallout">
            <a:avLst>
              <a:gd name="adj1" fmla="val 28686"/>
              <a:gd name="adj2" fmla="val -162351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pt-BR" sz="800" b="1" dirty="0" smtClean="0">
              <a:solidFill>
                <a:prstClr val="black"/>
              </a:solidFill>
            </a:endParaRPr>
          </a:p>
          <a:p>
            <a:pPr algn="l"/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74,8%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grpSp>
        <p:nvGrpSpPr>
          <p:cNvPr id="180" name="Grupo 179"/>
          <p:cNvGrpSpPr/>
          <p:nvPr/>
        </p:nvGrpSpPr>
        <p:grpSpPr>
          <a:xfrm>
            <a:off x="5978223" y="4159426"/>
            <a:ext cx="1186065" cy="390869"/>
            <a:chOff x="6012160" y="3787480"/>
            <a:chExt cx="1186065" cy="390869"/>
          </a:xfrm>
        </p:grpSpPr>
        <p:pic>
          <p:nvPicPr>
            <p:cNvPr id="181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12160" y="3853917"/>
              <a:ext cx="720080" cy="324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" name="CaixaDeTexto 181"/>
            <p:cNvSpPr txBox="1"/>
            <p:nvPr/>
          </p:nvSpPr>
          <p:spPr>
            <a:xfrm>
              <a:off x="6563970" y="3787480"/>
              <a:ext cx="6342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solidFill>
                    <a:srgbClr val="0066CC"/>
                  </a:solidFill>
                </a:rPr>
                <a:t>Adutora do Agreste</a:t>
              </a:r>
              <a:endParaRPr lang="pt-BR" sz="600" dirty="0">
                <a:solidFill>
                  <a:srgbClr val="0066CC"/>
                </a:solidFill>
              </a:endParaRPr>
            </a:p>
          </p:txBody>
        </p:sp>
        <p:sp>
          <p:nvSpPr>
            <p:cNvPr id="183" name="CaixaDeTexto 182"/>
            <p:cNvSpPr txBox="1"/>
            <p:nvPr/>
          </p:nvSpPr>
          <p:spPr>
            <a:xfrm>
              <a:off x="6563969" y="3990872"/>
              <a:ext cx="63425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500" dirty="0" err="1" smtClean="0">
                  <a:solidFill>
                    <a:srgbClr val="C00000"/>
                  </a:solidFill>
                </a:rPr>
                <a:t>Jul</a:t>
              </a:r>
              <a:r>
                <a:rPr lang="pt-BR" sz="500" dirty="0" smtClean="0">
                  <a:solidFill>
                    <a:srgbClr val="C00000"/>
                  </a:solidFill>
                </a:rPr>
                <a:t>/2016</a:t>
              </a:r>
              <a:endParaRPr lang="pt-BR" sz="5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84" name="CaixaDeTexto 183"/>
          <p:cNvSpPr txBox="1"/>
          <p:nvPr/>
        </p:nvSpPr>
        <p:spPr>
          <a:xfrm>
            <a:off x="5449913" y="4511253"/>
            <a:ext cx="63425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" dirty="0" smtClean="0">
                <a:solidFill>
                  <a:srgbClr val="C00000"/>
                </a:solidFill>
              </a:rPr>
              <a:t>Set/2018</a:t>
            </a:r>
            <a:endParaRPr lang="pt-BR" sz="500" dirty="0">
              <a:solidFill>
                <a:srgbClr val="C00000"/>
              </a:solidFill>
            </a:endParaRPr>
          </a:p>
        </p:txBody>
      </p:sp>
      <p:sp>
        <p:nvSpPr>
          <p:cNvPr id="185" name="CaixaDeTexto 184"/>
          <p:cNvSpPr txBox="1"/>
          <p:nvPr/>
        </p:nvSpPr>
        <p:spPr>
          <a:xfrm>
            <a:off x="370073" y="4677870"/>
            <a:ext cx="6342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rgbClr val="0066CC"/>
                </a:solidFill>
              </a:rPr>
              <a:t>(PE)</a:t>
            </a:r>
            <a:endParaRPr lang="pt-BR" sz="600" dirty="0">
              <a:solidFill>
                <a:srgbClr val="0066CC"/>
              </a:solidFill>
            </a:endParaRPr>
          </a:p>
        </p:txBody>
      </p:sp>
      <p:sp>
        <p:nvSpPr>
          <p:cNvPr id="186" name="CaixaDeTexto 185"/>
          <p:cNvSpPr txBox="1"/>
          <p:nvPr/>
        </p:nvSpPr>
        <p:spPr>
          <a:xfrm>
            <a:off x="6721000" y="4203413"/>
            <a:ext cx="6342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rgbClr val="0066CC"/>
                </a:solidFill>
              </a:rPr>
              <a:t>(PE)</a:t>
            </a:r>
            <a:endParaRPr lang="pt-BR" sz="600" dirty="0">
              <a:solidFill>
                <a:srgbClr val="0066CC"/>
              </a:solidFill>
            </a:endParaRPr>
          </a:p>
        </p:txBody>
      </p:sp>
      <p:sp>
        <p:nvSpPr>
          <p:cNvPr id="187" name="CaixaDeTexto 186"/>
          <p:cNvSpPr txBox="1"/>
          <p:nvPr/>
        </p:nvSpPr>
        <p:spPr>
          <a:xfrm>
            <a:off x="5584137" y="1710005"/>
            <a:ext cx="6342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rgbClr val="0066CC"/>
                </a:solidFill>
              </a:rPr>
              <a:t>(PE)</a:t>
            </a:r>
            <a:endParaRPr lang="pt-BR" sz="600" dirty="0">
              <a:solidFill>
                <a:srgbClr val="0066CC"/>
              </a:solidFill>
            </a:endParaRPr>
          </a:p>
        </p:txBody>
      </p:sp>
      <p:sp>
        <p:nvSpPr>
          <p:cNvPr id="188" name="CaixaDeTexto 187"/>
          <p:cNvSpPr txBox="1"/>
          <p:nvPr/>
        </p:nvSpPr>
        <p:spPr>
          <a:xfrm>
            <a:off x="8521765" y="5077747"/>
            <a:ext cx="6342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rgbClr val="0066CC"/>
                </a:solidFill>
              </a:rPr>
              <a:t>(PB)</a:t>
            </a:r>
            <a:endParaRPr lang="pt-BR" sz="600" dirty="0">
              <a:solidFill>
                <a:srgbClr val="0066CC"/>
              </a:solidFill>
            </a:endParaRPr>
          </a:p>
        </p:txBody>
      </p:sp>
      <p:sp>
        <p:nvSpPr>
          <p:cNvPr id="67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55044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Users\cicero.meneses\Desktop\FOTOS JULHO_2014\Drone - 3L - Agosto 2014\DJI0014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50629"/>
            <a:ext cx="9144000" cy="5834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7020272" y="5640164"/>
            <a:ext cx="1800200" cy="957188"/>
            <a:chOff x="6588224" y="5373216"/>
            <a:chExt cx="1800200" cy="95718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7092280" y="594927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Título 1"/>
          <p:cNvSpPr txBox="1">
            <a:spLocks/>
          </p:cNvSpPr>
          <p:nvPr/>
        </p:nvSpPr>
        <p:spPr>
          <a:xfrm>
            <a:off x="35496" y="332656"/>
            <a:ext cx="9073008" cy="717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04617B"/>
                </a:solidFill>
              </a:rPr>
              <a:t>Vista geral da captação</a:t>
            </a:r>
            <a:endParaRPr lang="pt-BR" sz="2400" b="1" dirty="0">
              <a:solidFill>
                <a:srgbClr val="04617B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Eixo Leste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8899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Recorte de Tela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85719" y="352652"/>
            <a:ext cx="9636219" cy="6505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Título 1"/>
          <p:cNvSpPr txBox="1">
            <a:spLocks/>
          </p:cNvSpPr>
          <p:nvPr/>
        </p:nvSpPr>
        <p:spPr>
          <a:xfrm>
            <a:off x="35496" y="44624"/>
            <a:ext cx="9073008" cy="308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EBV-1</a:t>
            </a:r>
          </a:p>
        </p:txBody>
      </p:sp>
    </p:spTree>
    <p:extLst>
      <p:ext uri="{BB962C8B-B14F-4D97-AF65-F5344CB8AC3E}">
        <p14:creationId xmlns="" xmlns:p14="http://schemas.microsoft.com/office/powerpoint/2010/main" val="29698581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386970"/>
            <a:ext cx="9143200" cy="647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upo 5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aixaDeTexto 8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0" name="Título 1"/>
          <p:cNvSpPr txBox="1">
            <a:spLocks/>
          </p:cNvSpPr>
          <p:nvPr/>
        </p:nvSpPr>
        <p:spPr>
          <a:xfrm>
            <a:off x="35496" y="0"/>
            <a:ext cx="9073008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EBV-1</a:t>
            </a:r>
          </a:p>
        </p:txBody>
      </p:sp>
    </p:spTree>
    <p:extLst>
      <p:ext uri="{BB962C8B-B14F-4D97-AF65-F5344CB8AC3E}">
        <p14:creationId xmlns="" xmlns:p14="http://schemas.microsoft.com/office/powerpoint/2010/main" val="2765169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Users\cicero.meneses\Downloads\_MAR331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694" y="3868174"/>
            <a:ext cx="4417804" cy="2945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30" y="805090"/>
            <a:ext cx="4585083" cy="3055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3868174"/>
            <a:ext cx="4418909" cy="2945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Subestação de Energia – E1</a:t>
            </a:r>
          </a:p>
        </p:txBody>
      </p:sp>
    </p:spTree>
    <p:extLst>
      <p:ext uri="{BB962C8B-B14F-4D97-AF65-F5344CB8AC3E}">
        <p14:creationId xmlns="" xmlns:p14="http://schemas.microsoft.com/office/powerpoint/2010/main" val="3713014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939"/>
            <a:ext cx="9176742" cy="6539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10716"/>
            <a:ext cx="9073008" cy="349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EBV-1 – Conjunto Moto Bomba</a:t>
            </a:r>
          </a:p>
        </p:txBody>
      </p:sp>
    </p:spTree>
    <p:extLst>
      <p:ext uri="{BB962C8B-B14F-4D97-AF65-F5344CB8AC3E}">
        <p14:creationId xmlns="" xmlns:p14="http://schemas.microsoft.com/office/powerpoint/2010/main" val="463033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cicero.meneses\Desktop\FOTOS AGOSTO\SELEÇÃO MOREIRA\DSC_209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90753"/>
            <a:ext cx="9144000" cy="64672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44624"/>
            <a:ext cx="9073008" cy="346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EBV-1</a:t>
            </a:r>
          </a:p>
        </p:txBody>
      </p:sp>
    </p:spTree>
    <p:extLst>
      <p:ext uri="{BB962C8B-B14F-4D97-AF65-F5344CB8AC3E}">
        <p14:creationId xmlns="" xmlns:p14="http://schemas.microsoft.com/office/powerpoint/2010/main" val="25189109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731099" y="1163069"/>
            <a:ext cx="9911611" cy="5650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EBV-1 – Enchimento </a:t>
            </a:r>
            <a:r>
              <a:rPr lang="pt-BR" dirty="0" err="1"/>
              <a:t>Forebay</a:t>
            </a:r>
            <a:r>
              <a:rPr lang="pt-BR" dirty="0"/>
              <a:t> de Jusante</a:t>
            </a:r>
          </a:p>
        </p:txBody>
      </p:sp>
    </p:spTree>
    <p:extLst>
      <p:ext uri="{BB962C8B-B14F-4D97-AF65-F5344CB8AC3E}">
        <p14:creationId xmlns="" xmlns:p14="http://schemas.microsoft.com/office/powerpoint/2010/main" val="2415972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Recorte de Tela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-308"/>
          <a:stretch/>
        </p:blipFill>
        <p:spPr>
          <a:xfrm>
            <a:off x="0" y="380036"/>
            <a:ext cx="9180512" cy="650534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335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Aqueduto BR-316</a:t>
            </a:r>
          </a:p>
        </p:txBody>
      </p:sp>
    </p:spTree>
    <p:extLst>
      <p:ext uri="{BB962C8B-B14F-4D97-AF65-F5344CB8AC3E}">
        <p14:creationId xmlns="" xmlns:p14="http://schemas.microsoft.com/office/powerpoint/2010/main" val="4227145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15118"/>
            <a:ext cx="9178652" cy="6442881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6840252" y="5085185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Passagem da água no Aqueduto da BR-316</a:t>
            </a:r>
          </a:p>
        </p:txBody>
      </p:sp>
    </p:spTree>
    <p:extLst>
      <p:ext uri="{BB962C8B-B14F-4D97-AF65-F5344CB8AC3E}">
        <p14:creationId xmlns="" xmlns:p14="http://schemas.microsoft.com/office/powerpoint/2010/main" val="2407812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016" t="1158" r="841" b="43247"/>
          <a:stretch/>
        </p:blipFill>
        <p:spPr bwMode="auto">
          <a:xfrm>
            <a:off x="405061" y="335386"/>
            <a:ext cx="8433343" cy="6753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Mapa Projetos Cristiane MP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872759" y="5750502"/>
            <a:ext cx="1246732" cy="10142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323514" y="6240539"/>
            <a:ext cx="79597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324073" y="6414223"/>
            <a:ext cx="79597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Mapa de Infraestrutura Hídrica do Nordeste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9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Recorte de Tela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208754"/>
            <a:ext cx="9144000" cy="5648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upo 4"/>
          <p:cNvGrpSpPr/>
          <p:nvPr/>
        </p:nvGrpSpPr>
        <p:grpSpPr>
          <a:xfrm>
            <a:off x="6910164" y="5344641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Enchimento do Reservatório Areias</a:t>
            </a:r>
          </a:p>
        </p:txBody>
      </p:sp>
    </p:spTree>
    <p:extLst>
      <p:ext uri="{BB962C8B-B14F-4D97-AF65-F5344CB8AC3E}">
        <p14:creationId xmlns="" xmlns:p14="http://schemas.microsoft.com/office/powerpoint/2010/main" val="8510771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Recorte de Tela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36" y="1340769"/>
            <a:ext cx="9014487" cy="5011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Enchimento do Reservatório Areias</a:t>
            </a:r>
          </a:p>
        </p:txBody>
      </p:sp>
    </p:spTree>
    <p:extLst>
      <p:ext uri="{BB962C8B-B14F-4D97-AF65-F5344CB8AC3E}">
        <p14:creationId xmlns="" xmlns:p14="http://schemas.microsoft.com/office/powerpoint/2010/main" val="1345190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est34723\Users\jacqueline.rocha\Documents\SIH 2015\FOTOS 2015\FEVEREIRO\TRECHO 5\16 a 20-2-2015\3ª Semana Rel.Fotos fev 2015\Fotos M3L e 1L e 2L\Fotos M1L e 2L\2620_46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652"/>
            <a:ext cx="9544050" cy="6638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44624"/>
            <a:ext cx="9073008" cy="308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EBV - 2</a:t>
            </a:r>
          </a:p>
        </p:txBody>
      </p:sp>
    </p:spTree>
    <p:extLst>
      <p:ext uri="{BB962C8B-B14F-4D97-AF65-F5344CB8AC3E}">
        <p14:creationId xmlns="" xmlns:p14="http://schemas.microsoft.com/office/powerpoint/2010/main" val="3039102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Fotografia Março  2014\Barragem Bagre\_DSC02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7736" y="421170"/>
            <a:ext cx="9691736" cy="6436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Reservatório Bagres</a:t>
            </a:r>
          </a:p>
        </p:txBody>
      </p:sp>
    </p:spTree>
    <p:extLst>
      <p:ext uri="{BB962C8B-B14F-4D97-AF65-F5344CB8AC3E}">
        <p14:creationId xmlns="" xmlns:p14="http://schemas.microsoft.com/office/powerpoint/2010/main" val="8123505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est34723\Users\jacqueline.rocha\Documents\SIH 2015\FOTOS 2015\FEVEREIRO\TRECHO 5\Fotos 29_01 a 04_02 - Metas 1L_2L\2211_41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652"/>
            <a:ext cx="9141024" cy="6532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44624"/>
            <a:ext cx="9073008" cy="308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Execução de canal da Meta 2L</a:t>
            </a:r>
          </a:p>
        </p:txBody>
      </p:sp>
    </p:spTree>
    <p:extLst>
      <p:ext uri="{BB962C8B-B14F-4D97-AF65-F5344CB8AC3E}">
        <p14:creationId xmlns="" xmlns:p14="http://schemas.microsoft.com/office/powerpoint/2010/main" val="4184788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\\est34723\Users\jacqueline.rocha\Documents\SIH 2015\FOTOS 2015\FOTOS WILSON_APRESENTAÇÃO\MOXOTO\2162_28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2401"/>
            <a:ext cx="9141024" cy="648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44624"/>
            <a:ext cx="9073008" cy="327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Reservatório </a:t>
            </a:r>
            <a:r>
              <a:rPr lang="pt-BR" dirty="0" err="1"/>
              <a:t>Moxotó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95772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268760"/>
            <a:ext cx="900668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588224" y="5373216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EEECE1"/>
                  </a:solidFill>
                </a:rPr>
                <a:t>concluído</a:t>
              </a:r>
              <a:endParaRPr lang="pt-BR" b="1" dirty="0">
                <a:solidFill>
                  <a:srgbClr val="EEECE1"/>
                </a:solidFill>
              </a:endParaRPr>
            </a:p>
          </p:txBody>
        </p:sp>
      </p:grpSp>
      <p:sp>
        <p:nvSpPr>
          <p:cNvPr id="8" name="Título 1"/>
          <p:cNvSpPr txBox="1">
            <a:spLocks/>
          </p:cNvSpPr>
          <p:nvPr/>
        </p:nvSpPr>
        <p:spPr>
          <a:xfrm>
            <a:off x="35496" y="44624"/>
            <a:ext cx="90730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Aqueduto Branco</a:t>
            </a:r>
          </a:p>
        </p:txBody>
      </p:sp>
    </p:spTree>
    <p:extLst>
      <p:ext uri="{BB962C8B-B14F-4D97-AF65-F5344CB8AC3E}">
        <p14:creationId xmlns="" xmlns:p14="http://schemas.microsoft.com/office/powerpoint/2010/main" val="2688214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est34723\Users\jacqueline.rocha\Documents\SIH 2015\FOTOS 2015\FOTOS WILSON_APRESENTAÇÃO\BARRO BRANCO\2115_47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26066" y="352652"/>
            <a:ext cx="9167090" cy="6505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0"/>
            <a:ext cx="9073008" cy="352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Reservatório Barro Branco</a:t>
            </a:r>
          </a:p>
        </p:txBody>
      </p:sp>
    </p:spTree>
    <p:extLst>
      <p:ext uri="{BB962C8B-B14F-4D97-AF65-F5344CB8AC3E}">
        <p14:creationId xmlns="" xmlns:p14="http://schemas.microsoft.com/office/powerpoint/2010/main" val="23614563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est34723\Users\jacqueline.rocha\Documents\SIH 2015\FOTOS 2015\FOTOS WILSON_APRESENTAÇÃO\TUNEL GIANCARLO\IMG_437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5496" y="0"/>
            <a:ext cx="9073008" cy="332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Túnel Giancarlo - Emboque</a:t>
            </a:r>
          </a:p>
        </p:txBody>
      </p:sp>
    </p:spTree>
    <p:extLst>
      <p:ext uri="{BB962C8B-B14F-4D97-AF65-F5344CB8AC3E}">
        <p14:creationId xmlns="" xmlns:p14="http://schemas.microsoft.com/office/powerpoint/2010/main" val="3559020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est34723\Users\jacqueline.rocha\Documents\SIH 2015\FOTOS 2015\FEVEREIRO\TRECHO 5\Fotos 29_01 a 04_02 - Meta 3L\2410_40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652"/>
            <a:ext cx="9144000" cy="6505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5496" y="0"/>
            <a:ext cx="9073008" cy="352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Túnel Giancarlo - Desemboque</a:t>
            </a:r>
          </a:p>
        </p:txBody>
      </p:sp>
    </p:spTree>
    <p:extLst>
      <p:ext uri="{BB962C8B-B14F-4D97-AF65-F5344CB8AC3E}">
        <p14:creationId xmlns="" xmlns:p14="http://schemas.microsoft.com/office/powerpoint/2010/main" val="3979883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6"/>
          <p:cNvSpPr/>
          <p:nvPr/>
        </p:nvSpPr>
        <p:spPr>
          <a:xfrm>
            <a:off x="0" y="332656"/>
            <a:ext cx="4572000" cy="65253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Projeto de Integração do </a:t>
            </a:r>
            <a:r>
              <a:rPr lang="pt-BR" sz="3000" b="1" spc="-50" dirty="0" smtClean="0">
                <a:solidFill>
                  <a:schemeClr val="bg1"/>
                </a:solidFill>
              </a:rPr>
              <a:t>Rio </a:t>
            </a:r>
            <a:r>
              <a:rPr lang="pt-BR" sz="3000" b="1" spc="-50" dirty="0" smtClean="0">
                <a:solidFill>
                  <a:schemeClr val="bg1"/>
                </a:solidFill>
              </a:rPr>
              <a:t>São Francisco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1824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6"/>
          <p:cNvSpPr/>
          <p:nvPr/>
        </p:nvSpPr>
        <p:spPr>
          <a:xfrm>
            <a:off x="0" y="332656"/>
            <a:ext cx="4572000" cy="65253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Obras Estruturantes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6263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5496" y="334208"/>
            <a:ext cx="9073008" cy="708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Vertente Litorânea / PB – </a:t>
            </a:r>
            <a:r>
              <a:rPr lang="pt-BR" sz="2400" b="1" dirty="0" smtClean="0">
                <a:solidFill>
                  <a:srgbClr val="04617B"/>
                </a:solidFill>
                <a:latin typeface="Calibri"/>
              </a:rPr>
              <a:t>Trechos I e II</a:t>
            </a:r>
          </a:p>
          <a:p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R$ 875 milhões - 38% de execução</a:t>
            </a:r>
            <a:endParaRPr lang="pt-BR" sz="20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10" name="Grupo 4"/>
          <p:cNvGrpSpPr>
            <a:grpSpLocks/>
          </p:cNvGrpSpPr>
          <p:nvPr/>
        </p:nvGrpSpPr>
        <p:grpSpPr bwMode="auto">
          <a:xfrm>
            <a:off x="161925" y="1029756"/>
            <a:ext cx="8839200" cy="288925"/>
            <a:chOff x="161925" y="1682750"/>
            <a:chExt cx="8596313" cy="288925"/>
          </a:xfrm>
        </p:grpSpPr>
        <p:sp>
          <p:nvSpPr>
            <p:cNvPr id="11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12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599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 bwMode="auto">
          <a:xfrm>
            <a:off x="384895" y="7053488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Forma livre 9"/>
          <p:cNvSpPr/>
          <p:nvPr/>
        </p:nvSpPr>
        <p:spPr bwMode="auto">
          <a:xfrm>
            <a:off x="2107332" y="10619013"/>
            <a:ext cx="1465263" cy="360362"/>
          </a:xfrm>
          <a:custGeom>
            <a:avLst/>
            <a:gdLst>
              <a:gd name="connsiteX0" fmla="*/ 1465942 w 1465942"/>
              <a:gd name="connsiteY0" fmla="*/ 101600 h 359954"/>
              <a:gd name="connsiteX1" fmla="*/ 1419497 w 1465942"/>
              <a:gd name="connsiteY1" fmla="*/ 58057 h 359954"/>
              <a:gd name="connsiteX2" fmla="*/ 1402080 w 1465942"/>
              <a:gd name="connsiteY2" fmla="*/ 87086 h 359954"/>
              <a:gd name="connsiteX3" fmla="*/ 1346925 w 1465942"/>
              <a:gd name="connsiteY3" fmla="*/ 0 h 359954"/>
              <a:gd name="connsiteX4" fmla="*/ 1285965 w 1465942"/>
              <a:gd name="connsiteY4" fmla="*/ 37737 h 359954"/>
              <a:gd name="connsiteX5" fmla="*/ 1187268 w 1465942"/>
              <a:gd name="connsiteY5" fmla="*/ 101600 h 359954"/>
              <a:gd name="connsiteX6" fmla="*/ 1024708 w 1465942"/>
              <a:gd name="connsiteY6" fmla="*/ 238034 h 359954"/>
              <a:gd name="connsiteX7" fmla="*/ 902788 w 1465942"/>
              <a:gd name="connsiteY7" fmla="*/ 345440 h 359954"/>
              <a:gd name="connsiteX8" fmla="*/ 757645 w 1465942"/>
              <a:gd name="connsiteY8" fmla="*/ 354149 h 359954"/>
              <a:gd name="connsiteX9" fmla="*/ 600891 w 1465942"/>
              <a:gd name="connsiteY9" fmla="*/ 359954 h 359954"/>
              <a:gd name="connsiteX10" fmla="*/ 545737 w 1465942"/>
              <a:gd name="connsiteY10" fmla="*/ 357051 h 359954"/>
              <a:gd name="connsiteX11" fmla="*/ 574765 w 1465942"/>
              <a:gd name="connsiteY11" fmla="*/ 293189 h 359954"/>
              <a:gd name="connsiteX12" fmla="*/ 531222 w 1465942"/>
              <a:gd name="connsiteY12" fmla="*/ 264160 h 359954"/>
              <a:gd name="connsiteX13" fmla="*/ 444137 w 1465942"/>
              <a:gd name="connsiteY13" fmla="*/ 235131 h 359954"/>
              <a:gd name="connsiteX14" fmla="*/ 229325 w 1465942"/>
              <a:gd name="connsiteY14" fmla="*/ 156754 h 359954"/>
              <a:gd name="connsiteX15" fmla="*/ 81280 w 1465942"/>
              <a:gd name="connsiteY15" fmla="*/ 60960 h 359954"/>
              <a:gd name="connsiteX16" fmla="*/ 0 w 1465942"/>
              <a:gd name="connsiteY16" fmla="*/ 5806 h 35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65942" h="359954">
                <a:moveTo>
                  <a:pt x="1465942" y="101600"/>
                </a:moveTo>
                <a:lnTo>
                  <a:pt x="1419497" y="58057"/>
                </a:lnTo>
                <a:lnTo>
                  <a:pt x="1402080" y="87086"/>
                </a:lnTo>
                <a:lnTo>
                  <a:pt x="1346925" y="0"/>
                </a:lnTo>
                <a:lnTo>
                  <a:pt x="1285965" y="37737"/>
                </a:lnTo>
                <a:lnTo>
                  <a:pt x="1187268" y="101600"/>
                </a:lnTo>
                <a:lnTo>
                  <a:pt x="1024708" y="238034"/>
                </a:lnTo>
                <a:lnTo>
                  <a:pt x="902788" y="345440"/>
                </a:lnTo>
                <a:lnTo>
                  <a:pt x="757645" y="354149"/>
                </a:lnTo>
                <a:lnTo>
                  <a:pt x="600891" y="359954"/>
                </a:lnTo>
                <a:lnTo>
                  <a:pt x="545737" y="357051"/>
                </a:lnTo>
                <a:lnTo>
                  <a:pt x="574765" y="293189"/>
                </a:lnTo>
                <a:lnTo>
                  <a:pt x="531222" y="264160"/>
                </a:lnTo>
                <a:lnTo>
                  <a:pt x="444137" y="235131"/>
                </a:lnTo>
                <a:lnTo>
                  <a:pt x="229325" y="156754"/>
                </a:lnTo>
                <a:lnTo>
                  <a:pt x="81280" y="60960"/>
                </a:lnTo>
                <a:lnTo>
                  <a:pt x="0" y="5806"/>
                </a:ln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Text Box 34"/>
          <p:cNvSpPr txBox="1">
            <a:spLocks noChangeArrowheads="1"/>
          </p:cNvSpPr>
          <p:nvPr/>
        </p:nvSpPr>
        <p:spPr bwMode="auto">
          <a:xfrm>
            <a:off x="7203207" y="10884125"/>
            <a:ext cx="1390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pt-BR" sz="1200" b="1" dirty="0">
                <a:solidFill>
                  <a:srgbClr val="00B050"/>
                </a:solidFill>
                <a:latin typeface="+mj-lt"/>
              </a:rPr>
              <a:t>Etapa I</a:t>
            </a:r>
          </a:p>
          <a:p>
            <a:pPr algn="l">
              <a:spcBef>
                <a:spcPct val="50000"/>
              </a:spcBef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1ª fase - Etapa II</a:t>
            </a:r>
          </a:p>
        </p:txBody>
      </p:sp>
      <p:sp>
        <p:nvSpPr>
          <p:cNvPr id="38927" name="Line 35"/>
          <p:cNvSpPr>
            <a:spLocks noChangeShapeType="1"/>
          </p:cNvSpPr>
          <p:nvPr/>
        </p:nvSpPr>
        <p:spPr bwMode="auto">
          <a:xfrm>
            <a:off x="6865654" y="11264935"/>
            <a:ext cx="337500" cy="0"/>
          </a:xfrm>
          <a:prstGeom prst="line">
            <a:avLst/>
          </a:prstGeom>
          <a:noFill/>
          <a:ln w="29464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pt-BR">
              <a:latin typeface="+mj-lt"/>
            </a:endParaRPr>
          </a:p>
        </p:txBody>
      </p:sp>
      <p:sp>
        <p:nvSpPr>
          <p:cNvPr id="38928" name="Line 36"/>
          <p:cNvSpPr>
            <a:spLocks noChangeShapeType="1"/>
          </p:cNvSpPr>
          <p:nvPr/>
        </p:nvSpPr>
        <p:spPr bwMode="auto">
          <a:xfrm>
            <a:off x="6865654" y="11036337"/>
            <a:ext cx="337500" cy="0"/>
          </a:xfrm>
          <a:prstGeom prst="line">
            <a:avLst/>
          </a:prstGeom>
          <a:noFill/>
          <a:ln w="29464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52438" tIns="52438" rIns="52438" bIns="52438" anchor="ctr"/>
          <a:lstStyle/>
          <a:p>
            <a:endParaRPr lang="pt-BR">
              <a:latin typeface="+mj-lt"/>
            </a:endParaRPr>
          </a:p>
        </p:txBody>
      </p:sp>
      <p:sp>
        <p:nvSpPr>
          <p:cNvPr id="38929" name="Text Box 5"/>
          <p:cNvSpPr txBox="1">
            <a:spLocks noChangeArrowheads="1"/>
          </p:cNvSpPr>
          <p:nvPr/>
        </p:nvSpPr>
        <p:spPr bwMode="auto">
          <a:xfrm>
            <a:off x="6755902" y="10517392"/>
            <a:ext cx="901845" cy="31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+mj-lt"/>
                <a:ea typeface="MS PGothic" pitchFamily="34" charset="-128"/>
                <a:cs typeface="Arial" pitchFamily="34" charset="0"/>
              </a:rPr>
              <a:t>Legenda</a:t>
            </a: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35496" y="355997"/>
            <a:ext cx="9073008" cy="6864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</a:rPr>
              <a:t>Adutora do Agreste / PE</a:t>
            </a:r>
          </a:p>
          <a:p>
            <a:pPr>
              <a:tabLst>
                <a:tab pos="3771900" algn="l"/>
              </a:tabLst>
            </a:pPr>
            <a:r>
              <a:rPr lang="pt-BR" sz="2000" b="1" dirty="0" smtClean="0">
                <a:solidFill>
                  <a:srgbClr val="04617B"/>
                </a:solidFill>
              </a:rPr>
              <a:t>R</a:t>
            </a:r>
            <a:r>
              <a:rPr lang="pt-BR" sz="2000" b="1" dirty="0">
                <a:solidFill>
                  <a:srgbClr val="04617B"/>
                </a:solidFill>
                <a:latin typeface="Calibri"/>
              </a:rPr>
              <a:t>$ </a:t>
            </a:r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1,26 </a:t>
            </a:r>
            <a:r>
              <a:rPr lang="pt-BR" sz="2000" b="1" dirty="0">
                <a:solidFill>
                  <a:srgbClr val="04617B"/>
                </a:solidFill>
                <a:latin typeface="Calibri"/>
              </a:rPr>
              <a:t>bilhão </a:t>
            </a:r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- 61% </a:t>
            </a:r>
            <a:r>
              <a:rPr lang="pt-BR" sz="2000" b="1" dirty="0">
                <a:solidFill>
                  <a:srgbClr val="04617B"/>
                </a:solidFill>
                <a:latin typeface="Calibri"/>
              </a:rPr>
              <a:t>de execução</a:t>
            </a:r>
          </a:p>
        </p:txBody>
      </p:sp>
      <p:grpSp>
        <p:nvGrpSpPr>
          <p:cNvPr id="32" name="Grupo 4"/>
          <p:cNvGrpSpPr>
            <a:grpSpLocks/>
          </p:cNvGrpSpPr>
          <p:nvPr/>
        </p:nvGrpSpPr>
        <p:grpSpPr bwMode="auto">
          <a:xfrm>
            <a:off x="161925" y="1029756"/>
            <a:ext cx="8839200" cy="288925"/>
            <a:chOff x="161925" y="1682750"/>
            <a:chExt cx="8596313" cy="288925"/>
          </a:xfrm>
        </p:grpSpPr>
        <p:sp>
          <p:nvSpPr>
            <p:cNvPr id="33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34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  <p:pic>
        <p:nvPicPr>
          <p:cNvPr id="20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244708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77291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331279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5496" y="332655"/>
            <a:ext cx="9073008" cy="716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Cinturão das Águas do Ceará – </a:t>
            </a:r>
            <a:r>
              <a:rPr lang="pt-BR" sz="2400" b="1" dirty="0" smtClean="0">
                <a:solidFill>
                  <a:srgbClr val="04617B"/>
                </a:solidFill>
                <a:latin typeface="Calibri"/>
              </a:rPr>
              <a:t>trecho I</a:t>
            </a:r>
          </a:p>
          <a:p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R$ 1,1 bilhão - 20% de execução</a:t>
            </a:r>
            <a:endParaRPr lang="pt-BR" sz="20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9" name="Grupo 4"/>
          <p:cNvGrpSpPr>
            <a:grpSpLocks/>
          </p:cNvGrpSpPr>
          <p:nvPr/>
        </p:nvGrpSpPr>
        <p:grpSpPr bwMode="auto">
          <a:xfrm>
            <a:off x="161925" y="1044253"/>
            <a:ext cx="8839200" cy="288925"/>
            <a:chOff x="161925" y="1682750"/>
            <a:chExt cx="8596313" cy="288925"/>
          </a:xfrm>
        </p:grpSpPr>
        <p:sp>
          <p:nvSpPr>
            <p:cNvPr id="10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11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  <p:pic>
        <p:nvPicPr>
          <p:cNvPr id="1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40768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258762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6"/>
            <a:ext cx="9073008" cy="697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Canal do Sertão Alagoano – </a:t>
            </a:r>
            <a:r>
              <a:rPr lang="pt-BR" sz="2400" b="1" dirty="0" smtClean="0">
                <a:solidFill>
                  <a:srgbClr val="04617B"/>
                </a:solidFill>
                <a:latin typeface="Calibri"/>
              </a:rPr>
              <a:t>trechos I a IV</a:t>
            </a:r>
          </a:p>
          <a:p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R$ 2,17 bilhões - 67% de execução</a:t>
            </a:r>
            <a:endParaRPr lang="pt-BR" sz="20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49" name="Grupo 4"/>
          <p:cNvGrpSpPr>
            <a:grpSpLocks/>
          </p:cNvGrpSpPr>
          <p:nvPr/>
        </p:nvGrpSpPr>
        <p:grpSpPr bwMode="auto">
          <a:xfrm>
            <a:off x="161925" y="1029756"/>
            <a:ext cx="8839200" cy="288925"/>
            <a:chOff x="161925" y="1682750"/>
            <a:chExt cx="8596313" cy="288925"/>
          </a:xfrm>
        </p:grpSpPr>
        <p:sp>
          <p:nvSpPr>
            <p:cNvPr id="50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  <p:pic>
        <p:nvPicPr>
          <p:cNvPr id="52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044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70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Adutora do Pajeú / PE e PB</a:t>
            </a:r>
          </a:p>
          <a:p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R$ 362 milhões - etapa I concluída – etapa II 18% de execução</a:t>
            </a:r>
            <a:endParaRPr lang="pt-BR" sz="20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40" name="Grupo 4"/>
          <p:cNvGrpSpPr>
            <a:grpSpLocks/>
          </p:cNvGrpSpPr>
          <p:nvPr/>
        </p:nvGrpSpPr>
        <p:grpSpPr bwMode="auto">
          <a:xfrm>
            <a:off x="161925" y="1029756"/>
            <a:ext cx="8839200" cy="288925"/>
            <a:chOff x="161925" y="1682750"/>
            <a:chExt cx="8596313" cy="288925"/>
          </a:xfrm>
        </p:grpSpPr>
        <p:sp>
          <p:nvSpPr>
            <p:cNvPr id="45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  <p:pic>
        <p:nvPicPr>
          <p:cNvPr id="3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5026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  <a:latin typeface="Calibri"/>
              </a:rPr>
              <a:t>Barragem Oiticica / RN</a:t>
            </a:r>
          </a:p>
          <a:p>
            <a:r>
              <a:rPr lang="pt-BR" sz="2000" b="1" dirty="0" smtClean="0">
                <a:solidFill>
                  <a:srgbClr val="04617B"/>
                </a:solidFill>
                <a:latin typeface="Calibri"/>
              </a:rPr>
              <a:t>R$ 292 milhões – 28% de execução</a:t>
            </a:r>
            <a:endParaRPr lang="pt-BR" sz="2000" b="1" dirty="0">
              <a:solidFill>
                <a:srgbClr val="04617B"/>
              </a:solidFill>
              <a:latin typeface="Calibri"/>
            </a:endParaRPr>
          </a:p>
        </p:txBody>
      </p:sp>
      <p:grpSp>
        <p:nvGrpSpPr>
          <p:cNvPr id="3" name="Grupo 4"/>
          <p:cNvGrpSpPr>
            <a:grpSpLocks/>
          </p:cNvGrpSpPr>
          <p:nvPr/>
        </p:nvGrpSpPr>
        <p:grpSpPr bwMode="auto">
          <a:xfrm>
            <a:off x="161925" y="972245"/>
            <a:ext cx="8839200" cy="288925"/>
            <a:chOff x="161925" y="1682750"/>
            <a:chExt cx="8596313" cy="288925"/>
          </a:xfrm>
        </p:grpSpPr>
        <p:sp>
          <p:nvSpPr>
            <p:cNvPr id="4" name="Line 69"/>
            <p:cNvSpPr>
              <a:spLocks noChangeShapeType="1"/>
            </p:cNvSpPr>
            <p:nvPr/>
          </p:nvSpPr>
          <p:spPr bwMode="auto">
            <a:xfrm flipV="1">
              <a:off x="169645" y="1687512"/>
              <a:ext cx="8588593" cy="7938"/>
            </a:xfrm>
            <a:prstGeom prst="line">
              <a:avLst/>
            </a:prstGeom>
            <a:noFill/>
            <a:ln w="254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516" tIns="45258" rIns="90516" bIns="45258"/>
            <a:lstStyle/>
            <a:p>
              <a:pPr>
                <a:defRPr/>
              </a:pPr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endParaRPr>
            </a:p>
          </p:txBody>
        </p:sp>
        <p:sp>
          <p:nvSpPr>
            <p:cNvPr id="5" name="Rectangle 45"/>
            <p:cNvSpPr>
              <a:spLocks noChangeArrowheads="1"/>
            </p:cNvSpPr>
            <p:nvPr/>
          </p:nvSpPr>
          <p:spPr bwMode="auto">
            <a:xfrm>
              <a:off x="161925" y="1682750"/>
              <a:ext cx="123825" cy="2889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516" tIns="45258" rIns="90516" bIns="4525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04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pt-BR" altLang="pt-BR">
                <a:latin typeface="+mj-lt"/>
              </a:endParaRPr>
            </a:p>
          </p:txBody>
        </p:sp>
      </p:grpSp>
      <p:pic>
        <p:nvPicPr>
          <p:cNvPr id="7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68760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0394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6"/>
          <p:cNvSpPr/>
          <p:nvPr/>
        </p:nvSpPr>
        <p:spPr>
          <a:xfrm>
            <a:off x="0" y="332656"/>
            <a:ext cx="4572000" cy="65253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chemeClr val="bg1"/>
                </a:solidFill>
              </a:rPr>
              <a:t>Visão de Futuro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900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283968" y="1533267"/>
            <a:ext cx="4608512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 smtClean="0">
                <a:latin typeface="+mj-lt"/>
              </a:rPr>
              <a:t>Outras Obras Estruturantes</a:t>
            </a:r>
          </a:p>
          <a:p>
            <a:pPr>
              <a:spcBef>
                <a:spcPts val="600"/>
              </a:spcBef>
            </a:pPr>
            <a:endParaRPr lang="pt-BR" sz="2000" b="1" dirty="0" smtClean="0">
              <a:latin typeface="+mj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Canal do Sertão Alagoano – 5ª etapa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Eixo Sul / </a:t>
            </a:r>
            <a:r>
              <a:rPr lang="pt-BR" sz="2000" dirty="0" smtClean="0">
                <a:latin typeface="+mj-lt"/>
              </a:rPr>
              <a:t>BA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Barragem Fronteiras / CE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Cinturão </a:t>
            </a:r>
            <a:r>
              <a:rPr lang="pt-BR" sz="2000" dirty="0">
                <a:latin typeface="+mj-lt"/>
              </a:rPr>
              <a:t>das Águas do </a:t>
            </a:r>
            <a:r>
              <a:rPr lang="pt-BR" sz="2000" dirty="0" smtClean="0">
                <a:latin typeface="+mj-lt"/>
              </a:rPr>
              <a:t>Ceará</a:t>
            </a:r>
            <a:endParaRPr lang="pt-BR" sz="2000" dirty="0">
              <a:latin typeface="+mj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Barragem Congonhas / MG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Vertente Litorânea – 3ª etapa / PB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Adutora do Agreste – 3ª e 4ª etapa / PE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Barragem Castelo / PI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Barragem Milagres / </a:t>
            </a:r>
            <a:r>
              <a:rPr lang="pt-BR" sz="2000" dirty="0" smtClean="0">
                <a:latin typeface="+mj-lt"/>
              </a:rPr>
              <a:t>PI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Canal </a:t>
            </a:r>
            <a:r>
              <a:rPr lang="pt-BR" sz="2000" dirty="0" err="1" smtClean="0">
                <a:latin typeface="+mj-lt"/>
              </a:rPr>
              <a:t>Xingó</a:t>
            </a:r>
            <a:r>
              <a:rPr lang="pt-BR" sz="2000" dirty="0">
                <a:latin typeface="+mj-lt"/>
              </a:rPr>
              <a:t> </a:t>
            </a:r>
            <a:r>
              <a:rPr lang="pt-BR" sz="2000" dirty="0" smtClean="0">
                <a:latin typeface="+mj-lt"/>
              </a:rPr>
              <a:t>/ SE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592" y="1556792"/>
            <a:ext cx="3668312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just" defTabSz="457200">
              <a:spcBef>
                <a:spcPts val="600"/>
              </a:spcBef>
            </a:pPr>
            <a:r>
              <a:rPr lang="pt-BR" sz="2000" b="1" dirty="0" smtClean="0">
                <a:latin typeface="+mj-lt"/>
              </a:rPr>
              <a:t>Ramais Associados </a:t>
            </a:r>
            <a:endParaRPr lang="pt-BR" sz="2000" strike="sngStrike" dirty="0">
              <a:solidFill>
                <a:srgbClr val="C00000"/>
              </a:solidFill>
              <a:latin typeface="+mj-lt"/>
            </a:endParaRP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Ramal </a:t>
            </a:r>
            <a:r>
              <a:rPr lang="pt-BR" sz="2000" dirty="0">
                <a:latin typeface="+mj-lt"/>
              </a:rPr>
              <a:t>do Agreste / PE</a:t>
            </a: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Ramal de </a:t>
            </a:r>
            <a:r>
              <a:rPr lang="pt-BR" sz="2000" dirty="0" err="1">
                <a:latin typeface="+mj-lt"/>
              </a:rPr>
              <a:t>Entremontes</a:t>
            </a:r>
            <a:r>
              <a:rPr lang="pt-BR" sz="2000" dirty="0">
                <a:latin typeface="+mj-lt"/>
              </a:rPr>
              <a:t> / PE</a:t>
            </a: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Ramal do Apodi / PB - RN</a:t>
            </a: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Ramal do Salgado / CE</a:t>
            </a:r>
          </a:p>
          <a:p>
            <a:pPr marL="631825" lvl="1" indent="-174625" algn="just" defTabSz="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Ramal do Piancó / PB</a:t>
            </a:r>
          </a:p>
        </p:txBody>
      </p:sp>
      <p:sp>
        <p:nvSpPr>
          <p:cNvPr id="7" name="Seta para a direita 6">
            <a:hlinkClick r:id="rId3" action="ppaction://hlinksldjump"/>
          </p:cNvPr>
          <p:cNvSpPr/>
          <p:nvPr/>
        </p:nvSpPr>
        <p:spPr>
          <a:xfrm>
            <a:off x="467544" y="2443461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8" name="Seta para a direita 7">
            <a:hlinkClick r:id="rId3" action="ppaction://hlinksldjump"/>
          </p:cNvPr>
          <p:cNvSpPr/>
          <p:nvPr/>
        </p:nvSpPr>
        <p:spPr>
          <a:xfrm>
            <a:off x="467544" y="2803501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9" name="Seta para a direita 8">
            <a:hlinkClick r:id="rId3" action="ppaction://hlinksldjump"/>
          </p:cNvPr>
          <p:cNvSpPr/>
          <p:nvPr/>
        </p:nvSpPr>
        <p:spPr>
          <a:xfrm>
            <a:off x="467544" y="3212976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0" name="Seta para a direita 9">
            <a:hlinkClick r:id="rId3" action="ppaction://hlinksldjump"/>
          </p:cNvPr>
          <p:cNvSpPr/>
          <p:nvPr/>
        </p:nvSpPr>
        <p:spPr>
          <a:xfrm>
            <a:off x="467544" y="3573016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1" name="Seta para a direita 10">
            <a:hlinkClick r:id="rId3" action="ppaction://hlinksldjump"/>
          </p:cNvPr>
          <p:cNvSpPr/>
          <p:nvPr/>
        </p:nvSpPr>
        <p:spPr>
          <a:xfrm>
            <a:off x="467544" y="3955629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>
            <a:off x="4283968" y="2420888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3" name="Seta para a direita 12">
            <a:hlinkClick r:id="rId3" action="ppaction://hlinksldjump"/>
          </p:cNvPr>
          <p:cNvSpPr/>
          <p:nvPr/>
        </p:nvSpPr>
        <p:spPr>
          <a:xfrm>
            <a:off x="4283968" y="2830363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>
            <a:off x="4283968" y="3212976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5" name="Seta para a direita 14">
            <a:hlinkClick r:id="rId3" action="ppaction://hlinksldjump"/>
          </p:cNvPr>
          <p:cNvSpPr/>
          <p:nvPr/>
        </p:nvSpPr>
        <p:spPr>
          <a:xfrm>
            <a:off x="4283968" y="3550443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6" name="Seta para a direita 15">
            <a:hlinkClick r:id="rId3" action="ppaction://hlinksldjump"/>
          </p:cNvPr>
          <p:cNvSpPr/>
          <p:nvPr/>
        </p:nvSpPr>
        <p:spPr>
          <a:xfrm>
            <a:off x="4283968" y="3933056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7" name="Seta para a direita 16">
            <a:hlinkClick r:id="rId3" action="ppaction://hlinksldjump"/>
          </p:cNvPr>
          <p:cNvSpPr/>
          <p:nvPr/>
        </p:nvSpPr>
        <p:spPr>
          <a:xfrm>
            <a:off x="4283968" y="4342531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8" name="Seta para a direita 17">
            <a:hlinkClick r:id="rId3" action="ppaction://hlinksldjump"/>
          </p:cNvPr>
          <p:cNvSpPr/>
          <p:nvPr/>
        </p:nvSpPr>
        <p:spPr>
          <a:xfrm>
            <a:off x="4283968" y="4725144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19" name="Seta para a direita 18">
            <a:hlinkClick r:id="rId3" action="ppaction://hlinksldjump"/>
          </p:cNvPr>
          <p:cNvSpPr/>
          <p:nvPr/>
        </p:nvSpPr>
        <p:spPr>
          <a:xfrm>
            <a:off x="4283968" y="5085184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20" name="Seta para a direita 19">
            <a:hlinkClick r:id="rId3" action="ppaction://hlinksldjump"/>
          </p:cNvPr>
          <p:cNvSpPr/>
          <p:nvPr/>
        </p:nvSpPr>
        <p:spPr>
          <a:xfrm>
            <a:off x="4283968" y="5472086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21" name="Seta para a direita 20">
            <a:hlinkClick r:id="rId3" action="ppaction://hlinksldjump"/>
          </p:cNvPr>
          <p:cNvSpPr/>
          <p:nvPr/>
        </p:nvSpPr>
        <p:spPr>
          <a:xfrm>
            <a:off x="4283968" y="5854699"/>
            <a:ext cx="213360" cy="121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>
              <a:latin typeface="+mj-lt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>
                <a:solidFill>
                  <a:srgbClr val="04617B"/>
                </a:solidFill>
              </a:rPr>
              <a:t>Visão de Futuro</a:t>
            </a:r>
            <a:endParaRPr lang="pt-BR" sz="3200" b="1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23677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Recorte de Tela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69875" y="403681"/>
            <a:ext cx="7659676" cy="6390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ixaDeTexto 1"/>
          <p:cNvSpPr txBox="1"/>
          <p:nvPr/>
        </p:nvSpPr>
        <p:spPr>
          <a:xfrm>
            <a:off x="907544" y="602685"/>
            <a:ext cx="1648232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+mj-lt"/>
              </a:rPr>
              <a:t>ALTURA DE BOMBEAMENTO</a:t>
            </a:r>
          </a:p>
          <a:p>
            <a:endParaRPr lang="pt-BR" sz="800" b="1" dirty="0" smtClean="0">
              <a:latin typeface="+mj-lt"/>
            </a:endParaRPr>
          </a:p>
          <a:p>
            <a:r>
              <a:rPr lang="pt-BR" sz="1200" b="1" dirty="0" smtClean="0">
                <a:latin typeface="+mj-lt"/>
              </a:rPr>
              <a:t>Eixo Norte: 	188 m</a:t>
            </a:r>
          </a:p>
          <a:p>
            <a:r>
              <a:rPr lang="pt-BR" sz="1200" b="1" dirty="0" smtClean="0">
                <a:latin typeface="+mj-lt"/>
              </a:rPr>
              <a:t>Eixo Leste:	332 m</a:t>
            </a:r>
            <a:endParaRPr lang="pt-BR" sz="1200" b="1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52948" y="2910136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102 km</a:t>
            </a:r>
            <a:endParaRPr lang="pt-BR" sz="900" b="1" dirty="0"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832868" y="4005064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18 km</a:t>
            </a:r>
            <a:endParaRPr lang="pt-BR" sz="900" b="1" dirty="0"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400820" y="5214392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140 km</a:t>
            </a:r>
            <a:endParaRPr lang="pt-BR" sz="900" b="1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29012" y="6439047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16 km</a:t>
            </a:r>
            <a:endParaRPr lang="pt-BR" sz="900" b="1" dirty="0"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273028" y="4134272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166 km</a:t>
            </a:r>
            <a:endParaRPr lang="pt-BR" sz="900" b="1" dirty="0"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641180" y="3645024"/>
            <a:ext cx="595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+mj-lt"/>
              </a:rPr>
              <a:t>35 km</a:t>
            </a:r>
            <a:endParaRPr lang="pt-BR" sz="900" b="1" dirty="0">
              <a:latin typeface="+mj-lt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99210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66012"/>
            <a:ext cx="5688632" cy="4053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347" y="4551106"/>
            <a:ext cx="4088334" cy="2314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53024"/>
            <a:ext cx="4104456" cy="2323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55659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 txBox="1">
            <a:spLocks/>
          </p:cNvSpPr>
          <p:nvPr/>
        </p:nvSpPr>
        <p:spPr>
          <a:xfrm>
            <a:off x="35496" y="548680"/>
            <a:ext cx="907300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4617B"/>
                </a:solidFill>
              </a:rPr>
              <a:t>Gerenciamento do Projeto</a:t>
            </a:r>
          </a:p>
          <a:p>
            <a:r>
              <a:rPr lang="pt-BR" sz="2400" b="1" dirty="0">
                <a:solidFill>
                  <a:srgbClr val="04617B"/>
                </a:solidFill>
              </a:rPr>
              <a:t>Avanço Físico e Mobilização por Meta</a:t>
            </a:r>
          </a:p>
        </p:txBody>
      </p:sp>
      <p:sp>
        <p:nvSpPr>
          <p:cNvPr id="15" name="CaixaDeTexto 25"/>
          <p:cNvSpPr txBox="1">
            <a:spLocks noChangeArrowheads="1"/>
          </p:cNvSpPr>
          <p:nvPr/>
        </p:nvSpPr>
        <p:spPr bwMode="auto">
          <a:xfrm>
            <a:off x="5788248" y="6351711"/>
            <a:ext cx="29835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prstClr val="black"/>
                </a:solidFill>
                <a:latin typeface="Calibri"/>
                <a:cs typeface="Calibri" pitchFamily="34" charset="0"/>
              </a:rPr>
              <a:t>Avanço Físico  em  30/03/2015</a:t>
            </a:r>
          </a:p>
          <a:p>
            <a:r>
              <a:rPr lang="pt-BR" sz="1200" b="1" dirty="0" smtClean="0">
                <a:solidFill>
                  <a:prstClr val="black"/>
                </a:solidFill>
                <a:latin typeface="Calibri"/>
                <a:cs typeface="Calibri" pitchFamily="34" charset="0"/>
              </a:rPr>
              <a:t>Mobilização em 02/04/2015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03136" y="1922847"/>
            <a:ext cx="893336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" y="2289"/>
            <a:ext cx="9144000" cy="34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bg1"/>
                </a:solidFill>
              </a:rPr>
              <a:t>Projeto de Integração do rio São Francisco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10182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1036</Words>
  <Application>Microsoft Office PowerPoint</Application>
  <PresentationFormat>Apresentação na tela (4:3)</PresentationFormat>
  <Paragraphs>285</Paragraphs>
  <Slides>68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68</vt:i4>
      </vt:variant>
    </vt:vector>
  </HeadingPairs>
  <TitlesOfParts>
    <vt:vector size="69" baseType="lpstr">
      <vt:lpstr>Tema do Office</vt:lpstr>
      <vt:lpstr>Slide 1</vt:lpstr>
      <vt:lpstr>Estratégia de Investimento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</vt:vector>
  </TitlesOfParts>
  <Company>Ministerio da Integracao Nacional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Erdmann da Silva F. Ritter</dc:creator>
  <cp:lastModifiedBy>cantony</cp:lastModifiedBy>
  <cp:revision>19</cp:revision>
  <dcterms:created xsi:type="dcterms:W3CDTF">2015-01-21T20:27:26Z</dcterms:created>
  <dcterms:modified xsi:type="dcterms:W3CDTF">2015-05-13T17:23:21Z</dcterms:modified>
</cp:coreProperties>
</file>