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notesSlides/notesSlide13.xml" ContentType="application/vnd.openxmlformats-officedocument.presentationml.notesSlide+xml"/>
  <Default Extension="wdp" ContentType="image/vnd.ms-photo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Layouts/slideLayout15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0"/>
  </p:notesMasterIdLst>
  <p:sldIdLst>
    <p:sldId id="256" r:id="rId2"/>
    <p:sldId id="324" r:id="rId3"/>
    <p:sldId id="325" r:id="rId4"/>
    <p:sldId id="326" r:id="rId5"/>
    <p:sldId id="327" r:id="rId6"/>
    <p:sldId id="328" r:id="rId7"/>
    <p:sldId id="329" r:id="rId8"/>
    <p:sldId id="330" r:id="rId9"/>
    <p:sldId id="331" r:id="rId10"/>
    <p:sldId id="332" r:id="rId11"/>
    <p:sldId id="333" r:id="rId12"/>
    <p:sldId id="334" r:id="rId13"/>
    <p:sldId id="335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336" r:id="rId40"/>
    <p:sldId id="337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38" r:id="rId61"/>
    <p:sldId id="339" r:id="rId62"/>
    <p:sldId id="340" r:id="rId63"/>
    <p:sldId id="341" r:id="rId64"/>
    <p:sldId id="342" r:id="rId65"/>
    <p:sldId id="343" r:id="rId66"/>
    <p:sldId id="344" r:id="rId67"/>
    <p:sldId id="345" r:id="rId68"/>
    <p:sldId id="346" r:id="rId69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>
      <p:cViewPr>
        <p:scale>
          <a:sx n="100" d="100"/>
          <a:sy n="100" d="100"/>
        </p:scale>
        <p:origin x="-78" y="78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E530CC-52FD-4DBE-9A24-2880D47F5916}" type="datetimeFigureOut">
              <a:rPr lang="pt-BR" smtClean="0"/>
              <a:pPr/>
              <a:t>13/05/2015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3CBF6F-F6B0-4536-8F4C-AF4BC1D58249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13822548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pt-BR" altLang="pt-BR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1144588" y="685800"/>
            <a:ext cx="4568825" cy="3427413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873FBC2-1CA1-454E-A7D8-53257384D88C}" type="slidenum">
              <a:rPr lang="pt-BR" smtClean="0">
                <a:solidFill>
                  <a:prstClr val="black"/>
                </a:solidFill>
              </a:rPr>
              <a:pPr>
                <a:defRPr/>
              </a:pPr>
              <a:t>36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5742871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1144588" y="685800"/>
            <a:ext cx="4568825" cy="3427413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873FBC2-1CA1-454E-A7D8-53257384D88C}" type="slidenum">
              <a:rPr lang="pt-BR" smtClean="0">
                <a:solidFill>
                  <a:prstClr val="black"/>
                </a:solidFill>
              </a:rPr>
              <a:pPr>
                <a:defRPr/>
              </a:pPr>
              <a:t>37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131173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1144588" y="685800"/>
            <a:ext cx="4568825" cy="3427413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873FBC2-1CA1-454E-A7D8-53257384D88C}" type="slidenum">
              <a:rPr lang="pt-BR" smtClean="0">
                <a:solidFill>
                  <a:prstClr val="black"/>
                </a:solidFill>
              </a:rPr>
              <a:pPr>
                <a:defRPr/>
              </a:pPr>
              <a:t>38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70503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pt-BR" altLang="pt-BR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873FBC2-1CA1-454E-A7D8-53257384D88C}" type="slidenum">
              <a:rPr lang="pt-BR" smtClean="0">
                <a:solidFill>
                  <a:prstClr val="black"/>
                </a:solidFill>
              </a:rPr>
              <a:pPr>
                <a:defRPr/>
              </a:pPr>
              <a:t>40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9770022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pt-BR" altLang="pt-BR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pt-BR" altLang="pt-BR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pt-BR" altLang="pt-BR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pt-BR" altLang="pt-BR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pt-BR" altLang="pt-BR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1144588" y="685800"/>
            <a:ext cx="4568825" cy="3427413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93E8C3-FCA5-489E-A81D-0CBEBE3C6E29}" type="slidenum">
              <a:rPr lang="pt-BR">
                <a:solidFill>
                  <a:prstClr val="black"/>
                </a:solidFill>
              </a:rPr>
              <a:pPr/>
              <a:t>8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4827326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1144588" y="685800"/>
            <a:ext cx="4568825" cy="3427413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873FBC2-1CA1-454E-A7D8-53257384D88C}" type="slidenum">
              <a:rPr lang="pt-BR" smtClean="0"/>
              <a:pPr>
                <a:defRPr/>
              </a:pPr>
              <a:t>68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42949401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1144588" y="685800"/>
            <a:ext cx="4568825" cy="3427413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93E8C3-FCA5-489E-A81D-0CBEBE3C6E29}" type="slidenum">
              <a:rPr lang="pt-BR">
                <a:solidFill>
                  <a:prstClr val="black"/>
                </a:solidFill>
              </a:rPr>
              <a:pPr/>
              <a:t>10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652169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1144588" y="685800"/>
            <a:ext cx="4568825" cy="3427413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873FBC2-1CA1-454E-A7D8-53257384D88C}" type="slidenum">
              <a:rPr lang="pt-BR">
                <a:solidFill>
                  <a:prstClr val="black"/>
                </a:solidFill>
              </a:rPr>
              <a:pPr>
                <a:defRPr/>
              </a:pPr>
              <a:t>11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454590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pt-BR" altLang="pt-BR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DBC688-07DC-4421-BB3A-FCE56F99E292}" type="slidenum">
              <a:rPr lang="pt-BR" smtClean="0">
                <a:solidFill>
                  <a:prstClr val="black"/>
                </a:solidFill>
              </a:rPr>
              <a:pPr/>
              <a:t>13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600568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4588" y="685800"/>
            <a:ext cx="4568825" cy="342741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0419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pt-BR" smtClean="0"/>
          </a:p>
        </p:txBody>
      </p:sp>
      <p:sp>
        <p:nvSpPr>
          <p:cNvPr id="6042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51827" indent="-289164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56660" indent="-23133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19324" indent="-23133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81986" indent="-23133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44650" indent="-231333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007314" indent="-231333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69977" indent="-231333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932641" indent="-231333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3C5762AD-2E51-41FB-ABCD-D4C0C6326420}" type="slidenum">
              <a:rPr lang="pt-BR" smtClean="0">
                <a:solidFill>
                  <a:srgbClr val="000000"/>
                </a:solidFill>
              </a:rPr>
              <a:pPr eaLnBrk="1" hangingPunct="1"/>
              <a:t>15</a:t>
            </a:fld>
            <a:endParaRPr lang="pt-BR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87497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1144588" y="685800"/>
            <a:ext cx="4568825" cy="3427413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873FBC2-1CA1-454E-A7D8-53257384D88C}" type="slidenum">
              <a:rPr lang="pt-BR" smtClean="0">
                <a:solidFill>
                  <a:prstClr val="black"/>
                </a:solidFill>
              </a:rPr>
              <a:pPr>
                <a:defRPr/>
              </a:pPr>
              <a:t>33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255481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1144588" y="685800"/>
            <a:ext cx="4568825" cy="3427413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873FBC2-1CA1-454E-A7D8-53257384D88C}" type="slidenum">
              <a:rPr lang="pt-BR" smtClean="0">
                <a:solidFill>
                  <a:prstClr val="black"/>
                </a:solidFill>
              </a:rPr>
              <a:pPr>
                <a:defRPr/>
              </a:pPr>
              <a:t>34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225017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02BA81-C055-4DC8-85AE-45A9F70FDA90}" type="datetimeFigureOut">
              <a:rPr lang="pt-BR" smtClean="0"/>
              <a:pPr/>
              <a:t>13/05/2015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C283A-A435-4317-AA5D-B25B7C66FAF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27023668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02BA81-C055-4DC8-85AE-45A9F70FDA90}" type="datetimeFigureOut">
              <a:rPr lang="pt-BR" smtClean="0"/>
              <a:pPr/>
              <a:t>13/05/2015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C283A-A435-4317-AA5D-B25B7C66FAF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15914386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02BA81-C055-4DC8-85AE-45A9F70FDA90}" type="datetimeFigureOut">
              <a:rPr lang="pt-BR" smtClean="0"/>
              <a:pPr/>
              <a:t>13/05/2015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C283A-A435-4317-AA5D-B25B7C66FAF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38030633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31811065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32871264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15236845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1978234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11738105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10290282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19153906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29703287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02BA81-C055-4DC8-85AE-45A9F70FDA90}" type="datetimeFigureOut">
              <a:rPr lang="pt-BR" smtClean="0"/>
              <a:pPr/>
              <a:t>13/05/2015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C283A-A435-4317-AA5D-B25B7C66FAF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427086405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28781994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13217419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02BA81-C055-4DC8-85AE-45A9F70FDA90}" type="datetimeFigureOut">
              <a:rPr lang="pt-BR" smtClean="0"/>
              <a:pPr/>
              <a:t>13/05/2015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C283A-A435-4317-AA5D-B25B7C66FAF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10269440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02BA81-C055-4DC8-85AE-45A9F70FDA90}" type="datetimeFigureOut">
              <a:rPr lang="pt-BR" smtClean="0"/>
              <a:pPr/>
              <a:t>13/05/2015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C283A-A435-4317-AA5D-B25B7C66FAF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5868914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02BA81-C055-4DC8-85AE-45A9F70FDA90}" type="datetimeFigureOut">
              <a:rPr lang="pt-BR" smtClean="0"/>
              <a:pPr/>
              <a:t>13/05/2015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C283A-A435-4317-AA5D-B25B7C66FAF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34919923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02BA81-C055-4DC8-85AE-45A9F70FDA90}" type="datetimeFigureOut">
              <a:rPr lang="pt-BR" smtClean="0"/>
              <a:pPr/>
              <a:t>13/05/2015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C283A-A435-4317-AA5D-B25B7C66FAF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13281506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02BA81-C055-4DC8-85AE-45A9F70FDA90}" type="datetimeFigureOut">
              <a:rPr lang="pt-BR" smtClean="0"/>
              <a:pPr/>
              <a:t>13/05/2015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C283A-A435-4317-AA5D-B25B7C66FAF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41659258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02BA81-C055-4DC8-85AE-45A9F70FDA90}" type="datetimeFigureOut">
              <a:rPr lang="pt-BR" smtClean="0"/>
              <a:pPr/>
              <a:t>13/05/2015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C283A-A435-4317-AA5D-B25B7C66FAF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1048600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02BA81-C055-4DC8-85AE-45A9F70FDA90}" type="datetimeFigureOut">
              <a:rPr lang="pt-BR" smtClean="0"/>
              <a:pPr/>
              <a:t>13/05/2015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C283A-A435-4317-AA5D-B25B7C66FAF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8544768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3" cstate="email">
            <a:lum/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02BA81-C055-4DC8-85AE-45A9F70FDA90}" type="datetimeFigureOut">
              <a:rPr lang="pt-BR" smtClean="0"/>
              <a:pPr/>
              <a:t>13/05/2015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AC283A-A435-4317-AA5D-B25B7C66FAF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4446241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3.xml"/><Relationship Id="rId4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4.xml"/><Relationship Id="rId4" Type="http://schemas.microsoft.com/office/2007/relationships/hdphoto" Target="../media/hdphoto2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5.xml"/><Relationship Id="rId4" Type="http://schemas.microsoft.com/office/2007/relationships/hdphoto" Target="../media/hdphoto2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6.xml"/><Relationship Id="rId4" Type="http://schemas.microsoft.com/office/2007/relationships/hdphoto" Target="../media/hdphoto2.wdp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7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25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jpeg"/><Relationship Id="rId4" Type="http://schemas.microsoft.com/office/2007/relationships/hdphoto" Target="../media/hdphoto6.wdp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0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>
            <a:spLocks noChangeArrowheads="1"/>
          </p:cNvSpPr>
          <p:nvPr/>
        </p:nvSpPr>
        <p:spPr bwMode="auto">
          <a:xfrm>
            <a:off x="0" y="6308725"/>
            <a:ext cx="9144000" cy="549275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b="1">
              <a:solidFill>
                <a:srgbClr val="FFFFFF"/>
              </a:solidFill>
            </a:endParaRPr>
          </a:p>
        </p:txBody>
      </p:sp>
      <p:sp>
        <p:nvSpPr>
          <p:cNvPr id="5" name="Retângulo 6"/>
          <p:cNvSpPr/>
          <p:nvPr/>
        </p:nvSpPr>
        <p:spPr>
          <a:xfrm>
            <a:off x="0" y="4077295"/>
            <a:ext cx="9144000" cy="2232025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b="1">
              <a:solidFill>
                <a:srgbClr val="FFFFFF"/>
              </a:solidFill>
            </a:endParaRPr>
          </a:p>
        </p:txBody>
      </p:sp>
      <p:sp>
        <p:nvSpPr>
          <p:cNvPr id="6" name="Título 1"/>
          <p:cNvSpPr>
            <a:spLocks/>
          </p:cNvSpPr>
          <p:nvPr/>
        </p:nvSpPr>
        <p:spPr bwMode="auto">
          <a:xfrm>
            <a:off x="0" y="2852738"/>
            <a:ext cx="9144000" cy="1223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pt-BR" sz="4000" b="1" dirty="0">
                <a:solidFill>
                  <a:srgbClr val="04617B"/>
                </a:solidFill>
                <a:latin typeface="+mj-lt"/>
                <a:ea typeface="+mj-ea"/>
                <a:cs typeface="+mj-cs"/>
              </a:rPr>
              <a:t>INFRAESTRUTURA HÍDRICA</a:t>
            </a:r>
          </a:p>
        </p:txBody>
      </p:sp>
      <p:cxnSp>
        <p:nvCxnSpPr>
          <p:cNvPr id="7" name="Conector reto 6"/>
          <p:cNvCxnSpPr/>
          <p:nvPr/>
        </p:nvCxnSpPr>
        <p:spPr>
          <a:xfrm>
            <a:off x="0" y="4941168"/>
            <a:ext cx="9144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ixaDeTexto 7"/>
          <p:cNvSpPr txBox="1">
            <a:spLocks noChangeArrowheads="1"/>
          </p:cNvSpPr>
          <p:nvPr/>
        </p:nvSpPr>
        <p:spPr bwMode="auto">
          <a:xfrm>
            <a:off x="0" y="6381750"/>
            <a:ext cx="925252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1400" b="1" dirty="0">
                <a:solidFill>
                  <a:schemeClr val="bg1"/>
                </a:solidFill>
                <a:cs typeface="Arial" charset="0"/>
              </a:rPr>
              <a:t>Brasília, </a:t>
            </a:r>
            <a:r>
              <a:rPr lang="pt-BR" altLang="pt-BR" sz="1400" b="1" dirty="0" smtClean="0">
                <a:solidFill>
                  <a:schemeClr val="bg1"/>
                </a:solidFill>
                <a:cs typeface="Arial" charset="0"/>
              </a:rPr>
              <a:t>13 de maio </a:t>
            </a:r>
            <a:r>
              <a:rPr lang="pt-BR" altLang="pt-BR" sz="1400" b="1" dirty="0">
                <a:solidFill>
                  <a:schemeClr val="bg1"/>
                </a:solidFill>
                <a:cs typeface="Arial" charset="0"/>
              </a:rPr>
              <a:t>de </a:t>
            </a:r>
            <a:r>
              <a:rPr lang="pt-BR" altLang="pt-BR" sz="1400" b="1" dirty="0" smtClean="0">
                <a:solidFill>
                  <a:schemeClr val="bg1"/>
                </a:solidFill>
                <a:cs typeface="Arial" charset="0"/>
              </a:rPr>
              <a:t>2015</a:t>
            </a:r>
            <a:endParaRPr lang="pt-BR" altLang="pt-BR" sz="1400" b="1" dirty="0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9" name="Retângulo 8"/>
          <p:cNvSpPr/>
          <p:nvPr/>
        </p:nvSpPr>
        <p:spPr>
          <a:xfrm>
            <a:off x="0" y="1341438"/>
            <a:ext cx="9144000" cy="1512887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b="1">
              <a:solidFill>
                <a:srgbClr val="FFFFFF"/>
              </a:solidFill>
            </a:endParaRPr>
          </a:p>
        </p:txBody>
      </p:sp>
      <p:sp>
        <p:nvSpPr>
          <p:cNvPr id="10" name="Título 1"/>
          <p:cNvSpPr>
            <a:spLocks/>
          </p:cNvSpPr>
          <p:nvPr/>
        </p:nvSpPr>
        <p:spPr bwMode="auto">
          <a:xfrm>
            <a:off x="7937" y="188814"/>
            <a:ext cx="9144000" cy="1223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pt-BR" sz="3200" b="1" dirty="0">
                <a:solidFill>
                  <a:srgbClr val="04617B"/>
                </a:solidFill>
                <a:latin typeface="+mj-lt"/>
                <a:ea typeface="+mj-ea"/>
                <a:cs typeface="+mj-cs"/>
              </a:rPr>
              <a:t>Ministério da Integração Nacional</a:t>
            </a:r>
          </a:p>
        </p:txBody>
      </p:sp>
    </p:spTree>
    <p:extLst>
      <p:ext uri="{BB962C8B-B14F-4D97-AF65-F5344CB8AC3E}">
        <p14:creationId xmlns="" xmlns:p14="http://schemas.microsoft.com/office/powerpoint/2010/main" val="2807009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ChangeArrowheads="1"/>
          </p:cNvSpPr>
          <p:nvPr/>
        </p:nvSpPr>
        <p:spPr bwMode="auto">
          <a:xfrm>
            <a:off x="0" y="746324"/>
            <a:ext cx="9144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en-US" sz="2400">
              <a:solidFill>
                <a:prstClr val="black"/>
              </a:solidFill>
              <a:latin typeface="Times New Roman" charset="0"/>
            </a:endParaRPr>
          </a:p>
        </p:txBody>
      </p:sp>
      <p:sp>
        <p:nvSpPr>
          <p:cNvPr id="10" name="CaixaDeTexto 25"/>
          <p:cNvSpPr txBox="1">
            <a:spLocks noChangeArrowheads="1"/>
          </p:cNvSpPr>
          <p:nvPr/>
        </p:nvSpPr>
        <p:spPr bwMode="auto">
          <a:xfrm>
            <a:off x="6160468" y="6403057"/>
            <a:ext cx="298353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t-BR" sz="1200" b="1" dirty="0" smtClean="0">
                <a:solidFill>
                  <a:prstClr val="black"/>
                </a:solidFill>
                <a:latin typeface="Calibri"/>
                <a:cs typeface="Calibri" pitchFamily="34" charset="0"/>
              </a:rPr>
              <a:t>Valores em R$ (milhões)</a:t>
            </a:r>
          </a:p>
          <a:p>
            <a:r>
              <a:rPr lang="pt-BR" sz="1200" b="1" dirty="0" smtClean="0">
                <a:solidFill>
                  <a:prstClr val="black"/>
                </a:solidFill>
                <a:latin typeface="Calibri"/>
                <a:cs typeface="Calibri" pitchFamily="34" charset="0"/>
              </a:rPr>
              <a:t>Atualizado em  30/03/2015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0196" y="1185110"/>
            <a:ext cx="8408268" cy="49801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ítulo 1"/>
          <p:cNvSpPr txBox="1">
            <a:spLocks/>
          </p:cNvSpPr>
          <p:nvPr/>
        </p:nvSpPr>
        <p:spPr>
          <a:xfrm>
            <a:off x="35496" y="366564"/>
            <a:ext cx="9073008" cy="7920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eaLnBrk="1" latinLnBrk="0" hangingPunct="1">
              <a:buNone/>
              <a:defRPr sz="4400">
                <a:latin typeface="+mj-lt"/>
                <a:ea typeface="+mj-ea"/>
                <a:cs typeface="+mj-cs"/>
              </a:defRPr>
            </a:lvl1pPr>
          </a:lstStyle>
          <a:p>
            <a:r>
              <a:rPr lang="pt-BR" sz="2800" b="1" dirty="0" smtClean="0">
                <a:solidFill>
                  <a:srgbClr val="04617B"/>
                </a:solidFill>
              </a:rPr>
              <a:t>Gerenciamento do Projeto</a:t>
            </a:r>
            <a:endParaRPr lang="pt-BR" sz="2400" b="1" dirty="0">
              <a:solidFill>
                <a:srgbClr val="04617B"/>
              </a:solidFill>
            </a:endParaRPr>
          </a:p>
        </p:txBody>
      </p:sp>
      <p:sp>
        <p:nvSpPr>
          <p:cNvPr id="7" name="Título 1"/>
          <p:cNvSpPr txBox="1">
            <a:spLocks/>
          </p:cNvSpPr>
          <p:nvPr/>
        </p:nvSpPr>
        <p:spPr>
          <a:xfrm>
            <a:off x="1" y="2289"/>
            <a:ext cx="9144000" cy="3426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eaLnBrk="1" latinLnBrk="0" hangingPunct="1">
              <a:buNone/>
              <a:defRPr sz="4400">
                <a:latin typeface="+mj-lt"/>
                <a:ea typeface="+mj-ea"/>
                <a:cs typeface="+mj-cs"/>
              </a:defRPr>
            </a:lvl1pPr>
          </a:lstStyle>
          <a:p>
            <a:r>
              <a:rPr lang="pt-BR" sz="2000" b="1" dirty="0" smtClean="0">
                <a:solidFill>
                  <a:schemeClr val="bg1"/>
                </a:solidFill>
              </a:rPr>
              <a:t>Projeto de Integração do rio São Francisco</a:t>
            </a:r>
            <a:endParaRPr lang="pt-BR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30145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3407853" y="313492"/>
            <a:ext cx="2316275" cy="5232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pt-BR" sz="2800" b="1" dirty="0">
                <a:solidFill>
                  <a:srgbClr val="04617B"/>
                </a:solidFill>
                <a:latin typeface="Calibri"/>
                <a:ea typeface="+mj-ea"/>
                <a:cs typeface="+mj-cs"/>
              </a:rPr>
              <a:t>MOBILIZAÇÃO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 bwMode="auto">
          <a:xfrm>
            <a:off x="467544" y="816886"/>
            <a:ext cx="8136904" cy="39463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 bwMode="auto">
          <a:xfrm>
            <a:off x="971599" y="4781176"/>
            <a:ext cx="7144717" cy="2032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ítulo 1"/>
          <p:cNvSpPr txBox="1">
            <a:spLocks/>
          </p:cNvSpPr>
          <p:nvPr/>
        </p:nvSpPr>
        <p:spPr>
          <a:xfrm>
            <a:off x="1" y="2289"/>
            <a:ext cx="9144000" cy="3426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eaLnBrk="1" latinLnBrk="0" hangingPunct="1">
              <a:buNone/>
              <a:defRPr sz="4400">
                <a:latin typeface="+mj-lt"/>
                <a:ea typeface="+mj-ea"/>
                <a:cs typeface="+mj-cs"/>
              </a:defRPr>
            </a:lvl1pPr>
          </a:lstStyle>
          <a:p>
            <a:r>
              <a:rPr lang="pt-BR" sz="2000" b="1" dirty="0" smtClean="0">
                <a:solidFill>
                  <a:schemeClr val="bg1"/>
                </a:solidFill>
              </a:rPr>
              <a:t>Projeto de Integração do rio São Francisco</a:t>
            </a:r>
            <a:endParaRPr lang="pt-BR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1340087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6"/>
          <p:cNvSpPr/>
          <p:nvPr/>
        </p:nvSpPr>
        <p:spPr>
          <a:xfrm>
            <a:off x="0" y="332656"/>
            <a:ext cx="4572000" cy="6525344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b="1">
              <a:solidFill>
                <a:srgbClr val="FFFFFF"/>
              </a:solidFill>
            </a:endParaRPr>
          </a:p>
        </p:txBody>
      </p:sp>
      <p:sp>
        <p:nvSpPr>
          <p:cNvPr id="4" name="Título 1"/>
          <p:cNvSpPr>
            <a:spLocks/>
          </p:cNvSpPr>
          <p:nvPr/>
        </p:nvSpPr>
        <p:spPr bwMode="auto">
          <a:xfrm>
            <a:off x="0" y="3356992"/>
            <a:ext cx="4572000" cy="1223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pt-BR" sz="3000" b="1" spc="-50" dirty="0" smtClean="0">
                <a:solidFill>
                  <a:schemeClr val="bg1"/>
                </a:solidFill>
              </a:rPr>
              <a:t>Projeto de Integração do </a:t>
            </a:r>
            <a:r>
              <a:rPr lang="pt-BR" sz="3000" b="1" spc="-50" dirty="0" smtClean="0">
                <a:solidFill>
                  <a:schemeClr val="bg1"/>
                </a:solidFill>
              </a:rPr>
              <a:t>Rio </a:t>
            </a:r>
            <a:r>
              <a:rPr lang="pt-BR" sz="3000" b="1" spc="-50" dirty="0" smtClean="0">
                <a:solidFill>
                  <a:schemeClr val="bg1"/>
                </a:solidFill>
              </a:rPr>
              <a:t>São Francisco</a:t>
            </a:r>
            <a:endParaRPr lang="pt-BR" sz="3000" b="1" spc="-30" dirty="0">
              <a:solidFill>
                <a:schemeClr val="bg1"/>
              </a:solidFill>
              <a:latin typeface="Arial" charset="0"/>
            </a:endParaRPr>
          </a:p>
        </p:txBody>
      </p:sp>
      <p:cxnSp>
        <p:nvCxnSpPr>
          <p:cNvPr id="5" name="Conector reto 4"/>
          <p:cNvCxnSpPr/>
          <p:nvPr/>
        </p:nvCxnSpPr>
        <p:spPr>
          <a:xfrm>
            <a:off x="0" y="4652963"/>
            <a:ext cx="9144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ítulo 1"/>
          <p:cNvSpPr>
            <a:spLocks/>
          </p:cNvSpPr>
          <p:nvPr/>
        </p:nvSpPr>
        <p:spPr bwMode="auto">
          <a:xfrm>
            <a:off x="28448" y="4652963"/>
            <a:ext cx="4572000" cy="8642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pt-BR" sz="3000" b="1" spc="-50" dirty="0" smtClean="0">
                <a:solidFill>
                  <a:schemeClr val="bg1"/>
                </a:solidFill>
              </a:rPr>
              <a:t>Eixo Norte</a:t>
            </a:r>
            <a:endParaRPr lang="pt-BR" sz="3000" b="1" spc="-30" dirty="0">
              <a:solidFill>
                <a:schemeClr val="bg1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39750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Retângulo 79"/>
          <p:cNvSpPr/>
          <p:nvPr/>
        </p:nvSpPr>
        <p:spPr>
          <a:xfrm>
            <a:off x="3445169" y="1052736"/>
            <a:ext cx="245859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200" b="1" dirty="0">
                <a:solidFill>
                  <a:srgbClr val="0000CC"/>
                </a:solidFill>
              </a:rPr>
              <a:t>Execução </a:t>
            </a:r>
            <a:r>
              <a:rPr lang="pt-BR" sz="1200" b="1" dirty="0" smtClean="0">
                <a:solidFill>
                  <a:srgbClr val="0000CC"/>
                </a:solidFill>
              </a:rPr>
              <a:t>Física: 75,1%</a:t>
            </a:r>
            <a:endParaRPr lang="pt-BR" sz="1200" b="1" dirty="0">
              <a:solidFill>
                <a:srgbClr val="0000CC"/>
              </a:solidFill>
            </a:endParaRPr>
          </a:p>
        </p:txBody>
      </p:sp>
      <p:grpSp>
        <p:nvGrpSpPr>
          <p:cNvPr id="83" name="Grupo 82"/>
          <p:cNvGrpSpPr/>
          <p:nvPr/>
        </p:nvGrpSpPr>
        <p:grpSpPr>
          <a:xfrm>
            <a:off x="6504" y="1268760"/>
            <a:ext cx="9108054" cy="4668467"/>
            <a:chOff x="6504" y="1268760"/>
            <a:chExt cx="9108054" cy="4668466"/>
          </a:xfrm>
        </p:grpSpPr>
        <p:pic>
          <p:nvPicPr>
            <p:cNvPr id="84" name="Picture 3"/>
            <p:cNvPicPr>
              <a:picLocks noChangeAspect="1" noChangeArrowheads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92176" y="3769990"/>
              <a:ext cx="8922382" cy="21672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7" name="Picture 2"/>
            <p:cNvPicPr>
              <a:picLocks noChangeAspect="1" noChangeArrowheads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6504" y="1268760"/>
              <a:ext cx="8863176" cy="2246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8" name="Retângulo 87"/>
            <p:cNvSpPr/>
            <p:nvPr/>
          </p:nvSpPr>
          <p:spPr>
            <a:xfrm>
              <a:off x="577652" y="2961833"/>
              <a:ext cx="432048" cy="9233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600" b="1" dirty="0" smtClean="0">
                  <a:solidFill>
                    <a:prstClr val="black"/>
                  </a:solidFill>
                </a:rPr>
                <a:t>99,0%</a:t>
              </a:r>
              <a:endParaRPr lang="pt-BR" sz="600" b="1" dirty="0">
                <a:solidFill>
                  <a:prstClr val="black"/>
                </a:solidFill>
              </a:endParaRPr>
            </a:p>
          </p:txBody>
        </p:sp>
        <p:sp>
          <p:nvSpPr>
            <p:cNvPr id="89" name="Retângulo 88"/>
            <p:cNvSpPr/>
            <p:nvPr/>
          </p:nvSpPr>
          <p:spPr>
            <a:xfrm>
              <a:off x="1009700" y="2961833"/>
              <a:ext cx="432048" cy="9233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600" b="1" dirty="0" smtClean="0">
                  <a:solidFill>
                    <a:prstClr val="black"/>
                  </a:solidFill>
                </a:rPr>
                <a:t>98,0%</a:t>
              </a:r>
              <a:endParaRPr lang="pt-BR" sz="600" b="1" dirty="0">
                <a:solidFill>
                  <a:prstClr val="black"/>
                </a:solidFill>
              </a:endParaRPr>
            </a:p>
          </p:txBody>
        </p:sp>
        <p:sp>
          <p:nvSpPr>
            <p:cNvPr id="90" name="Retângulo 89"/>
            <p:cNvSpPr/>
            <p:nvPr/>
          </p:nvSpPr>
          <p:spPr>
            <a:xfrm>
              <a:off x="1346498" y="2961019"/>
              <a:ext cx="432048" cy="9233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600" b="1" dirty="0" smtClean="0">
                  <a:solidFill>
                    <a:prstClr val="black"/>
                  </a:solidFill>
                </a:rPr>
                <a:t>100%</a:t>
              </a:r>
              <a:endParaRPr lang="pt-BR" sz="600" b="1" dirty="0">
                <a:solidFill>
                  <a:prstClr val="black"/>
                </a:solidFill>
              </a:endParaRPr>
            </a:p>
          </p:txBody>
        </p:sp>
        <p:sp>
          <p:nvSpPr>
            <p:cNvPr id="91" name="Retângulo 90"/>
            <p:cNvSpPr/>
            <p:nvPr/>
          </p:nvSpPr>
          <p:spPr>
            <a:xfrm>
              <a:off x="1691680" y="2961018"/>
              <a:ext cx="432048" cy="9233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600" b="1" dirty="0" smtClean="0">
                  <a:solidFill>
                    <a:prstClr val="black"/>
                  </a:solidFill>
                </a:rPr>
                <a:t>99,7%</a:t>
              </a:r>
              <a:endParaRPr lang="pt-BR" sz="600" b="1" dirty="0">
                <a:solidFill>
                  <a:prstClr val="black"/>
                </a:solidFill>
              </a:endParaRPr>
            </a:p>
          </p:txBody>
        </p:sp>
        <p:sp>
          <p:nvSpPr>
            <p:cNvPr id="92" name="Retângulo 91"/>
            <p:cNvSpPr/>
            <p:nvPr/>
          </p:nvSpPr>
          <p:spPr>
            <a:xfrm>
              <a:off x="2365152" y="2961017"/>
              <a:ext cx="432048" cy="9233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600" b="1" dirty="0" smtClean="0">
                  <a:solidFill>
                    <a:prstClr val="black"/>
                  </a:solidFill>
                </a:rPr>
                <a:t>99,7%</a:t>
              </a:r>
              <a:endParaRPr lang="pt-BR" sz="600" b="1" dirty="0">
                <a:solidFill>
                  <a:prstClr val="black"/>
                </a:solidFill>
              </a:endParaRPr>
            </a:p>
          </p:txBody>
        </p:sp>
        <p:sp>
          <p:nvSpPr>
            <p:cNvPr id="93" name="Retângulo 92"/>
            <p:cNvSpPr/>
            <p:nvPr/>
          </p:nvSpPr>
          <p:spPr>
            <a:xfrm>
              <a:off x="2699792" y="2961017"/>
              <a:ext cx="432048" cy="9233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600" b="1" dirty="0" smtClean="0">
                  <a:solidFill>
                    <a:prstClr val="black"/>
                  </a:solidFill>
                </a:rPr>
                <a:t>99,7%</a:t>
              </a:r>
              <a:endParaRPr lang="pt-BR" sz="600" b="1" dirty="0">
                <a:solidFill>
                  <a:prstClr val="black"/>
                </a:solidFill>
              </a:endParaRPr>
            </a:p>
          </p:txBody>
        </p:sp>
        <p:sp>
          <p:nvSpPr>
            <p:cNvPr id="94" name="Retângulo 93"/>
            <p:cNvSpPr/>
            <p:nvPr/>
          </p:nvSpPr>
          <p:spPr>
            <a:xfrm>
              <a:off x="3075707" y="2961016"/>
              <a:ext cx="432048" cy="9233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600" b="1" dirty="0" smtClean="0">
                  <a:solidFill>
                    <a:prstClr val="black"/>
                  </a:solidFill>
                </a:rPr>
                <a:t>61,9%</a:t>
              </a:r>
              <a:endParaRPr lang="pt-BR" sz="600" b="1" dirty="0">
                <a:solidFill>
                  <a:prstClr val="black"/>
                </a:solidFill>
              </a:endParaRPr>
            </a:p>
          </p:txBody>
        </p:sp>
        <p:sp>
          <p:nvSpPr>
            <p:cNvPr id="104" name="Retângulo 103"/>
            <p:cNvSpPr/>
            <p:nvPr/>
          </p:nvSpPr>
          <p:spPr>
            <a:xfrm>
              <a:off x="3491880" y="2961015"/>
              <a:ext cx="432048" cy="9233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600" b="1" dirty="0" smtClean="0">
                  <a:solidFill>
                    <a:prstClr val="black"/>
                  </a:solidFill>
                </a:rPr>
                <a:t>84,8%</a:t>
              </a:r>
              <a:endParaRPr lang="pt-BR" sz="600" b="1" dirty="0">
                <a:solidFill>
                  <a:prstClr val="black"/>
                </a:solidFill>
              </a:endParaRPr>
            </a:p>
          </p:txBody>
        </p:sp>
        <p:sp>
          <p:nvSpPr>
            <p:cNvPr id="105" name="Retângulo 104"/>
            <p:cNvSpPr/>
            <p:nvPr/>
          </p:nvSpPr>
          <p:spPr>
            <a:xfrm>
              <a:off x="3923928" y="2961014"/>
              <a:ext cx="432048" cy="9233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600" b="1" dirty="0" smtClean="0">
                  <a:solidFill>
                    <a:prstClr val="black"/>
                  </a:solidFill>
                </a:rPr>
                <a:t>100%</a:t>
              </a:r>
              <a:endParaRPr lang="pt-BR" sz="600" b="1" dirty="0">
                <a:solidFill>
                  <a:prstClr val="black"/>
                </a:solidFill>
              </a:endParaRPr>
            </a:p>
          </p:txBody>
        </p:sp>
        <p:sp>
          <p:nvSpPr>
            <p:cNvPr id="106" name="Retângulo 105"/>
            <p:cNvSpPr/>
            <p:nvPr/>
          </p:nvSpPr>
          <p:spPr>
            <a:xfrm>
              <a:off x="4427984" y="2961013"/>
              <a:ext cx="432048" cy="9233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600" b="1" dirty="0" smtClean="0">
                  <a:solidFill>
                    <a:prstClr val="black"/>
                  </a:solidFill>
                </a:rPr>
                <a:t>99,7%</a:t>
              </a:r>
              <a:endParaRPr lang="pt-BR" sz="600" b="1" dirty="0">
                <a:solidFill>
                  <a:prstClr val="black"/>
                </a:solidFill>
              </a:endParaRPr>
            </a:p>
          </p:txBody>
        </p:sp>
        <p:sp>
          <p:nvSpPr>
            <p:cNvPr id="107" name="Retângulo 106"/>
            <p:cNvSpPr/>
            <p:nvPr/>
          </p:nvSpPr>
          <p:spPr>
            <a:xfrm>
              <a:off x="4814582" y="2655986"/>
              <a:ext cx="499998" cy="9233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600" b="1" dirty="0" smtClean="0">
                  <a:solidFill>
                    <a:prstClr val="black"/>
                  </a:solidFill>
                </a:rPr>
                <a:t>100,0%</a:t>
              </a:r>
              <a:endParaRPr lang="pt-BR" sz="600" b="1" dirty="0">
                <a:solidFill>
                  <a:prstClr val="black"/>
                </a:solidFill>
              </a:endParaRPr>
            </a:p>
          </p:txBody>
        </p:sp>
        <p:sp>
          <p:nvSpPr>
            <p:cNvPr id="108" name="Retângulo 107"/>
            <p:cNvSpPr/>
            <p:nvPr/>
          </p:nvSpPr>
          <p:spPr>
            <a:xfrm>
              <a:off x="5436096" y="2961012"/>
              <a:ext cx="432048" cy="9233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600" b="1" dirty="0" smtClean="0">
                  <a:solidFill>
                    <a:prstClr val="black"/>
                  </a:solidFill>
                </a:rPr>
                <a:t>82,8%</a:t>
              </a:r>
              <a:endParaRPr lang="pt-BR" sz="600" b="1" dirty="0">
                <a:solidFill>
                  <a:prstClr val="black"/>
                </a:solidFill>
              </a:endParaRPr>
            </a:p>
          </p:txBody>
        </p:sp>
        <p:sp>
          <p:nvSpPr>
            <p:cNvPr id="109" name="Retângulo 108"/>
            <p:cNvSpPr/>
            <p:nvPr/>
          </p:nvSpPr>
          <p:spPr>
            <a:xfrm>
              <a:off x="6028035" y="2961833"/>
              <a:ext cx="432048" cy="9233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600" b="1" dirty="0" smtClean="0">
                  <a:solidFill>
                    <a:prstClr val="black"/>
                  </a:solidFill>
                </a:rPr>
                <a:t>55,5%</a:t>
              </a:r>
              <a:endParaRPr lang="pt-BR" sz="600" b="1" dirty="0">
                <a:solidFill>
                  <a:prstClr val="black"/>
                </a:solidFill>
              </a:endParaRPr>
            </a:p>
          </p:txBody>
        </p:sp>
        <p:sp>
          <p:nvSpPr>
            <p:cNvPr id="110" name="Retângulo 109"/>
            <p:cNvSpPr/>
            <p:nvPr/>
          </p:nvSpPr>
          <p:spPr>
            <a:xfrm>
              <a:off x="7020272" y="2961011"/>
              <a:ext cx="432048" cy="9233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600" b="1" dirty="0" smtClean="0">
                  <a:solidFill>
                    <a:prstClr val="black"/>
                  </a:solidFill>
                </a:rPr>
                <a:t>50,6%</a:t>
              </a:r>
              <a:endParaRPr lang="pt-BR" sz="600" b="1" dirty="0">
                <a:solidFill>
                  <a:prstClr val="black"/>
                </a:solidFill>
              </a:endParaRPr>
            </a:p>
          </p:txBody>
        </p:sp>
        <p:sp>
          <p:nvSpPr>
            <p:cNvPr id="111" name="Retângulo 110"/>
            <p:cNvSpPr/>
            <p:nvPr/>
          </p:nvSpPr>
          <p:spPr>
            <a:xfrm>
              <a:off x="7448599" y="2961010"/>
              <a:ext cx="432048" cy="9233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600" b="1" dirty="0" smtClean="0">
                  <a:solidFill>
                    <a:prstClr val="black"/>
                  </a:solidFill>
                </a:rPr>
                <a:t>10,7%</a:t>
              </a:r>
              <a:endParaRPr lang="pt-BR" sz="600" b="1" dirty="0">
                <a:solidFill>
                  <a:prstClr val="black"/>
                </a:solidFill>
              </a:endParaRPr>
            </a:p>
          </p:txBody>
        </p:sp>
        <p:sp>
          <p:nvSpPr>
            <p:cNvPr id="112" name="Retângulo 111"/>
            <p:cNvSpPr/>
            <p:nvPr/>
          </p:nvSpPr>
          <p:spPr>
            <a:xfrm>
              <a:off x="7877174" y="2961009"/>
              <a:ext cx="432048" cy="9233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600" b="1" dirty="0" smtClean="0">
                  <a:solidFill>
                    <a:prstClr val="black"/>
                  </a:solidFill>
                </a:rPr>
                <a:t>98,6%</a:t>
              </a:r>
              <a:endParaRPr lang="pt-BR" sz="600" b="1" dirty="0">
                <a:solidFill>
                  <a:prstClr val="black"/>
                </a:solidFill>
              </a:endParaRPr>
            </a:p>
          </p:txBody>
        </p:sp>
        <p:sp>
          <p:nvSpPr>
            <p:cNvPr id="113" name="Retângulo 112"/>
            <p:cNvSpPr/>
            <p:nvPr/>
          </p:nvSpPr>
          <p:spPr>
            <a:xfrm>
              <a:off x="1302962" y="5402792"/>
              <a:ext cx="432048" cy="9233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600" b="1" dirty="0" smtClean="0">
                  <a:solidFill>
                    <a:prstClr val="black"/>
                  </a:solidFill>
                </a:rPr>
                <a:t>71,4%</a:t>
              </a:r>
              <a:endParaRPr lang="pt-BR" sz="600" b="1" dirty="0">
                <a:solidFill>
                  <a:prstClr val="black"/>
                </a:solidFill>
              </a:endParaRPr>
            </a:p>
          </p:txBody>
        </p:sp>
        <p:sp>
          <p:nvSpPr>
            <p:cNvPr id="114" name="Retângulo 113"/>
            <p:cNvSpPr/>
            <p:nvPr/>
          </p:nvSpPr>
          <p:spPr>
            <a:xfrm>
              <a:off x="1599800" y="5405967"/>
              <a:ext cx="432048" cy="9233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600" b="1" dirty="0" smtClean="0">
                  <a:solidFill>
                    <a:prstClr val="black"/>
                  </a:solidFill>
                </a:rPr>
                <a:t>66,9%</a:t>
              </a:r>
              <a:endParaRPr lang="pt-BR" sz="600" b="1" dirty="0">
                <a:solidFill>
                  <a:prstClr val="black"/>
                </a:solidFill>
              </a:endParaRPr>
            </a:p>
          </p:txBody>
        </p:sp>
        <p:sp>
          <p:nvSpPr>
            <p:cNvPr id="115" name="Retângulo 114"/>
            <p:cNvSpPr/>
            <p:nvPr/>
          </p:nvSpPr>
          <p:spPr>
            <a:xfrm>
              <a:off x="1840455" y="5154017"/>
              <a:ext cx="432048" cy="9233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600" b="1" dirty="0" smtClean="0">
                  <a:solidFill>
                    <a:prstClr val="black"/>
                  </a:solidFill>
                </a:rPr>
                <a:t>34,3%</a:t>
              </a:r>
              <a:endParaRPr lang="pt-BR" sz="600" b="1" dirty="0">
                <a:solidFill>
                  <a:prstClr val="black"/>
                </a:solidFill>
              </a:endParaRPr>
            </a:p>
          </p:txBody>
        </p:sp>
        <p:sp>
          <p:nvSpPr>
            <p:cNvPr id="116" name="Retângulo 115"/>
            <p:cNvSpPr/>
            <p:nvPr/>
          </p:nvSpPr>
          <p:spPr>
            <a:xfrm>
              <a:off x="2195633" y="5144492"/>
              <a:ext cx="432048" cy="9233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600" b="1" dirty="0" smtClean="0">
                  <a:solidFill>
                    <a:prstClr val="black"/>
                  </a:solidFill>
                </a:rPr>
                <a:t>7,0%</a:t>
              </a:r>
              <a:endParaRPr lang="pt-BR" sz="600" b="1" dirty="0">
                <a:solidFill>
                  <a:prstClr val="black"/>
                </a:solidFill>
              </a:endParaRPr>
            </a:p>
          </p:txBody>
        </p:sp>
        <p:sp>
          <p:nvSpPr>
            <p:cNvPr id="117" name="Retângulo 116"/>
            <p:cNvSpPr/>
            <p:nvPr/>
          </p:nvSpPr>
          <p:spPr>
            <a:xfrm>
              <a:off x="2538558" y="5403670"/>
              <a:ext cx="432048" cy="9233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600" b="1" dirty="0" smtClean="0">
                  <a:solidFill>
                    <a:prstClr val="black"/>
                  </a:solidFill>
                </a:rPr>
                <a:t>11,2%</a:t>
              </a:r>
              <a:endParaRPr lang="pt-BR" sz="600" b="1" dirty="0">
                <a:solidFill>
                  <a:prstClr val="black"/>
                </a:solidFill>
              </a:endParaRPr>
            </a:p>
          </p:txBody>
        </p:sp>
        <p:sp>
          <p:nvSpPr>
            <p:cNvPr id="118" name="Retângulo 117"/>
            <p:cNvSpPr/>
            <p:nvPr/>
          </p:nvSpPr>
          <p:spPr>
            <a:xfrm>
              <a:off x="2872849" y="5400331"/>
              <a:ext cx="432048" cy="9233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600" b="1" dirty="0" smtClean="0">
                  <a:solidFill>
                    <a:prstClr val="black"/>
                  </a:solidFill>
                </a:rPr>
                <a:t>45,5%</a:t>
              </a:r>
              <a:endParaRPr lang="pt-BR" sz="600" b="1" dirty="0">
                <a:solidFill>
                  <a:prstClr val="black"/>
                </a:solidFill>
              </a:endParaRPr>
            </a:p>
          </p:txBody>
        </p:sp>
        <p:sp>
          <p:nvSpPr>
            <p:cNvPr id="119" name="Retângulo 118"/>
            <p:cNvSpPr/>
            <p:nvPr/>
          </p:nvSpPr>
          <p:spPr>
            <a:xfrm>
              <a:off x="3229145" y="5400330"/>
              <a:ext cx="432048" cy="9233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600" b="1" dirty="0" smtClean="0">
                  <a:solidFill>
                    <a:prstClr val="black"/>
                  </a:solidFill>
                </a:rPr>
                <a:t>78,8%</a:t>
              </a:r>
              <a:endParaRPr lang="pt-BR" sz="600" b="1" dirty="0">
                <a:solidFill>
                  <a:prstClr val="black"/>
                </a:solidFill>
              </a:endParaRPr>
            </a:p>
          </p:txBody>
        </p:sp>
        <p:sp>
          <p:nvSpPr>
            <p:cNvPr id="120" name="Retângulo 119"/>
            <p:cNvSpPr/>
            <p:nvPr/>
          </p:nvSpPr>
          <p:spPr>
            <a:xfrm>
              <a:off x="3535210" y="5400329"/>
              <a:ext cx="432048" cy="9233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600" b="1" dirty="0" smtClean="0">
                  <a:solidFill>
                    <a:prstClr val="black"/>
                  </a:solidFill>
                </a:rPr>
                <a:t>99%</a:t>
              </a:r>
              <a:endParaRPr lang="pt-BR" sz="600" b="1" dirty="0">
                <a:solidFill>
                  <a:prstClr val="black"/>
                </a:solidFill>
              </a:endParaRPr>
            </a:p>
          </p:txBody>
        </p:sp>
        <p:sp>
          <p:nvSpPr>
            <p:cNvPr id="121" name="Retângulo 120"/>
            <p:cNvSpPr/>
            <p:nvPr/>
          </p:nvSpPr>
          <p:spPr>
            <a:xfrm>
              <a:off x="3967258" y="5400329"/>
              <a:ext cx="432048" cy="9233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600" b="1" dirty="0" smtClean="0">
                  <a:solidFill>
                    <a:prstClr val="black"/>
                  </a:solidFill>
                </a:rPr>
                <a:t>100,0%</a:t>
              </a:r>
              <a:endParaRPr lang="pt-BR" sz="600" b="1" dirty="0">
                <a:solidFill>
                  <a:prstClr val="black"/>
                </a:solidFill>
              </a:endParaRPr>
            </a:p>
          </p:txBody>
        </p:sp>
        <p:sp>
          <p:nvSpPr>
            <p:cNvPr id="122" name="Retângulo 121"/>
            <p:cNvSpPr/>
            <p:nvPr/>
          </p:nvSpPr>
          <p:spPr>
            <a:xfrm>
              <a:off x="4293142" y="5400328"/>
              <a:ext cx="432048" cy="9233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600" b="1" dirty="0" smtClean="0">
                  <a:solidFill>
                    <a:prstClr val="black"/>
                  </a:solidFill>
                </a:rPr>
                <a:t>78%</a:t>
              </a:r>
              <a:endParaRPr lang="pt-BR" sz="600" b="1" dirty="0">
                <a:solidFill>
                  <a:prstClr val="black"/>
                </a:solidFill>
              </a:endParaRPr>
            </a:p>
          </p:txBody>
        </p:sp>
        <p:sp>
          <p:nvSpPr>
            <p:cNvPr id="123" name="Retângulo 122"/>
            <p:cNvSpPr/>
            <p:nvPr/>
          </p:nvSpPr>
          <p:spPr>
            <a:xfrm>
              <a:off x="5076056" y="5400328"/>
              <a:ext cx="432048" cy="9233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600" b="1" dirty="0" smtClean="0">
                  <a:solidFill>
                    <a:prstClr val="black"/>
                  </a:solidFill>
                </a:rPr>
                <a:t>99%</a:t>
              </a:r>
              <a:endParaRPr lang="pt-BR" sz="600" b="1" dirty="0">
                <a:solidFill>
                  <a:prstClr val="black"/>
                </a:solidFill>
              </a:endParaRPr>
            </a:p>
          </p:txBody>
        </p:sp>
        <p:sp>
          <p:nvSpPr>
            <p:cNvPr id="124" name="Retângulo 123"/>
            <p:cNvSpPr/>
            <p:nvPr/>
          </p:nvSpPr>
          <p:spPr>
            <a:xfrm>
              <a:off x="5436096" y="5400328"/>
              <a:ext cx="432048" cy="9233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600" b="1" dirty="0" smtClean="0">
                  <a:solidFill>
                    <a:prstClr val="black"/>
                  </a:solidFill>
                </a:rPr>
                <a:t>89,8%</a:t>
              </a:r>
              <a:endParaRPr lang="pt-BR" sz="600" b="1" dirty="0">
                <a:solidFill>
                  <a:prstClr val="black"/>
                </a:solidFill>
              </a:endParaRPr>
            </a:p>
          </p:txBody>
        </p:sp>
        <p:sp>
          <p:nvSpPr>
            <p:cNvPr id="125" name="Retângulo 124"/>
            <p:cNvSpPr/>
            <p:nvPr/>
          </p:nvSpPr>
          <p:spPr>
            <a:xfrm>
              <a:off x="6217331" y="4942755"/>
              <a:ext cx="529354" cy="14084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600" b="1" dirty="0" smtClean="0">
                  <a:solidFill>
                    <a:prstClr val="black"/>
                  </a:solidFill>
                </a:rPr>
                <a:t>100,0%</a:t>
              </a:r>
              <a:endParaRPr lang="pt-BR" sz="600" b="1" dirty="0">
                <a:solidFill>
                  <a:prstClr val="black"/>
                </a:solidFill>
              </a:endParaRPr>
            </a:p>
          </p:txBody>
        </p:sp>
        <p:sp>
          <p:nvSpPr>
            <p:cNvPr id="126" name="Retângulo 125"/>
            <p:cNvSpPr/>
            <p:nvPr/>
          </p:nvSpPr>
          <p:spPr>
            <a:xfrm>
              <a:off x="6709912" y="5392266"/>
              <a:ext cx="432048" cy="9233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600" b="1" dirty="0" smtClean="0">
                  <a:solidFill>
                    <a:prstClr val="black"/>
                  </a:solidFill>
                </a:rPr>
                <a:t>88,4%</a:t>
              </a:r>
              <a:endParaRPr lang="pt-BR" sz="600" b="1" dirty="0">
                <a:solidFill>
                  <a:prstClr val="black"/>
                </a:solidFill>
              </a:endParaRPr>
            </a:p>
          </p:txBody>
        </p:sp>
        <p:sp>
          <p:nvSpPr>
            <p:cNvPr id="127" name="Retângulo 126"/>
            <p:cNvSpPr/>
            <p:nvPr/>
          </p:nvSpPr>
          <p:spPr>
            <a:xfrm>
              <a:off x="4759346" y="5408640"/>
              <a:ext cx="432048" cy="9233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600" b="1" dirty="0" smtClean="0">
                  <a:solidFill>
                    <a:prstClr val="black"/>
                  </a:solidFill>
                </a:rPr>
                <a:t>97,3%</a:t>
              </a:r>
              <a:endParaRPr lang="pt-BR" sz="600" b="1" dirty="0">
                <a:solidFill>
                  <a:prstClr val="black"/>
                </a:solidFill>
              </a:endParaRPr>
            </a:p>
          </p:txBody>
        </p:sp>
        <p:sp>
          <p:nvSpPr>
            <p:cNvPr id="131" name="Retângulo 130"/>
            <p:cNvSpPr/>
            <p:nvPr/>
          </p:nvSpPr>
          <p:spPr>
            <a:xfrm>
              <a:off x="791286" y="4542843"/>
              <a:ext cx="326132" cy="1048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prstClr val="white"/>
                </a:solidFill>
              </a:endParaRPr>
            </a:p>
          </p:txBody>
        </p:sp>
        <p:sp>
          <p:nvSpPr>
            <p:cNvPr id="132" name="Retângulo 131"/>
            <p:cNvSpPr/>
            <p:nvPr/>
          </p:nvSpPr>
          <p:spPr>
            <a:xfrm>
              <a:off x="1461835" y="4594929"/>
              <a:ext cx="326132" cy="1048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prstClr val="white"/>
                </a:solidFill>
              </a:endParaRPr>
            </a:p>
          </p:txBody>
        </p:sp>
        <p:sp>
          <p:nvSpPr>
            <p:cNvPr id="133" name="Retângulo 132"/>
            <p:cNvSpPr/>
            <p:nvPr/>
          </p:nvSpPr>
          <p:spPr>
            <a:xfrm>
              <a:off x="1675127" y="4665376"/>
              <a:ext cx="2194052" cy="9534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prstClr val="white"/>
                </a:solidFill>
              </a:endParaRPr>
            </a:p>
          </p:txBody>
        </p:sp>
        <p:sp>
          <p:nvSpPr>
            <p:cNvPr id="134" name="Retângulo 133"/>
            <p:cNvSpPr/>
            <p:nvPr/>
          </p:nvSpPr>
          <p:spPr>
            <a:xfrm>
              <a:off x="4019367" y="4554458"/>
              <a:ext cx="577763" cy="8667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prstClr val="white"/>
                </a:solidFill>
              </a:endParaRPr>
            </a:p>
          </p:txBody>
        </p:sp>
        <p:sp>
          <p:nvSpPr>
            <p:cNvPr id="135" name="Retângulo 134"/>
            <p:cNvSpPr/>
            <p:nvPr/>
          </p:nvSpPr>
          <p:spPr>
            <a:xfrm>
              <a:off x="4838126" y="4513107"/>
              <a:ext cx="326132" cy="1048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prstClr val="white"/>
                </a:solidFill>
              </a:endParaRPr>
            </a:p>
          </p:txBody>
        </p:sp>
        <p:sp>
          <p:nvSpPr>
            <p:cNvPr id="136" name="Retângulo 135"/>
            <p:cNvSpPr/>
            <p:nvPr/>
          </p:nvSpPr>
          <p:spPr>
            <a:xfrm>
              <a:off x="5257542" y="4628177"/>
              <a:ext cx="635539" cy="1048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prstClr val="white"/>
                </a:solidFill>
              </a:endParaRPr>
            </a:p>
          </p:txBody>
        </p:sp>
        <p:sp>
          <p:nvSpPr>
            <p:cNvPr id="137" name="Retângulo 136"/>
            <p:cNvSpPr/>
            <p:nvPr/>
          </p:nvSpPr>
          <p:spPr>
            <a:xfrm>
              <a:off x="6885296" y="4703476"/>
              <a:ext cx="326132" cy="1048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prstClr val="white"/>
                </a:solidFill>
              </a:endParaRPr>
            </a:p>
          </p:txBody>
        </p:sp>
        <p:sp>
          <p:nvSpPr>
            <p:cNvPr id="138" name="Retângulo 137"/>
            <p:cNvSpPr/>
            <p:nvPr/>
          </p:nvSpPr>
          <p:spPr>
            <a:xfrm>
              <a:off x="6397115" y="4515680"/>
              <a:ext cx="326132" cy="1048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prstClr val="white"/>
                </a:solidFill>
              </a:endParaRPr>
            </a:p>
          </p:txBody>
        </p:sp>
        <p:pic>
          <p:nvPicPr>
            <p:cNvPr id="139" name="Picture 2"/>
            <p:cNvPicPr>
              <a:picLocks noChangeAspect="1" noChangeArrowheads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26220" y="3776762"/>
              <a:ext cx="250599" cy="21604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0" name="Picture 3"/>
            <p:cNvPicPr>
              <a:picLocks noChangeAspect="1" noChangeArrowheads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 l="-27179"/>
            <a:stretch/>
          </p:blipFill>
          <p:spPr bwMode="auto">
            <a:xfrm>
              <a:off x="251520" y="3769990"/>
              <a:ext cx="539766" cy="21672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1" name="Retângulo 140"/>
            <p:cNvSpPr/>
            <p:nvPr/>
          </p:nvSpPr>
          <p:spPr>
            <a:xfrm>
              <a:off x="611560" y="5367837"/>
              <a:ext cx="632304" cy="13313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600" b="1" dirty="0" smtClean="0">
                  <a:solidFill>
                    <a:prstClr val="black"/>
                  </a:solidFill>
                </a:rPr>
                <a:t>Existente</a:t>
              </a:r>
              <a:endParaRPr lang="pt-BR" sz="600" b="1" dirty="0">
                <a:solidFill>
                  <a:prstClr val="black"/>
                </a:solidFill>
              </a:endParaRPr>
            </a:p>
          </p:txBody>
        </p:sp>
        <p:sp>
          <p:nvSpPr>
            <p:cNvPr id="142" name="Retângulo 141"/>
            <p:cNvSpPr/>
            <p:nvPr/>
          </p:nvSpPr>
          <p:spPr>
            <a:xfrm>
              <a:off x="65791" y="5388238"/>
              <a:ext cx="432048" cy="9233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600" b="1" dirty="0" smtClean="0">
                  <a:solidFill>
                    <a:prstClr val="black"/>
                  </a:solidFill>
                </a:rPr>
                <a:t>84,4%</a:t>
              </a:r>
              <a:endParaRPr lang="pt-BR" sz="600" b="1" dirty="0">
                <a:solidFill>
                  <a:prstClr val="black"/>
                </a:solidFill>
              </a:endParaRPr>
            </a:p>
          </p:txBody>
        </p:sp>
        <p:sp>
          <p:nvSpPr>
            <p:cNvPr id="143" name="Retângulo 142"/>
            <p:cNvSpPr/>
            <p:nvPr/>
          </p:nvSpPr>
          <p:spPr>
            <a:xfrm>
              <a:off x="588368" y="3422630"/>
              <a:ext cx="432048" cy="9233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600" b="1" dirty="0">
                <a:solidFill>
                  <a:prstClr val="black"/>
                </a:solidFill>
              </a:endParaRPr>
            </a:p>
          </p:txBody>
        </p:sp>
        <p:sp>
          <p:nvSpPr>
            <p:cNvPr id="144" name="Retângulo 143"/>
            <p:cNvSpPr/>
            <p:nvPr/>
          </p:nvSpPr>
          <p:spPr>
            <a:xfrm>
              <a:off x="1022320" y="3422630"/>
              <a:ext cx="432048" cy="9233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600" b="1" dirty="0">
                <a:solidFill>
                  <a:prstClr val="black"/>
                </a:solidFill>
              </a:endParaRPr>
            </a:p>
          </p:txBody>
        </p:sp>
        <p:sp>
          <p:nvSpPr>
            <p:cNvPr id="58" name="Retângulo 57"/>
            <p:cNvSpPr/>
            <p:nvPr/>
          </p:nvSpPr>
          <p:spPr>
            <a:xfrm>
              <a:off x="104044" y="3484587"/>
              <a:ext cx="1049639" cy="5698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600" b="1" dirty="0" smtClean="0">
                  <a:solidFill>
                    <a:srgbClr val="4F81BD">
                      <a:lumMod val="50000"/>
                    </a:srgbClr>
                  </a:solidFill>
                </a:rPr>
                <a:t>Mendes Júnior</a:t>
              </a:r>
              <a:endParaRPr lang="pt-BR" sz="600" b="1" dirty="0">
                <a:solidFill>
                  <a:srgbClr val="4F81BD">
                    <a:lumMod val="50000"/>
                  </a:srgbClr>
                </a:solidFill>
              </a:endParaRPr>
            </a:p>
          </p:txBody>
        </p:sp>
      </p:grpSp>
      <p:cxnSp>
        <p:nvCxnSpPr>
          <p:cNvPr id="4" name="Conector reto 3"/>
          <p:cNvCxnSpPr/>
          <p:nvPr/>
        </p:nvCxnSpPr>
        <p:spPr bwMode="auto">
          <a:xfrm>
            <a:off x="6504" y="3573016"/>
            <a:ext cx="8863178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accent1">
                <a:lumMod val="50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Conector reto 9"/>
          <p:cNvCxnSpPr/>
          <p:nvPr/>
        </p:nvCxnSpPr>
        <p:spPr bwMode="auto">
          <a:xfrm flipV="1">
            <a:off x="1359760" y="3054166"/>
            <a:ext cx="0" cy="51885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accent1">
                <a:lumMod val="50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sp>
        <p:nvSpPr>
          <p:cNvPr id="74" name="Retângulo 73"/>
          <p:cNvSpPr/>
          <p:nvPr/>
        </p:nvSpPr>
        <p:spPr>
          <a:xfrm>
            <a:off x="1337829" y="3484587"/>
            <a:ext cx="1780862" cy="617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600" b="1" dirty="0" smtClean="0">
                <a:solidFill>
                  <a:srgbClr val="4F81BD">
                    <a:lumMod val="50000"/>
                  </a:srgbClr>
                </a:solidFill>
              </a:rPr>
              <a:t>CASF – Carioca/S.A. Paulista/</a:t>
            </a:r>
            <a:r>
              <a:rPr lang="pt-BR" sz="600" b="1" dirty="0" err="1" smtClean="0">
                <a:solidFill>
                  <a:srgbClr val="4F81BD">
                    <a:lumMod val="50000"/>
                  </a:srgbClr>
                </a:solidFill>
              </a:rPr>
              <a:t>Serveng</a:t>
            </a:r>
            <a:endParaRPr lang="pt-BR" sz="600" b="1" dirty="0">
              <a:solidFill>
                <a:srgbClr val="4F81BD">
                  <a:lumMod val="50000"/>
                </a:srgbClr>
              </a:solidFill>
            </a:endParaRPr>
          </a:p>
        </p:txBody>
      </p:sp>
      <p:cxnSp>
        <p:nvCxnSpPr>
          <p:cNvPr id="75" name="Conector reto 74"/>
          <p:cNvCxnSpPr/>
          <p:nvPr/>
        </p:nvCxnSpPr>
        <p:spPr bwMode="auto">
          <a:xfrm flipV="1">
            <a:off x="3923928" y="3058928"/>
            <a:ext cx="0" cy="51885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accent1">
                <a:lumMod val="50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76" name="Conector reto 75"/>
          <p:cNvCxnSpPr/>
          <p:nvPr/>
        </p:nvCxnSpPr>
        <p:spPr bwMode="auto">
          <a:xfrm flipV="1">
            <a:off x="5436096" y="3058928"/>
            <a:ext cx="0" cy="51885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accent1">
                <a:lumMod val="50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77" name="Conector reto 76"/>
          <p:cNvCxnSpPr/>
          <p:nvPr/>
        </p:nvCxnSpPr>
        <p:spPr bwMode="auto">
          <a:xfrm flipV="1">
            <a:off x="3142878" y="3058928"/>
            <a:ext cx="0" cy="51885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accent1">
                <a:lumMod val="50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sp>
        <p:nvSpPr>
          <p:cNvPr id="78" name="Retângulo 77"/>
          <p:cNvSpPr/>
          <p:nvPr/>
        </p:nvSpPr>
        <p:spPr>
          <a:xfrm>
            <a:off x="3010390" y="3491031"/>
            <a:ext cx="1049639" cy="569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600" b="1" dirty="0" smtClean="0">
                <a:solidFill>
                  <a:srgbClr val="4F81BD">
                    <a:lumMod val="50000"/>
                  </a:srgbClr>
                </a:solidFill>
              </a:rPr>
              <a:t>Mendes Júnior</a:t>
            </a:r>
            <a:endParaRPr lang="pt-BR" sz="600" b="1" dirty="0">
              <a:solidFill>
                <a:srgbClr val="4F81BD">
                  <a:lumMod val="50000"/>
                </a:srgbClr>
              </a:solidFill>
            </a:endParaRPr>
          </a:p>
        </p:txBody>
      </p:sp>
      <p:sp>
        <p:nvSpPr>
          <p:cNvPr id="79" name="Retângulo 78"/>
          <p:cNvSpPr/>
          <p:nvPr/>
        </p:nvSpPr>
        <p:spPr>
          <a:xfrm>
            <a:off x="3799250" y="3484587"/>
            <a:ext cx="1780862" cy="617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600" b="1" dirty="0" smtClean="0">
                <a:solidFill>
                  <a:srgbClr val="4F81BD">
                    <a:lumMod val="50000"/>
                  </a:srgbClr>
                </a:solidFill>
              </a:rPr>
              <a:t>CASF – Carioca/S.A. Paulista/</a:t>
            </a:r>
            <a:r>
              <a:rPr lang="pt-BR" sz="600" b="1" dirty="0" err="1" smtClean="0">
                <a:solidFill>
                  <a:srgbClr val="4F81BD">
                    <a:lumMod val="50000"/>
                  </a:srgbClr>
                </a:solidFill>
              </a:rPr>
              <a:t>Serveng</a:t>
            </a:r>
            <a:endParaRPr lang="pt-BR" sz="600" b="1" dirty="0">
              <a:solidFill>
                <a:srgbClr val="4F81BD">
                  <a:lumMod val="50000"/>
                </a:srgbClr>
              </a:solidFill>
            </a:endParaRPr>
          </a:p>
        </p:txBody>
      </p:sp>
      <p:cxnSp>
        <p:nvCxnSpPr>
          <p:cNvPr id="81" name="Conector reto 80"/>
          <p:cNvCxnSpPr/>
          <p:nvPr/>
        </p:nvCxnSpPr>
        <p:spPr bwMode="auto">
          <a:xfrm flipV="1">
            <a:off x="8867403" y="3054166"/>
            <a:ext cx="0" cy="51885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accent1">
                <a:lumMod val="50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sp>
        <p:nvSpPr>
          <p:cNvPr id="82" name="Retângulo 81"/>
          <p:cNvSpPr/>
          <p:nvPr/>
        </p:nvSpPr>
        <p:spPr>
          <a:xfrm>
            <a:off x="6723247" y="3491031"/>
            <a:ext cx="1049639" cy="569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600" b="1" dirty="0" smtClean="0">
                <a:solidFill>
                  <a:srgbClr val="4F81BD">
                    <a:lumMod val="50000"/>
                  </a:srgbClr>
                </a:solidFill>
              </a:rPr>
              <a:t>Mendes Júnior</a:t>
            </a:r>
            <a:endParaRPr lang="pt-BR" sz="600" b="1" dirty="0">
              <a:solidFill>
                <a:srgbClr val="4F81BD">
                  <a:lumMod val="50000"/>
                </a:srgbClr>
              </a:solidFill>
            </a:endParaRPr>
          </a:p>
        </p:txBody>
      </p:sp>
      <p:sp>
        <p:nvSpPr>
          <p:cNvPr id="85" name="Texto explicativo retangular com cantos arredondados 84"/>
          <p:cNvSpPr/>
          <p:nvPr/>
        </p:nvSpPr>
        <p:spPr>
          <a:xfrm>
            <a:off x="5257543" y="3657312"/>
            <a:ext cx="1452370" cy="419760"/>
          </a:xfrm>
          <a:prstGeom prst="wedgeRoundRectCallout">
            <a:avLst>
              <a:gd name="adj1" fmla="val -45579"/>
              <a:gd name="adj2" fmla="val -154290"/>
              <a:gd name="adj3" fmla="val 16667"/>
            </a:avLst>
          </a:prstGeom>
          <a:solidFill>
            <a:schemeClr val="bg1"/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pt-BR" sz="800" b="1" dirty="0" smtClean="0">
              <a:solidFill>
                <a:prstClr val="black"/>
              </a:solidFill>
            </a:endParaRPr>
          </a:p>
          <a:p>
            <a:r>
              <a:rPr lang="pt-BR" sz="800" b="1" dirty="0" smtClean="0">
                <a:solidFill>
                  <a:prstClr val="black"/>
                </a:solidFill>
              </a:rPr>
              <a:t>Execução </a:t>
            </a:r>
            <a:r>
              <a:rPr lang="pt-BR" sz="800" b="1" dirty="0">
                <a:solidFill>
                  <a:prstClr val="black"/>
                </a:solidFill>
              </a:rPr>
              <a:t>Física: </a:t>
            </a:r>
            <a:r>
              <a:rPr lang="pt-BR" sz="800" b="1" dirty="0" smtClean="0">
                <a:solidFill>
                  <a:prstClr val="black"/>
                </a:solidFill>
              </a:rPr>
              <a:t>76,4%</a:t>
            </a:r>
          </a:p>
          <a:p>
            <a:pPr algn="ctr"/>
            <a:endParaRPr lang="pt-BR" sz="800" dirty="0">
              <a:solidFill>
                <a:prstClr val="black"/>
              </a:solidFill>
            </a:endParaRPr>
          </a:p>
        </p:txBody>
      </p:sp>
      <p:cxnSp>
        <p:nvCxnSpPr>
          <p:cNvPr id="86" name="Conector reto 85"/>
          <p:cNvCxnSpPr/>
          <p:nvPr/>
        </p:nvCxnSpPr>
        <p:spPr bwMode="auto">
          <a:xfrm>
            <a:off x="104044" y="6008614"/>
            <a:ext cx="8246280" cy="1042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accent1">
                <a:lumMod val="50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95" name="Conector reto 94"/>
          <p:cNvCxnSpPr/>
          <p:nvPr/>
        </p:nvCxnSpPr>
        <p:spPr bwMode="auto">
          <a:xfrm flipV="1">
            <a:off x="8350324" y="5761863"/>
            <a:ext cx="0" cy="259425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accent1">
                <a:lumMod val="50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96" name="Conector reto 95"/>
          <p:cNvCxnSpPr/>
          <p:nvPr/>
        </p:nvCxnSpPr>
        <p:spPr bwMode="auto">
          <a:xfrm flipV="1">
            <a:off x="2883760" y="5507806"/>
            <a:ext cx="0" cy="51885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accent1">
                <a:lumMod val="50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97" name="Conector reto 96"/>
          <p:cNvCxnSpPr/>
          <p:nvPr/>
        </p:nvCxnSpPr>
        <p:spPr bwMode="auto">
          <a:xfrm flipV="1">
            <a:off x="94840" y="5492566"/>
            <a:ext cx="0" cy="51885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accent1">
                <a:lumMod val="50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sp>
        <p:nvSpPr>
          <p:cNvPr id="98" name="Retângulo 97"/>
          <p:cNvSpPr/>
          <p:nvPr/>
        </p:nvSpPr>
        <p:spPr>
          <a:xfrm>
            <a:off x="3229145" y="5912958"/>
            <a:ext cx="1049639" cy="569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600" b="1" dirty="0" smtClean="0">
                <a:solidFill>
                  <a:srgbClr val="4F81BD">
                    <a:lumMod val="50000"/>
                  </a:srgbClr>
                </a:solidFill>
              </a:rPr>
              <a:t>Queiroz Galvão</a:t>
            </a:r>
            <a:endParaRPr lang="pt-BR" sz="600" b="1" dirty="0">
              <a:solidFill>
                <a:srgbClr val="4F81BD">
                  <a:lumMod val="50000"/>
                </a:srgbClr>
              </a:solidFill>
            </a:endParaRPr>
          </a:p>
        </p:txBody>
      </p:sp>
      <p:sp>
        <p:nvSpPr>
          <p:cNvPr id="99" name="Retângulo 98"/>
          <p:cNvSpPr/>
          <p:nvPr/>
        </p:nvSpPr>
        <p:spPr>
          <a:xfrm>
            <a:off x="860628" y="5912670"/>
            <a:ext cx="1049639" cy="569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600" b="1" dirty="0" smtClean="0">
                <a:solidFill>
                  <a:srgbClr val="4F81BD">
                    <a:lumMod val="50000"/>
                  </a:srgbClr>
                </a:solidFill>
              </a:rPr>
              <a:t>Serveng</a:t>
            </a:r>
            <a:endParaRPr lang="pt-BR" sz="600" b="1" dirty="0">
              <a:solidFill>
                <a:srgbClr val="4F81BD">
                  <a:lumMod val="50000"/>
                </a:srgbClr>
              </a:solidFill>
            </a:endParaRPr>
          </a:p>
        </p:txBody>
      </p:sp>
      <p:cxnSp>
        <p:nvCxnSpPr>
          <p:cNvPr id="100" name="Conector reto 99"/>
          <p:cNvCxnSpPr/>
          <p:nvPr/>
        </p:nvCxnSpPr>
        <p:spPr bwMode="auto">
          <a:xfrm flipV="1">
            <a:off x="4644008" y="5507806"/>
            <a:ext cx="0" cy="51885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accent1">
                <a:lumMod val="50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01" name="Conector reto 100"/>
          <p:cNvCxnSpPr/>
          <p:nvPr/>
        </p:nvCxnSpPr>
        <p:spPr bwMode="auto">
          <a:xfrm flipV="1">
            <a:off x="5169760" y="5515426"/>
            <a:ext cx="0" cy="51885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accent1">
                <a:lumMod val="50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02" name="Conector reto 101"/>
          <p:cNvCxnSpPr/>
          <p:nvPr/>
        </p:nvCxnSpPr>
        <p:spPr bwMode="auto">
          <a:xfrm flipV="1">
            <a:off x="6209359" y="5507806"/>
            <a:ext cx="0" cy="51885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accent1">
                <a:lumMod val="50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03" name="Conector reto 102"/>
          <p:cNvCxnSpPr/>
          <p:nvPr/>
        </p:nvCxnSpPr>
        <p:spPr bwMode="auto">
          <a:xfrm flipV="1">
            <a:off x="6773239" y="5507806"/>
            <a:ext cx="0" cy="51885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accent1">
                <a:lumMod val="50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sp>
        <p:nvSpPr>
          <p:cNvPr id="147" name="Retângulo 146"/>
          <p:cNvSpPr/>
          <p:nvPr/>
        </p:nvSpPr>
        <p:spPr>
          <a:xfrm>
            <a:off x="7043559" y="5912958"/>
            <a:ext cx="1049639" cy="569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600" b="1" dirty="0" smtClean="0">
                <a:solidFill>
                  <a:srgbClr val="4F81BD">
                    <a:lumMod val="50000"/>
                  </a:srgbClr>
                </a:solidFill>
              </a:rPr>
              <a:t>Queiroz Galvão</a:t>
            </a:r>
            <a:endParaRPr lang="pt-BR" sz="600" b="1" dirty="0">
              <a:solidFill>
                <a:srgbClr val="4F81BD">
                  <a:lumMod val="50000"/>
                </a:srgbClr>
              </a:solidFill>
            </a:endParaRPr>
          </a:p>
        </p:txBody>
      </p:sp>
      <p:sp>
        <p:nvSpPr>
          <p:cNvPr id="200" name="Retângulo 199"/>
          <p:cNvSpPr/>
          <p:nvPr/>
        </p:nvSpPr>
        <p:spPr>
          <a:xfrm>
            <a:off x="5194701" y="5912670"/>
            <a:ext cx="1049639" cy="569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600" b="1" dirty="0" smtClean="0">
                <a:solidFill>
                  <a:srgbClr val="4F81BD">
                    <a:lumMod val="50000"/>
                  </a:srgbClr>
                </a:solidFill>
              </a:rPr>
              <a:t>Queiroz Galvão</a:t>
            </a:r>
            <a:endParaRPr lang="pt-BR" sz="600" b="1" dirty="0">
              <a:solidFill>
                <a:srgbClr val="4F81BD">
                  <a:lumMod val="50000"/>
                </a:srgbClr>
              </a:solidFill>
            </a:endParaRPr>
          </a:p>
        </p:txBody>
      </p:sp>
      <p:sp>
        <p:nvSpPr>
          <p:cNvPr id="201" name="Texto explicativo retangular com cantos arredondados 200"/>
          <p:cNvSpPr/>
          <p:nvPr/>
        </p:nvSpPr>
        <p:spPr>
          <a:xfrm>
            <a:off x="6865253" y="6237312"/>
            <a:ext cx="1498560" cy="367144"/>
          </a:xfrm>
          <a:prstGeom prst="wedgeRoundRectCallout">
            <a:avLst>
              <a:gd name="adj1" fmla="val -72160"/>
              <a:gd name="adj2" fmla="val -232065"/>
              <a:gd name="adj3" fmla="val 16667"/>
            </a:avLst>
          </a:prstGeom>
          <a:solidFill>
            <a:schemeClr val="bg1"/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pt-BR" sz="800" b="1" dirty="0" smtClean="0">
              <a:solidFill>
                <a:prstClr val="black"/>
              </a:solidFill>
            </a:endParaRPr>
          </a:p>
          <a:p>
            <a:r>
              <a:rPr lang="pt-BR" sz="800" b="1" dirty="0">
                <a:solidFill>
                  <a:prstClr val="black"/>
                </a:solidFill>
              </a:rPr>
              <a:t>Execução Física: </a:t>
            </a:r>
            <a:r>
              <a:rPr lang="pt-BR" sz="800" b="1" dirty="0" smtClean="0">
                <a:solidFill>
                  <a:prstClr val="black"/>
                </a:solidFill>
              </a:rPr>
              <a:t>82,3%</a:t>
            </a:r>
            <a:endParaRPr lang="pt-BR" sz="800" b="1" dirty="0">
              <a:solidFill>
                <a:prstClr val="black"/>
              </a:solidFill>
            </a:endParaRPr>
          </a:p>
          <a:p>
            <a:pPr algn="ctr"/>
            <a:endParaRPr lang="pt-BR" sz="800" dirty="0">
              <a:solidFill>
                <a:prstClr val="black"/>
              </a:solidFill>
            </a:endParaRPr>
          </a:p>
        </p:txBody>
      </p:sp>
      <p:sp>
        <p:nvSpPr>
          <p:cNvPr id="202" name="Texto explicativo retangular com cantos arredondados 201"/>
          <p:cNvSpPr/>
          <p:nvPr/>
        </p:nvSpPr>
        <p:spPr>
          <a:xfrm>
            <a:off x="1562522" y="6093296"/>
            <a:ext cx="1384695" cy="446754"/>
          </a:xfrm>
          <a:prstGeom prst="wedgeRoundRectCallout">
            <a:avLst>
              <a:gd name="adj1" fmla="val 8670"/>
              <a:gd name="adj2" fmla="val -138123"/>
              <a:gd name="adj3" fmla="val 16667"/>
            </a:avLst>
          </a:prstGeom>
          <a:solidFill>
            <a:schemeClr val="bg1"/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pt-BR" sz="800" b="1" dirty="0" smtClean="0">
              <a:solidFill>
                <a:prstClr val="black"/>
              </a:solidFill>
            </a:endParaRPr>
          </a:p>
          <a:p>
            <a:r>
              <a:rPr lang="pt-BR" sz="800" b="1" dirty="0">
                <a:solidFill>
                  <a:prstClr val="black"/>
                </a:solidFill>
              </a:rPr>
              <a:t>Execução Física: </a:t>
            </a:r>
            <a:r>
              <a:rPr lang="pt-BR" sz="800" b="1" dirty="0" smtClean="0">
                <a:solidFill>
                  <a:prstClr val="black"/>
                </a:solidFill>
              </a:rPr>
              <a:t>55,1%</a:t>
            </a:r>
            <a:endParaRPr lang="pt-BR" sz="800" b="1" dirty="0">
              <a:solidFill>
                <a:prstClr val="black"/>
              </a:solidFill>
            </a:endParaRPr>
          </a:p>
          <a:p>
            <a:pPr algn="ctr"/>
            <a:endParaRPr lang="pt-BR" sz="800" dirty="0">
              <a:solidFill>
                <a:prstClr val="black"/>
              </a:solidFill>
            </a:endParaRPr>
          </a:p>
        </p:txBody>
      </p:sp>
      <p:sp>
        <p:nvSpPr>
          <p:cNvPr id="203" name="Retângulo 202"/>
          <p:cNvSpPr/>
          <p:nvPr/>
        </p:nvSpPr>
        <p:spPr>
          <a:xfrm>
            <a:off x="4494412" y="5997975"/>
            <a:ext cx="872446" cy="33036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600" b="1" dirty="0" err="1" smtClean="0">
                <a:solidFill>
                  <a:srgbClr val="4F81BD">
                    <a:lumMod val="50000"/>
                  </a:srgbClr>
                </a:solidFill>
              </a:rPr>
              <a:t>Construcap</a:t>
            </a:r>
            <a:r>
              <a:rPr lang="pt-BR" sz="600" b="1" dirty="0" smtClean="0">
                <a:solidFill>
                  <a:srgbClr val="4F81BD">
                    <a:lumMod val="50000"/>
                  </a:srgbClr>
                </a:solidFill>
              </a:rPr>
              <a:t>/ </a:t>
            </a:r>
            <a:r>
              <a:rPr lang="pt-BR" sz="600" b="1" dirty="0">
                <a:solidFill>
                  <a:srgbClr val="4F81BD">
                    <a:lumMod val="50000"/>
                  </a:srgbClr>
                </a:solidFill>
              </a:rPr>
              <a:t>Ferreira </a:t>
            </a:r>
            <a:r>
              <a:rPr lang="pt-BR" sz="600" b="1" dirty="0" smtClean="0">
                <a:solidFill>
                  <a:srgbClr val="4F81BD">
                    <a:lumMod val="50000"/>
                  </a:srgbClr>
                </a:solidFill>
              </a:rPr>
              <a:t>Guedes/ </a:t>
            </a:r>
            <a:r>
              <a:rPr lang="pt-BR" sz="600" b="1" dirty="0" err="1" smtClean="0">
                <a:solidFill>
                  <a:srgbClr val="4F81BD">
                    <a:lumMod val="50000"/>
                  </a:srgbClr>
                </a:solidFill>
              </a:rPr>
              <a:t>Toniolo</a:t>
            </a:r>
            <a:r>
              <a:rPr lang="pt-BR" sz="600" b="1" dirty="0" smtClean="0">
                <a:solidFill>
                  <a:srgbClr val="4F81BD">
                    <a:lumMod val="50000"/>
                  </a:srgbClr>
                </a:solidFill>
              </a:rPr>
              <a:t> </a:t>
            </a:r>
            <a:r>
              <a:rPr lang="pt-BR" sz="600" b="1" dirty="0" err="1">
                <a:solidFill>
                  <a:srgbClr val="4F81BD">
                    <a:lumMod val="50000"/>
                  </a:srgbClr>
                </a:solidFill>
              </a:rPr>
              <a:t>Busnello</a:t>
            </a:r>
            <a:endParaRPr lang="pt-BR" sz="600" b="1" dirty="0">
              <a:solidFill>
                <a:srgbClr val="4F81BD">
                  <a:lumMod val="50000"/>
                </a:srgbClr>
              </a:solidFill>
            </a:endParaRPr>
          </a:p>
        </p:txBody>
      </p:sp>
      <p:sp>
        <p:nvSpPr>
          <p:cNvPr id="205" name="Retângulo 204"/>
          <p:cNvSpPr/>
          <p:nvPr/>
        </p:nvSpPr>
        <p:spPr>
          <a:xfrm>
            <a:off x="6084168" y="6001139"/>
            <a:ext cx="872446" cy="33036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600" b="1" dirty="0" err="1" smtClean="0">
                <a:solidFill>
                  <a:srgbClr val="4F81BD">
                    <a:lumMod val="50000"/>
                  </a:srgbClr>
                </a:solidFill>
              </a:rPr>
              <a:t>Construcap</a:t>
            </a:r>
            <a:r>
              <a:rPr lang="pt-BR" sz="600" b="1" dirty="0" smtClean="0">
                <a:solidFill>
                  <a:srgbClr val="4F81BD">
                    <a:lumMod val="50000"/>
                  </a:srgbClr>
                </a:solidFill>
              </a:rPr>
              <a:t>/ </a:t>
            </a:r>
            <a:r>
              <a:rPr lang="pt-BR" sz="600" b="1" dirty="0">
                <a:solidFill>
                  <a:srgbClr val="4F81BD">
                    <a:lumMod val="50000"/>
                  </a:srgbClr>
                </a:solidFill>
              </a:rPr>
              <a:t>Ferreira </a:t>
            </a:r>
            <a:r>
              <a:rPr lang="pt-BR" sz="600" b="1" dirty="0" smtClean="0">
                <a:solidFill>
                  <a:srgbClr val="4F81BD">
                    <a:lumMod val="50000"/>
                  </a:srgbClr>
                </a:solidFill>
              </a:rPr>
              <a:t>Guedes/ </a:t>
            </a:r>
            <a:r>
              <a:rPr lang="pt-BR" sz="600" b="1" dirty="0" err="1" smtClean="0">
                <a:solidFill>
                  <a:srgbClr val="4F81BD">
                    <a:lumMod val="50000"/>
                  </a:srgbClr>
                </a:solidFill>
              </a:rPr>
              <a:t>Toniolo</a:t>
            </a:r>
            <a:r>
              <a:rPr lang="pt-BR" sz="600" b="1" dirty="0" smtClean="0">
                <a:solidFill>
                  <a:srgbClr val="4F81BD">
                    <a:lumMod val="50000"/>
                  </a:srgbClr>
                </a:solidFill>
              </a:rPr>
              <a:t> </a:t>
            </a:r>
            <a:r>
              <a:rPr lang="pt-BR" sz="600" b="1" dirty="0" err="1">
                <a:solidFill>
                  <a:srgbClr val="4F81BD">
                    <a:lumMod val="50000"/>
                  </a:srgbClr>
                </a:solidFill>
              </a:rPr>
              <a:t>Busnello</a:t>
            </a:r>
            <a:endParaRPr lang="pt-BR" sz="600" b="1" dirty="0">
              <a:solidFill>
                <a:srgbClr val="4F81BD">
                  <a:lumMod val="50000"/>
                </a:srgbClr>
              </a:solidFill>
            </a:endParaRPr>
          </a:p>
        </p:txBody>
      </p:sp>
      <p:grpSp>
        <p:nvGrpSpPr>
          <p:cNvPr id="128" name="Grupo 127"/>
          <p:cNvGrpSpPr/>
          <p:nvPr/>
        </p:nvGrpSpPr>
        <p:grpSpPr>
          <a:xfrm>
            <a:off x="1183563" y="1950616"/>
            <a:ext cx="378959" cy="588638"/>
            <a:chOff x="1864970" y="1878607"/>
            <a:chExt cx="378959" cy="588638"/>
          </a:xfrm>
        </p:grpSpPr>
        <p:sp>
          <p:nvSpPr>
            <p:cNvPr id="129" name="CaixaDeTexto 128"/>
            <p:cNvSpPr txBox="1"/>
            <p:nvPr/>
          </p:nvSpPr>
          <p:spPr>
            <a:xfrm>
              <a:off x="1864970" y="1878607"/>
              <a:ext cx="378959" cy="276999"/>
            </a:xfrm>
            <a:prstGeom prst="rect">
              <a:avLst/>
            </a:prstGeom>
            <a:solidFill>
              <a:srgbClr val="0099CC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600" b="1" dirty="0" smtClean="0">
                  <a:solidFill>
                    <a:prstClr val="white"/>
                  </a:solidFill>
                </a:rPr>
                <a:t>Jul 2015</a:t>
              </a:r>
              <a:endParaRPr lang="pt-BR" sz="600" b="1" dirty="0">
                <a:solidFill>
                  <a:prstClr val="white"/>
                </a:solidFill>
              </a:endParaRPr>
            </a:p>
          </p:txBody>
        </p:sp>
        <p:cxnSp>
          <p:nvCxnSpPr>
            <p:cNvPr id="130" name="Conector reto 129"/>
            <p:cNvCxnSpPr/>
            <p:nvPr/>
          </p:nvCxnSpPr>
          <p:spPr bwMode="auto">
            <a:xfrm>
              <a:off x="1871320" y="2010757"/>
              <a:ext cx="775" cy="456488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0099C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148" name="Grupo 147"/>
          <p:cNvGrpSpPr/>
          <p:nvPr/>
        </p:nvGrpSpPr>
        <p:grpSpPr>
          <a:xfrm>
            <a:off x="2440024" y="4232121"/>
            <a:ext cx="1182000" cy="528599"/>
            <a:chOff x="6012160" y="3649750"/>
            <a:chExt cx="1182000" cy="528599"/>
          </a:xfrm>
        </p:grpSpPr>
        <p:pic>
          <p:nvPicPr>
            <p:cNvPr id="149" name="Picture 4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6012160" y="3853917"/>
              <a:ext cx="720080" cy="324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0" name="CaixaDeTexto 149"/>
            <p:cNvSpPr txBox="1"/>
            <p:nvPr/>
          </p:nvSpPr>
          <p:spPr>
            <a:xfrm>
              <a:off x="6559905" y="3649750"/>
              <a:ext cx="63425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600" dirty="0" smtClean="0">
                  <a:solidFill>
                    <a:srgbClr val="0066CC"/>
                  </a:solidFill>
                </a:rPr>
                <a:t>Ramal do Piancó </a:t>
              </a:r>
              <a:endParaRPr lang="pt-BR" sz="600" dirty="0">
                <a:solidFill>
                  <a:srgbClr val="0066CC"/>
                </a:solidFill>
              </a:endParaRPr>
            </a:p>
          </p:txBody>
        </p:sp>
      </p:grpSp>
      <p:grpSp>
        <p:nvGrpSpPr>
          <p:cNvPr id="152" name="Grupo 151"/>
          <p:cNvGrpSpPr/>
          <p:nvPr/>
        </p:nvGrpSpPr>
        <p:grpSpPr>
          <a:xfrm>
            <a:off x="3234613" y="1956966"/>
            <a:ext cx="378959" cy="588638"/>
            <a:chOff x="1864970" y="1878607"/>
            <a:chExt cx="378959" cy="588638"/>
          </a:xfrm>
        </p:grpSpPr>
        <p:sp>
          <p:nvSpPr>
            <p:cNvPr id="153" name="CaixaDeTexto 152"/>
            <p:cNvSpPr txBox="1"/>
            <p:nvPr/>
          </p:nvSpPr>
          <p:spPr>
            <a:xfrm>
              <a:off x="1864970" y="1878607"/>
              <a:ext cx="378959" cy="276999"/>
            </a:xfrm>
            <a:prstGeom prst="rect">
              <a:avLst/>
            </a:prstGeom>
            <a:solidFill>
              <a:srgbClr val="0099CC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600" b="1" dirty="0" smtClean="0">
                  <a:solidFill>
                    <a:prstClr val="white"/>
                  </a:solidFill>
                </a:rPr>
                <a:t>Set 2015</a:t>
              </a:r>
              <a:endParaRPr lang="pt-BR" sz="600" b="1" dirty="0">
                <a:solidFill>
                  <a:prstClr val="white"/>
                </a:solidFill>
              </a:endParaRPr>
            </a:p>
          </p:txBody>
        </p:sp>
        <p:cxnSp>
          <p:nvCxnSpPr>
            <p:cNvPr id="154" name="Conector reto 153"/>
            <p:cNvCxnSpPr/>
            <p:nvPr/>
          </p:nvCxnSpPr>
          <p:spPr bwMode="auto">
            <a:xfrm>
              <a:off x="1871320" y="2010757"/>
              <a:ext cx="775" cy="456488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0099C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155" name="Grupo 154"/>
          <p:cNvGrpSpPr/>
          <p:nvPr/>
        </p:nvGrpSpPr>
        <p:grpSpPr>
          <a:xfrm>
            <a:off x="7266863" y="1499766"/>
            <a:ext cx="378959" cy="588638"/>
            <a:chOff x="1864970" y="1878607"/>
            <a:chExt cx="378959" cy="588638"/>
          </a:xfrm>
        </p:grpSpPr>
        <p:sp>
          <p:nvSpPr>
            <p:cNvPr id="156" name="CaixaDeTexto 155"/>
            <p:cNvSpPr txBox="1"/>
            <p:nvPr/>
          </p:nvSpPr>
          <p:spPr>
            <a:xfrm>
              <a:off x="1864970" y="1878607"/>
              <a:ext cx="378959" cy="276999"/>
            </a:xfrm>
            <a:prstGeom prst="rect">
              <a:avLst/>
            </a:prstGeom>
            <a:solidFill>
              <a:srgbClr val="0099CC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600" b="1" dirty="0" smtClean="0">
                  <a:solidFill>
                    <a:prstClr val="white"/>
                  </a:solidFill>
                </a:rPr>
                <a:t>Mar 2016</a:t>
              </a:r>
              <a:endParaRPr lang="pt-BR" sz="600" b="1" dirty="0">
                <a:solidFill>
                  <a:prstClr val="white"/>
                </a:solidFill>
              </a:endParaRPr>
            </a:p>
          </p:txBody>
        </p:sp>
        <p:cxnSp>
          <p:nvCxnSpPr>
            <p:cNvPr id="157" name="Conector reto 156"/>
            <p:cNvCxnSpPr/>
            <p:nvPr/>
          </p:nvCxnSpPr>
          <p:spPr bwMode="auto">
            <a:xfrm>
              <a:off x="1871320" y="2010757"/>
              <a:ext cx="775" cy="456488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0099C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161" name="Grupo 160"/>
          <p:cNvGrpSpPr/>
          <p:nvPr/>
        </p:nvGrpSpPr>
        <p:grpSpPr>
          <a:xfrm>
            <a:off x="8352713" y="4325516"/>
            <a:ext cx="378959" cy="588638"/>
            <a:chOff x="1864970" y="1878607"/>
            <a:chExt cx="378959" cy="588638"/>
          </a:xfrm>
        </p:grpSpPr>
        <p:sp>
          <p:nvSpPr>
            <p:cNvPr id="162" name="CaixaDeTexto 161"/>
            <p:cNvSpPr txBox="1"/>
            <p:nvPr/>
          </p:nvSpPr>
          <p:spPr>
            <a:xfrm>
              <a:off x="1864970" y="1878607"/>
              <a:ext cx="378959" cy="276999"/>
            </a:xfrm>
            <a:prstGeom prst="rect">
              <a:avLst/>
            </a:prstGeom>
            <a:solidFill>
              <a:srgbClr val="0099CC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600" b="1" dirty="0" smtClean="0">
                  <a:solidFill>
                    <a:prstClr val="white"/>
                  </a:solidFill>
                </a:rPr>
                <a:t>Set 2016</a:t>
              </a:r>
              <a:endParaRPr lang="pt-BR" sz="600" b="1" dirty="0">
                <a:solidFill>
                  <a:prstClr val="white"/>
                </a:solidFill>
              </a:endParaRPr>
            </a:p>
          </p:txBody>
        </p:sp>
        <p:cxnSp>
          <p:nvCxnSpPr>
            <p:cNvPr id="163" name="Conector reto 162"/>
            <p:cNvCxnSpPr/>
            <p:nvPr/>
          </p:nvCxnSpPr>
          <p:spPr bwMode="auto">
            <a:xfrm>
              <a:off x="1871320" y="2010757"/>
              <a:ext cx="775" cy="456488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0099C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pic>
        <p:nvPicPr>
          <p:cNvPr id="166" name="Picture 3"/>
          <p:cNvPicPr>
            <a:picLocks noChangeAspect="1" noChangeArrowheads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 bwMode="auto">
          <a:xfrm>
            <a:off x="376819" y="4001795"/>
            <a:ext cx="651136" cy="216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8" name="Grupo 167"/>
          <p:cNvGrpSpPr/>
          <p:nvPr/>
        </p:nvGrpSpPr>
        <p:grpSpPr>
          <a:xfrm>
            <a:off x="135813" y="3728616"/>
            <a:ext cx="378959" cy="787065"/>
            <a:chOff x="1864970" y="1878607"/>
            <a:chExt cx="378959" cy="787065"/>
          </a:xfrm>
        </p:grpSpPr>
        <p:sp>
          <p:nvSpPr>
            <p:cNvPr id="169" name="CaixaDeTexto 168"/>
            <p:cNvSpPr txBox="1"/>
            <p:nvPr/>
          </p:nvSpPr>
          <p:spPr>
            <a:xfrm>
              <a:off x="1864970" y="1878607"/>
              <a:ext cx="378959" cy="276999"/>
            </a:xfrm>
            <a:prstGeom prst="rect">
              <a:avLst/>
            </a:prstGeom>
            <a:solidFill>
              <a:srgbClr val="0099CC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600" b="1" dirty="0" err="1" smtClean="0">
                  <a:solidFill>
                    <a:prstClr val="white"/>
                  </a:solidFill>
                </a:rPr>
                <a:t>Jun</a:t>
              </a:r>
              <a:r>
                <a:rPr lang="pt-BR" sz="600" b="1" dirty="0" smtClean="0">
                  <a:solidFill>
                    <a:prstClr val="white"/>
                  </a:solidFill>
                </a:rPr>
                <a:t> 2016</a:t>
              </a:r>
              <a:endParaRPr lang="pt-BR" sz="600" b="1" dirty="0">
                <a:solidFill>
                  <a:prstClr val="white"/>
                </a:solidFill>
              </a:endParaRPr>
            </a:p>
          </p:txBody>
        </p:sp>
        <p:cxnSp>
          <p:nvCxnSpPr>
            <p:cNvPr id="170" name="Conector reto 169"/>
            <p:cNvCxnSpPr/>
            <p:nvPr/>
          </p:nvCxnSpPr>
          <p:spPr bwMode="auto">
            <a:xfrm>
              <a:off x="1871320" y="2010757"/>
              <a:ext cx="0" cy="654915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0099C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173" name="CaixaDeTexto 172"/>
          <p:cNvSpPr txBox="1"/>
          <p:nvPr/>
        </p:nvSpPr>
        <p:spPr>
          <a:xfrm>
            <a:off x="6130984" y="4278287"/>
            <a:ext cx="634255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600" dirty="0" smtClean="0">
                <a:solidFill>
                  <a:srgbClr val="0066CC"/>
                </a:solidFill>
              </a:rPr>
              <a:t>(CE)</a:t>
            </a:r>
            <a:endParaRPr lang="pt-BR" sz="600" dirty="0">
              <a:solidFill>
                <a:srgbClr val="0066CC"/>
              </a:solidFill>
            </a:endParaRPr>
          </a:p>
        </p:txBody>
      </p:sp>
      <p:sp>
        <p:nvSpPr>
          <p:cNvPr id="145" name="CaixaDeTexto 144"/>
          <p:cNvSpPr txBox="1"/>
          <p:nvPr/>
        </p:nvSpPr>
        <p:spPr>
          <a:xfrm>
            <a:off x="8172400" y="5533708"/>
            <a:ext cx="978396" cy="1923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pt-BR" sz="650" b="1" dirty="0" smtClean="0">
                <a:solidFill>
                  <a:srgbClr val="C0504D">
                    <a:lumMod val="60000"/>
                    <a:lumOff val="40000"/>
                  </a:srgbClr>
                </a:solidFill>
              </a:rPr>
              <a:t>260 km</a:t>
            </a:r>
            <a:endParaRPr lang="pt-BR" sz="650" b="1" dirty="0">
              <a:solidFill>
                <a:srgbClr val="C0504D">
                  <a:lumMod val="60000"/>
                  <a:lumOff val="40000"/>
                </a:srgbClr>
              </a:solidFill>
            </a:endParaRPr>
          </a:p>
        </p:txBody>
      </p:sp>
      <p:grpSp>
        <p:nvGrpSpPr>
          <p:cNvPr id="158" name="Grupo 157"/>
          <p:cNvGrpSpPr/>
          <p:nvPr/>
        </p:nvGrpSpPr>
        <p:grpSpPr>
          <a:xfrm>
            <a:off x="3495305" y="3140968"/>
            <a:ext cx="564724" cy="259556"/>
            <a:chOff x="3258304" y="3293938"/>
            <a:chExt cx="564724" cy="259556"/>
          </a:xfrm>
        </p:grpSpPr>
        <p:sp>
          <p:nvSpPr>
            <p:cNvPr id="159" name="Elipse 158"/>
            <p:cNvSpPr/>
            <p:nvPr/>
          </p:nvSpPr>
          <p:spPr>
            <a:xfrm>
              <a:off x="3293455" y="3293938"/>
              <a:ext cx="436801" cy="259556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900" dirty="0">
                <a:solidFill>
                  <a:srgbClr val="FF0000"/>
                </a:solidFill>
              </a:endParaRPr>
            </a:p>
          </p:txBody>
        </p:sp>
        <p:sp>
          <p:nvSpPr>
            <p:cNvPr id="160" name="CaixaDeTexto 159"/>
            <p:cNvSpPr txBox="1"/>
            <p:nvPr/>
          </p:nvSpPr>
          <p:spPr>
            <a:xfrm>
              <a:off x="3258304" y="3305129"/>
              <a:ext cx="564724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800" b="1" dirty="0" smtClean="0">
                  <a:solidFill>
                    <a:srgbClr val="C00000"/>
                  </a:solidFill>
                </a:rPr>
                <a:t>51,6km</a:t>
              </a:r>
              <a:endParaRPr lang="pt-BR" sz="800" b="1" dirty="0">
                <a:solidFill>
                  <a:srgbClr val="C00000"/>
                </a:solidFill>
              </a:endParaRPr>
            </a:p>
          </p:txBody>
        </p:sp>
      </p:grpSp>
      <p:sp>
        <p:nvSpPr>
          <p:cNvPr id="171" name="Título 1"/>
          <p:cNvSpPr txBox="1">
            <a:spLocks/>
          </p:cNvSpPr>
          <p:nvPr/>
        </p:nvSpPr>
        <p:spPr>
          <a:xfrm>
            <a:off x="35496" y="476672"/>
            <a:ext cx="9073008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eaLnBrk="1" latinLnBrk="0" hangingPunct="1">
              <a:buNone/>
              <a:defRPr sz="4400">
                <a:latin typeface="+mj-lt"/>
                <a:ea typeface="+mj-ea"/>
                <a:cs typeface="+mj-cs"/>
              </a:defRPr>
            </a:lvl1pPr>
          </a:lstStyle>
          <a:p>
            <a:r>
              <a:rPr lang="pt-BR" sz="2800" b="1" dirty="0" smtClean="0">
                <a:solidFill>
                  <a:srgbClr val="04617B"/>
                </a:solidFill>
                <a:latin typeface="Calibri"/>
              </a:rPr>
              <a:t>Eixo Norte</a:t>
            </a:r>
            <a:endParaRPr lang="pt-BR" sz="2800" b="1" dirty="0">
              <a:solidFill>
                <a:srgbClr val="04617B"/>
              </a:solidFill>
              <a:latin typeface="Calibri"/>
            </a:endParaRPr>
          </a:p>
        </p:txBody>
      </p:sp>
      <p:sp>
        <p:nvSpPr>
          <p:cNvPr id="146" name="Título 1"/>
          <p:cNvSpPr txBox="1">
            <a:spLocks/>
          </p:cNvSpPr>
          <p:nvPr/>
        </p:nvSpPr>
        <p:spPr>
          <a:xfrm>
            <a:off x="1" y="2289"/>
            <a:ext cx="9144000" cy="3426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eaLnBrk="1" latinLnBrk="0" hangingPunct="1">
              <a:buNone/>
              <a:defRPr sz="4400">
                <a:latin typeface="+mj-lt"/>
                <a:ea typeface="+mj-ea"/>
                <a:cs typeface="+mj-cs"/>
              </a:defRPr>
            </a:lvl1pPr>
          </a:lstStyle>
          <a:p>
            <a:r>
              <a:rPr lang="pt-BR" sz="2000" b="1" dirty="0" smtClean="0">
                <a:solidFill>
                  <a:schemeClr val="bg1"/>
                </a:solidFill>
              </a:rPr>
              <a:t>Projeto de Integração do rio São Francisco</a:t>
            </a:r>
            <a:endParaRPr lang="pt-BR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5721714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ângulo 10"/>
          <p:cNvSpPr/>
          <p:nvPr/>
        </p:nvSpPr>
        <p:spPr>
          <a:xfrm>
            <a:off x="1763689" y="0"/>
            <a:ext cx="6120679" cy="3127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pt-BR" sz="20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Estação de Bombeamento EBI-1 </a:t>
            </a:r>
          </a:p>
        </p:txBody>
      </p:sp>
      <p:sp>
        <p:nvSpPr>
          <p:cNvPr id="2" name="AutoShape 2" descr="http://pisf.mi.gov.br/c/image_gallery/view_image?image_id=415091&amp;p_l_id=81354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>
              <a:solidFill>
                <a:prstClr val="black"/>
              </a:solidFill>
            </a:endParaRPr>
          </a:p>
        </p:txBody>
      </p:sp>
      <p:sp>
        <p:nvSpPr>
          <p:cNvPr id="3" name="AutoShape 4" descr="http://pisf.mi.gov.br/c/image_gallery/view_image?image_id=415091&amp;p_l_id=81354"/>
          <p:cNvSpPr>
            <a:spLocks noChangeAspect="1" noChangeArrowheads="1"/>
          </p:cNvSpPr>
          <p:nvPr/>
        </p:nvSpPr>
        <p:spPr bwMode="auto">
          <a:xfrm>
            <a:off x="307975" y="7939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>
              <a:solidFill>
                <a:prstClr val="black"/>
              </a:solidFill>
            </a:endParaRPr>
          </a:p>
        </p:txBody>
      </p:sp>
      <p:pic>
        <p:nvPicPr>
          <p:cNvPr id="59397" name="Picture 5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 bwMode="auto">
          <a:xfrm>
            <a:off x="1611" y="312740"/>
            <a:ext cx="9441830" cy="6549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98516677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\\EST34723\Users\jacqueline.rocha\Documents\SIH 2014\SELEÇÃO ANDRE ENGENHEIRO\OUTUBRO\TRECHO 1\3-9 A 3-10-2014\lote 1\WBS 1204 Canal de Captação  (3)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32656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ângulo 2"/>
          <p:cNvSpPr/>
          <p:nvPr/>
        </p:nvSpPr>
        <p:spPr>
          <a:xfrm>
            <a:off x="0" y="1"/>
            <a:ext cx="9144000" cy="3326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pt-BR" sz="20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Edifício da EBI 1 </a:t>
            </a:r>
          </a:p>
        </p:txBody>
      </p:sp>
    </p:spTree>
    <p:extLst>
      <p:ext uri="{BB962C8B-B14F-4D97-AF65-F5344CB8AC3E}">
        <p14:creationId xmlns="" xmlns:p14="http://schemas.microsoft.com/office/powerpoint/2010/main" val="311804769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/>
          <p:cNvSpPr/>
          <p:nvPr/>
        </p:nvSpPr>
        <p:spPr>
          <a:xfrm>
            <a:off x="0" y="1"/>
            <a:ext cx="9144000" cy="3326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pt-BR" sz="20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EBI-1- </a:t>
            </a:r>
            <a:r>
              <a:rPr lang="pt-BR" sz="2000" b="1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Forebay</a:t>
            </a:r>
            <a:r>
              <a:rPr lang="pt-BR" sz="20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de jusante</a:t>
            </a:r>
          </a:p>
        </p:txBody>
      </p:sp>
      <p:pic>
        <p:nvPicPr>
          <p:cNvPr id="2051" name="Picture 3" descr="\\EST34723\Users\jacqueline.rocha\Documents\SIH 2014\FOTOS_OUTUBRO_2014\TRECHO 1\3-9 A 3-10-2014\lote 8\WBS 1610 EBI-1 (4)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 bwMode="auto">
          <a:xfrm>
            <a:off x="-8806" y="342181"/>
            <a:ext cx="9116194" cy="64654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91752321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3"/>
          <p:cNvSpPr txBox="1">
            <a:spLocks/>
          </p:cNvSpPr>
          <p:nvPr/>
        </p:nvSpPr>
        <p:spPr>
          <a:xfrm>
            <a:off x="0" y="0"/>
            <a:ext cx="9144000" cy="3326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pt-BR"/>
            </a:defPPr>
            <a:lvl1pPr algn="ctr">
              <a:defRPr sz="20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/>
              <a:t>Seguimento de Canal entre a EBI-1 e Reservatório </a:t>
            </a:r>
            <a:r>
              <a:rPr lang="pt-BR" dirty="0" err="1"/>
              <a:t>Tucutu</a:t>
            </a:r>
            <a:endParaRPr lang="pt-BR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352652"/>
            <a:ext cx="9144000" cy="65053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Grupo 4"/>
          <p:cNvGrpSpPr/>
          <p:nvPr/>
        </p:nvGrpSpPr>
        <p:grpSpPr>
          <a:xfrm>
            <a:off x="7056276" y="5692605"/>
            <a:ext cx="1800200" cy="1008111"/>
            <a:chOff x="6588224" y="5373216"/>
            <a:chExt cx="1800200" cy="1008111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="" xmlns:a14="http://schemas.microsoft.com/office/drawing/2010/main">
                    <a14:imgLayer r:embed="rId4">
                      <a14:imgEffect>
                        <a14:backgroundRemoval t="5727" b="95595" l="12613" r="91892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88224" y="5373216"/>
              <a:ext cx="936104" cy="957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CaixaDeTexto 6"/>
            <p:cNvSpPr txBox="1"/>
            <p:nvPr/>
          </p:nvSpPr>
          <p:spPr>
            <a:xfrm>
              <a:off x="7092280" y="6011995"/>
              <a:ext cx="12961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b="1" dirty="0" smtClean="0">
                  <a:solidFill>
                    <a:prstClr val="white"/>
                  </a:solidFill>
                </a:rPr>
                <a:t>concluído</a:t>
              </a:r>
              <a:endParaRPr lang="pt-BR" b="1" dirty="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71208915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0" y="0"/>
            <a:ext cx="9141024" cy="3441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pt-BR" sz="20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Ponte BR-428 – Execução do canal sob a ponte</a:t>
            </a:r>
          </a:p>
        </p:txBody>
      </p:sp>
      <p:pic>
        <p:nvPicPr>
          <p:cNvPr id="4099" name="Picture 3" descr="D:\Users\cicero.meneses\Desktop\FOTOS AGOSTO\CÍCERO_FOTOS\WBS 1505 - Ponte BR 428 (6)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353655"/>
            <a:ext cx="9141024" cy="65043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upo 4"/>
          <p:cNvGrpSpPr/>
          <p:nvPr/>
        </p:nvGrpSpPr>
        <p:grpSpPr>
          <a:xfrm>
            <a:off x="6814561" y="5445225"/>
            <a:ext cx="1800200" cy="1008111"/>
            <a:chOff x="6588224" y="5373216"/>
            <a:chExt cx="1800200" cy="1008111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="" xmlns:a14="http://schemas.microsoft.com/office/drawing/2010/main">
                    <a14:imgLayer r:embed="rId4">
                      <a14:imgEffect>
                        <a14:backgroundRemoval t="5727" b="95595" l="12613" r="91892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88224" y="5373216"/>
              <a:ext cx="936104" cy="957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CaixaDeTexto 7"/>
            <p:cNvSpPr txBox="1"/>
            <p:nvPr/>
          </p:nvSpPr>
          <p:spPr>
            <a:xfrm>
              <a:off x="7092280" y="6011995"/>
              <a:ext cx="12961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b="1" dirty="0" smtClean="0">
                  <a:solidFill>
                    <a:prstClr val="white"/>
                  </a:solidFill>
                </a:rPr>
                <a:t>concluído</a:t>
              </a:r>
              <a:endParaRPr lang="pt-BR" b="1" dirty="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161414956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Users\cicero.meneses\Desktop\FOTOS AGOSTO\CÍCERO_FOTOS\WBS 1255 ESTRUTURA DE CONTROLE TUCUTU (1)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 bwMode="auto">
          <a:xfrm>
            <a:off x="8656" y="1953622"/>
            <a:ext cx="9141024" cy="489217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upo 3"/>
          <p:cNvGrpSpPr/>
          <p:nvPr/>
        </p:nvGrpSpPr>
        <p:grpSpPr>
          <a:xfrm>
            <a:off x="6840252" y="5507939"/>
            <a:ext cx="1800200" cy="1008111"/>
            <a:chOff x="6588224" y="5373216"/>
            <a:chExt cx="1800200" cy="1008111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="" xmlns:a14="http://schemas.microsoft.com/office/drawing/2010/main">
                    <a14:imgLayer r:embed="rId4">
                      <a14:imgEffect>
                        <a14:backgroundRemoval t="5727" b="95595" l="12613" r="91892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88224" y="5373216"/>
              <a:ext cx="936104" cy="957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CaixaDeTexto 5"/>
            <p:cNvSpPr txBox="1"/>
            <p:nvPr/>
          </p:nvSpPr>
          <p:spPr>
            <a:xfrm>
              <a:off x="7092280" y="6011995"/>
              <a:ext cx="12961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b="1" dirty="0" smtClean="0">
                  <a:solidFill>
                    <a:prstClr val="white"/>
                  </a:solidFill>
                </a:rPr>
                <a:t>concluído</a:t>
              </a:r>
              <a:endParaRPr lang="pt-BR" b="1" dirty="0">
                <a:solidFill>
                  <a:prstClr val="white"/>
                </a:solidFill>
              </a:endParaRPr>
            </a:p>
          </p:txBody>
        </p:sp>
      </p:grpSp>
      <p:sp>
        <p:nvSpPr>
          <p:cNvPr id="2" name="Retângulo 1"/>
          <p:cNvSpPr/>
          <p:nvPr/>
        </p:nvSpPr>
        <p:spPr>
          <a:xfrm>
            <a:off x="1524535" y="0"/>
            <a:ext cx="6723957" cy="3326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pt-BR" sz="20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Reservatório </a:t>
            </a:r>
            <a:r>
              <a:rPr lang="pt-BR" sz="2000" b="1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Tucutú</a:t>
            </a:r>
            <a:r>
              <a:rPr lang="pt-BR" sz="20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- Estrutura de Controle </a:t>
            </a:r>
          </a:p>
        </p:txBody>
      </p:sp>
    </p:spTree>
    <p:extLst>
      <p:ext uri="{BB962C8B-B14F-4D97-AF65-F5344CB8AC3E}">
        <p14:creationId xmlns="" xmlns:p14="http://schemas.microsoft.com/office/powerpoint/2010/main" val="298998396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1008112"/>
          </a:xfrm>
        </p:spPr>
        <p:txBody>
          <a:bodyPr vert="horz" lIns="91440" tIns="45720" rIns="91440" bIns="45720" rtlCol="0" anchor="ctr">
            <a:noAutofit/>
          </a:bodyPr>
          <a:lstStyle/>
          <a:p>
            <a:pPr fontAlgn="base">
              <a:spcAft>
                <a:spcPct val="0"/>
              </a:spcAft>
            </a:pPr>
            <a:r>
              <a:rPr lang="pt-BR" sz="3200" b="1" dirty="0">
                <a:solidFill>
                  <a:srgbClr val="04617B"/>
                </a:solidFill>
              </a:rPr>
              <a:t>Estratégia de Investimento</a:t>
            </a:r>
          </a:p>
        </p:txBody>
      </p:sp>
      <p:sp>
        <p:nvSpPr>
          <p:cNvPr id="3" name="Retângulo 2"/>
          <p:cNvSpPr/>
          <p:nvPr/>
        </p:nvSpPr>
        <p:spPr>
          <a:xfrm>
            <a:off x="467544" y="1561142"/>
            <a:ext cx="8208912" cy="35240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pt-BR" sz="2400" b="1" dirty="0" smtClean="0">
                <a:latin typeface="+mj-lt"/>
              </a:rPr>
              <a:t>A </a:t>
            </a:r>
            <a:r>
              <a:rPr lang="pt-BR" sz="2400" b="1" dirty="0">
                <a:latin typeface="+mj-lt"/>
              </a:rPr>
              <a:t>atuação da União tem como </a:t>
            </a:r>
            <a:r>
              <a:rPr lang="pt-BR" sz="2400" b="1" dirty="0" smtClean="0">
                <a:latin typeface="+mj-lt"/>
              </a:rPr>
              <a:t>um dos principais </a:t>
            </a:r>
            <a:r>
              <a:rPr lang="pt-BR" sz="2400" b="1" dirty="0">
                <a:latin typeface="+mj-lt"/>
              </a:rPr>
              <a:t>objetivos a </a:t>
            </a:r>
            <a:r>
              <a:rPr lang="pt-BR" sz="2400" b="1" dirty="0" smtClean="0">
                <a:latin typeface="+mj-lt"/>
              </a:rPr>
              <a:t>segurança hídrica </a:t>
            </a:r>
            <a:r>
              <a:rPr lang="pt-BR" sz="2400" b="1" dirty="0">
                <a:latin typeface="+mj-lt"/>
              </a:rPr>
              <a:t>para a população e a oferta de água para a indução </a:t>
            </a:r>
            <a:r>
              <a:rPr lang="pt-BR" sz="2400" b="1" dirty="0" smtClean="0">
                <a:latin typeface="+mj-lt"/>
              </a:rPr>
              <a:t>do desenvolvimento econômico</a:t>
            </a:r>
          </a:p>
          <a:p>
            <a:pPr>
              <a:spcAft>
                <a:spcPts val="600"/>
              </a:spcAft>
            </a:pPr>
            <a:endParaRPr lang="pt-BR" b="1" dirty="0" smtClean="0">
              <a:latin typeface="+mj-lt"/>
            </a:endParaRPr>
          </a:p>
          <a:p>
            <a:pPr>
              <a:spcAft>
                <a:spcPts val="600"/>
              </a:spcAft>
            </a:pPr>
            <a:endParaRPr lang="pt-BR" b="1" dirty="0">
              <a:latin typeface="+mj-lt"/>
            </a:endParaRPr>
          </a:p>
          <a:p>
            <a:pPr>
              <a:spcAft>
                <a:spcPts val="1200"/>
              </a:spcAft>
            </a:pPr>
            <a:r>
              <a:rPr lang="pt-BR" sz="2000" b="1" dirty="0">
                <a:latin typeface="+mj-lt"/>
              </a:rPr>
              <a:t>Diretrizes para a realização de </a:t>
            </a:r>
            <a:r>
              <a:rPr lang="pt-BR" sz="2000" b="1" dirty="0" smtClean="0">
                <a:latin typeface="+mj-lt"/>
              </a:rPr>
              <a:t>investimentos</a:t>
            </a:r>
          </a:p>
          <a:p>
            <a:pPr marL="742950" lvl="1" indent="-28575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pt-BR" sz="2000" dirty="0" smtClean="0">
                <a:latin typeface="+mj-lt"/>
              </a:rPr>
              <a:t>garantir </a:t>
            </a:r>
            <a:r>
              <a:rPr lang="pt-BR" sz="2000" dirty="0">
                <a:latin typeface="+mj-lt"/>
              </a:rPr>
              <a:t>oferta de água para o abastecimento humano e para o uso </a:t>
            </a:r>
            <a:r>
              <a:rPr lang="pt-BR" sz="2000" dirty="0" smtClean="0">
                <a:latin typeface="+mj-lt"/>
              </a:rPr>
              <a:t>em atividades </a:t>
            </a:r>
            <a:r>
              <a:rPr lang="pt-BR" sz="2000" dirty="0">
                <a:latin typeface="+mj-lt"/>
              </a:rPr>
              <a:t>produtivas</a:t>
            </a:r>
          </a:p>
          <a:p>
            <a:pPr marL="742950" lvl="1" indent="-28575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pt-BR" sz="2000" dirty="0" smtClean="0">
                <a:latin typeface="+mj-lt"/>
              </a:rPr>
              <a:t>reduzir </a:t>
            </a:r>
            <a:r>
              <a:rPr lang="pt-BR" sz="2000" dirty="0">
                <a:latin typeface="+mj-lt"/>
              </a:rPr>
              <a:t>os riscos associados a eventos </a:t>
            </a:r>
            <a:r>
              <a:rPr lang="pt-BR" sz="2000" dirty="0" smtClean="0">
                <a:latin typeface="+mj-lt"/>
              </a:rPr>
              <a:t>críticos (secas e inundações).</a:t>
            </a:r>
            <a:endParaRPr lang="pt-BR" sz="2000" dirty="0">
              <a:latin typeface="+mj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07628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404664"/>
            <a:ext cx="9144000" cy="64533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upo 3"/>
          <p:cNvGrpSpPr/>
          <p:nvPr/>
        </p:nvGrpSpPr>
        <p:grpSpPr>
          <a:xfrm>
            <a:off x="6588224" y="5373216"/>
            <a:ext cx="1800200" cy="1008111"/>
            <a:chOff x="6588224" y="5373216"/>
            <a:chExt cx="1800200" cy="1008111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="" xmlns:a14="http://schemas.microsoft.com/office/drawing/2010/main">
                    <a14:imgLayer r:embed="rId4">
                      <a14:imgEffect>
                        <a14:backgroundRemoval t="5727" b="95595" l="12613" r="91892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88224" y="5373216"/>
              <a:ext cx="936104" cy="957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CaixaDeTexto 5"/>
            <p:cNvSpPr txBox="1"/>
            <p:nvPr/>
          </p:nvSpPr>
          <p:spPr>
            <a:xfrm>
              <a:off x="7092280" y="6011995"/>
              <a:ext cx="12961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b="1" dirty="0" smtClean="0">
                  <a:solidFill>
                    <a:prstClr val="white"/>
                  </a:solidFill>
                </a:rPr>
                <a:t>concluído</a:t>
              </a:r>
              <a:endParaRPr lang="pt-BR" b="1" dirty="0">
                <a:solidFill>
                  <a:prstClr val="white"/>
                </a:solidFill>
              </a:endParaRPr>
            </a:p>
          </p:txBody>
        </p:sp>
      </p:grpSp>
      <p:sp>
        <p:nvSpPr>
          <p:cNvPr id="2" name="Retângulo 1"/>
          <p:cNvSpPr/>
          <p:nvPr/>
        </p:nvSpPr>
        <p:spPr>
          <a:xfrm>
            <a:off x="2803598" y="0"/>
            <a:ext cx="3536802" cy="3326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pt-BR" sz="20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Aqueduto Logradouro </a:t>
            </a:r>
          </a:p>
        </p:txBody>
      </p:sp>
    </p:spTree>
    <p:extLst>
      <p:ext uri="{BB962C8B-B14F-4D97-AF65-F5344CB8AC3E}">
        <p14:creationId xmlns="" xmlns:p14="http://schemas.microsoft.com/office/powerpoint/2010/main" val="422277934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352651"/>
            <a:ext cx="9144000" cy="64740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upo 4"/>
          <p:cNvGrpSpPr/>
          <p:nvPr/>
        </p:nvGrpSpPr>
        <p:grpSpPr>
          <a:xfrm>
            <a:off x="6588224" y="5589240"/>
            <a:ext cx="1800200" cy="1008111"/>
            <a:chOff x="6588224" y="5373216"/>
            <a:chExt cx="1800200" cy="1008111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="" xmlns:a14="http://schemas.microsoft.com/office/drawing/2010/main">
                    <a14:imgLayer r:embed="rId4">
                      <a14:imgEffect>
                        <a14:backgroundRemoval t="5727" b="95595" l="12613" r="91892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88224" y="5373216"/>
              <a:ext cx="936104" cy="957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CaixaDeTexto 6"/>
            <p:cNvSpPr txBox="1"/>
            <p:nvPr/>
          </p:nvSpPr>
          <p:spPr>
            <a:xfrm>
              <a:off x="7092280" y="6011995"/>
              <a:ext cx="12961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b="1" dirty="0" smtClean="0">
                  <a:solidFill>
                    <a:prstClr val="white"/>
                  </a:solidFill>
                </a:rPr>
                <a:t>concluído</a:t>
              </a:r>
              <a:endParaRPr lang="pt-BR" b="1" dirty="0">
                <a:solidFill>
                  <a:prstClr val="white"/>
                </a:solidFill>
              </a:endParaRPr>
            </a:p>
          </p:txBody>
        </p:sp>
      </p:grpSp>
      <p:sp>
        <p:nvSpPr>
          <p:cNvPr id="2" name="Retângulo 1"/>
          <p:cNvSpPr/>
          <p:nvPr/>
        </p:nvSpPr>
        <p:spPr>
          <a:xfrm>
            <a:off x="2828654" y="0"/>
            <a:ext cx="3749424" cy="3526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pt-BR" sz="20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Aqueduto Saco da Serra</a:t>
            </a:r>
          </a:p>
        </p:txBody>
      </p:sp>
    </p:spTree>
    <p:extLst>
      <p:ext uri="{BB962C8B-B14F-4D97-AF65-F5344CB8AC3E}">
        <p14:creationId xmlns="" xmlns:p14="http://schemas.microsoft.com/office/powerpoint/2010/main" val="374407860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3"/>
          <p:cNvSpPr txBox="1">
            <a:spLocks/>
          </p:cNvSpPr>
          <p:nvPr/>
        </p:nvSpPr>
        <p:spPr bwMode="auto">
          <a:xfrm>
            <a:off x="107504" y="-1"/>
            <a:ext cx="8928992" cy="323915"/>
          </a:xfrm>
          <a:prstGeom prst="rect">
            <a:avLst/>
          </a:prstGeom>
          <a:extLst/>
        </p:spPr>
        <p:txBody>
          <a:bodyPr vert="horz" lIns="91440" tIns="45720" rIns="91440" bIns="45720" rtlCol="0" anchor="ctr">
            <a:noAutofit/>
          </a:bodyPr>
          <a:lstStyle>
            <a:defPPr>
              <a:defRPr lang="pt-BR"/>
            </a:defPPr>
            <a:lvl1pPr algn="ctr">
              <a:defRPr sz="20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/>
              <a:t>Aqueduto Mari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405002"/>
            <a:ext cx="9128820" cy="645299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Grupo 4"/>
          <p:cNvGrpSpPr/>
          <p:nvPr/>
        </p:nvGrpSpPr>
        <p:grpSpPr>
          <a:xfrm>
            <a:off x="6588224" y="5373216"/>
            <a:ext cx="1800200" cy="1008111"/>
            <a:chOff x="6588224" y="5373216"/>
            <a:chExt cx="1800200" cy="1008111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="" xmlns:a14="http://schemas.microsoft.com/office/drawing/2010/main">
                    <a14:imgLayer r:embed="rId4">
                      <a14:imgEffect>
                        <a14:backgroundRemoval t="5727" b="95595" l="12613" r="91892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88224" y="5373216"/>
              <a:ext cx="936104" cy="957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CaixaDeTexto 6"/>
            <p:cNvSpPr txBox="1"/>
            <p:nvPr/>
          </p:nvSpPr>
          <p:spPr>
            <a:xfrm>
              <a:off x="7092280" y="6011995"/>
              <a:ext cx="12961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b="1" dirty="0" smtClean="0">
                  <a:solidFill>
                    <a:prstClr val="white"/>
                  </a:solidFill>
                </a:rPr>
                <a:t>concluído</a:t>
              </a:r>
              <a:endParaRPr lang="pt-BR" b="1" dirty="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282909886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D:\Users\cicero.meneses\Desktop\FOTOS JULHO_2014\TRECHO 1\Foto 2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352652"/>
            <a:ext cx="9134435" cy="65327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upo 3"/>
          <p:cNvGrpSpPr/>
          <p:nvPr/>
        </p:nvGrpSpPr>
        <p:grpSpPr>
          <a:xfrm>
            <a:off x="6588224" y="5373216"/>
            <a:ext cx="1800200" cy="1008111"/>
            <a:chOff x="6588224" y="5373216"/>
            <a:chExt cx="1800200" cy="1008111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="" xmlns:a14="http://schemas.microsoft.com/office/drawing/2010/main">
                    <a14:imgLayer r:embed="rId4">
                      <a14:imgEffect>
                        <a14:backgroundRemoval t="5727" b="95595" l="12613" r="91892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88224" y="5373216"/>
              <a:ext cx="936104" cy="957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CaixaDeTexto 5"/>
            <p:cNvSpPr txBox="1"/>
            <p:nvPr/>
          </p:nvSpPr>
          <p:spPr>
            <a:xfrm>
              <a:off x="7092280" y="6011995"/>
              <a:ext cx="12961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b="1" dirty="0" smtClean="0">
                  <a:solidFill>
                    <a:prstClr val="white"/>
                  </a:solidFill>
                </a:rPr>
                <a:t>concluído</a:t>
              </a:r>
              <a:endParaRPr lang="pt-BR" b="1" dirty="0">
                <a:solidFill>
                  <a:prstClr val="white"/>
                </a:solidFill>
              </a:endParaRPr>
            </a:p>
          </p:txBody>
        </p:sp>
      </p:grpSp>
      <p:sp>
        <p:nvSpPr>
          <p:cNvPr id="2" name="Retângulo 1"/>
          <p:cNvSpPr/>
          <p:nvPr/>
        </p:nvSpPr>
        <p:spPr>
          <a:xfrm>
            <a:off x="3735803" y="0"/>
            <a:ext cx="1662828" cy="3526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pt-BR" sz="20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Passarela </a:t>
            </a:r>
          </a:p>
        </p:txBody>
      </p:sp>
    </p:spTree>
    <p:extLst>
      <p:ext uri="{BB962C8B-B14F-4D97-AF65-F5344CB8AC3E}">
        <p14:creationId xmlns="" xmlns:p14="http://schemas.microsoft.com/office/powerpoint/2010/main" val="371718509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 b="5784"/>
          <a:stretch/>
        </p:blipFill>
        <p:spPr bwMode="auto">
          <a:xfrm>
            <a:off x="0" y="342181"/>
            <a:ext cx="9141024" cy="64531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upo 3"/>
          <p:cNvGrpSpPr/>
          <p:nvPr/>
        </p:nvGrpSpPr>
        <p:grpSpPr>
          <a:xfrm>
            <a:off x="6588224" y="5373216"/>
            <a:ext cx="1800200" cy="1008111"/>
            <a:chOff x="6588224" y="5373216"/>
            <a:chExt cx="1800200" cy="1008111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="" xmlns:a14="http://schemas.microsoft.com/office/drawing/2010/main">
                    <a14:imgLayer r:embed="rId4">
                      <a14:imgEffect>
                        <a14:backgroundRemoval t="5727" b="95595" l="12613" r="91892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88224" y="5373216"/>
              <a:ext cx="936104" cy="957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CaixaDeTexto 5"/>
            <p:cNvSpPr txBox="1"/>
            <p:nvPr/>
          </p:nvSpPr>
          <p:spPr>
            <a:xfrm>
              <a:off x="7092280" y="6011995"/>
              <a:ext cx="12961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b="1" dirty="0" smtClean="0">
                  <a:solidFill>
                    <a:prstClr val="white"/>
                  </a:solidFill>
                </a:rPr>
                <a:t>concluído</a:t>
              </a:r>
              <a:endParaRPr lang="pt-BR" b="1" dirty="0">
                <a:solidFill>
                  <a:prstClr val="white"/>
                </a:solidFill>
              </a:endParaRPr>
            </a:p>
          </p:txBody>
        </p:sp>
      </p:grpSp>
      <p:sp>
        <p:nvSpPr>
          <p:cNvPr id="2" name="Retângulo 1"/>
          <p:cNvSpPr/>
          <p:nvPr/>
        </p:nvSpPr>
        <p:spPr>
          <a:xfrm>
            <a:off x="3037047" y="-22741"/>
            <a:ext cx="3519874" cy="35539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pt-BR" sz="20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Aqueduto Terra Nova  </a:t>
            </a:r>
          </a:p>
        </p:txBody>
      </p:sp>
    </p:spTree>
    <p:extLst>
      <p:ext uri="{BB962C8B-B14F-4D97-AF65-F5344CB8AC3E}">
        <p14:creationId xmlns="" xmlns:p14="http://schemas.microsoft.com/office/powerpoint/2010/main" val="317805672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1" y="7936"/>
            <a:ext cx="9143999" cy="3247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pt-BR" sz="20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EBI-2 – Vista Geral</a:t>
            </a:r>
          </a:p>
        </p:txBody>
      </p:sp>
      <p:sp>
        <p:nvSpPr>
          <p:cNvPr id="3" name="AutoShape 2" descr="http://pisf.mi.gov.br/c/image_gallery/view_image?image_id=422888&amp;p_l_id=81354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>
              <a:solidFill>
                <a:prstClr val="black"/>
              </a:solidFill>
            </a:endParaRPr>
          </a:p>
        </p:txBody>
      </p:sp>
      <p:pic>
        <p:nvPicPr>
          <p:cNvPr id="60419" name="Picture 3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404664"/>
            <a:ext cx="9144000" cy="6426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33989117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\\est34723\Users\jacqueline.rocha\Documents\SIH 2014\FOTOS_2014\FOTOS_OUTUBRO_2014\Drone_10 a 17-10-2014\FOTOS\EIXO NORTE_Forebay Montante EBI 3\DJI00806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 t="-596"/>
          <a:stretch/>
        </p:blipFill>
        <p:spPr bwMode="auto">
          <a:xfrm>
            <a:off x="0" y="260648"/>
            <a:ext cx="9130404" cy="672518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ângulo 1"/>
          <p:cNvSpPr/>
          <p:nvPr/>
        </p:nvSpPr>
        <p:spPr>
          <a:xfrm>
            <a:off x="3116827" y="-1"/>
            <a:ext cx="2910349" cy="3326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pt-BR" sz="20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EBI-3 – Vista Geral</a:t>
            </a:r>
          </a:p>
        </p:txBody>
      </p:sp>
    </p:spTree>
    <p:extLst>
      <p:ext uri="{BB962C8B-B14F-4D97-AF65-F5344CB8AC3E}">
        <p14:creationId xmlns="" xmlns:p14="http://schemas.microsoft.com/office/powerpoint/2010/main" val="211274622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ço Reservado para Texto 3"/>
          <p:cNvSpPr txBox="1">
            <a:spLocks/>
          </p:cNvSpPr>
          <p:nvPr/>
        </p:nvSpPr>
        <p:spPr bwMode="auto">
          <a:xfrm>
            <a:off x="1979712" y="0"/>
            <a:ext cx="4824536" cy="332656"/>
          </a:xfrm>
          <a:prstGeom prst="rect">
            <a:avLst/>
          </a:prstGeom>
          <a:extLst/>
        </p:spPr>
        <p:txBody>
          <a:bodyPr vert="horz" lIns="91440" tIns="45720" rIns="91440" bIns="45720" rtlCol="0" anchor="ctr">
            <a:noAutofit/>
          </a:bodyPr>
          <a:lstStyle>
            <a:defPPr>
              <a:defRPr lang="pt-BR"/>
            </a:defPPr>
            <a:lvl1pPr algn="ctr">
              <a:defRPr sz="20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/>
              <a:t>Barragem Negreiros - CCR</a:t>
            </a:r>
          </a:p>
        </p:txBody>
      </p:sp>
      <p:pic>
        <p:nvPicPr>
          <p:cNvPr id="4098" name="Picture 2" descr="\\est34723\Users\jacqueline.rocha\Documents\SIH 2014\ACOMPANHAMENTO ENSECADEIRAS\NORTE\HD COMPLETO_SILVIO_NORTE\OS 0077-2014 - Eixo Norte - Silvio 12 a 15-08 e 18 a 22-08\21 de agosto de 2014\Dique de Negreiros\IMG_8611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429344"/>
            <a:ext cx="9144000" cy="650438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95295273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\\est34723\Users\jacqueline.rocha\Documents\SIH 2014\FOTOS_2014\FOTOS_OUTUBRO_2014\TRECHO 1\13 a 17-10-2014\LOTE 3\WBS 1109 Reserv. Negreiros (1)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 bwMode="auto">
          <a:xfrm>
            <a:off x="-36512" y="387503"/>
            <a:ext cx="9180512" cy="647049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Espaço Reservado para Texto 3"/>
          <p:cNvSpPr txBox="1">
            <a:spLocks/>
          </p:cNvSpPr>
          <p:nvPr/>
        </p:nvSpPr>
        <p:spPr bwMode="auto">
          <a:xfrm>
            <a:off x="107504" y="12997"/>
            <a:ext cx="8928992" cy="319660"/>
          </a:xfrm>
          <a:prstGeom prst="rect">
            <a:avLst/>
          </a:prstGeom>
          <a:extLst/>
        </p:spPr>
        <p:txBody>
          <a:bodyPr vert="horz" lIns="91440" tIns="45720" rIns="91440" bIns="45720" rtlCol="0" anchor="ctr">
            <a:noAutofit/>
          </a:bodyPr>
          <a:lstStyle>
            <a:defPPr>
              <a:defRPr lang="pt-BR"/>
            </a:defPPr>
            <a:lvl1pPr algn="ctr">
              <a:defRPr sz="20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/>
              <a:t>Dique Negreiros</a:t>
            </a:r>
          </a:p>
        </p:txBody>
      </p:sp>
    </p:spTree>
    <p:extLst>
      <p:ext uri="{BB962C8B-B14F-4D97-AF65-F5344CB8AC3E}">
        <p14:creationId xmlns="" xmlns:p14="http://schemas.microsoft.com/office/powerpoint/2010/main" val="12093316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3"/>
          <p:cNvSpPr txBox="1">
            <a:spLocks/>
          </p:cNvSpPr>
          <p:nvPr/>
        </p:nvSpPr>
        <p:spPr>
          <a:xfrm>
            <a:off x="0" y="0"/>
            <a:ext cx="9144000" cy="3326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pt-BR"/>
            </a:defPPr>
            <a:lvl1pPr algn="ctr">
              <a:defRPr sz="20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/>
              <a:t>Execução de Canal – Trabalho Noturno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/>
              </a:ext>
            </a:extLst>
          </a:blip>
          <a:srcRect t="-954" b="-1"/>
          <a:stretch/>
        </p:blipFill>
        <p:spPr bwMode="auto">
          <a:xfrm>
            <a:off x="0" y="266927"/>
            <a:ext cx="9169202" cy="6943890"/>
          </a:xfrm>
          <a:prstGeom prst="rect">
            <a:avLst/>
          </a:prstGeom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3721657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 bwMode="auto">
          <a:xfrm>
            <a:off x="55532" y="1277227"/>
            <a:ext cx="4427526" cy="5517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aixaDeTexto 4"/>
          <p:cNvSpPr txBox="1"/>
          <p:nvPr/>
        </p:nvSpPr>
        <p:spPr>
          <a:xfrm>
            <a:off x="162578" y="2632372"/>
            <a:ext cx="259228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BR" dirty="0" smtClean="0">
                <a:solidFill>
                  <a:srgbClr val="1F497D"/>
                </a:solidFill>
                <a:latin typeface="Trebuchet MS" pitchFamily="34" charset="0"/>
                <a:cs typeface="Times New Roman" pitchFamily="18" charset="0"/>
              </a:rPr>
              <a:t>Nordeste Setentrional e Bacia do Parnaíba</a:t>
            </a:r>
            <a:endParaRPr lang="pt-BR" dirty="0">
              <a:solidFill>
                <a:srgbClr val="1F497D"/>
              </a:solidFill>
              <a:latin typeface="Trebuchet MS" pitchFamily="34" charset="0"/>
              <a:cs typeface="Times New Roman" pitchFamily="18" charset="0"/>
            </a:endParaRPr>
          </a:p>
        </p:txBody>
      </p:sp>
      <p:sp>
        <p:nvSpPr>
          <p:cNvPr id="6" name="Seta para a direita 5"/>
          <p:cNvSpPr/>
          <p:nvPr/>
        </p:nvSpPr>
        <p:spPr>
          <a:xfrm>
            <a:off x="193109" y="2285339"/>
            <a:ext cx="2744821" cy="1296144"/>
          </a:xfrm>
          <a:prstGeom prst="rightArrow">
            <a:avLst>
              <a:gd name="adj1" fmla="val 50000"/>
              <a:gd name="adj2" fmla="val 47440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/>
          <p:cNvSpPr/>
          <p:nvPr/>
        </p:nvSpPr>
        <p:spPr>
          <a:xfrm>
            <a:off x="2810081" y="5815889"/>
            <a:ext cx="504825" cy="2159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sz="1600">
              <a:solidFill>
                <a:srgbClr val="FFFFFF"/>
              </a:solidFill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2810081" y="6279439"/>
            <a:ext cx="504825" cy="215900"/>
          </a:xfrm>
          <a:prstGeom prst="rect">
            <a:avLst/>
          </a:prstGeom>
          <a:solidFill>
            <a:srgbClr val="9B9B9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sz="1600">
              <a:solidFill>
                <a:srgbClr val="FFFFFF"/>
              </a:solidFill>
            </a:endParaRPr>
          </a:p>
        </p:txBody>
      </p:sp>
      <p:sp>
        <p:nvSpPr>
          <p:cNvPr id="9" name="CaixaDeTexto 6"/>
          <p:cNvSpPr txBox="1">
            <a:spLocks noChangeArrowheads="1"/>
          </p:cNvSpPr>
          <p:nvPr/>
        </p:nvSpPr>
        <p:spPr bwMode="auto">
          <a:xfrm>
            <a:off x="3289506" y="5755564"/>
            <a:ext cx="134778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rgbClr val="000066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1400">
                <a:solidFill>
                  <a:srgbClr val="000066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1400">
                <a:solidFill>
                  <a:srgbClr val="000066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1400">
                <a:solidFill>
                  <a:srgbClr val="000066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1400">
                <a:solidFill>
                  <a:srgbClr val="000066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66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66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66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66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l" eaLnBrk="1" hangingPunct="1"/>
            <a:r>
              <a:rPr lang="pt-BR" sz="1600" dirty="0" smtClean="0">
                <a:solidFill>
                  <a:srgbClr val="002060"/>
                </a:solidFill>
                <a:latin typeface="Trebuchet MS" pitchFamily="34" charset="0"/>
              </a:rPr>
              <a:t>Cheias</a:t>
            </a:r>
          </a:p>
        </p:txBody>
      </p:sp>
      <p:sp>
        <p:nvSpPr>
          <p:cNvPr id="10" name="Seta para a direita 9"/>
          <p:cNvSpPr/>
          <p:nvPr/>
        </p:nvSpPr>
        <p:spPr>
          <a:xfrm>
            <a:off x="1298682" y="3548383"/>
            <a:ext cx="1672208" cy="1296144"/>
          </a:xfrm>
          <a:prstGeom prst="rightArrow">
            <a:avLst>
              <a:gd name="adj1" fmla="val 50000"/>
              <a:gd name="adj2" fmla="val 47440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CaixaDeTexto 10"/>
          <p:cNvSpPr txBox="1"/>
          <p:nvPr/>
        </p:nvSpPr>
        <p:spPr>
          <a:xfrm>
            <a:off x="1259491" y="3869515"/>
            <a:ext cx="178340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BR" dirty="0" smtClean="0">
                <a:solidFill>
                  <a:srgbClr val="1F497D"/>
                </a:solidFill>
                <a:latin typeface="Trebuchet MS" pitchFamily="34" charset="0"/>
                <a:cs typeface="Times New Roman" pitchFamily="18" charset="0"/>
              </a:rPr>
              <a:t>Leste da BA e norte de MG</a:t>
            </a:r>
            <a:endParaRPr lang="pt-BR" dirty="0">
              <a:solidFill>
                <a:srgbClr val="1F497D"/>
              </a:solidFill>
              <a:latin typeface="Trebuchet MS" pitchFamily="34" charset="0"/>
              <a:cs typeface="Times New Roman" pitchFamily="18" charset="0"/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218562" y="5669715"/>
            <a:ext cx="16722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BR" dirty="0" smtClean="0">
                <a:solidFill>
                  <a:srgbClr val="1F497D"/>
                </a:solidFill>
                <a:latin typeface="Trebuchet MS" pitchFamily="34" charset="0"/>
                <a:cs typeface="Times New Roman" pitchFamily="18" charset="0"/>
              </a:rPr>
              <a:t>Região Sul</a:t>
            </a:r>
            <a:endParaRPr lang="pt-BR" dirty="0">
              <a:solidFill>
                <a:srgbClr val="1F497D"/>
              </a:solidFill>
              <a:latin typeface="Trebuchet MS" pitchFamily="34" charset="0"/>
              <a:cs typeface="Times New Roman" pitchFamily="18" charset="0"/>
            </a:endParaRPr>
          </a:p>
        </p:txBody>
      </p:sp>
      <p:sp>
        <p:nvSpPr>
          <p:cNvPr id="13" name="CaixaDeTexto 12"/>
          <p:cNvSpPr txBox="1"/>
          <p:nvPr/>
        </p:nvSpPr>
        <p:spPr>
          <a:xfrm>
            <a:off x="1162030" y="4940343"/>
            <a:ext cx="8640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BR" dirty="0" smtClean="0">
                <a:solidFill>
                  <a:srgbClr val="1F497D"/>
                </a:solidFill>
                <a:latin typeface="Trebuchet MS" pitchFamily="34" charset="0"/>
                <a:cs typeface="Times New Roman" pitchFamily="18" charset="0"/>
              </a:rPr>
              <a:t>SP/RJ</a:t>
            </a:r>
            <a:endParaRPr lang="pt-BR" dirty="0">
              <a:solidFill>
                <a:srgbClr val="1F497D"/>
              </a:solidFill>
              <a:latin typeface="Trebuchet MS" pitchFamily="34" charset="0"/>
              <a:cs typeface="Times New Roman" pitchFamily="18" charset="0"/>
            </a:endParaRPr>
          </a:p>
        </p:txBody>
      </p:sp>
      <p:sp>
        <p:nvSpPr>
          <p:cNvPr id="14" name="Seta para a direita 13"/>
          <p:cNvSpPr/>
          <p:nvPr/>
        </p:nvSpPr>
        <p:spPr>
          <a:xfrm>
            <a:off x="1137873" y="4733611"/>
            <a:ext cx="1833017" cy="758988"/>
          </a:xfrm>
          <a:prstGeom prst="rightArrow">
            <a:avLst>
              <a:gd name="adj1" fmla="val 50000"/>
              <a:gd name="adj2" fmla="val 47440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Seta para a direita 14"/>
          <p:cNvSpPr/>
          <p:nvPr/>
        </p:nvSpPr>
        <p:spPr>
          <a:xfrm>
            <a:off x="193109" y="5492599"/>
            <a:ext cx="1833017" cy="758988"/>
          </a:xfrm>
          <a:prstGeom prst="rightArrow">
            <a:avLst>
              <a:gd name="adj1" fmla="val 50000"/>
              <a:gd name="adj2" fmla="val 47440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CaixaDeTexto 15"/>
          <p:cNvSpPr txBox="1">
            <a:spLocks noChangeArrowheads="1"/>
          </p:cNvSpPr>
          <p:nvPr/>
        </p:nvSpPr>
        <p:spPr bwMode="auto">
          <a:xfrm>
            <a:off x="3286331" y="6211723"/>
            <a:ext cx="162877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rgbClr val="000066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1400">
                <a:solidFill>
                  <a:srgbClr val="000066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1400">
                <a:solidFill>
                  <a:srgbClr val="000066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1400">
                <a:solidFill>
                  <a:srgbClr val="000066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1400">
                <a:solidFill>
                  <a:srgbClr val="000066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66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66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66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66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pt-BR" sz="1600" dirty="0" smtClean="0">
                <a:solidFill>
                  <a:srgbClr val="002060"/>
                </a:solidFill>
              </a:rPr>
              <a:t>Secas</a:t>
            </a:r>
          </a:p>
        </p:txBody>
      </p:sp>
      <p:sp>
        <p:nvSpPr>
          <p:cNvPr id="17" name="Rectangle 3"/>
          <p:cNvSpPr>
            <a:spLocks noChangeArrowheads="1"/>
          </p:cNvSpPr>
          <p:nvPr/>
        </p:nvSpPr>
        <p:spPr bwMode="auto">
          <a:xfrm>
            <a:off x="4546079" y="1340768"/>
            <a:ext cx="4490417" cy="5095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marL="342900" indent="-342900" eaLnBrk="0" hangingPunct="0">
              <a:spcBef>
                <a:spcPct val="20000"/>
              </a:spcBef>
              <a:buFont typeface="Arial" charset="0"/>
              <a:buChar char="•"/>
              <a:tabLst>
                <a:tab pos="8534400" algn="l"/>
                <a:tab pos="8983663" algn="l"/>
              </a:tabLst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tabLst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tabLst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tabLst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tabLst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indent="0" algn="ctr" eaLnBrk="1" hangingPunct="1">
              <a:spcBef>
                <a:spcPts val="800"/>
              </a:spcBef>
              <a:spcAft>
                <a:spcPts val="600"/>
              </a:spcAft>
              <a:buNone/>
            </a:pPr>
            <a:r>
              <a:rPr lang="pt-BR" sz="2000" b="1" dirty="0">
                <a:latin typeface="+mj-lt"/>
              </a:rPr>
              <a:t>Abrangência nacional com foco em Áreas Críticas</a:t>
            </a:r>
          </a:p>
          <a:p>
            <a:pPr algn="just" eaLnBrk="1" hangingPunct="1">
              <a:spcBef>
                <a:spcPts val="800"/>
              </a:spcBef>
              <a:buFont typeface="Wingdings" panose="05000000000000000000" pitchFamily="2" charset="2"/>
              <a:buChar char="Ø"/>
            </a:pPr>
            <a:endParaRPr lang="pt-BR" altLang="pt-BR" sz="2000" dirty="0">
              <a:solidFill>
                <a:srgbClr val="002060"/>
              </a:solidFill>
              <a:cs typeface="Arial" charset="0"/>
            </a:endParaRPr>
          </a:p>
          <a:p>
            <a:pPr marL="285750" indent="-285750" eaLnBrk="1" hangingPunct="1">
              <a:spcBef>
                <a:spcPts val="8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pt-BR" altLang="pt-BR" sz="2000" dirty="0">
                <a:latin typeface="+mj-lt"/>
              </a:rPr>
              <a:t>Visão da bacia hidrográfica</a:t>
            </a:r>
          </a:p>
          <a:p>
            <a:pPr marL="285750" indent="-285750" eaLnBrk="1" hangingPunct="1">
              <a:spcBef>
                <a:spcPts val="8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pt-BR" altLang="pt-BR" sz="2000" dirty="0">
                <a:latin typeface="+mj-lt"/>
              </a:rPr>
              <a:t>Usos múltiplos e regularização de vazões </a:t>
            </a:r>
          </a:p>
          <a:p>
            <a:pPr marL="285750" indent="-285750" eaLnBrk="1" hangingPunct="1">
              <a:spcBef>
                <a:spcPts val="8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pt-BR" altLang="pt-BR" sz="2000" dirty="0">
                <a:latin typeface="+mj-lt"/>
              </a:rPr>
              <a:t>Garantia da oferta de água e controle de cheias</a:t>
            </a:r>
          </a:p>
          <a:p>
            <a:pPr marL="285750" indent="-285750" eaLnBrk="1" hangingPunct="1">
              <a:spcBef>
                <a:spcPts val="8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pt-BR" altLang="pt-BR" sz="2000" dirty="0">
                <a:latin typeface="+mj-lt"/>
              </a:rPr>
              <a:t>Intervenções de natureza estruturante com abrangência interestadual ou relevância regional</a:t>
            </a:r>
          </a:p>
          <a:p>
            <a:pPr marL="285750" indent="-285750" eaLnBrk="1" hangingPunct="1">
              <a:spcBef>
                <a:spcPts val="8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pt-BR" altLang="pt-BR" sz="2000" dirty="0">
                <a:latin typeface="+mj-lt"/>
              </a:rPr>
              <a:t>Solução integrada entre propostas de intervenções e obras existentes</a:t>
            </a:r>
          </a:p>
        </p:txBody>
      </p:sp>
      <p:sp>
        <p:nvSpPr>
          <p:cNvPr id="19" name="Título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base">
              <a:spcAft>
                <a:spcPct val="0"/>
              </a:spcAft>
            </a:pPr>
            <a:r>
              <a:rPr lang="pt-BR" sz="3200" b="1" dirty="0">
                <a:solidFill>
                  <a:srgbClr val="04617B"/>
                </a:solidFill>
              </a:rPr>
              <a:t>Plano Nacional de Segurança Hídrica</a:t>
            </a:r>
          </a:p>
        </p:txBody>
      </p:sp>
    </p:spTree>
    <p:extLst>
      <p:ext uri="{BB962C8B-B14F-4D97-AF65-F5344CB8AC3E}">
        <p14:creationId xmlns="" xmlns:p14="http://schemas.microsoft.com/office/powerpoint/2010/main" val="2580351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3"/>
          <p:cNvSpPr txBox="1">
            <a:spLocks/>
          </p:cNvSpPr>
          <p:nvPr/>
        </p:nvSpPr>
        <p:spPr>
          <a:xfrm>
            <a:off x="0" y="0"/>
            <a:ext cx="9144000" cy="3326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pt-BR"/>
            </a:defPPr>
            <a:lvl1pPr algn="ctr">
              <a:defRPr sz="20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/>
              <a:t>Execução de Canal – Trabalho Noturno</a:t>
            </a: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384650"/>
            <a:ext cx="9144000" cy="6473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28448038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9" name="Picture 5" descr="\\EST34723\Users\jacqueline.rocha\Documents\SIH 2014\SELEÇÃO ANDRE ENGENHEIRO\OUTUBRO\TRECHO 1\3-9 A 3-10-2014\lote 4\WBS 1403 - Túnel Milagres-Jati (1)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436574"/>
            <a:ext cx="9141024" cy="64488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ângulo 1"/>
          <p:cNvSpPr/>
          <p:nvPr/>
        </p:nvSpPr>
        <p:spPr>
          <a:xfrm>
            <a:off x="1" y="-8457"/>
            <a:ext cx="9143999" cy="3411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pt-BR" sz="20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Túnel Milagres-Jati </a:t>
            </a:r>
          </a:p>
        </p:txBody>
      </p:sp>
    </p:spTree>
    <p:extLst>
      <p:ext uri="{BB962C8B-B14F-4D97-AF65-F5344CB8AC3E}">
        <p14:creationId xmlns="" xmlns:p14="http://schemas.microsoft.com/office/powerpoint/2010/main" val="101615241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3035121" y="-40367"/>
            <a:ext cx="2749535" cy="37302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pt-BR" sz="20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Reservatório Jati </a:t>
            </a:r>
          </a:p>
        </p:txBody>
      </p:sp>
      <p:pic>
        <p:nvPicPr>
          <p:cNvPr id="6146" name="Picture 2" descr="\\est34723\Users\jacqueline.rocha\Documents\SIH 2014\FOTOS_2014\FOTOS_DEZEMBRO_2014\TRECHO 2\29-12 A 2-01-2015\LOTE 05\29-12-2014 CARTAXO JATI\3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380779"/>
            <a:ext cx="9144001" cy="650460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60365381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\\EST34723\Users\jacqueline.rocha\Documents\SIH 2014\FOTOS_OUTUBRO_2014\TRECHO 2\30-9 a 3-10-2014\LOTE 05\WBS-1113 Res. e  dique de porcos\5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457612"/>
            <a:ext cx="9141024" cy="65717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ângulo 1"/>
          <p:cNvSpPr/>
          <p:nvPr/>
        </p:nvSpPr>
        <p:spPr>
          <a:xfrm>
            <a:off x="0" y="-9557"/>
            <a:ext cx="9144000" cy="3422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pt-BR" sz="20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Reservatório Porcos - Execução de CCR no vertedouro</a:t>
            </a:r>
          </a:p>
        </p:txBody>
      </p:sp>
    </p:spTree>
    <p:extLst>
      <p:ext uri="{BB962C8B-B14F-4D97-AF65-F5344CB8AC3E}">
        <p14:creationId xmlns="" xmlns:p14="http://schemas.microsoft.com/office/powerpoint/2010/main" val="254333146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Users\cicero.meneses\Downloads\_MAR6413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48062" y="381882"/>
            <a:ext cx="9716606" cy="64761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tângulo 9"/>
          <p:cNvSpPr/>
          <p:nvPr/>
        </p:nvSpPr>
        <p:spPr>
          <a:xfrm>
            <a:off x="0" y="-1"/>
            <a:ext cx="9144000" cy="3326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pt-BR" sz="20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Reservatório Porcos - Execução de CCR no vertedouro</a:t>
            </a:r>
          </a:p>
        </p:txBody>
      </p:sp>
    </p:spTree>
    <p:extLst>
      <p:ext uri="{BB962C8B-B14F-4D97-AF65-F5344CB8AC3E}">
        <p14:creationId xmlns="" xmlns:p14="http://schemas.microsoft.com/office/powerpoint/2010/main" val="128818105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\\EST34723\Users\jacqueline.rocha\Documents\SIH 2014\FOTOS_OUTUBRO_2014\TRECHO 2\30-9 a 3-10-2014\LOTE 07\WBS 1119 - Barragem Boa Vista\3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52536" y="476672"/>
            <a:ext cx="9723411" cy="652534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ângulo 1"/>
          <p:cNvSpPr/>
          <p:nvPr/>
        </p:nvSpPr>
        <p:spPr>
          <a:xfrm>
            <a:off x="0" y="0"/>
            <a:ext cx="9169896" cy="3326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pt-BR" sz="20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Barragem Boa Vista</a:t>
            </a:r>
          </a:p>
        </p:txBody>
      </p:sp>
    </p:spTree>
    <p:extLst>
      <p:ext uri="{BB962C8B-B14F-4D97-AF65-F5344CB8AC3E}">
        <p14:creationId xmlns="" xmlns:p14="http://schemas.microsoft.com/office/powerpoint/2010/main" val="237950031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/>
          <p:cNvSpPr/>
          <p:nvPr/>
        </p:nvSpPr>
        <p:spPr>
          <a:xfrm>
            <a:off x="0" y="-4216"/>
            <a:ext cx="9144000" cy="3368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pt-BR" sz="20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Canal anterior ao Túnel Cuncas I</a:t>
            </a:r>
          </a:p>
        </p:txBody>
      </p:sp>
      <p:pic>
        <p:nvPicPr>
          <p:cNvPr id="2050" name="Picture 2" descr="D:\Users\wilson.junior\Documents\Fotos\PISF_Abril_2014\2.Originais\Nova pasta\_MAR8077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5818" y="405188"/>
            <a:ext cx="9679218" cy="645281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71412942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D:\Users\wilson.junior\Documents\Camera\20150130_091834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373612"/>
            <a:ext cx="9141024" cy="685576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ângulo 1"/>
          <p:cNvSpPr/>
          <p:nvPr/>
        </p:nvSpPr>
        <p:spPr>
          <a:xfrm>
            <a:off x="-1" y="0"/>
            <a:ext cx="9141025" cy="37361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pt-BR" sz="20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Túnel </a:t>
            </a:r>
            <a:r>
              <a:rPr lang="pt-BR" sz="2000" b="1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Cuncas</a:t>
            </a:r>
            <a:r>
              <a:rPr lang="pt-BR" sz="20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I (15KM) – Escavações concluídas</a:t>
            </a:r>
          </a:p>
        </p:txBody>
      </p:sp>
    </p:spTree>
    <p:extLst>
      <p:ext uri="{BB962C8B-B14F-4D97-AF65-F5344CB8AC3E}">
        <p14:creationId xmlns="" xmlns:p14="http://schemas.microsoft.com/office/powerpoint/2010/main" val="5505058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1" name="Picture 3" descr="\\est34723\Users\jacqueline.rocha\Documents\SIH 2014\FOTOS_2013\FOTOS DEZEMBRO_2013\FOTOS - DEZ - 13_SELEÇÃO\META 3 NORTE\Cuncas II (2)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18659"/>
            <a:ext cx="9141024" cy="685576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upo 2"/>
          <p:cNvGrpSpPr/>
          <p:nvPr/>
        </p:nvGrpSpPr>
        <p:grpSpPr>
          <a:xfrm>
            <a:off x="6588224" y="5373216"/>
            <a:ext cx="1800200" cy="1008111"/>
            <a:chOff x="6588224" y="5373216"/>
            <a:chExt cx="1800200" cy="1008111"/>
          </a:xfrm>
        </p:grpSpPr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="" xmlns:a14="http://schemas.microsoft.com/office/drawing/2010/main">
                    <a14:imgLayer r:embed="rId5">
                      <a14:imgEffect>
                        <a14:backgroundRemoval t="5727" b="95595" l="12613" r="91892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88224" y="5373216"/>
              <a:ext cx="936104" cy="957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CaixaDeTexto 1"/>
            <p:cNvSpPr txBox="1"/>
            <p:nvPr/>
          </p:nvSpPr>
          <p:spPr>
            <a:xfrm>
              <a:off x="7092280" y="6011995"/>
              <a:ext cx="12961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b="1" dirty="0" smtClean="0">
                  <a:solidFill>
                    <a:prstClr val="white"/>
                  </a:solidFill>
                </a:rPr>
                <a:t>concluído</a:t>
              </a:r>
              <a:endParaRPr lang="pt-BR" b="1" dirty="0">
                <a:solidFill>
                  <a:prstClr val="white"/>
                </a:solidFill>
              </a:endParaRPr>
            </a:p>
          </p:txBody>
        </p:sp>
      </p:grpSp>
      <p:sp>
        <p:nvSpPr>
          <p:cNvPr id="5" name="Retângulo 4"/>
          <p:cNvSpPr/>
          <p:nvPr/>
        </p:nvSpPr>
        <p:spPr>
          <a:xfrm>
            <a:off x="2893829" y="0"/>
            <a:ext cx="3399008" cy="3326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pt-BR" sz="20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Túnel </a:t>
            </a:r>
            <a:r>
              <a:rPr lang="pt-BR" sz="2000" b="1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Cuncas</a:t>
            </a:r>
            <a:r>
              <a:rPr lang="pt-BR" sz="20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II (4KM)</a:t>
            </a:r>
          </a:p>
        </p:txBody>
      </p:sp>
    </p:spTree>
    <p:extLst>
      <p:ext uri="{BB962C8B-B14F-4D97-AF65-F5344CB8AC3E}">
        <p14:creationId xmlns="" xmlns:p14="http://schemas.microsoft.com/office/powerpoint/2010/main" val="90526391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6"/>
          <p:cNvSpPr/>
          <p:nvPr/>
        </p:nvSpPr>
        <p:spPr>
          <a:xfrm>
            <a:off x="0" y="332656"/>
            <a:ext cx="4572000" cy="6525344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b="1">
              <a:solidFill>
                <a:srgbClr val="FFFFFF"/>
              </a:solidFill>
            </a:endParaRPr>
          </a:p>
        </p:txBody>
      </p:sp>
      <p:sp>
        <p:nvSpPr>
          <p:cNvPr id="4" name="Título 1"/>
          <p:cNvSpPr>
            <a:spLocks/>
          </p:cNvSpPr>
          <p:nvPr/>
        </p:nvSpPr>
        <p:spPr bwMode="auto">
          <a:xfrm>
            <a:off x="0" y="3356992"/>
            <a:ext cx="4572000" cy="1223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pt-BR" sz="3000" b="1" spc="-50" dirty="0" smtClean="0">
                <a:solidFill>
                  <a:schemeClr val="bg1"/>
                </a:solidFill>
              </a:rPr>
              <a:t>Projeto de Integração </a:t>
            </a:r>
            <a:r>
              <a:rPr lang="pt-BR" sz="3000" b="1" spc="-50" smtClean="0">
                <a:solidFill>
                  <a:schemeClr val="bg1"/>
                </a:solidFill>
              </a:rPr>
              <a:t>do </a:t>
            </a:r>
            <a:r>
              <a:rPr lang="pt-BR" sz="3000" b="1" spc="-50" smtClean="0">
                <a:solidFill>
                  <a:schemeClr val="bg1"/>
                </a:solidFill>
              </a:rPr>
              <a:t>Rio </a:t>
            </a:r>
            <a:r>
              <a:rPr lang="pt-BR" sz="3000" b="1" spc="-50" dirty="0" smtClean="0">
                <a:solidFill>
                  <a:schemeClr val="bg1"/>
                </a:solidFill>
              </a:rPr>
              <a:t>São Francisco</a:t>
            </a:r>
            <a:endParaRPr lang="pt-BR" sz="3000" b="1" spc="-30" dirty="0">
              <a:solidFill>
                <a:schemeClr val="bg1"/>
              </a:solidFill>
              <a:latin typeface="Arial" charset="0"/>
            </a:endParaRPr>
          </a:p>
        </p:txBody>
      </p:sp>
      <p:cxnSp>
        <p:nvCxnSpPr>
          <p:cNvPr id="5" name="Conector reto 4"/>
          <p:cNvCxnSpPr/>
          <p:nvPr/>
        </p:nvCxnSpPr>
        <p:spPr>
          <a:xfrm>
            <a:off x="0" y="4652963"/>
            <a:ext cx="9144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ítulo 1"/>
          <p:cNvSpPr>
            <a:spLocks/>
          </p:cNvSpPr>
          <p:nvPr/>
        </p:nvSpPr>
        <p:spPr bwMode="auto">
          <a:xfrm>
            <a:off x="28448" y="4652963"/>
            <a:ext cx="4572000" cy="8642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pt-BR" sz="3000" b="1" spc="-50" dirty="0" smtClean="0">
                <a:solidFill>
                  <a:schemeClr val="bg1"/>
                </a:solidFill>
              </a:rPr>
              <a:t>Eixo Leste</a:t>
            </a:r>
            <a:endParaRPr lang="pt-BR" sz="3000" b="1" spc="-30" dirty="0">
              <a:solidFill>
                <a:schemeClr val="bg1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91549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ítulo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base">
              <a:spcAft>
                <a:spcPct val="0"/>
              </a:spcAft>
            </a:pPr>
            <a:r>
              <a:rPr lang="pt-BR" sz="3200" b="1" dirty="0">
                <a:solidFill>
                  <a:srgbClr val="04617B"/>
                </a:solidFill>
              </a:rPr>
              <a:t>Plano Nacional de Segurança Hídrica</a:t>
            </a:r>
          </a:p>
        </p:txBody>
      </p:sp>
      <p:sp>
        <p:nvSpPr>
          <p:cNvPr id="20" name="Rectangle 3"/>
          <p:cNvSpPr>
            <a:spLocks noChangeArrowheads="1"/>
          </p:cNvSpPr>
          <p:nvPr/>
        </p:nvSpPr>
        <p:spPr bwMode="auto">
          <a:xfrm>
            <a:off x="323528" y="1340768"/>
            <a:ext cx="8424862" cy="2300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marL="342900" indent="-342900" eaLnBrk="0" hangingPunct="0">
              <a:spcBef>
                <a:spcPct val="20000"/>
              </a:spcBef>
              <a:buFont typeface="Arial" charset="0"/>
              <a:buChar char="•"/>
              <a:tabLst>
                <a:tab pos="8534400" algn="l"/>
                <a:tab pos="8983663" algn="l"/>
              </a:tabLst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tabLst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tabLst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tabLst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tabLst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indent="0" eaLnBrk="1" hangingPunct="1">
              <a:spcBef>
                <a:spcPts val="800"/>
              </a:spcBef>
              <a:spcAft>
                <a:spcPts val="600"/>
              </a:spcAft>
              <a:buNone/>
            </a:pPr>
            <a:r>
              <a:rPr lang="pt-BR" sz="2000" b="1" dirty="0">
                <a:latin typeface="+mj-lt"/>
              </a:rPr>
              <a:t>Tipologia das intervenções </a:t>
            </a:r>
            <a:r>
              <a:rPr lang="pt-BR" sz="2000" b="1" dirty="0" smtClean="0">
                <a:latin typeface="+mj-lt"/>
              </a:rPr>
              <a:t>estratégicas</a:t>
            </a:r>
            <a:endParaRPr lang="pt-BR" altLang="pt-BR" sz="2000" b="1" dirty="0">
              <a:latin typeface="+mj-lt"/>
            </a:endParaRPr>
          </a:p>
          <a:p>
            <a:pPr marL="285750" indent="-285750" eaLnBrk="1" hangingPunct="1">
              <a:spcBef>
                <a:spcPts val="8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pt-BR" altLang="pt-BR" sz="2000" dirty="0" smtClean="0">
                <a:latin typeface="+mj-lt"/>
              </a:rPr>
              <a:t>Arranjo </a:t>
            </a:r>
            <a:r>
              <a:rPr lang="pt-BR" altLang="pt-BR" sz="2000" dirty="0">
                <a:latin typeface="+mj-lt"/>
              </a:rPr>
              <a:t>institucional e ações de gestão </a:t>
            </a:r>
            <a:r>
              <a:rPr lang="pt-BR" sz="2000" dirty="0">
                <a:latin typeface="+mj-lt"/>
                <a:sym typeface="Wingdings" pitchFamily="2" charset="2"/>
              </a:rPr>
              <a:t></a:t>
            </a:r>
            <a:r>
              <a:rPr lang="pt-BR" altLang="pt-BR" sz="2000" dirty="0">
                <a:latin typeface="+mj-lt"/>
              </a:rPr>
              <a:t> foco na sustentabilidade hídrica e </a:t>
            </a:r>
            <a:r>
              <a:rPr lang="pt-BR" altLang="pt-BR" sz="2000" dirty="0" smtClean="0">
                <a:latin typeface="+mj-lt"/>
              </a:rPr>
              <a:t>operacional</a:t>
            </a:r>
            <a:endParaRPr lang="pt-BR" altLang="pt-BR" sz="2000" dirty="0">
              <a:latin typeface="+mj-lt"/>
            </a:endParaRPr>
          </a:p>
          <a:p>
            <a:pPr marL="285750" indent="-285750" eaLnBrk="1" hangingPunct="1">
              <a:spcBef>
                <a:spcPts val="8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pt-BR" altLang="pt-BR" sz="2000" dirty="0">
                <a:latin typeface="+mj-lt"/>
              </a:rPr>
              <a:t>Medidas estruturantes de abrangência/interesse regional ou interestadual (horizonte 2035) </a:t>
            </a:r>
            <a:r>
              <a:rPr lang="pt-BR" sz="2000" dirty="0">
                <a:latin typeface="+mj-lt"/>
                <a:sym typeface="Wingdings" pitchFamily="2" charset="2"/>
              </a:rPr>
              <a:t></a:t>
            </a:r>
            <a:r>
              <a:rPr lang="pt-BR" altLang="pt-BR" sz="2000" dirty="0">
                <a:latin typeface="+mj-lt"/>
              </a:rPr>
              <a:t> foco em obras complementares e no atendimento de demandas </a:t>
            </a:r>
            <a:r>
              <a:rPr lang="pt-BR" altLang="pt-BR" sz="2000" dirty="0" smtClean="0">
                <a:latin typeface="+mj-lt"/>
              </a:rPr>
              <a:t>efetivas</a:t>
            </a:r>
            <a:endParaRPr lang="pt-BR" altLang="pt-BR" sz="2000" dirty="0">
              <a:solidFill>
                <a:srgbClr val="002060"/>
              </a:solidFill>
              <a:cs typeface="Arial" charset="0"/>
            </a:endParaRPr>
          </a:p>
        </p:txBody>
      </p:sp>
      <p:sp>
        <p:nvSpPr>
          <p:cNvPr id="21" name="Rectangle 3"/>
          <p:cNvSpPr>
            <a:spLocks noChangeArrowheads="1"/>
          </p:cNvSpPr>
          <p:nvPr/>
        </p:nvSpPr>
        <p:spPr bwMode="auto">
          <a:xfrm>
            <a:off x="323528" y="4221088"/>
            <a:ext cx="8712968" cy="191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marL="342900" indent="-342900" eaLnBrk="0" hangingPunct="0">
              <a:spcBef>
                <a:spcPct val="20000"/>
              </a:spcBef>
              <a:buFont typeface="Arial" charset="0"/>
              <a:buChar char="•"/>
              <a:tabLst>
                <a:tab pos="8534400" algn="l"/>
                <a:tab pos="8983663" algn="l"/>
              </a:tabLst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tabLst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tabLst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tabLst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tabLst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indent="0" algn="just" eaLnBrk="1" hangingPunct="1">
              <a:spcBef>
                <a:spcPts val="800"/>
              </a:spcBef>
              <a:buNone/>
            </a:pPr>
            <a:r>
              <a:rPr lang="pt-BR" sz="2000" b="1" dirty="0"/>
              <a:t>Principais intervenções na carteira de </a:t>
            </a:r>
            <a:r>
              <a:rPr lang="pt-BR" sz="2000" b="1" dirty="0" smtClean="0"/>
              <a:t>investimentos</a:t>
            </a:r>
            <a:endParaRPr lang="pt-BR" sz="2000" b="1" dirty="0"/>
          </a:p>
          <a:p>
            <a:pPr marL="285750" indent="-285750" eaLnBrk="1" hangingPunct="1">
              <a:spcBef>
                <a:spcPts val="8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pt-BR" altLang="pt-BR" sz="2000" u="sng" dirty="0">
                <a:latin typeface="+mj-lt"/>
              </a:rPr>
              <a:t>Barragens</a:t>
            </a:r>
            <a:r>
              <a:rPr lang="pt-BR" altLang="pt-BR" sz="2000" dirty="0">
                <a:latin typeface="+mj-lt"/>
              </a:rPr>
              <a:t>: Controle de cheias e regularização da oferta de água para usos </a:t>
            </a:r>
            <a:r>
              <a:rPr lang="pt-BR" altLang="pt-BR" sz="2000" dirty="0" smtClean="0">
                <a:latin typeface="+mj-lt"/>
              </a:rPr>
              <a:t>múltiplos</a:t>
            </a:r>
            <a:endParaRPr lang="pt-BR" altLang="pt-BR" sz="2000" dirty="0">
              <a:latin typeface="+mj-lt"/>
            </a:endParaRPr>
          </a:p>
          <a:p>
            <a:pPr marL="285750" indent="-285750" eaLnBrk="1" hangingPunct="1">
              <a:spcBef>
                <a:spcPts val="8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pt-BR" altLang="pt-BR" sz="2000" dirty="0">
                <a:latin typeface="+mj-lt"/>
              </a:rPr>
              <a:t>Infraestrutura de condução e derivação de água para abastecimento urbano ou usos múltiplos </a:t>
            </a:r>
            <a:r>
              <a:rPr lang="pt-BR" sz="2000" dirty="0">
                <a:latin typeface="+mj-lt"/>
                <a:sym typeface="Wingdings" pitchFamily="2" charset="2"/>
              </a:rPr>
              <a:t></a:t>
            </a:r>
            <a:r>
              <a:rPr lang="pt-BR" altLang="pt-BR" sz="2000" dirty="0">
                <a:latin typeface="+mj-lt"/>
              </a:rPr>
              <a:t> </a:t>
            </a:r>
            <a:r>
              <a:rPr lang="pt-BR" altLang="pt-BR" sz="2000" u="sng" dirty="0">
                <a:latin typeface="+mj-lt"/>
              </a:rPr>
              <a:t>Sistemas adutores, canais e eixos de </a:t>
            </a:r>
            <a:r>
              <a:rPr lang="pt-BR" altLang="pt-BR" sz="2000" u="sng" dirty="0" smtClean="0">
                <a:latin typeface="+mj-lt"/>
              </a:rPr>
              <a:t>integração</a:t>
            </a:r>
            <a:endParaRPr lang="pt-BR" altLang="pt-BR" sz="2000" u="sng" dirty="0">
              <a:solidFill>
                <a:srgbClr val="00206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83914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Título 1"/>
          <p:cNvSpPr txBox="1">
            <a:spLocks/>
          </p:cNvSpPr>
          <p:nvPr/>
        </p:nvSpPr>
        <p:spPr>
          <a:xfrm>
            <a:off x="35496" y="332656"/>
            <a:ext cx="9073008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eaLnBrk="1" latinLnBrk="0" hangingPunct="1">
              <a:buNone/>
              <a:defRPr sz="4400"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3495675" algn="l"/>
              </a:tabLst>
            </a:pPr>
            <a:r>
              <a:rPr lang="pt-BR" sz="2800" b="1" dirty="0" smtClean="0">
                <a:solidFill>
                  <a:srgbClr val="04617B"/>
                </a:solidFill>
                <a:latin typeface="Calibri"/>
              </a:rPr>
              <a:t>EIXO LESTE</a:t>
            </a:r>
            <a:endParaRPr lang="pt-BR" sz="2800" b="1" dirty="0">
              <a:solidFill>
                <a:srgbClr val="04617B"/>
              </a:solidFill>
              <a:latin typeface="Calibri"/>
            </a:endParaRPr>
          </a:p>
        </p:txBody>
      </p:sp>
      <p:grpSp>
        <p:nvGrpSpPr>
          <p:cNvPr id="107" name="Grupo 106"/>
          <p:cNvGrpSpPr/>
          <p:nvPr/>
        </p:nvGrpSpPr>
        <p:grpSpPr>
          <a:xfrm>
            <a:off x="1" y="792098"/>
            <a:ext cx="9144001" cy="5862845"/>
            <a:chOff x="0" y="590491"/>
            <a:chExt cx="9144001" cy="5862845"/>
          </a:xfrm>
        </p:grpSpPr>
        <p:pic>
          <p:nvPicPr>
            <p:cNvPr id="121" name="Picture 2"/>
            <p:cNvPicPr>
              <a:picLocks noChangeAspect="1" noChangeArrowheads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" y="1119199"/>
              <a:ext cx="9144000" cy="25978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" name="Picture 4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891467"/>
              <a:ext cx="9144000" cy="25618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4" name="Picture 3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41365" y="836712"/>
              <a:ext cx="9080059" cy="6716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25" name="Grupo 124"/>
            <p:cNvGrpSpPr/>
            <p:nvPr/>
          </p:nvGrpSpPr>
          <p:grpSpPr>
            <a:xfrm>
              <a:off x="9575" y="2390606"/>
              <a:ext cx="8944237" cy="3630682"/>
              <a:chOff x="9575" y="2506300"/>
              <a:chExt cx="8944237" cy="3630682"/>
            </a:xfrm>
          </p:grpSpPr>
          <p:sp>
            <p:nvSpPr>
              <p:cNvPr id="130" name="Retângulo 129"/>
              <p:cNvSpPr/>
              <p:nvPr/>
            </p:nvSpPr>
            <p:spPr>
              <a:xfrm>
                <a:off x="683568" y="3196193"/>
                <a:ext cx="432048" cy="92333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pt-BR" sz="600" b="1" dirty="0" smtClean="0">
                    <a:solidFill>
                      <a:prstClr val="black"/>
                    </a:solidFill>
                  </a:rPr>
                  <a:t>96,4%</a:t>
                </a:r>
                <a:endParaRPr lang="pt-BR" sz="600" b="1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31" name="Retângulo 130"/>
              <p:cNvSpPr/>
              <p:nvPr/>
            </p:nvSpPr>
            <p:spPr>
              <a:xfrm>
                <a:off x="1637210" y="3180387"/>
                <a:ext cx="432048" cy="92333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pt-BR" sz="600" b="1" dirty="0" smtClean="0">
                    <a:solidFill>
                      <a:prstClr val="black"/>
                    </a:solidFill>
                  </a:rPr>
                  <a:t>100%</a:t>
                </a:r>
                <a:endParaRPr lang="pt-BR" sz="600" b="1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32" name="Retângulo 131"/>
              <p:cNvSpPr/>
              <p:nvPr/>
            </p:nvSpPr>
            <p:spPr>
              <a:xfrm>
                <a:off x="2027905" y="3189839"/>
                <a:ext cx="432048" cy="92333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pt-BR" sz="600" b="1" dirty="0" smtClean="0">
                    <a:solidFill>
                      <a:prstClr val="black"/>
                    </a:solidFill>
                  </a:rPr>
                  <a:t>70,5%</a:t>
                </a:r>
                <a:endParaRPr lang="pt-BR" sz="600" b="1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33" name="Retângulo 132"/>
              <p:cNvSpPr/>
              <p:nvPr/>
            </p:nvSpPr>
            <p:spPr>
              <a:xfrm>
                <a:off x="2555776" y="3185155"/>
                <a:ext cx="432048" cy="92333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pt-BR" sz="600" b="1" dirty="0" smtClean="0">
                    <a:solidFill>
                      <a:prstClr val="black"/>
                    </a:solidFill>
                  </a:rPr>
                  <a:t>94,9%</a:t>
                </a:r>
                <a:endParaRPr lang="pt-BR" sz="600" b="1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34" name="Retângulo 133"/>
              <p:cNvSpPr/>
              <p:nvPr/>
            </p:nvSpPr>
            <p:spPr>
              <a:xfrm>
                <a:off x="3136603" y="3185154"/>
                <a:ext cx="432048" cy="92333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pt-BR" sz="600" b="1" dirty="0" smtClean="0">
                    <a:solidFill>
                      <a:prstClr val="black"/>
                    </a:solidFill>
                  </a:rPr>
                  <a:t>76,2%</a:t>
                </a:r>
                <a:endParaRPr lang="pt-BR" sz="600" b="1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35" name="Retângulo 134"/>
              <p:cNvSpPr/>
              <p:nvPr/>
            </p:nvSpPr>
            <p:spPr>
              <a:xfrm>
                <a:off x="3851920" y="3180390"/>
                <a:ext cx="432048" cy="92333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pt-BR" sz="600" b="1" dirty="0" smtClean="0">
                    <a:solidFill>
                      <a:prstClr val="black"/>
                    </a:solidFill>
                  </a:rPr>
                  <a:t>47,4%</a:t>
                </a:r>
                <a:endParaRPr lang="pt-BR" sz="600" b="1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36" name="Retângulo 135"/>
              <p:cNvSpPr/>
              <p:nvPr/>
            </p:nvSpPr>
            <p:spPr>
              <a:xfrm>
                <a:off x="4355976" y="3180390"/>
                <a:ext cx="432048" cy="92333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pt-BR" sz="600" b="1" dirty="0" smtClean="0">
                    <a:solidFill>
                      <a:prstClr val="black"/>
                    </a:solidFill>
                  </a:rPr>
                  <a:t>37,3%</a:t>
                </a:r>
                <a:endParaRPr lang="pt-BR" sz="600" b="1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37" name="Retângulo 136"/>
              <p:cNvSpPr/>
              <p:nvPr/>
            </p:nvSpPr>
            <p:spPr>
              <a:xfrm>
                <a:off x="5148064" y="3180390"/>
                <a:ext cx="432048" cy="92333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pt-BR" sz="600" b="1" dirty="0" smtClean="0">
                    <a:solidFill>
                      <a:prstClr val="black"/>
                    </a:solidFill>
                  </a:rPr>
                  <a:t>100,0%</a:t>
                </a:r>
                <a:endParaRPr lang="pt-BR" sz="600" b="1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38" name="Retângulo 137"/>
              <p:cNvSpPr/>
              <p:nvPr/>
            </p:nvSpPr>
            <p:spPr>
              <a:xfrm>
                <a:off x="5868144" y="3180390"/>
                <a:ext cx="432048" cy="92333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pt-BR" sz="600" b="1" dirty="0" smtClean="0">
                    <a:solidFill>
                      <a:prstClr val="black"/>
                    </a:solidFill>
                  </a:rPr>
                  <a:t>10,0%</a:t>
                </a:r>
                <a:endParaRPr lang="pt-BR" sz="600" b="1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39" name="Retângulo 138"/>
              <p:cNvSpPr/>
              <p:nvPr/>
            </p:nvSpPr>
            <p:spPr>
              <a:xfrm>
                <a:off x="6372199" y="3180388"/>
                <a:ext cx="474959" cy="92336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pt-BR" sz="600" b="1" dirty="0" smtClean="0">
                    <a:solidFill>
                      <a:prstClr val="black"/>
                    </a:solidFill>
                  </a:rPr>
                  <a:t>100,0%</a:t>
                </a:r>
                <a:endParaRPr lang="pt-BR" sz="600" b="1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40" name="Retângulo 139"/>
              <p:cNvSpPr/>
              <p:nvPr/>
            </p:nvSpPr>
            <p:spPr>
              <a:xfrm>
                <a:off x="7020272" y="3180389"/>
                <a:ext cx="432048" cy="92333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pt-BR" sz="600" b="1" dirty="0" smtClean="0">
                    <a:solidFill>
                      <a:prstClr val="black"/>
                    </a:solidFill>
                  </a:rPr>
                  <a:t>22,4%</a:t>
                </a:r>
                <a:endParaRPr lang="pt-BR" sz="600" b="1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41" name="Retângulo 140"/>
              <p:cNvSpPr/>
              <p:nvPr/>
            </p:nvSpPr>
            <p:spPr>
              <a:xfrm>
                <a:off x="7812360" y="3180388"/>
                <a:ext cx="432048" cy="92333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pt-BR" sz="600" b="1" dirty="0" smtClean="0">
                    <a:solidFill>
                      <a:prstClr val="black"/>
                    </a:solidFill>
                  </a:rPr>
                  <a:t>98,7%</a:t>
                </a:r>
                <a:endParaRPr lang="pt-BR" sz="600" b="1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42" name="Retângulo 141"/>
              <p:cNvSpPr/>
              <p:nvPr/>
            </p:nvSpPr>
            <p:spPr>
              <a:xfrm>
                <a:off x="8521764" y="2506300"/>
                <a:ext cx="432048" cy="92333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pt-BR" sz="600" b="1" dirty="0" smtClean="0">
                    <a:solidFill>
                      <a:prstClr val="black"/>
                    </a:solidFill>
                  </a:rPr>
                  <a:t>10,1%</a:t>
                </a:r>
                <a:endParaRPr lang="pt-BR" sz="600" b="1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43" name="Retângulo 142"/>
              <p:cNvSpPr/>
              <p:nvPr/>
            </p:nvSpPr>
            <p:spPr>
              <a:xfrm>
                <a:off x="9575" y="6043598"/>
                <a:ext cx="432048" cy="92333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pt-BR" sz="600" b="1" dirty="0" smtClean="0">
                    <a:solidFill>
                      <a:prstClr val="black"/>
                    </a:solidFill>
                  </a:rPr>
                  <a:t>12,6%</a:t>
                </a:r>
                <a:endParaRPr lang="pt-BR" sz="600" b="1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44" name="Retângulo 143"/>
              <p:cNvSpPr/>
              <p:nvPr/>
            </p:nvSpPr>
            <p:spPr>
              <a:xfrm>
                <a:off x="654671" y="6043948"/>
                <a:ext cx="432048" cy="92333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pt-BR" sz="600" b="1" dirty="0" smtClean="0">
                    <a:solidFill>
                      <a:prstClr val="black"/>
                    </a:solidFill>
                  </a:rPr>
                  <a:t>100,0%</a:t>
                </a:r>
                <a:endParaRPr lang="pt-BR" sz="600" b="1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45" name="Retângulo 144"/>
              <p:cNvSpPr/>
              <p:nvPr/>
            </p:nvSpPr>
            <p:spPr>
              <a:xfrm>
                <a:off x="1202532" y="6039536"/>
                <a:ext cx="432048" cy="92333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pt-BR" sz="600" b="1" dirty="0" smtClean="0">
                    <a:solidFill>
                      <a:prstClr val="black"/>
                    </a:solidFill>
                  </a:rPr>
                  <a:t>100,0%</a:t>
                </a:r>
                <a:endParaRPr lang="pt-BR" sz="600" b="1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47" name="Retângulo 146"/>
              <p:cNvSpPr/>
              <p:nvPr/>
            </p:nvSpPr>
            <p:spPr>
              <a:xfrm>
                <a:off x="1907704" y="6044649"/>
                <a:ext cx="432048" cy="92333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pt-BR" sz="600" b="1" dirty="0" smtClean="0">
                    <a:solidFill>
                      <a:prstClr val="black"/>
                    </a:solidFill>
                  </a:rPr>
                  <a:t>71,7%</a:t>
                </a:r>
                <a:endParaRPr lang="pt-BR" sz="600" b="1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0" name="Retângulo 149"/>
              <p:cNvSpPr/>
              <p:nvPr/>
            </p:nvSpPr>
            <p:spPr>
              <a:xfrm>
                <a:off x="2627784" y="6044649"/>
                <a:ext cx="432048" cy="92333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pt-BR" sz="600" b="1" dirty="0" smtClean="0">
                    <a:solidFill>
                      <a:prstClr val="black"/>
                    </a:solidFill>
                  </a:rPr>
                  <a:t>31,3%</a:t>
                </a:r>
                <a:endParaRPr lang="pt-BR" sz="600" b="1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1" name="Retângulo 150"/>
              <p:cNvSpPr/>
              <p:nvPr/>
            </p:nvSpPr>
            <p:spPr>
              <a:xfrm>
                <a:off x="3203848" y="6044649"/>
                <a:ext cx="432048" cy="92333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pt-BR" sz="600" b="1" dirty="0" smtClean="0">
                    <a:solidFill>
                      <a:prstClr val="black"/>
                    </a:solidFill>
                  </a:rPr>
                  <a:t>25,1%</a:t>
                </a:r>
                <a:endParaRPr lang="pt-BR" sz="600" b="1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2" name="Retângulo 151"/>
              <p:cNvSpPr/>
              <p:nvPr/>
            </p:nvSpPr>
            <p:spPr>
              <a:xfrm>
                <a:off x="3707904" y="6044649"/>
                <a:ext cx="432048" cy="92333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pt-BR" sz="600" b="1" dirty="0" smtClean="0">
                    <a:solidFill>
                      <a:prstClr val="black"/>
                    </a:solidFill>
                  </a:rPr>
                  <a:t>27,5%</a:t>
                </a:r>
                <a:endParaRPr lang="pt-BR" sz="600" b="1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3" name="Retângulo 152"/>
              <p:cNvSpPr/>
              <p:nvPr/>
            </p:nvSpPr>
            <p:spPr>
              <a:xfrm>
                <a:off x="4427984" y="6044649"/>
                <a:ext cx="432048" cy="92333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pt-BR" sz="600" b="1" dirty="0" smtClean="0">
                    <a:solidFill>
                      <a:prstClr val="black"/>
                    </a:solidFill>
                  </a:rPr>
                  <a:t>45,2%</a:t>
                </a:r>
                <a:endParaRPr lang="pt-BR" sz="600" b="1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4" name="Retângulo 153"/>
              <p:cNvSpPr/>
              <p:nvPr/>
            </p:nvSpPr>
            <p:spPr>
              <a:xfrm>
                <a:off x="5220072" y="6039536"/>
                <a:ext cx="432048" cy="92333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pt-BR" sz="600" b="1" dirty="0" smtClean="0">
                    <a:solidFill>
                      <a:prstClr val="black"/>
                    </a:solidFill>
                  </a:rPr>
                  <a:t>78,3%</a:t>
                </a:r>
                <a:endParaRPr lang="pt-BR" sz="600" b="1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5" name="Retângulo 154"/>
              <p:cNvSpPr/>
              <p:nvPr/>
            </p:nvSpPr>
            <p:spPr>
              <a:xfrm>
                <a:off x="5868144" y="6044648"/>
                <a:ext cx="432048" cy="92333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pt-BR" sz="600" b="1" dirty="0" smtClean="0">
                    <a:solidFill>
                      <a:prstClr val="black"/>
                    </a:solidFill>
                  </a:rPr>
                  <a:t>18,1%</a:t>
                </a:r>
                <a:endParaRPr lang="pt-BR" sz="600" b="1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6" name="Retângulo 155"/>
              <p:cNvSpPr/>
              <p:nvPr/>
            </p:nvSpPr>
            <p:spPr>
              <a:xfrm>
                <a:off x="7236296" y="5294287"/>
                <a:ext cx="432048" cy="92333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pt-BR" sz="600" b="1" dirty="0" smtClean="0">
                    <a:solidFill>
                      <a:prstClr val="black"/>
                    </a:solidFill>
                  </a:rPr>
                  <a:t>0,0%</a:t>
                </a:r>
                <a:endParaRPr lang="pt-BR" sz="600" b="1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7" name="Retângulo 156"/>
              <p:cNvSpPr/>
              <p:nvPr/>
            </p:nvSpPr>
            <p:spPr>
              <a:xfrm>
                <a:off x="8604448" y="3895757"/>
                <a:ext cx="266680" cy="78853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solidFill>
                    <a:prstClr val="white"/>
                  </a:solidFill>
                </a:endParaRPr>
              </a:p>
            </p:txBody>
          </p:sp>
          <p:sp>
            <p:nvSpPr>
              <p:cNvPr id="158" name="Retângulo 157"/>
              <p:cNvSpPr/>
              <p:nvPr/>
            </p:nvSpPr>
            <p:spPr>
              <a:xfrm>
                <a:off x="1182438" y="3196376"/>
                <a:ext cx="432048" cy="92333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pt-BR" sz="600" b="1" dirty="0" smtClean="0">
                    <a:solidFill>
                      <a:prstClr val="black"/>
                    </a:solidFill>
                  </a:rPr>
                  <a:t>100%</a:t>
                </a:r>
                <a:endParaRPr lang="pt-BR" sz="600" b="1"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27" name="Texto explicativo retangular com cantos arredondados 126"/>
            <p:cNvSpPr/>
            <p:nvPr/>
          </p:nvSpPr>
          <p:spPr>
            <a:xfrm>
              <a:off x="251521" y="1814626"/>
              <a:ext cx="1440158" cy="376009"/>
            </a:xfrm>
            <a:prstGeom prst="wedgeRoundRectCallout">
              <a:avLst>
                <a:gd name="adj1" fmla="val -33204"/>
                <a:gd name="adj2" fmla="val 188966"/>
                <a:gd name="adj3" fmla="val 16667"/>
              </a:avLst>
            </a:prstGeom>
            <a:solidFill>
              <a:schemeClr val="bg1"/>
            </a:solidFill>
            <a:ln w="952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endParaRPr lang="pt-BR" sz="800" b="1" dirty="0" smtClean="0">
                <a:solidFill>
                  <a:prstClr val="black"/>
                </a:solidFill>
              </a:endParaRPr>
            </a:p>
            <a:p>
              <a:pPr algn="l"/>
              <a:r>
                <a:rPr lang="pt-BR" sz="800" b="1" dirty="0" smtClean="0">
                  <a:solidFill>
                    <a:prstClr val="black"/>
                  </a:solidFill>
                </a:rPr>
                <a:t>Execução </a:t>
              </a:r>
              <a:r>
                <a:rPr lang="pt-BR" sz="800" b="1" dirty="0">
                  <a:solidFill>
                    <a:prstClr val="black"/>
                  </a:solidFill>
                </a:rPr>
                <a:t>Física: </a:t>
              </a:r>
              <a:r>
                <a:rPr lang="pt-BR" sz="800" b="1" dirty="0" smtClean="0">
                  <a:solidFill>
                    <a:prstClr val="black"/>
                  </a:solidFill>
                </a:rPr>
                <a:t>93,1%</a:t>
              </a:r>
              <a:endParaRPr lang="pt-BR" sz="800" b="1" dirty="0">
                <a:solidFill>
                  <a:prstClr val="black"/>
                </a:solidFill>
              </a:endParaRPr>
            </a:p>
            <a:p>
              <a:pPr algn="ctr"/>
              <a:endParaRPr lang="pt-BR" sz="800" dirty="0">
                <a:solidFill>
                  <a:prstClr val="black"/>
                </a:solidFill>
              </a:endParaRPr>
            </a:p>
          </p:txBody>
        </p:sp>
        <p:sp>
          <p:nvSpPr>
            <p:cNvPr id="128" name="Texto explicativo retangular com cantos arredondados 127"/>
            <p:cNvSpPr/>
            <p:nvPr/>
          </p:nvSpPr>
          <p:spPr>
            <a:xfrm>
              <a:off x="5580113" y="5178593"/>
              <a:ext cx="1440160" cy="407824"/>
            </a:xfrm>
            <a:prstGeom prst="wedgeRoundRectCallout">
              <a:avLst>
                <a:gd name="adj1" fmla="val 49345"/>
                <a:gd name="adj2" fmla="val 108190"/>
                <a:gd name="adj3" fmla="val 16667"/>
              </a:avLst>
            </a:prstGeom>
            <a:solidFill>
              <a:schemeClr val="bg1"/>
            </a:solidFill>
            <a:ln w="952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endParaRPr lang="pt-BR" sz="800" b="1" dirty="0" smtClean="0">
                <a:solidFill>
                  <a:prstClr val="black"/>
                </a:solidFill>
              </a:endParaRPr>
            </a:p>
            <a:p>
              <a:pPr algn="l"/>
              <a:r>
                <a:rPr lang="pt-BR" sz="800" b="1" dirty="0" smtClean="0">
                  <a:solidFill>
                    <a:prstClr val="black"/>
                  </a:solidFill>
                </a:rPr>
                <a:t>Execução </a:t>
              </a:r>
              <a:r>
                <a:rPr lang="pt-BR" sz="800" b="1" dirty="0">
                  <a:solidFill>
                    <a:prstClr val="black"/>
                  </a:solidFill>
                </a:rPr>
                <a:t>Física: </a:t>
              </a:r>
              <a:r>
                <a:rPr lang="pt-BR" sz="800" b="1" dirty="0" smtClean="0">
                  <a:solidFill>
                    <a:prstClr val="black"/>
                  </a:solidFill>
                </a:rPr>
                <a:t>35,1%</a:t>
              </a:r>
              <a:endParaRPr lang="pt-BR" sz="800" b="1" dirty="0">
                <a:solidFill>
                  <a:prstClr val="black"/>
                </a:solidFill>
              </a:endParaRPr>
            </a:p>
            <a:p>
              <a:pPr algn="ctr"/>
              <a:endParaRPr lang="pt-BR" sz="800" dirty="0">
                <a:solidFill>
                  <a:prstClr val="black"/>
                </a:solidFill>
              </a:endParaRPr>
            </a:p>
          </p:txBody>
        </p:sp>
        <p:sp>
          <p:nvSpPr>
            <p:cNvPr id="129" name="Retângulo 128"/>
            <p:cNvSpPr/>
            <p:nvPr/>
          </p:nvSpPr>
          <p:spPr>
            <a:xfrm>
              <a:off x="3350245" y="590491"/>
              <a:ext cx="2443509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pt-BR" sz="1200" b="1" dirty="0">
                  <a:solidFill>
                    <a:srgbClr val="0000CC"/>
                  </a:solidFill>
                  <a:latin typeface="Arial"/>
                </a:rPr>
                <a:t>Execução </a:t>
              </a:r>
              <a:r>
                <a:rPr lang="pt-BR" sz="1200" b="1" dirty="0" smtClean="0">
                  <a:solidFill>
                    <a:srgbClr val="0000CC"/>
                  </a:solidFill>
                  <a:latin typeface="Arial"/>
                </a:rPr>
                <a:t>Física: 70,8%</a:t>
              </a:r>
              <a:endParaRPr lang="pt-BR" sz="1200" b="1" dirty="0">
                <a:solidFill>
                  <a:srgbClr val="0000CC"/>
                </a:solidFill>
                <a:latin typeface="Arial"/>
              </a:endParaRPr>
            </a:p>
          </p:txBody>
        </p:sp>
      </p:grpSp>
      <p:cxnSp>
        <p:nvCxnSpPr>
          <p:cNvPr id="159" name="Conector reto 158"/>
          <p:cNvCxnSpPr/>
          <p:nvPr/>
        </p:nvCxnSpPr>
        <p:spPr bwMode="auto">
          <a:xfrm>
            <a:off x="48641" y="4024554"/>
            <a:ext cx="9095359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accent1">
                <a:lumMod val="50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sp>
        <p:nvSpPr>
          <p:cNvPr id="160" name="Retângulo 159"/>
          <p:cNvSpPr/>
          <p:nvPr/>
        </p:nvSpPr>
        <p:spPr>
          <a:xfrm>
            <a:off x="2085304" y="3908902"/>
            <a:ext cx="1780862" cy="617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600" b="1" dirty="0" smtClean="0">
                <a:solidFill>
                  <a:srgbClr val="BBE0E3">
                    <a:lumMod val="50000"/>
                  </a:srgbClr>
                </a:solidFill>
              </a:rPr>
              <a:t>SA Paulista/</a:t>
            </a:r>
            <a:r>
              <a:rPr lang="pt-BR" sz="600" b="1" dirty="0" err="1" smtClean="0">
                <a:solidFill>
                  <a:srgbClr val="BBE0E3">
                    <a:lumMod val="50000"/>
                  </a:srgbClr>
                </a:solidFill>
              </a:rPr>
              <a:t>Somague</a:t>
            </a:r>
            <a:endParaRPr lang="pt-BR" sz="600" b="1" dirty="0">
              <a:solidFill>
                <a:srgbClr val="BBE0E3">
                  <a:lumMod val="50000"/>
                </a:srgbClr>
              </a:solidFill>
            </a:endParaRPr>
          </a:p>
        </p:txBody>
      </p:sp>
      <p:cxnSp>
        <p:nvCxnSpPr>
          <p:cNvPr id="161" name="Conector reto 160"/>
          <p:cNvCxnSpPr/>
          <p:nvPr/>
        </p:nvCxnSpPr>
        <p:spPr bwMode="auto">
          <a:xfrm flipV="1">
            <a:off x="5796136" y="3374622"/>
            <a:ext cx="0" cy="62847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accent1">
                <a:lumMod val="50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sp>
        <p:nvSpPr>
          <p:cNvPr id="162" name="Retângulo 161"/>
          <p:cNvSpPr/>
          <p:nvPr/>
        </p:nvSpPr>
        <p:spPr>
          <a:xfrm>
            <a:off x="6916441" y="3798039"/>
            <a:ext cx="718542" cy="19077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600" b="1" dirty="0" smtClean="0">
                <a:solidFill>
                  <a:srgbClr val="BBE0E3">
                    <a:lumMod val="50000"/>
                  </a:srgbClr>
                </a:solidFill>
              </a:rPr>
              <a:t>SA Paulista/ </a:t>
            </a:r>
            <a:r>
              <a:rPr lang="pt-BR" sz="600" b="1" dirty="0" err="1" smtClean="0">
                <a:solidFill>
                  <a:srgbClr val="BBE0E3">
                    <a:lumMod val="50000"/>
                  </a:srgbClr>
                </a:solidFill>
              </a:rPr>
              <a:t>Somague</a:t>
            </a:r>
            <a:endParaRPr lang="pt-BR" sz="600" b="1" dirty="0">
              <a:solidFill>
                <a:srgbClr val="BBE0E3">
                  <a:lumMod val="50000"/>
                </a:srgbClr>
              </a:solidFill>
            </a:endParaRPr>
          </a:p>
        </p:txBody>
      </p:sp>
      <p:cxnSp>
        <p:nvCxnSpPr>
          <p:cNvPr id="163" name="Conector reto 162"/>
          <p:cNvCxnSpPr/>
          <p:nvPr/>
        </p:nvCxnSpPr>
        <p:spPr bwMode="auto">
          <a:xfrm flipV="1">
            <a:off x="48641" y="3471796"/>
            <a:ext cx="0" cy="51885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accent1">
                <a:lumMod val="50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64" name="Conector reto 163"/>
          <p:cNvCxnSpPr/>
          <p:nvPr/>
        </p:nvCxnSpPr>
        <p:spPr bwMode="auto">
          <a:xfrm flipV="1">
            <a:off x="6945486" y="3380972"/>
            <a:ext cx="0" cy="62847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accent1">
                <a:lumMod val="50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65" name="Conector reto 164"/>
          <p:cNvCxnSpPr/>
          <p:nvPr/>
        </p:nvCxnSpPr>
        <p:spPr bwMode="auto">
          <a:xfrm flipV="1">
            <a:off x="7562428" y="3383383"/>
            <a:ext cx="0" cy="62847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accent1">
                <a:lumMod val="50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sp>
        <p:nvSpPr>
          <p:cNvPr id="166" name="Retângulo 165"/>
          <p:cNvSpPr/>
          <p:nvPr/>
        </p:nvSpPr>
        <p:spPr>
          <a:xfrm>
            <a:off x="5508104" y="3919062"/>
            <a:ext cx="1780862" cy="617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600" b="1" dirty="0" smtClean="0">
                <a:solidFill>
                  <a:srgbClr val="BBE0E3">
                    <a:lumMod val="50000"/>
                  </a:srgbClr>
                </a:solidFill>
              </a:rPr>
              <a:t>SA Paulista/FBS</a:t>
            </a:r>
            <a:endParaRPr lang="pt-BR" sz="600" b="1" dirty="0">
              <a:solidFill>
                <a:srgbClr val="BBE0E3">
                  <a:lumMod val="50000"/>
                </a:srgbClr>
              </a:solidFill>
            </a:endParaRPr>
          </a:p>
        </p:txBody>
      </p:sp>
      <p:sp>
        <p:nvSpPr>
          <p:cNvPr id="167" name="Retângulo 166"/>
          <p:cNvSpPr/>
          <p:nvPr/>
        </p:nvSpPr>
        <p:spPr>
          <a:xfrm>
            <a:off x="7387704" y="3919062"/>
            <a:ext cx="1780862" cy="617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600" b="1" dirty="0" smtClean="0">
                <a:solidFill>
                  <a:srgbClr val="BBE0E3">
                    <a:lumMod val="50000"/>
                  </a:srgbClr>
                </a:solidFill>
              </a:rPr>
              <a:t>SA Paulista/FBS</a:t>
            </a:r>
            <a:endParaRPr lang="pt-BR" sz="600" b="1" dirty="0">
              <a:solidFill>
                <a:srgbClr val="BBE0E3">
                  <a:lumMod val="50000"/>
                </a:srgbClr>
              </a:solidFill>
            </a:endParaRPr>
          </a:p>
        </p:txBody>
      </p:sp>
      <p:sp>
        <p:nvSpPr>
          <p:cNvPr id="168" name="Retângulo 167"/>
          <p:cNvSpPr/>
          <p:nvPr/>
        </p:nvSpPr>
        <p:spPr>
          <a:xfrm>
            <a:off x="2447193" y="6654943"/>
            <a:ext cx="718542" cy="19077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600" b="1" dirty="0" smtClean="0">
                <a:solidFill>
                  <a:srgbClr val="BBE0E3">
                    <a:lumMod val="50000"/>
                  </a:srgbClr>
                </a:solidFill>
              </a:rPr>
              <a:t>SA Paulista/ </a:t>
            </a:r>
            <a:r>
              <a:rPr lang="pt-BR" sz="600" b="1" dirty="0" err="1" smtClean="0">
                <a:solidFill>
                  <a:srgbClr val="BBE0E3">
                    <a:lumMod val="50000"/>
                  </a:srgbClr>
                </a:solidFill>
              </a:rPr>
              <a:t>Somague</a:t>
            </a:r>
            <a:endParaRPr lang="pt-BR" sz="600" b="1" dirty="0">
              <a:solidFill>
                <a:srgbClr val="BBE0E3">
                  <a:lumMod val="50000"/>
                </a:srgbClr>
              </a:solidFill>
            </a:endParaRPr>
          </a:p>
        </p:txBody>
      </p:sp>
      <p:cxnSp>
        <p:nvCxnSpPr>
          <p:cNvPr id="169" name="Conector reto 168"/>
          <p:cNvCxnSpPr/>
          <p:nvPr/>
        </p:nvCxnSpPr>
        <p:spPr bwMode="auto">
          <a:xfrm flipV="1">
            <a:off x="2555776" y="6237876"/>
            <a:ext cx="0" cy="62847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accent1">
                <a:lumMod val="50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70" name="Conector reto 169"/>
          <p:cNvCxnSpPr/>
          <p:nvPr/>
        </p:nvCxnSpPr>
        <p:spPr bwMode="auto">
          <a:xfrm flipV="1">
            <a:off x="3059832" y="6240287"/>
            <a:ext cx="0" cy="62847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accent1">
                <a:lumMod val="50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71" name="Conector reto 170"/>
          <p:cNvCxnSpPr/>
          <p:nvPr/>
        </p:nvCxnSpPr>
        <p:spPr bwMode="auto">
          <a:xfrm flipV="1">
            <a:off x="9576" y="6862745"/>
            <a:ext cx="8966269" cy="360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accent1">
                <a:lumMod val="50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sp>
        <p:nvSpPr>
          <p:cNvPr id="172" name="Retângulo 171"/>
          <p:cNvSpPr/>
          <p:nvPr/>
        </p:nvSpPr>
        <p:spPr>
          <a:xfrm>
            <a:off x="3538465" y="6660911"/>
            <a:ext cx="718542" cy="19077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600" b="1" dirty="0" smtClean="0">
                <a:solidFill>
                  <a:srgbClr val="BBE0E3">
                    <a:lumMod val="50000"/>
                  </a:srgbClr>
                </a:solidFill>
              </a:rPr>
              <a:t>SA Paulista/ </a:t>
            </a:r>
            <a:r>
              <a:rPr lang="pt-BR" sz="600" b="1" dirty="0" err="1" smtClean="0">
                <a:solidFill>
                  <a:srgbClr val="BBE0E3">
                    <a:lumMod val="50000"/>
                  </a:srgbClr>
                </a:solidFill>
              </a:rPr>
              <a:t>Somague</a:t>
            </a:r>
            <a:endParaRPr lang="pt-BR" sz="600" b="1" dirty="0">
              <a:solidFill>
                <a:srgbClr val="BBE0E3">
                  <a:lumMod val="50000"/>
                </a:srgbClr>
              </a:solidFill>
            </a:endParaRPr>
          </a:p>
        </p:txBody>
      </p:sp>
      <p:cxnSp>
        <p:nvCxnSpPr>
          <p:cNvPr id="173" name="Conector reto 172"/>
          <p:cNvCxnSpPr/>
          <p:nvPr/>
        </p:nvCxnSpPr>
        <p:spPr bwMode="auto">
          <a:xfrm flipV="1">
            <a:off x="3631707" y="6254502"/>
            <a:ext cx="0" cy="62847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accent1">
                <a:lumMod val="50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74" name="Conector reto 173"/>
          <p:cNvCxnSpPr/>
          <p:nvPr/>
        </p:nvCxnSpPr>
        <p:spPr bwMode="auto">
          <a:xfrm flipV="1">
            <a:off x="4139952" y="6256913"/>
            <a:ext cx="0" cy="62847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accent1">
                <a:lumMod val="50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sp>
        <p:nvSpPr>
          <p:cNvPr id="175" name="Retângulo 174"/>
          <p:cNvSpPr/>
          <p:nvPr/>
        </p:nvSpPr>
        <p:spPr>
          <a:xfrm>
            <a:off x="365830" y="6779809"/>
            <a:ext cx="1780862" cy="617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600" b="1" dirty="0" smtClean="0">
                <a:solidFill>
                  <a:srgbClr val="BBE0E3">
                    <a:lumMod val="50000"/>
                  </a:srgbClr>
                </a:solidFill>
              </a:rPr>
              <a:t>SA Paulista/FBS</a:t>
            </a:r>
            <a:endParaRPr lang="pt-BR" sz="600" b="1" dirty="0">
              <a:solidFill>
                <a:srgbClr val="BBE0E3">
                  <a:lumMod val="50000"/>
                </a:srgbClr>
              </a:solidFill>
            </a:endParaRPr>
          </a:p>
        </p:txBody>
      </p:sp>
      <p:sp>
        <p:nvSpPr>
          <p:cNvPr id="176" name="Retângulo 175"/>
          <p:cNvSpPr/>
          <p:nvPr/>
        </p:nvSpPr>
        <p:spPr>
          <a:xfrm>
            <a:off x="5324935" y="6773879"/>
            <a:ext cx="1780862" cy="617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600" b="1" dirty="0" smtClean="0">
                <a:solidFill>
                  <a:srgbClr val="BBE0E3">
                    <a:lumMod val="50000"/>
                  </a:srgbClr>
                </a:solidFill>
              </a:rPr>
              <a:t>SA Paulista/FBS</a:t>
            </a:r>
            <a:endParaRPr lang="pt-BR" sz="600" b="1" dirty="0">
              <a:solidFill>
                <a:srgbClr val="BBE0E3">
                  <a:lumMod val="50000"/>
                </a:srgbClr>
              </a:solidFill>
            </a:endParaRPr>
          </a:p>
        </p:txBody>
      </p:sp>
      <p:cxnSp>
        <p:nvCxnSpPr>
          <p:cNvPr id="177" name="Conector reto 176"/>
          <p:cNvCxnSpPr/>
          <p:nvPr/>
        </p:nvCxnSpPr>
        <p:spPr bwMode="auto">
          <a:xfrm flipV="1">
            <a:off x="8961333" y="6240288"/>
            <a:ext cx="0" cy="62847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accent1">
                <a:lumMod val="50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sp>
        <p:nvSpPr>
          <p:cNvPr id="178" name="Retângulo 177"/>
          <p:cNvSpPr/>
          <p:nvPr/>
        </p:nvSpPr>
        <p:spPr>
          <a:xfrm>
            <a:off x="2987825" y="6642125"/>
            <a:ext cx="753282" cy="2035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600" b="1" dirty="0" smtClean="0">
                <a:solidFill>
                  <a:srgbClr val="BBE0E3">
                    <a:lumMod val="50000"/>
                  </a:srgbClr>
                </a:solidFill>
              </a:rPr>
              <a:t>SA Paulista/ FBS</a:t>
            </a:r>
            <a:endParaRPr lang="pt-BR" sz="600" b="1" dirty="0">
              <a:solidFill>
                <a:srgbClr val="BBE0E3">
                  <a:lumMod val="50000"/>
                </a:srgbClr>
              </a:solidFill>
            </a:endParaRPr>
          </a:p>
        </p:txBody>
      </p:sp>
      <p:sp>
        <p:nvSpPr>
          <p:cNvPr id="179" name="Texto explicativo retangular com cantos arredondados 178"/>
          <p:cNvSpPr/>
          <p:nvPr/>
        </p:nvSpPr>
        <p:spPr>
          <a:xfrm>
            <a:off x="7740351" y="4093074"/>
            <a:ext cx="1381073" cy="401852"/>
          </a:xfrm>
          <a:prstGeom prst="wedgeRoundRectCallout">
            <a:avLst>
              <a:gd name="adj1" fmla="val 28686"/>
              <a:gd name="adj2" fmla="val -162351"/>
              <a:gd name="adj3" fmla="val 16667"/>
            </a:avLst>
          </a:prstGeom>
          <a:solidFill>
            <a:schemeClr val="bg1"/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pt-BR" sz="800" b="1" dirty="0" smtClean="0">
              <a:solidFill>
                <a:prstClr val="black"/>
              </a:solidFill>
            </a:endParaRPr>
          </a:p>
          <a:p>
            <a:pPr algn="l"/>
            <a:r>
              <a:rPr lang="pt-BR" sz="800" b="1" dirty="0" smtClean="0">
                <a:solidFill>
                  <a:prstClr val="black"/>
                </a:solidFill>
              </a:rPr>
              <a:t>Execução </a:t>
            </a:r>
            <a:r>
              <a:rPr lang="pt-BR" sz="800" b="1" dirty="0">
                <a:solidFill>
                  <a:prstClr val="black"/>
                </a:solidFill>
              </a:rPr>
              <a:t>Física: </a:t>
            </a:r>
            <a:r>
              <a:rPr lang="pt-BR" sz="800" b="1" dirty="0" smtClean="0">
                <a:solidFill>
                  <a:prstClr val="black"/>
                </a:solidFill>
              </a:rPr>
              <a:t>74,8%</a:t>
            </a:r>
            <a:endParaRPr lang="pt-BR" sz="800" b="1" dirty="0">
              <a:solidFill>
                <a:prstClr val="black"/>
              </a:solidFill>
            </a:endParaRPr>
          </a:p>
          <a:p>
            <a:pPr algn="ctr"/>
            <a:endParaRPr lang="pt-BR" sz="800" dirty="0">
              <a:solidFill>
                <a:prstClr val="black"/>
              </a:solidFill>
            </a:endParaRPr>
          </a:p>
        </p:txBody>
      </p:sp>
      <p:grpSp>
        <p:nvGrpSpPr>
          <p:cNvPr id="180" name="Grupo 179"/>
          <p:cNvGrpSpPr/>
          <p:nvPr/>
        </p:nvGrpSpPr>
        <p:grpSpPr>
          <a:xfrm>
            <a:off x="5978223" y="4159426"/>
            <a:ext cx="1186065" cy="390869"/>
            <a:chOff x="6012160" y="3787480"/>
            <a:chExt cx="1186065" cy="390869"/>
          </a:xfrm>
        </p:grpSpPr>
        <p:pic>
          <p:nvPicPr>
            <p:cNvPr id="181" name="Picture 4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6012160" y="3853917"/>
              <a:ext cx="720080" cy="324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2" name="CaixaDeTexto 181"/>
            <p:cNvSpPr txBox="1"/>
            <p:nvPr/>
          </p:nvSpPr>
          <p:spPr>
            <a:xfrm>
              <a:off x="6563970" y="3787480"/>
              <a:ext cx="63425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600" dirty="0" smtClean="0">
                  <a:solidFill>
                    <a:srgbClr val="0066CC"/>
                  </a:solidFill>
                </a:rPr>
                <a:t>Adutora do Agreste</a:t>
              </a:r>
              <a:endParaRPr lang="pt-BR" sz="600" dirty="0">
                <a:solidFill>
                  <a:srgbClr val="0066CC"/>
                </a:solidFill>
              </a:endParaRPr>
            </a:p>
          </p:txBody>
        </p:sp>
        <p:sp>
          <p:nvSpPr>
            <p:cNvPr id="183" name="CaixaDeTexto 182"/>
            <p:cNvSpPr txBox="1"/>
            <p:nvPr/>
          </p:nvSpPr>
          <p:spPr>
            <a:xfrm>
              <a:off x="6563969" y="3990872"/>
              <a:ext cx="634255" cy="1692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500" dirty="0" err="1" smtClean="0">
                  <a:solidFill>
                    <a:srgbClr val="C00000"/>
                  </a:solidFill>
                </a:rPr>
                <a:t>Jul</a:t>
              </a:r>
              <a:r>
                <a:rPr lang="pt-BR" sz="500" dirty="0" smtClean="0">
                  <a:solidFill>
                    <a:srgbClr val="C00000"/>
                  </a:solidFill>
                </a:rPr>
                <a:t>/2016</a:t>
              </a:r>
              <a:endParaRPr lang="pt-BR" sz="500" dirty="0">
                <a:solidFill>
                  <a:srgbClr val="C00000"/>
                </a:solidFill>
              </a:endParaRPr>
            </a:p>
          </p:txBody>
        </p:sp>
      </p:grpSp>
      <p:sp>
        <p:nvSpPr>
          <p:cNvPr id="184" name="CaixaDeTexto 183"/>
          <p:cNvSpPr txBox="1"/>
          <p:nvPr/>
        </p:nvSpPr>
        <p:spPr>
          <a:xfrm>
            <a:off x="5449913" y="4511253"/>
            <a:ext cx="634255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00" dirty="0" smtClean="0">
                <a:solidFill>
                  <a:srgbClr val="C00000"/>
                </a:solidFill>
              </a:rPr>
              <a:t>Set/2018</a:t>
            </a:r>
            <a:endParaRPr lang="pt-BR" sz="500" dirty="0">
              <a:solidFill>
                <a:srgbClr val="C00000"/>
              </a:solidFill>
            </a:endParaRPr>
          </a:p>
        </p:txBody>
      </p:sp>
      <p:sp>
        <p:nvSpPr>
          <p:cNvPr id="185" name="CaixaDeTexto 184"/>
          <p:cNvSpPr txBox="1"/>
          <p:nvPr/>
        </p:nvSpPr>
        <p:spPr>
          <a:xfrm>
            <a:off x="370073" y="4677870"/>
            <a:ext cx="634255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600" dirty="0" smtClean="0">
                <a:solidFill>
                  <a:srgbClr val="0066CC"/>
                </a:solidFill>
              </a:rPr>
              <a:t>(PE)</a:t>
            </a:r>
            <a:endParaRPr lang="pt-BR" sz="600" dirty="0">
              <a:solidFill>
                <a:srgbClr val="0066CC"/>
              </a:solidFill>
            </a:endParaRPr>
          </a:p>
        </p:txBody>
      </p:sp>
      <p:sp>
        <p:nvSpPr>
          <p:cNvPr id="186" name="CaixaDeTexto 185"/>
          <p:cNvSpPr txBox="1"/>
          <p:nvPr/>
        </p:nvSpPr>
        <p:spPr>
          <a:xfrm>
            <a:off x="6721000" y="4203413"/>
            <a:ext cx="634255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600" dirty="0" smtClean="0">
                <a:solidFill>
                  <a:srgbClr val="0066CC"/>
                </a:solidFill>
              </a:rPr>
              <a:t>(PE)</a:t>
            </a:r>
            <a:endParaRPr lang="pt-BR" sz="600" dirty="0">
              <a:solidFill>
                <a:srgbClr val="0066CC"/>
              </a:solidFill>
            </a:endParaRPr>
          </a:p>
        </p:txBody>
      </p:sp>
      <p:sp>
        <p:nvSpPr>
          <p:cNvPr id="187" name="CaixaDeTexto 186"/>
          <p:cNvSpPr txBox="1"/>
          <p:nvPr/>
        </p:nvSpPr>
        <p:spPr>
          <a:xfrm>
            <a:off x="5584137" y="1710005"/>
            <a:ext cx="634255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600" dirty="0" smtClean="0">
                <a:solidFill>
                  <a:srgbClr val="0066CC"/>
                </a:solidFill>
              </a:rPr>
              <a:t>(PE)</a:t>
            </a:r>
            <a:endParaRPr lang="pt-BR" sz="600" dirty="0">
              <a:solidFill>
                <a:srgbClr val="0066CC"/>
              </a:solidFill>
            </a:endParaRPr>
          </a:p>
        </p:txBody>
      </p:sp>
      <p:sp>
        <p:nvSpPr>
          <p:cNvPr id="188" name="CaixaDeTexto 187"/>
          <p:cNvSpPr txBox="1"/>
          <p:nvPr/>
        </p:nvSpPr>
        <p:spPr>
          <a:xfrm>
            <a:off x="8521765" y="5077747"/>
            <a:ext cx="634255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600" dirty="0" smtClean="0">
                <a:solidFill>
                  <a:srgbClr val="0066CC"/>
                </a:solidFill>
              </a:rPr>
              <a:t>(PB)</a:t>
            </a:r>
            <a:endParaRPr lang="pt-BR" sz="600" dirty="0">
              <a:solidFill>
                <a:srgbClr val="0066CC"/>
              </a:solidFill>
            </a:endParaRPr>
          </a:p>
        </p:txBody>
      </p:sp>
      <p:sp>
        <p:nvSpPr>
          <p:cNvPr id="67" name="Título 1"/>
          <p:cNvSpPr txBox="1">
            <a:spLocks/>
          </p:cNvSpPr>
          <p:nvPr/>
        </p:nvSpPr>
        <p:spPr>
          <a:xfrm>
            <a:off x="1" y="2289"/>
            <a:ext cx="9144000" cy="3426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eaLnBrk="1" latinLnBrk="0" hangingPunct="1">
              <a:buNone/>
              <a:defRPr sz="4400">
                <a:latin typeface="+mj-lt"/>
                <a:ea typeface="+mj-ea"/>
                <a:cs typeface="+mj-cs"/>
              </a:defRPr>
            </a:lvl1pPr>
          </a:lstStyle>
          <a:p>
            <a:r>
              <a:rPr lang="pt-BR" sz="2000" b="1" dirty="0" smtClean="0">
                <a:solidFill>
                  <a:schemeClr val="bg1"/>
                </a:solidFill>
              </a:rPr>
              <a:t>Projeto de Integração do rio São Francisco</a:t>
            </a:r>
            <a:endParaRPr lang="pt-BR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6550449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Users\cicero.meneses\Desktop\FOTOS JULHO_2014\Drone - 3L - Agosto 2014\DJI00146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1050629"/>
            <a:ext cx="9144000" cy="58347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upo 4"/>
          <p:cNvGrpSpPr/>
          <p:nvPr/>
        </p:nvGrpSpPr>
        <p:grpSpPr>
          <a:xfrm>
            <a:off x="7020272" y="5640164"/>
            <a:ext cx="1800200" cy="957188"/>
            <a:chOff x="6588224" y="5373216"/>
            <a:chExt cx="1800200" cy="957188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="" xmlns:a14="http://schemas.microsoft.com/office/drawing/2010/main">
                    <a14:imgLayer r:embed="rId4">
                      <a14:imgEffect>
                        <a14:backgroundRemoval t="5727" b="95595" l="12613" r="91892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88224" y="5373216"/>
              <a:ext cx="936104" cy="957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CaixaDeTexto 7"/>
            <p:cNvSpPr txBox="1"/>
            <p:nvPr/>
          </p:nvSpPr>
          <p:spPr>
            <a:xfrm>
              <a:off x="7092280" y="5949279"/>
              <a:ext cx="12961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b="1" dirty="0" smtClean="0">
                  <a:solidFill>
                    <a:prstClr val="white"/>
                  </a:solidFill>
                </a:rPr>
                <a:t>concluído</a:t>
              </a:r>
              <a:endParaRPr lang="pt-BR" b="1" dirty="0">
                <a:solidFill>
                  <a:prstClr val="white"/>
                </a:solidFill>
              </a:endParaRPr>
            </a:p>
          </p:txBody>
        </p:sp>
      </p:grpSp>
      <p:sp>
        <p:nvSpPr>
          <p:cNvPr id="9" name="Título 1"/>
          <p:cNvSpPr txBox="1">
            <a:spLocks/>
          </p:cNvSpPr>
          <p:nvPr/>
        </p:nvSpPr>
        <p:spPr>
          <a:xfrm>
            <a:off x="35496" y="332656"/>
            <a:ext cx="9073008" cy="7179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eaLnBrk="1" latinLnBrk="0" hangingPunct="1">
              <a:buNone/>
              <a:defRPr sz="4400">
                <a:latin typeface="+mj-lt"/>
                <a:ea typeface="+mj-ea"/>
                <a:cs typeface="+mj-cs"/>
              </a:defRPr>
            </a:lvl1pPr>
          </a:lstStyle>
          <a:p>
            <a:r>
              <a:rPr lang="pt-BR" sz="2400" b="1" dirty="0" smtClean="0">
                <a:solidFill>
                  <a:srgbClr val="04617B"/>
                </a:solidFill>
              </a:rPr>
              <a:t>Vista geral da captação</a:t>
            </a:r>
            <a:endParaRPr lang="pt-BR" sz="2400" b="1" dirty="0">
              <a:solidFill>
                <a:srgbClr val="04617B"/>
              </a:solidFill>
            </a:endParaRPr>
          </a:p>
        </p:txBody>
      </p:sp>
      <p:sp>
        <p:nvSpPr>
          <p:cNvPr id="10" name="Título 1"/>
          <p:cNvSpPr txBox="1">
            <a:spLocks/>
          </p:cNvSpPr>
          <p:nvPr/>
        </p:nvSpPr>
        <p:spPr>
          <a:xfrm>
            <a:off x="1" y="2289"/>
            <a:ext cx="9144000" cy="3426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eaLnBrk="1" latinLnBrk="0" hangingPunct="1">
              <a:buNone/>
              <a:defRPr sz="4400">
                <a:latin typeface="+mj-lt"/>
                <a:ea typeface="+mj-ea"/>
                <a:cs typeface="+mj-cs"/>
              </a:defRPr>
            </a:lvl1pPr>
          </a:lstStyle>
          <a:p>
            <a:r>
              <a:rPr lang="pt-BR" sz="2000" b="1" dirty="0" smtClean="0">
                <a:solidFill>
                  <a:schemeClr val="bg1"/>
                </a:solidFill>
              </a:rPr>
              <a:t>Eixo Leste</a:t>
            </a:r>
            <a:endParaRPr lang="pt-BR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0488996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Recorte de Tela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85719" y="352652"/>
            <a:ext cx="9636219" cy="65053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5" name="Grupo 4"/>
          <p:cNvGrpSpPr/>
          <p:nvPr/>
        </p:nvGrpSpPr>
        <p:grpSpPr>
          <a:xfrm>
            <a:off x="6588224" y="5373216"/>
            <a:ext cx="1800200" cy="1008111"/>
            <a:chOff x="6588224" y="5373216"/>
            <a:chExt cx="1800200" cy="1008111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="" xmlns:a14="http://schemas.microsoft.com/office/drawing/2010/main">
                    <a14:imgLayer r:embed="rId4">
                      <a14:imgEffect>
                        <a14:backgroundRemoval t="5727" b="95595" l="12613" r="91892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88224" y="5373216"/>
              <a:ext cx="936104" cy="957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CaixaDeTexto 6"/>
            <p:cNvSpPr txBox="1"/>
            <p:nvPr/>
          </p:nvSpPr>
          <p:spPr>
            <a:xfrm>
              <a:off x="7092280" y="6011995"/>
              <a:ext cx="12961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b="1" dirty="0" smtClean="0">
                  <a:solidFill>
                    <a:prstClr val="white"/>
                  </a:solidFill>
                </a:rPr>
                <a:t>concluído</a:t>
              </a:r>
              <a:endParaRPr lang="pt-BR" b="1" dirty="0">
                <a:solidFill>
                  <a:prstClr val="white"/>
                </a:solidFill>
              </a:endParaRPr>
            </a:p>
          </p:txBody>
        </p:sp>
      </p:grpSp>
      <p:sp>
        <p:nvSpPr>
          <p:cNvPr id="9" name="Título 1"/>
          <p:cNvSpPr txBox="1">
            <a:spLocks/>
          </p:cNvSpPr>
          <p:nvPr/>
        </p:nvSpPr>
        <p:spPr>
          <a:xfrm>
            <a:off x="35496" y="44624"/>
            <a:ext cx="9073008" cy="30802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pt-BR"/>
            </a:defPPr>
            <a:lvl1pPr algn="ctr">
              <a:defRPr sz="20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/>
              <a:t>EBV-1</a:t>
            </a:r>
          </a:p>
        </p:txBody>
      </p:sp>
    </p:spTree>
    <p:extLst>
      <p:ext uri="{BB962C8B-B14F-4D97-AF65-F5344CB8AC3E}">
        <p14:creationId xmlns="" xmlns:p14="http://schemas.microsoft.com/office/powerpoint/2010/main" val="296985815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Recorte de Tela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0" y="386970"/>
            <a:ext cx="9143200" cy="64710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6" name="Grupo 5"/>
          <p:cNvGrpSpPr/>
          <p:nvPr/>
        </p:nvGrpSpPr>
        <p:grpSpPr>
          <a:xfrm>
            <a:off x="6588224" y="5373216"/>
            <a:ext cx="1800200" cy="1008111"/>
            <a:chOff x="6588224" y="5373216"/>
            <a:chExt cx="1800200" cy="1008111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="" xmlns:a14="http://schemas.microsoft.com/office/drawing/2010/main">
                    <a14:imgLayer r:embed="rId4">
                      <a14:imgEffect>
                        <a14:backgroundRemoval t="5727" b="95595" l="12613" r="91892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88224" y="5373216"/>
              <a:ext cx="936104" cy="957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CaixaDeTexto 8"/>
            <p:cNvSpPr txBox="1"/>
            <p:nvPr/>
          </p:nvSpPr>
          <p:spPr>
            <a:xfrm>
              <a:off x="7092280" y="6011995"/>
              <a:ext cx="12961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b="1" dirty="0" smtClean="0">
                  <a:solidFill>
                    <a:prstClr val="white"/>
                  </a:solidFill>
                </a:rPr>
                <a:t>concluído</a:t>
              </a:r>
              <a:endParaRPr lang="pt-BR" b="1" dirty="0">
                <a:solidFill>
                  <a:prstClr val="white"/>
                </a:solidFill>
              </a:endParaRPr>
            </a:p>
          </p:txBody>
        </p:sp>
      </p:grpSp>
      <p:sp>
        <p:nvSpPr>
          <p:cNvPr id="10" name="Título 1"/>
          <p:cNvSpPr txBox="1">
            <a:spLocks/>
          </p:cNvSpPr>
          <p:nvPr/>
        </p:nvSpPr>
        <p:spPr>
          <a:xfrm>
            <a:off x="35496" y="0"/>
            <a:ext cx="9073008" cy="3326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pt-BR"/>
            </a:defPPr>
            <a:lvl1pPr algn="ctr">
              <a:defRPr sz="20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/>
              <a:t>EBV-1</a:t>
            </a:r>
          </a:p>
        </p:txBody>
      </p:sp>
    </p:spTree>
    <p:extLst>
      <p:ext uri="{BB962C8B-B14F-4D97-AF65-F5344CB8AC3E}">
        <p14:creationId xmlns="" xmlns:p14="http://schemas.microsoft.com/office/powerpoint/2010/main" val="276516907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D:\Users\cicero.meneses\Downloads\_MAR3318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3694" y="3868174"/>
            <a:ext cx="4417804" cy="29452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23730" y="805090"/>
            <a:ext cx="4585083" cy="30559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496" y="3868174"/>
            <a:ext cx="4418909" cy="29452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ítulo 1"/>
          <p:cNvSpPr txBox="1">
            <a:spLocks/>
          </p:cNvSpPr>
          <p:nvPr/>
        </p:nvSpPr>
        <p:spPr>
          <a:xfrm>
            <a:off x="35496" y="44624"/>
            <a:ext cx="9073008" cy="2880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pt-BR"/>
            </a:defPPr>
            <a:lvl1pPr algn="ctr">
              <a:defRPr sz="20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/>
              <a:t>Subestação de Energia – E1</a:t>
            </a:r>
          </a:p>
        </p:txBody>
      </p:sp>
    </p:spTree>
    <p:extLst>
      <p:ext uri="{BB962C8B-B14F-4D97-AF65-F5344CB8AC3E}">
        <p14:creationId xmlns="" xmlns:p14="http://schemas.microsoft.com/office/powerpoint/2010/main" val="371301447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93939"/>
            <a:ext cx="9176742" cy="65396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ítulo 1"/>
          <p:cNvSpPr txBox="1">
            <a:spLocks/>
          </p:cNvSpPr>
          <p:nvPr/>
        </p:nvSpPr>
        <p:spPr>
          <a:xfrm>
            <a:off x="35496" y="10716"/>
            <a:ext cx="9073008" cy="3493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pt-BR"/>
            </a:defPPr>
            <a:lvl1pPr algn="ctr">
              <a:defRPr sz="20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/>
              <a:t>EBV-1 – Conjunto Moto Bomba</a:t>
            </a:r>
          </a:p>
        </p:txBody>
      </p:sp>
    </p:spTree>
    <p:extLst>
      <p:ext uri="{BB962C8B-B14F-4D97-AF65-F5344CB8AC3E}">
        <p14:creationId xmlns="" xmlns:p14="http://schemas.microsoft.com/office/powerpoint/2010/main" val="46303375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Users\cicero.meneses\Desktop\FOTOS AGOSTO\SELEÇÃO MOREIRA\DSC_2094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390753"/>
            <a:ext cx="9144000" cy="646724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ítulo 1"/>
          <p:cNvSpPr txBox="1">
            <a:spLocks/>
          </p:cNvSpPr>
          <p:nvPr/>
        </p:nvSpPr>
        <p:spPr>
          <a:xfrm>
            <a:off x="35496" y="44624"/>
            <a:ext cx="9073008" cy="3461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pt-BR"/>
            </a:defPPr>
            <a:lvl1pPr algn="ctr">
              <a:defRPr sz="20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/>
              <a:t>EBV-1</a:t>
            </a:r>
          </a:p>
        </p:txBody>
      </p:sp>
    </p:spTree>
    <p:extLst>
      <p:ext uri="{BB962C8B-B14F-4D97-AF65-F5344CB8AC3E}">
        <p14:creationId xmlns="" xmlns:p14="http://schemas.microsoft.com/office/powerpoint/2010/main" val="251891090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Recorte de Tela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-731099" y="1163069"/>
            <a:ext cx="9911611" cy="56503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5" name="Grupo 4"/>
          <p:cNvGrpSpPr/>
          <p:nvPr/>
        </p:nvGrpSpPr>
        <p:grpSpPr>
          <a:xfrm>
            <a:off x="6588224" y="5373216"/>
            <a:ext cx="1800200" cy="1008111"/>
            <a:chOff x="6588224" y="5373216"/>
            <a:chExt cx="1800200" cy="1008111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="" xmlns:a14="http://schemas.microsoft.com/office/drawing/2010/main">
                    <a14:imgLayer r:embed="rId4">
                      <a14:imgEffect>
                        <a14:backgroundRemoval t="5727" b="95595" l="12613" r="91892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88224" y="5373216"/>
              <a:ext cx="936104" cy="957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CaixaDeTexto 6"/>
            <p:cNvSpPr txBox="1"/>
            <p:nvPr/>
          </p:nvSpPr>
          <p:spPr>
            <a:xfrm>
              <a:off x="7092280" y="6011995"/>
              <a:ext cx="12961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b="1" dirty="0" smtClean="0">
                  <a:solidFill>
                    <a:prstClr val="white"/>
                  </a:solidFill>
                </a:rPr>
                <a:t>concluído</a:t>
              </a:r>
              <a:endParaRPr lang="pt-BR" b="1" dirty="0">
                <a:solidFill>
                  <a:prstClr val="white"/>
                </a:solidFill>
              </a:endParaRPr>
            </a:p>
          </p:txBody>
        </p:sp>
      </p:grpSp>
      <p:sp>
        <p:nvSpPr>
          <p:cNvPr id="8" name="Título 1"/>
          <p:cNvSpPr txBox="1">
            <a:spLocks/>
          </p:cNvSpPr>
          <p:nvPr/>
        </p:nvSpPr>
        <p:spPr>
          <a:xfrm>
            <a:off x="35496" y="44624"/>
            <a:ext cx="9073008" cy="2880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pt-BR"/>
            </a:defPPr>
            <a:lvl1pPr algn="ctr">
              <a:defRPr sz="20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/>
              <a:t>EBV-1 – Enchimento </a:t>
            </a:r>
            <a:r>
              <a:rPr lang="pt-BR" dirty="0" err="1"/>
              <a:t>Forebay</a:t>
            </a:r>
            <a:r>
              <a:rPr lang="pt-BR" dirty="0"/>
              <a:t> de Jusante</a:t>
            </a:r>
          </a:p>
        </p:txBody>
      </p:sp>
    </p:spTree>
    <p:extLst>
      <p:ext uri="{BB962C8B-B14F-4D97-AF65-F5344CB8AC3E}">
        <p14:creationId xmlns="" xmlns:p14="http://schemas.microsoft.com/office/powerpoint/2010/main" val="241597238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 descr="Recorte de Tela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 b="-308"/>
          <a:stretch/>
        </p:blipFill>
        <p:spPr>
          <a:xfrm>
            <a:off x="0" y="380036"/>
            <a:ext cx="9180512" cy="6505348"/>
          </a:xfrm>
          <a:prstGeom prst="rect">
            <a:avLst/>
          </a:prstGeom>
        </p:spPr>
      </p:pic>
      <p:grpSp>
        <p:nvGrpSpPr>
          <p:cNvPr id="5" name="Grupo 4"/>
          <p:cNvGrpSpPr/>
          <p:nvPr/>
        </p:nvGrpSpPr>
        <p:grpSpPr>
          <a:xfrm>
            <a:off x="6588224" y="5373216"/>
            <a:ext cx="1800200" cy="1008111"/>
            <a:chOff x="6588224" y="5373216"/>
            <a:chExt cx="1800200" cy="1008111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="" xmlns:a14="http://schemas.microsoft.com/office/drawing/2010/main">
                    <a14:imgLayer r:embed="rId4">
                      <a14:imgEffect>
                        <a14:backgroundRemoval t="5727" b="95595" l="12613" r="91892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88224" y="5373216"/>
              <a:ext cx="936104" cy="957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CaixaDeTexto 6"/>
            <p:cNvSpPr txBox="1"/>
            <p:nvPr/>
          </p:nvSpPr>
          <p:spPr>
            <a:xfrm>
              <a:off x="7092280" y="6011995"/>
              <a:ext cx="12961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b="1" dirty="0" smtClean="0">
                  <a:solidFill>
                    <a:prstClr val="white"/>
                  </a:solidFill>
                </a:rPr>
                <a:t>concluído</a:t>
              </a:r>
              <a:endParaRPr lang="pt-BR" b="1" dirty="0">
                <a:solidFill>
                  <a:prstClr val="white"/>
                </a:solidFill>
              </a:endParaRPr>
            </a:p>
          </p:txBody>
        </p:sp>
      </p:grpSp>
      <p:sp>
        <p:nvSpPr>
          <p:cNvPr id="8" name="Título 1"/>
          <p:cNvSpPr txBox="1">
            <a:spLocks/>
          </p:cNvSpPr>
          <p:nvPr/>
        </p:nvSpPr>
        <p:spPr>
          <a:xfrm>
            <a:off x="35496" y="44624"/>
            <a:ext cx="9073008" cy="3354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pt-BR"/>
            </a:defPPr>
            <a:lvl1pPr algn="ctr">
              <a:defRPr sz="20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/>
              <a:t>Aqueduto BR-316</a:t>
            </a:r>
          </a:p>
        </p:txBody>
      </p:sp>
    </p:spTree>
    <p:extLst>
      <p:ext uri="{BB962C8B-B14F-4D97-AF65-F5344CB8AC3E}">
        <p14:creationId xmlns="" xmlns:p14="http://schemas.microsoft.com/office/powerpoint/2010/main" val="422714575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Recorte de Tela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0" y="415118"/>
            <a:ext cx="9178652" cy="6442881"/>
          </a:xfrm>
          <a:prstGeom prst="rect">
            <a:avLst/>
          </a:prstGeom>
        </p:spPr>
      </p:pic>
      <p:grpSp>
        <p:nvGrpSpPr>
          <p:cNvPr id="5" name="Grupo 4"/>
          <p:cNvGrpSpPr/>
          <p:nvPr/>
        </p:nvGrpSpPr>
        <p:grpSpPr>
          <a:xfrm>
            <a:off x="6840252" y="5085185"/>
            <a:ext cx="1800200" cy="1008111"/>
            <a:chOff x="6588224" y="5373216"/>
            <a:chExt cx="1800200" cy="1008111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="" xmlns:a14="http://schemas.microsoft.com/office/drawing/2010/main">
                    <a14:imgLayer r:embed="rId4">
                      <a14:imgEffect>
                        <a14:backgroundRemoval t="5727" b="95595" l="12613" r="91892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88224" y="5373216"/>
              <a:ext cx="936104" cy="957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CaixaDeTexto 6"/>
            <p:cNvSpPr txBox="1"/>
            <p:nvPr/>
          </p:nvSpPr>
          <p:spPr>
            <a:xfrm>
              <a:off x="7092280" y="6011995"/>
              <a:ext cx="12961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b="1" dirty="0" smtClean="0">
                  <a:solidFill>
                    <a:prstClr val="white"/>
                  </a:solidFill>
                </a:rPr>
                <a:t>concluído</a:t>
              </a:r>
              <a:endParaRPr lang="pt-BR" b="1" dirty="0">
                <a:solidFill>
                  <a:prstClr val="white"/>
                </a:solidFill>
              </a:endParaRPr>
            </a:p>
          </p:txBody>
        </p:sp>
      </p:grpSp>
      <p:sp>
        <p:nvSpPr>
          <p:cNvPr id="8" name="Título 1"/>
          <p:cNvSpPr txBox="1">
            <a:spLocks/>
          </p:cNvSpPr>
          <p:nvPr/>
        </p:nvSpPr>
        <p:spPr>
          <a:xfrm>
            <a:off x="35496" y="44624"/>
            <a:ext cx="9073008" cy="2880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pt-BR"/>
            </a:defPPr>
            <a:lvl1pPr algn="ctr">
              <a:defRPr sz="20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/>
              <a:t>Passagem da água no Aqueduto da BR-316</a:t>
            </a:r>
          </a:p>
        </p:txBody>
      </p:sp>
    </p:spTree>
    <p:extLst>
      <p:ext uri="{BB962C8B-B14F-4D97-AF65-F5344CB8AC3E}">
        <p14:creationId xmlns="" xmlns:p14="http://schemas.microsoft.com/office/powerpoint/2010/main" val="240781296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G:\Mapa Projetos Guilherme Senado 13-05-2015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 l="1016" t="1158" r="841" b="43247"/>
          <a:stretch/>
        </p:blipFill>
        <p:spPr bwMode="auto">
          <a:xfrm>
            <a:off x="405061" y="335386"/>
            <a:ext cx="8433343" cy="675320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G:\Mapa Projetos Cristiane MP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 bwMode="auto">
          <a:xfrm>
            <a:off x="872759" y="5750502"/>
            <a:ext cx="1246732" cy="101428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 bwMode="auto">
          <a:xfrm>
            <a:off x="1323514" y="6240539"/>
            <a:ext cx="795977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 bwMode="auto">
          <a:xfrm>
            <a:off x="1324073" y="6414223"/>
            <a:ext cx="795977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ítulo 1"/>
          <p:cNvSpPr txBox="1">
            <a:spLocks/>
          </p:cNvSpPr>
          <p:nvPr/>
        </p:nvSpPr>
        <p:spPr>
          <a:xfrm>
            <a:off x="1" y="2289"/>
            <a:ext cx="9144000" cy="3426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eaLnBrk="1" latinLnBrk="0" hangingPunct="1">
              <a:buNone/>
              <a:defRPr sz="4400">
                <a:latin typeface="+mj-lt"/>
                <a:ea typeface="+mj-ea"/>
                <a:cs typeface="+mj-cs"/>
              </a:defRPr>
            </a:lvl1pPr>
          </a:lstStyle>
          <a:p>
            <a:r>
              <a:rPr lang="pt-BR" sz="2000" b="1" dirty="0" smtClean="0">
                <a:solidFill>
                  <a:schemeClr val="bg1"/>
                </a:solidFill>
              </a:rPr>
              <a:t>Mapa de Infraestrutura Hídrica do Nordeste</a:t>
            </a:r>
            <a:endParaRPr lang="pt-BR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70951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 descr="Recorte de Tela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0" y="1208754"/>
            <a:ext cx="9144000" cy="56480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5" name="Grupo 4"/>
          <p:cNvGrpSpPr/>
          <p:nvPr/>
        </p:nvGrpSpPr>
        <p:grpSpPr>
          <a:xfrm>
            <a:off x="6910164" y="5344641"/>
            <a:ext cx="1800200" cy="1008111"/>
            <a:chOff x="6588224" y="5373216"/>
            <a:chExt cx="1800200" cy="1008111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="" xmlns:a14="http://schemas.microsoft.com/office/drawing/2010/main">
                    <a14:imgLayer r:embed="rId4">
                      <a14:imgEffect>
                        <a14:backgroundRemoval t="5727" b="95595" l="12613" r="91892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88224" y="5373216"/>
              <a:ext cx="936104" cy="957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CaixaDeTexto 6"/>
            <p:cNvSpPr txBox="1"/>
            <p:nvPr/>
          </p:nvSpPr>
          <p:spPr>
            <a:xfrm>
              <a:off x="7092280" y="6011995"/>
              <a:ext cx="12961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b="1" dirty="0" smtClean="0">
                  <a:solidFill>
                    <a:prstClr val="white"/>
                  </a:solidFill>
                </a:rPr>
                <a:t>concluído</a:t>
              </a:r>
              <a:endParaRPr lang="pt-BR" b="1" dirty="0">
                <a:solidFill>
                  <a:prstClr val="white"/>
                </a:solidFill>
              </a:endParaRPr>
            </a:p>
          </p:txBody>
        </p:sp>
      </p:grpSp>
      <p:sp>
        <p:nvSpPr>
          <p:cNvPr id="8" name="Título 1"/>
          <p:cNvSpPr txBox="1">
            <a:spLocks/>
          </p:cNvSpPr>
          <p:nvPr/>
        </p:nvSpPr>
        <p:spPr>
          <a:xfrm>
            <a:off x="35496" y="44624"/>
            <a:ext cx="9073008" cy="2880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pt-BR"/>
            </a:defPPr>
            <a:lvl1pPr algn="ctr">
              <a:defRPr sz="20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/>
              <a:t>Enchimento do Reservatório Areias</a:t>
            </a:r>
          </a:p>
        </p:txBody>
      </p:sp>
    </p:spTree>
    <p:extLst>
      <p:ext uri="{BB962C8B-B14F-4D97-AF65-F5344CB8AC3E}">
        <p14:creationId xmlns="" xmlns:p14="http://schemas.microsoft.com/office/powerpoint/2010/main" val="85107714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 descr="Recorte de Tela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236" y="1340769"/>
            <a:ext cx="9014487" cy="50119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5" name="Grupo 4"/>
          <p:cNvGrpSpPr/>
          <p:nvPr/>
        </p:nvGrpSpPr>
        <p:grpSpPr>
          <a:xfrm>
            <a:off x="6588224" y="5373216"/>
            <a:ext cx="1800200" cy="1008111"/>
            <a:chOff x="6588224" y="5373216"/>
            <a:chExt cx="1800200" cy="1008111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="" xmlns:a14="http://schemas.microsoft.com/office/drawing/2010/main">
                    <a14:imgLayer r:embed="rId4">
                      <a14:imgEffect>
                        <a14:backgroundRemoval t="5727" b="95595" l="12613" r="91892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88224" y="5373216"/>
              <a:ext cx="936104" cy="957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CaixaDeTexto 6"/>
            <p:cNvSpPr txBox="1"/>
            <p:nvPr/>
          </p:nvSpPr>
          <p:spPr>
            <a:xfrm>
              <a:off x="7092280" y="6011995"/>
              <a:ext cx="12961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b="1" dirty="0" smtClean="0">
                  <a:solidFill>
                    <a:prstClr val="white"/>
                  </a:solidFill>
                </a:rPr>
                <a:t>concluído</a:t>
              </a:r>
              <a:endParaRPr lang="pt-BR" b="1" dirty="0">
                <a:solidFill>
                  <a:prstClr val="white"/>
                </a:solidFill>
              </a:endParaRPr>
            </a:p>
          </p:txBody>
        </p:sp>
      </p:grpSp>
      <p:sp>
        <p:nvSpPr>
          <p:cNvPr id="8" name="Título 1"/>
          <p:cNvSpPr txBox="1">
            <a:spLocks/>
          </p:cNvSpPr>
          <p:nvPr/>
        </p:nvSpPr>
        <p:spPr>
          <a:xfrm>
            <a:off x="35496" y="44624"/>
            <a:ext cx="9073008" cy="2880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pt-BR"/>
            </a:defPPr>
            <a:lvl1pPr algn="ctr">
              <a:defRPr sz="20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/>
              <a:t>Enchimento do Reservatório Areias</a:t>
            </a:r>
          </a:p>
        </p:txBody>
      </p:sp>
    </p:spTree>
    <p:extLst>
      <p:ext uri="{BB962C8B-B14F-4D97-AF65-F5344CB8AC3E}">
        <p14:creationId xmlns="" xmlns:p14="http://schemas.microsoft.com/office/powerpoint/2010/main" val="134519058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 descr="\\est34723\Users\jacqueline.rocha\Documents\SIH 2015\FOTOS 2015\FEVEREIRO\TRECHO 5\16 a 20-2-2015\3ª Semana Rel.Fotos fev 2015\Fotos M3L e 1L e 2L\Fotos M1L e 2L\2620_468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352652"/>
            <a:ext cx="9544050" cy="663837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ítulo 1"/>
          <p:cNvSpPr txBox="1">
            <a:spLocks/>
          </p:cNvSpPr>
          <p:nvPr/>
        </p:nvSpPr>
        <p:spPr>
          <a:xfrm>
            <a:off x="35496" y="44624"/>
            <a:ext cx="9073008" cy="30802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pt-BR"/>
            </a:defPPr>
            <a:lvl1pPr algn="ctr">
              <a:defRPr sz="20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/>
              <a:t>EBV - 2</a:t>
            </a:r>
          </a:p>
        </p:txBody>
      </p:sp>
    </p:spTree>
    <p:extLst>
      <p:ext uri="{BB962C8B-B14F-4D97-AF65-F5344CB8AC3E}">
        <p14:creationId xmlns="" xmlns:p14="http://schemas.microsoft.com/office/powerpoint/2010/main" val="303910273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E:\Fotografia Março  2014\Barragem Bagre\_DSC0202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547736" y="421170"/>
            <a:ext cx="9691736" cy="64368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upo 4"/>
          <p:cNvGrpSpPr/>
          <p:nvPr/>
        </p:nvGrpSpPr>
        <p:grpSpPr>
          <a:xfrm>
            <a:off x="6588224" y="5373216"/>
            <a:ext cx="1800200" cy="1008111"/>
            <a:chOff x="6588224" y="5373216"/>
            <a:chExt cx="1800200" cy="1008111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="" xmlns:a14="http://schemas.microsoft.com/office/drawing/2010/main">
                    <a14:imgLayer r:embed="rId4">
                      <a14:imgEffect>
                        <a14:backgroundRemoval t="5727" b="95595" l="12613" r="91892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88224" y="5373216"/>
              <a:ext cx="936104" cy="957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CaixaDeTexto 6"/>
            <p:cNvSpPr txBox="1"/>
            <p:nvPr/>
          </p:nvSpPr>
          <p:spPr>
            <a:xfrm>
              <a:off x="7092280" y="6011995"/>
              <a:ext cx="12961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b="1" dirty="0" smtClean="0">
                  <a:solidFill>
                    <a:prstClr val="white"/>
                  </a:solidFill>
                </a:rPr>
                <a:t>concluído</a:t>
              </a:r>
              <a:endParaRPr lang="pt-BR" b="1" dirty="0">
                <a:solidFill>
                  <a:prstClr val="white"/>
                </a:solidFill>
              </a:endParaRPr>
            </a:p>
          </p:txBody>
        </p:sp>
      </p:grpSp>
      <p:sp>
        <p:nvSpPr>
          <p:cNvPr id="8" name="Título 1"/>
          <p:cNvSpPr txBox="1">
            <a:spLocks/>
          </p:cNvSpPr>
          <p:nvPr/>
        </p:nvSpPr>
        <p:spPr>
          <a:xfrm>
            <a:off x="35496" y="44624"/>
            <a:ext cx="9073008" cy="2880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pt-BR"/>
            </a:defPPr>
            <a:lvl1pPr algn="ctr">
              <a:defRPr sz="20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/>
              <a:t>Reservatório Bagres</a:t>
            </a:r>
          </a:p>
        </p:txBody>
      </p:sp>
    </p:spTree>
    <p:extLst>
      <p:ext uri="{BB962C8B-B14F-4D97-AF65-F5344CB8AC3E}">
        <p14:creationId xmlns="" xmlns:p14="http://schemas.microsoft.com/office/powerpoint/2010/main" val="81235054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\\est34723\Users\jacqueline.rocha\Documents\SIH 2015\FOTOS 2015\FEVEREIRO\TRECHO 5\Fotos 29_01 a 04_02 - Metas 1L_2L\2211_419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352652"/>
            <a:ext cx="9141024" cy="653273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ítulo 1"/>
          <p:cNvSpPr txBox="1">
            <a:spLocks/>
          </p:cNvSpPr>
          <p:nvPr/>
        </p:nvSpPr>
        <p:spPr>
          <a:xfrm>
            <a:off x="35496" y="44624"/>
            <a:ext cx="9073008" cy="30802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pt-BR"/>
            </a:defPPr>
            <a:lvl1pPr algn="ctr">
              <a:defRPr sz="20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/>
              <a:t>Execução de canal da Meta 2L</a:t>
            </a:r>
          </a:p>
        </p:txBody>
      </p:sp>
    </p:spTree>
    <p:extLst>
      <p:ext uri="{BB962C8B-B14F-4D97-AF65-F5344CB8AC3E}">
        <p14:creationId xmlns="" xmlns:p14="http://schemas.microsoft.com/office/powerpoint/2010/main" val="418478895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\\est34723\Users\jacqueline.rocha\Documents\SIH 2015\FOTOS 2015\FOTOS WILSON_APRESENTAÇÃO\MOXOTO\2162_280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372401"/>
            <a:ext cx="9141024" cy="64856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ítulo 1"/>
          <p:cNvSpPr txBox="1">
            <a:spLocks/>
          </p:cNvSpPr>
          <p:nvPr/>
        </p:nvSpPr>
        <p:spPr>
          <a:xfrm>
            <a:off x="35496" y="44624"/>
            <a:ext cx="9073008" cy="3277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pt-BR"/>
            </a:defPPr>
            <a:lvl1pPr algn="ctr">
              <a:defRPr sz="20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/>
              <a:t>Reservatório </a:t>
            </a:r>
            <a:r>
              <a:rPr lang="pt-BR" dirty="0" err="1"/>
              <a:t>Moxotó</a:t>
            </a:r>
            <a:endParaRPr lang="pt-BR" dirty="0"/>
          </a:p>
        </p:txBody>
      </p:sp>
    </p:spTree>
    <p:extLst>
      <p:ext uri="{BB962C8B-B14F-4D97-AF65-F5344CB8AC3E}">
        <p14:creationId xmlns="" xmlns:p14="http://schemas.microsoft.com/office/powerpoint/2010/main" val="179577223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 bwMode="auto">
          <a:xfrm>
            <a:off x="35496" y="1268760"/>
            <a:ext cx="9006682" cy="42484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upo 4"/>
          <p:cNvGrpSpPr/>
          <p:nvPr/>
        </p:nvGrpSpPr>
        <p:grpSpPr>
          <a:xfrm>
            <a:off x="6588224" y="5373216"/>
            <a:ext cx="1800200" cy="1008111"/>
            <a:chOff x="6588224" y="5373216"/>
            <a:chExt cx="1800200" cy="1008111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="" xmlns:a14="http://schemas.microsoft.com/office/drawing/2010/main">
                    <a14:imgLayer r:embed="rId4">
                      <a14:imgEffect>
                        <a14:backgroundRemoval t="5727" b="95595" l="12613" r="91892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88224" y="5373216"/>
              <a:ext cx="936104" cy="957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CaixaDeTexto 6"/>
            <p:cNvSpPr txBox="1"/>
            <p:nvPr/>
          </p:nvSpPr>
          <p:spPr>
            <a:xfrm>
              <a:off x="7092280" y="6011995"/>
              <a:ext cx="12961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b="1" dirty="0" smtClean="0">
                  <a:solidFill>
                    <a:srgbClr val="EEECE1"/>
                  </a:solidFill>
                </a:rPr>
                <a:t>concluído</a:t>
              </a:r>
              <a:endParaRPr lang="pt-BR" b="1" dirty="0">
                <a:solidFill>
                  <a:srgbClr val="EEECE1"/>
                </a:solidFill>
              </a:endParaRPr>
            </a:p>
          </p:txBody>
        </p:sp>
      </p:grpSp>
      <p:sp>
        <p:nvSpPr>
          <p:cNvPr id="8" name="Título 1"/>
          <p:cNvSpPr txBox="1">
            <a:spLocks/>
          </p:cNvSpPr>
          <p:nvPr/>
        </p:nvSpPr>
        <p:spPr>
          <a:xfrm>
            <a:off x="35496" y="44624"/>
            <a:ext cx="9073008" cy="2880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pt-BR"/>
            </a:defPPr>
            <a:lvl1pPr algn="ctr">
              <a:defRPr sz="20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/>
              <a:t>Aqueduto Branco</a:t>
            </a:r>
          </a:p>
        </p:txBody>
      </p:sp>
    </p:spTree>
    <p:extLst>
      <p:ext uri="{BB962C8B-B14F-4D97-AF65-F5344CB8AC3E}">
        <p14:creationId xmlns="" xmlns:p14="http://schemas.microsoft.com/office/powerpoint/2010/main" val="268821485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\\est34723\Users\jacqueline.rocha\Documents\SIH 2015\FOTOS 2015\FOTOS WILSON_APRESENTAÇÃO\BARRO BRANCO\2115_477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 bwMode="auto">
          <a:xfrm>
            <a:off x="-26066" y="352652"/>
            <a:ext cx="9167090" cy="650534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ítulo 1"/>
          <p:cNvSpPr txBox="1">
            <a:spLocks/>
          </p:cNvSpPr>
          <p:nvPr/>
        </p:nvSpPr>
        <p:spPr>
          <a:xfrm>
            <a:off x="35496" y="0"/>
            <a:ext cx="9073008" cy="3526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pt-BR"/>
            </a:defPPr>
            <a:lvl1pPr algn="ctr">
              <a:defRPr sz="20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/>
              <a:t>Reservatório Barro Branco</a:t>
            </a:r>
          </a:p>
        </p:txBody>
      </p:sp>
    </p:spTree>
    <p:extLst>
      <p:ext uri="{BB962C8B-B14F-4D97-AF65-F5344CB8AC3E}">
        <p14:creationId xmlns="" xmlns:p14="http://schemas.microsoft.com/office/powerpoint/2010/main" val="236145631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\\est34723\Users\jacqueline.rocha\Documents\SIH 2015\FOTOS 2015\FOTOS WILSON_APRESENTAÇÃO\TUNEL GIANCARLO\IMG_4373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32656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ítulo 1"/>
          <p:cNvSpPr txBox="1">
            <a:spLocks/>
          </p:cNvSpPr>
          <p:nvPr/>
        </p:nvSpPr>
        <p:spPr>
          <a:xfrm>
            <a:off x="35496" y="0"/>
            <a:ext cx="9073008" cy="3326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pt-BR"/>
            </a:defPPr>
            <a:lvl1pPr algn="ctr">
              <a:defRPr sz="20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/>
              <a:t>Túnel Giancarlo - Emboque</a:t>
            </a:r>
          </a:p>
        </p:txBody>
      </p:sp>
    </p:spTree>
    <p:extLst>
      <p:ext uri="{BB962C8B-B14F-4D97-AF65-F5344CB8AC3E}">
        <p14:creationId xmlns="" xmlns:p14="http://schemas.microsoft.com/office/powerpoint/2010/main" val="355902055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\\est34723\Users\jacqueline.rocha\Documents\SIH 2015\FOTOS 2015\FEVEREIRO\TRECHO 5\Fotos 29_01 a 04_02 - Meta 3L\2410_401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352652"/>
            <a:ext cx="9144000" cy="650534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ítulo 1"/>
          <p:cNvSpPr txBox="1">
            <a:spLocks/>
          </p:cNvSpPr>
          <p:nvPr/>
        </p:nvSpPr>
        <p:spPr>
          <a:xfrm>
            <a:off x="35496" y="0"/>
            <a:ext cx="9073008" cy="3526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pt-BR"/>
            </a:defPPr>
            <a:lvl1pPr algn="ctr">
              <a:defRPr sz="20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/>
              <a:t>Túnel Giancarlo - Desemboque</a:t>
            </a:r>
          </a:p>
        </p:txBody>
      </p:sp>
    </p:spTree>
    <p:extLst>
      <p:ext uri="{BB962C8B-B14F-4D97-AF65-F5344CB8AC3E}">
        <p14:creationId xmlns="" xmlns:p14="http://schemas.microsoft.com/office/powerpoint/2010/main" val="397988388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6"/>
          <p:cNvSpPr/>
          <p:nvPr/>
        </p:nvSpPr>
        <p:spPr>
          <a:xfrm>
            <a:off x="0" y="332656"/>
            <a:ext cx="4572000" cy="6525344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b="1">
              <a:solidFill>
                <a:srgbClr val="FFFFFF"/>
              </a:solidFill>
            </a:endParaRPr>
          </a:p>
        </p:txBody>
      </p:sp>
      <p:sp>
        <p:nvSpPr>
          <p:cNvPr id="4" name="Título 1"/>
          <p:cNvSpPr>
            <a:spLocks/>
          </p:cNvSpPr>
          <p:nvPr/>
        </p:nvSpPr>
        <p:spPr bwMode="auto">
          <a:xfrm>
            <a:off x="0" y="3356992"/>
            <a:ext cx="4572000" cy="1223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pt-BR" sz="3000" b="1" spc="-50" dirty="0" smtClean="0">
                <a:solidFill>
                  <a:schemeClr val="bg1"/>
                </a:solidFill>
              </a:rPr>
              <a:t>Projeto de Integração do </a:t>
            </a:r>
            <a:r>
              <a:rPr lang="pt-BR" sz="3000" b="1" spc="-50" dirty="0" smtClean="0">
                <a:solidFill>
                  <a:schemeClr val="bg1"/>
                </a:solidFill>
              </a:rPr>
              <a:t>Rio </a:t>
            </a:r>
            <a:r>
              <a:rPr lang="pt-BR" sz="3000" b="1" spc="-50" dirty="0" smtClean="0">
                <a:solidFill>
                  <a:schemeClr val="bg1"/>
                </a:solidFill>
              </a:rPr>
              <a:t>São Francisco</a:t>
            </a:r>
            <a:endParaRPr lang="pt-BR" sz="3000" b="1" spc="-30" dirty="0">
              <a:solidFill>
                <a:schemeClr val="bg1"/>
              </a:solidFill>
              <a:latin typeface="Arial" charset="0"/>
            </a:endParaRPr>
          </a:p>
        </p:txBody>
      </p:sp>
      <p:cxnSp>
        <p:nvCxnSpPr>
          <p:cNvPr id="5" name="Conector reto 4"/>
          <p:cNvCxnSpPr/>
          <p:nvPr/>
        </p:nvCxnSpPr>
        <p:spPr>
          <a:xfrm>
            <a:off x="0" y="4652963"/>
            <a:ext cx="9144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2418248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6"/>
          <p:cNvSpPr/>
          <p:nvPr/>
        </p:nvSpPr>
        <p:spPr>
          <a:xfrm>
            <a:off x="0" y="332656"/>
            <a:ext cx="4572000" cy="6525344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b="1">
              <a:solidFill>
                <a:srgbClr val="FFFFFF"/>
              </a:solidFill>
            </a:endParaRPr>
          </a:p>
        </p:txBody>
      </p:sp>
      <p:sp>
        <p:nvSpPr>
          <p:cNvPr id="4" name="Título 1"/>
          <p:cNvSpPr>
            <a:spLocks/>
          </p:cNvSpPr>
          <p:nvPr/>
        </p:nvSpPr>
        <p:spPr bwMode="auto">
          <a:xfrm>
            <a:off x="0" y="3356992"/>
            <a:ext cx="4572000" cy="1223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pt-BR" sz="3000" b="1" spc="-50" dirty="0" smtClean="0">
                <a:solidFill>
                  <a:schemeClr val="bg1"/>
                </a:solidFill>
              </a:rPr>
              <a:t>Obras Estruturantes</a:t>
            </a:r>
            <a:endParaRPr lang="pt-BR" sz="3000" b="1" spc="-30" dirty="0">
              <a:solidFill>
                <a:schemeClr val="bg1"/>
              </a:solidFill>
              <a:latin typeface="Arial" charset="0"/>
            </a:endParaRPr>
          </a:p>
        </p:txBody>
      </p:sp>
      <p:cxnSp>
        <p:nvCxnSpPr>
          <p:cNvPr id="5" name="Conector reto 4"/>
          <p:cNvCxnSpPr/>
          <p:nvPr/>
        </p:nvCxnSpPr>
        <p:spPr>
          <a:xfrm>
            <a:off x="0" y="4652963"/>
            <a:ext cx="9144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3562636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:\Mapa Projetos Guilherme Senado 13-05-2015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1326271"/>
            <a:ext cx="9108504" cy="534308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ítulo 1"/>
          <p:cNvSpPr txBox="1">
            <a:spLocks/>
          </p:cNvSpPr>
          <p:nvPr/>
        </p:nvSpPr>
        <p:spPr>
          <a:xfrm>
            <a:off x="35496" y="334208"/>
            <a:ext cx="9073008" cy="7082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eaLnBrk="1" latinLnBrk="0" hangingPunct="1">
              <a:buNone/>
              <a:defRPr sz="4400">
                <a:latin typeface="+mj-lt"/>
                <a:ea typeface="+mj-ea"/>
                <a:cs typeface="+mj-cs"/>
              </a:defRPr>
            </a:lvl1pPr>
          </a:lstStyle>
          <a:p>
            <a:r>
              <a:rPr lang="pt-BR" sz="2800" b="1" dirty="0" smtClean="0">
                <a:solidFill>
                  <a:srgbClr val="04617B"/>
                </a:solidFill>
                <a:latin typeface="Calibri"/>
              </a:rPr>
              <a:t>Vertente Litorânea / PB – </a:t>
            </a:r>
            <a:r>
              <a:rPr lang="pt-BR" sz="2400" b="1" dirty="0" smtClean="0">
                <a:solidFill>
                  <a:srgbClr val="04617B"/>
                </a:solidFill>
                <a:latin typeface="Calibri"/>
              </a:rPr>
              <a:t>Trechos I e II</a:t>
            </a:r>
          </a:p>
          <a:p>
            <a:r>
              <a:rPr lang="pt-BR" sz="2000" b="1" dirty="0" smtClean="0">
                <a:solidFill>
                  <a:srgbClr val="04617B"/>
                </a:solidFill>
                <a:latin typeface="Calibri"/>
              </a:rPr>
              <a:t>R$ 875 milhões - 38% de execução</a:t>
            </a:r>
            <a:endParaRPr lang="pt-BR" sz="2000" b="1" dirty="0">
              <a:solidFill>
                <a:srgbClr val="04617B"/>
              </a:solidFill>
              <a:latin typeface="Calibri"/>
            </a:endParaRPr>
          </a:p>
        </p:txBody>
      </p:sp>
      <p:grpSp>
        <p:nvGrpSpPr>
          <p:cNvPr id="10" name="Grupo 4"/>
          <p:cNvGrpSpPr>
            <a:grpSpLocks/>
          </p:cNvGrpSpPr>
          <p:nvPr/>
        </p:nvGrpSpPr>
        <p:grpSpPr bwMode="auto">
          <a:xfrm>
            <a:off x="161925" y="1029756"/>
            <a:ext cx="8839200" cy="288925"/>
            <a:chOff x="161925" y="1682750"/>
            <a:chExt cx="8596313" cy="288925"/>
          </a:xfrm>
        </p:grpSpPr>
        <p:sp>
          <p:nvSpPr>
            <p:cNvPr id="11" name="Line 69"/>
            <p:cNvSpPr>
              <a:spLocks noChangeShapeType="1"/>
            </p:cNvSpPr>
            <p:nvPr/>
          </p:nvSpPr>
          <p:spPr bwMode="auto">
            <a:xfrm flipV="1">
              <a:off x="169645" y="1687512"/>
              <a:ext cx="8588593" cy="7938"/>
            </a:xfrm>
            <a:prstGeom prst="line">
              <a:avLst/>
            </a:prstGeom>
            <a:noFill/>
            <a:ln w="25400" cap="flat" cmpd="sng" algn="ctr">
              <a:solidFill>
                <a:srgbClr val="FF99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0516" tIns="45258" rIns="90516" bIns="45258"/>
            <a:lstStyle/>
            <a:p>
              <a:pPr>
                <a:defRPr/>
              </a:pPr>
              <a:endParaRPr lang="pt-BR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+mn-cs"/>
              </a:endParaRPr>
            </a:p>
          </p:txBody>
        </p:sp>
        <p:sp>
          <p:nvSpPr>
            <p:cNvPr id="12" name="Rectangle 45"/>
            <p:cNvSpPr>
              <a:spLocks noChangeArrowheads="1"/>
            </p:cNvSpPr>
            <p:nvPr/>
          </p:nvSpPr>
          <p:spPr bwMode="auto">
            <a:xfrm>
              <a:off x="161925" y="1682750"/>
              <a:ext cx="123825" cy="288925"/>
            </a:xfrm>
            <a:prstGeom prst="rect">
              <a:avLst/>
            </a:prstGeom>
            <a:solidFill>
              <a:srgbClr val="FF99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516" tIns="45258" rIns="90516" bIns="45258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90487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90487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90487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90487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pt-BR" altLang="pt-BR">
                <a:latin typeface="+mj-lt"/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1659997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3"/>
          <p:cNvSpPr txBox="1">
            <a:spLocks/>
          </p:cNvSpPr>
          <p:nvPr/>
        </p:nvSpPr>
        <p:spPr bwMode="auto">
          <a:xfrm>
            <a:off x="384895" y="7053488"/>
            <a:ext cx="7772400" cy="1470025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endParaRPr lang="pt-BR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0" name="Forma livre 9"/>
          <p:cNvSpPr/>
          <p:nvPr/>
        </p:nvSpPr>
        <p:spPr bwMode="auto">
          <a:xfrm>
            <a:off x="2107332" y="10619013"/>
            <a:ext cx="1465263" cy="360362"/>
          </a:xfrm>
          <a:custGeom>
            <a:avLst/>
            <a:gdLst>
              <a:gd name="connsiteX0" fmla="*/ 1465942 w 1465942"/>
              <a:gd name="connsiteY0" fmla="*/ 101600 h 359954"/>
              <a:gd name="connsiteX1" fmla="*/ 1419497 w 1465942"/>
              <a:gd name="connsiteY1" fmla="*/ 58057 h 359954"/>
              <a:gd name="connsiteX2" fmla="*/ 1402080 w 1465942"/>
              <a:gd name="connsiteY2" fmla="*/ 87086 h 359954"/>
              <a:gd name="connsiteX3" fmla="*/ 1346925 w 1465942"/>
              <a:gd name="connsiteY3" fmla="*/ 0 h 359954"/>
              <a:gd name="connsiteX4" fmla="*/ 1285965 w 1465942"/>
              <a:gd name="connsiteY4" fmla="*/ 37737 h 359954"/>
              <a:gd name="connsiteX5" fmla="*/ 1187268 w 1465942"/>
              <a:gd name="connsiteY5" fmla="*/ 101600 h 359954"/>
              <a:gd name="connsiteX6" fmla="*/ 1024708 w 1465942"/>
              <a:gd name="connsiteY6" fmla="*/ 238034 h 359954"/>
              <a:gd name="connsiteX7" fmla="*/ 902788 w 1465942"/>
              <a:gd name="connsiteY7" fmla="*/ 345440 h 359954"/>
              <a:gd name="connsiteX8" fmla="*/ 757645 w 1465942"/>
              <a:gd name="connsiteY8" fmla="*/ 354149 h 359954"/>
              <a:gd name="connsiteX9" fmla="*/ 600891 w 1465942"/>
              <a:gd name="connsiteY9" fmla="*/ 359954 h 359954"/>
              <a:gd name="connsiteX10" fmla="*/ 545737 w 1465942"/>
              <a:gd name="connsiteY10" fmla="*/ 357051 h 359954"/>
              <a:gd name="connsiteX11" fmla="*/ 574765 w 1465942"/>
              <a:gd name="connsiteY11" fmla="*/ 293189 h 359954"/>
              <a:gd name="connsiteX12" fmla="*/ 531222 w 1465942"/>
              <a:gd name="connsiteY12" fmla="*/ 264160 h 359954"/>
              <a:gd name="connsiteX13" fmla="*/ 444137 w 1465942"/>
              <a:gd name="connsiteY13" fmla="*/ 235131 h 359954"/>
              <a:gd name="connsiteX14" fmla="*/ 229325 w 1465942"/>
              <a:gd name="connsiteY14" fmla="*/ 156754 h 359954"/>
              <a:gd name="connsiteX15" fmla="*/ 81280 w 1465942"/>
              <a:gd name="connsiteY15" fmla="*/ 60960 h 359954"/>
              <a:gd name="connsiteX16" fmla="*/ 0 w 1465942"/>
              <a:gd name="connsiteY16" fmla="*/ 5806 h 3599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465942" h="359954">
                <a:moveTo>
                  <a:pt x="1465942" y="101600"/>
                </a:moveTo>
                <a:lnTo>
                  <a:pt x="1419497" y="58057"/>
                </a:lnTo>
                <a:lnTo>
                  <a:pt x="1402080" y="87086"/>
                </a:lnTo>
                <a:lnTo>
                  <a:pt x="1346925" y="0"/>
                </a:lnTo>
                <a:lnTo>
                  <a:pt x="1285965" y="37737"/>
                </a:lnTo>
                <a:lnTo>
                  <a:pt x="1187268" y="101600"/>
                </a:lnTo>
                <a:lnTo>
                  <a:pt x="1024708" y="238034"/>
                </a:lnTo>
                <a:lnTo>
                  <a:pt x="902788" y="345440"/>
                </a:lnTo>
                <a:lnTo>
                  <a:pt x="757645" y="354149"/>
                </a:lnTo>
                <a:lnTo>
                  <a:pt x="600891" y="359954"/>
                </a:lnTo>
                <a:lnTo>
                  <a:pt x="545737" y="357051"/>
                </a:lnTo>
                <a:lnTo>
                  <a:pt x="574765" y="293189"/>
                </a:lnTo>
                <a:lnTo>
                  <a:pt x="531222" y="264160"/>
                </a:lnTo>
                <a:lnTo>
                  <a:pt x="444137" y="235131"/>
                </a:lnTo>
                <a:lnTo>
                  <a:pt x="229325" y="156754"/>
                </a:lnTo>
                <a:lnTo>
                  <a:pt x="81280" y="60960"/>
                </a:lnTo>
                <a:lnTo>
                  <a:pt x="0" y="5806"/>
                </a:lnTo>
              </a:path>
            </a:pathLst>
          </a:cu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solidFill>
                <a:prstClr val="black"/>
              </a:solidFill>
              <a:latin typeface="+mj-lt"/>
            </a:endParaRPr>
          </a:p>
        </p:txBody>
      </p:sp>
      <p:sp>
        <p:nvSpPr>
          <p:cNvPr id="26" name="Text Box 34"/>
          <p:cNvSpPr txBox="1">
            <a:spLocks noChangeArrowheads="1"/>
          </p:cNvSpPr>
          <p:nvPr/>
        </p:nvSpPr>
        <p:spPr bwMode="auto">
          <a:xfrm>
            <a:off x="7203207" y="10884125"/>
            <a:ext cx="1390650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pt-BR" sz="1200" b="1" dirty="0">
                <a:solidFill>
                  <a:srgbClr val="00B050"/>
                </a:solidFill>
                <a:latin typeface="+mj-lt"/>
              </a:rPr>
              <a:t>Etapa I</a:t>
            </a:r>
          </a:p>
          <a:p>
            <a:pPr algn="l">
              <a:spcBef>
                <a:spcPct val="50000"/>
              </a:spcBef>
              <a:defRPr/>
            </a:pPr>
            <a:r>
              <a:rPr lang="pt-BR" sz="1200" b="1" dirty="0">
                <a:solidFill>
                  <a:srgbClr val="002060"/>
                </a:solidFill>
                <a:latin typeface="+mj-lt"/>
              </a:rPr>
              <a:t>1ª fase - Etapa II</a:t>
            </a:r>
          </a:p>
        </p:txBody>
      </p:sp>
      <p:sp>
        <p:nvSpPr>
          <p:cNvPr id="38927" name="Line 35"/>
          <p:cNvSpPr>
            <a:spLocks noChangeShapeType="1"/>
          </p:cNvSpPr>
          <p:nvPr/>
        </p:nvSpPr>
        <p:spPr bwMode="auto">
          <a:xfrm>
            <a:off x="6865654" y="11264935"/>
            <a:ext cx="337500" cy="0"/>
          </a:xfrm>
          <a:prstGeom prst="line">
            <a:avLst/>
          </a:prstGeom>
          <a:noFill/>
          <a:ln w="29464">
            <a:solidFill>
              <a:srgbClr val="00206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pt-BR">
              <a:latin typeface="+mj-lt"/>
            </a:endParaRPr>
          </a:p>
        </p:txBody>
      </p:sp>
      <p:sp>
        <p:nvSpPr>
          <p:cNvPr id="38928" name="Line 36"/>
          <p:cNvSpPr>
            <a:spLocks noChangeShapeType="1"/>
          </p:cNvSpPr>
          <p:nvPr/>
        </p:nvSpPr>
        <p:spPr bwMode="auto">
          <a:xfrm>
            <a:off x="6865654" y="11036337"/>
            <a:ext cx="337500" cy="0"/>
          </a:xfrm>
          <a:prstGeom prst="line">
            <a:avLst/>
          </a:prstGeom>
          <a:noFill/>
          <a:ln w="29464">
            <a:solidFill>
              <a:srgbClr val="00B05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52438" tIns="52438" rIns="52438" bIns="52438" anchor="ctr"/>
          <a:lstStyle/>
          <a:p>
            <a:endParaRPr lang="pt-BR">
              <a:latin typeface="+mj-lt"/>
            </a:endParaRPr>
          </a:p>
        </p:txBody>
      </p:sp>
      <p:sp>
        <p:nvSpPr>
          <p:cNvPr id="38929" name="Text Box 5"/>
          <p:cNvSpPr txBox="1">
            <a:spLocks noChangeArrowheads="1"/>
          </p:cNvSpPr>
          <p:nvPr/>
        </p:nvSpPr>
        <p:spPr bwMode="auto">
          <a:xfrm>
            <a:off x="6755902" y="10517392"/>
            <a:ext cx="901845" cy="315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/>
            <a:r>
              <a:rPr lang="pt-BR" sz="1400" b="1">
                <a:solidFill>
                  <a:srgbClr val="000000"/>
                </a:solidFill>
                <a:latin typeface="+mj-lt"/>
                <a:ea typeface="MS PGothic" pitchFamily="34" charset="-128"/>
                <a:cs typeface="Arial" pitchFamily="34" charset="0"/>
              </a:rPr>
              <a:t>Legenda</a:t>
            </a:r>
          </a:p>
        </p:txBody>
      </p:sp>
      <p:sp>
        <p:nvSpPr>
          <p:cNvPr id="28" name="Título 1"/>
          <p:cNvSpPr txBox="1">
            <a:spLocks/>
          </p:cNvSpPr>
          <p:nvPr/>
        </p:nvSpPr>
        <p:spPr>
          <a:xfrm>
            <a:off x="35496" y="355997"/>
            <a:ext cx="9073008" cy="68645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eaLnBrk="1" latinLnBrk="0" hangingPunct="1">
              <a:buNone/>
              <a:defRPr sz="4400">
                <a:latin typeface="+mj-lt"/>
                <a:ea typeface="+mj-ea"/>
                <a:cs typeface="+mj-cs"/>
              </a:defRPr>
            </a:lvl1pPr>
          </a:lstStyle>
          <a:p>
            <a:r>
              <a:rPr lang="pt-BR" sz="2800" b="1" dirty="0" smtClean="0">
                <a:solidFill>
                  <a:srgbClr val="04617B"/>
                </a:solidFill>
              </a:rPr>
              <a:t>Adutora do Agreste / PE</a:t>
            </a:r>
          </a:p>
          <a:p>
            <a:pPr>
              <a:tabLst>
                <a:tab pos="3771900" algn="l"/>
              </a:tabLst>
            </a:pPr>
            <a:r>
              <a:rPr lang="pt-BR" sz="2000" b="1" dirty="0" smtClean="0">
                <a:solidFill>
                  <a:srgbClr val="04617B"/>
                </a:solidFill>
              </a:rPr>
              <a:t>R</a:t>
            </a:r>
            <a:r>
              <a:rPr lang="pt-BR" sz="2000" b="1" dirty="0">
                <a:solidFill>
                  <a:srgbClr val="04617B"/>
                </a:solidFill>
                <a:latin typeface="Calibri"/>
              </a:rPr>
              <a:t>$ </a:t>
            </a:r>
            <a:r>
              <a:rPr lang="pt-BR" sz="2000" b="1" dirty="0" smtClean="0">
                <a:solidFill>
                  <a:srgbClr val="04617B"/>
                </a:solidFill>
                <a:latin typeface="Calibri"/>
              </a:rPr>
              <a:t>1,26 </a:t>
            </a:r>
            <a:r>
              <a:rPr lang="pt-BR" sz="2000" b="1" dirty="0">
                <a:solidFill>
                  <a:srgbClr val="04617B"/>
                </a:solidFill>
                <a:latin typeface="Calibri"/>
              </a:rPr>
              <a:t>bilhão </a:t>
            </a:r>
            <a:r>
              <a:rPr lang="pt-BR" sz="2000" b="1" dirty="0" smtClean="0">
                <a:solidFill>
                  <a:srgbClr val="04617B"/>
                </a:solidFill>
                <a:latin typeface="Calibri"/>
              </a:rPr>
              <a:t>- 61% </a:t>
            </a:r>
            <a:r>
              <a:rPr lang="pt-BR" sz="2000" b="1" dirty="0">
                <a:solidFill>
                  <a:srgbClr val="04617B"/>
                </a:solidFill>
                <a:latin typeface="Calibri"/>
              </a:rPr>
              <a:t>de execução</a:t>
            </a:r>
          </a:p>
        </p:txBody>
      </p:sp>
      <p:grpSp>
        <p:nvGrpSpPr>
          <p:cNvPr id="32" name="Grupo 4"/>
          <p:cNvGrpSpPr>
            <a:grpSpLocks/>
          </p:cNvGrpSpPr>
          <p:nvPr/>
        </p:nvGrpSpPr>
        <p:grpSpPr bwMode="auto">
          <a:xfrm>
            <a:off x="161925" y="1029756"/>
            <a:ext cx="8839200" cy="288925"/>
            <a:chOff x="161925" y="1682750"/>
            <a:chExt cx="8596313" cy="288925"/>
          </a:xfrm>
        </p:grpSpPr>
        <p:sp>
          <p:nvSpPr>
            <p:cNvPr id="33" name="Line 69"/>
            <p:cNvSpPr>
              <a:spLocks noChangeShapeType="1"/>
            </p:cNvSpPr>
            <p:nvPr/>
          </p:nvSpPr>
          <p:spPr bwMode="auto">
            <a:xfrm flipV="1">
              <a:off x="169645" y="1687512"/>
              <a:ext cx="8588593" cy="7938"/>
            </a:xfrm>
            <a:prstGeom prst="line">
              <a:avLst/>
            </a:prstGeom>
            <a:noFill/>
            <a:ln w="25400" cap="flat" cmpd="sng" algn="ctr">
              <a:solidFill>
                <a:srgbClr val="FF99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0516" tIns="45258" rIns="90516" bIns="45258"/>
            <a:lstStyle/>
            <a:p>
              <a:pPr>
                <a:defRPr/>
              </a:pPr>
              <a:endParaRPr lang="pt-BR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+mn-cs"/>
              </a:endParaRPr>
            </a:p>
          </p:txBody>
        </p:sp>
        <p:sp>
          <p:nvSpPr>
            <p:cNvPr id="34" name="Rectangle 45"/>
            <p:cNvSpPr>
              <a:spLocks noChangeArrowheads="1"/>
            </p:cNvSpPr>
            <p:nvPr/>
          </p:nvSpPr>
          <p:spPr bwMode="auto">
            <a:xfrm>
              <a:off x="161925" y="1682750"/>
              <a:ext cx="123825" cy="288925"/>
            </a:xfrm>
            <a:prstGeom prst="rect">
              <a:avLst/>
            </a:prstGeom>
            <a:solidFill>
              <a:srgbClr val="FF99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516" tIns="45258" rIns="90516" bIns="45258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90487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90487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90487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90487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pt-BR" altLang="pt-BR">
                <a:latin typeface="+mj-lt"/>
              </a:endParaRPr>
            </a:p>
          </p:txBody>
        </p:sp>
      </p:grpSp>
      <p:pic>
        <p:nvPicPr>
          <p:cNvPr id="20" name="Picture 2" descr="G:\Mapa Projetos Guilherme Senado 13-05-2015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1326271"/>
            <a:ext cx="9108504" cy="534308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932447089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3"/>
          <p:cNvSpPr txBox="1">
            <a:spLocks/>
          </p:cNvSpPr>
          <p:nvPr/>
        </p:nvSpPr>
        <p:spPr>
          <a:xfrm>
            <a:off x="611188" y="1772915"/>
            <a:ext cx="7772400" cy="1470025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endParaRPr lang="pt-BR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7" name="Subtítulo 4"/>
          <p:cNvSpPr txBox="1">
            <a:spLocks/>
          </p:cNvSpPr>
          <p:nvPr/>
        </p:nvSpPr>
        <p:spPr>
          <a:xfrm>
            <a:off x="1370013" y="3312790"/>
            <a:ext cx="6400800" cy="1752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pt-BR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8" name="Título 1"/>
          <p:cNvSpPr txBox="1">
            <a:spLocks/>
          </p:cNvSpPr>
          <p:nvPr/>
        </p:nvSpPr>
        <p:spPr>
          <a:xfrm>
            <a:off x="35496" y="332655"/>
            <a:ext cx="9073008" cy="71635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eaLnBrk="1" latinLnBrk="0" hangingPunct="1">
              <a:buNone/>
              <a:defRPr sz="4400">
                <a:latin typeface="+mj-lt"/>
                <a:ea typeface="+mj-ea"/>
                <a:cs typeface="+mj-cs"/>
              </a:defRPr>
            </a:lvl1pPr>
          </a:lstStyle>
          <a:p>
            <a:r>
              <a:rPr lang="pt-BR" sz="2800" b="1" dirty="0" smtClean="0">
                <a:solidFill>
                  <a:srgbClr val="04617B"/>
                </a:solidFill>
                <a:latin typeface="Calibri"/>
              </a:rPr>
              <a:t>Cinturão das Águas do Ceará – </a:t>
            </a:r>
            <a:r>
              <a:rPr lang="pt-BR" sz="2400" b="1" dirty="0" smtClean="0">
                <a:solidFill>
                  <a:srgbClr val="04617B"/>
                </a:solidFill>
                <a:latin typeface="Calibri"/>
              </a:rPr>
              <a:t>trecho I</a:t>
            </a:r>
          </a:p>
          <a:p>
            <a:r>
              <a:rPr lang="pt-BR" sz="2000" b="1" dirty="0" smtClean="0">
                <a:solidFill>
                  <a:srgbClr val="04617B"/>
                </a:solidFill>
                <a:latin typeface="Calibri"/>
              </a:rPr>
              <a:t>R$ 1,1 bilhão - 20% de execução</a:t>
            </a:r>
            <a:endParaRPr lang="pt-BR" sz="2000" b="1" dirty="0">
              <a:solidFill>
                <a:srgbClr val="04617B"/>
              </a:solidFill>
              <a:latin typeface="Calibri"/>
            </a:endParaRPr>
          </a:p>
        </p:txBody>
      </p:sp>
      <p:grpSp>
        <p:nvGrpSpPr>
          <p:cNvPr id="9" name="Grupo 4"/>
          <p:cNvGrpSpPr>
            <a:grpSpLocks/>
          </p:cNvGrpSpPr>
          <p:nvPr/>
        </p:nvGrpSpPr>
        <p:grpSpPr bwMode="auto">
          <a:xfrm>
            <a:off x="161925" y="1044253"/>
            <a:ext cx="8839200" cy="288925"/>
            <a:chOff x="161925" y="1682750"/>
            <a:chExt cx="8596313" cy="288925"/>
          </a:xfrm>
        </p:grpSpPr>
        <p:sp>
          <p:nvSpPr>
            <p:cNvPr id="10" name="Line 69"/>
            <p:cNvSpPr>
              <a:spLocks noChangeShapeType="1"/>
            </p:cNvSpPr>
            <p:nvPr/>
          </p:nvSpPr>
          <p:spPr bwMode="auto">
            <a:xfrm flipV="1">
              <a:off x="169645" y="1687512"/>
              <a:ext cx="8588593" cy="7938"/>
            </a:xfrm>
            <a:prstGeom prst="line">
              <a:avLst/>
            </a:prstGeom>
            <a:noFill/>
            <a:ln w="25400" cap="flat" cmpd="sng" algn="ctr">
              <a:solidFill>
                <a:srgbClr val="FF99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0516" tIns="45258" rIns="90516" bIns="45258"/>
            <a:lstStyle/>
            <a:p>
              <a:pPr>
                <a:defRPr/>
              </a:pPr>
              <a:endParaRPr lang="pt-BR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+mn-cs"/>
              </a:endParaRPr>
            </a:p>
          </p:txBody>
        </p:sp>
        <p:sp>
          <p:nvSpPr>
            <p:cNvPr id="11" name="Rectangle 45"/>
            <p:cNvSpPr>
              <a:spLocks noChangeArrowheads="1"/>
            </p:cNvSpPr>
            <p:nvPr/>
          </p:nvSpPr>
          <p:spPr bwMode="auto">
            <a:xfrm>
              <a:off x="161925" y="1682750"/>
              <a:ext cx="123825" cy="288925"/>
            </a:xfrm>
            <a:prstGeom prst="rect">
              <a:avLst/>
            </a:prstGeom>
            <a:solidFill>
              <a:srgbClr val="FF99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516" tIns="45258" rIns="90516" bIns="45258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90487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90487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90487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90487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pt-BR" altLang="pt-BR">
                <a:latin typeface="+mj-lt"/>
              </a:endParaRPr>
            </a:p>
          </p:txBody>
        </p:sp>
      </p:grpSp>
      <p:pic>
        <p:nvPicPr>
          <p:cNvPr id="13" name="Picture 2" descr="G:\Mapa Projetos Guilherme Senado 13-05-2015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1340768"/>
            <a:ext cx="9108504" cy="534308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622587622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ítulo 1"/>
          <p:cNvSpPr txBox="1">
            <a:spLocks/>
          </p:cNvSpPr>
          <p:nvPr/>
        </p:nvSpPr>
        <p:spPr>
          <a:xfrm>
            <a:off x="35496" y="332656"/>
            <a:ext cx="9073008" cy="6971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eaLnBrk="1" latinLnBrk="0" hangingPunct="1">
              <a:buNone/>
              <a:defRPr sz="4400">
                <a:latin typeface="+mj-lt"/>
                <a:ea typeface="+mj-ea"/>
                <a:cs typeface="+mj-cs"/>
              </a:defRPr>
            </a:lvl1pPr>
          </a:lstStyle>
          <a:p>
            <a:r>
              <a:rPr lang="pt-BR" sz="2800" b="1" dirty="0" smtClean="0">
                <a:solidFill>
                  <a:srgbClr val="04617B"/>
                </a:solidFill>
                <a:latin typeface="Calibri"/>
              </a:rPr>
              <a:t>Canal do Sertão Alagoano – </a:t>
            </a:r>
            <a:r>
              <a:rPr lang="pt-BR" sz="2400" b="1" dirty="0" smtClean="0">
                <a:solidFill>
                  <a:srgbClr val="04617B"/>
                </a:solidFill>
                <a:latin typeface="Calibri"/>
              </a:rPr>
              <a:t>trechos I a IV</a:t>
            </a:r>
          </a:p>
          <a:p>
            <a:r>
              <a:rPr lang="pt-BR" sz="2000" b="1" dirty="0" smtClean="0">
                <a:solidFill>
                  <a:srgbClr val="04617B"/>
                </a:solidFill>
                <a:latin typeface="Calibri"/>
              </a:rPr>
              <a:t>R$ 2,17 bilhões - 67% de execução</a:t>
            </a:r>
            <a:endParaRPr lang="pt-BR" sz="2000" b="1" dirty="0">
              <a:solidFill>
                <a:srgbClr val="04617B"/>
              </a:solidFill>
              <a:latin typeface="Calibri"/>
            </a:endParaRPr>
          </a:p>
        </p:txBody>
      </p:sp>
      <p:grpSp>
        <p:nvGrpSpPr>
          <p:cNvPr id="49" name="Grupo 4"/>
          <p:cNvGrpSpPr>
            <a:grpSpLocks/>
          </p:cNvGrpSpPr>
          <p:nvPr/>
        </p:nvGrpSpPr>
        <p:grpSpPr bwMode="auto">
          <a:xfrm>
            <a:off x="161925" y="1029756"/>
            <a:ext cx="8839200" cy="288925"/>
            <a:chOff x="161925" y="1682750"/>
            <a:chExt cx="8596313" cy="288925"/>
          </a:xfrm>
        </p:grpSpPr>
        <p:sp>
          <p:nvSpPr>
            <p:cNvPr id="50" name="Line 69"/>
            <p:cNvSpPr>
              <a:spLocks noChangeShapeType="1"/>
            </p:cNvSpPr>
            <p:nvPr/>
          </p:nvSpPr>
          <p:spPr bwMode="auto">
            <a:xfrm flipV="1">
              <a:off x="169645" y="1687512"/>
              <a:ext cx="8588593" cy="7938"/>
            </a:xfrm>
            <a:prstGeom prst="line">
              <a:avLst/>
            </a:prstGeom>
            <a:noFill/>
            <a:ln w="25400" cap="flat" cmpd="sng" algn="ctr">
              <a:solidFill>
                <a:srgbClr val="FF99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0516" tIns="45258" rIns="90516" bIns="45258"/>
            <a:lstStyle/>
            <a:p>
              <a:pPr>
                <a:defRPr/>
              </a:pPr>
              <a:endParaRPr lang="pt-BR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+mn-cs"/>
              </a:endParaRPr>
            </a:p>
          </p:txBody>
        </p:sp>
        <p:sp>
          <p:nvSpPr>
            <p:cNvPr id="51" name="Rectangle 45"/>
            <p:cNvSpPr>
              <a:spLocks noChangeArrowheads="1"/>
            </p:cNvSpPr>
            <p:nvPr/>
          </p:nvSpPr>
          <p:spPr bwMode="auto">
            <a:xfrm>
              <a:off x="161925" y="1682750"/>
              <a:ext cx="123825" cy="288925"/>
            </a:xfrm>
            <a:prstGeom prst="rect">
              <a:avLst/>
            </a:prstGeom>
            <a:solidFill>
              <a:srgbClr val="FF99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516" tIns="45258" rIns="90516" bIns="45258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90487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90487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90487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90487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pt-BR" altLang="pt-BR">
                <a:latin typeface="+mj-lt"/>
              </a:endParaRPr>
            </a:p>
          </p:txBody>
        </p:sp>
      </p:grpSp>
      <p:pic>
        <p:nvPicPr>
          <p:cNvPr id="52" name="Picture 2" descr="G:\Mapa Projetos Guilherme Senado 13-05-2015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1326271"/>
            <a:ext cx="9108504" cy="534308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804425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ítulo 1"/>
          <p:cNvSpPr txBox="1">
            <a:spLocks/>
          </p:cNvSpPr>
          <p:nvPr/>
        </p:nvSpPr>
        <p:spPr>
          <a:xfrm>
            <a:off x="35496" y="332655"/>
            <a:ext cx="9073008" cy="70583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eaLnBrk="1" latinLnBrk="0" hangingPunct="1">
              <a:buNone/>
              <a:defRPr sz="4400">
                <a:latin typeface="+mj-lt"/>
                <a:ea typeface="+mj-ea"/>
                <a:cs typeface="+mj-cs"/>
              </a:defRPr>
            </a:lvl1pPr>
          </a:lstStyle>
          <a:p>
            <a:r>
              <a:rPr lang="pt-BR" sz="2800" b="1" dirty="0" smtClean="0">
                <a:solidFill>
                  <a:srgbClr val="04617B"/>
                </a:solidFill>
                <a:latin typeface="Calibri"/>
              </a:rPr>
              <a:t>Adutora do Pajeú / PE e PB</a:t>
            </a:r>
          </a:p>
          <a:p>
            <a:r>
              <a:rPr lang="pt-BR" sz="2000" b="1" dirty="0" smtClean="0">
                <a:solidFill>
                  <a:srgbClr val="04617B"/>
                </a:solidFill>
                <a:latin typeface="Calibri"/>
              </a:rPr>
              <a:t>R$ 362 milhões - etapa I concluída – etapa II 18% de execução</a:t>
            </a:r>
            <a:endParaRPr lang="pt-BR" sz="2000" b="1" dirty="0">
              <a:solidFill>
                <a:srgbClr val="04617B"/>
              </a:solidFill>
              <a:latin typeface="Calibri"/>
            </a:endParaRPr>
          </a:p>
        </p:txBody>
      </p:sp>
      <p:grpSp>
        <p:nvGrpSpPr>
          <p:cNvPr id="40" name="Grupo 4"/>
          <p:cNvGrpSpPr>
            <a:grpSpLocks/>
          </p:cNvGrpSpPr>
          <p:nvPr/>
        </p:nvGrpSpPr>
        <p:grpSpPr bwMode="auto">
          <a:xfrm>
            <a:off x="161925" y="1029756"/>
            <a:ext cx="8839200" cy="288925"/>
            <a:chOff x="161925" y="1682750"/>
            <a:chExt cx="8596313" cy="288925"/>
          </a:xfrm>
        </p:grpSpPr>
        <p:sp>
          <p:nvSpPr>
            <p:cNvPr id="45" name="Line 69"/>
            <p:cNvSpPr>
              <a:spLocks noChangeShapeType="1"/>
            </p:cNvSpPr>
            <p:nvPr/>
          </p:nvSpPr>
          <p:spPr bwMode="auto">
            <a:xfrm flipV="1">
              <a:off x="169645" y="1687512"/>
              <a:ext cx="8588593" cy="7938"/>
            </a:xfrm>
            <a:prstGeom prst="line">
              <a:avLst/>
            </a:prstGeom>
            <a:noFill/>
            <a:ln w="25400" cap="flat" cmpd="sng" algn="ctr">
              <a:solidFill>
                <a:srgbClr val="FF99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0516" tIns="45258" rIns="90516" bIns="45258"/>
            <a:lstStyle/>
            <a:p>
              <a:pPr>
                <a:defRPr/>
              </a:pPr>
              <a:endParaRPr lang="pt-BR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+mn-cs"/>
              </a:endParaRPr>
            </a:p>
          </p:txBody>
        </p:sp>
        <p:sp>
          <p:nvSpPr>
            <p:cNvPr id="46" name="Rectangle 45"/>
            <p:cNvSpPr>
              <a:spLocks noChangeArrowheads="1"/>
            </p:cNvSpPr>
            <p:nvPr/>
          </p:nvSpPr>
          <p:spPr bwMode="auto">
            <a:xfrm>
              <a:off x="161925" y="1682750"/>
              <a:ext cx="123825" cy="288925"/>
            </a:xfrm>
            <a:prstGeom prst="rect">
              <a:avLst/>
            </a:prstGeom>
            <a:solidFill>
              <a:srgbClr val="FF99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516" tIns="45258" rIns="90516" bIns="45258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90487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90487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90487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90487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pt-BR" altLang="pt-BR">
                <a:latin typeface="+mj-lt"/>
              </a:endParaRPr>
            </a:p>
          </p:txBody>
        </p:sp>
      </p:grpSp>
      <p:pic>
        <p:nvPicPr>
          <p:cNvPr id="33" name="Picture 2" descr="G:\Mapa Projetos Guilherme Senado 13-05-2015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1326271"/>
            <a:ext cx="9108504" cy="534308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950264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ítulo 1"/>
          <p:cNvSpPr txBox="1">
            <a:spLocks/>
          </p:cNvSpPr>
          <p:nvPr/>
        </p:nvSpPr>
        <p:spPr>
          <a:xfrm>
            <a:off x="35496" y="332655"/>
            <a:ext cx="9073008" cy="6522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eaLnBrk="1" latinLnBrk="0" hangingPunct="1">
              <a:buNone/>
              <a:defRPr sz="4400">
                <a:latin typeface="+mj-lt"/>
                <a:ea typeface="+mj-ea"/>
                <a:cs typeface="+mj-cs"/>
              </a:defRPr>
            </a:lvl1pPr>
          </a:lstStyle>
          <a:p>
            <a:r>
              <a:rPr lang="pt-BR" sz="2800" b="1" dirty="0" smtClean="0">
                <a:solidFill>
                  <a:srgbClr val="04617B"/>
                </a:solidFill>
                <a:latin typeface="Calibri"/>
              </a:rPr>
              <a:t>Barragem Oiticica / RN</a:t>
            </a:r>
          </a:p>
          <a:p>
            <a:r>
              <a:rPr lang="pt-BR" sz="2000" b="1" dirty="0" smtClean="0">
                <a:solidFill>
                  <a:srgbClr val="04617B"/>
                </a:solidFill>
                <a:latin typeface="Calibri"/>
              </a:rPr>
              <a:t>R$ 292 milhões – 28% de execução</a:t>
            </a:r>
            <a:endParaRPr lang="pt-BR" sz="2000" b="1" dirty="0">
              <a:solidFill>
                <a:srgbClr val="04617B"/>
              </a:solidFill>
              <a:latin typeface="Calibri"/>
            </a:endParaRPr>
          </a:p>
        </p:txBody>
      </p:sp>
      <p:grpSp>
        <p:nvGrpSpPr>
          <p:cNvPr id="3" name="Grupo 4"/>
          <p:cNvGrpSpPr>
            <a:grpSpLocks/>
          </p:cNvGrpSpPr>
          <p:nvPr/>
        </p:nvGrpSpPr>
        <p:grpSpPr bwMode="auto">
          <a:xfrm>
            <a:off x="161925" y="972245"/>
            <a:ext cx="8839200" cy="288925"/>
            <a:chOff x="161925" y="1682750"/>
            <a:chExt cx="8596313" cy="288925"/>
          </a:xfrm>
        </p:grpSpPr>
        <p:sp>
          <p:nvSpPr>
            <p:cNvPr id="4" name="Line 69"/>
            <p:cNvSpPr>
              <a:spLocks noChangeShapeType="1"/>
            </p:cNvSpPr>
            <p:nvPr/>
          </p:nvSpPr>
          <p:spPr bwMode="auto">
            <a:xfrm flipV="1">
              <a:off x="169645" y="1687512"/>
              <a:ext cx="8588593" cy="7938"/>
            </a:xfrm>
            <a:prstGeom prst="line">
              <a:avLst/>
            </a:prstGeom>
            <a:noFill/>
            <a:ln w="25400" cap="flat" cmpd="sng" algn="ctr">
              <a:solidFill>
                <a:srgbClr val="FF99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0516" tIns="45258" rIns="90516" bIns="45258"/>
            <a:lstStyle/>
            <a:p>
              <a:pPr>
                <a:defRPr/>
              </a:pPr>
              <a:endParaRPr lang="pt-BR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+mn-cs"/>
              </a:endParaRPr>
            </a:p>
          </p:txBody>
        </p:sp>
        <p:sp>
          <p:nvSpPr>
            <p:cNvPr id="5" name="Rectangle 45"/>
            <p:cNvSpPr>
              <a:spLocks noChangeArrowheads="1"/>
            </p:cNvSpPr>
            <p:nvPr/>
          </p:nvSpPr>
          <p:spPr bwMode="auto">
            <a:xfrm>
              <a:off x="161925" y="1682750"/>
              <a:ext cx="123825" cy="288925"/>
            </a:xfrm>
            <a:prstGeom prst="rect">
              <a:avLst/>
            </a:prstGeom>
            <a:solidFill>
              <a:srgbClr val="FF99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516" tIns="45258" rIns="90516" bIns="45258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90487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90487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90487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90487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pt-BR" altLang="pt-BR">
                <a:latin typeface="+mj-lt"/>
              </a:endParaRPr>
            </a:p>
          </p:txBody>
        </p:sp>
      </p:grpSp>
      <p:pic>
        <p:nvPicPr>
          <p:cNvPr id="7" name="Picture 2" descr="G:\Mapa Projetos Guilherme Senado 13-05-2015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1268760"/>
            <a:ext cx="9108504" cy="534308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403947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6"/>
          <p:cNvSpPr/>
          <p:nvPr/>
        </p:nvSpPr>
        <p:spPr>
          <a:xfrm>
            <a:off x="0" y="332656"/>
            <a:ext cx="4572000" cy="6525344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b="1">
              <a:solidFill>
                <a:srgbClr val="FFFFFF"/>
              </a:solidFill>
            </a:endParaRPr>
          </a:p>
        </p:txBody>
      </p:sp>
      <p:sp>
        <p:nvSpPr>
          <p:cNvPr id="4" name="Título 1"/>
          <p:cNvSpPr>
            <a:spLocks/>
          </p:cNvSpPr>
          <p:nvPr/>
        </p:nvSpPr>
        <p:spPr bwMode="auto">
          <a:xfrm>
            <a:off x="0" y="3356992"/>
            <a:ext cx="4572000" cy="1223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pt-BR" sz="3000" b="1" spc="-50" dirty="0" smtClean="0">
                <a:solidFill>
                  <a:schemeClr val="bg1"/>
                </a:solidFill>
              </a:rPr>
              <a:t>Visão de Futuro</a:t>
            </a:r>
            <a:endParaRPr lang="pt-BR" sz="3000" b="1" spc="-30" dirty="0">
              <a:solidFill>
                <a:schemeClr val="bg1"/>
              </a:solidFill>
              <a:latin typeface="Arial" charset="0"/>
            </a:endParaRPr>
          </a:p>
        </p:txBody>
      </p:sp>
      <p:cxnSp>
        <p:nvCxnSpPr>
          <p:cNvPr id="5" name="Conector reto 4"/>
          <p:cNvCxnSpPr/>
          <p:nvPr/>
        </p:nvCxnSpPr>
        <p:spPr>
          <a:xfrm>
            <a:off x="0" y="4652963"/>
            <a:ext cx="9144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1090048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/>
          <p:cNvSpPr txBox="1"/>
          <p:nvPr/>
        </p:nvSpPr>
        <p:spPr>
          <a:xfrm>
            <a:off x="4283968" y="1533267"/>
            <a:ext cx="4608512" cy="46320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 smtClean="0">
                <a:latin typeface="+mj-lt"/>
              </a:rPr>
              <a:t>Outras Obras Estruturantes</a:t>
            </a:r>
          </a:p>
          <a:p>
            <a:pPr>
              <a:spcBef>
                <a:spcPts val="600"/>
              </a:spcBef>
            </a:pPr>
            <a:endParaRPr lang="pt-BR" sz="2000" b="1" dirty="0" smtClean="0">
              <a:latin typeface="+mj-lt"/>
            </a:endParaRP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t-BR" sz="2000" dirty="0">
                <a:latin typeface="+mj-lt"/>
              </a:rPr>
              <a:t>Canal do Sertão Alagoano – 5ª etapa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t-BR" sz="2000" dirty="0">
                <a:latin typeface="+mj-lt"/>
              </a:rPr>
              <a:t>Eixo Sul / </a:t>
            </a:r>
            <a:r>
              <a:rPr lang="pt-BR" sz="2000" dirty="0" smtClean="0">
                <a:latin typeface="+mj-lt"/>
              </a:rPr>
              <a:t>BA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t-BR" sz="2000" dirty="0" smtClean="0">
                <a:latin typeface="+mj-lt"/>
              </a:rPr>
              <a:t>Barragem Fronteiras / CE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t-BR" sz="2000" dirty="0" smtClean="0">
                <a:latin typeface="+mj-lt"/>
              </a:rPr>
              <a:t>Cinturão </a:t>
            </a:r>
            <a:r>
              <a:rPr lang="pt-BR" sz="2000" dirty="0">
                <a:latin typeface="+mj-lt"/>
              </a:rPr>
              <a:t>das Águas do </a:t>
            </a:r>
            <a:r>
              <a:rPr lang="pt-BR" sz="2000" dirty="0" smtClean="0">
                <a:latin typeface="+mj-lt"/>
              </a:rPr>
              <a:t>Ceará</a:t>
            </a:r>
            <a:endParaRPr lang="pt-BR" sz="2000" dirty="0">
              <a:latin typeface="+mj-lt"/>
            </a:endParaRP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t-BR" sz="2000" dirty="0" smtClean="0">
                <a:latin typeface="+mj-lt"/>
              </a:rPr>
              <a:t>Barragem Congonhas / MG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t-BR" sz="2000" dirty="0">
                <a:latin typeface="+mj-lt"/>
              </a:rPr>
              <a:t>Vertente Litorânea – 3ª etapa / PB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t-BR" sz="2000" dirty="0">
                <a:latin typeface="+mj-lt"/>
              </a:rPr>
              <a:t>Adutora do Agreste – 3ª e 4ª etapa / PE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t-BR" sz="2000" dirty="0">
                <a:latin typeface="+mj-lt"/>
              </a:rPr>
              <a:t>Barragem Castelo / PI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t-BR" sz="2000" dirty="0">
                <a:latin typeface="+mj-lt"/>
              </a:rPr>
              <a:t>Barragem Milagres / </a:t>
            </a:r>
            <a:r>
              <a:rPr lang="pt-BR" sz="2000" dirty="0" smtClean="0">
                <a:latin typeface="+mj-lt"/>
              </a:rPr>
              <a:t>PI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t-BR" sz="2000" dirty="0" smtClean="0">
                <a:latin typeface="+mj-lt"/>
              </a:rPr>
              <a:t>Canal </a:t>
            </a:r>
            <a:r>
              <a:rPr lang="pt-BR" sz="2000" dirty="0" err="1" smtClean="0">
                <a:latin typeface="+mj-lt"/>
              </a:rPr>
              <a:t>Xingó</a:t>
            </a:r>
            <a:r>
              <a:rPr lang="pt-BR" sz="2000" dirty="0">
                <a:latin typeface="+mj-lt"/>
              </a:rPr>
              <a:t> </a:t>
            </a:r>
            <a:r>
              <a:rPr lang="pt-BR" sz="2000" dirty="0" smtClean="0">
                <a:latin typeface="+mj-lt"/>
              </a:rPr>
              <a:t>/ SE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39592" y="1556792"/>
            <a:ext cx="3668312" cy="27084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1" algn="just" defTabSz="457200">
              <a:spcBef>
                <a:spcPts val="600"/>
              </a:spcBef>
            </a:pPr>
            <a:r>
              <a:rPr lang="pt-BR" sz="2000" b="1" dirty="0" smtClean="0">
                <a:latin typeface="+mj-lt"/>
              </a:rPr>
              <a:t>Ramais Associados </a:t>
            </a:r>
            <a:endParaRPr lang="pt-BR" sz="2000" strike="sngStrike" dirty="0">
              <a:solidFill>
                <a:srgbClr val="C00000"/>
              </a:solidFill>
              <a:latin typeface="+mj-lt"/>
            </a:endParaRPr>
          </a:p>
          <a:p>
            <a:pPr marL="631825" lvl="1" indent="-174625" algn="just" defTabSz="45720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pt-BR" sz="2000" dirty="0" smtClean="0">
              <a:latin typeface="+mj-lt"/>
            </a:endParaRPr>
          </a:p>
          <a:p>
            <a:pPr marL="631825" lvl="1" indent="-174625" algn="just" defTabSz="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t-BR" sz="2000" dirty="0" smtClean="0">
                <a:latin typeface="+mj-lt"/>
              </a:rPr>
              <a:t>Ramal </a:t>
            </a:r>
            <a:r>
              <a:rPr lang="pt-BR" sz="2000" dirty="0">
                <a:latin typeface="+mj-lt"/>
              </a:rPr>
              <a:t>do Agreste / PE</a:t>
            </a:r>
          </a:p>
          <a:p>
            <a:pPr marL="631825" lvl="1" indent="-174625" algn="just" defTabSz="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t-BR" sz="2000" dirty="0">
                <a:latin typeface="+mj-lt"/>
              </a:rPr>
              <a:t>Ramal de </a:t>
            </a:r>
            <a:r>
              <a:rPr lang="pt-BR" sz="2000" dirty="0" err="1">
                <a:latin typeface="+mj-lt"/>
              </a:rPr>
              <a:t>Entremontes</a:t>
            </a:r>
            <a:r>
              <a:rPr lang="pt-BR" sz="2000" dirty="0">
                <a:latin typeface="+mj-lt"/>
              </a:rPr>
              <a:t> / PE</a:t>
            </a:r>
          </a:p>
          <a:p>
            <a:pPr marL="631825" lvl="1" indent="-174625" algn="just" defTabSz="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t-BR" sz="2000" dirty="0">
                <a:latin typeface="+mj-lt"/>
              </a:rPr>
              <a:t>Ramal do Apodi / PB - RN</a:t>
            </a:r>
          </a:p>
          <a:p>
            <a:pPr marL="631825" lvl="1" indent="-174625" algn="just" defTabSz="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t-BR" sz="2000" dirty="0">
                <a:latin typeface="+mj-lt"/>
              </a:rPr>
              <a:t>Ramal do Salgado / CE</a:t>
            </a:r>
          </a:p>
          <a:p>
            <a:pPr marL="631825" lvl="1" indent="-174625" algn="just" defTabSz="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t-BR" sz="2000" dirty="0">
                <a:latin typeface="+mj-lt"/>
              </a:rPr>
              <a:t>Ramal do Piancó / PB</a:t>
            </a:r>
          </a:p>
        </p:txBody>
      </p:sp>
      <p:sp>
        <p:nvSpPr>
          <p:cNvPr id="7" name="Seta para a direita 6">
            <a:hlinkClick r:id="rId3" action="ppaction://hlinksldjump"/>
          </p:cNvPr>
          <p:cNvSpPr/>
          <p:nvPr/>
        </p:nvSpPr>
        <p:spPr>
          <a:xfrm>
            <a:off x="467544" y="2443461"/>
            <a:ext cx="213360" cy="12144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000">
              <a:latin typeface="+mj-lt"/>
            </a:endParaRPr>
          </a:p>
        </p:txBody>
      </p:sp>
      <p:sp>
        <p:nvSpPr>
          <p:cNvPr id="8" name="Seta para a direita 7">
            <a:hlinkClick r:id="rId3" action="ppaction://hlinksldjump"/>
          </p:cNvPr>
          <p:cNvSpPr/>
          <p:nvPr/>
        </p:nvSpPr>
        <p:spPr>
          <a:xfrm>
            <a:off x="467544" y="2803501"/>
            <a:ext cx="213360" cy="12144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000">
              <a:latin typeface="+mj-lt"/>
            </a:endParaRPr>
          </a:p>
        </p:txBody>
      </p:sp>
      <p:sp>
        <p:nvSpPr>
          <p:cNvPr id="9" name="Seta para a direita 8">
            <a:hlinkClick r:id="rId3" action="ppaction://hlinksldjump"/>
          </p:cNvPr>
          <p:cNvSpPr/>
          <p:nvPr/>
        </p:nvSpPr>
        <p:spPr>
          <a:xfrm>
            <a:off x="467544" y="3212976"/>
            <a:ext cx="213360" cy="12144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000">
              <a:latin typeface="+mj-lt"/>
            </a:endParaRPr>
          </a:p>
        </p:txBody>
      </p:sp>
      <p:sp>
        <p:nvSpPr>
          <p:cNvPr id="10" name="Seta para a direita 9">
            <a:hlinkClick r:id="rId3" action="ppaction://hlinksldjump"/>
          </p:cNvPr>
          <p:cNvSpPr/>
          <p:nvPr/>
        </p:nvSpPr>
        <p:spPr>
          <a:xfrm>
            <a:off x="467544" y="3573016"/>
            <a:ext cx="213360" cy="12144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000">
              <a:latin typeface="+mj-lt"/>
            </a:endParaRPr>
          </a:p>
        </p:txBody>
      </p:sp>
      <p:sp>
        <p:nvSpPr>
          <p:cNvPr id="11" name="Seta para a direita 10">
            <a:hlinkClick r:id="rId3" action="ppaction://hlinksldjump"/>
          </p:cNvPr>
          <p:cNvSpPr/>
          <p:nvPr/>
        </p:nvSpPr>
        <p:spPr>
          <a:xfrm>
            <a:off x="467544" y="3955629"/>
            <a:ext cx="213360" cy="12144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000">
              <a:latin typeface="+mj-lt"/>
            </a:endParaRPr>
          </a:p>
        </p:txBody>
      </p:sp>
      <p:sp>
        <p:nvSpPr>
          <p:cNvPr id="12" name="Seta para a direita 11">
            <a:hlinkClick r:id="rId3" action="ppaction://hlinksldjump"/>
          </p:cNvPr>
          <p:cNvSpPr/>
          <p:nvPr/>
        </p:nvSpPr>
        <p:spPr>
          <a:xfrm>
            <a:off x="4283968" y="2420888"/>
            <a:ext cx="213360" cy="12144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000">
              <a:latin typeface="+mj-lt"/>
            </a:endParaRPr>
          </a:p>
        </p:txBody>
      </p:sp>
      <p:sp>
        <p:nvSpPr>
          <p:cNvPr id="13" name="Seta para a direita 12">
            <a:hlinkClick r:id="rId3" action="ppaction://hlinksldjump"/>
          </p:cNvPr>
          <p:cNvSpPr/>
          <p:nvPr/>
        </p:nvSpPr>
        <p:spPr>
          <a:xfrm>
            <a:off x="4283968" y="2830363"/>
            <a:ext cx="213360" cy="12144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000">
              <a:latin typeface="+mj-lt"/>
            </a:endParaRPr>
          </a:p>
        </p:txBody>
      </p:sp>
      <p:sp>
        <p:nvSpPr>
          <p:cNvPr id="14" name="Seta para a direita 13">
            <a:hlinkClick r:id="rId3" action="ppaction://hlinksldjump"/>
          </p:cNvPr>
          <p:cNvSpPr/>
          <p:nvPr/>
        </p:nvSpPr>
        <p:spPr>
          <a:xfrm>
            <a:off x="4283968" y="3212976"/>
            <a:ext cx="213360" cy="12144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000">
              <a:latin typeface="+mj-lt"/>
            </a:endParaRPr>
          </a:p>
        </p:txBody>
      </p:sp>
      <p:sp>
        <p:nvSpPr>
          <p:cNvPr id="15" name="Seta para a direita 14">
            <a:hlinkClick r:id="rId3" action="ppaction://hlinksldjump"/>
          </p:cNvPr>
          <p:cNvSpPr/>
          <p:nvPr/>
        </p:nvSpPr>
        <p:spPr>
          <a:xfrm>
            <a:off x="4283968" y="3550443"/>
            <a:ext cx="213360" cy="12144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000">
              <a:latin typeface="+mj-lt"/>
            </a:endParaRPr>
          </a:p>
        </p:txBody>
      </p:sp>
      <p:sp>
        <p:nvSpPr>
          <p:cNvPr id="16" name="Seta para a direita 15">
            <a:hlinkClick r:id="rId3" action="ppaction://hlinksldjump"/>
          </p:cNvPr>
          <p:cNvSpPr/>
          <p:nvPr/>
        </p:nvSpPr>
        <p:spPr>
          <a:xfrm>
            <a:off x="4283968" y="3933056"/>
            <a:ext cx="213360" cy="12144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000">
              <a:latin typeface="+mj-lt"/>
            </a:endParaRPr>
          </a:p>
        </p:txBody>
      </p:sp>
      <p:sp>
        <p:nvSpPr>
          <p:cNvPr id="17" name="Seta para a direita 16">
            <a:hlinkClick r:id="rId3" action="ppaction://hlinksldjump"/>
          </p:cNvPr>
          <p:cNvSpPr/>
          <p:nvPr/>
        </p:nvSpPr>
        <p:spPr>
          <a:xfrm>
            <a:off x="4283968" y="4342531"/>
            <a:ext cx="213360" cy="12144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000">
              <a:latin typeface="+mj-lt"/>
            </a:endParaRPr>
          </a:p>
        </p:txBody>
      </p:sp>
      <p:sp>
        <p:nvSpPr>
          <p:cNvPr id="18" name="Seta para a direita 17">
            <a:hlinkClick r:id="rId3" action="ppaction://hlinksldjump"/>
          </p:cNvPr>
          <p:cNvSpPr/>
          <p:nvPr/>
        </p:nvSpPr>
        <p:spPr>
          <a:xfrm>
            <a:off x="4283968" y="4725144"/>
            <a:ext cx="213360" cy="12144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000">
              <a:latin typeface="+mj-lt"/>
            </a:endParaRPr>
          </a:p>
        </p:txBody>
      </p:sp>
      <p:sp>
        <p:nvSpPr>
          <p:cNvPr id="19" name="Seta para a direita 18">
            <a:hlinkClick r:id="rId3" action="ppaction://hlinksldjump"/>
          </p:cNvPr>
          <p:cNvSpPr/>
          <p:nvPr/>
        </p:nvSpPr>
        <p:spPr>
          <a:xfrm>
            <a:off x="4283968" y="5085184"/>
            <a:ext cx="213360" cy="12144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000">
              <a:latin typeface="+mj-lt"/>
            </a:endParaRPr>
          </a:p>
        </p:txBody>
      </p:sp>
      <p:sp>
        <p:nvSpPr>
          <p:cNvPr id="20" name="Seta para a direita 19">
            <a:hlinkClick r:id="rId3" action="ppaction://hlinksldjump"/>
          </p:cNvPr>
          <p:cNvSpPr/>
          <p:nvPr/>
        </p:nvSpPr>
        <p:spPr>
          <a:xfrm>
            <a:off x="4283968" y="5472086"/>
            <a:ext cx="213360" cy="12144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000">
              <a:latin typeface="+mj-lt"/>
            </a:endParaRPr>
          </a:p>
        </p:txBody>
      </p:sp>
      <p:sp>
        <p:nvSpPr>
          <p:cNvPr id="21" name="Seta para a direita 20">
            <a:hlinkClick r:id="rId3" action="ppaction://hlinksldjump"/>
          </p:cNvPr>
          <p:cNvSpPr/>
          <p:nvPr/>
        </p:nvSpPr>
        <p:spPr>
          <a:xfrm>
            <a:off x="4283968" y="5854699"/>
            <a:ext cx="213360" cy="12144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000">
              <a:latin typeface="+mj-lt"/>
            </a:endParaRPr>
          </a:p>
        </p:txBody>
      </p:sp>
      <p:sp>
        <p:nvSpPr>
          <p:cNvPr id="22" name="Título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base">
              <a:spcAft>
                <a:spcPct val="0"/>
              </a:spcAft>
            </a:pPr>
            <a:r>
              <a:rPr lang="pt-BR" sz="3200" b="1" dirty="0" smtClean="0">
                <a:solidFill>
                  <a:srgbClr val="04617B"/>
                </a:solidFill>
              </a:rPr>
              <a:t>Visão de Futuro</a:t>
            </a:r>
            <a:endParaRPr lang="pt-BR" sz="3200" b="1" dirty="0">
              <a:solidFill>
                <a:srgbClr val="04617B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4236770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Recorte de Tela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769875" y="403681"/>
            <a:ext cx="7659676" cy="63906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CaixaDeTexto 1"/>
          <p:cNvSpPr txBox="1"/>
          <p:nvPr/>
        </p:nvSpPr>
        <p:spPr>
          <a:xfrm>
            <a:off x="907544" y="602685"/>
            <a:ext cx="1648232" cy="95410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200" b="1" dirty="0" smtClean="0">
                <a:latin typeface="+mj-lt"/>
              </a:rPr>
              <a:t>ALTURA DE BOMBEAMENTO</a:t>
            </a:r>
          </a:p>
          <a:p>
            <a:endParaRPr lang="pt-BR" sz="800" b="1" dirty="0" smtClean="0">
              <a:latin typeface="+mj-lt"/>
            </a:endParaRPr>
          </a:p>
          <a:p>
            <a:r>
              <a:rPr lang="pt-BR" sz="1200" b="1" dirty="0" smtClean="0">
                <a:latin typeface="+mj-lt"/>
              </a:rPr>
              <a:t>Eixo Norte: 	188 m</a:t>
            </a:r>
          </a:p>
          <a:p>
            <a:r>
              <a:rPr lang="pt-BR" sz="1200" b="1" dirty="0" smtClean="0">
                <a:latin typeface="+mj-lt"/>
              </a:rPr>
              <a:t>Eixo Leste:	332 m</a:t>
            </a:r>
            <a:endParaRPr lang="pt-BR" sz="1200" b="1" dirty="0">
              <a:latin typeface="+mj-lt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4552948" y="2910136"/>
            <a:ext cx="59511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 b="1" dirty="0" smtClean="0">
                <a:latin typeface="+mj-lt"/>
              </a:rPr>
              <a:t>102 km</a:t>
            </a:r>
            <a:endParaRPr lang="pt-BR" sz="900" b="1" dirty="0">
              <a:latin typeface="+mj-lt"/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3832868" y="4005064"/>
            <a:ext cx="59511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 b="1" dirty="0" smtClean="0">
                <a:latin typeface="+mj-lt"/>
              </a:rPr>
              <a:t>18 km</a:t>
            </a:r>
            <a:endParaRPr lang="pt-BR" sz="900" b="1" dirty="0">
              <a:latin typeface="+mj-lt"/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3400820" y="5214392"/>
            <a:ext cx="59511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 b="1" dirty="0" smtClean="0">
                <a:latin typeface="+mj-lt"/>
              </a:rPr>
              <a:t>140 km</a:t>
            </a:r>
            <a:endParaRPr lang="pt-BR" sz="900" b="1" dirty="0">
              <a:latin typeface="+mj-lt"/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5129012" y="6439047"/>
            <a:ext cx="59511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 b="1" dirty="0" smtClean="0">
                <a:latin typeface="+mj-lt"/>
              </a:rPr>
              <a:t>16 km</a:t>
            </a:r>
            <a:endParaRPr lang="pt-BR" sz="900" b="1" dirty="0">
              <a:latin typeface="+mj-lt"/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5273028" y="4134272"/>
            <a:ext cx="59511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 b="1" dirty="0" smtClean="0">
                <a:latin typeface="+mj-lt"/>
              </a:rPr>
              <a:t>166 km</a:t>
            </a:r>
            <a:endParaRPr lang="pt-BR" sz="900" b="1" dirty="0">
              <a:latin typeface="+mj-lt"/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6641180" y="3645024"/>
            <a:ext cx="59511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 b="1" dirty="0" smtClean="0">
                <a:latin typeface="+mj-lt"/>
              </a:rPr>
              <a:t>35 km</a:t>
            </a:r>
            <a:endParaRPr lang="pt-BR" sz="900" b="1" dirty="0">
              <a:latin typeface="+mj-lt"/>
            </a:endParaRPr>
          </a:p>
        </p:txBody>
      </p:sp>
      <p:sp>
        <p:nvSpPr>
          <p:cNvPr id="13" name="Título 1"/>
          <p:cNvSpPr txBox="1">
            <a:spLocks/>
          </p:cNvSpPr>
          <p:nvPr/>
        </p:nvSpPr>
        <p:spPr>
          <a:xfrm>
            <a:off x="1" y="2289"/>
            <a:ext cx="9144000" cy="3426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eaLnBrk="1" latinLnBrk="0" hangingPunct="1">
              <a:buNone/>
              <a:defRPr sz="4400">
                <a:latin typeface="+mj-lt"/>
                <a:ea typeface="+mj-ea"/>
                <a:cs typeface="+mj-cs"/>
              </a:defRPr>
            </a:lvl1pPr>
          </a:lstStyle>
          <a:p>
            <a:r>
              <a:rPr lang="pt-BR" sz="2000" b="1" dirty="0" smtClean="0">
                <a:solidFill>
                  <a:schemeClr val="bg1"/>
                </a:solidFill>
              </a:rPr>
              <a:t>Projeto de Integração do rio São Francisco</a:t>
            </a:r>
            <a:endParaRPr lang="pt-BR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5992103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91680" y="366012"/>
            <a:ext cx="5688632" cy="40536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73347" y="4551106"/>
            <a:ext cx="4088334" cy="23145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4553024"/>
            <a:ext cx="4104456" cy="23236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ítulo 1"/>
          <p:cNvSpPr txBox="1">
            <a:spLocks/>
          </p:cNvSpPr>
          <p:nvPr/>
        </p:nvSpPr>
        <p:spPr>
          <a:xfrm>
            <a:off x="1" y="2289"/>
            <a:ext cx="9144000" cy="3426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eaLnBrk="1" latinLnBrk="0" hangingPunct="1">
              <a:buNone/>
              <a:defRPr sz="4400">
                <a:latin typeface="+mj-lt"/>
                <a:ea typeface="+mj-ea"/>
                <a:cs typeface="+mj-cs"/>
              </a:defRPr>
            </a:lvl1pPr>
          </a:lstStyle>
          <a:p>
            <a:r>
              <a:rPr lang="pt-BR" sz="2000" b="1" dirty="0" smtClean="0">
                <a:solidFill>
                  <a:schemeClr val="bg1"/>
                </a:solidFill>
              </a:rPr>
              <a:t>Projeto de Integração do rio São Francisco</a:t>
            </a:r>
            <a:endParaRPr lang="pt-BR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8556599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ítulo 1"/>
          <p:cNvSpPr txBox="1">
            <a:spLocks/>
          </p:cNvSpPr>
          <p:nvPr/>
        </p:nvSpPr>
        <p:spPr>
          <a:xfrm>
            <a:off x="35496" y="548680"/>
            <a:ext cx="9073008" cy="7920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eaLnBrk="1" latinLnBrk="0" hangingPunct="1">
              <a:buNone/>
              <a:defRPr sz="4400">
                <a:latin typeface="+mj-lt"/>
                <a:ea typeface="+mj-ea"/>
                <a:cs typeface="+mj-cs"/>
              </a:defRPr>
            </a:lvl1pPr>
          </a:lstStyle>
          <a:p>
            <a:r>
              <a:rPr lang="pt-BR" sz="2800" b="1" dirty="0" smtClean="0">
                <a:solidFill>
                  <a:srgbClr val="04617B"/>
                </a:solidFill>
              </a:rPr>
              <a:t>Gerenciamento do Projeto</a:t>
            </a:r>
          </a:p>
          <a:p>
            <a:r>
              <a:rPr lang="pt-BR" sz="2400" b="1" dirty="0">
                <a:solidFill>
                  <a:srgbClr val="04617B"/>
                </a:solidFill>
              </a:rPr>
              <a:t>Avanço Físico e Mobilização por Meta</a:t>
            </a:r>
          </a:p>
        </p:txBody>
      </p:sp>
      <p:sp>
        <p:nvSpPr>
          <p:cNvPr id="15" name="CaixaDeTexto 25"/>
          <p:cNvSpPr txBox="1">
            <a:spLocks noChangeArrowheads="1"/>
          </p:cNvSpPr>
          <p:nvPr/>
        </p:nvSpPr>
        <p:spPr bwMode="auto">
          <a:xfrm>
            <a:off x="5788248" y="6351711"/>
            <a:ext cx="298353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t-BR" sz="1200" b="1" dirty="0" smtClean="0">
                <a:solidFill>
                  <a:prstClr val="black"/>
                </a:solidFill>
                <a:latin typeface="Calibri"/>
                <a:cs typeface="Calibri" pitchFamily="34" charset="0"/>
              </a:rPr>
              <a:t>Avanço Físico  em  30/03/2015</a:t>
            </a:r>
          </a:p>
          <a:p>
            <a:r>
              <a:rPr lang="pt-BR" sz="1200" b="1" dirty="0" smtClean="0">
                <a:solidFill>
                  <a:prstClr val="black"/>
                </a:solidFill>
                <a:latin typeface="Calibri"/>
                <a:cs typeface="Calibri" pitchFamily="34" charset="0"/>
              </a:rPr>
              <a:t>Mobilização em 02/04/2015</a:t>
            </a:r>
          </a:p>
        </p:txBody>
      </p:sp>
      <p:pic>
        <p:nvPicPr>
          <p:cNvPr id="17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 bwMode="auto">
          <a:xfrm>
            <a:off x="103136" y="1922847"/>
            <a:ext cx="8933360" cy="37444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ítulo 1"/>
          <p:cNvSpPr txBox="1">
            <a:spLocks/>
          </p:cNvSpPr>
          <p:nvPr/>
        </p:nvSpPr>
        <p:spPr>
          <a:xfrm>
            <a:off x="1" y="2289"/>
            <a:ext cx="9144000" cy="3426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eaLnBrk="1" latinLnBrk="0" hangingPunct="1">
              <a:buNone/>
              <a:defRPr sz="4400">
                <a:latin typeface="+mj-lt"/>
                <a:ea typeface="+mj-ea"/>
                <a:cs typeface="+mj-cs"/>
              </a:defRPr>
            </a:lvl1pPr>
          </a:lstStyle>
          <a:p>
            <a:r>
              <a:rPr lang="pt-BR" sz="2000" b="1" dirty="0" smtClean="0">
                <a:solidFill>
                  <a:schemeClr val="bg1"/>
                </a:solidFill>
              </a:rPr>
              <a:t>Projeto de Integração do rio São Francisco</a:t>
            </a:r>
            <a:endParaRPr lang="pt-BR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9101824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</TotalTime>
  <Words>1036</Words>
  <Application>Microsoft Office PowerPoint</Application>
  <PresentationFormat>Apresentação na tela (4:3)</PresentationFormat>
  <Paragraphs>285</Paragraphs>
  <Slides>68</Slides>
  <Notes>20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68</vt:i4>
      </vt:variant>
    </vt:vector>
  </HeadingPairs>
  <TitlesOfParts>
    <vt:vector size="69" baseType="lpstr">
      <vt:lpstr>Tema do Office</vt:lpstr>
      <vt:lpstr>Slide 1</vt:lpstr>
      <vt:lpstr>Estratégia de Investimento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Slide 68</vt:lpstr>
    </vt:vector>
  </TitlesOfParts>
  <Company>Ministerio da Integracao Nacional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Fernando Erdmann da Silva F. Ritter</dc:creator>
  <cp:lastModifiedBy>cantony</cp:lastModifiedBy>
  <cp:revision>19</cp:revision>
  <dcterms:created xsi:type="dcterms:W3CDTF">2015-01-21T20:27:26Z</dcterms:created>
  <dcterms:modified xsi:type="dcterms:W3CDTF">2015-05-13T17:23:21Z</dcterms:modified>
</cp:coreProperties>
</file>