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5"/>
  </p:notesMasterIdLst>
  <p:sldIdLst>
    <p:sldId id="261" r:id="rId2"/>
    <p:sldId id="309" r:id="rId3"/>
    <p:sldId id="285" r:id="rId4"/>
    <p:sldId id="314" r:id="rId5"/>
    <p:sldId id="286" r:id="rId6"/>
    <p:sldId id="287" r:id="rId7"/>
    <p:sldId id="288" r:id="rId8"/>
    <p:sldId id="289" r:id="rId9"/>
    <p:sldId id="290" r:id="rId10"/>
    <p:sldId id="292" r:id="rId11"/>
    <p:sldId id="315" r:id="rId12"/>
    <p:sldId id="311" r:id="rId13"/>
    <p:sldId id="313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749C8-3F9D-DE4C-B8D5-1187F03FB324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867F2-8EC3-6A44-B6D0-ED09564A75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0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4276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145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923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805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4587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856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049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77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62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81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94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4787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91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05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388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00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6273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B0289B6-9801-4FB2-BA95-4FCC297326D1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861A054-9940-4EBC-A960-971E95E8A3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60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1196788"/>
            <a:ext cx="8761413" cy="672352"/>
          </a:xfrm>
        </p:spPr>
        <p:txBody>
          <a:bodyPr>
            <a:noAutofit/>
          </a:bodyPr>
          <a:lstStyle/>
          <a:p>
            <a:pPr algn="ctr"/>
            <a:r>
              <a:rPr lang="pt-BR" sz="2400" dirty="0" smtClean="0"/>
              <a:t>AUDIÊNCIA PÚBLICA SENADO FEDERAL</a:t>
            </a:r>
            <a:br>
              <a:rPr lang="pt-BR" sz="2400" dirty="0" smtClean="0"/>
            </a:br>
            <a:r>
              <a:rPr lang="pt-BR" sz="2400" dirty="0" smtClean="0"/>
              <a:t>Programa Institucional de Bolsa de Iniciação à Docência PIBID</a:t>
            </a:r>
            <a:endParaRPr lang="pt-BR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60619"/>
            <a:ext cx="8843184" cy="4353059"/>
          </a:xfrm>
        </p:spPr>
        <p:txBody>
          <a:bodyPr>
            <a:normAutofit fontScale="92500" lnSpcReduction="10000"/>
          </a:bodyPr>
          <a:lstStyle/>
          <a:p>
            <a:pPr marL="400050" lvl="1" indent="0" algn="ctr">
              <a:buNone/>
            </a:pPr>
            <a:endParaRPr lang="pt-BR" sz="2600" b="1" dirty="0" smtClean="0"/>
          </a:p>
          <a:p>
            <a:pPr marL="400050" lvl="1" indent="0" algn="ctr">
              <a:buNone/>
            </a:pPr>
            <a:endParaRPr lang="pt-BR" sz="2600" b="1" dirty="0"/>
          </a:p>
          <a:p>
            <a:pPr marL="400050" lvl="1" indent="0" algn="ctr">
              <a:buNone/>
            </a:pPr>
            <a:endParaRPr lang="pt-BR" sz="2600" b="1" dirty="0" smtClean="0"/>
          </a:p>
          <a:p>
            <a:pPr marL="400050" lvl="1" indent="0" algn="ctr">
              <a:buNone/>
            </a:pPr>
            <a:r>
              <a:rPr lang="pt-BR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Política Nacional, Diretrizes Curriculares para a Formação </a:t>
            </a:r>
            <a:r>
              <a:rPr lang="pt-BR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inicial e continuada </a:t>
            </a:r>
            <a:r>
              <a:rPr lang="pt-BR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dos </a:t>
            </a:r>
            <a:r>
              <a:rPr lang="pt-BR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Profissionais do Magistério da Educação </a:t>
            </a:r>
            <a:r>
              <a:rPr lang="pt-BR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Básica e o PIBID</a:t>
            </a:r>
            <a:endParaRPr lang="pt-BR" sz="2600" b="1" dirty="0">
              <a:solidFill>
                <a:schemeClr val="tx1"/>
              </a:solidFill>
            </a:endParaRPr>
          </a:p>
          <a:p>
            <a:pPr marL="400050" lvl="1" indent="0" algn="ctr">
              <a:buNone/>
            </a:pPr>
            <a:endParaRPr lang="pt-BR" sz="2600" b="1" dirty="0" smtClean="0"/>
          </a:p>
          <a:p>
            <a:pPr marL="400050" lvl="1" indent="0" algn="ctr">
              <a:buNone/>
            </a:pPr>
            <a:endParaRPr lang="pt-BR" sz="2600" b="1" dirty="0"/>
          </a:p>
          <a:p>
            <a:pPr marL="400050" lvl="1" indent="0" algn="ctr">
              <a:buNone/>
            </a:pPr>
            <a:r>
              <a:rPr lang="pt-BR" sz="2600" b="1" dirty="0" smtClean="0"/>
              <a:t>Luiz Dourado</a:t>
            </a:r>
          </a:p>
          <a:p>
            <a:pPr marL="400050" lvl="1" indent="0" algn="ctr">
              <a:buNone/>
            </a:pPr>
            <a:r>
              <a:rPr lang="pt-BR" sz="2600" b="1" dirty="0" smtClean="0"/>
              <a:t>CNE/UFG</a:t>
            </a:r>
          </a:p>
        </p:txBody>
      </p:sp>
    </p:spTree>
    <p:extLst>
      <p:ext uri="{BB962C8B-B14F-4D97-AF65-F5344CB8AC3E}">
        <p14:creationId xmlns:p14="http://schemas.microsoft.com/office/powerpoint/2010/main" val="379129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PIBID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2800" b="1" dirty="0" smtClean="0"/>
              <a:t>Caracterização: Programa de bolsa de iniciação à Docência &gt; Capes;</a:t>
            </a:r>
          </a:p>
          <a:p>
            <a:pPr marL="0" indent="0">
              <a:buNone/>
            </a:pPr>
            <a:r>
              <a:rPr lang="pt-BR" sz="2800" b="1" dirty="0" smtClean="0"/>
              <a:t>Objetivos: aperfeiçoar a formação de docentes e melhoria da EB;</a:t>
            </a:r>
          </a:p>
          <a:p>
            <a:pPr marL="0" indent="0">
              <a:buNone/>
            </a:pPr>
            <a:r>
              <a:rPr lang="pt-BR" sz="2800" b="1" dirty="0" smtClean="0"/>
              <a:t>Relações de cooperação: IES/</a:t>
            </a:r>
            <a:r>
              <a:rPr lang="pt-BR" sz="2800" b="1" dirty="0" err="1" smtClean="0"/>
              <a:t>I</a:t>
            </a:r>
            <a:r>
              <a:rPr lang="pt-BR" sz="2800" b="1" dirty="0" smtClean="0"/>
              <a:t> Ed. Básica;</a:t>
            </a:r>
          </a:p>
          <a:p>
            <a:pPr marL="0" indent="0">
              <a:buNone/>
            </a:pPr>
            <a:r>
              <a:rPr lang="pt-BR" sz="2800" b="1" dirty="0" smtClean="0"/>
              <a:t>Avaliação: IES/ Sistemas de ensino &gt; favorável;</a:t>
            </a:r>
          </a:p>
          <a:p>
            <a:pPr marL="0" indent="0">
              <a:buNone/>
            </a:pPr>
            <a:r>
              <a:rPr lang="pt-BR" sz="2800" b="1" dirty="0" smtClean="0"/>
              <a:t>Manifestações diversas: </a:t>
            </a:r>
            <a:r>
              <a:rPr lang="pt-BR" sz="2800" b="1" dirty="0" err="1" smtClean="0"/>
              <a:t>IFETs</a:t>
            </a:r>
            <a:r>
              <a:rPr lang="pt-BR" sz="2800" b="1" dirty="0" smtClean="0"/>
              <a:t>, Universidades, fóruns, entidades;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47384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PIBID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 smtClean="0"/>
              <a:t>Articulação com a política nacional e as </a:t>
            </a:r>
            <a:r>
              <a:rPr lang="pt-BR" sz="2800" b="1" dirty="0" err="1" smtClean="0"/>
              <a:t>DCNs</a:t>
            </a:r>
            <a:r>
              <a:rPr lang="pt-BR" sz="2800" b="1" dirty="0"/>
              <a:t> </a:t>
            </a:r>
            <a:r>
              <a:rPr lang="pt-BR" sz="2800" b="1" dirty="0" smtClean="0"/>
              <a:t>&gt; requer maior organicidade entre os programas, incluindo o PIBID;</a:t>
            </a:r>
          </a:p>
          <a:p>
            <a:pPr marL="0" indent="0">
              <a:buNone/>
            </a:pPr>
            <a:r>
              <a:rPr lang="pt-BR" sz="2800" b="1" dirty="0" smtClean="0"/>
              <a:t>Priorização das instituições de EB, articulação com estágio supervisionado e Prática como componente curricular, formação dos formadores;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58312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Desafios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sz="3600" dirty="0" err="1" smtClean="0"/>
              <a:t>Pne</a:t>
            </a:r>
            <a:r>
              <a:rPr lang="pt-BR" sz="3600" dirty="0" smtClean="0"/>
              <a:t>: epicentro das políticas educacionais;</a:t>
            </a:r>
          </a:p>
          <a:p>
            <a:r>
              <a:rPr lang="pt-BR" sz="3600" dirty="0" smtClean="0"/>
              <a:t>Institucionalização do SNE;</a:t>
            </a:r>
          </a:p>
          <a:p>
            <a:r>
              <a:rPr lang="pt-BR" sz="3600" dirty="0" smtClean="0"/>
              <a:t>Valorização dos profissionais da educação;</a:t>
            </a:r>
          </a:p>
          <a:p>
            <a:r>
              <a:rPr lang="pt-BR" sz="3600" dirty="0" smtClean="0"/>
              <a:t>Financiamento, gestão e qualidade;</a:t>
            </a:r>
          </a:p>
          <a:p>
            <a:r>
              <a:rPr lang="pt-BR" sz="3600" dirty="0"/>
              <a:t>maior organicidade entre políticas e programas</a:t>
            </a:r>
            <a:r>
              <a:rPr lang="pt-BR" sz="3600" dirty="0" smtClean="0"/>
              <a:t>;</a:t>
            </a:r>
          </a:p>
          <a:p>
            <a:r>
              <a:rPr lang="pt-BR" sz="3600" dirty="0" smtClean="0"/>
              <a:t>Institucionalização da formação: PDI/PPI/PPC; Articulação EB e ES;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43748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Obrigado!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3600" dirty="0" smtClean="0"/>
              <a:t>Contato:</a:t>
            </a:r>
          </a:p>
          <a:p>
            <a:pPr marL="0" indent="0">
              <a:buNone/>
            </a:pPr>
            <a:r>
              <a:rPr lang="pt-BR" sz="3600" dirty="0" smtClean="0"/>
              <a:t>luizdourado2@gmail.com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35428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882026"/>
          </a:xfrm>
        </p:spPr>
        <p:txBody>
          <a:bodyPr/>
          <a:lstStyle/>
          <a:p>
            <a:pPr algn="r"/>
            <a:r>
              <a:rPr lang="pt-BR" sz="2800" dirty="0" err="1" smtClean="0"/>
              <a:t>DCNs</a:t>
            </a:r>
            <a:r>
              <a:rPr lang="pt-BR" sz="2800" dirty="0" smtClean="0"/>
              <a:t> para a Formação Inicial e Continuada dos Profissionais do Magistério da Educação Básica</a:t>
            </a:r>
            <a:br>
              <a:rPr lang="pt-BR" sz="2800" dirty="0" smtClean="0"/>
            </a:br>
            <a:r>
              <a:rPr lang="pt-BR" sz="2000" dirty="0"/>
              <a:t>Parecer CNE/CP nº </a:t>
            </a:r>
            <a:r>
              <a:rPr lang="pt-BR" sz="2000" dirty="0" smtClean="0"/>
              <a:t>2/2015</a:t>
            </a:r>
            <a:br>
              <a:rPr lang="pt-BR" sz="2000" dirty="0" smtClean="0"/>
            </a:br>
            <a:r>
              <a:rPr lang="pt-BR" sz="2000" dirty="0" smtClean="0"/>
              <a:t>  Resolução CNE/</a:t>
            </a:r>
            <a:r>
              <a:rPr lang="pt-BR" sz="2000" smtClean="0"/>
              <a:t>CP </a:t>
            </a:r>
            <a:r>
              <a:rPr lang="pt-BR" sz="2000"/>
              <a:t>nº 2/2015</a:t>
            </a: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b="1" dirty="0" smtClean="0"/>
              <a:t>Define as Diretrizes Curriculares nacionais para a formação inicial em nível superior (cursos de licenciatura, cursos de formação pedagógica para graduados e cursos de segunda licenciatura) e para a formação continuada.</a:t>
            </a:r>
          </a:p>
          <a:p>
            <a:pPr algn="just"/>
            <a:endParaRPr lang="pt-B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06718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DCNs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sz="2400" b="1" dirty="0" smtClean="0"/>
              <a:t>Concepção de docência</a:t>
            </a:r>
          </a:p>
          <a:p>
            <a:pPr marL="0" indent="0" algn="just">
              <a:buNone/>
            </a:pPr>
            <a:r>
              <a:rPr lang="pt-BR" sz="2400" dirty="0" smtClean="0"/>
              <a:t>“ação </a:t>
            </a:r>
            <a:r>
              <a:rPr lang="pt-BR" sz="2400" dirty="0"/>
              <a:t>educativa e processo pedagógico metódico e intencional, construído em relações sociais, </a:t>
            </a:r>
            <a:r>
              <a:rPr lang="pt-BR" sz="2400" dirty="0" err="1"/>
              <a:t>étnicoraciais</a:t>
            </a:r>
            <a:r>
              <a:rPr lang="pt-BR" sz="2400" dirty="0"/>
              <a:t> e produtivas, as quais influenciam conceitos, princípios e objetivos da Pedagogia, desenvolvendo-se na articulação entre conhecimentos científicos e culturais, valores éticos e estéticos inerentes a processos de aprendizagem, de socialização e de construção do conhecimento, no âmbito do diálogo entre diferentes visões de mundo”. </a:t>
            </a:r>
          </a:p>
        </p:txBody>
      </p:sp>
    </p:spTree>
    <p:extLst>
      <p:ext uri="{BB962C8B-B14F-4D97-AF65-F5344CB8AC3E}">
        <p14:creationId xmlns:p14="http://schemas.microsoft.com/office/powerpoint/2010/main" val="115132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Política Nacional, </a:t>
            </a:r>
            <a:r>
              <a:rPr lang="pt-BR" dirty="0" err="1" smtClean="0"/>
              <a:t>DCNs</a:t>
            </a:r>
            <a:r>
              <a:rPr lang="pt-BR" dirty="0" smtClean="0"/>
              <a:t> e Programas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563159"/>
            <a:ext cx="8825659" cy="3416300"/>
          </a:xfrm>
        </p:spPr>
        <p:txBody>
          <a:bodyPr>
            <a:normAutofit/>
          </a:bodyPr>
          <a:lstStyle/>
          <a:p>
            <a:r>
              <a:rPr lang="pt-BR" sz="2400" dirty="0" smtClean="0"/>
              <a:t>Projeto Institucional de formação, articulação com PDI, PPI, </a:t>
            </a:r>
            <a:r>
              <a:rPr lang="pt-BR" sz="2400" dirty="0" err="1" smtClean="0"/>
              <a:t>PPCs</a:t>
            </a:r>
            <a:r>
              <a:rPr lang="pt-BR" sz="2400" dirty="0" smtClean="0"/>
              <a:t> e com os entes federados ( secretarias, sistemas, redes e instituições de educação básica) e com o fórum estadual permanente de apoio a formação docente</a:t>
            </a:r>
          </a:p>
          <a:p>
            <a:r>
              <a:rPr lang="pt-BR" sz="2400" dirty="0" smtClean="0"/>
              <a:t>Diagnóstico, planejamento, definição das modalidades de formação, entre outros;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7913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DCNs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563159"/>
            <a:ext cx="8825659" cy="3416300"/>
          </a:xfrm>
        </p:spPr>
        <p:txBody>
          <a:bodyPr>
            <a:normAutofit/>
          </a:bodyPr>
          <a:lstStyle/>
          <a:p>
            <a:r>
              <a:rPr lang="pt-BR" sz="2400" dirty="0" smtClean="0"/>
              <a:t>(...) o </a:t>
            </a:r>
            <a:r>
              <a:rPr lang="pt-BR" sz="2400" dirty="0"/>
              <a:t>reconhecimento e a valorização das diferenças, nas suas diversas dimensões – e especialmente no que se refere à diversidade étnico-racial, sexual, de gênero e identidade de gênero, geracional, cultural e regional, além das diferenças cognitivas e físicas – não se limitam ao respeito e à tolerância nas relações interpessoais, mas, como parte do processo formativo, produz implicações no currículo, na prática pedagógica e na gestão da instituição educativa</a:t>
            </a:r>
          </a:p>
        </p:txBody>
      </p:sp>
    </p:spTree>
    <p:extLst>
      <p:ext uri="{BB962C8B-B14F-4D97-AF65-F5344CB8AC3E}">
        <p14:creationId xmlns:p14="http://schemas.microsoft.com/office/powerpoint/2010/main" val="374832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DCNs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272553"/>
            <a:ext cx="8825659" cy="430305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/>
              <a:t>Princípios </a:t>
            </a:r>
            <a:r>
              <a:rPr lang="pt-BR" b="1" dirty="0"/>
              <a:t>da Política Nacional de Formação de Profissionais do Magistério da Educação Básica</a:t>
            </a:r>
            <a:r>
              <a:rPr lang="pt-BR" dirty="0" smtClean="0"/>
              <a:t>,</a:t>
            </a:r>
          </a:p>
          <a:p>
            <a:r>
              <a:rPr lang="pt-BR" sz="1900" dirty="0"/>
              <a:t>I - a formação docente para todas as etapas da educação básica como compromisso público de Estado, buscando assegurar o direito das crianças, jovens e adultos à educação de </a:t>
            </a:r>
            <a:r>
              <a:rPr lang="pt-BR" sz="1900" dirty="0" smtClean="0"/>
              <a:t>qualidade (...)</a:t>
            </a:r>
          </a:p>
          <a:p>
            <a:r>
              <a:rPr lang="pt-BR" sz="1900" dirty="0" smtClean="0"/>
              <a:t> </a:t>
            </a:r>
            <a:r>
              <a:rPr lang="pt-BR" sz="1900" dirty="0"/>
              <a:t>II - a formação dos profissionais do magistério </a:t>
            </a:r>
            <a:r>
              <a:rPr lang="pt-BR" sz="1900" dirty="0" smtClean="0"/>
              <a:t>como </a:t>
            </a:r>
            <a:r>
              <a:rPr lang="pt-BR" sz="1900" dirty="0"/>
              <a:t>compromisso com projeto social, político e ético que contribua para a consolidação de uma nação soberana, democrática, justa, inclusiva e que promova a emancipação dos indivíduos e grupos sociais </a:t>
            </a:r>
            <a:r>
              <a:rPr lang="pt-BR" sz="1900" dirty="0" smtClean="0"/>
              <a:t>atenta </a:t>
            </a:r>
            <a:r>
              <a:rPr lang="pt-BR" sz="1900" dirty="0"/>
              <a:t>ao reconhecimento e à valorização da diversidade e, portanto, contrária a toda forma de discriminação</a:t>
            </a:r>
            <a:r>
              <a:rPr lang="pt-BR" sz="1900" dirty="0" smtClean="0"/>
              <a:t>.</a:t>
            </a:r>
          </a:p>
          <a:p>
            <a:r>
              <a:rPr lang="pt-BR" sz="1900" dirty="0" smtClean="0"/>
              <a:t> </a:t>
            </a:r>
            <a:r>
              <a:rPr lang="pt-BR" sz="1900" dirty="0"/>
              <a:t>III - a colaboração constante entre os entes federados na consecução dos objetivos da Política Nacional de Formação de Profissionais do Magistério da Educação Básica, articulada entre o Ministério da Educação (MEC), as instituições formadoras e os sistemas e redes de ensino;</a:t>
            </a:r>
          </a:p>
        </p:txBody>
      </p:sp>
    </p:spTree>
    <p:extLst>
      <p:ext uri="{BB962C8B-B14F-4D97-AF65-F5344CB8AC3E}">
        <p14:creationId xmlns:p14="http://schemas.microsoft.com/office/powerpoint/2010/main" val="320758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DCNs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407025"/>
            <a:ext cx="8825659" cy="4235822"/>
          </a:xfrm>
        </p:spPr>
        <p:txBody>
          <a:bodyPr/>
          <a:lstStyle/>
          <a:p>
            <a:r>
              <a:rPr lang="pt-BR" dirty="0"/>
              <a:t>IV - a garantia de padrão de qualidade dos cursos de formação de docentes ofertados pelas instituições formadoras nas modalidades presencial e à distância; </a:t>
            </a:r>
            <a:endParaRPr lang="pt-BR" dirty="0" smtClean="0"/>
          </a:p>
          <a:p>
            <a:r>
              <a:rPr lang="pt-BR" dirty="0" smtClean="0"/>
              <a:t>V </a:t>
            </a:r>
            <a:r>
              <a:rPr lang="pt-BR" dirty="0"/>
              <a:t>- a articulação entre a teoria e a prática no processo de formação docente, fundada no domínio de conhecimentos científicos e didáticos, contemplando a </a:t>
            </a:r>
            <a:r>
              <a:rPr lang="pt-BR" dirty="0" err="1"/>
              <a:t>indissociabilidade</a:t>
            </a:r>
            <a:r>
              <a:rPr lang="pt-BR" dirty="0"/>
              <a:t> entre ensino, pesquisa e extensão; </a:t>
            </a:r>
            <a:endParaRPr lang="pt-BR" dirty="0" smtClean="0"/>
          </a:p>
          <a:p>
            <a:r>
              <a:rPr lang="pt-BR" dirty="0" smtClean="0"/>
              <a:t>VI </a:t>
            </a:r>
            <a:r>
              <a:rPr lang="pt-BR" dirty="0"/>
              <a:t>- o reconhecimento das instituições de educação básica como espaços necessários à formação inicial dos profissionais do magistério</a:t>
            </a:r>
            <a:r>
              <a:rPr lang="pt-BR" dirty="0" smtClean="0"/>
              <a:t>;</a:t>
            </a:r>
          </a:p>
          <a:p>
            <a:r>
              <a:rPr lang="pt-BR" dirty="0" smtClean="0"/>
              <a:t> </a:t>
            </a:r>
            <a:r>
              <a:rPr lang="pt-BR" dirty="0"/>
              <a:t>VII - a importância do projeto formativo nas instituições de educação que reflita a especificidade da formação docente, assegurando organicidade ao trabalho das diferentes unidades que concorrem para essa formação e garantindo sólida base teórica e interdisciplinar;</a:t>
            </a:r>
          </a:p>
        </p:txBody>
      </p:sp>
    </p:spTree>
    <p:extLst>
      <p:ext uri="{BB962C8B-B14F-4D97-AF65-F5344CB8AC3E}">
        <p14:creationId xmlns:p14="http://schemas.microsoft.com/office/powerpoint/2010/main" val="260335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DCNs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326341"/>
            <a:ext cx="8825659" cy="4235824"/>
          </a:xfrm>
        </p:spPr>
        <p:txBody>
          <a:bodyPr/>
          <a:lstStyle/>
          <a:p>
            <a:r>
              <a:rPr lang="pt-BR" dirty="0"/>
              <a:t>VIII - a equidade no acesso à formação inicial e continuada, contribuindo para a redução das desigualdades sociais, regionais e locais</a:t>
            </a:r>
            <a:r>
              <a:rPr lang="pt-BR" dirty="0" smtClean="0"/>
              <a:t>;</a:t>
            </a:r>
          </a:p>
          <a:p>
            <a:r>
              <a:rPr lang="pt-BR" dirty="0" smtClean="0"/>
              <a:t> </a:t>
            </a:r>
            <a:r>
              <a:rPr lang="pt-BR" dirty="0"/>
              <a:t>IX - a articulação entre formação inicial e formação continuada, bem como entre os diferentes níveis e modalidades de educação básica; </a:t>
            </a:r>
            <a:endParaRPr lang="pt-BR" dirty="0" smtClean="0"/>
          </a:p>
          <a:p>
            <a:r>
              <a:rPr lang="pt-BR" dirty="0" smtClean="0"/>
              <a:t>X </a:t>
            </a:r>
            <a:r>
              <a:rPr lang="pt-BR" dirty="0"/>
              <a:t>- a formação continuada entendida como componente essencial da profissionalização docente, devendo integrar-se ao cotidiano da instituição educativa e considerar os diferentes saberes e a experiência docente, bem como o projeto pedagógico da instituição de educação básica; </a:t>
            </a:r>
            <a:endParaRPr lang="pt-BR" dirty="0" smtClean="0"/>
          </a:p>
          <a:p>
            <a:r>
              <a:rPr lang="pt-BR" dirty="0" smtClean="0"/>
              <a:t>XI </a:t>
            </a:r>
            <a:r>
              <a:rPr lang="pt-BR" dirty="0"/>
              <a:t>- a compreensão dos profissionais do magistério como agentes formativos de cultura e, como tal, da necessidade de seu acesso permanente a informações, vivência e atualização culturais.</a:t>
            </a:r>
          </a:p>
        </p:txBody>
      </p:sp>
    </p:spTree>
    <p:extLst>
      <p:ext uri="{BB962C8B-B14F-4D97-AF65-F5344CB8AC3E}">
        <p14:creationId xmlns:p14="http://schemas.microsoft.com/office/powerpoint/2010/main" val="253149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Base Comum Nacional e organicidade da formação </a:t>
            </a:r>
            <a:r>
              <a:rPr lang="pt-BR" dirty="0" err="1" smtClean="0"/>
              <a:t>I</a:t>
            </a:r>
            <a:r>
              <a:rPr lang="pt-BR" dirty="0" smtClean="0"/>
              <a:t> e 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286000"/>
            <a:ext cx="8825659" cy="4450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A </a:t>
            </a:r>
            <a:r>
              <a:rPr lang="pt-BR" b="1" dirty="0"/>
              <a:t>formação inicial e continuada deve contemplar</a:t>
            </a:r>
            <a:r>
              <a:rPr lang="pt-BR" b="1" dirty="0" smtClean="0"/>
              <a:t>:</a:t>
            </a:r>
          </a:p>
          <a:p>
            <a:r>
              <a:rPr lang="pt-BR" dirty="0" smtClean="0"/>
              <a:t> </a:t>
            </a:r>
            <a:r>
              <a:rPr lang="pt-BR" dirty="0"/>
              <a:t>I - sólida formação teórica e interdisciplinar dos profissionais; </a:t>
            </a:r>
            <a:endParaRPr lang="pt-BR" dirty="0" smtClean="0"/>
          </a:p>
          <a:p>
            <a:r>
              <a:rPr lang="pt-BR" dirty="0" smtClean="0"/>
              <a:t>II </a:t>
            </a:r>
            <a:r>
              <a:rPr lang="pt-BR" dirty="0"/>
              <a:t>- a inserção dos estudantes de licenciatura nas instituições de educação básica da rede pública de ensino, espaço privilegiado da práxis docente</a:t>
            </a:r>
            <a:r>
              <a:rPr lang="pt-BR" dirty="0" smtClean="0"/>
              <a:t>;</a:t>
            </a:r>
          </a:p>
          <a:p>
            <a:r>
              <a:rPr lang="pt-BR" dirty="0"/>
              <a:t>III - o contexto educacional da região onde será desenvolvido</a:t>
            </a:r>
            <a:r>
              <a:rPr lang="pt-BR" dirty="0" smtClean="0"/>
              <a:t>;</a:t>
            </a:r>
          </a:p>
          <a:p>
            <a:r>
              <a:rPr lang="pt-BR" dirty="0" smtClean="0"/>
              <a:t> </a:t>
            </a:r>
            <a:r>
              <a:rPr lang="pt-BR" dirty="0"/>
              <a:t>IV - atividades de socialização e avaliação dos impactos; </a:t>
            </a:r>
            <a:endParaRPr lang="pt-BR" dirty="0" smtClean="0"/>
          </a:p>
          <a:p>
            <a:r>
              <a:rPr lang="pt-BR" dirty="0" smtClean="0"/>
              <a:t>V </a:t>
            </a:r>
            <a:r>
              <a:rPr lang="pt-BR" dirty="0"/>
              <a:t>- aspectos relacionados à ampliação e ao aperfeiçoamento do uso da língua portuguesa e à capacidade comunicativa, oral e escrita, como elementos fundamentais da formação dos professores e à aprendizagem de Libras; </a:t>
            </a:r>
            <a:endParaRPr lang="pt-BR" dirty="0" smtClean="0"/>
          </a:p>
          <a:p>
            <a:r>
              <a:rPr lang="pt-BR" dirty="0" smtClean="0"/>
              <a:t>VI </a:t>
            </a:r>
            <a:r>
              <a:rPr lang="pt-BR" dirty="0"/>
              <a:t>- questões socioambientais, éticas, estéticas e relativas a diversidade étnico-racial, de gênero, sexual, religiosa, de faixa geracional e sociocultural como princípios de equidade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42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 - Sala da Diretoria">
  <a:themeElements>
    <a:clrScheme name="Íon - Sala da Diretoria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Íon - Sala da Diretoria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 - Sala da Diretoria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5952</TotalTime>
  <Words>973</Words>
  <Application>Microsoft Office PowerPoint</Application>
  <PresentationFormat>Widescreen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Íon - Sala da Diretoria</vt:lpstr>
      <vt:lpstr>AUDIÊNCIA PÚBLICA SENADO FEDERAL Programa Institucional de Bolsa de Iniciação à Docência PIBID</vt:lpstr>
      <vt:lpstr>DCNs para a Formação Inicial e Continuada dos Profissionais do Magistério da Educação Básica Parecer CNE/CP nº 2/2015   Resolução CNE/CP nº 2/2015</vt:lpstr>
      <vt:lpstr>DCNs</vt:lpstr>
      <vt:lpstr>Política Nacional, DCNs e Programas</vt:lpstr>
      <vt:lpstr>DCNs</vt:lpstr>
      <vt:lpstr>DCNs</vt:lpstr>
      <vt:lpstr>DCNs</vt:lpstr>
      <vt:lpstr>DCNs</vt:lpstr>
      <vt:lpstr>Base Comum Nacional e organicidade da formação I e C</vt:lpstr>
      <vt:lpstr>PIBID</vt:lpstr>
      <vt:lpstr>PIBID</vt:lpstr>
      <vt:lpstr>Desafios</vt:lpstr>
      <vt:lpstr>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Enem - Breve Histórico</dc:title>
  <dc:creator>Malvina Tuttman</dc:creator>
  <cp:lastModifiedBy>João Ricardo Mendonça dos Santos</cp:lastModifiedBy>
  <cp:revision>152</cp:revision>
  <dcterms:created xsi:type="dcterms:W3CDTF">2014-02-08T18:28:27Z</dcterms:created>
  <dcterms:modified xsi:type="dcterms:W3CDTF">2016-02-23T23:45:57Z</dcterms:modified>
</cp:coreProperties>
</file>