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60" r:id="rId4"/>
    <p:sldId id="258" r:id="rId5"/>
    <p:sldId id="257" r:id="rId6"/>
    <p:sldId id="261" r:id="rId7"/>
    <p:sldId id="262" r:id="rId8"/>
    <p:sldId id="263" r:id="rId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5620"/>
    <p:restoredTop sz="98524" autoAdjust="0"/>
  </p:normalViewPr>
  <p:slideViewPr>
    <p:cSldViewPr snapToGrid="0" snapToObjects="1">
      <p:cViewPr>
        <p:scale>
          <a:sx n="150" d="100"/>
          <a:sy n="150" d="100"/>
        </p:scale>
        <p:origin x="1794" y="16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2469F-3C3D-49D0-8333-D07D02CF378F}" type="datetimeFigureOut">
              <a:rPr lang="pt-BR" smtClean="0"/>
              <a:t>14/05/2014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EABD60-080D-40EE-BF02-7E12588A86B2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45C6EA-A90D-644F-932B-40E95CCC8DAC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98285-486B-3D4C-BC06-D0874953899C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852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98285-486B-3D4C-BC06-D0874953899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2123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98285-486B-3D4C-BC06-D0874953899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2123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98285-486B-3D4C-BC06-D0874953899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2123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98285-486B-3D4C-BC06-D0874953899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21233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98285-486B-3D4C-BC06-D0874953899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2123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98285-486B-3D4C-BC06-D0874953899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21233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98285-486B-3D4C-BC06-D0874953899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2123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A19D-80A2-1545-9229-5A96DA21D416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FA95-2E49-B549-898E-8E7561475FA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3588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A19D-80A2-1545-9229-5A96DA21D416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FA95-2E49-B549-898E-8E7561475FA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7426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A19D-80A2-1545-9229-5A96DA21D416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FA95-2E49-B549-898E-8E7561475FA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254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A19D-80A2-1545-9229-5A96DA21D416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FA95-2E49-B549-898E-8E7561475FA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7760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A19D-80A2-1545-9229-5A96DA21D416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FA95-2E49-B549-898E-8E7561475FA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150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A19D-80A2-1545-9229-5A96DA21D416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FA95-2E49-B549-898E-8E7561475FA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8380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A19D-80A2-1545-9229-5A96DA21D416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FA95-2E49-B549-898E-8E7561475FA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5508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A19D-80A2-1545-9229-5A96DA21D416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FA95-2E49-B549-898E-8E7561475FA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792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A19D-80A2-1545-9229-5A96DA21D416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FA95-2E49-B549-898E-8E7561475FA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169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A19D-80A2-1545-9229-5A96DA21D416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FA95-2E49-B549-898E-8E7561475FA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1717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A19D-80A2-1545-9229-5A96DA21D416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FA95-2E49-B549-898E-8E7561475FA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8312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7A19D-80A2-1545-9229-5A96DA21D416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1FA95-2E49-B549-898E-8E7561475FA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7846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18" Type="http://schemas.openxmlformats.org/officeDocument/2006/relationships/image" Target="../media/image20.jpeg"/><Relationship Id="rId26" Type="http://schemas.openxmlformats.org/officeDocument/2006/relationships/image" Target="../media/image28.jpeg"/><Relationship Id="rId3" Type="http://schemas.openxmlformats.org/officeDocument/2006/relationships/image" Target="../media/image5.jpeg"/><Relationship Id="rId21" Type="http://schemas.openxmlformats.org/officeDocument/2006/relationships/image" Target="../media/image23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5" Type="http://schemas.openxmlformats.org/officeDocument/2006/relationships/image" Target="../media/image27.jpeg"/><Relationship Id="rId2" Type="http://schemas.openxmlformats.org/officeDocument/2006/relationships/image" Target="../media/image4.jpeg"/><Relationship Id="rId16" Type="http://schemas.openxmlformats.org/officeDocument/2006/relationships/image" Target="../media/image18.jpeg"/><Relationship Id="rId20" Type="http://schemas.openxmlformats.org/officeDocument/2006/relationships/image" Target="../media/image22.gif"/><Relationship Id="rId29" Type="http://schemas.openxmlformats.org/officeDocument/2006/relationships/image" Target="../media/image3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24" Type="http://schemas.openxmlformats.org/officeDocument/2006/relationships/image" Target="../media/image26.jpe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23" Type="http://schemas.openxmlformats.org/officeDocument/2006/relationships/image" Target="../media/image25.jpeg"/><Relationship Id="rId28" Type="http://schemas.openxmlformats.org/officeDocument/2006/relationships/image" Target="../media/image30.jpeg"/><Relationship Id="rId10" Type="http://schemas.openxmlformats.org/officeDocument/2006/relationships/image" Target="../media/image12.jpeg"/><Relationship Id="rId19" Type="http://schemas.openxmlformats.org/officeDocument/2006/relationships/image" Target="../media/image21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Relationship Id="rId22" Type="http://schemas.openxmlformats.org/officeDocument/2006/relationships/image" Target="../media/image24.jpeg"/><Relationship Id="rId27" Type="http://schemas.openxmlformats.org/officeDocument/2006/relationships/image" Target="../media/image2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package" Target="../embeddings/Documento_do_Microsoft_Office_Word1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package" Target="../embeddings/Documento_do_Microsoft_Office_Word2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package" Target="../embeddings/Documento_do_Microsoft_Office_Word3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8000">
                <a:alpha val="56000"/>
              </a:srgbClr>
            </a:gs>
            <a:gs pos="100000">
              <a:srgbClr val="FFFFFF">
                <a:alpha val="50000"/>
              </a:srgb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_SS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1285874" cy="1047750"/>
          </a:xfrm>
          <a:prstGeom prst="rect">
            <a:avLst/>
          </a:prstGeom>
        </p:spPr>
      </p:pic>
      <p:pic>
        <p:nvPicPr>
          <p:cNvPr id="6" name="Picture 5" descr="logo-senado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85875" y="0"/>
            <a:ext cx="6810375" cy="1047750"/>
          </a:xfrm>
          <a:prstGeom prst="rect">
            <a:avLst/>
          </a:prstGeom>
        </p:spPr>
      </p:pic>
      <p:pic>
        <p:nvPicPr>
          <p:cNvPr id="7" name="Picture 6" descr="LogoIFSP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96250" y="0"/>
            <a:ext cx="1047750" cy="10477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" y="1718733"/>
            <a:ext cx="861059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ü"/>
            </a:pPr>
            <a:r>
              <a:rPr lang="en-US" sz="2000" dirty="0" err="1" smtClean="0">
                <a:latin typeface="Arial"/>
                <a:cs typeface="Arial"/>
              </a:rPr>
              <a:t>Em</a:t>
            </a:r>
            <a:r>
              <a:rPr lang="en-US" sz="2000" dirty="0" smtClean="0">
                <a:latin typeface="Arial"/>
                <a:cs typeface="Arial"/>
              </a:rPr>
              <a:t> 1909, o </a:t>
            </a:r>
            <a:r>
              <a:rPr lang="en-US" sz="2000" dirty="0" err="1" smtClean="0">
                <a:latin typeface="Arial"/>
                <a:cs typeface="Arial"/>
              </a:rPr>
              <a:t>Presidente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Nilo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Peçanha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criou</a:t>
            </a:r>
            <a:r>
              <a:rPr lang="en-US" sz="2000" dirty="0" smtClean="0">
                <a:latin typeface="Arial"/>
                <a:cs typeface="Arial"/>
              </a:rPr>
              <a:t> 19 </a:t>
            </a:r>
            <a:r>
              <a:rPr lang="en-US" sz="2000" dirty="0" err="1" smtClean="0">
                <a:latin typeface="Arial"/>
                <a:cs typeface="Arial"/>
              </a:rPr>
              <a:t>escolas</a:t>
            </a:r>
            <a:r>
              <a:rPr lang="en-US" sz="2000" dirty="0" smtClean="0">
                <a:latin typeface="Arial"/>
                <a:cs typeface="Arial"/>
              </a:rPr>
              <a:t> de </a:t>
            </a:r>
            <a:r>
              <a:rPr lang="en-US" sz="2000" dirty="0" err="1" smtClean="0">
                <a:latin typeface="Arial"/>
                <a:cs typeface="Arial"/>
              </a:rPr>
              <a:t>aprendizes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artífices</a:t>
            </a:r>
            <a:r>
              <a:rPr lang="en-US" sz="2000" dirty="0" smtClean="0">
                <a:latin typeface="Arial"/>
                <a:cs typeface="Arial"/>
              </a:rPr>
              <a:t>; </a:t>
            </a:r>
          </a:p>
          <a:p>
            <a:pPr marL="285750" indent="-285750"/>
            <a:endParaRPr lang="en-US" sz="2000" dirty="0" smtClean="0">
              <a:latin typeface="Arial"/>
              <a:cs typeface="Arial"/>
            </a:endParaRPr>
          </a:p>
          <a:p>
            <a:pPr marL="285750" indent="-285750">
              <a:buFont typeface="Wingdings" charset="2"/>
              <a:buChar char="ü"/>
            </a:pPr>
            <a:r>
              <a:rPr lang="en-US" sz="2000" dirty="0" err="1" smtClean="0">
                <a:latin typeface="Arial"/>
                <a:cs typeface="Arial"/>
              </a:rPr>
              <a:t>Estas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escolas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tinham</a:t>
            </a:r>
            <a:r>
              <a:rPr lang="en-US" sz="2000" dirty="0" smtClean="0">
                <a:latin typeface="Arial"/>
                <a:cs typeface="Arial"/>
              </a:rPr>
              <a:t> um </a:t>
            </a:r>
            <a:r>
              <a:rPr lang="en-US" sz="2000" dirty="0" err="1" smtClean="0">
                <a:latin typeface="Arial"/>
                <a:cs typeface="Arial"/>
              </a:rPr>
              <a:t>caráter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assistencialista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smtClean="0">
                <a:latin typeface="Arial"/>
                <a:cs typeface="Arial"/>
              </a:rPr>
              <a:t>e </a:t>
            </a:r>
            <a:r>
              <a:rPr lang="en-US" sz="2000" dirty="0" err="1" smtClean="0">
                <a:latin typeface="Arial"/>
                <a:cs typeface="Arial"/>
              </a:rPr>
              <a:t>eram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destinadas</a:t>
            </a:r>
            <a:r>
              <a:rPr lang="en-US" sz="2000" dirty="0" smtClean="0">
                <a:latin typeface="Arial"/>
                <a:cs typeface="Arial"/>
              </a:rPr>
              <a:t> a “</a:t>
            </a:r>
            <a:r>
              <a:rPr lang="en-US" sz="2000" dirty="0" err="1" smtClean="0">
                <a:latin typeface="Arial"/>
                <a:cs typeface="Arial"/>
              </a:rPr>
              <a:t>amparar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os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orfãos</a:t>
            </a:r>
            <a:r>
              <a:rPr lang="en-US" sz="2000" dirty="0" smtClean="0">
                <a:latin typeface="Arial"/>
                <a:cs typeface="Arial"/>
              </a:rPr>
              <a:t> e </a:t>
            </a:r>
            <a:r>
              <a:rPr lang="en-US" sz="2000" dirty="0" err="1" smtClean="0">
                <a:latin typeface="Arial"/>
                <a:cs typeface="Arial"/>
              </a:rPr>
              <a:t>os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demais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desvalidos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da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sorte</a:t>
            </a:r>
            <a:r>
              <a:rPr lang="en-US" sz="2000" dirty="0" smtClean="0">
                <a:latin typeface="Arial"/>
                <a:cs typeface="Arial"/>
              </a:rPr>
              <a:t>” (</a:t>
            </a:r>
            <a:r>
              <a:rPr lang="en-US" sz="2000" dirty="0" err="1" smtClean="0">
                <a:latin typeface="Arial"/>
                <a:cs typeface="Arial"/>
              </a:rPr>
              <a:t>uma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marca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da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rede</a:t>
            </a:r>
            <a:r>
              <a:rPr lang="en-US" sz="2000" dirty="0" smtClean="0">
                <a:latin typeface="Arial"/>
                <a:cs typeface="Arial"/>
              </a:rPr>
              <a:t> de </a:t>
            </a:r>
            <a:r>
              <a:rPr lang="en-US" sz="2000" dirty="0" err="1" smtClean="0">
                <a:latin typeface="Arial"/>
                <a:cs typeface="Arial"/>
              </a:rPr>
              <a:t>educação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profissional</a:t>
            </a:r>
            <a:r>
              <a:rPr lang="en-US" sz="2000" dirty="0" smtClean="0">
                <a:latin typeface="Arial"/>
                <a:cs typeface="Arial"/>
              </a:rPr>
              <a:t>); </a:t>
            </a:r>
            <a:endParaRPr lang="en-US" sz="2000" dirty="0">
              <a:latin typeface="Arial"/>
              <a:cs typeface="Arial"/>
            </a:endParaRPr>
          </a:p>
          <a:p>
            <a:r>
              <a:rPr lang="en-US" sz="2000" dirty="0">
                <a:latin typeface="Arial"/>
                <a:cs typeface="Arial"/>
              </a:rPr>
              <a:t> 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2000" dirty="0" err="1" smtClean="0">
                <a:latin typeface="Arial"/>
                <a:cs typeface="Arial"/>
              </a:rPr>
              <a:t>Tinham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por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objetivo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qualificar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os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jovens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pobres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que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não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tinham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condições</a:t>
            </a:r>
            <a:r>
              <a:rPr lang="en-US" sz="2000" dirty="0" smtClean="0">
                <a:latin typeface="Arial"/>
                <a:cs typeface="Arial"/>
              </a:rPr>
              <a:t> de </a:t>
            </a:r>
            <a:r>
              <a:rPr lang="en-US" sz="2000" dirty="0" err="1" smtClean="0">
                <a:latin typeface="Arial"/>
                <a:cs typeface="Arial"/>
              </a:rPr>
              <a:t>acesso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às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escolas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particulares</a:t>
            </a:r>
            <a:r>
              <a:rPr lang="en-US" sz="2000" dirty="0" smtClean="0">
                <a:latin typeface="Arial"/>
                <a:cs typeface="Arial"/>
              </a:rPr>
              <a:t>; </a:t>
            </a:r>
            <a:endParaRPr lang="en-US" sz="2000" dirty="0">
              <a:latin typeface="Arial"/>
              <a:cs typeface="Arial"/>
            </a:endParaRPr>
          </a:p>
          <a:p>
            <a:r>
              <a:rPr lang="en-US" sz="2000" dirty="0">
                <a:latin typeface="Arial"/>
                <a:cs typeface="Arial"/>
              </a:rPr>
              <a:t> 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2000" dirty="0" err="1" smtClean="0">
                <a:latin typeface="Arial"/>
                <a:cs typeface="Arial"/>
              </a:rPr>
              <a:t>Em</a:t>
            </a:r>
            <a:r>
              <a:rPr lang="en-US" sz="2000" dirty="0" smtClean="0">
                <a:latin typeface="Arial"/>
                <a:cs typeface="Arial"/>
              </a:rPr>
              <a:t> 29/12/2008 </a:t>
            </a:r>
            <a:r>
              <a:rPr lang="en-US" sz="2000" dirty="0" err="1" smtClean="0">
                <a:latin typeface="Arial"/>
                <a:cs typeface="Arial"/>
              </a:rPr>
              <a:t>foi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criada</a:t>
            </a:r>
            <a:r>
              <a:rPr lang="en-US" sz="2000" dirty="0" smtClean="0">
                <a:latin typeface="Arial"/>
                <a:cs typeface="Arial"/>
              </a:rPr>
              <a:t> a </a:t>
            </a:r>
            <a:r>
              <a:rPr lang="en-US" sz="2000" dirty="0" err="1" smtClean="0">
                <a:latin typeface="Arial"/>
                <a:cs typeface="Arial"/>
              </a:rPr>
              <a:t>Rede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>
                <a:latin typeface="Arial"/>
                <a:cs typeface="Arial"/>
              </a:rPr>
              <a:t>Federal de </a:t>
            </a:r>
            <a:r>
              <a:rPr lang="en-US" sz="2000" dirty="0" err="1">
                <a:latin typeface="Arial"/>
                <a:cs typeface="Arial"/>
              </a:rPr>
              <a:t>Educação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Profissional</a:t>
            </a:r>
            <a:r>
              <a:rPr lang="en-US" sz="2000" dirty="0">
                <a:latin typeface="Arial"/>
                <a:cs typeface="Arial"/>
              </a:rPr>
              <a:t>, </a:t>
            </a:r>
            <a:r>
              <a:rPr lang="en-US" sz="2000" dirty="0" err="1">
                <a:latin typeface="Arial"/>
                <a:cs typeface="Arial"/>
              </a:rPr>
              <a:t>Científica</a:t>
            </a:r>
            <a:r>
              <a:rPr lang="en-US" sz="2000" dirty="0">
                <a:latin typeface="Arial"/>
                <a:cs typeface="Arial"/>
              </a:rPr>
              <a:t> e </a:t>
            </a:r>
            <a:r>
              <a:rPr lang="en-US" sz="2000" dirty="0" err="1">
                <a:latin typeface="Arial"/>
                <a:cs typeface="Arial"/>
              </a:rPr>
              <a:t>Tecnológica</a:t>
            </a:r>
            <a:r>
              <a:rPr lang="en-US" sz="2000" dirty="0">
                <a:latin typeface="Arial"/>
                <a:cs typeface="Arial"/>
              </a:rPr>
              <a:t> – (EPCT) </a:t>
            </a:r>
            <a:r>
              <a:rPr lang="en-US" sz="2000" dirty="0" err="1" smtClean="0">
                <a:latin typeface="Arial"/>
                <a:cs typeface="Arial"/>
              </a:rPr>
              <a:t>através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da</a:t>
            </a:r>
            <a:r>
              <a:rPr lang="en-US" sz="2000" dirty="0" smtClean="0">
                <a:latin typeface="Arial"/>
                <a:cs typeface="Arial"/>
              </a:rPr>
              <a:t> Lei 11.892;</a:t>
            </a:r>
          </a:p>
          <a:p>
            <a:endParaRPr lang="en-US" sz="2000" dirty="0">
              <a:latin typeface="Arial"/>
              <a:cs typeface="Arial"/>
            </a:endParaRPr>
          </a:p>
          <a:p>
            <a:pPr marL="285750" indent="-285750">
              <a:buFont typeface="Wingdings" charset="2"/>
              <a:buChar char="ü"/>
            </a:pPr>
            <a:r>
              <a:rPr lang="en-US" sz="2000" dirty="0" err="1" smtClean="0">
                <a:latin typeface="Arial"/>
                <a:cs typeface="Arial"/>
              </a:rPr>
              <a:t>Esta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mesma</a:t>
            </a:r>
            <a:r>
              <a:rPr lang="en-US" sz="2000" dirty="0" smtClean="0">
                <a:latin typeface="Arial"/>
                <a:cs typeface="Arial"/>
              </a:rPr>
              <a:t> lei </a:t>
            </a:r>
            <a:r>
              <a:rPr lang="en-US" sz="2000" dirty="0" err="1" smtClean="0">
                <a:latin typeface="Arial"/>
                <a:cs typeface="Arial"/>
              </a:rPr>
              <a:t>cria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os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smtClean="0">
                <a:latin typeface="Arial"/>
                <a:cs typeface="Arial"/>
              </a:rPr>
              <a:t>38 </a:t>
            </a:r>
            <a:r>
              <a:rPr lang="en-US" sz="2000" dirty="0" err="1" smtClean="0">
                <a:latin typeface="Arial"/>
                <a:cs typeface="Arial"/>
              </a:rPr>
              <a:t>Institutos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Federais</a:t>
            </a:r>
            <a:r>
              <a:rPr lang="en-US" sz="2000" dirty="0">
                <a:latin typeface="Arial"/>
                <a:cs typeface="Arial"/>
              </a:rPr>
              <a:t> de </a:t>
            </a:r>
            <a:r>
              <a:rPr lang="en-US" sz="2000" dirty="0" err="1">
                <a:latin typeface="Arial"/>
                <a:cs typeface="Arial"/>
              </a:rPr>
              <a:t>Educação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Ciência</a:t>
            </a:r>
            <a:r>
              <a:rPr lang="en-US" sz="2000" dirty="0">
                <a:latin typeface="Arial"/>
                <a:cs typeface="Arial"/>
              </a:rPr>
              <a:t> e </a:t>
            </a:r>
            <a:r>
              <a:rPr lang="en-US" sz="2000" dirty="0" err="1" smtClean="0">
                <a:latin typeface="Arial"/>
                <a:cs typeface="Arial"/>
              </a:rPr>
              <a:t>Tecnologia</a:t>
            </a:r>
            <a:r>
              <a:rPr lang="en-US" sz="2000" dirty="0" smtClean="0">
                <a:latin typeface="Arial"/>
                <a:cs typeface="Arial"/>
              </a:rPr>
              <a:t> do </a:t>
            </a:r>
            <a:r>
              <a:rPr lang="en-US" sz="2000" dirty="0" err="1" smtClean="0">
                <a:latin typeface="Arial"/>
                <a:cs typeface="Arial"/>
              </a:rPr>
              <a:t>país</a:t>
            </a:r>
            <a:r>
              <a:rPr lang="en-US" sz="2000" dirty="0" smtClean="0">
                <a:latin typeface="Arial"/>
                <a:cs typeface="Arial"/>
              </a:rPr>
              <a:t>;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4012" y="1320800"/>
            <a:ext cx="12962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Arial"/>
                <a:cs typeface="Arial"/>
              </a:rPr>
              <a:t>Histórico</a:t>
            </a:r>
            <a:endParaRPr lang="en-US" sz="20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074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8000">
                <a:alpha val="56000"/>
              </a:srgbClr>
            </a:gs>
            <a:gs pos="100000">
              <a:srgbClr val="FFFFFF">
                <a:alpha val="50000"/>
              </a:srgb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_SS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1285874" cy="1047750"/>
          </a:xfrm>
          <a:prstGeom prst="rect">
            <a:avLst/>
          </a:prstGeom>
        </p:spPr>
      </p:pic>
      <p:pic>
        <p:nvPicPr>
          <p:cNvPr id="6" name="Picture 5" descr="logo-senado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85875" y="0"/>
            <a:ext cx="6810375" cy="1047750"/>
          </a:xfrm>
          <a:prstGeom prst="rect">
            <a:avLst/>
          </a:prstGeom>
        </p:spPr>
      </p:pic>
      <p:pic>
        <p:nvPicPr>
          <p:cNvPr id="7" name="Picture 6" descr="LogoIFSP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96250" y="0"/>
            <a:ext cx="1047750" cy="10477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" y="1718733"/>
            <a:ext cx="859366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ü"/>
            </a:pPr>
            <a:r>
              <a:rPr lang="en-US" dirty="0" err="1" smtClean="0">
                <a:latin typeface="Arial"/>
                <a:cs typeface="Arial"/>
              </a:rPr>
              <a:t>Instituições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de </a:t>
            </a:r>
            <a:r>
              <a:rPr lang="en-US" dirty="0" err="1">
                <a:latin typeface="Arial"/>
                <a:cs typeface="Arial"/>
              </a:rPr>
              <a:t>educação</a:t>
            </a:r>
            <a:r>
              <a:rPr lang="en-US" dirty="0">
                <a:latin typeface="Arial"/>
                <a:cs typeface="Arial"/>
              </a:rPr>
              <a:t> superior, </a:t>
            </a:r>
            <a:r>
              <a:rPr lang="en-US" dirty="0" err="1">
                <a:latin typeface="Arial"/>
                <a:cs typeface="Arial"/>
              </a:rPr>
              <a:t>básica</a:t>
            </a:r>
            <a:r>
              <a:rPr lang="en-US" dirty="0">
                <a:latin typeface="Arial"/>
                <a:cs typeface="Arial"/>
              </a:rPr>
              <a:t> e </a:t>
            </a:r>
            <a:r>
              <a:rPr lang="en-US" dirty="0" err="1">
                <a:latin typeface="Arial"/>
                <a:cs typeface="Arial"/>
              </a:rPr>
              <a:t>profissional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especializadas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educação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profissional</a:t>
            </a:r>
            <a:r>
              <a:rPr lang="en-US" dirty="0">
                <a:latin typeface="Arial"/>
                <a:cs typeface="Arial"/>
              </a:rPr>
              <a:t> e </a:t>
            </a:r>
            <a:r>
              <a:rPr lang="en-US" dirty="0" err="1" smtClean="0">
                <a:latin typeface="Arial"/>
                <a:cs typeface="Arial"/>
              </a:rPr>
              <a:t>tecnológica</a:t>
            </a:r>
            <a:r>
              <a:rPr lang="en-US" dirty="0" smtClean="0">
                <a:latin typeface="Arial"/>
                <a:cs typeface="Arial"/>
              </a:rPr>
              <a:t> (</a:t>
            </a:r>
            <a:r>
              <a:rPr lang="en-US" dirty="0" err="1" smtClean="0">
                <a:latin typeface="Arial"/>
                <a:cs typeface="Arial"/>
              </a:rPr>
              <a:t>nos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diferentes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níveis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e </a:t>
            </a:r>
            <a:r>
              <a:rPr lang="en-US" dirty="0" err="1" smtClean="0">
                <a:latin typeface="Arial"/>
                <a:cs typeface="Arial"/>
              </a:rPr>
              <a:t>modalidades</a:t>
            </a:r>
            <a:r>
              <a:rPr lang="en-US" dirty="0" smtClean="0">
                <a:latin typeface="Arial"/>
                <a:cs typeface="Arial"/>
              </a:rPr>
              <a:t>).</a:t>
            </a:r>
          </a:p>
          <a:p>
            <a:pPr marL="171450" indent="-171450"/>
            <a:endParaRPr lang="en-US" dirty="0" smtClean="0">
              <a:latin typeface="Arial"/>
              <a:cs typeface="Arial"/>
            </a:endParaRPr>
          </a:p>
          <a:p>
            <a:pPr marL="171450" indent="-171450">
              <a:buFont typeface="Wingdings" charset="2"/>
              <a:buChar char="ü"/>
            </a:pPr>
            <a:r>
              <a:rPr lang="en-US" dirty="0" err="1" smtClean="0">
                <a:latin typeface="Arial"/>
                <a:cs typeface="Arial"/>
              </a:rPr>
              <a:t>Concepção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baseada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na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indissociabilidade</a:t>
            </a:r>
            <a:r>
              <a:rPr lang="en-US" dirty="0" smtClean="0">
                <a:latin typeface="Arial"/>
                <a:cs typeface="Arial"/>
              </a:rPr>
              <a:t> entre </a:t>
            </a:r>
            <a:r>
              <a:rPr lang="en-US" dirty="0" err="1" smtClean="0">
                <a:latin typeface="Arial"/>
                <a:cs typeface="Arial"/>
              </a:rPr>
              <a:t>ensino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pesquisa</a:t>
            </a:r>
            <a:r>
              <a:rPr lang="en-US" dirty="0" smtClean="0">
                <a:latin typeface="Arial"/>
                <a:cs typeface="Arial"/>
              </a:rPr>
              <a:t> e </a:t>
            </a:r>
            <a:r>
              <a:rPr lang="en-US" dirty="0" err="1" smtClean="0">
                <a:latin typeface="Arial"/>
                <a:cs typeface="Arial"/>
              </a:rPr>
              <a:t>extensão</a:t>
            </a:r>
            <a:r>
              <a:rPr lang="en-US" dirty="0" smtClean="0">
                <a:latin typeface="Arial"/>
                <a:cs typeface="Arial"/>
              </a:rPr>
              <a:t>.</a:t>
            </a:r>
          </a:p>
          <a:p>
            <a:r>
              <a:rPr lang="en-US" dirty="0">
                <a:latin typeface="Arial"/>
                <a:cs typeface="Arial"/>
              </a:rPr>
              <a:t> </a:t>
            </a:r>
          </a:p>
          <a:p>
            <a:pPr marL="171450" indent="-171450">
              <a:buFont typeface="Wingdings" charset="2"/>
              <a:buChar char="ü"/>
            </a:pPr>
            <a:r>
              <a:rPr lang="en-US" dirty="0" err="1">
                <a:latin typeface="Arial"/>
                <a:cs typeface="Arial"/>
              </a:rPr>
              <a:t>Até</a:t>
            </a:r>
            <a:r>
              <a:rPr lang="en-US" dirty="0">
                <a:latin typeface="Arial"/>
                <a:cs typeface="Arial"/>
              </a:rPr>
              <a:t> 2005 </a:t>
            </a:r>
            <a:r>
              <a:rPr lang="en-US" dirty="0" smtClean="0">
                <a:latin typeface="Arial"/>
                <a:cs typeface="Arial"/>
              </a:rPr>
              <a:t>a </a:t>
            </a:r>
            <a:r>
              <a:rPr lang="en-US" dirty="0" err="1" smtClean="0">
                <a:latin typeface="Arial"/>
                <a:cs typeface="Arial"/>
              </a:rPr>
              <a:t>Rede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tinha</a:t>
            </a:r>
            <a:r>
              <a:rPr lang="en-US" dirty="0" smtClean="0">
                <a:latin typeface="Arial"/>
                <a:cs typeface="Arial"/>
              </a:rPr>
              <a:t> 140 </a:t>
            </a:r>
            <a:r>
              <a:rPr lang="en-US" dirty="0" err="1" smtClean="0">
                <a:latin typeface="Arial"/>
                <a:cs typeface="Arial"/>
              </a:rPr>
              <a:t>instituições</a:t>
            </a:r>
            <a:r>
              <a:rPr lang="en-US" dirty="0" smtClean="0">
                <a:latin typeface="Arial"/>
                <a:cs typeface="Arial"/>
              </a:rPr>
              <a:t>;</a:t>
            </a:r>
          </a:p>
          <a:p>
            <a:pPr marL="171450" indent="-171450"/>
            <a:r>
              <a:rPr lang="en-US" dirty="0" smtClean="0">
                <a:latin typeface="Arial"/>
                <a:cs typeface="Arial"/>
              </a:rPr>
              <a:t> </a:t>
            </a:r>
          </a:p>
          <a:p>
            <a:pPr marL="171450" indent="-171450">
              <a:buFont typeface="Wingdings" charset="2"/>
              <a:buChar char="ü"/>
            </a:pPr>
            <a:r>
              <a:rPr lang="en-US" dirty="0" smtClean="0">
                <a:latin typeface="Arial"/>
                <a:cs typeface="Arial"/>
              </a:rPr>
              <a:t>A </a:t>
            </a:r>
            <a:r>
              <a:rPr lang="en-US" dirty="0" err="1" smtClean="0">
                <a:latin typeface="Arial"/>
                <a:cs typeface="Arial"/>
              </a:rPr>
              <a:t>partir</a:t>
            </a:r>
            <a:r>
              <a:rPr lang="en-US" dirty="0" smtClean="0">
                <a:latin typeface="Arial"/>
                <a:cs typeface="Arial"/>
              </a:rPr>
              <a:t> de 2005, o </a:t>
            </a:r>
            <a:r>
              <a:rPr lang="en-US" dirty="0" err="1">
                <a:latin typeface="Arial"/>
                <a:cs typeface="Arial"/>
              </a:rPr>
              <a:t>governo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LULA  </a:t>
            </a:r>
            <a:r>
              <a:rPr lang="en-US" dirty="0" err="1" smtClean="0">
                <a:latin typeface="Arial"/>
                <a:cs typeface="Arial"/>
              </a:rPr>
              <a:t>criou</a:t>
            </a:r>
            <a:r>
              <a:rPr lang="en-US" dirty="0" smtClean="0">
                <a:latin typeface="Arial"/>
                <a:cs typeface="Arial"/>
              </a:rPr>
              <a:t> o </a:t>
            </a:r>
            <a:r>
              <a:rPr lang="en-US" dirty="0" err="1" smtClean="0">
                <a:latin typeface="Arial"/>
                <a:cs typeface="Arial"/>
              </a:rPr>
              <a:t>Programa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de </a:t>
            </a:r>
            <a:r>
              <a:rPr lang="en-US" dirty="0" err="1">
                <a:latin typeface="Arial"/>
                <a:cs typeface="Arial"/>
              </a:rPr>
              <a:t>E</a:t>
            </a:r>
            <a:r>
              <a:rPr lang="en-US" dirty="0" err="1" smtClean="0">
                <a:latin typeface="Arial"/>
                <a:cs typeface="Arial"/>
              </a:rPr>
              <a:t>xpansão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Rede</a:t>
            </a:r>
            <a:r>
              <a:rPr lang="en-US" dirty="0" smtClean="0">
                <a:latin typeface="Arial"/>
                <a:cs typeface="Arial"/>
              </a:rPr>
              <a:t> Federal;</a:t>
            </a:r>
          </a:p>
          <a:p>
            <a:endParaRPr lang="en-US" dirty="0">
              <a:latin typeface="Arial"/>
              <a:cs typeface="Arial"/>
            </a:endParaRPr>
          </a:p>
          <a:p>
            <a:pPr marL="171450" indent="-171450">
              <a:buFont typeface="Wingdings" charset="2"/>
              <a:buChar char="ü"/>
            </a:pPr>
            <a:r>
              <a:rPr lang="en-US" dirty="0" err="1" smtClean="0">
                <a:latin typeface="Arial"/>
                <a:cs typeface="Arial"/>
              </a:rPr>
              <a:t>Atualmente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esta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Rede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possui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b="1" dirty="0">
                <a:latin typeface="Arial"/>
                <a:cs typeface="Arial"/>
              </a:rPr>
              <a:t>562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campi</a:t>
            </a:r>
            <a:r>
              <a:rPr lang="en-US" dirty="0">
                <a:latin typeface="Arial"/>
                <a:cs typeface="Arial"/>
              </a:rPr>
              <a:t> e </a:t>
            </a:r>
            <a:r>
              <a:rPr lang="en-US" dirty="0" err="1">
                <a:latin typeface="Arial"/>
                <a:cs typeface="Arial"/>
              </a:rPr>
              <a:t>deverá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chegar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até</a:t>
            </a:r>
            <a:r>
              <a:rPr lang="en-US" dirty="0">
                <a:latin typeface="Arial"/>
                <a:cs typeface="Arial"/>
              </a:rPr>
              <a:t> o final do </a:t>
            </a:r>
            <a:r>
              <a:rPr lang="en-US" dirty="0" err="1">
                <a:latin typeface="Arial"/>
                <a:cs typeface="Arial"/>
              </a:rPr>
              <a:t>ano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mais</a:t>
            </a:r>
            <a:r>
              <a:rPr lang="en-US" dirty="0">
                <a:latin typeface="Arial"/>
                <a:cs typeface="Arial"/>
              </a:rPr>
              <a:t> de </a:t>
            </a:r>
            <a:r>
              <a:rPr lang="en-US" b="1" dirty="0">
                <a:latin typeface="Arial"/>
                <a:cs typeface="Arial"/>
              </a:rPr>
              <a:t>620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campi</a:t>
            </a:r>
            <a:r>
              <a:rPr lang="en-US" dirty="0" smtClean="0">
                <a:latin typeface="Arial"/>
                <a:cs typeface="Arial"/>
              </a:rPr>
              <a:t>; </a:t>
            </a:r>
          </a:p>
          <a:p>
            <a:pPr marL="171450" indent="-171450"/>
            <a:endParaRPr lang="en-US" dirty="0" smtClean="0">
              <a:latin typeface="Arial"/>
              <a:cs typeface="Arial"/>
            </a:endParaRPr>
          </a:p>
          <a:p>
            <a:pPr marL="171450" indent="-171450">
              <a:buFont typeface="Wingdings" charset="2"/>
              <a:buChar char="ü"/>
            </a:pPr>
            <a:r>
              <a:rPr lang="en-US" dirty="0" smtClean="0">
                <a:latin typeface="Arial"/>
                <a:cs typeface="Arial"/>
              </a:rPr>
              <a:t>Um </a:t>
            </a:r>
            <a:r>
              <a:rPr lang="en-US" dirty="0" err="1">
                <a:latin typeface="Arial"/>
                <a:cs typeface="Arial"/>
              </a:rPr>
              <a:t>grande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programa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de </a:t>
            </a:r>
            <a:r>
              <a:rPr lang="en-US" dirty="0" err="1">
                <a:latin typeface="Arial"/>
                <a:cs typeface="Arial"/>
              </a:rPr>
              <a:t>desenvolvimento</a:t>
            </a:r>
            <a:r>
              <a:rPr lang="en-US" dirty="0">
                <a:latin typeface="Arial"/>
                <a:cs typeface="Arial"/>
              </a:rPr>
              <a:t> da </a:t>
            </a:r>
            <a:r>
              <a:rPr lang="en-US" dirty="0" err="1">
                <a:latin typeface="Arial"/>
                <a:cs typeface="Arial"/>
              </a:rPr>
              <a:t>educação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profissional</a:t>
            </a:r>
            <a:r>
              <a:rPr lang="en-US" dirty="0">
                <a:latin typeface="Arial"/>
                <a:cs typeface="Arial"/>
              </a:rPr>
              <a:t>;</a:t>
            </a:r>
            <a:r>
              <a:rPr lang="en-US" dirty="0" smtClean="0">
                <a:latin typeface="Arial"/>
                <a:cs typeface="Arial"/>
              </a:rPr>
              <a:t> </a:t>
            </a:r>
          </a:p>
          <a:p>
            <a:pPr marL="171450" indent="-171450">
              <a:buFont typeface="Wingdings" charset="2"/>
              <a:buChar char="ü"/>
            </a:pPr>
            <a:r>
              <a:rPr lang="en-US" dirty="0" err="1" smtClean="0">
                <a:latin typeface="Arial"/>
                <a:cs typeface="Arial"/>
              </a:rPr>
              <a:t>Permite</a:t>
            </a:r>
            <a:r>
              <a:rPr lang="en-US" dirty="0" smtClean="0">
                <a:latin typeface="Arial"/>
                <a:cs typeface="Arial"/>
              </a:rPr>
              <a:t> à </a:t>
            </a:r>
            <a:r>
              <a:rPr lang="en-US" dirty="0" err="1" smtClean="0">
                <a:latin typeface="Arial"/>
                <a:cs typeface="Arial"/>
              </a:rPr>
              <a:t>milhares</a:t>
            </a:r>
            <a:r>
              <a:rPr lang="en-US" dirty="0" smtClean="0">
                <a:latin typeface="Arial"/>
                <a:cs typeface="Arial"/>
              </a:rPr>
              <a:t> de </a:t>
            </a:r>
            <a:r>
              <a:rPr lang="en-US" dirty="0" err="1" smtClean="0">
                <a:latin typeface="Arial"/>
                <a:cs typeface="Arial"/>
              </a:rPr>
              <a:t>trabalhadores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oportunidade</a:t>
            </a:r>
            <a:r>
              <a:rPr lang="en-US" dirty="0" smtClean="0">
                <a:latin typeface="Arial"/>
                <a:cs typeface="Arial"/>
              </a:rPr>
              <a:t> de </a:t>
            </a:r>
            <a:r>
              <a:rPr lang="en-US" dirty="0" err="1" smtClean="0">
                <a:latin typeface="Arial"/>
                <a:cs typeface="Arial"/>
              </a:rPr>
              <a:t>qualificação</a:t>
            </a:r>
            <a:r>
              <a:rPr lang="en-US" dirty="0" smtClean="0">
                <a:latin typeface="Arial"/>
                <a:cs typeface="Arial"/>
              </a:rPr>
              <a:t> e </a:t>
            </a:r>
            <a:r>
              <a:rPr lang="en-US" dirty="0" err="1" smtClean="0">
                <a:latin typeface="Arial"/>
                <a:cs typeface="Arial"/>
              </a:rPr>
              <a:t>ingresso</a:t>
            </a:r>
            <a:r>
              <a:rPr lang="en-US" dirty="0" smtClean="0">
                <a:latin typeface="Arial"/>
                <a:cs typeface="Arial"/>
              </a:rPr>
              <a:t> no </a:t>
            </a:r>
            <a:r>
              <a:rPr lang="en-US" dirty="0" err="1" smtClean="0">
                <a:latin typeface="Arial"/>
                <a:cs typeface="Arial"/>
              </a:rPr>
              <a:t>mercado</a:t>
            </a:r>
            <a:r>
              <a:rPr lang="en-US" dirty="0" smtClean="0">
                <a:latin typeface="Arial"/>
                <a:cs typeface="Arial"/>
              </a:rPr>
              <a:t> de </a:t>
            </a:r>
            <a:r>
              <a:rPr lang="en-US" dirty="0" err="1" smtClean="0">
                <a:latin typeface="Arial"/>
                <a:cs typeface="Arial"/>
              </a:rPr>
              <a:t>trabalho</a:t>
            </a:r>
            <a:r>
              <a:rPr lang="en-US" dirty="0" smtClean="0">
                <a:latin typeface="Arial"/>
                <a:cs typeface="Arial"/>
              </a:rPr>
              <a:t>;</a:t>
            </a:r>
            <a:endParaRPr lang="en-US" dirty="0">
              <a:latin typeface="Arial"/>
              <a:cs typeface="Arial"/>
            </a:endParaRPr>
          </a:p>
          <a:p>
            <a:pPr marL="171450" indent="-171450">
              <a:buFont typeface="Wingdings" charset="2"/>
              <a:buChar char="ü"/>
            </a:pPr>
            <a:r>
              <a:rPr lang="en-US" dirty="0" err="1">
                <a:latin typeface="Arial"/>
                <a:cs typeface="Arial"/>
              </a:rPr>
              <a:t>A</a:t>
            </a:r>
            <a:r>
              <a:rPr lang="en-US" dirty="0" err="1" smtClean="0">
                <a:latin typeface="Arial"/>
                <a:cs typeface="Arial"/>
              </a:rPr>
              <a:t>ções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governamentais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práticas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de </a:t>
            </a:r>
            <a:r>
              <a:rPr lang="en-US" dirty="0" err="1">
                <a:latin typeface="Arial"/>
                <a:cs typeface="Arial"/>
              </a:rPr>
              <a:t>valorização</a:t>
            </a:r>
            <a:r>
              <a:rPr lang="en-US" dirty="0">
                <a:latin typeface="Arial"/>
                <a:cs typeface="Arial"/>
              </a:rPr>
              <a:t> da </a:t>
            </a:r>
            <a:r>
              <a:rPr lang="en-US" dirty="0" err="1">
                <a:latin typeface="Arial"/>
                <a:cs typeface="Arial"/>
              </a:rPr>
              <a:t>educação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que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precisam</a:t>
            </a:r>
            <a:r>
              <a:rPr lang="en-US" dirty="0">
                <a:latin typeface="Arial"/>
                <a:cs typeface="Arial"/>
              </a:rPr>
              <a:t> ser </a:t>
            </a:r>
            <a:r>
              <a:rPr lang="en-US" dirty="0" err="1">
                <a:latin typeface="Arial"/>
                <a:cs typeface="Arial"/>
              </a:rPr>
              <a:t>divulgadas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acompanhadas</a:t>
            </a:r>
            <a:r>
              <a:rPr lang="en-US" dirty="0">
                <a:latin typeface="Arial"/>
                <a:cs typeface="Arial"/>
              </a:rPr>
              <a:t> e </a:t>
            </a:r>
            <a:r>
              <a:rPr lang="en-US" dirty="0" err="1">
                <a:latin typeface="Arial"/>
                <a:cs typeface="Arial"/>
              </a:rPr>
              <a:t>debatidas</a:t>
            </a:r>
            <a:r>
              <a:rPr lang="en-US" dirty="0">
                <a:latin typeface="Arial"/>
                <a:cs typeface="Arial"/>
              </a:rPr>
              <a:t> com a </a:t>
            </a:r>
            <a:r>
              <a:rPr lang="en-US" dirty="0" err="1" smtClean="0">
                <a:latin typeface="Arial"/>
                <a:cs typeface="Arial"/>
              </a:rPr>
              <a:t>comunidade</a:t>
            </a:r>
            <a:r>
              <a:rPr lang="en-US" dirty="0" smtClean="0">
                <a:latin typeface="Arial"/>
                <a:cs typeface="Arial"/>
              </a:rPr>
              <a:t>;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4012" y="1320800"/>
            <a:ext cx="12962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Arial"/>
                <a:cs typeface="Arial"/>
              </a:rPr>
              <a:t>Histórico</a:t>
            </a:r>
            <a:endParaRPr lang="en-US" sz="20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864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8000">
                <a:alpha val="56000"/>
              </a:srgbClr>
            </a:gs>
            <a:gs pos="100000">
              <a:srgbClr val="FFFFFF">
                <a:alpha val="50000"/>
              </a:srgb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_SS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1285874" cy="1047750"/>
          </a:xfrm>
          <a:prstGeom prst="rect">
            <a:avLst/>
          </a:prstGeom>
        </p:spPr>
      </p:pic>
      <p:pic>
        <p:nvPicPr>
          <p:cNvPr id="6" name="Picture 5" descr="logo-senado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85875" y="0"/>
            <a:ext cx="6810375" cy="1047750"/>
          </a:xfrm>
          <a:prstGeom prst="rect">
            <a:avLst/>
          </a:prstGeom>
        </p:spPr>
      </p:pic>
      <p:pic>
        <p:nvPicPr>
          <p:cNvPr id="7" name="Picture 6" descr="LogoIFSP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96250" y="0"/>
            <a:ext cx="1047750" cy="10477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" y="1718733"/>
            <a:ext cx="859366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   </a:t>
            </a:r>
            <a:r>
              <a:rPr lang="en-US" b="1" dirty="0" smtClean="0">
                <a:latin typeface="Arial"/>
                <a:cs typeface="Arial"/>
              </a:rPr>
              <a:t>MISSÃO</a:t>
            </a:r>
          </a:p>
          <a:p>
            <a:pPr marL="285750" indent="-285750">
              <a:buFont typeface="Wingdings" charset="2"/>
              <a:buChar char="ü"/>
            </a:pPr>
            <a:endParaRPr lang="en-US" dirty="0" smtClean="0">
              <a:latin typeface="Arial"/>
              <a:cs typeface="Arial"/>
            </a:endParaRPr>
          </a:p>
          <a:p>
            <a:pPr marL="285750" indent="-285750">
              <a:buFont typeface="Wingdings" charset="2"/>
              <a:buChar char="ü"/>
            </a:pPr>
            <a:r>
              <a:rPr lang="en-US" dirty="0" err="1" smtClean="0">
                <a:latin typeface="Arial"/>
                <a:cs typeface="Arial"/>
              </a:rPr>
              <a:t>Autarquias</a:t>
            </a:r>
            <a:r>
              <a:rPr lang="en-US" dirty="0" smtClean="0">
                <a:latin typeface="Arial"/>
                <a:cs typeface="Arial"/>
              </a:rPr>
              <a:t> com </a:t>
            </a:r>
            <a:r>
              <a:rPr lang="en-US" dirty="0" err="1" smtClean="0">
                <a:latin typeface="Arial"/>
                <a:cs typeface="Arial"/>
              </a:rPr>
              <a:t>Gestores</a:t>
            </a:r>
            <a:r>
              <a:rPr lang="en-US" dirty="0" smtClean="0">
                <a:latin typeface="Arial"/>
                <a:cs typeface="Arial"/>
              </a:rPr>
              <a:t> com </a:t>
            </a:r>
            <a:r>
              <a:rPr lang="en-US" dirty="0" err="1" smtClean="0">
                <a:latin typeface="Arial"/>
                <a:cs typeface="Arial"/>
              </a:rPr>
              <a:t>visões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múltiplas</a:t>
            </a:r>
            <a:r>
              <a:rPr lang="en-US" dirty="0" smtClean="0">
                <a:latin typeface="Arial"/>
                <a:cs typeface="Arial"/>
              </a:rPr>
              <a:t>;</a:t>
            </a:r>
            <a:endParaRPr lang="en-US" dirty="0">
              <a:latin typeface="Arial"/>
              <a:cs typeface="Arial"/>
            </a:endParaRPr>
          </a:p>
          <a:p>
            <a:pPr marL="171450" indent="-171450">
              <a:buFont typeface="Wingdings" charset="2"/>
              <a:buChar char="ü"/>
            </a:pPr>
            <a:endParaRPr lang="en-US" dirty="0" smtClean="0">
              <a:latin typeface="Arial"/>
              <a:cs typeface="Arial"/>
            </a:endParaRPr>
          </a:p>
          <a:p>
            <a:pPr marL="171450" indent="-171450">
              <a:buFont typeface="Wingdings" charset="2"/>
              <a:buChar char="ü"/>
            </a:pPr>
            <a:r>
              <a:rPr lang="en-US" dirty="0" err="1">
                <a:latin typeface="Arial"/>
                <a:cs typeface="Arial"/>
              </a:rPr>
              <a:t>P</a:t>
            </a:r>
            <a:r>
              <a:rPr lang="en-US" dirty="0" err="1" smtClean="0">
                <a:latin typeface="Arial"/>
                <a:cs typeface="Arial"/>
              </a:rPr>
              <a:t>rocedimentos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diferenciados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à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sociedade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aos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órgãos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de </a:t>
            </a:r>
            <a:r>
              <a:rPr lang="en-US" dirty="0" err="1" smtClean="0">
                <a:latin typeface="Arial"/>
                <a:cs typeface="Arial"/>
              </a:rPr>
              <a:t>controle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éticos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transparentes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e</a:t>
            </a:r>
          </a:p>
          <a:p>
            <a:pPr marL="171450" indent="-171450">
              <a:buFont typeface="Wingdings" charset="2"/>
              <a:buChar char="ü"/>
            </a:pPr>
            <a:endParaRPr lang="en-US" dirty="0">
              <a:latin typeface="Arial"/>
              <a:cs typeface="Arial"/>
            </a:endParaRPr>
          </a:p>
          <a:p>
            <a:pPr marL="285750" indent="-285750">
              <a:buFont typeface="Wingdings" charset="2"/>
              <a:buChar char="ü"/>
            </a:pPr>
            <a:r>
              <a:rPr lang="en-US" dirty="0" err="1" smtClean="0">
                <a:latin typeface="Arial"/>
                <a:cs typeface="Arial"/>
              </a:rPr>
              <a:t>Democráticos</a:t>
            </a:r>
            <a:r>
              <a:rPr lang="en-US" dirty="0" smtClean="0">
                <a:latin typeface="Arial"/>
                <a:cs typeface="Arial"/>
              </a:rPr>
              <a:t> e </a:t>
            </a:r>
            <a:r>
              <a:rPr lang="en-US" dirty="0" err="1" smtClean="0">
                <a:latin typeface="Arial"/>
                <a:cs typeface="Arial"/>
              </a:rPr>
              <a:t>participativos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por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toda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Comunidade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Acadêmica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Sociedade</a:t>
            </a:r>
            <a:r>
              <a:rPr lang="en-US" dirty="0" smtClean="0">
                <a:latin typeface="Arial"/>
                <a:cs typeface="Arial"/>
              </a:rPr>
              <a:t> Civil e </a:t>
            </a:r>
            <a:r>
              <a:rPr lang="en-US" dirty="0" err="1" smtClean="0">
                <a:latin typeface="Arial"/>
                <a:cs typeface="Arial"/>
              </a:rPr>
              <a:t>Governo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38 </a:t>
            </a:r>
            <a:r>
              <a:rPr lang="en-US" dirty="0" err="1">
                <a:latin typeface="Arial"/>
                <a:cs typeface="Arial"/>
              </a:rPr>
              <a:t>institutos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criados</a:t>
            </a:r>
            <a:r>
              <a:rPr lang="en-US" dirty="0">
                <a:latin typeface="Arial"/>
                <a:cs typeface="Arial"/>
              </a:rPr>
              <a:t> no </a:t>
            </a:r>
            <a:r>
              <a:rPr lang="en-US" dirty="0" err="1">
                <a:latin typeface="Arial"/>
                <a:cs typeface="Arial"/>
              </a:rPr>
              <a:t>Brasil</a:t>
            </a:r>
            <a:r>
              <a:rPr lang="en-US" dirty="0" smtClean="0">
                <a:latin typeface="Arial"/>
                <a:cs typeface="Arial"/>
              </a:rPr>
              <a:t>.</a:t>
            </a:r>
            <a:endParaRPr lang="en-US" dirty="0">
              <a:latin typeface="Arial"/>
              <a:cs typeface="Arial"/>
            </a:endParaRPr>
          </a:p>
          <a:p>
            <a:pPr marL="285750" indent="-285750">
              <a:buFont typeface="Wingdings" charset="2"/>
              <a:buChar char="ü"/>
            </a:pPr>
            <a:endParaRPr lang="en-US" dirty="0" smtClean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O </a:t>
            </a:r>
            <a:r>
              <a:rPr lang="en-US" dirty="0" err="1" smtClean="0">
                <a:latin typeface="Arial"/>
                <a:cs typeface="Arial"/>
              </a:rPr>
              <a:t>Que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suscita</a:t>
            </a:r>
            <a:r>
              <a:rPr lang="en-US" dirty="0" smtClean="0">
                <a:latin typeface="Arial"/>
                <a:cs typeface="Arial"/>
              </a:rPr>
              <a:t> a </a:t>
            </a:r>
            <a:r>
              <a:rPr lang="en-US" dirty="0" err="1" smtClean="0">
                <a:latin typeface="Arial"/>
                <a:cs typeface="Arial"/>
              </a:rPr>
              <a:t>discussão</a:t>
            </a:r>
            <a:r>
              <a:rPr lang="en-US" dirty="0" smtClean="0">
                <a:latin typeface="Arial"/>
                <a:cs typeface="Arial"/>
              </a:rPr>
              <a:t> de</a:t>
            </a:r>
          </a:p>
          <a:p>
            <a:endParaRPr lang="en-US" sz="2200" dirty="0">
              <a:latin typeface="Arial"/>
              <a:cs typeface="Arial"/>
            </a:endParaRPr>
          </a:p>
          <a:p>
            <a:r>
              <a:rPr lang="en-US" sz="2200" b="1" dirty="0" err="1" smtClean="0">
                <a:latin typeface="Arial"/>
                <a:cs typeface="Arial"/>
              </a:rPr>
              <a:t>Gestão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n-US" sz="2200" b="1" dirty="0" err="1" smtClean="0">
                <a:latin typeface="Arial"/>
                <a:cs typeface="Arial"/>
              </a:rPr>
              <a:t>Democrática</a:t>
            </a:r>
            <a:r>
              <a:rPr lang="en-US" sz="2200" b="1" dirty="0" smtClean="0">
                <a:latin typeface="Arial"/>
                <a:cs typeface="Arial"/>
              </a:rPr>
              <a:t> e </a:t>
            </a:r>
            <a:r>
              <a:rPr lang="en-US" sz="2200" b="1" dirty="0" err="1" smtClean="0">
                <a:latin typeface="Arial"/>
                <a:cs typeface="Arial"/>
              </a:rPr>
              <a:t>Participativa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n-US" sz="2200" b="1" dirty="0" err="1" smtClean="0">
                <a:latin typeface="Arial"/>
                <a:cs typeface="Arial"/>
              </a:rPr>
              <a:t>como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n-US" sz="2200" b="1" dirty="0" err="1" smtClean="0">
                <a:latin typeface="Arial"/>
                <a:cs typeface="Arial"/>
              </a:rPr>
              <a:t>Modelo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n-US" sz="2200" b="1" dirty="0" err="1" smtClean="0">
                <a:latin typeface="Arial"/>
                <a:cs typeface="Arial"/>
              </a:rPr>
              <a:t>na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n-US" sz="2200" b="1" dirty="0" err="1" smtClean="0">
                <a:latin typeface="Arial"/>
                <a:cs typeface="Arial"/>
              </a:rPr>
              <a:t>Rede</a:t>
            </a:r>
            <a:r>
              <a:rPr lang="en-US" sz="2200" b="1" dirty="0" smtClean="0">
                <a:latin typeface="Arial"/>
                <a:cs typeface="Arial"/>
              </a:rPr>
              <a:t> Federal de </a:t>
            </a:r>
            <a:r>
              <a:rPr lang="en-US" sz="2200" b="1" dirty="0" err="1" smtClean="0">
                <a:latin typeface="Arial"/>
                <a:cs typeface="Arial"/>
              </a:rPr>
              <a:t>Ensino</a:t>
            </a:r>
            <a:endParaRPr lang="en-US" sz="2200" b="1" dirty="0">
              <a:latin typeface="Arial"/>
              <a:cs typeface="Arial"/>
            </a:endParaRPr>
          </a:p>
          <a:p>
            <a:pPr marL="171450" indent="-171450">
              <a:buFont typeface="Wingdings" charset="2"/>
              <a:buChar char="ü"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4012" y="1320800"/>
            <a:ext cx="12962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Arial"/>
                <a:cs typeface="Arial"/>
              </a:rPr>
              <a:t>Histórico</a:t>
            </a:r>
            <a:endParaRPr lang="en-US" sz="20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828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60"/>
          <p:cNvPicPr/>
          <p:nvPr/>
        </p:nvPicPr>
        <p:blipFill>
          <a:blip r:embed="rId2"/>
          <a:stretch>
            <a:fillRect/>
          </a:stretch>
        </p:blipFill>
        <p:spPr>
          <a:xfrm>
            <a:off x="3711907" y="4032188"/>
            <a:ext cx="2089928" cy="1080018"/>
          </a:xfrm>
          <a:prstGeom prst="rect">
            <a:avLst/>
          </a:prstGeom>
          <a:ln>
            <a:noFill/>
          </a:ln>
        </p:spPr>
      </p:pic>
      <p:pic>
        <p:nvPicPr>
          <p:cNvPr id="39" name="Picture 38"/>
          <p:cNvPicPr/>
          <p:nvPr/>
        </p:nvPicPr>
        <p:blipFill>
          <a:blip r:embed="rId3"/>
          <a:stretch>
            <a:fillRect/>
          </a:stretch>
        </p:blipFill>
        <p:spPr>
          <a:xfrm>
            <a:off x="1831299" y="4310928"/>
            <a:ext cx="1959307" cy="979756"/>
          </a:xfrm>
          <a:prstGeom prst="rect">
            <a:avLst/>
          </a:prstGeom>
          <a:ln>
            <a:noFill/>
          </a:ln>
        </p:spPr>
      </p:pic>
      <p:pic>
        <p:nvPicPr>
          <p:cNvPr id="40" name="Picture 39"/>
          <p:cNvPicPr/>
          <p:nvPr/>
        </p:nvPicPr>
        <p:blipFill>
          <a:blip r:embed="rId4"/>
          <a:stretch>
            <a:fillRect/>
          </a:stretch>
        </p:blipFill>
        <p:spPr>
          <a:xfrm>
            <a:off x="1715700" y="3305208"/>
            <a:ext cx="2006984" cy="1062383"/>
          </a:xfrm>
          <a:prstGeom prst="rect">
            <a:avLst/>
          </a:prstGeom>
          <a:ln>
            <a:noFill/>
          </a:ln>
        </p:spPr>
      </p:pic>
      <p:pic>
        <p:nvPicPr>
          <p:cNvPr id="41" name="Picture 40"/>
          <p:cNvPicPr/>
          <p:nvPr/>
        </p:nvPicPr>
        <p:blipFill>
          <a:blip r:embed="rId5"/>
          <a:stretch>
            <a:fillRect/>
          </a:stretch>
        </p:blipFill>
        <p:spPr>
          <a:xfrm>
            <a:off x="1883220" y="5290684"/>
            <a:ext cx="1828687" cy="1070221"/>
          </a:xfrm>
          <a:prstGeom prst="rect">
            <a:avLst/>
          </a:prstGeom>
          <a:ln>
            <a:noFill/>
          </a:ln>
        </p:spPr>
      </p:pic>
      <p:pic>
        <p:nvPicPr>
          <p:cNvPr id="42" name="Picture 41"/>
          <p:cNvPicPr/>
          <p:nvPr/>
        </p:nvPicPr>
        <p:blipFill>
          <a:blip r:embed="rId6"/>
          <a:stretch>
            <a:fillRect/>
          </a:stretch>
        </p:blipFill>
        <p:spPr>
          <a:xfrm>
            <a:off x="5537982" y="1161011"/>
            <a:ext cx="1580834" cy="898437"/>
          </a:xfrm>
          <a:prstGeom prst="rect">
            <a:avLst/>
          </a:prstGeom>
          <a:ln>
            <a:noFill/>
          </a:ln>
        </p:spPr>
      </p:pic>
      <p:pic>
        <p:nvPicPr>
          <p:cNvPr id="43" name="Picture 42"/>
          <p:cNvPicPr/>
          <p:nvPr/>
        </p:nvPicPr>
        <p:blipFill>
          <a:blip r:embed="rId7"/>
          <a:stretch>
            <a:fillRect/>
          </a:stretch>
        </p:blipFill>
        <p:spPr>
          <a:xfrm>
            <a:off x="5570501" y="133924"/>
            <a:ext cx="1770887" cy="924237"/>
          </a:xfrm>
          <a:prstGeom prst="rect">
            <a:avLst/>
          </a:prstGeom>
          <a:ln>
            <a:noFill/>
          </a:ln>
        </p:spPr>
      </p:pic>
      <p:pic>
        <p:nvPicPr>
          <p:cNvPr id="44" name="Picture 43"/>
          <p:cNvPicPr/>
          <p:nvPr/>
        </p:nvPicPr>
        <p:blipFill>
          <a:blip r:embed="rId8"/>
          <a:stretch>
            <a:fillRect/>
          </a:stretch>
        </p:blipFill>
        <p:spPr>
          <a:xfrm>
            <a:off x="5515776" y="4010650"/>
            <a:ext cx="1934875" cy="1053891"/>
          </a:xfrm>
          <a:prstGeom prst="rect">
            <a:avLst/>
          </a:prstGeom>
          <a:ln>
            <a:noFill/>
          </a:ln>
        </p:spPr>
      </p:pic>
      <p:pic>
        <p:nvPicPr>
          <p:cNvPr id="45" name="Picture 44"/>
          <p:cNvPicPr/>
          <p:nvPr/>
        </p:nvPicPr>
        <p:blipFill>
          <a:blip r:embed="rId9"/>
          <a:stretch>
            <a:fillRect/>
          </a:stretch>
        </p:blipFill>
        <p:spPr>
          <a:xfrm>
            <a:off x="3790606" y="-5897"/>
            <a:ext cx="1725170" cy="1010782"/>
          </a:xfrm>
          <a:prstGeom prst="rect">
            <a:avLst/>
          </a:prstGeom>
          <a:ln>
            <a:noFill/>
          </a:ln>
        </p:spPr>
      </p:pic>
      <p:pic>
        <p:nvPicPr>
          <p:cNvPr id="46" name="Picture 45"/>
          <p:cNvPicPr/>
          <p:nvPr/>
        </p:nvPicPr>
        <p:blipFill>
          <a:blip r:embed="rId10"/>
          <a:stretch>
            <a:fillRect/>
          </a:stretch>
        </p:blipFill>
        <p:spPr>
          <a:xfrm>
            <a:off x="3711907" y="945138"/>
            <a:ext cx="1883221" cy="1114310"/>
          </a:xfrm>
          <a:prstGeom prst="rect">
            <a:avLst/>
          </a:prstGeom>
          <a:ln>
            <a:noFill/>
          </a:ln>
        </p:spPr>
      </p:pic>
      <p:pic>
        <p:nvPicPr>
          <p:cNvPr id="47" name="Picture 46"/>
          <p:cNvPicPr/>
          <p:nvPr/>
        </p:nvPicPr>
        <p:blipFill>
          <a:blip r:embed="rId11"/>
          <a:stretch>
            <a:fillRect/>
          </a:stretch>
        </p:blipFill>
        <p:spPr>
          <a:xfrm>
            <a:off x="3636173" y="1999683"/>
            <a:ext cx="1893997" cy="979756"/>
          </a:xfrm>
          <a:prstGeom prst="rect">
            <a:avLst/>
          </a:prstGeom>
          <a:ln>
            <a:noFill/>
          </a:ln>
        </p:spPr>
      </p:pic>
      <p:pic>
        <p:nvPicPr>
          <p:cNvPr id="48" name="Picture 47"/>
          <p:cNvPicPr/>
          <p:nvPr/>
        </p:nvPicPr>
        <p:blipFill>
          <a:blip r:embed="rId12"/>
          <a:stretch>
            <a:fillRect/>
          </a:stretch>
        </p:blipFill>
        <p:spPr>
          <a:xfrm>
            <a:off x="1698066" y="65317"/>
            <a:ext cx="1757498" cy="979756"/>
          </a:xfrm>
          <a:prstGeom prst="rect">
            <a:avLst/>
          </a:prstGeom>
          <a:ln>
            <a:noFill/>
          </a:ln>
        </p:spPr>
      </p:pic>
      <p:pic>
        <p:nvPicPr>
          <p:cNvPr id="49" name="Picture 48"/>
          <p:cNvPicPr/>
          <p:nvPr/>
        </p:nvPicPr>
        <p:blipFill>
          <a:blip r:embed="rId13"/>
          <a:stretch>
            <a:fillRect/>
          </a:stretch>
        </p:blipFill>
        <p:spPr>
          <a:xfrm>
            <a:off x="0" y="849122"/>
            <a:ext cx="1831299" cy="1028091"/>
          </a:xfrm>
          <a:prstGeom prst="rect">
            <a:avLst/>
          </a:prstGeom>
          <a:ln>
            <a:noFill/>
          </a:ln>
        </p:spPr>
      </p:pic>
      <p:pic>
        <p:nvPicPr>
          <p:cNvPr id="50" name="Picture 49"/>
          <p:cNvPicPr/>
          <p:nvPr/>
        </p:nvPicPr>
        <p:blipFill>
          <a:blip r:embed="rId14"/>
          <a:stretch>
            <a:fillRect/>
          </a:stretch>
        </p:blipFill>
        <p:spPr>
          <a:xfrm>
            <a:off x="-653" y="1863170"/>
            <a:ext cx="2090581" cy="1010782"/>
          </a:xfrm>
          <a:prstGeom prst="rect">
            <a:avLst/>
          </a:prstGeom>
          <a:ln>
            <a:noFill/>
          </a:ln>
        </p:spPr>
      </p:pic>
      <p:pic>
        <p:nvPicPr>
          <p:cNvPr id="51" name="Picture 50"/>
          <p:cNvPicPr/>
          <p:nvPr/>
        </p:nvPicPr>
        <p:blipFill>
          <a:blip r:embed="rId15"/>
          <a:stretch>
            <a:fillRect/>
          </a:stretch>
        </p:blipFill>
        <p:spPr>
          <a:xfrm>
            <a:off x="-653" y="3657757"/>
            <a:ext cx="1959960" cy="979756"/>
          </a:xfrm>
          <a:prstGeom prst="rect">
            <a:avLst/>
          </a:prstGeom>
          <a:ln>
            <a:noFill/>
          </a:ln>
        </p:spPr>
      </p:pic>
      <p:pic>
        <p:nvPicPr>
          <p:cNvPr id="52" name="Picture 51"/>
          <p:cNvPicPr/>
          <p:nvPr/>
        </p:nvPicPr>
        <p:blipFill>
          <a:blip r:embed="rId16"/>
          <a:stretch>
            <a:fillRect/>
          </a:stretch>
        </p:blipFill>
        <p:spPr>
          <a:xfrm>
            <a:off x="0" y="4572197"/>
            <a:ext cx="1885833" cy="979756"/>
          </a:xfrm>
          <a:prstGeom prst="rect">
            <a:avLst/>
          </a:prstGeom>
          <a:ln>
            <a:noFill/>
          </a:ln>
        </p:spPr>
      </p:pic>
      <p:pic>
        <p:nvPicPr>
          <p:cNvPr id="53" name="Picture 52"/>
          <p:cNvPicPr/>
          <p:nvPr/>
        </p:nvPicPr>
        <p:blipFill>
          <a:blip r:embed="rId17"/>
          <a:stretch>
            <a:fillRect/>
          </a:stretch>
        </p:blipFill>
        <p:spPr>
          <a:xfrm>
            <a:off x="0" y="65317"/>
            <a:ext cx="1763376" cy="910194"/>
          </a:xfrm>
          <a:prstGeom prst="rect">
            <a:avLst/>
          </a:prstGeom>
          <a:ln>
            <a:noFill/>
          </a:ln>
        </p:spPr>
      </p:pic>
      <p:pic>
        <p:nvPicPr>
          <p:cNvPr id="54" name="Picture 53"/>
          <p:cNvPicPr/>
          <p:nvPr/>
        </p:nvPicPr>
        <p:blipFill>
          <a:blip r:embed="rId18"/>
          <a:stretch>
            <a:fillRect/>
          </a:stretch>
        </p:blipFill>
        <p:spPr>
          <a:xfrm>
            <a:off x="130620" y="2873952"/>
            <a:ext cx="1633409" cy="820056"/>
          </a:xfrm>
          <a:prstGeom prst="rect">
            <a:avLst/>
          </a:prstGeom>
          <a:ln>
            <a:noFill/>
          </a:ln>
        </p:spPr>
      </p:pic>
      <p:pic>
        <p:nvPicPr>
          <p:cNvPr id="55" name="Picture 54"/>
          <p:cNvPicPr/>
          <p:nvPr/>
        </p:nvPicPr>
        <p:blipFill>
          <a:blip r:embed="rId19"/>
          <a:stretch>
            <a:fillRect/>
          </a:stretch>
        </p:blipFill>
        <p:spPr>
          <a:xfrm>
            <a:off x="0" y="5588531"/>
            <a:ext cx="1817910" cy="1139130"/>
          </a:xfrm>
          <a:prstGeom prst="rect">
            <a:avLst/>
          </a:prstGeom>
          <a:ln>
            <a:noFill/>
          </a:ln>
        </p:spPr>
      </p:pic>
      <p:pic>
        <p:nvPicPr>
          <p:cNvPr id="56" name="Picture 55"/>
          <p:cNvPicPr/>
          <p:nvPr/>
        </p:nvPicPr>
        <p:blipFill>
          <a:blip r:embed="rId20"/>
          <a:stretch>
            <a:fillRect/>
          </a:stretch>
        </p:blipFill>
        <p:spPr>
          <a:xfrm>
            <a:off x="1885833" y="1736810"/>
            <a:ext cx="1440091" cy="896151"/>
          </a:xfrm>
          <a:prstGeom prst="rect">
            <a:avLst/>
          </a:prstGeom>
          <a:ln>
            <a:noFill/>
          </a:ln>
        </p:spPr>
      </p:pic>
      <p:pic>
        <p:nvPicPr>
          <p:cNvPr id="57" name="Picture 56"/>
          <p:cNvPicPr/>
          <p:nvPr/>
        </p:nvPicPr>
        <p:blipFill>
          <a:blip r:embed="rId21"/>
          <a:stretch>
            <a:fillRect/>
          </a:stretch>
        </p:blipFill>
        <p:spPr>
          <a:xfrm>
            <a:off x="1817910" y="2573167"/>
            <a:ext cx="1893997" cy="823322"/>
          </a:xfrm>
          <a:prstGeom prst="rect">
            <a:avLst/>
          </a:prstGeom>
          <a:ln>
            <a:noFill/>
          </a:ln>
        </p:spPr>
      </p:pic>
      <p:pic>
        <p:nvPicPr>
          <p:cNvPr id="58" name="Picture 57"/>
          <p:cNvPicPr/>
          <p:nvPr/>
        </p:nvPicPr>
        <p:blipFill>
          <a:blip r:embed="rId22"/>
          <a:stretch>
            <a:fillRect/>
          </a:stretch>
        </p:blipFill>
        <p:spPr>
          <a:xfrm>
            <a:off x="3722684" y="5350450"/>
            <a:ext cx="1695780" cy="775314"/>
          </a:xfrm>
          <a:prstGeom prst="rect">
            <a:avLst/>
          </a:prstGeom>
          <a:ln>
            <a:noFill/>
          </a:ln>
        </p:spPr>
      </p:pic>
      <p:pic>
        <p:nvPicPr>
          <p:cNvPr id="59" name="Picture 58"/>
          <p:cNvPicPr/>
          <p:nvPr/>
        </p:nvPicPr>
        <p:blipFill>
          <a:blip r:embed="rId23"/>
          <a:stretch>
            <a:fillRect/>
          </a:stretch>
        </p:blipFill>
        <p:spPr>
          <a:xfrm>
            <a:off x="5595128" y="2241059"/>
            <a:ext cx="1668350" cy="783805"/>
          </a:xfrm>
          <a:prstGeom prst="rect">
            <a:avLst/>
          </a:prstGeom>
          <a:ln>
            <a:noFill/>
          </a:ln>
        </p:spPr>
      </p:pic>
      <p:pic>
        <p:nvPicPr>
          <p:cNvPr id="60" name="Picture 59"/>
          <p:cNvPicPr/>
          <p:nvPr/>
        </p:nvPicPr>
        <p:blipFill>
          <a:blip r:embed="rId24"/>
          <a:stretch>
            <a:fillRect/>
          </a:stretch>
        </p:blipFill>
        <p:spPr>
          <a:xfrm>
            <a:off x="5595128" y="3125260"/>
            <a:ext cx="1546220" cy="906928"/>
          </a:xfrm>
          <a:prstGeom prst="rect">
            <a:avLst/>
          </a:prstGeom>
          <a:ln>
            <a:noFill/>
          </a:ln>
        </p:spPr>
      </p:pic>
      <p:pic>
        <p:nvPicPr>
          <p:cNvPr id="62" name="Picture 61"/>
          <p:cNvPicPr/>
          <p:nvPr/>
        </p:nvPicPr>
        <p:blipFill>
          <a:blip r:embed="rId25"/>
          <a:stretch>
            <a:fillRect/>
          </a:stretch>
        </p:blipFill>
        <p:spPr>
          <a:xfrm>
            <a:off x="1893997" y="996412"/>
            <a:ext cx="1893997" cy="805555"/>
          </a:xfrm>
          <a:prstGeom prst="rect">
            <a:avLst/>
          </a:prstGeom>
          <a:ln>
            <a:noFill/>
          </a:ln>
        </p:spPr>
      </p:pic>
      <p:pic>
        <p:nvPicPr>
          <p:cNvPr id="63" name="Picture 62"/>
          <p:cNvPicPr/>
          <p:nvPr/>
        </p:nvPicPr>
        <p:blipFill>
          <a:blip r:embed="rId26"/>
          <a:stretch>
            <a:fillRect/>
          </a:stretch>
        </p:blipFill>
        <p:spPr>
          <a:xfrm>
            <a:off x="7341388" y="1161011"/>
            <a:ext cx="1677848" cy="718488"/>
          </a:xfrm>
          <a:prstGeom prst="rect">
            <a:avLst/>
          </a:prstGeom>
          <a:ln>
            <a:noFill/>
          </a:ln>
        </p:spPr>
      </p:pic>
      <p:pic>
        <p:nvPicPr>
          <p:cNvPr id="64" name="Picture 63"/>
          <p:cNvPicPr/>
          <p:nvPr/>
        </p:nvPicPr>
        <p:blipFill>
          <a:blip r:embed="rId27"/>
          <a:stretch>
            <a:fillRect/>
          </a:stretch>
        </p:blipFill>
        <p:spPr>
          <a:xfrm>
            <a:off x="3787994" y="2979439"/>
            <a:ext cx="1727782" cy="993473"/>
          </a:xfrm>
          <a:prstGeom prst="rect">
            <a:avLst/>
          </a:prstGeom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7432857" y="406350"/>
            <a:ext cx="1448676" cy="637754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r>
              <a:rPr lang="en-US" dirty="0" err="1" smtClean="0"/>
              <a:t>Logomarca</a:t>
            </a:r>
            <a:endParaRPr lang="en-US" dirty="0" smtClean="0"/>
          </a:p>
          <a:p>
            <a:r>
              <a:rPr lang="en-US" dirty="0" err="1" smtClean="0"/>
              <a:t>Oficial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7341388" y="2207754"/>
            <a:ext cx="1602367" cy="360755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r>
              <a:rPr lang="en-US" dirty="0" err="1" smtClean="0"/>
              <a:t>Logomarca</a:t>
            </a:r>
            <a:r>
              <a:rPr lang="en-US" dirty="0"/>
              <a:t> </a:t>
            </a:r>
            <a:r>
              <a:rPr lang="en-US" dirty="0" smtClean="0"/>
              <a:t>IFB</a:t>
            </a:r>
            <a:endParaRPr lang="en-US" dirty="0"/>
          </a:p>
        </p:txBody>
      </p:sp>
      <p:pic>
        <p:nvPicPr>
          <p:cNvPr id="8" name="Picture 7" descr="LogoIFB.jpg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3478" y="2979439"/>
            <a:ext cx="1680277" cy="792852"/>
          </a:xfrm>
          <a:prstGeom prst="rect">
            <a:avLst/>
          </a:prstGeom>
        </p:spPr>
      </p:pic>
      <p:pic>
        <p:nvPicPr>
          <p:cNvPr id="9" name="Picture 8" descr="LogoIF B.jpeg"/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41348" y="4247175"/>
            <a:ext cx="1614248" cy="931874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7202967" y="5284272"/>
            <a:ext cx="1462736" cy="914753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dirty="0" smtClean="0"/>
              <a:t>2 </a:t>
            </a:r>
            <a:r>
              <a:rPr lang="en-US" dirty="0" err="1" smtClean="0"/>
              <a:t>Logomarcas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quê</a:t>
            </a:r>
            <a:r>
              <a:rPr lang="en-US" dirty="0" smtClean="0"/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8000">
                <a:alpha val="56000"/>
              </a:srgbClr>
            </a:gs>
            <a:gs pos="100000">
              <a:srgbClr val="FFFFFF">
                <a:alpha val="50000"/>
              </a:srgb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_SSB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1285874" cy="1047750"/>
          </a:xfrm>
          <a:prstGeom prst="rect">
            <a:avLst/>
          </a:prstGeom>
        </p:spPr>
      </p:pic>
      <p:pic>
        <p:nvPicPr>
          <p:cNvPr id="6" name="Picture 5" descr="logo-senado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85875" y="0"/>
            <a:ext cx="6810375" cy="1047750"/>
          </a:xfrm>
          <a:prstGeom prst="rect">
            <a:avLst/>
          </a:prstGeom>
        </p:spPr>
      </p:pic>
      <p:pic>
        <p:nvPicPr>
          <p:cNvPr id="7" name="Picture 6" descr="LogoIFSP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96250" y="0"/>
            <a:ext cx="1047750" cy="1047750"/>
          </a:xfrm>
          <a:prstGeom prst="rect">
            <a:avLst/>
          </a:prstGeom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42331855"/>
              </p:ext>
            </p:extLst>
          </p:nvPr>
        </p:nvGraphicFramePr>
        <p:xfrm>
          <a:off x="69850" y="1206500"/>
          <a:ext cx="8820150" cy="5651500"/>
        </p:xfrm>
        <a:graphic>
          <a:graphicData uri="http://schemas.openxmlformats.org/presentationml/2006/ole">
            <p:oleObj spid="_x0000_s1039" name="Document" r:id="rId7" imgW="8539200" imgH="5640840" progId="Word.Documen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56016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8000">
                <a:alpha val="56000"/>
              </a:srgbClr>
            </a:gs>
            <a:gs pos="100000">
              <a:srgbClr val="FFFFFF">
                <a:alpha val="50000"/>
              </a:srgb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_SSB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1285874" cy="1047750"/>
          </a:xfrm>
          <a:prstGeom prst="rect">
            <a:avLst/>
          </a:prstGeom>
        </p:spPr>
      </p:pic>
      <p:pic>
        <p:nvPicPr>
          <p:cNvPr id="6" name="Picture 5" descr="logo-senado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85875" y="0"/>
            <a:ext cx="6810375" cy="1047750"/>
          </a:xfrm>
          <a:prstGeom prst="rect">
            <a:avLst/>
          </a:prstGeom>
        </p:spPr>
      </p:pic>
      <p:pic>
        <p:nvPicPr>
          <p:cNvPr id="7" name="Picture 6" descr="LogoIFSP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96250" y="0"/>
            <a:ext cx="1047750" cy="1047750"/>
          </a:xfrm>
          <a:prstGeom prst="rect">
            <a:avLst/>
          </a:prstGeom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92436054"/>
              </p:ext>
            </p:extLst>
          </p:nvPr>
        </p:nvGraphicFramePr>
        <p:xfrm>
          <a:off x="150283" y="1219200"/>
          <a:ext cx="8824383" cy="5638800"/>
        </p:xfrm>
        <a:graphic>
          <a:graphicData uri="http://schemas.openxmlformats.org/presentationml/2006/ole">
            <p:oleObj spid="_x0000_s2062" name="Document" r:id="rId7" imgW="8612280" imgH="5622840" progId="Word.Documen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59364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8000">
                <a:alpha val="56000"/>
              </a:srgbClr>
            </a:gs>
            <a:gs pos="100000">
              <a:srgbClr val="FFFFFF">
                <a:alpha val="50000"/>
              </a:srgb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_SSB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1285874" cy="1047750"/>
          </a:xfrm>
          <a:prstGeom prst="rect">
            <a:avLst/>
          </a:prstGeom>
        </p:spPr>
      </p:pic>
      <p:pic>
        <p:nvPicPr>
          <p:cNvPr id="6" name="Picture 5" descr="logo-senado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85875" y="0"/>
            <a:ext cx="6810375" cy="1047750"/>
          </a:xfrm>
          <a:prstGeom prst="rect">
            <a:avLst/>
          </a:prstGeom>
        </p:spPr>
      </p:pic>
      <p:pic>
        <p:nvPicPr>
          <p:cNvPr id="7" name="Picture 6" descr="LogoIFSP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96250" y="0"/>
            <a:ext cx="1047750" cy="1047750"/>
          </a:xfrm>
          <a:prstGeom prst="rect">
            <a:avLst/>
          </a:prstGeom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76161130"/>
              </p:ext>
            </p:extLst>
          </p:nvPr>
        </p:nvGraphicFramePr>
        <p:xfrm>
          <a:off x="361951" y="1126067"/>
          <a:ext cx="8623300" cy="3708400"/>
        </p:xfrm>
        <a:graphic>
          <a:graphicData uri="http://schemas.openxmlformats.org/presentationml/2006/ole">
            <p:oleObj spid="_x0000_s3085" name="Document" r:id="rId7" imgW="8612280" imgH="3693600" progId="Word.Documen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85378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8000">
                <a:alpha val="56000"/>
              </a:srgbClr>
            </a:gs>
            <a:gs pos="100000">
              <a:srgbClr val="FFFFFF">
                <a:alpha val="50000"/>
              </a:srgb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_SS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1285874" cy="1047750"/>
          </a:xfrm>
          <a:prstGeom prst="rect">
            <a:avLst/>
          </a:prstGeom>
        </p:spPr>
      </p:pic>
      <p:pic>
        <p:nvPicPr>
          <p:cNvPr id="6" name="Picture 5" descr="logo-senado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85875" y="0"/>
            <a:ext cx="6810375" cy="1047750"/>
          </a:xfrm>
          <a:prstGeom prst="rect">
            <a:avLst/>
          </a:prstGeom>
        </p:spPr>
      </p:pic>
      <p:pic>
        <p:nvPicPr>
          <p:cNvPr id="7" name="Picture 6" descr="LogoIFSP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96250" y="0"/>
            <a:ext cx="1047750" cy="10477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" y="1718733"/>
            <a:ext cx="8593666" cy="6140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Arial"/>
              <a:cs typeface="Arial"/>
            </a:endParaRPr>
          </a:p>
          <a:p>
            <a:pPr marL="285750" indent="-285750">
              <a:buFont typeface="Wingdings" charset="2"/>
              <a:buChar char="ü"/>
            </a:pPr>
            <a:endParaRPr lang="en-US" dirty="0" smtClean="0">
              <a:latin typeface="Arial"/>
              <a:cs typeface="Arial"/>
            </a:endParaRPr>
          </a:p>
          <a:p>
            <a:pPr marL="171450" indent="-171450">
              <a:buFont typeface="Wingdings" charset="2"/>
              <a:buChar char="ü"/>
            </a:pPr>
            <a:r>
              <a:rPr lang="en-US" sz="1500" dirty="0" smtClean="0">
                <a:latin typeface="Arial"/>
                <a:cs typeface="Arial"/>
              </a:rPr>
              <a:t>1. O </a:t>
            </a:r>
            <a:r>
              <a:rPr lang="en-US" sz="1500" dirty="0" err="1" smtClean="0">
                <a:latin typeface="Arial"/>
                <a:cs typeface="Arial"/>
              </a:rPr>
              <a:t>agendamento</a:t>
            </a:r>
            <a:r>
              <a:rPr lang="en-US" sz="1500" dirty="0" smtClean="0">
                <a:latin typeface="Arial"/>
                <a:cs typeface="Arial"/>
              </a:rPr>
              <a:t> de </a:t>
            </a:r>
            <a:r>
              <a:rPr lang="en-US" sz="1500" dirty="0" err="1" smtClean="0">
                <a:latin typeface="Arial"/>
                <a:cs typeface="Arial"/>
              </a:rPr>
              <a:t>uma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audiência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pública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junto</a:t>
            </a:r>
            <a:r>
              <a:rPr lang="en-US" sz="1500" dirty="0" smtClean="0">
                <a:latin typeface="Arial"/>
                <a:cs typeface="Arial"/>
              </a:rPr>
              <a:t> a </a:t>
            </a:r>
            <a:r>
              <a:rPr lang="en-US" sz="1500" dirty="0" err="1" smtClean="0">
                <a:latin typeface="Arial"/>
                <a:cs typeface="Arial"/>
              </a:rPr>
              <a:t>Comissão</a:t>
            </a:r>
            <a:r>
              <a:rPr lang="en-US" sz="1500" dirty="0" smtClean="0">
                <a:latin typeface="Arial"/>
                <a:cs typeface="Arial"/>
              </a:rPr>
              <a:t> de </a:t>
            </a:r>
            <a:r>
              <a:rPr lang="en-US" sz="1500" dirty="0" err="1" smtClean="0">
                <a:latin typeface="Arial"/>
                <a:cs typeface="Arial"/>
              </a:rPr>
              <a:t>Direitos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Humanos</a:t>
            </a:r>
            <a:r>
              <a:rPr lang="en-US" sz="1500" dirty="0">
                <a:latin typeface="Arial"/>
                <a:cs typeface="Arial"/>
              </a:rPr>
              <a:t> </a:t>
            </a:r>
            <a:r>
              <a:rPr lang="en-US" sz="1500" dirty="0" smtClean="0">
                <a:latin typeface="Arial"/>
                <a:cs typeface="Arial"/>
              </a:rPr>
              <a:t>a </a:t>
            </a:r>
            <a:r>
              <a:rPr lang="en-US" sz="1500" dirty="0" err="1" smtClean="0">
                <a:latin typeface="Arial"/>
                <a:cs typeface="Arial"/>
              </a:rPr>
              <a:t>fim</a:t>
            </a:r>
            <a:r>
              <a:rPr lang="en-US" sz="1500" dirty="0" smtClean="0">
                <a:latin typeface="Arial"/>
                <a:cs typeface="Arial"/>
              </a:rPr>
              <a:t> de </a:t>
            </a:r>
            <a:r>
              <a:rPr lang="en-US" sz="1500" dirty="0" err="1" smtClean="0">
                <a:latin typeface="Arial"/>
                <a:cs typeface="Arial"/>
              </a:rPr>
              <a:t>discutir</a:t>
            </a:r>
            <a:r>
              <a:rPr lang="en-US" sz="1500" dirty="0" smtClean="0">
                <a:latin typeface="Arial"/>
                <a:cs typeface="Arial"/>
              </a:rPr>
              <a:t> e </a:t>
            </a:r>
            <a:r>
              <a:rPr lang="en-US" sz="1500" dirty="0" err="1" smtClean="0">
                <a:latin typeface="Arial"/>
                <a:cs typeface="Arial"/>
              </a:rPr>
              <a:t>solucionar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os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problemas</a:t>
            </a:r>
            <a:r>
              <a:rPr lang="en-US" sz="1500" dirty="0" smtClean="0">
                <a:latin typeface="Arial"/>
                <a:cs typeface="Arial"/>
              </a:rPr>
              <a:t> de </a:t>
            </a:r>
            <a:r>
              <a:rPr lang="en-US" sz="1500" dirty="0" err="1" smtClean="0">
                <a:latin typeface="Arial"/>
                <a:cs typeface="Arial"/>
              </a:rPr>
              <a:t>assédio</a:t>
            </a:r>
            <a:r>
              <a:rPr lang="en-US" sz="1500" dirty="0" smtClean="0">
                <a:latin typeface="Arial"/>
                <a:cs typeface="Arial"/>
              </a:rPr>
              <a:t> moral </a:t>
            </a:r>
            <a:r>
              <a:rPr lang="en-US" sz="1500" dirty="0" err="1" smtClean="0">
                <a:latin typeface="Arial"/>
                <a:cs typeface="Arial"/>
              </a:rPr>
              <a:t>que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vem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ocorrendo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na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Rede</a:t>
            </a:r>
            <a:r>
              <a:rPr lang="en-US" sz="1500" dirty="0" smtClean="0">
                <a:latin typeface="Arial"/>
                <a:cs typeface="Arial"/>
              </a:rPr>
              <a:t> Federal de </a:t>
            </a:r>
            <a:r>
              <a:rPr lang="en-US" sz="1500" dirty="0" err="1" smtClean="0">
                <a:latin typeface="Arial"/>
                <a:cs typeface="Arial"/>
              </a:rPr>
              <a:t>Ensino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Tecnológico</a:t>
            </a:r>
            <a:r>
              <a:rPr lang="en-US" sz="1500" dirty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em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nível</a:t>
            </a:r>
            <a:r>
              <a:rPr lang="en-US" sz="1500" dirty="0" smtClean="0">
                <a:latin typeface="Arial"/>
                <a:cs typeface="Arial"/>
              </a:rPr>
              <a:t> local e </a:t>
            </a:r>
            <a:r>
              <a:rPr lang="en-US" sz="1500" dirty="0" err="1" smtClean="0">
                <a:latin typeface="Arial"/>
                <a:cs typeface="Arial"/>
              </a:rPr>
              <a:t>nacional</a:t>
            </a:r>
            <a:r>
              <a:rPr lang="en-US" sz="1500" dirty="0" smtClean="0">
                <a:latin typeface="Arial"/>
                <a:cs typeface="Arial"/>
              </a:rPr>
              <a:t>.</a:t>
            </a:r>
          </a:p>
          <a:p>
            <a:endParaRPr lang="en-US" sz="1500" dirty="0" smtClean="0">
              <a:latin typeface="Arial"/>
              <a:cs typeface="Arial"/>
            </a:endParaRPr>
          </a:p>
          <a:p>
            <a:pPr marL="171450" indent="-171450">
              <a:buFont typeface="Wingdings" charset="2"/>
              <a:buChar char="ü"/>
            </a:pPr>
            <a:r>
              <a:rPr lang="en-US" sz="1500" dirty="0" smtClean="0">
                <a:latin typeface="Arial"/>
                <a:cs typeface="Arial"/>
              </a:rPr>
              <a:t>2. </a:t>
            </a:r>
            <a:r>
              <a:rPr lang="en-US" sz="1500" dirty="0" err="1" smtClean="0">
                <a:latin typeface="Arial"/>
                <a:cs typeface="Arial"/>
              </a:rPr>
              <a:t>Que</a:t>
            </a:r>
            <a:r>
              <a:rPr lang="en-US" sz="1500" dirty="0" smtClean="0">
                <a:latin typeface="Arial"/>
                <a:cs typeface="Arial"/>
              </a:rPr>
              <a:t> o </a:t>
            </a:r>
            <a:r>
              <a:rPr lang="en-US" sz="1500" dirty="0" err="1" smtClean="0">
                <a:latin typeface="Arial"/>
                <a:cs typeface="Arial"/>
              </a:rPr>
              <a:t>Sen</a:t>
            </a:r>
            <a:r>
              <a:rPr lang="en-US" sz="1500" dirty="0" smtClean="0">
                <a:latin typeface="Arial"/>
                <a:cs typeface="Arial"/>
              </a:rPr>
              <a:t> Paulo </a:t>
            </a:r>
            <a:r>
              <a:rPr lang="en-US" sz="1500" dirty="0" err="1" smtClean="0">
                <a:latin typeface="Arial"/>
                <a:cs typeface="Arial"/>
              </a:rPr>
              <a:t>Paim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promova</a:t>
            </a:r>
            <a:r>
              <a:rPr lang="en-US" sz="1500" dirty="0" smtClean="0">
                <a:latin typeface="Arial"/>
                <a:cs typeface="Arial"/>
              </a:rPr>
              <a:t> a </a:t>
            </a:r>
            <a:r>
              <a:rPr lang="en-US" sz="1500" dirty="0" err="1" smtClean="0">
                <a:latin typeface="Arial"/>
                <a:cs typeface="Arial"/>
              </a:rPr>
              <a:t>interseção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junto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ao</a:t>
            </a:r>
            <a:r>
              <a:rPr lang="en-US" sz="1500" dirty="0" smtClean="0">
                <a:latin typeface="Arial"/>
                <a:cs typeface="Arial"/>
              </a:rPr>
              <a:t> MEC </a:t>
            </a:r>
            <a:r>
              <a:rPr lang="en-US" sz="1500" dirty="0" err="1" smtClean="0">
                <a:latin typeface="Arial"/>
                <a:cs typeface="Arial"/>
              </a:rPr>
              <a:t>para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que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os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aspectos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legais</a:t>
            </a:r>
            <a:r>
              <a:rPr lang="en-US" sz="1500" dirty="0" smtClean="0">
                <a:latin typeface="Arial"/>
                <a:cs typeface="Arial"/>
              </a:rPr>
              <a:t> da Lei 11.892/08 e do Dec 6.986/09 </a:t>
            </a:r>
            <a:r>
              <a:rPr lang="en-US" sz="1500" dirty="0" err="1" smtClean="0">
                <a:latin typeface="Arial"/>
                <a:cs typeface="Arial"/>
              </a:rPr>
              <a:t>relacionados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às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Eleições</a:t>
            </a:r>
            <a:r>
              <a:rPr lang="en-US" sz="1500" dirty="0" smtClean="0">
                <a:latin typeface="Arial"/>
                <a:cs typeface="Arial"/>
              </a:rPr>
              <a:t> de </a:t>
            </a:r>
            <a:r>
              <a:rPr lang="en-US" sz="1500" dirty="0" err="1" smtClean="0">
                <a:latin typeface="Arial"/>
                <a:cs typeface="Arial"/>
              </a:rPr>
              <a:t>Reitor</a:t>
            </a:r>
            <a:r>
              <a:rPr lang="en-US" sz="1500" dirty="0" smtClean="0">
                <a:latin typeface="Arial"/>
                <a:cs typeface="Arial"/>
              </a:rPr>
              <a:t> e </a:t>
            </a:r>
            <a:r>
              <a:rPr lang="en-US" sz="1500" dirty="0" err="1" smtClean="0">
                <a:latin typeface="Arial"/>
                <a:cs typeface="Arial"/>
              </a:rPr>
              <a:t>Diretores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Gerais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sejam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respeitados</a:t>
            </a:r>
            <a:r>
              <a:rPr lang="en-US" sz="1500" dirty="0" smtClean="0">
                <a:latin typeface="Arial"/>
                <a:cs typeface="Arial"/>
              </a:rPr>
              <a:t>. Com </a:t>
            </a:r>
            <a:r>
              <a:rPr lang="en-US" sz="1500" dirty="0" err="1" smtClean="0">
                <a:latin typeface="Arial"/>
                <a:cs typeface="Arial"/>
              </a:rPr>
              <a:t>transparência</a:t>
            </a:r>
            <a:r>
              <a:rPr lang="en-US" sz="1500" dirty="0" smtClean="0">
                <a:latin typeface="Arial"/>
                <a:cs typeface="Arial"/>
              </a:rPr>
              <a:t>, </a:t>
            </a:r>
            <a:r>
              <a:rPr lang="en-US" sz="1500" dirty="0" err="1" smtClean="0">
                <a:latin typeface="Arial"/>
                <a:cs typeface="Arial"/>
              </a:rPr>
              <a:t>lisura</a:t>
            </a:r>
            <a:r>
              <a:rPr lang="en-US" sz="1500" dirty="0" smtClean="0">
                <a:latin typeface="Arial"/>
                <a:cs typeface="Arial"/>
              </a:rPr>
              <a:t> e </a:t>
            </a:r>
            <a:r>
              <a:rPr lang="en-US" sz="1500" dirty="0" err="1" smtClean="0">
                <a:latin typeface="Arial"/>
                <a:cs typeface="Arial"/>
              </a:rPr>
              <a:t>sem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interferência</a:t>
            </a:r>
            <a:r>
              <a:rPr lang="en-US" sz="1500" dirty="0" smtClean="0">
                <a:latin typeface="Arial"/>
                <a:cs typeface="Arial"/>
              </a:rPr>
              <a:t>.</a:t>
            </a:r>
          </a:p>
          <a:p>
            <a:endParaRPr lang="en-US" sz="1500" dirty="0" smtClean="0">
              <a:latin typeface="Arial"/>
              <a:cs typeface="Arial"/>
            </a:endParaRPr>
          </a:p>
          <a:p>
            <a:pPr marL="171450" indent="-171450">
              <a:buFont typeface="Wingdings" charset="2"/>
              <a:buChar char="ü"/>
            </a:pPr>
            <a:r>
              <a:rPr lang="en-US" sz="1500" dirty="0" smtClean="0">
                <a:latin typeface="Arial"/>
                <a:cs typeface="Arial"/>
              </a:rPr>
              <a:t>3. </a:t>
            </a:r>
            <a:r>
              <a:rPr lang="en-US" sz="1500" dirty="0" err="1" smtClean="0">
                <a:latin typeface="Arial"/>
                <a:cs typeface="Arial"/>
              </a:rPr>
              <a:t>Que</a:t>
            </a:r>
            <a:r>
              <a:rPr lang="en-US" sz="1500" dirty="0" smtClean="0">
                <a:latin typeface="Arial"/>
                <a:cs typeface="Arial"/>
              </a:rPr>
              <a:t> a </a:t>
            </a:r>
            <a:r>
              <a:rPr lang="en-US" sz="1500" dirty="0" err="1" smtClean="0">
                <a:latin typeface="Arial"/>
                <a:cs typeface="Arial"/>
              </a:rPr>
              <a:t>Comissão</a:t>
            </a:r>
            <a:r>
              <a:rPr lang="en-US" sz="1500" dirty="0" smtClean="0">
                <a:latin typeface="Arial"/>
                <a:cs typeface="Arial"/>
              </a:rPr>
              <a:t> de </a:t>
            </a:r>
            <a:r>
              <a:rPr lang="en-US" sz="1500" dirty="0" err="1" smtClean="0">
                <a:latin typeface="Arial"/>
                <a:cs typeface="Arial"/>
              </a:rPr>
              <a:t>Educação</a:t>
            </a:r>
            <a:r>
              <a:rPr lang="en-US" sz="1500" dirty="0" smtClean="0">
                <a:latin typeface="Arial"/>
                <a:cs typeface="Arial"/>
              </a:rPr>
              <a:t> do </a:t>
            </a:r>
            <a:r>
              <a:rPr lang="en-US" sz="1500" dirty="0" err="1" smtClean="0">
                <a:latin typeface="Arial"/>
                <a:cs typeface="Arial"/>
              </a:rPr>
              <a:t>Senado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solicite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uma</a:t>
            </a:r>
            <a:r>
              <a:rPr lang="en-US" sz="1500" dirty="0" smtClean="0">
                <a:latin typeface="Arial"/>
                <a:cs typeface="Arial"/>
              </a:rPr>
              <a:t> auditoria </a:t>
            </a:r>
            <a:r>
              <a:rPr lang="en-US" sz="1500" dirty="0" err="1" smtClean="0">
                <a:latin typeface="Arial"/>
                <a:cs typeface="Arial"/>
              </a:rPr>
              <a:t>à</a:t>
            </a:r>
            <a:r>
              <a:rPr lang="en-US" sz="1500" dirty="0" smtClean="0">
                <a:latin typeface="Arial"/>
                <a:cs typeface="Arial"/>
              </a:rPr>
              <a:t> CGU, Min do </a:t>
            </a:r>
            <a:r>
              <a:rPr lang="en-US" sz="1500" dirty="0" err="1" smtClean="0">
                <a:latin typeface="Arial"/>
                <a:cs typeface="Arial"/>
              </a:rPr>
              <a:t>Planejamento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sobre</a:t>
            </a:r>
            <a:r>
              <a:rPr lang="en-US" sz="1500" dirty="0" smtClean="0">
                <a:latin typeface="Arial"/>
                <a:cs typeface="Arial"/>
              </a:rPr>
              <a:t> a </a:t>
            </a:r>
            <a:r>
              <a:rPr lang="en-US" sz="1500" dirty="0" err="1" smtClean="0">
                <a:latin typeface="Arial"/>
                <a:cs typeface="Arial"/>
              </a:rPr>
              <a:t>Rede</a:t>
            </a:r>
            <a:r>
              <a:rPr lang="en-US" sz="1500" dirty="0" smtClean="0">
                <a:latin typeface="Arial"/>
                <a:cs typeface="Arial"/>
              </a:rPr>
              <a:t> Federal de </a:t>
            </a:r>
            <a:r>
              <a:rPr lang="en-US" sz="1500" dirty="0" err="1" smtClean="0">
                <a:latin typeface="Arial"/>
                <a:cs typeface="Arial"/>
              </a:rPr>
              <a:t>Ensino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Tecnológico</a:t>
            </a:r>
            <a:r>
              <a:rPr lang="en-US" sz="1500" dirty="0" smtClean="0">
                <a:latin typeface="Arial"/>
                <a:cs typeface="Arial"/>
              </a:rPr>
              <a:t>, com vistas </a:t>
            </a:r>
            <a:r>
              <a:rPr lang="en-US" sz="1500" dirty="0" err="1" smtClean="0">
                <a:latin typeface="Arial"/>
                <a:cs typeface="Arial"/>
              </a:rPr>
              <a:t>à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verificação</a:t>
            </a:r>
            <a:r>
              <a:rPr lang="en-US" sz="1500" dirty="0" smtClean="0">
                <a:latin typeface="Arial"/>
                <a:cs typeface="Arial"/>
              </a:rPr>
              <a:t> da </a:t>
            </a:r>
            <a:r>
              <a:rPr lang="en-US" sz="1500" dirty="0" err="1" smtClean="0">
                <a:latin typeface="Arial"/>
                <a:cs typeface="Arial"/>
              </a:rPr>
              <a:t>precarização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nos</a:t>
            </a:r>
            <a:r>
              <a:rPr lang="en-US" sz="1500" dirty="0" smtClean="0">
                <a:latin typeface="Arial"/>
                <a:cs typeface="Arial"/>
              </a:rPr>
              <a:t> IFs e </a:t>
            </a:r>
            <a:r>
              <a:rPr lang="en-US" sz="1500" dirty="0" err="1" smtClean="0">
                <a:latin typeface="Arial"/>
                <a:cs typeface="Arial"/>
              </a:rPr>
              <a:t>à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aplicação</a:t>
            </a:r>
            <a:r>
              <a:rPr lang="en-US" sz="1500" dirty="0" smtClean="0">
                <a:latin typeface="Arial"/>
                <a:cs typeface="Arial"/>
              </a:rPr>
              <a:t> dos </a:t>
            </a:r>
            <a:r>
              <a:rPr lang="en-US" sz="1500" dirty="0" err="1" smtClean="0">
                <a:latin typeface="Arial"/>
                <a:cs typeface="Arial"/>
              </a:rPr>
              <a:t>recursos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públicos</a:t>
            </a:r>
            <a:r>
              <a:rPr lang="en-US" sz="1500" dirty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destinados</a:t>
            </a:r>
            <a:r>
              <a:rPr lang="en-US" sz="1500" dirty="0" smtClean="0">
                <a:latin typeface="Arial"/>
                <a:cs typeface="Arial"/>
              </a:rPr>
              <a:t>.</a:t>
            </a:r>
          </a:p>
          <a:p>
            <a:endParaRPr lang="en-US" sz="1500" dirty="0" smtClean="0">
              <a:latin typeface="Arial"/>
              <a:cs typeface="Arial"/>
            </a:endParaRPr>
          </a:p>
          <a:p>
            <a:pPr marL="171450" indent="-171450">
              <a:buFont typeface="Wingdings" charset="2"/>
              <a:buChar char="ü"/>
            </a:pPr>
            <a:r>
              <a:rPr lang="en-US" sz="1500" dirty="0" smtClean="0">
                <a:latin typeface="Arial"/>
                <a:cs typeface="Arial"/>
              </a:rPr>
              <a:t>5. </a:t>
            </a:r>
            <a:r>
              <a:rPr lang="en-US" sz="1500" dirty="0" err="1" smtClean="0">
                <a:latin typeface="Arial"/>
                <a:cs typeface="Arial"/>
              </a:rPr>
              <a:t>Que</a:t>
            </a:r>
            <a:r>
              <a:rPr lang="en-US" sz="1500" dirty="0" smtClean="0">
                <a:latin typeface="Arial"/>
                <a:cs typeface="Arial"/>
              </a:rPr>
              <a:t> o </a:t>
            </a:r>
            <a:r>
              <a:rPr lang="en-US" sz="1500" dirty="0" err="1" smtClean="0">
                <a:latin typeface="Arial"/>
                <a:cs typeface="Arial"/>
              </a:rPr>
              <a:t>Sen</a:t>
            </a:r>
            <a:r>
              <a:rPr lang="en-US" sz="1500" dirty="0" smtClean="0">
                <a:latin typeface="Arial"/>
                <a:cs typeface="Arial"/>
              </a:rPr>
              <a:t> Paulo </a:t>
            </a:r>
            <a:r>
              <a:rPr lang="en-US" sz="1500" dirty="0" err="1" smtClean="0">
                <a:latin typeface="Arial"/>
                <a:cs typeface="Arial"/>
              </a:rPr>
              <a:t>Paim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solicite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ao</a:t>
            </a:r>
            <a:r>
              <a:rPr lang="en-US" sz="1500" dirty="0" smtClean="0">
                <a:latin typeface="Arial"/>
                <a:cs typeface="Arial"/>
              </a:rPr>
              <a:t> MEC a </a:t>
            </a:r>
            <a:r>
              <a:rPr lang="en-US" sz="1500" dirty="0" err="1" smtClean="0">
                <a:latin typeface="Arial"/>
                <a:cs typeface="Arial"/>
              </a:rPr>
              <a:t>transparência</a:t>
            </a:r>
            <a:r>
              <a:rPr lang="en-US" sz="1500" dirty="0" smtClean="0">
                <a:latin typeface="Arial"/>
                <a:cs typeface="Arial"/>
              </a:rPr>
              <a:t> e </a:t>
            </a:r>
            <a:r>
              <a:rPr lang="en-US" sz="1500" dirty="0" err="1" smtClean="0">
                <a:latin typeface="Arial"/>
                <a:cs typeface="Arial"/>
              </a:rPr>
              <a:t>os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critérios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democráticos</a:t>
            </a:r>
            <a:r>
              <a:rPr lang="en-US" sz="1500" dirty="0" smtClean="0">
                <a:latin typeface="Arial"/>
                <a:cs typeface="Arial"/>
              </a:rPr>
              <a:t> e </a:t>
            </a:r>
            <a:r>
              <a:rPr lang="en-US" sz="1500" dirty="0" err="1" smtClean="0">
                <a:latin typeface="Arial"/>
                <a:cs typeface="Arial"/>
              </a:rPr>
              <a:t>participativos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nos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processos</a:t>
            </a:r>
            <a:r>
              <a:rPr lang="en-US" sz="1500" dirty="0" smtClean="0">
                <a:latin typeface="Arial"/>
                <a:cs typeface="Arial"/>
              </a:rPr>
              <a:t> de </a:t>
            </a:r>
            <a:r>
              <a:rPr lang="en-US" sz="1500" dirty="0" err="1" smtClean="0">
                <a:latin typeface="Arial"/>
                <a:cs typeface="Arial"/>
              </a:rPr>
              <a:t>redistribuição</a:t>
            </a:r>
            <a:r>
              <a:rPr lang="en-US" sz="1500" dirty="0" smtClean="0">
                <a:latin typeface="Arial"/>
                <a:cs typeface="Arial"/>
              </a:rPr>
              <a:t> e </a:t>
            </a:r>
            <a:r>
              <a:rPr lang="en-US" sz="1500" dirty="0" err="1" smtClean="0">
                <a:latin typeface="Arial"/>
                <a:cs typeface="Arial"/>
              </a:rPr>
              <a:t>organazicional</a:t>
            </a:r>
            <a:r>
              <a:rPr lang="en-US" sz="1500" smtClean="0">
                <a:latin typeface="Arial"/>
                <a:cs typeface="Arial"/>
              </a:rPr>
              <a:t> na</a:t>
            </a:r>
            <a:r>
              <a:rPr lang="en-US" sz="1500" dirty="0" smtClean="0">
                <a:latin typeface="Arial"/>
                <a:cs typeface="Arial"/>
              </a:rPr>
              <a:t> </a:t>
            </a:r>
            <a:r>
              <a:rPr lang="en-US" sz="1500" dirty="0" err="1" smtClean="0">
                <a:latin typeface="Arial"/>
                <a:cs typeface="Arial"/>
              </a:rPr>
              <a:t>Rede</a:t>
            </a:r>
            <a:r>
              <a:rPr lang="en-US" sz="1500" dirty="0" smtClean="0">
                <a:latin typeface="Arial"/>
                <a:cs typeface="Arial"/>
              </a:rPr>
              <a:t> Federal</a:t>
            </a:r>
          </a:p>
          <a:p>
            <a:endParaRPr lang="en-US" sz="1500" dirty="0" smtClean="0">
              <a:latin typeface="Arial"/>
              <a:cs typeface="Arial"/>
            </a:endParaRPr>
          </a:p>
          <a:p>
            <a:pPr marL="171450" indent="-171450">
              <a:buFont typeface="Wingdings" charset="2"/>
              <a:buChar char="ü"/>
            </a:pPr>
            <a:endParaRPr lang="en-US" sz="1500" dirty="0">
              <a:latin typeface="Arial"/>
              <a:cs typeface="Arial"/>
            </a:endParaRPr>
          </a:p>
          <a:p>
            <a:pPr algn="ctr"/>
            <a:r>
              <a:rPr lang="en-US" sz="1500" b="1" dirty="0" smtClean="0">
                <a:latin typeface="Arial"/>
                <a:cs typeface="Arial"/>
              </a:rPr>
              <a:t>MUITO OBRIGADO !!!</a:t>
            </a:r>
          </a:p>
          <a:p>
            <a:pPr algn="ctr"/>
            <a:endParaRPr lang="en-US" sz="1500" b="1" dirty="0" smtClean="0">
              <a:latin typeface="Arial"/>
              <a:cs typeface="Arial"/>
            </a:endParaRPr>
          </a:p>
          <a:p>
            <a:pPr algn="ctr"/>
            <a:r>
              <a:rPr lang="en-US" sz="1500" b="1" dirty="0" smtClean="0">
                <a:latin typeface="Arial"/>
                <a:cs typeface="Arial"/>
              </a:rPr>
              <a:t>Prof. Marco </a:t>
            </a:r>
            <a:r>
              <a:rPr lang="en-US" b="1" dirty="0" smtClean="0">
                <a:latin typeface="Arial"/>
                <a:cs typeface="Arial"/>
              </a:rPr>
              <a:t>Antonio Vezzani</a:t>
            </a:r>
          </a:p>
          <a:p>
            <a:pPr marL="285750" indent="-285750">
              <a:buFont typeface="Wingdings" charset="2"/>
              <a:buChar char="ü"/>
            </a:pPr>
            <a:endParaRPr lang="en-US" dirty="0" smtClean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pPr marL="171450" indent="-171450">
              <a:buFont typeface="Wingdings" charset="2"/>
              <a:buChar char="ü"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4012" y="1134533"/>
            <a:ext cx="88136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Arial"/>
                <a:cs typeface="Arial"/>
              </a:rPr>
              <a:t>Por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tudo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isso</a:t>
            </a:r>
            <a:r>
              <a:rPr lang="en-US" sz="2000" b="1" dirty="0" smtClean="0">
                <a:latin typeface="Arial"/>
                <a:cs typeface="Arial"/>
              </a:rPr>
              <a:t> e </a:t>
            </a:r>
            <a:r>
              <a:rPr lang="en-US" sz="2000" b="1" dirty="0" err="1" smtClean="0">
                <a:latin typeface="Arial"/>
                <a:cs typeface="Arial"/>
              </a:rPr>
              <a:t>para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que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os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Institutos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Federais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sejam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verdadeiramente</a:t>
            </a:r>
            <a:endParaRPr lang="en-US" sz="2000" b="1" dirty="0" smtClean="0">
              <a:latin typeface="Arial"/>
              <a:cs typeface="Arial"/>
            </a:endParaRPr>
          </a:p>
          <a:p>
            <a:r>
              <a:rPr lang="en-US" sz="2000" b="1" dirty="0" err="1" smtClean="0">
                <a:latin typeface="Arial"/>
                <a:cs typeface="Arial"/>
              </a:rPr>
              <a:t>Instituições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democráticas</a:t>
            </a:r>
            <a:r>
              <a:rPr lang="en-US" sz="2000" b="1" dirty="0" smtClean="0">
                <a:latin typeface="Arial"/>
                <a:cs typeface="Arial"/>
              </a:rPr>
              <a:t>, </a:t>
            </a:r>
            <a:r>
              <a:rPr lang="en-US" sz="2000" b="1" dirty="0" err="1" smtClean="0">
                <a:latin typeface="Arial"/>
                <a:cs typeface="Arial"/>
              </a:rPr>
              <a:t>transparentes</a:t>
            </a:r>
            <a:r>
              <a:rPr lang="en-US" sz="2000" b="1" dirty="0" smtClean="0">
                <a:latin typeface="Arial"/>
                <a:cs typeface="Arial"/>
              </a:rPr>
              <a:t> e </a:t>
            </a:r>
            <a:r>
              <a:rPr lang="en-US" sz="2000" b="1" dirty="0" err="1" smtClean="0">
                <a:latin typeface="Arial"/>
                <a:cs typeface="Arial"/>
              </a:rPr>
              <a:t>comprometidas</a:t>
            </a:r>
            <a:r>
              <a:rPr lang="en-US" sz="2000" b="1" dirty="0" smtClean="0">
                <a:latin typeface="Arial"/>
                <a:cs typeface="Arial"/>
              </a:rPr>
              <a:t> com a</a:t>
            </a:r>
          </a:p>
          <a:p>
            <a:r>
              <a:rPr lang="en-US" sz="2000" b="1" dirty="0" smtClean="0">
                <a:latin typeface="Arial"/>
                <a:cs typeface="Arial"/>
              </a:rPr>
              <a:t>a </a:t>
            </a:r>
            <a:r>
              <a:rPr lang="en-US" sz="2000" b="1" dirty="0" err="1" smtClean="0">
                <a:latin typeface="Arial"/>
                <a:cs typeface="Arial"/>
              </a:rPr>
              <a:t>sociedade</a:t>
            </a:r>
            <a:r>
              <a:rPr lang="en-US" sz="2000" b="1" dirty="0" smtClean="0">
                <a:latin typeface="Arial"/>
                <a:cs typeface="Arial"/>
              </a:rPr>
              <a:t> </a:t>
            </a:r>
            <a:r>
              <a:rPr lang="en-US" sz="2000" b="1" dirty="0" err="1" smtClean="0">
                <a:latin typeface="Arial"/>
                <a:cs typeface="Arial"/>
              </a:rPr>
              <a:t>brasileira</a:t>
            </a:r>
            <a:r>
              <a:rPr lang="en-US" sz="2000" b="1" dirty="0" smtClean="0">
                <a:latin typeface="Arial"/>
                <a:cs typeface="Arial"/>
              </a:rPr>
              <a:t> e com o </a:t>
            </a:r>
            <a:r>
              <a:rPr lang="en-US" sz="2000" b="1" dirty="0" err="1" smtClean="0">
                <a:latin typeface="Arial"/>
                <a:cs typeface="Arial"/>
              </a:rPr>
              <a:t>desenvolvimento</a:t>
            </a:r>
            <a:r>
              <a:rPr lang="en-US" sz="2000" b="1" dirty="0" smtClean="0">
                <a:latin typeface="Arial"/>
                <a:cs typeface="Arial"/>
              </a:rPr>
              <a:t> do </a:t>
            </a:r>
            <a:r>
              <a:rPr lang="en-US" sz="2000" b="1" dirty="0" err="1" smtClean="0">
                <a:latin typeface="Arial"/>
                <a:cs typeface="Arial"/>
              </a:rPr>
              <a:t>país</a:t>
            </a:r>
            <a:r>
              <a:rPr lang="en-US" sz="2000" b="1" dirty="0" smtClean="0">
                <a:latin typeface="Arial"/>
                <a:cs typeface="Arial"/>
              </a:rPr>
              <a:t>, </a:t>
            </a:r>
            <a:r>
              <a:rPr lang="en-US" sz="2000" b="1" dirty="0" err="1" smtClean="0">
                <a:latin typeface="Arial"/>
                <a:cs typeface="Arial"/>
              </a:rPr>
              <a:t>solicitamos</a:t>
            </a:r>
            <a:r>
              <a:rPr lang="en-US" sz="2000" b="1" dirty="0" smtClean="0">
                <a:latin typeface="Arial"/>
                <a:cs typeface="Arial"/>
              </a:rPr>
              <a:t>:</a:t>
            </a:r>
            <a:endParaRPr lang="en-US" sz="20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828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1109</TotalTime>
  <Words>345</Words>
  <Application>Microsoft Office PowerPoint</Application>
  <PresentationFormat>Apresentação na tela (4:3)</PresentationFormat>
  <Paragraphs>69</Paragraphs>
  <Slides>8</Slides>
  <Notes>7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0" baseType="lpstr">
      <vt:lpstr>Office Theme</vt:lpstr>
      <vt:lpstr>Document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MARCO ANTÔNIO VEZZANI</dc:creator>
  <cp:lastModifiedBy>angomes</cp:lastModifiedBy>
  <cp:revision>31</cp:revision>
  <dcterms:created xsi:type="dcterms:W3CDTF">2014-05-12T13:45:17Z</dcterms:created>
  <dcterms:modified xsi:type="dcterms:W3CDTF">2014-05-14T13:07:19Z</dcterms:modified>
</cp:coreProperties>
</file>