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style4.xml" ContentType="application/vnd.ms-office.chartstyle+xml"/>
  <Override PartName="/ppt/charts/colors4.xml" ContentType="application/vnd.ms-office.chartcolorstyle+xml"/>
  <Override PartName="/ppt/charts/style5.xml" ContentType="application/vnd.ms-office.chartstyle+xml"/>
  <Override PartName="/ppt/charts/colors5.xml" ContentType="application/vnd.ms-office.chartcolorstyle+xml"/>
  <Override PartName="/ppt/charts/colors6.xml" ContentType="application/vnd.ms-office.chartcolorstyle+xml"/>
  <Override PartName="/ppt/charts/style6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5" r:id="rId3"/>
    <p:sldId id="276" r:id="rId4"/>
    <p:sldId id="277" r:id="rId5"/>
    <p:sldId id="269" r:id="rId6"/>
    <p:sldId id="267" r:id="rId7"/>
    <p:sldId id="264" r:id="rId8"/>
    <p:sldId id="271" r:id="rId9"/>
    <p:sldId id="257" r:id="rId10"/>
    <p:sldId id="272" r:id="rId11"/>
    <p:sldId id="258" r:id="rId12"/>
    <p:sldId id="273" r:id="rId13"/>
    <p:sldId id="260" r:id="rId14"/>
    <p:sldId id="274" r:id="rId15"/>
    <p:sldId id="263" r:id="rId16"/>
    <p:sldId id="262" r:id="rId17"/>
    <p:sldId id="270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2" d="100"/>
          <a:sy n="52" d="100"/>
        </p:scale>
        <p:origin x="-51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Relationship Id="rId1" Type="http://schemas.openxmlformats.org/officeDocument/2006/relationships/image" Target="../media/image33.jpeg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Relationship Id="rId1" Type="http://schemas.openxmlformats.org/officeDocument/2006/relationships/image" Target="../media/image33.jpe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openxmlformats.org/officeDocument/2006/relationships/oleObject" Target="file:///E:\1.%20SINDICATO%20ESTADUAL\NOT&#205;CIAS\MATERIAL%20AGRESS&#195;O%20E%20INDENIZA&#199;&#195;O%20-%20NACIONAL\4.%20PLANILHA%20AGRESS&#213;ES%20E%20&#211;BITOS%2006.09.19%20FINAL%20DO%20DIA.xlsx" TargetMode="External"/><Relationship Id="rId1" Type="http://schemas.openxmlformats.org/officeDocument/2006/relationships/image" Target="../media/image33.jpeg"/><Relationship Id="rId4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2400" b="1" cap="none" spc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Óbitos de AFT </a:t>
            </a:r>
            <a:r>
              <a:rPr lang="pt-BR" sz="1800" b="1" cap="none" spc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(ou GM fiscalizando</a:t>
            </a:r>
            <a:r>
              <a:rPr lang="pt-BR" sz="1800" b="1" cap="none" spc="0" baseline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 trânsito)</a:t>
            </a:r>
            <a:endParaRPr lang="pt-BR" sz="1800" b="1" cap="none" spc="0">
              <a:ln w="0"/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ck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>
              <a:solidFill>
                <a:schemeClr val="tx1"/>
              </a:solidFill>
            </a:ln>
            <a:effectLst>
              <a:innerShdw dist="12700" dir="16200000">
                <a:schemeClr val="lt1"/>
              </a:innerShdw>
            </a:effectLst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ÓBITOS!$N$7:$N$30</c:f>
              <c:numCache>
                <c:formatCode>General</c:formatCode>
                <c:ptCount val="24"/>
                <c:pt idx="0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</c:numCache>
            </c:numRef>
          </c:cat>
          <c:val>
            <c:numRef>
              <c:f>ÓBITOS!$O$7:$O$30</c:f>
              <c:numCache>
                <c:formatCode>General</c:formatCode>
                <c:ptCount val="24"/>
                <c:pt idx="0">
                  <c:v>1</c:v>
                </c:pt>
                <c:pt idx="4">
                  <c:v>1</c:v>
                </c:pt>
                <c:pt idx="5">
                  <c:v>3</c:v>
                </c:pt>
                <c:pt idx="7">
                  <c:v>1</c:v>
                </c:pt>
                <c:pt idx="9">
                  <c:v>1</c:v>
                </c:pt>
                <c:pt idx="11">
                  <c:v>1</c:v>
                </c:pt>
                <c:pt idx="13">
                  <c:v>1</c:v>
                </c:pt>
                <c:pt idx="15">
                  <c:v>5</c:v>
                </c:pt>
                <c:pt idx="16">
                  <c:v>1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  <c:pt idx="20">
                  <c:v>6</c:v>
                </c:pt>
                <c:pt idx="21">
                  <c:v>1</c:v>
                </c:pt>
                <c:pt idx="22">
                  <c:v>3</c:v>
                </c:pt>
                <c:pt idx="23">
                  <c:v>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33167616"/>
        <c:axId val="33214848"/>
      </c:areaChart>
      <c:catAx>
        <c:axId val="3316761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Ano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cross"/>
        <c:minorTickMark val="none"/>
        <c:tickLblPos val="low"/>
        <c:spPr>
          <a:solidFill>
            <a:schemeClr val="bg1"/>
          </a:solidFill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5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3214848"/>
        <c:crosses val="autoZero"/>
        <c:auto val="1"/>
        <c:lblAlgn val="ctr"/>
        <c:lblOffset val="100"/>
        <c:noMultiLvlLbl val="0"/>
      </c:catAx>
      <c:valAx>
        <c:axId val="332148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316761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blipFill dpi="0" rotWithShape="1">
      <a:blip xmlns:r="http://schemas.openxmlformats.org/officeDocument/2006/relationships" r:embed="rId1">
        <a:alphaModFix amt="24000"/>
      </a:blip>
      <a:srcRect/>
      <a:stretch>
        <a:fillRect b="-13000"/>
      </a:stretch>
    </a:blipFill>
    <a:ln w="9525" cap="flat" cmpd="sng" algn="ctr">
      <a:solidFill>
        <a:schemeClr val="dk1">
          <a:lumMod val="25000"/>
          <a:lumOff val="75000"/>
        </a:schemeClr>
      </a:solidFill>
      <a:round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2400" b="1" cap="none" spc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Óbitos de AFT </a:t>
            </a:r>
            <a:r>
              <a:rPr lang="pt-BR" sz="1800" b="1" cap="none" spc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(ou GM fiscalizando</a:t>
            </a:r>
            <a:r>
              <a:rPr lang="pt-BR" sz="1800" b="1" cap="none" spc="0" baseline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 trânsito)</a:t>
            </a:r>
            <a:endParaRPr lang="pt-BR" sz="1800" b="1" cap="none" spc="0">
              <a:ln w="0"/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ck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>
              <a:solidFill>
                <a:schemeClr val="tx1"/>
              </a:solidFill>
            </a:ln>
            <a:effectLst>
              <a:innerShdw dist="12700" dir="16200000">
                <a:schemeClr val="lt1"/>
              </a:innerShdw>
            </a:effectLst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ÓBITOS!$N$7:$N$30</c:f>
              <c:numCache>
                <c:formatCode>General</c:formatCode>
                <c:ptCount val="24"/>
                <c:pt idx="0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</c:numCache>
            </c:numRef>
          </c:cat>
          <c:val>
            <c:numRef>
              <c:f>ÓBITOS!$O$7:$O$30</c:f>
              <c:numCache>
                <c:formatCode>General</c:formatCode>
                <c:ptCount val="24"/>
                <c:pt idx="0">
                  <c:v>1</c:v>
                </c:pt>
                <c:pt idx="4">
                  <c:v>1</c:v>
                </c:pt>
                <c:pt idx="5">
                  <c:v>3</c:v>
                </c:pt>
                <c:pt idx="7">
                  <c:v>1</c:v>
                </c:pt>
                <c:pt idx="9">
                  <c:v>1</c:v>
                </c:pt>
                <c:pt idx="11">
                  <c:v>1</c:v>
                </c:pt>
                <c:pt idx="13">
                  <c:v>1</c:v>
                </c:pt>
                <c:pt idx="15">
                  <c:v>5</c:v>
                </c:pt>
                <c:pt idx="16">
                  <c:v>1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  <c:pt idx="20">
                  <c:v>6</c:v>
                </c:pt>
                <c:pt idx="21">
                  <c:v>1</c:v>
                </c:pt>
                <c:pt idx="22">
                  <c:v>3</c:v>
                </c:pt>
                <c:pt idx="23">
                  <c:v>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33141888"/>
        <c:axId val="33143808"/>
      </c:areaChart>
      <c:catAx>
        <c:axId val="33141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Ano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cross"/>
        <c:minorTickMark val="none"/>
        <c:tickLblPos val="low"/>
        <c:spPr>
          <a:solidFill>
            <a:schemeClr val="bg1"/>
          </a:solidFill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05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3143808"/>
        <c:crosses val="autoZero"/>
        <c:auto val="1"/>
        <c:lblAlgn val="ctr"/>
        <c:lblOffset val="100"/>
        <c:noMultiLvlLbl val="0"/>
      </c:catAx>
      <c:valAx>
        <c:axId val="331438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314188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blipFill dpi="0" rotWithShape="1">
      <a:blip xmlns:r="http://schemas.openxmlformats.org/officeDocument/2006/relationships" r:embed="rId1">
        <a:alphaModFix amt="24000"/>
      </a:blip>
      <a:srcRect/>
      <a:stretch>
        <a:fillRect b="-13000"/>
      </a:stretch>
    </a:blipFill>
    <a:ln w="9525" cap="flat" cmpd="sng" algn="ctr">
      <a:solidFill>
        <a:schemeClr val="dk1">
          <a:lumMod val="25000"/>
          <a:lumOff val="75000"/>
        </a:schemeClr>
      </a:solidFill>
      <a:round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Plan7!$H$15</c:f>
              <c:strCache>
                <c:ptCount val="1"/>
                <c:pt idx="0">
                  <c:v>LESÃO CORPORAL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Plan7!$I$14:$M$14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Plan7!$I$15:$M$15</c:f>
              <c:numCache>
                <c:formatCode>General</c:formatCode>
                <c:ptCount val="5"/>
                <c:pt idx="0">
                  <c:v>175</c:v>
                </c:pt>
                <c:pt idx="1">
                  <c:v>554</c:v>
                </c:pt>
                <c:pt idx="2">
                  <c:v>175</c:v>
                </c:pt>
                <c:pt idx="3">
                  <c:v>186</c:v>
                </c:pt>
                <c:pt idx="4">
                  <c:v>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232448"/>
        <c:axId val="38233984"/>
      </c:barChart>
      <c:catAx>
        <c:axId val="38232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64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233984"/>
        <c:crosses val="autoZero"/>
        <c:auto val="1"/>
        <c:lblAlgn val="ctr"/>
        <c:lblOffset val="100"/>
        <c:noMultiLvlLbl val="0"/>
      </c:catAx>
      <c:valAx>
        <c:axId val="38233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8232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Plan7!$H$18</c:f>
              <c:strCache>
                <c:ptCount val="1"/>
                <c:pt idx="0">
                  <c:v>ÓBITO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Plan7!$I$17:$M$17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Plan7!$I$18:$M$18</c:f>
              <c:numCache>
                <c:formatCode>General</c:formatCode>
                <c:ptCount val="5"/>
                <c:pt idx="0">
                  <c:v>0</c:v>
                </c:pt>
                <c:pt idx="1">
                  <c:v>13</c:v>
                </c:pt>
                <c:pt idx="2">
                  <c:v>8</c:v>
                </c:pt>
                <c:pt idx="3">
                  <c:v>10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264192"/>
        <c:axId val="38270080"/>
      </c:barChart>
      <c:catAx>
        <c:axId val="38264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640000" spcFirstLastPara="1" vertOverflow="ellipsis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270080"/>
        <c:crosses val="autoZero"/>
        <c:auto val="1"/>
        <c:lblAlgn val="ctr"/>
        <c:lblOffset val="100"/>
        <c:noMultiLvlLbl val="0"/>
      </c:catAx>
      <c:valAx>
        <c:axId val="382700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8264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Plan7!$H$15</c:f>
              <c:strCache>
                <c:ptCount val="1"/>
                <c:pt idx="0">
                  <c:v>LESÃO CORPORAL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Plan7!$I$14:$M$14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Plan7!$I$15:$M$15</c:f>
              <c:numCache>
                <c:formatCode>General</c:formatCode>
                <c:ptCount val="5"/>
                <c:pt idx="0">
                  <c:v>175</c:v>
                </c:pt>
                <c:pt idx="1">
                  <c:v>554</c:v>
                </c:pt>
                <c:pt idx="2">
                  <c:v>175</c:v>
                </c:pt>
                <c:pt idx="3">
                  <c:v>186</c:v>
                </c:pt>
                <c:pt idx="4">
                  <c:v>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-27"/>
        <c:axId val="41005440"/>
        <c:axId val="41006976"/>
      </c:barChart>
      <c:catAx>
        <c:axId val="41005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64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006976"/>
        <c:crosses val="autoZero"/>
        <c:auto val="1"/>
        <c:lblAlgn val="ctr"/>
        <c:lblOffset val="100"/>
        <c:noMultiLvlLbl val="0"/>
      </c:catAx>
      <c:valAx>
        <c:axId val="410069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1005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>
          <a:solidFill>
            <a:schemeClr val="tx1"/>
          </a:solidFill>
        </a:defRPr>
      </a:pPr>
      <a:endParaRPr lang="pt-B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55146753490151"/>
          <c:y val="6.2984576217949784E-2"/>
          <c:w val="0.85744700006982144"/>
          <c:h val="0.4839440577937214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Plan7!$H$18</c:f>
              <c:strCache>
                <c:ptCount val="1"/>
                <c:pt idx="0">
                  <c:v>ÓBITO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Plan7!$I$17:$M$17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Plan7!$I$18:$M$18</c:f>
              <c:numCache>
                <c:formatCode>General</c:formatCode>
                <c:ptCount val="5"/>
                <c:pt idx="0">
                  <c:v>0</c:v>
                </c:pt>
                <c:pt idx="1">
                  <c:v>13</c:v>
                </c:pt>
                <c:pt idx="2">
                  <c:v>8</c:v>
                </c:pt>
                <c:pt idx="3">
                  <c:v>10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-27"/>
        <c:axId val="41053568"/>
        <c:axId val="41059456"/>
      </c:barChart>
      <c:catAx>
        <c:axId val="41053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64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059456"/>
        <c:crosses val="autoZero"/>
        <c:auto val="1"/>
        <c:lblAlgn val="ctr"/>
        <c:lblOffset val="100"/>
        <c:noMultiLvlLbl val="0"/>
      </c:catAx>
      <c:valAx>
        <c:axId val="410594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1053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3175"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2400" b="1" cap="none" spc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Óbitos de AFT </a:t>
            </a:r>
            <a:r>
              <a:rPr lang="pt-BR" sz="1800" b="1" cap="none" spc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(ou GM fiscalizando</a:t>
            </a:r>
            <a:r>
              <a:rPr lang="pt-BR" sz="1800" b="1" cap="none" spc="0" baseline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 trânsito)</a:t>
            </a:r>
            <a:endParaRPr lang="pt-BR" sz="1800" b="1" cap="none" spc="0">
              <a:ln w="0"/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ck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>
              <a:solidFill>
                <a:schemeClr val="tx1"/>
              </a:solidFill>
            </a:ln>
            <a:effectLst>
              <a:innerShdw dist="12700" dir="16200000">
                <a:schemeClr val="lt1"/>
              </a:innerShdw>
            </a:effectLst>
          </c:spP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gradFill flip="none" rotWithShape="1">
                <a:gsLst>
                  <a:gs pos="0">
                    <a:schemeClr val="accent2">
                      <a:lumMod val="0"/>
                      <a:lumOff val="100000"/>
                    </a:schemeClr>
                  </a:gs>
                  <a:gs pos="35000">
                    <a:schemeClr val="accent2">
                      <a:lumMod val="0"/>
                      <a:lumOff val="100000"/>
                    </a:schemeClr>
                  </a:gs>
                  <a:gs pos="100000">
                    <a:schemeClr val="accent2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ÓBITOS!$N$7:$N$30</c:f>
              <c:numCache>
                <c:formatCode>General</c:formatCode>
                <c:ptCount val="24"/>
                <c:pt idx="0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</c:numCache>
            </c:numRef>
          </c:cat>
          <c:val>
            <c:numRef>
              <c:f>ÓBITOS!$O$7:$O$30</c:f>
              <c:numCache>
                <c:formatCode>General</c:formatCode>
                <c:ptCount val="24"/>
                <c:pt idx="0">
                  <c:v>1</c:v>
                </c:pt>
                <c:pt idx="4">
                  <c:v>1</c:v>
                </c:pt>
                <c:pt idx="5">
                  <c:v>3</c:v>
                </c:pt>
                <c:pt idx="7">
                  <c:v>1</c:v>
                </c:pt>
                <c:pt idx="9">
                  <c:v>1</c:v>
                </c:pt>
                <c:pt idx="11">
                  <c:v>1</c:v>
                </c:pt>
                <c:pt idx="13">
                  <c:v>1</c:v>
                </c:pt>
                <c:pt idx="15">
                  <c:v>5</c:v>
                </c:pt>
                <c:pt idx="16">
                  <c:v>1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  <c:pt idx="20">
                  <c:v>6</c:v>
                </c:pt>
                <c:pt idx="21">
                  <c:v>1</c:v>
                </c:pt>
                <c:pt idx="22">
                  <c:v>3</c:v>
                </c:pt>
                <c:pt idx="23">
                  <c:v>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57302016"/>
        <c:axId val="57308288"/>
      </c:areaChart>
      <c:catAx>
        <c:axId val="5730201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/>
                  <a:t>Ano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cross"/>
        <c:minorTickMark val="none"/>
        <c:tickLblPos val="low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200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7308288"/>
        <c:crosses val="autoZero"/>
        <c:auto val="1"/>
        <c:lblAlgn val="ctr"/>
        <c:lblOffset val="100"/>
        <c:noMultiLvlLbl val="0"/>
      </c:catAx>
      <c:valAx>
        <c:axId val="573082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730201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blipFill dpi="0" rotWithShape="1">
      <a:blip xmlns:r="http://schemas.openxmlformats.org/officeDocument/2006/relationships" r:embed="rId1">
        <a:alphaModFix amt="24000"/>
      </a:blip>
      <a:srcRect/>
      <a:stretch>
        <a:fillRect b="-13000"/>
      </a:stretch>
    </a:blipFill>
    <a:ln w="9525" cap="flat" cmpd="sng" algn="ctr">
      <a:solidFill>
        <a:schemeClr val="dk1">
          <a:lumMod val="25000"/>
          <a:lumOff val="75000"/>
        </a:schemeClr>
      </a:solidFill>
      <a:round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9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effectLst>
        <a:innerShdw dist="12700" dir="16200000">
          <a:schemeClr val="lt1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effectLst>
        <a:innerShdw dist="12700" dir="16200000">
          <a:schemeClr val="lt1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9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effectLst>
        <a:innerShdw dist="12700" dir="16200000">
          <a:schemeClr val="lt1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effectLst>
        <a:innerShdw dist="12700" dir="16200000">
          <a:schemeClr val="lt1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6505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61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745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250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138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346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60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920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68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31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85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3207C-4417-4D31-8BE0-24CE9A6A84C0}" type="datetimeFigureOut">
              <a:rPr lang="pt-BR" smtClean="0"/>
              <a:pPr/>
              <a:t>19/09/2019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799A9-F600-4041-B2FD-70DDCC0A1E4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196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etran.org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etran.org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etran.org.br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etran.org.b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openxmlformats.org/officeDocument/2006/relationships/image" Target="../media/image10.png"/><Relationship Id="rId21" Type="http://schemas.openxmlformats.org/officeDocument/2006/relationships/image" Target="../media/image6.jpe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19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chart" Target="../charts/char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etran.org.br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etran\FEDERAÇÃO Sindetrans\FETRAN\Organização\LOGO\LOGO FETRAN\2019\2019 LOGO Fetran com nome.jpg"/>
          <p:cNvPicPr>
            <a:picLocks noChangeAspect="1" noChangeArrowheads="1"/>
          </p:cNvPicPr>
          <p:nvPr/>
        </p:nvPicPr>
        <p:blipFill>
          <a:blip r:embed="rId2"/>
          <a:srcRect l="1497" t="3595" r="1497" b="3595"/>
          <a:stretch>
            <a:fillRect/>
          </a:stretch>
        </p:blipFill>
        <p:spPr bwMode="auto">
          <a:xfrm>
            <a:off x="2297982" y="1955405"/>
            <a:ext cx="7603623" cy="30295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625669" y="5750004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hlinkClick r:id="rId3"/>
              </a:rPr>
              <a:t>www.fetran.org.br</a:t>
            </a:r>
            <a:r>
              <a:rPr lang="pt-BR" dirty="0" smtClean="0"/>
              <a:t>  							</a:t>
            </a:r>
            <a:r>
              <a:rPr lang="pt-BR" sz="2400" b="1" dirty="0" smtClean="0"/>
              <a:t>CDH - Senado Federal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Presidente Eider Marcos 						</a:t>
            </a:r>
            <a:r>
              <a:rPr lang="pt-BR" sz="2400" b="1" dirty="0" smtClean="0"/>
              <a:t>19/09/2019</a:t>
            </a:r>
            <a:r>
              <a:rPr lang="pt-BR" dirty="0" smtClean="0"/>
              <a:t> </a:t>
            </a:r>
          </a:p>
          <a:p>
            <a:r>
              <a:rPr lang="pt-BR" dirty="0" smtClean="0"/>
              <a:t> </a:t>
            </a:r>
          </a:p>
        </p:txBody>
      </p:sp>
      <p:sp>
        <p:nvSpPr>
          <p:cNvPr id="6" name="Retângulo 5"/>
          <p:cNvSpPr/>
          <p:nvPr/>
        </p:nvSpPr>
        <p:spPr>
          <a:xfrm>
            <a:off x="1133463" y="397161"/>
            <a:ext cx="9994397" cy="95410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0"/>
                <a:solidFill>
                  <a:schemeClr val="bg1"/>
                </a:solidFill>
              </a:rPr>
              <a:t>Senado, CDH -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PREVIDÊNCIA E TRABALHO</a:t>
            </a:r>
          </a:p>
          <a:p>
            <a:pPr algn="ctr"/>
            <a:r>
              <a:rPr lang="pt-BR" sz="2800" dirty="0" smtClean="0">
                <a:ln w="0"/>
                <a:solidFill>
                  <a:schemeClr val="bg1"/>
                </a:solidFill>
              </a:rPr>
              <a:t>Previdência dos guardas municipais, vigilantes e</a:t>
            </a:r>
            <a:r>
              <a:rPr lang="pt-BR" sz="2800" b="1" dirty="0" smtClean="0">
                <a:ln w="0"/>
              </a:rPr>
              <a:t>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agentes de trânsito</a:t>
            </a:r>
            <a:endParaRPr lang="pt-BR" sz="2800" b="1" cap="none" spc="0" dirty="0" smtClean="0">
              <a:ln w="0"/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590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133463" y="397161"/>
            <a:ext cx="9994397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0"/>
              </a:rPr>
              <a:t>Senado, CDH - PREVIDÊNCIA E </a:t>
            </a:r>
            <a:r>
              <a:rPr lang="pt-BR" sz="2800" b="1" dirty="0" smtClean="0">
                <a:ln w="0"/>
              </a:rPr>
              <a:t>TRABALHO em 19/09/2019</a:t>
            </a:r>
            <a:endParaRPr lang="pt-BR" sz="2800" b="1" dirty="0" smtClean="0">
              <a:ln w="0"/>
            </a:endParaRPr>
          </a:p>
        </p:txBody>
      </p:sp>
      <p:pic>
        <p:nvPicPr>
          <p:cNvPr id="2" name="Picture 2" descr="C:\Users\Convidado\Desktop\Eider\2019.04.22 Senado Convite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272" r="1036" b="32377"/>
          <a:stretch/>
        </p:blipFill>
        <p:spPr bwMode="auto">
          <a:xfrm>
            <a:off x="1005447" y="1021103"/>
            <a:ext cx="4997198" cy="513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onvidado\Desktop\Eider\2019.04.23 Senado CDH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0" t="5163" r="11166" b="84"/>
          <a:stretch/>
        </p:blipFill>
        <p:spPr bwMode="auto">
          <a:xfrm>
            <a:off x="6352560" y="2196000"/>
            <a:ext cx="4925954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25669" y="5750004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	</a:t>
            </a:r>
            <a:r>
              <a:rPr lang="pt-BR" dirty="0" smtClean="0"/>
              <a:t>	</a:t>
            </a:r>
            <a:r>
              <a:rPr lang="pt-BR" dirty="0" smtClean="0"/>
              <a:t>					</a:t>
            </a:r>
            <a:r>
              <a:rPr lang="pt-BR" sz="2400" b="1" dirty="0" smtClean="0"/>
              <a:t>Audiência CDH </a:t>
            </a:r>
            <a:r>
              <a:rPr lang="pt-BR" sz="2400" b="1" dirty="0" smtClean="0"/>
              <a:t>- Senado Federal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						</a:t>
            </a:r>
            <a:r>
              <a:rPr lang="pt-BR" dirty="0" smtClean="0"/>
              <a:t>		</a:t>
            </a:r>
            <a:r>
              <a:rPr lang="pt-BR" sz="2400" b="1" dirty="0" smtClean="0"/>
              <a:t>23</a:t>
            </a:r>
            <a:r>
              <a:rPr lang="pt-BR" sz="2400" b="1" dirty="0" smtClean="0"/>
              <a:t>/04/2019</a:t>
            </a:r>
            <a:r>
              <a:rPr lang="pt-BR" dirty="0" smtClean="0"/>
              <a:t> </a:t>
            </a:r>
            <a:endParaRPr lang="pt-BR" dirty="0" smtClean="0"/>
          </a:p>
          <a:p>
            <a:r>
              <a:rPr lang="pt-BR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318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1133463" y="397161"/>
            <a:ext cx="9994397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0"/>
              </a:rPr>
              <a:t>Senado, CDH - PREVIDÊNCIA E </a:t>
            </a:r>
            <a:r>
              <a:rPr lang="pt-BR" sz="2800" b="1" dirty="0" smtClean="0">
                <a:ln w="0"/>
              </a:rPr>
              <a:t>TRABALHO em 19/09/2019</a:t>
            </a:r>
            <a:endParaRPr lang="pt-BR" sz="2800" b="1" dirty="0" smtClean="0">
              <a:ln w="0"/>
            </a:endParaRPr>
          </a:p>
        </p:txBody>
      </p:sp>
      <p:pic>
        <p:nvPicPr>
          <p:cNvPr id="2050" name="Picture 2" descr="C:\Users\Convidado\Desktop\Eider\2019.05.09 Camara CSPCCO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" t="8272" r="1367" b="625"/>
          <a:stretch/>
        </p:blipFill>
        <p:spPr bwMode="auto">
          <a:xfrm>
            <a:off x="701074" y="2402586"/>
            <a:ext cx="6282926" cy="357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278624" y="2402586"/>
            <a:ext cx="448056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Audiência Pública Extraordinária </a:t>
            </a:r>
          </a:p>
          <a:p>
            <a:endParaRPr lang="pt-BR" dirty="0"/>
          </a:p>
          <a:p>
            <a:r>
              <a:rPr lang="pt-BR" sz="2400" i="1" dirty="0" smtClean="0"/>
              <a:t>Debater sobre a proposta da Reforma da Previdência no que compete aos profissionais da Segurança Pública. </a:t>
            </a:r>
          </a:p>
          <a:p>
            <a:endParaRPr lang="pt-BR" sz="2400" i="1" dirty="0" smtClean="0"/>
          </a:p>
          <a:p>
            <a:r>
              <a:rPr lang="pt-BR" sz="2400" i="1" dirty="0" smtClean="0"/>
              <a:t>Anexo II, Plenário 04. </a:t>
            </a:r>
          </a:p>
          <a:p>
            <a:r>
              <a:rPr lang="pt-BR" sz="2400" i="1" dirty="0" smtClean="0"/>
              <a:t>Início: 10:00</a:t>
            </a:r>
            <a:endParaRPr lang="pt-BR" sz="2400" i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678766" y="1135356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CSPCCO – Câmara dos Deputados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2400" b="1" dirty="0" smtClean="0"/>
              <a:t>09/05/2019</a:t>
            </a:r>
            <a:r>
              <a:rPr lang="pt-BR" dirty="0" smtClean="0"/>
              <a:t> </a:t>
            </a:r>
            <a:endParaRPr lang="pt-BR" dirty="0" smtClean="0"/>
          </a:p>
          <a:p>
            <a:r>
              <a:rPr lang="pt-BR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107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etran\FEDERAÇÃO Sindetrans\FETRAN\Organização\LOGO\LOGO FETRAN\2019\2019 LOGO Fetran com nome.jpg"/>
          <p:cNvPicPr>
            <a:picLocks noChangeAspect="1" noChangeArrowheads="1"/>
          </p:cNvPicPr>
          <p:nvPr/>
        </p:nvPicPr>
        <p:blipFill>
          <a:blip r:embed="rId2"/>
          <a:srcRect l="1497" t="3595" r="1497" b="3595"/>
          <a:stretch>
            <a:fillRect/>
          </a:stretch>
        </p:blipFill>
        <p:spPr bwMode="auto">
          <a:xfrm>
            <a:off x="2297982" y="1955405"/>
            <a:ext cx="7603623" cy="30295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625669" y="5750004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hlinkClick r:id="rId3"/>
              </a:rPr>
              <a:t>www.fetran.org.br</a:t>
            </a:r>
            <a:r>
              <a:rPr lang="pt-BR" dirty="0" smtClean="0"/>
              <a:t>  							</a:t>
            </a:r>
            <a:r>
              <a:rPr lang="pt-BR" sz="2400" b="1" dirty="0" smtClean="0"/>
              <a:t>CDH - Senado Federal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Presidente Eider Marcos 						</a:t>
            </a:r>
            <a:r>
              <a:rPr lang="pt-BR" sz="2400" b="1" dirty="0" smtClean="0"/>
              <a:t>19/09/2019</a:t>
            </a:r>
            <a:r>
              <a:rPr lang="pt-BR" dirty="0" smtClean="0"/>
              <a:t> </a:t>
            </a:r>
          </a:p>
          <a:p>
            <a:r>
              <a:rPr lang="pt-BR" dirty="0" smtClean="0"/>
              <a:t> </a:t>
            </a:r>
          </a:p>
        </p:txBody>
      </p:sp>
      <p:sp>
        <p:nvSpPr>
          <p:cNvPr id="6" name="Retângulo 5"/>
          <p:cNvSpPr/>
          <p:nvPr/>
        </p:nvSpPr>
        <p:spPr>
          <a:xfrm>
            <a:off x="1133463" y="397161"/>
            <a:ext cx="9994397" cy="95410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0"/>
                <a:solidFill>
                  <a:schemeClr val="bg1"/>
                </a:solidFill>
              </a:rPr>
              <a:t>Senado, CDH -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PREVIDÊNCIA E TRABALHO</a:t>
            </a:r>
          </a:p>
          <a:p>
            <a:pPr algn="ctr"/>
            <a:r>
              <a:rPr lang="pt-BR" sz="2800" dirty="0" smtClean="0">
                <a:ln w="0"/>
                <a:solidFill>
                  <a:schemeClr val="bg1"/>
                </a:solidFill>
              </a:rPr>
              <a:t>Previdência dos guardas municipais, vigilantes e</a:t>
            </a:r>
            <a:r>
              <a:rPr lang="pt-BR" sz="2800" b="1" dirty="0" smtClean="0">
                <a:ln w="0"/>
              </a:rPr>
              <a:t>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agentes de trânsito</a:t>
            </a:r>
            <a:endParaRPr lang="pt-BR" sz="2800" b="1" cap="none" spc="0" dirty="0" smtClean="0">
              <a:ln w="0"/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609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362" y="1838550"/>
            <a:ext cx="3163895" cy="365108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5669" y="5750004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hlinkClick r:id="rId3"/>
              </a:rPr>
              <a:t>www.fetran.org.br</a:t>
            </a:r>
            <a:r>
              <a:rPr lang="pt-BR" dirty="0" smtClean="0"/>
              <a:t>  							</a:t>
            </a:r>
            <a:r>
              <a:rPr lang="pt-BR" sz="2400" b="1" dirty="0" smtClean="0"/>
              <a:t>CDH - Senado Federal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Presidente Eider Marcos 						</a:t>
            </a:r>
            <a:r>
              <a:rPr lang="pt-BR" sz="2400" b="1" dirty="0" smtClean="0"/>
              <a:t>19/09/2019</a:t>
            </a:r>
            <a:r>
              <a:rPr lang="pt-BR" dirty="0" smtClean="0"/>
              <a:t> </a:t>
            </a:r>
          </a:p>
          <a:p>
            <a:r>
              <a:rPr lang="pt-BR" dirty="0" smtClean="0"/>
              <a:t> </a:t>
            </a:r>
          </a:p>
        </p:txBody>
      </p:sp>
      <p:sp>
        <p:nvSpPr>
          <p:cNvPr id="9" name="Retângulo 8"/>
          <p:cNvSpPr/>
          <p:nvPr/>
        </p:nvSpPr>
        <p:spPr>
          <a:xfrm>
            <a:off x="1133463" y="397161"/>
            <a:ext cx="9994397" cy="95410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0"/>
                <a:solidFill>
                  <a:schemeClr val="bg1"/>
                </a:solidFill>
              </a:rPr>
              <a:t>Senado, CDH -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PREVIDÊNCIA E TRABALHO</a:t>
            </a:r>
          </a:p>
          <a:p>
            <a:pPr algn="ctr"/>
            <a:r>
              <a:rPr lang="pt-BR" sz="2800" dirty="0" smtClean="0">
                <a:ln w="0"/>
                <a:solidFill>
                  <a:schemeClr val="bg1"/>
                </a:solidFill>
              </a:rPr>
              <a:t>Previdência dos guardas municipais, vigilantes e</a:t>
            </a:r>
            <a:r>
              <a:rPr lang="pt-BR" sz="2800" b="1" dirty="0" smtClean="0">
                <a:ln w="0"/>
              </a:rPr>
              <a:t>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agentes de trânsito</a:t>
            </a:r>
            <a:endParaRPr lang="pt-BR" sz="2800" b="1" cap="none" spc="0" dirty="0" smtClean="0">
              <a:ln w="0"/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590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Imagem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sp>
        <p:nvSpPr>
          <p:cNvPr id="30" name="Retângulo 29"/>
          <p:cNvSpPr/>
          <p:nvPr/>
        </p:nvSpPr>
        <p:spPr>
          <a:xfrm>
            <a:off x="374553" y="397161"/>
            <a:ext cx="9681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cap="none" spc="0" dirty="0" smtClean="0">
                <a:ln w="0"/>
                <a:effectLst/>
              </a:rPr>
              <a:t>Riscos na Fiscalização do Trânsito</a:t>
            </a:r>
          </a:p>
        </p:txBody>
      </p:sp>
      <p:pic>
        <p:nvPicPr>
          <p:cNvPr id="2050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3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625669" y="5750004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hlinkClick r:id="rId4"/>
              </a:rPr>
              <a:t>www.fetran.org.br</a:t>
            </a:r>
            <a:r>
              <a:rPr lang="pt-BR" dirty="0" smtClean="0"/>
              <a:t>  							</a:t>
            </a:r>
            <a:r>
              <a:rPr lang="pt-BR" sz="2400" b="1" dirty="0" smtClean="0"/>
              <a:t>CDH - Senado Federal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Presidente Eider Marcos 						</a:t>
            </a:r>
            <a:r>
              <a:rPr lang="pt-BR" sz="2400" b="1" dirty="0" smtClean="0"/>
              <a:t>19/09/2019</a:t>
            </a:r>
            <a:r>
              <a:rPr lang="pt-BR" dirty="0" smtClean="0"/>
              <a:t> </a:t>
            </a:r>
          </a:p>
          <a:p>
            <a:r>
              <a:rPr lang="pt-BR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90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tângulo 29"/>
          <p:cNvSpPr/>
          <p:nvPr/>
        </p:nvSpPr>
        <p:spPr>
          <a:xfrm>
            <a:off x="374553" y="397161"/>
            <a:ext cx="9681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cap="none" spc="0" dirty="0" smtClean="0">
                <a:ln w="0"/>
                <a:effectLst/>
              </a:rPr>
              <a:t>Riscos na Fiscalização do Trânsito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955409" y="3715339"/>
            <a:ext cx="8512954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Agentes de trânsito municipais e de </a:t>
            </a:r>
            <a:r>
              <a:rPr lang="pt-BR" sz="2800" dirty="0" err="1" smtClean="0">
                <a:solidFill>
                  <a:schemeClr val="accent2">
                    <a:lumMod val="75000"/>
                  </a:schemeClr>
                </a:solidFill>
              </a:rPr>
              <a:t>DETRANs</a:t>
            </a: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Outros cargos exercendo a função nos municípios;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Conforme contato com agentes em todo país existem outras </a:t>
            </a:r>
            <a:r>
              <a:rPr lang="pt-BR" sz="2800" u="sng" dirty="0" smtClean="0">
                <a:solidFill>
                  <a:srgbClr val="002060"/>
                </a:solidFill>
              </a:rPr>
              <a:t>milhares</a:t>
            </a: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 de ocorrências somente em B.O. </a:t>
            </a:r>
            <a:endParaRPr lang="pt-BR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12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4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90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tângulo 29"/>
          <p:cNvSpPr/>
          <p:nvPr/>
        </p:nvSpPr>
        <p:spPr>
          <a:xfrm>
            <a:off x="374553" y="397161"/>
            <a:ext cx="9681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cap="none" spc="0" dirty="0" smtClean="0">
                <a:ln w="0"/>
                <a:effectLst/>
              </a:rPr>
              <a:t>Riscos na Fiscalização do Trânsito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815926" y="1451909"/>
            <a:ext cx="8173329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Pesquisa realizada na Internet  em nível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nacional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2800" dirty="0" smtClean="0"/>
              <a:t>195 ocorrências;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2800" dirty="0" smtClean="0"/>
              <a:t>240 notícias/matérias;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2800" dirty="0" smtClean="0"/>
              <a:t>1.176 agentes fiscalizadores envolvidos.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1955409" y="3715339"/>
            <a:ext cx="8512954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Agentes de trânsito municipais e de </a:t>
            </a:r>
            <a:r>
              <a:rPr lang="pt-BR" sz="2800" dirty="0" err="1" smtClean="0">
                <a:solidFill>
                  <a:schemeClr val="accent2">
                    <a:lumMod val="75000"/>
                  </a:schemeClr>
                </a:solidFill>
              </a:rPr>
              <a:t>DETRANs</a:t>
            </a: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Outros cargos exercendo a função nos municípios;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Conforme contato com agentes em todo país existem outras </a:t>
            </a:r>
            <a:r>
              <a:rPr lang="pt-BR" sz="2800" u="sng" dirty="0" smtClean="0">
                <a:solidFill>
                  <a:srgbClr val="002060"/>
                </a:solidFill>
              </a:rPr>
              <a:t>milhares</a:t>
            </a:r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</a:rPr>
              <a:t> de ocorrências somente em B.O. </a:t>
            </a:r>
            <a:endParaRPr lang="pt-BR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12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4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90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tângulo 78"/>
          <p:cNvSpPr/>
          <p:nvPr/>
        </p:nvSpPr>
        <p:spPr>
          <a:xfrm>
            <a:off x="222153" y="301033"/>
            <a:ext cx="1087329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cap="none" spc="0" dirty="0" smtClean="0">
                <a:ln w="0"/>
                <a:effectLst/>
              </a:rPr>
              <a:t>Agressões na Fiscalização do Trânsito</a:t>
            </a:r>
          </a:p>
          <a:p>
            <a:r>
              <a:rPr lang="pt-BR" sz="1200" b="1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200" b="1" cap="none" spc="0" dirty="0">
              <a:ln w="0"/>
              <a:effectLst/>
            </a:endParaRPr>
          </a:p>
        </p:txBody>
      </p:sp>
      <p:sp>
        <p:nvSpPr>
          <p:cNvPr id="81" name="Retângulo 80"/>
          <p:cNvSpPr/>
          <p:nvPr/>
        </p:nvSpPr>
        <p:spPr>
          <a:xfrm>
            <a:off x="4465875" y="2611841"/>
            <a:ext cx="32127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 que envolveu?</a:t>
            </a:r>
            <a:endParaRPr lang="pt-BR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3" name="Retângulo 82"/>
          <p:cNvSpPr/>
          <p:nvPr/>
        </p:nvSpPr>
        <p:spPr>
          <a:xfrm>
            <a:off x="4187591" y="1640734"/>
            <a:ext cx="3562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0"/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1.176 Casos</a:t>
            </a:r>
            <a:endParaRPr lang="pt-BR" sz="5400" b="1" cap="none" spc="0" dirty="0">
              <a:ln w="0"/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263" y="3352789"/>
            <a:ext cx="533474" cy="15242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941" y="6642141"/>
            <a:ext cx="533474" cy="15242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742" y="6642141"/>
            <a:ext cx="533474" cy="152421"/>
          </a:xfrm>
          <a:prstGeom prst="rect">
            <a:avLst/>
          </a:prstGeom>
        </p:spPr>
      </p:pic>
      <p:pic>
        <p:nvPicPr>
          <p:cNvPr id="93" name="Imagem 9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94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4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490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o 37"/>
          <p:cNvGrpSpPr/>
          <p:nvPr/>
        </p:nvGrpSpPr>
        <p:grpSpPr>
          <a:xfrm>
            <a:off x="310540" y="4330191"/>
            <a:ext cx="4276578" cy="1181311"/>
            <a:chOff x="1938024" y="5559537"/>
            <a:chExt cx="4276578" cy="1181311"/>
          </a:xfrm>
        </p:grpSpPr>
        <p:grpSp>
          <p:nvGrpSpPr>
            <p:cNvPr id="22" name="Grupo 29"/>
            <p:cNvGrpSpPr/>
            <p:nvPr/>
          </p:nvGrpSpPr>
          <p:grpSpPr>
            <a:xfrm>
              <a:off x="2006726" y="5559537"/>
              <a:ext cx="4055064" cy="1169551"/>
              <a:chOff x="2006726" y="5559537"/>
              <a:chExt cx="4055064" cy="1169551"/>
            </a:xfrm>
          </p:grpSpPr>
          <p:sp>
            <p:nvSpPr>
              <p:cNvPr id="9" name="CaixaDeTexto 8"/>
              <p:cNvSpPr txBox="1"/>
              <p:nvPr/>
            </p:nvSpPr>
            <p:spPr>
              <a:xfrm>
                <a:off x="2276422" y="5559537"/>
                <a:ext cx="3224045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PEDRA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PEDAÇO DE PAU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BARRA DE FERRO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MARRETA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GARRAFA</a:t>
                </a:r>
              </a:p>
            </p:txBody>
          </p:sp>
          <p:pic>
            <p:nvPicPr>
              <p:cNvPr id="24" name="Imagem 2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735445">
                <a:off x="2461298" y="5643493"/>
                <a:ext cx="647701" cy="647701"/>
              </a:xfrm>
              <a:prstGeom prst="rect">
                <a:avLst/>
              </a:prstGeom>
            </p:spPr>
          </p:pic>
          <p:pic>
            <p:nvPicPr>
              <p:cNvPr id="25" name="Imagem 2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64634" y="5982744"/>
                <a:ext cx="584669" cy="584669"/>
              </a:xfrm>
              <a:prstGeom prst="rect">
                <a:avLst/>
              </a:prstGeom>
            </p:spPr>
          </p:pic>
          <p:pic>
            <p:nvPicPr>
              <p:cNvPr id="26" name="Imagem 2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607251">
                <a:off x="2006726" y="6000723"/>
                <a:ext cx="600487" cy="600487"/>
              </a:xfrm>
              <a:prstGeom prst="rect">
                <a:avLst/>
              </a:prstGeom>
            </p:spPr>
          </p:pic>
          <p:sp>
            <p:nvSpPr>
              <p:cNvPr id="28" name="Retângulo 27"/>
              <p:cNvSpPr/>
              <p:nvPr/>
            </p:nvSpPr>
            <p:spPr>
              <a:xfrm>
                <a:off x="5409047" y="5812380"/>
                <a:ext cx="652743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19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</p:grpSp>
        <p:sp>
          <p:nvSpPr>
            <p:cNvPr id="29" name="Retângulo de cantos arredondados 28"/>
            <p:cNvSpPr/>
            <p:nvPr/>
          </p:nvSpPr>
          <p:spPr>
            <a:xfrm>
              <a:off x="1938024" y="5571297"/>
              <a:ext cx="4276578" cy="1169551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23" name="Grupo 42"/>
          <p:cNvGrpSpPr/>
          <p:nvPr/>
        </p:nvGrpSpPr>
        <p:grpSpPr>
          <a:xfrm>
            <a:off x="8176266" y="4568192"/>
            <a:ext cx="3748010" cy="808294"/>
            <a:chOff x="838200" y="4599955"/>
            <a:chExt cx="3263975" cy="808294"/>
          </a:xfrm>
        </p:grpSpPr>
        <p:grpSp>
          <p:nvGrpSpPr>
            <p:cNvPr id="27" name="Grupo 40"/>
            <p:cNvGrpSpPr/>
            <p:nvPr/>
          </p:nvGrpSpPr>
          <p:grpSpPr>
            <a:xfrm>
              <a:off x="1242988" y="4669585"/>
              <a:ext cx="2799471" cy="738664"/>
              <a:chOff x="1242988" y="4669585"/>
              <a:chExt cx="2799471" cy="738664"/>
            </a:xfrm>
          </p:grpSpPr>
          <p:sp>
            <p:nvSpPr>
              <p:cNvPr id="8" name="CaixaDeTexto 7"/>
              <p:cNvSpPr txBox="1"/>
              <p:nvPr/>
            </p:nvSpPr>
            <p:spPr>
              <a:xfrm>
                <a:off x="1242988" y="4669585"/>
                <a:ext cx="279947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CAPACETE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CONE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CAVALETE</a:t>
                </a:r>
              </a:p>
            </p:txBody>
          </p:sp>
          <p:sp>
            <p:nvSpPr>
              <p:cNvPr id="20" name="Retângulo 19"/>
              <p:cNvSpPr/>
              <p:nvPr/>
            </p:nvSpPr>
            <p:spPr>
              <a:xfrm>
                <a:off x="3676340" y="4715751"/>
                <a:ext cx="364631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dirty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9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</p:grpSp>
        <p:sp>
          <p:nvSpPr>
            <p:cNvPr id="42" name="Retângulo de cantos arredondados 41"/>
            <p:cNvSpPr/>
            <p:nvPr/>
          </p:nvSpPr>
          <p:spPr>
            <a:xfrm>
              <a:off x="838200" y="4599955"/>
              <a:ext cx="3263975" cy="808294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30" name="Grupo 45"/>
          <p:cNvGrpSpPr/>
          <p:nvPr/>
        </p:nvGrpSpPr>
        <p:grpSpPr>
          <a:xfrm>
            <a:off x="-75150" y="3316613"/>
            <a:ext cx="3948134" cy="1357138"/>
            <a:chOff x="838200" y="3597233"/>
            <a:chExt cx="4052480" cy="1357138"/>
          </a:xfrm>
        </p:grpSpPr>
        <p:grpSp>
          <p:nvGrpSpPr>
            <p:cNvPr id="31" name="Grupo 44"/>
            <p:cNvGrpSpPr/>
            <p:nvPr/>
          </p:nvGrpSpPr>
          <p:grpSpPr>
            <a:xfrm>
              <a:off x="838200" y="3674220"/>
              <a:ext cx="3791413" cy="1280151"/>
              <a:chOff x="838200" y="3674220"/>
              <a:chExt cx="3791413" cy="1280151"/>
            </a:xfrm>
          </p:grpSpPr>
          <p:sp>
            <p:nvSpPr>
              <p:cNvPr id="7" name="CaixaDeTexto 6"/>
              <p:cNvSpPr txBox="1"/>
              <p:nvPr/>
            </p:nvSpPr>
            <p:spPr>
              <a:xfrm>
                <a:off x="838200" y="3912890"/>
                <a:ext cx="3238113" cy="310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ARMA DE FOGO</a:t>
                </a:r>
                <a:endParaRPr lang="pt-BR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8" name="Retângulo 17"/>
              <p:cNvSpPr/>
              <p:nvPr/>
            </p:nvSpPr>
            <p:spPr>
              <a:xfrm>
                <a:off x="3959617" y="3754042"/>
                <a:ext cx="669996" cy="1200329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48</a:t>
                </a:r>
              </a:p>
              <a:p>
                <a:pPr algn="ctr"/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pic>
            <p:nvPicPr>
              <p:cNvPr id="19" name="Imagem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64565">
                <a:off x="1476182" y="3674220"/>
                <a:ext cx="651953" cy="651953"/>
              </a:xfrm>
              <a:prstGeom prst="rect">
                <a:avLst/>
              </a:prstGeom>
            </p:spPr>
          </p:pic>
        </p:grpSp>
        <p:sp>
          <p:nvSpPr>
            <p:cNvPr id="44" name="Retângulo de cantos arredondados 43"/>
            <p:cNvSpPr/>
            <p:nvPr/>
          </p:nvSpPr>
          <p:spPr>
            <a:xfrm>
              <a:off x="1185594" y="3597233"/>
              <a:ext cx="3705086" cy="872522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32" name="Grupo 49"/>
          <p:cNvGrpSpPr/>
          <p:nvPr/>
        </p:nvGrpSpPr>
        <p:grpSpPr>
          <a:xfrm>
            <a:off x="310540" y="1744085"/>
            <a:ext cx="3562443" cy="1424343"/>
            <a:chOff x="836699" y="2087456"/>
            <a:chExt cx="3662149" cy="1424343"/>
          </a:xfrm>
        </p:grpSpPr>
        <p:grpSp>
          <p:nvGrpSpPr>
            <p:cNvPr id="33" name="Grupo 46"/>
            <p:cNvGrpSpPr/>
            <p:nvPr/>
          </p:nvGrpSpPr>
          <p:grpSpPr>
            <a:xfrm>
              <a:off x="838200" y="2111188"/>
              <a:ext cx="3348679" cy="1384995"/>
              <a:chOff x="838200" y="2111188"/>
              <a:chExt cx="3348679" cy="1384995"/>
            </a:xfrm>
          </p:grpSpPr>
          <p:sp>
            <p:nvSpPr>
              <p:cNvPr id="6" name="CaixaDeTexto 5"/>
              <p:cNvSpPr txBox="1"/>
              <p:nvPr/>
            </p:nvSpPr>
            <p:spPr>
              <a:xfrm>
                <a:off x="838200" y="2111188"/>
                <a:ext cx="2881333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FACA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FACÃO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PUNHAL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CANIVETE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ESTILETE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TESOURA</a:t>
                </a:r>
                <a:endParaRPr lang="pt-BR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4" name="Retângulo 13"/>
              <p:cNvSpPr/>
              <p:nvPr/>
            </p:nvSpPr>
            <p:spPr>
              <a:xfrm>
                <a:off x="3515867" y="2480519"/>
                <a:ext cx="671012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cap="none" spc="0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10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pic>
            <p:nvPicPr>
              <p:cNvPr id="15" name="Imagem 1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52719" y="2200347"/>
                <a:ext cx="516758" cy="516758"/>
              </a:xfrm>
              <a:prstGeom prst="rect">
                <a:avLst/>
              </a:prstGeom>
            </p:spPr>
          </p:pic>
          <p:pic>
            <p:nvPicPr>
              <p:cNvPr id="16" name="Imagem 1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5594" y="2729171"/>
                <a:ext cx="379824" cy="379824"/>
              </a:xfrm>
              <a:prstGeom prst="rect">
                <a:avLst/>
              </a:prstGeom>
            </p:spPr>
          </p:pic>
          <p:pic>
            <p:nvPicPr>
              <p:cNvPr id="17" name="Imagem 1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65418" y="2807548"/>
                <a:ext cx="584949" cy="584949"/>
              </a:xfrm>
              <a:prstGeom prst="rect">
                <a:avLst/>
              </a:prstGeom>
            </p:spPr>
          </p:pic>
        </p:grpSp>
        <p:sp>
          <p:nvSpPr>
            <p:cNvPr id="49" name="Fluxograma: Processo alternativo 48"/>
            <p:cNvSpPr/>
            <p:nvPr/>
          </p:nvSpPr>
          <p:spPr>
            <a:xfrm>
              <a:off x="836699" y="2087456"/>
              <a:ext cx="3662149" cy="1424343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34" name="Grupo 62"/>
          <p:cNvGrpSpPr/>
          <p:nvPr/>
        </p:nvGrpSpPr>
        <p:grpSpPr>
          <a:xfrm>
            <a:off x="302050" y="5625252"/>
            <a:ext cx="4723524" cy="937562"/>
            <a:chOff x="6949440" y="5682694"/>
            <a:chExt cx="4723524" cy="937562"/>
          </a:xfrm>
        </p:grpSpPr>
        <p:grpSp>
          <p:nvGrpSpPr>
            <p:cNvPr id="35" name="Grupo 60"/>
            <p:cNvGrpSpPr/>
            <p:nvPr/>
          </p:nvGrpSpPr>
          <p:grpSpPr>
            <a:xfrm>
              <a:off x="7119471" y="5749872"/>
              <a:ext cx="4517095" cy="740319"/>
              <a:chOff x="7119471" y="5749872"/>
              <a:chExt cx="4517095" cy="740319"/>
            </a:xfrm>
          </p:grpSpPr>
          <p:sp>
            <p:nvSpPr>
              <p:cNvPr id="12" name="CaixaDeTexto 11"/>
              <p:cNvSpPr txBox="1"/>
              <p:nvPr/>
            </p:nvSpPr>
            <p:spPr>
              <a:xfrm>
                <a:off x="7346398" y="6044550"/>
                <a:ext cx="353587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AGRESSÃO FÍSICA</a:t>
                </a:r>
              </a:p>
            </p:txBody>
          </p:sp>
          <p:sp>
            <p:nvSpPr>
              <p:cNvPr id="52" name="Retângulo 51"/>
              <p:cNvSpPr/>
              <p:nvPr/>
            </p:nvSpPr>
            <p:spPr>
              <a:xfrm>
                <a:off x="10398727" y="5841988"/>
                <a:ext cx="1237839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cap="none" spc="0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1.035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pic>
            <p:nvPicPr>
              <p:cNvPr id="57" name="Imagem 56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99748" y="5751930"/>
                <a:ext cx="738261" cy="738261"/>
              </a:xfrm>
              <a:prstGeom prst="rect">
                <a:avLst/>
              </a:prstGeom>
            </p:spPr>
          </p:pic>
          <p:pic>
            <p:nvPicPr>
              <p:cNvPr id="60" name="Imagem 59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19471" y="5749872"/>
                <a:ext cx="701747" cy="701747"/>
              </a:xfrm>
              <a:prstGeom prst="rect">
                <a:avLst/>
              </a:prstGeom>
            </p:spPr>
          </p:pic>
        </p:grpSp>
        <p:sp>
          <p:nvSpPr>
            <p:cNvPr id="62" name="Fluxograma: Processo alternativo 61"/>
            <p:cNvSpPr/>
            <p:nvPr/>
          </p:nvSpPr>
          <p:spPr>
            <a:xfrm>
              <a:off x="6949440" y="5682694"/>
              <a:ext cx="4723524" cy="937562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36" name="Grupo 68"/>
          <p:cNvGrpSpPr/>
          <p:nvPr/>
        </p:nvGrpSpPr>
        <p:grpSpPr>
          <a:xfrm>
            <a:off x="7295213" y="5595695"/>
            <a:ext cx="4653751" cy="879909"/>
            <a:chOff x="6680077" y="3285199"/>
            <a:chExt cx="4653751" cy="879909"/>
          </a:xfrm>
        </p:grpSpPr>
        <p:grpSp>
          <p:nvGrpSpPr>
            <p:cNvPr id="37" name="Grupo 67"/>
            <p:cNvGrpSpPr/>
            <p:nvPr/>
          </p:nvGrpSpPr>
          <p:grpSpPr>
            <a:xfrm>
              <a:off x="7899748" y="3417418"/>
              <a:ext cx="3223577" cy="646331"/>
              <a:chOff x="7899748" y="3417418"/>
              <a:chExt cx="3223577" cy="646331"/>
            </a:xfrm>
          </p:grpSpPr>
          <p:sp>
            <p:nvSpPr>
              <p:cNvPr id="11" name="CaixaDeTexto 10"/>
              <p:cNvSpPr txBox="1"/>
              <p:nvPr/>
            </p:nvSpPr>
            <p:spPr>
              <a:xfrm>
                <a:off x="7899748" y="3497262"/>
                <a:ext cx="30435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VEÍCULO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ACIDENTE</a:t>
                </a:r>
              </a:p>
            </p:txBody>
          </p:sp>
          <p:sp>
            <p:nvSpPr>
              <p:cNvPr id="53" name="Retângulo 52"/>
              <p:cNvSpPr/>
              <p:nvPr/>
            </p:nvSpPr>
            <p:spPr>
              <a:xfrm>
                <a:off x="10470582" y="3417418"/>
                <a:ext cx="652743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cap="none" spc="0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38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</p:grpSp>
        <p:sp>
          <p:nvSpPr>
            <p:cNvPr id="67" name="Fluxograma: Processo alternativo 66"/>
            <p:cNvSpPr/>
            <p:nvPr/>
          </p:nvSpPr>
          <p:spPr>
            <a:xfrm>
              <a:off x="6680077" y="3285199"/>
              <a:ext cx="4653751" cy="879909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38" name="Grupo 73"/>
          <p:cNvGrpSpPr/>
          <p:nvPr/>
        </p:nvGrpSpPr>
        <p:grpSpPr>
          <a:xfrm>
            <a:off x="8202213" y="3160489"/>
            <a:ext cx="4241787" cy="1188494"/>
            <a:chOff x="8430279" y="2129015"/>
            <a:chExt cx="3525966" cy="1188494"/>
          </a:xfrm>
        </p:grpSpPr>
        <p:grpSp>
          <p:nvGrpSpPr>
            <p:cNvPr id="39" name="Grupo 72"/>
            <p:cNvGrpSpPr/>
            <p:nvPr/>
          </p:nvGrpSpPr>
          <p:grpSpPr>
            <a:xfrm>
              <a:off x="8431709" y="2129015"/>
              <a:ext cx="3524536" cy="1169551"/>
              <a:chOff x="8431709" y="2129015"/>
              <a:chExt cx="3524536" cy="1169551"/>
            </a:xfrm>
          </p:grpSpPr>
          <p:sp>
            <p:nvSpPr>
              <p:cNvPr id="10" name="CaixaDeTexto 9"/>
              <p:cNvSpPr txBox="1"/>
              <p:nvPr/>
            </p:nvSpPr>
            <p:spPr>
              <a:xfrm>
                <a:off x="8603246" y="2129015"/>
                <a:ext cx="3352999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FOGO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GASOLINA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TINTA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MORDIDA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CADEIRA</a:t>
                </a:r>
              </a:p>
            </p:txBody>
          </p:sp>
          <p:sp>
            <p:nvSpPr>
              <p:cNvPr id="54" name="Retângulo 53"/>
              <p:cNvSpPr/>
              <p:nvPr/>
            </p:nvSpPr>
            <p:spPr>
              <a:xfrm>
                <a:off x="10913877" y="2386740"/>
                <a:ext cx="348046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6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pic>
            <p:nvPicPr>
              <p:cNvPr id="70" name="Imagem 69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19491" y="2336229"/>
                <a:ext cx="699447" cy="699447"/>
              </a:xfrm>
              <a:prstGeom prst="rect">
                <a:avLst/>
              </a:prstGeom>
            </p:spPr>
          </p:pic>
          <p:pic>
            <p:nvPicPr>
              <p:cNvPr id="71" name="Imagem 70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05848">
                <a:off x="8431709" y="2431854"/>
                <a:ext cx="567878" cy="567878"/>
              </a:xfrm>
              <a:prstGeom prst="rect">
                <a:avLst/>
              </a:prstGeom>
            </p:spPr>
          </p:pic>
        </p:grpSp>
        <p:sp>
          <p:nvSpPr>
            <p:cNvPr id="72" name="Fluxograma: Processo alternativo 71"/>
            <p:cNvSpPr/>
            <p:nvPr/>
          </p:nvSpPr>
          <p:spPr>
            <a:xfrm>
              <a:off x="8430279" y="2147958"/>
              <a:ext cx="3102620" cy="1169551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40" name="Grupo 77"/>
          <p:cNvGrpSpPr/>
          <p:nvPr/>
        </p:nvGrpSpPr>
        <p:grpSpPr>
          <a:xfrm>
            <a:off x="7562621" y="1662263"/>
            <a:ext cx="4361655" cy="1341028"/>
            <a:chOff x="7565903" y="2194561"/>
            <a:chExt cx="4361655" cy="1341028"/>
          </a:xfrm>
        </p:grpSpPr>
        <p:grpSp>
          <p:nvGrpSpPr>
            <p:cNvPr id="41" name="Grupo 75"/>
            <p:cNvGrpSpPr/>
            <p:nvPr/>
          </p:nvGrpSpPr>
          <p:grpSpPr>
            <a:xfrm>
              <a:off x="7565903" y="2311173"/>
              <a:ext cx="4325079" cy="1169551"/>
              <a:chOff x="7565903" y="2311173"/>
              <a:chExt cx="4325079" cy="1169551"/>
            </a:xfrm>
          </p:grpSpPr>
          <p:sp>
            <p:nvSpPr>
              <p:cNvPr id="13" name="CaixaDeTexto 12"/>
              <p:cNvSpPr txBox="1"/>
              <p:nvPr/>
            </p:nvSpPr>
            <p:spPr>
              <a:xfrm>
                <a:off x="7565903" y="2311173"/>
                <a:ext cx="3775030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AMEAÇA</a:t>
                </a:r>
                <a:endParaRPr lang="pt-BR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AMEAÇA DE MORTE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INVASÃO DE RESIDÊNCIA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INTERNET</a:t>
                </a:r>
              </a:p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1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CELULAR</a:t>
                </a:r>
              </a:p>
            </p:txBody>
          </p:sp>
          <p:sp>
            <p:nvSpPr>
              <p:cNvPr id="56" name="Retângulo 55"/>
              <p:cNvSpPr/>
              <p:nvPr/>
            </p:nvSpPr>
            <p:spPr>
              <a:xfrm>
                <a:off x="11238239" y="2572782"/>
                <a:ext cx="652743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3600" b="1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11</a:t>
                </a:r>
                <a:endParaRPr lang="pt-BR" sz="36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</p:grpSp>
        <p:sp>
          <p:nvSpPr>
            <p:cNvPr id="77" name="Fluxograma: Processo alternativo 76"/>
            <p:cNvSpPr/>
            <p:nvPr/>
          </p:nvSpPr>
          <p:spPr>
            <a:xfrm>
              <a:off x="8101447" y="2194561"/>
              <a:ext cx="3826111" cy="1341028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79" name="Retângulo 78"/>
          <p:cNvSpPr/>
          <p:nvPr/>
        </p:nvSpPr>
        <p:spPr>
          <a:xfrm>
            <a:off x="222153" y="301033"/>
            <a:ext cx="1087329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cap="none" spc="0" dirty="0" smtClean="0">
                <a:ln w="0"/>
                <a:effectLst/>
              </a:rPr>
              <a:t>Agressões na Fiscalização do Trânsito</a:t>
            </a:r>
          </a:p>
          <a:p>
            <a:r>
              <a:rPr lang="pt-BR" sz="1200" b="1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200" b="1" cap="none" spc="0" dirty="0">
              <a:ln w="0"/>
              <a:effectLst/>
            </a:endParaRPr>
          </a:p>
        </p:txBody>
      </p:sp>
      <p:sp>
        <p:nvSpPr>
          <p:cNvPr id="81" name="Retângulo 80"/>
          <p:cNvSpPr/>
          <p:nvPr/>
        </p:nvSpPr>
        <p:spPr>
          <a:xfrm>
            <a:off x="4465875" y="2611841"/>
            <a:ext cx="32127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 que envolveu?</a:t>
            </a:r>
            <a:endParaRPr lang="pt-BR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3" name="Retângulo 82"/>
          <p:cNvSpPr/>
          <p:nvPr/>
        </p:nvSpPr>
        <p:spPr>
          <a:xfrm>
            <a:off x="4187591" y="1640734"/>
            <a:ext cx="3562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0"/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1.176 Casos</a:t>
            </a:r>
            <a:endParaRPr lang="pt-BR" sz="5400" b="1" cap="none" spc="0" dirty="0">
              <a:ln w="0"/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4" name="Imagem 8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27032" y="1881817"/>
            <a:ext cx="1059463" cy="1059463"/>
          </a:xfrm>
          <a:prstGeom prst="rect">
            <a:avLst/>
          </a:prstGeom>
        </p:spPr>
      </p:pic>
      <p:pic>
        <p:nvPicPr>
          <p:cNvPr id="85" name="Imagem 8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992" y="4655723"/>
            <a:ext cx="541502" cy="541502"/>
          </a:xfrm>
          <a:prstGeom prst="rect">
            <a:avLst/>
          </a:prstGeom>
        </p:spPr>
      </p:pic>
      <p:pic>
        <p:nvPicPr>
          <p:cNvPr id="86" name="Imagem 8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3052" y="4735727"/>
            <a:ext cx="776219" cy="776219"/>
          </a:xfrm>
          <a:prstGeom prst="rect">
            <a:avLst/>
          </a:prstGeom>
        </p:spPr>
      </p:pic>
      <p:pic>
        <p:nvPicPr>
          <p:cNvPr id="87" name="Imagem 8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311" y="5338067"/>
            <a:ext cx="1774161" cy="1774161"/>
          </a:xfrm>
          <a:prstGeom prst="rect">
            <a:avLst/>
          </a:prstGeom>
        </p:spPr>
      </p:pic>
      <p:pic>
        <p:nvPicPr>
          <p:cNvPr id="88" name="Imagem 8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884" y="5440685"/>
            <a:ext cx="1400622" cy="140062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619" y="2812370"/>
            <a:ext cx="276264" cy="142895"/>
          </a:xfrm>
          <a:prstGeom prst="rect">
            <a:avLst/>
          </a:prstGeom>
        </p:spPr>
      </p:pic>
      <p:pic>
        <p:nvPicPr>
          <p:cNvPr id="65" name="Imagem 6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643" y="2761516"/>
            <a:ext cx="276264" cy="14289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263" y="3352789"/>
            <a:ext cx="533474" cy="15242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941" y="6642141"/>
            <a:ext cx="533474" cy="15242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742" y="6642141"/>
            <a:ext cx="533474" cy="152421"/>
          </a:xfrm>
          <a:prstGeom prst="rect">
            <a:avLst/>
          </a:prstGeom>
        </p:spPr>
      </p:pic>
      <p:pic>
        <p:nvPicPr>
          <p:cNvPr id="80" name="Imagem 7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725" y="5388152"/>
            <a:ext cx="276264" cy="142895"/>
          </a:xfrm>
          <a:prstGeom prst="rect">
            <a:avLst/>
          </a:prstGeom>
        </p:spPr>
      </p:pic>
      <p:pic>
        <p:nvPicPr>
          <p:cNvPr id="89" name="Imagem 8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830" y="5409533"/>
            <a:ext cx="276264" cy="142895"/>
          </a:xfrm>
          <a:prstGeom prst="rect">
            <a:avLst/>
          </a:prstGeom>
        </p:spPr>
      </p:pic>
      <p:pic>
        <p:nvPicPr>
          <p:cNvPr id="93" name="Imagem 9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94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21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490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tângulo 78"/>
          <p:cNvSpPr/>
          <p:nvPr/>
        </p:nvSpPr>
        <p:spPr>
          <a:xfrm>
            <a:off x="222153" y="441713"/>
            <a:ext cx="1014110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dirty="0" smtClean="0">
                <a:ln w="0"/>
                <a:effectLst/>
              </a:rPr>
              <a:t>Óbito de</a:t>
            </a:r>
            <a:r>
              <a:rPr lang="pt-BR" sz="5400" b="1" cap="none" spc="0" dirty="0" smtClean="0">
                <a:ln w="0"/>
                <a:effectLst/>
              </a:rPr>
              <a:t> Fiscalizadores do Trânsito</a:t>
            </a:r>
          </a:p>
          <a:p>
            <a:r>
              <a:rPr lang="pt-BR" sz="1200" b="1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200" b="1" cap="none" spc="0" dirty="0">
              <a:ln w="0"/>
              <a:effectLst/>
            </a:endParaRPr>
          </a:p>
        </p:txBody>
      </p:sp>
      <p:sp>
        <p:nvSpPr>
          <p:cNvPr id="81" name="Retângulo 80"/>
          <p:cNvSpPr/>
          <p:nvPr/>
        </p:nvSpPr>
        <p:spPr>
          <a:xfrm>
            <a:off x="4525696" y="4161285"/>
            <a:ext cx="321277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Como foi?</a:t>
            </a:r>
            <a:endParaRPr lang="pt-BR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3" name="Retângulo 82"/>
          <p:cNvSpPr/>
          <p:nvPr/>
        </p:nvSpPr>
        <p:spPr>
          <a:xfrm>
            <a:off x="4690643" y="3190178"/>
            <a:ext cx="2675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0"/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35 Casos</a:t>
            </a:r>
            <a:endParaRPr lang="pt-BR" sz="5400" b="1" cap="none" spc="0" dirty="0">
              <a:ln w="0"/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4" name="Imagem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36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4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735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tângulo 78"/>
          <p:cNvSpPr/>
          <p:nvPr/>
        </p:nvSpPr>
        <p:spPr>
          <a:xfrm>
            <a:off x="222153" y="441713"/>
            <a:ext cx="1014110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dirty="0" smtClean="0">
                <a:ln w="0"/>
                <a:effectLst/>
              </a:rPr>
              <a:t>Óbito de</a:t>
            </a:r>
            <a:r>
              <a:rPr lang="pt-BR" sz="5400" b="1" cap="none" spc="0" dirty="0" smtClean="0">
                <a:ln w="0"/>
                <a:effectLst/>
              </a:rPr>
              <a:t> Fiscalizadores do Trânsito</a:t>
            </a:r>
          </a:p>
          <a:p>
            <a:r>
              <a:rPr lang="pt-BR" sz="1200" b="1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200" b="1" cap="none" spc="0" dirty="0">
              <a:ln w="0"/>
              <a:effectLst/>
            </a:endParaRPr>
          </a:p>
        </p:txBody>
      </p:sp>
      <p:sp>
        <p:nvSpPr>
          <p:cNvPr id="81" name="Retângulo 80"/>
          <p:cNvSpPr/>
          <p:nvPr/>
        </p:nvSpPr>
        <p:spPr>
          <a:xfrm>
            <a:off x="4525696" y="4161285"/>
            <a:ext cx="321277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Como foi?</a:t>
            </a:r>
            <a:endParaRPr lang="pt-BR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3" name="Retângulo 82"/>
          <p:cNvSpPr/>
          <p:nvPr/>
        </p:nvSpPr>
        <p:spPr>
          <a:xfrm>
            <a:off x="4690643" y="3190178"/>
            <a:ext cx="2675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0"/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35 Casos</a:t>
            </a:r>
            <a:endParaRPr lang="pt-BR" sz="5400" b="1" cap="none" spc="0" dirty="0">
              <a:ln w="0"/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3" name="Grupo 64"/>
          <p:cNvGrpSpPr/>
          <p:nvPr/>
        </p:nvGrpSpPr>
        <p:grpSpPr>
          <a:xfrm>
            <a:off x="-511559" y="4564196"/>
            <a:ext cx="4789634" cy="1748214"/>
            <a:chOff x="2554637" y="2692771"/>
            <a:chExt cx="4741011" cy="1960081"/>
          </a:xfrm>
        </p:grpSpPr>
        <p:sp>
          <p:nvSpPr>
            <p:cNvPr id="80" name="CaixaDeTexto 79"/>
            <p:cNvSpPr txBox="1"/>
            <p:nvPr/>
          </p:nvSpPr>
          <p:spPr>
            <a:xfrm>
              <a:off x="2554637" y="2692771"/>
              <a:ext cx="4643181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657350" lvl="3" indent="-285750">
                <a:buFont typeface="Wingdings" panose="05000000000000000000" pitchFamily="2" charset="2"/>
                <a:buChar char="Ø"/>
              </a:pPr>
              <a:r>
                <a:rPr lang="pt-BR" sz="2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ATROPELAMENTO</a:t>
              </a:r>
              <a:endPara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4" name="Retângulo 83"/>
            <p:cNvSpPr/>
            <p:nvPr/>
          </p:nvSpPr>
          <p:spPr>
            <a:xfrm>
              <a:off x="6080663" y="3471451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BR" sz="5400" b="1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rPr>
                <a:t>7</a:t>
              </a:r>
              <a:endParaRPr lang="pt-BR" sz="5400" b="1" cap="none" spc="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85" name="Fluxograma: Processo alternativo 84"/>
            <p:cNvSpPr/>
            <p:nvPr/>
          </p:nvSpPr>
          <p:spPr>
            <a:xfrm>
              <a:off x="3469537" y="3311824"/>
              <a:ext cx="3826111" cy="1341028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4" name="Grupo 36"/>
          <p:cNvGrpSpPr/>
          <p:nvPr/>
        </p:nvGrpSpPr>
        <p:grpSpPr>
          <a:xfrm>
            <a:off x="-1141" y="1989389"/>
            <a:ext cx="4277066" cy="2361167"/>
            <a:chOff x="-97824" y="1539437"/>
            <a:chExt cx="4277066" cy="2361167"/>
          </a:xfrm>
        </p:grpSpPr>
        <p:grpSp>
          <p:nvGrpSpPr>
            <p:cNvPr id="5" name="Grupo 34"/>
            <p:cNvGrpSpPr/>
            <p:nvPr/>
          </p:nvGrpSpPr>
          <p:grpSpPr>
            <a:xfrm>
              <a:off x="-97824" y="1539437"/>
              <a:ext cx="4277066" cy="1783050"/>
              <a:chOff x="-12359" y="1495222"/>
              <a:chExt cx="4277066" cy="1863196"/>
            </a:xfrm>
          </p:grpSpPr>
          <p:sp>
            <p:nvSpPr>
              <p:cNvPr id="13" name="CaixaDeTexto 12"/>
              <p:cNvSpPr txBox="1"/>
              <p:nvPr/>
            </p:nvSpPr>
            <p:spPr>
              <a:xfrm>
                <a:off x="-12359" y="1495222"/>
                <a:ext cx="37750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ACIDENTE</a:t>
                </a:r>
                <a:endParaRPr lang="pt-B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6" name="Retângulo 55"/>
              <p:cNvSpPr/>
              <p:nvPr/>
            </p:nvSpPr>
            <p:spPr>
              <a:xfrm>
                <a:off x="3226947" y="2226239"/>
                <a:ext cx="535724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pt-BR" sz="5400" b="1" dirty="0" smtClean="0">
                    <a:ln w="0"/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  <a:reflection blurRad="6350" stA="53000" endA="300" endPos="35500" dir="5400000" sy="-90000" algn="bl" rotWithShape="0"/>
                    </a:effectLst>
                  </a:rPr>
                  <a:t>4</a:t>
                </a:r>
                <a:endParaRPr lang="pt-BR" sz="5400" b="1" cap="none" spc="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endParaRPr>
              </a:p>
            </p:txBody>
          </p:sp>
          <p:sp>
            <p:nvSpPr>
              <p:cNvPr id="77" name="Fluxograma: Processo alternativo 76"/>
              <p:cNvSpPr/>
              <p:nvPr/>
            </p:nvSpPr>
            <p:spPr>
              <a:xfrm>
                <a:off x="438596" y="2017390"/>
                <a:ext cx="3826111" cy="1341028"/>
              </a:xfrm>
              <a:prstGeom prst="flowChartAlternateProcess">
                <a:avLst/>
              </a:prstGeom>
              <a:solidFill>
                <a:schemeClr val="accent1">
                  <a:alpha val="2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  <p:pic>
          <p:nvPicPr>
            <p:cNvPr id="31" name="Imagem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363" y="1746273"/>
              <a:ext cx="2154331" cy="2154331"/>
            </a:xfrm>
            <a:prstGeom prst="rect">
              <a:avLst/>
            </a:prstGeom>
          </p:spPr>
        </p:pic>
      </p:grpSp>
      <p:pic>
        <p:nvPicPr>
          <p:cNvPr id="32" name="Imagem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75" y="4478722"/>
            <a:ext cx="2922232" cy="2842894"/>
          </a:xfrm>
          <a:prstGeom prst="rect">
            <a:avLst/>
          </a:prstGeom>
        </p:spPr>
      </p:pic>
      <p:grpSp>
        <p:nvGrpSpPr>
          <p:cNvPr id="6" name="Grupo 50"/>
          <p:cNvGrpSpPr/>
          <p:nvPr/>
        </p:nvGrpSpPr>
        <p:grpSpPr>
          <a:xfrm>
            <a:off x="7868602" y="2040042"/>
            <a:ext cx="3826111" cy="1865574"/>
            <a:chOff x="7821770" y="2534465"/>
            <a:chExt cx="3826111" cy="1865574"/>
          </a:xfrm>
        </p:grpSpPr>
        <p:sp>
          <p:nvSpPr>
            <p:cNvPr id="88" name="CaixaDeTexto 87"/>
            <p:cNvSpPr txBox="1"/>
            <p:nvPr/>
          </p:nvSpPr>
          <p:spPr>
            <a:xfrm>
              <a:off x="7821770" y="2534465"/>
              <a:ext cx="37750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657350" lvl="3" indent="-285750">
                <a:buFont typeface="Wingdings" panose="05000000000000000000" pitchFamily="2" charset="2"/>
                <a:buChar char="Ø"/>
              </a:pPr>
              <a:r>
                <a:rPr lang="pt-BR" sz="2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TIRO</a:t>
              </a:r>
              <a:endPara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9" name="Retângulo 88"/>
            <p:cNvSpPr/>
            <p:nvPr/>
          </p:nvSpPr>
          <p:spPr>
            <a:xfrm>
              <a:off x="10201164" y="3242376"/>
              <a:ext cx="8867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BR" sz="5400" b="1" dirty="0" smtClean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rPr>
                <a:t>23</a:t>
              </a:r>
              <a:endParaRPr lang="pt-BR" sz="5400" b="1" cap="none" spc="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0" name="Fluxograma: Processo alternativo 89"/>
            <p:cNvSpPr/>
            <p:nvPr/>
          </p:nvSpPr>
          <p:spPr>
            <a:xfrm>
              <a:off x="7821770" y="3059011"/>
              <a:ext cx="3826111" cy="1341028"/>
            </a:xfrm>
            <a:prstGeom prst="flowChartAlternateProcess">
              <a:avLst/>
            </a:prstGeom>
            <a:solidFill>
              <a:schemeClr val="accent1">
                <a:alpha val="2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33" name="Imagem 3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82119" y="3122068"/>
              <a:ext cx="1188023" cy="1188023"/>
            </a:xfrm>
            <a:prstGeom prst="rect">
              <a:avLst/>
            </a:prstGeom>
          </p:spPr>
        </p:pic>
      </p:grpSp>
      <p:grpSp>
        <p:nvGrpSpPr>
          <p:cNvPr id="7" name="Grupo 47"/>
          <p:cNvGrpSpPr/>
          <p:nvPr/>
        </p:nvGrpSpPr>
        <p:grpSpPr>
          <a:xfrm>
            <a:off x="7435340" y="4469578"/>
            <a:ext cx="4277257" cy="1842832"/>
            <a:chOff x="4228808" y="3429140"/>
            <a:chExt cx="4277257" cy="1842832"/>
          </a:xfrm>
        </p:grpSpPr>
        <p:grpSp>
          <p:nvGrpSpPr>
            <p:cNvPr id="8" name="Grupo 39"/>
            <p:cNvGrpSpPr/>
            <p:nvPr/>
          </p:nvGrpSpPr>
          <p:grpSpPr>
            <a:xfrm>
              <a:off x="4228808" y="3429140"/>
              <a:ext cx="4277257" cy="1842832"/>
              <a:chOff x="7428674" y="3651176"/>
              <a:chExt cx="4277257" cy="1842832"/>
            </a:xfrm>
          </p:grpSpPr>
          <p:sp>
            <p:nvSpPr>
              <p:cNvPr id="100" name="Fluxograma: Processo alternativo 99"/>
              <p:cNvSpPr/>
              <p:nvPr/>
            </p:nvSpPr>
            <p:spPr>
              <a:xfrm>
                <a:off x="7879820" y="4152980"/>
                <a:ext cx="3826111" cy="1341028"/>
              </a:xfrm>
              <a:prstGeom prst="flowChartAlternateProcess">
                <a:avLst/>
              </a:prstGeom>
              <a:solidFill>
                <a:schemeClr val="accent1">
                  <a:alpha val="2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03" name="CaixaDeTexto 102"/>
              <p:cNvSpPr txBox="1"/>
              <p:nvPr/>
            </p:nvSpPr>
            <p:spPr>
              <a:xfrm>
                <a:off x="7428674" y="3651176"/>
                <a:ext cx="37750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657350" lvl="3" indent="-285750">
                  <a:buFont typeface="Wingdings" panose="05000000000000000000" pitchFamily="2" charset="2"/>
                  <a:buChar char="Ø"/>
                </a:pPr>
                <a:r>
                  <a:rPr lang="pt-BR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FACADA</a:t>
                </a:r>
                <a:endParaRPr lang="pt-B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104" name="Imagem 10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9707" y="4091438"/>
              <a:ext cx="1098017" cy="1098017"/>
            </a:xfrm>
            <a:prstGeom prst="rect">
              <a:avLst/>
            </a:prstGeom>
          </p:spPr>
        </p:pic>
        <p:sp>
          <p:nvSpPr>
            <p:cNvPr id="105" name="Retângulo 104"/>
            <p:cNvSpPr/>
            <p:nvPr/>
          </p:nvSpPr>
          <p:spPr>
            <a:xfrm>
              <a:off x="7329804" y="417431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BR" sz="5400" b="1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53000" endA="300" endPos="35500" dir="5400000" sy="-90000" algn="bl" rotWithShape="0"/>
                  </a:effectLst>
                </a:rPr>
                <a:t>1</a:t>
              </a:r>
              <a:endParaRPr lang="pt-BR" sz="5400" b="1" cap="none" spc="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16" y="4008718"/>
            <a:ext cx="895475" cy="209579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10" y="4051455"/>
            <a:ext cx="895475" cy="209579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36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9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735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Gráfico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2401889"/>
              </p:ext>
            </p:extLst>
          </p:nvPr>
        </p:nvGraphicFramePr>
        <p:xfrm>
          <a:off x="701470" y="1794219"/>
          <a:ext cx="7182973" cy="4583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Retângulo 29"/>
          <p:cNvSpPr/>
          <p:nvPr/>
        </p:nvSpPr>
        <p:spPr>
          <a:xfrm>
            <a:off x="374553" y="397161"/>
            <a:ext cx="9728112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dirty="0" smtClean="0">
                <a:ln w="0"/>
                <a:effectLst/>
              </a:rPr>
              <a:t>Perigo na </a:t>
            </a:r>
            <a:r>
              <a:rPr lang="pt-BR" sz="5400" b="1" cap="none" spc="0" dirty="0" smtClean="0">
                <a:ln w="0"/>
                <a:effectLst/>
              </a:rPr>
              <a:t>Fiscalização do Trânsito</a:t>
            </a:r>
          </a:p>
          <a:p>
            <a:r>
              <a:rPr lang="pt-BR" sz="1400" b="1" u="sng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400" b="1" u="sng" cap="none" spc="0" dirty="0">
              <a:ln w="0"/>
              <a:effectLst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11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5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39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tângulo 78"/>
          <p:cNvSpPr/>
          <p:nvPr/>
        </p:nvSpPr>
        <p:spPr>
          <a:xfrm>
            <a:off x="8686187" y="1735936"/>
            <a:ext cx="283295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b="1" dirty="0" smtClean="0">
                <a:ln w="0"/>
                <a:effectLst/>
              </a:rPr>
              <a:t>LESÃO CORPORAL/AMEAÇA</a:t>
            </a:r>
            <a:endParaRPr lang="pt-BR" b="1" cap="none" spc="0" dirty="0" smtClean="0">
              <a:ln w="0"/>
              <a:effectLst/>
            </a:endParaRPr>
          </a:p>
        </p:txBody>
      </p:sp>
      <p:graphicFrame>
        <p:nvGraphicFramePr>
          <p:cNvPr id="28" name="Gráfico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2401889"/>
              </p:ext>
            </p:extLst>
          </p:nvPr>
        </p:nvGraphicFramePr>
        <p:xfrm>
          <a:off x="701470" y="1794219"/>
          <a:ext cx="7182973" cy="4583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9" name="Gráfico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7919800"/>
              </p:ext>
            </p:extLst>
          </p:nvPr>
        </p:nvGraphicFramePr>
        <p:xfrm>
          <a:off x="8238694" y="2222292"/>
          <a:ext cx="3727939" cy="1962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0" name="Retângulo 29"/>
          <p:cNvSpPr/>
          <p:nvPr/>
        </p:nvSpPr>
        <p:spPr>
          <a:xfrm>
            <a:off x="374553" y="397161"/>
            <a:ext cx="9728112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dirty="0" smtClean="0">
                <a:ln w="0"/>
                <a:effectLst/>
              </a:rPr>
              <a:t>Perigo na </a:t>
            </a:r>
            <a:r>
              <a:rPr lang="pt-BR" sz="5400" b="1" cap="none" spc="0" dirty="0" smtClean="0">
                <a:ln w="0"/>
                <a:effectLst/>
              </a:rPr>
              <a:t>Fiscalização do Trânsito</a:t>
            </a:r>
          </a:p>
          <a:p>
            <a:r>
              <a:rPr lang="pt-BR" sz="1400" b="1" u="sng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400" b="1" u="sng" cap="none" spc="0" dirty="0">
              <a:ln w="0"/>
              <a:effectLst/>
            </a:endParaRPr>
          </a:p>
        </p:txBody>
      </p:sp>
      <p:graphicFrame>
        <p:nvGraphicFramePr>
          <p:cNvPr id="36" name="Gráfico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129427"/>
              </p:ext>
            </p:extLst>
          </p:nvPr>
        </p:nvGraphicFramePr>
        <p:xfrm>
          <a:off x="8133467" y="4550899"/>
          <a:ext cx="3938393" cy="18639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Retângulo 37"/>
          <p:cNvSpPr/>
          <p:nvPr/>
        </p:nvSpPr>
        <p:spPr>
          <a:xfrm>
            <a:off x="9705664" y="4096964"/>
            <a:ext cx="79400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b="1" dirty="0" smtClean="0">
                <a:ln w="0"/>
                <a:effectLst/>
              </a:rPr>
              <a:t>ÓBITO</a:t>
            </a:r>
            <a:endParaRPr lang="pt-BR" b="1" cap="none" spc="0" dirty="0" smtClean="0">
              <a:ln w="0"/>
              <a:effectLst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11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7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39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tângulo 78"/>
          <p:cNvSpPr/>
          <p:nvPr/>
        </p:nvSpPr>
        <p:spPr>
          <a:xfrm>
            <a:off x="816814" y="1742963"/>
            <a:ext cx="43110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28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LESÃO CORPORAL/AMEAÇA</a:t>
            </a:r>
            <a:endParaRPr lang="pt-BR" b="1" cap="none" spc="0" dirty="0" smtClean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9" name="Gráfico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5229983"/>
              </p:ext>
            </p:extLst>
          </p:nvPr>
        </p:nvGraphicFramePr>
        <p:xfrm>
          <a:off x="454666" y="2355146"/>
          <a:ext cx="5290813" cy="3618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Retângulo 29"/>
          <p:cNvSpPr/>
          <p:nvPr/>
        </p:nvSpPr>
        <p:spPr>
          <a:xfrm>
            <a:off x="374553" y="397161"/>
            <a:ext cx="9728112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dirty="0" smtClean="0">
                <a:ln w="0"/>
                <a:effectLst/>
              </a:rPr>
              <a:t>Perigo na </a:t>
            </a:r>
            <a:r>
              <a:rPr lang="pt-BR" sz="5400" b="1" cap="none" spc="0" dirty="0" smtClean="0">
                <a:ln w="0"/>
                <a:effectLst/>
              </a:rPr>
              <a:t>Fiscalização do Trânsito</a:t>
            </a:r>
          </a:p>
          <a:p>
            <a:r>
              <a:rPr lang="pt-BR" sz="1400" b="1" u="sng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400" b="1" u="sng" cap="none" spc="0" dirty="0">
              <a:ln w="0"/>
              <a:effectLst/>
            </a:endParaRPr>
          </a:p>
        </p:txBody>
      </p:sp>
      <p:graphicFrame>
        <p:nvGraphicFramePr>
          <p:cNvPr id="36" name="Gráfico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5964064"/>
              </p:ext>
            </p:extLst>
          </p:nvPr>
        </p:nvGraphicFramePr>
        <p:xfrm>
          <a:off x="6550666" y="2933947"/>
          <a:ext cx="5290813" cy="36232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" name="Retângulo 37"/>
          <p:cNvSpPr/>
          <p:nvPr/>
        </p:nvSpPr>
        <p:spPr>
          <a:xfrm>
            <a:off x="8816471" y="2266183"/>
            <a:ext cx="11352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28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ÓBITO</a:t>
            </a:r>
            <a:endParaRPr lang="pt-BR" b="1" cap="none" spc="0" dirty="0" smtClean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11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6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209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Gráfico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2341473"/>
              </p:ext>
            </p:extLst>
          </p:nvPr>
        </p:nvGraphicFramePr>
        <p:xfrm>
          <a:off x="374553" y="1686297"/>
          <a:ext cx="11298891" cy="469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Retângulo 29"/>
          <p:cNvSpPr/>
          <p:nvPr/>
        </p:nvSpPr>
        <p:spPr>
          <a:xfrm>
            <a:off x="374553" y="397161"/>
            <a:ext cx="9728112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dirty="0" smtClean="0">
                <a:ln w="0"/>
                <a:effectLst/>
              </a:rPr>
              <a:t>Perigo na </a:t>
            </a:r>
            <a:r>
              <a:rPr lang="pt-BR" sz="5400" b="1" cap="none" spc="0" dirty="0" smtClean="0">
                <a:ln w="0"/>
                <a:effectLst/>
              </a:rPr>
              <a:t>Fiscalização do Trânsito</a:t>
            </a:r>
          </a:p>
          <a:p>
            <a:r>
              <a:rPr lang="pt-BR" sz="1400" b="1" u="sng" dirty="0" smtClean="0">
                <a:ln w="0"/>
                <a:effectLst/>
              </a:rPr>
              <a:t>Com base apenas em pesquisa na internet - notícias de 1997 aos dias atuais – set/2019</a:t>
            </a:r>
            <a:endParaRPr lang="pt-BR" sz="1400" b="1" u="sng" cap="none" spc="0" dirty="0">
              <a:ln w="0"/>
              <a:effectLst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93"/>
          <a:stretch>
            <a:fillRect/>
          </a:stretch>
        </p:blipFill>
        <p:spPr>
          <a:xfrm>
            <a:off x="10974800" y="469836"/>
            <a:ext cx="1167187" cy="1202874"/>
          </a:xfrm>
          <a:prstGeom prst="rect">
            <a:avLst/>
          </a:prstGeom>
        </p:spPr>
      </p:pic>
      <p:pic>
        <p:nvPicPr>
          <p:cNvPr id="7" name="Picture 2" descr="E:\Detran\FEDERAÇÃO Sindetrans\FETRAN\Organização\LOGO\LOGO FETRAN\2019\2019 LOGO Fetran Seg VIARIA.jpg"/>
          <p:cNvPicPr>
            <a:picLocks noChangeAspect="1" noChangeArrowheads="1"/>
          </p:cNvPicPr>
          <p:nvPr/>
        </p:nvPicPr>
        <p:blipFill>
          <a:blip r:embed="rId5" cstate="print"/>
          <a:srcRect l="2343" t="8590" r="2343" b="21475"/>
          <a:stretch>
            <a:fillRect/>
          </a:stretch>
        </p:blipFill>
        <p:spPr bwMode="auto">
          <a:xfrm>
            <a:off x="10663458" y="24855"/>
            <a:ext cx="1516108" cy="404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631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etran\FEDERAÇÃO Sindetrans\FETRAN\Organização\LOGO\LOGO FETRAN\2019\2019 LOGO Fetran com nome.jpg"/>
          <p:cNvPicPr>
            <a:picLocks noChangeAspect="1" noChangeArrowheads="1"/>
          </p:cNvPicPr>
          <p:nvPr/>
        </p:nvPicPr>
        <p:blipFill>
          <a:blip r:embed="rId2" cstate="print"/>
          <a:srcRect l="1497" t="3595" r="1497" b="3595"/>
          <a:stretch>
            <a:fillRect/>
          </a:stretch>
        </p:blipFill>
        <p:spPr bwMode="auto">
          <a:xfrm>
            <a:off x="2127654" y="2389463"/>
            <a:ext cx="4264182" cy="1698972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625669" y="5750004"/>
            <a:ext cx="1090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hlinkClick r:id="rId3"/>
              </a:rPr>
              <a:t>www.fetran.org.br</a:t>
            </a:r>
            <a:r>
              <a:rPr lang="pt-BR" dirty="0" smtClean="0"/>
              <a:t>  							</a:t>
            </a:r>
            <a:r>
              <a:rPr lang="pt-BR" sz="2400" b="1" dirty="0" smtClean="0"/>
              <a:t>CDH - Senado Federal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Presidente Eider Marcos 						</a:t>
            </a:r>
            <a:r>
              <a:rPr lang="pt-BR" sz="2400" b="1" dirty="0" smtClean="0"/>
              <a:t>19/09/2019</a:t>
            </a:r>
            <a:r>
              <a:rPr lang="pt-BR" dirty="0" smtClean="0"/>
              <a:t> </a:t>
            </a:r>
          </a:p>
          <a:p>
            <a:r>
              <a:rPr lang="pt-BR" dirty="0" smtClean="0"/>
              <a:t> </a:t>
            </a:r>
          </a:p>
        </p:txBody>
      </p:sp>
      <p:sp>
        <p:nvSpPr>
          <p:cNvPr id="6" name="Retângulo 5"/>
          <p:cNvSpPr/>
          <p:nvPr/>
        </p:nvSpPr>
        <p:spPr>
          <a:xfrm>
            <a:off x="1133463" y="397161"/>
            <a:ext cx="9994397" cy="95410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0"/>
                <a:solidFill>
                  <a:schemeClr val="bg1"/>
                </a:solidFill>
              </a:rPr>
              <a:t>Senado, CDH -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PREVIDÊNCIA E TRABALHO</a:t>
            </a:r>
          </a:p>
          <a:p>
            <a:pPr algn="ctr"/>
            <a:r>
              <a:rPr lang="pt-BR" sz="2800" dirty="0" smtClean="0">
                <a:ln w="0"/>
                <a:solidFill>
                  <a:schemeClr val="bg1"/>
                </a:solidFill>
              </a:rPr>
              <a:t>Previdência dos guardas municipais, vigilantes e</a:t>
            </a:r>
            <a:r>
              <a:rPr lang="pt-BR" sz="2800" b="1" dirty="0" smtClean="0">
                <a:ln w="0"/>
              </a:rPr>
              <a:t> </a:t>
            </a:r>
            <a:r>
              <a:rPr lang="pt-BR" sz="2800" b="1" dirty="0" smtClean="0">
                <a:ln w="0"/>
                <a:solidFill>
                  <a:srgbClr val="FFFF00"/>
                </a:solidFill>
              </a:rPr>
              <a:t>agentes de trânsito</a:t>
            </a:r>
            <a:endParaRPr lang="pt-BR" sz="2800" b="1" cap="none" spc="0" dirty="0" smtClean="0">
              <a:ln w="0"/>
              <a:solidFill>
                <a:srgbClr val="FFFF00"/>
              </a:solidFill>
              <a:effectLst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316" y="1909482"/>
            <a:ext cx="2278968" cy="262989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258234" y="4939552"/>
            <a:ext cx="35320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0000"/>
                </a:solidFill>
              </a:rPr>
              <a:t>OBRIGADO!</a:t>
            </a:r>
            <a:endParaRPr lang="pt-BR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02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2953</TotalTime>
  <Words>506</Words>
  <Application>Microsoft Office PowerPoint</Application>
  <PresentationFormat>Personalizar</PresentationFormat>
  <Paragraphs>122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leandro rodrigues machado</dc:creator>
  <cp:lastModifiedBy>Convidado</cp:lastModifiedBy>
  <cp:revision>59</cp:revision>
  <dcterms:created xsi:type="dcterms:W3CDTF">2019-09-06T16:14:44Z</dcterms:created>
  <dcterms:modified xsi:type="dcterms:W3CDTF">2019-09-19T16:35:02Z</dcterms:modified>
</cp:coreProperties>
</file>