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5"/>
  </p:notesMasterIdLst>
  <p:sldIdLst>
    <p:sldId id="256" r:id="rId5"/>
    <p:sldId id="257" r:id="rId6"/>
    <p:sldId id="259" r:id="rId7"/>
    <p:sldId id="258" r:id="rId8"/>
    <p:sldId id="265" r:id="rId9"/>
    <p:sldId id="266" r:id="rId10"/>
    <p:sldId id="267" r:id="rId11"/>
    <p:sldId id="272" r:id="rId12"/>
    <p:sldId id="270" r:id="rId13"/>
    <p:sldId id="271" r:id="rId14"/>
    <p:sldId id="273" r:id="rId15"/>
    <p:sldId id="262" r:id="rId16"/>
    <p:sldId id="274" r:id="rId17"/>
    <p:sldId id="276" r:id="rId18"/>
    <p:sldId id="275" r:id="rId19"/>
    <p:sldId id="277" r:id="rId20"/>
    <p:sldId id="278" r:id="rId21"/>
    <p:sldId id="279" r:id="rId22"/>
    <p:sldId id="280" r:id="rId23"/>
    <p:sldId id="263" r:id="rId24"/>
  </p:sldIdLst>
  <p:sldSz cx="12192000" cy="6858000"/>
  <p:notesSz cx="6858000" cy="9144000"/>
  <p:defaultTextStyle>
    <a:defPPr>
      <a:defRPr lang="en-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298"/>
    <a:srgbClr val="00BE8E"/>
    <a:srgbClr val="FFC4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A6001D-C536-4BD6-AEC4-B26B1F31BFAD}" v="412" dt="2024-05-22T12:40:08.6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61" autoAdjust="0"/>
    <p:restoredTop sz="94720"/>
  </p:normalViewPr>
  <p:slideViewPr>
    <p:cSldViewPr snapToGrid="0">
      <p:cViewPr varScale="1">
        <p:scale>
          <a:sx n="101" d="100"/>
          <a:sy n="101" d="100"/>
        </p:scale>
        <p:origin x="122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Pasta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nelio\Downloads\relat&#243;rio%20registros%20e%20p&#243;s-202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d.docs.live.net/2f91fbd3f6ae31aa/&#193;rea%20de%20Trabalho/Aprova&#231;&#245;es%20de%20gen&#233;ricos%20e%20similare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Pasta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Pasta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d.docs.live.net/2f91fbd3f6ae31aa/&#193;rea%20de%20Trabalho/Servidore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nelio.aquino\Downloads\data%20(3).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531426771128858"/>
          <c:y val="0.12284048995477038"/>
          <c:w val="0.48896101717595009"/>
          <c:h val="0.7858010620024769"/>
        </c:manualLayout>
      </c:layout>
      <c:pieChart>
        <c:varyColors val="1"/>
        <c:ser>
          <c:idx val="0"/>
          <c:order val="0"/>
          <c:tx>
            <c:strRef>
              <c:f>Planilha1!$B$1</c:f>
              <c:strCache>
                <c:ptCount val="1"/>
                <c:pt idx="0">
                  <c:v>Total registrado em 01/2024</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8C7-45A0-9165-1C261872DD1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8C7-45A0-9165-1C261872DD1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8C7-45A0-9165-1C261872DD1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8C7-45A0-9165-1C261872DD1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8C7-45A0-9165-1C261872DD1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28C7-45A0-9165-1C261872DD1F}"/>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28C7-45A0-9165-1C261872DD1F}"/>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28C7-45A0-9165-1C261872DD1F}"/>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28C7-45A0-9165-1C261872DD1F}"/>
              </c:ext>
            </c:extLst>
          </c:dPt>
          <c:dLbls>
            <c:dLbl>
              <c:idx val="0"/>
              <c:layout>
                <c:manualLayout>
                  <c:x val="-0.10341016849399262"/>
                  <c:y val="-1.0651645343490416E-2"/>
                </c:manualLayout>
              </c:layout>
              <c:tx>
                <c:rich>
                  <a:bodyPr/>
                  <a:lstStyle/>
                  <a:p>
                    <a:r>
                      <a:rPr lang="en-US">
                        <a:latin typeface="Calibri" panose="020F0502020204030204" pitchFamily="34" charset="0"/>
                        <a:cs typeface="Calibri" panose="020F0502020204030204" pitchFamily="34" charset="0"/>
                      </a:rPr>
                      <a:t>Biológicos
</a:t>
                    </a:r>
                    <a:fld id="{705E9DB4-37EA-477B-9944-139FC84EFDED}" type="PERCENTAGE">
                      <a:rPr lang="en-US">
                        <a:latin typeface="Calibri" panose="020F0502020204030204" pitchFamily="34" charset="0"/>
                        <a:cs typeface="Calibri" panose="020F0502020204030204" pitchFamily="34" charset="0"/>
                      </a:rPr>
                      <a:pPr/>
                      <a:t>[PORCENTAGEM]</a:t>
                    </a:fld>
                    <a:endParaRPr lang="en-US">
                      <a:latin typeface="Calibri" panose="020F0502020204030204" pitchFamily="34" charset="0"/>
                      <a:cs typeface="Calibri" panose="020F0502020204030204" pitchFamily="34" charset="0"/>
                    </a:endParaRP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8C7-45A0-9165-1C261872DD1F}"/>
                </c:ext>
              </c:extLst>
            </c:dLbl>
            <c:dLbl>
              <c:idx val="1"/>
              <c:layout>
                <c:manualLayout>
                  <c:x val="-9.1960055448293641E-3"/>
                  <c:y val="-3.2682513825732729E-2"/>
                </c:manualLayout>
              </c:layout>
              <c:tx>
                <c:rich>
                  <a:bodyPr/>
                  <a:lstStyle/>
                  <a:p>
                    <a:r>
                      <a:rPr lang="en-US"/>
                      <a:t>Dinamizados</a:t>
                    </a:r>
                    <a:r>
                      <a:rPr lang="en-US" baseline="0" dirty="0"/>
                      <a:t>
</a:t>
                    </a:r>
                    <a:fld id="{B43F7EB7-26BF-4FFC-BA0C-424892F21295}" type="PERCENTAGE">
                      <a:rPr lang="en-US" baseline="0"/>
                      <a:pPr/>
                      <a:t>[PORCENTAGEM]</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8C7-45A0-9165-1C261872DD1F}"/>
                </c:ext>
              </c:extLst>
            </c:dLbl>
            <c:dLbl>
              <c:idx val="2"/>
              <c:layout>
                <c:manualLayout>
                  <c:x val="6.6971080669710803E-2"/>
                  <c:y val="2.8070178885380593E-2"/>
                </c:manualLayout>
              </c:layout>
              <c:tx>
                <c:rich>
                  <a:bodyPr/>
                  <a:lstStyle/>
                  <a:p>
                    <a:r>
                      <a:rPr lang="en-US">
                        <a:latin typeface="Calibri" panose="020F0502020204030204" pitchFamily="34" charset="0"/>
                        <a:cs typeface="Calibri" panose="020F0502020204030204" pitchFamily="34" charset="0"/>
                      </a:rPr>
                      <a:t>Específicos
</a:t>
                    </a:r>
                    <a:fld id="{CC64FFC1-CEB0-4871-A75A-C96E1E02966E}" type="PERCENTAGE">
                      <a:rPr lang="en-US">
                        <a:latin typeface="Calibri" panose="020F0502020204030204" pitchFamily="34" charset="0"/>
                        <a:cs typeface="Calibri" panose="020F0502020204030204" pitchFamily="34" charset="0"/>
                      </a:rPr>
                      <a:pPr/>
                      <a:t>[PORCENTAGEM]</a:t>
                    </a:fld>
                    <a:endParaRPr lang="en-US">
                      <a:latin typeface="Calibri" panose="020F0502020204030204" pitchFamily="34" charset="0"/>
                      <a:cs typeface="Calibri" panose="020F0502020204030204" pitchFamily="34" charset="0"/>
                    </a:endParaRP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28C7-45A0-9165-1C261872DD1F}"/>
                </c:ext>
              </c:extLst>
            </c:dLbl>
            <c:dLbl>
              <c:idx val="3"/>
              <c:layout>
                <c:manualLayout>
                  <c:x val="4.8706240487062402E-2"/>
                  <c:y val="4.6783631475634295E-2"/>
                </c:manualLayout>
              </c:layout>
              <c:tx>
                <c:rich>
                  <a:bodyPr/>
                  <a:lstStyle/>
                  <a:p>
                    <a:r>
                      <a:rPr lang="en-US">
                        <a:latin typeface="Calibri" panose="020F0502020204030204" pitchFamily="34" charset="0"/>
                        <a:cs typeface="Calibri" panose="020F0502020204030204" pitchFamily="34" charset="0"/>
                      </a:rPr>
                      <a:t>Fitoterápicos</a:t>
                    </a:r>
                  </a:p>
                  <a:p>
                    <a:fld id="{19A7AAEA-5FD6-477E-8EB8-62685C69A407}" type="PERCENTAGE">
                      <a:rPr lang="en-US">
                        <a:latin typeface="Calibri" panose="020F0502020204030204" pitchFamily="34" charset="0"/>
                        <a:cs typeface="Calibri" panose="020F0502020204030204" pitchFamily="34" charset="0"/>
                      </a:rPr>
                      <a:pPr/>
                      <a:t>[PORCENTAGEM]</a:t>
                    </a:fld>
                    <a:endParaRPr lang="pt-B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8C7-45A0-9165-1C261872DD1F}"/>
                </c:ext>
              </c:extLst>
            </c:dLbl>
            <c:dLbl>
              <c:idx val="4"/>
              <c:layout>
                <c:manualLayout>
                  <c:x val="1.8392011089658593E-2"/>
                  <c:y val="2.6740238584690407E-2"/>
                </c:manualLayout>
              </c:layout>
              <c:tx>
                <c:rich>
                  <a:bodyPr/>
                  <a:lstStyle/>
                  <a:p>
                    <a:r>
                      <a:rPr lang="en-US"/>
                      <a:t>Genéricos</a:t>
                    </a:r>
                    <a:r>
                      <a:rPr lang="en-US" baseline="0" dirty="0"/>
                      <a:t>
</a:t>
                    </a:r>
                    <a:fld id="{BD42ED0F-1FC1-4512-81BB-4BD644527ECF}" type="PERCENTAGE">
                      <a:rPr lang="en-US" baseline="0"/>
                      <a:pPr/>
                      <a:t>[PORCENTAGEM]</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28C7-45A0-9165-1C261872DD1F}"/>
                </c:ext>
              </c:extLst>
            </c:dLbl>
            <c:dLbl>
              <c:idx val="5"/>
              <c:layout>
                <c:manualLayout>
                  <c:x val="5.034316482198347E-2"/>
                  <c:y val="4.4829982844323026E-2"/>
                </c:manualLayout>
              </c:layout>
              <c:tx>
                <c:rich>
                  <a:bodyPr/>
                  <a:lstStyle/>
                  <a:p>
                    <a:r>
                      <a:rPr lang="en-US">
                        <a:latin typeface="Calibri" panose="020F0502020204030204" pitchFamily="34" charset="0"/>
                        <a:cs typeface="Calibri" panose="020F0502020204030204" pitchFamily="34" charset="0"/>
                      </a:rPr>
                      <a:t>Novo e inovador
</a:t>
                    </a:r>
                    <a:fld id="{6084B053-7C37-4937-9961-64DE97714A1F}" type="PERCENTAGE">
                      <a:rPr lang="en-US">
                        <a:latin typeface="Calibri" panose="020F0502020204030204" pitchFamily="34" charset="0"/>
                        <a:cs typeface="Calibri" panose="020F0502020204030204" pitchFamily="34" charset="0"/>
                      </a:rPr>
                      <a:pPr/>
                      <a:t>[PORCENTAGEM]</a:t>
                    </a:fld>
                    <a:endParaRPr lang="en-US">
                      <a:latin typeface="Calibri" panose="020F0502020204030204" pitchFamily="34" charset="0"/>
                      <a:cs typeface="Calibri" panose="020F0502020204030204" pitchFamily="34" charset="0"/>
                    </a:endParaRP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28C7-45A0-9165-1C261872DD1F}"/>
                </c:ext>
              </c:extLst>
            </c:dLbl>
            <c:dLbl>
              <c:idx val="6"/>
              <c:layout>
                <c:manualLayout>
                  <c:x val="1.2176560121765601E-2"/>
                  <c:y val="4.6783631475634212E-2"/>
                </c:manualLayout>
              </c:layout>
              <c:tx>
                <c:rich>
                  <a:bodyPr/>
                  <a:lstStyle/>
                  <a:p>
                    <a:r>
                      <a:rPr lang="en-US" dirty="0"/>
                      <a:t>Produtos de terapias</a:t>
                    </a:r>
                    <a:r>
                      <a:rPr lang="en-US" baseline="0" dirty="0"/>
                      <a:t> avançadas</a:t>
                    </a:r>
                  </a:p>
                  <a:p>
                    <a:fld id="{72740542-032B-4FB6-A65B-211E078CFD38}" type="PERCENTAGE">
                      <a:rPr lang="en-US" baseline="0" smtClean="0"/>
                      <a:pPr/>
                      <a:t>[PORCENTAGEM]</a:t>
                    </a:fld>
                    <a:endParaRPr lang="pt-B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28C7-45A0-9165-1C261872DD1F}"/>
                </c:ext>
              </c:extLst>
            </c:dLbl>
            <c:dLbl>
              <c:idx val="7"/>
              <c:layout>
                <c:manualLayout>
                  <c:x val="-5.0735667174023336E-2"/>
                  <c:y val="-7.7972719126057202E-2"/>
                </c:manualLayout>
              </c:layout>
              <c:tx>
                <c:rich>
                  <a:bodyPr/>
                  <a:lstStyle/>
                  <a:p>
                    <a:r>
                      <a:rPr lang="en-US">
                        <a:latin typeface="Calibri" panose="020F0502020204030204" pitchFamily="34" charset="0"/>
                        <a:cs typeface="Calibri" panose="020F0502020204030204" pitchFamily="34" charset="0"/>
                      </a:rPr>
                      <a:t>Radiofármacos</a:t>
                    </a:r>
                  </a:p>
                  <a:p>
                    <a:fld id="{1162F85C-F29A-4389-B11E-9A1845BEBBE9}" type="PERCENTAGE">
                      <a:rPr lang="en-US">
                        <a:latin typeface="Calibri" panose="020F0502020204030204" pitchFamily="34" charset="0"/>
                        <a:cs typeface="Calibri" panose="020F0502020204030204" pitchFamily="34" charset="0"/>
                      </a:rPr>
                      <a:pPr/>
                      <a:t>[PORCENTAGEM]</a:t>
                    </a:fld>
                    <a:endParaRPr lang="pt-B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28C7-45A0-9165-1C261872DD1F}"/>
                </c:ext>
              </c:extLst>
            </c:dLbl>
            <c:dLbl>
              <c:idx val="8"/>
              <c:layout>
                <c:manualLayout>
                  <c:x val="-2.574881552552203E-2"/>
                  <c:y val="-2.9711376205212108E-3"/>
                </c:manualLayout>
              </c:layout>
              <c:tx>
                <c:rich>
                  <a:bodyPr/>
                  <a:lstStyle/>
                  <a:p>
                    <a:r>
                      <a:rPr lang="en-US" noProof="0" dirty="0"/>
                      <a:t>Similares</a:t>
                    </a:r>
                    <a:r>
                      <a:rPr lang="en-US" baseline="0" dirty="0"/>
                      <a:t>
</a:t>
                    </a:r>
                    <a:fld id="{B2535695-77B9-449A-85E4-993689859F50}" type="PERCENTAGE">
                      <a:rPr lang="en-US" baseline="0"/>
                      <a:pPr/>
                      <a:t>[PORCENTAGEM]</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28C7-45A0-9165-1C261872DD1F}"/>
                </c:ext>
              </c:extLst>
            </c:dLbl>
            <c:numFmt formatCode="0.00%" sourceLinked="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lang="pt-BR" sz="1200" b="0" i="0" u="none" strike="noStrike" kern="1200" baseline="0" noProof="0">
                    <a:solidFill>
                      <a:srgbClr val="002060"/>
                    </a:solidFill>
                    <a:latin typeface="+mn-lt"/>
                    <a:ea typeface="+mn-ea"/>
                    <a:cs typeface="+mn-cs"/>
                  </a:defRPr>
                </a:pPr>
                <a:endParaRPr lang="pt-BR"/>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Planilha1!$A$2:$A$10</c:f>
              <c:strCache>
                <c:ptCount val="9"/>
                <c:pt idx="0">
                  <c:v>BIOLÓGICO</c:v>
                </c:pt>
                <c:pt idx="1">
                  <c:v>DINAMIZADO</c:v>
                </c:pt>
                <c:pt idx="2">
                  <c:v>ESPECÍFICO</c:v>
                </c:pt>
                <c:pt idx="3">
                  <c:v>FITOTERÁPICO</c:v>
                </c:pt>
                <c:pt idx="4">
                  <c:v>GENÉRICO</c:v>
                </c:pt>
                <c:pt idx="5">
                  <c:v>NOVO</c:v>
                </c:pt>
                <c:pt idx="6">
                  <c:v>PRODUTO DE TERAPIAS AVANÇADAS</c:v>
                </c:pt>
                <c:pt idx="7">
                  <c:v>RADIOFÁRMACO</c:v>
                </c:pt>
                <c:pt idx="8">
                  <c:v>SIMILAR</c:v>
                </c:pt>
              </c:strCache>
            </c:strRef>
          </c:cat>
          <c:val>
            <c:numRef>
              <c:f>Planilha1!$B$2:$B$10</c:f>
              <c:numCache>
                <c:formatCode>General</c:formatCode>
                <c:ptCount val="9"/>
                <c:pt idx="0">
                  <c:v>508</c:v>
                </c:pt>
                <c:pt idx="1">
                  <c:v>74</c:v>
                </c:pt>
                <c:pt idx="2">
                  <c:v>710</c:v>
                </c:pt>
                <c:pt idx="3">
                  <c:v>370</c:v>
                </c:pt>
                <c:pt idx="4">
                  <c:v>4341</c:v>
                </c:pt>
                <c:pt idx="5">
                  <c:v>1421</c:v>
                </c:pt>
                <c:pt idx="6">
                  <c:v>6</c:v>
                </c:pt>
                <c:pt idx="7">
                  <c:v>42</c:v>
                </c:pt>
                <c:pt idx="8">
                  <c:v>3832</c:v>
                </c:pt>
              </c:numCache>
            </c:numRef>
          </c:val>
          <c:extLst>
            <c:ext xmlns:c16="http://schemas.microsoft.com/office/drawing/2014/chart" uri="{C3380CC4-5D6E-409C-BE32-E72D297353CC}">
              <c16:uniqueId val="{00000012-28C7-45A0-9165-1C261872DD1F}"/>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pt-BR" sz="1200" b="0" noProof="0">
          <a:solidFill>
            <a:srgbClr val="002060"/>
          </a:solidFill>
        </a:defRPr>
      </a:pPr>
      <a:endParaRPr lang="pt-B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Compilado!$C$59</c:f>
              <c:strCache>
                <c:ptCount val="1"/>
                <c:pt idx="0">
                  <c:v>Entrada sintéticos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Ubuntu Light" panose="020B0304030602030204" pitchFamily="34" charset="0"/>
                    <a:ea typeface="+mn-ea"/>
                    <a:cs typeface="Calibri" panose="020F0502020204030204" pitchFamily="34" charset="0"/>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trendline>
            <c:spPr>
              <a:ln w="19050" cap="rnd">
                <a:solidFill>
                  <a:schemeClr val="accent1"/>
                </a:solidFill>
                <a:prstDash val="sysDot"/>
              </a:ln>
              <a:effectLst/>
            </c:spPr>
            <c:trendlineType val="movingAvg"/>
            <c:period val="2"/>
            <c:dispRSqr val="0"/>
            <c:dispEq val="0"/>
          </c:trendline>
          <c:cat>
            <c:numRef>
              <c:f>Compilado!$A$1:$A$9</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Compilado!$C$60:$C$68</c:f>
              <c:numCache>
                <c:formatCode>General</c:formatCode>
                <c:ptCount val="9"/>
                <c:pt idx="0">
                  <c:v>275</c:v>
                </c:pt>
                <c:pt idx="1">
                  <c:v>233</c:v>
                </c:pt>
                <c:pt idx="2">
                  <c:v>166</c:v>
                </c:pt>
                <c:pt idx="3">
                  <c:v>192</c:v>
                </c:pt>
                <c:pt idx="4">
                  <c:v>201</c:v>
                </c:pt>
                <c:pt idx="5">
                  <c:v>229</c:v>
                </c:pt>
                <c:pt idx="6">
                  <c:v>237</c:v>
                </c:pt>
                <c:pt idx="7">
                  <c:v>259</c:v>
                </c:pt>
                <c:pt idx="8">
                  <c:v>329</c:v>
                </c:pt>
              </c:numCache>
            </c:numRef>
          </c:val>
          <c:extLst>
            <c:ext xmlns:c16="http://schemas.microsoft.com/office/drawing/2014/chart" uri="{C3380CC4-5D6E-409C-BE32-E72D297353CC}">
              <c16:uniqueId val="{00000001-573A-4481-8B35-3529D70BC747}"/>
            </c:ext>
          </c:extLst>
        </c:ser>
        <c:dLbls>
          <c:showLegendKey val="0"/>
          <c:showVal val="1"/>
          <c:showCatName val="0"/>
          <c:showSerName val="0"/>
          <c:showPercent val="0"/>
          <c:showBubbleSize val="0"/>
        </c:dLbls>
        <c:gapWidth val="219"/>
        <c:overlap val="-27"/>
        <c:axId val="1488389824"/>
        <c:axId val="1"/>
      </c:barChart>
      <c:catAx>
        <c:axId val="1488389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crossAx val="1"/>
        <c:crosses val="autoZero"/>
        <c:auto val="1"/>
        <c:lblAlgn val="ctr"/>
        <c:lblOffset val="100"/>
        <c:noMultiLvlLbl val="0"/>
      </c:catAx>
      <c:valAx>
        <c:axId val="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crossAx val="1488389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legend>
    <c:plotVisOnly val="1"/>
    <c:dispBlanksAs val="gap"/>
    <c:showDLblsOverMax val="0"/>
  </c:chart>
  <c:spPr>
    <a:solidFill>
      <a:schemeClr val="bg1">
        <a:lumMod val="95000"/>
      </a:schemeClr>
    </a:solidFill>
    <a:ln w="9525" cap="flat" cmpd="sng" algn="ctr">
      <a:solidFill>
        <a:schemeClr val="tx1">
          <a:lumMod val="15000"/>
          <a:lumOff val="85000"/>
        </a:schemeClr>
      </a:solidFill>
      <a:round/>
    </a:ln>
    <a:effectLst/>
  </c:spPr>
  <c:txPr>
    <a:bodyPr/>
    <a:lstStyle/>
    <a:p>
      <a:pPr>
        <a:defRPr sz="1200">
          <a:latin typeface="Ubuntu Light" panose="020B0304030602030204" pitchFamily="34" charset="0"/>
          <a:cs typeface="Calibri" panose="020F0502020204030204" pitchFamily="34" charset="0"/>
        </a:defRPr>
      </a:pPr>
      <a:endParaRPr lang="pt-B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356621212723841E-2"/>
          <c:y val="5.1103259281123484E-2"/>
          <c:w val="0.9732867575745523"/>
          <c:h val="0.76840410108604118"/>
        </c:manualLayout>
      </c:layout>
      <c:lineChart>
        <c:grouping val="standard"/>
        <c:varyColors val="0"/>
        <c:ser>
          <c:idx val="0"/>
          <c:order val="0"/>
          <c:tx>
            <c:strRef>
              <c:f>Planilha1!$Y$7</c:f>
              <c:strCache>
                <c:ptCount val="1"/>
                <c:pt idx="0">
                  <c:v>Genéricos e Similares (%)</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dLbls>
            <c:dLbl>
              <c:idx val="7"/>
              <c:layout>
                <c:manualLayout>
                  <c:x val="-2.0994180069817923E-2"/>
                  <c:y val="-3.0217154614740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FAC-47AA-B310-17F4A37EBC84}"/>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Ubuntu Light" panose="020B0304030602030204" pitchFamily="34" charset="0"/>
                    <a:ea typeface="+mn-ea"/>
                    <a:cs typeface="Calibri" panose="020F0502020204030204" pitchFamily="34" charset="0"/>
                  </a:defRPr>
                </a:pPr>
                <a:endParaRPr lang="pt-B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Planilha1!$X$8:$X$16</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Planilha1!$Y$8:$Y$16</c:f>
              <c:numCache>
                <c:formatCode>0.0%</c:formatCode>
                <c:ptCount val="9"/>
                <c:pt idx="0">
                  <c:v>0.37623762376237624</c:v>
                </c:pt>
                <c:pt idx="1">
                  <c:v>0.5376344086021505</c:v>
                </c:pt>
                <c:pt idx="2">
                  <c:v>0.3364485981308411</c:v>
                </c:pt>
                <c:pt idx="3">
                  <c:v>0.44602272727272729</c:v>
                </c:pt>
                <c:pt idx="4">
                  <c:v>0.74793388429752061</c:v>
                </c:pt>
                <c:pt idx="5">
                  <c:v>0.77450980392156865</c:v>
                </c:pt>
                <c:pt idx="6">
                  <c:v>0.76608187134502925</c:v>
                </c:pt>
                <c:pt idx="7">
                  <c:v>0.80346820809248554</c:v>
                </c:pt>
                <c:pt idx="8">
                  <c:v>0.87609999999999999</c:v>
                </c:pt>
              </c:numCache>
            </c:numRef>
          </c:val>
          <c:smooth val="0"/>
          <c:extLst>
            <c:ext xmlns:c16="http://schemas.microsoft.com/office/drawing/2014/chart" uri="{C3380CC4-5D6E-409C-BE32-E72D297353CC}">
              <c16:uniqueId val="{00000001-4FAC-47AA-B310-17F4A37EBC84}"/>
            </c:ext>
          </c:extLst>
        </c:ser>
        <c:ser>
          <c:idx val="1"/>
          <c:order val="1"/>
          <c:tx>
            <c:strRef>
              <c:f>Planilha1!$Z$7</c:f>
              <c:strCache>
                <c:ptCount val="1"/>
                <c:pt idx="0">
                  <c:v>Novos e inovadores (%)</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dLbls>
            <c:dLbl>
              <c:idx val="7"/>
              <c:layout>
                <c:manualLayout>
                  <c:x val="-2.0994180069817923E-2"/>
                  <c:y val="2.3291909095701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FAC-47AA-B310-17F4A37EBC84}"/>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Ubuntu Light" panose="020B0304030602030204" pitchFamily="34" charset="0"/>
                    <a:ea typeface="+mn-ea"/>
                    <a:cs typeface="Calibri" panose="020F0502020204030204" pitchFamily="34" charset="0"/>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Planilha1!$X$8:$X$16</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Planilha1!$Z$8:$Z$16</c:f>
              <c:numCache>
                <c:formatCode>0.0%</c:formatCode>
                <c:ptCount val="9"/>
                <c:pt idx="0">
                  <c:v>0.91176470588235292</c:v>
                </c:pt>
                <c:pt idx="1">
                  <c:v>0.6</c:v>
                </c:pt>
                <c:pt idx="2">
                  <c:v>0.60526315789473684</c:v>
                </c:pt>
                <c:pt idx="3">
                  <c:v>0.40659340659340659</c:v>
                </c:pt>
                <c:pt idx="4">
                  <c:v>0.81666666666666665</c:v>
                </c:pt>
                <c:pt idx="5">
                  <c:v>0.82456140350877194</c:v>
                </c:pt>
                <c:pt idx="6">
                  <c:v>0.76470588235294112</c:v>
                </c:pt>
                <c:pt idx="7">
                  <c:v>0.78260869565217395</c:v>
                </c:pt>
                <c:pt idx="8">
                  <c:v>0.9385</c:v>
                </c:pt>
              </c:numCache>
            </c:numRef>
          </c:val>
          <c:smooth val="0"/>
          <c:extLst>
            <c:ext xmlns:c16="http://schemas.microsoft.com/office/drawing/2014/chart" uri="{C3380CC4-5D6E-409C-BE32-E72D297353CC}">
              <c16:uniqueId val="{00000003-4FAC-47AA-B310-17F4A37EBC84}"/>
            </c:ext>
          </c:extLst>
        </c:ser>
        <c:dLbls>
          <c:dLblPos val="t"/>
          <c:showLegendKey val="0"/>
          <c:showVal val="1"/>
          <c:showCatName val="0"/>
          <c:showSerName val="0"/>
          <c:showPercent val="0"/>
          <c:showBubbleSize val="0"/>
        </c:dLbls>
        <c:marker val="1"/>
        <c:smooth val="0"/>
        <c:axId val="738611072"/>
        <c:axId val="744403744"/>
      </c:lineChart>
      <c:catAx>
        <c:axId val="7386110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cap="all" spc="120" normalizeH="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crossAx val="744403744"/>
        <c:crosses val="autoZero"/>
        <c:auto val="1"/>
        <c:lblAlgn val="ctr"/>
        <c:lblOffset val="100"/>
        <c:noMultiLvlLbl val="0"/>
      </c:catAx>
      <c:valAx>
        <c:axId val="744403744"/>
        <c:scaling>
          <c:orientation val="minMax"/>
        </c:scaling>
        <c:delete val="1"/>
        <c:axPos val="l"/>
        <c:numFmt formatCode="0.0%" sourceLinked="1"/>
        <c:majorTickMark val="none"/>
        <c:minorTickMark val="none"/>
        <c:tickLblPos val="nextTo"/>
        <c:crossAx val="738611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legend>
    <c:plotVisOnly val="1"/>
    <c:dispBlanksAs val="gap"/>
    <c:showDLblsOverMax val="0"/>
  </c:chart>
  <c:spPr>
    <a:solidFill>
      <a:schemeClr val="bg1">
        <a:lumMod val="95000"/>
      </a:schemeClr>
    </a:solidFill>
    <a:ln w="9525" cap="flat" cmpd="sng" algn="ctr">
      <a:solidFill>
        <a:schemeClr val="tx1">
          <a:lumMod val="15000"/>
          <a:lumOff val="85000"/>
        </a:schemeClr>
      </a:solidFill>
      <a:round/>
    </a:ln>
    <a:effectLst/>
  </c:spPr>
  <c:txPr>
    <a:bodyPr/>
    <a:lstStyle/>
    <a:p>
      <a:pPr>
        <a:defRPr sz="1400">
          <a:latin typeface="Ubuntu Light" panose="020B0304030602030204" pitchFamily="34" charset="0"/>
          <a:cs typeface="Calibri" panose="020F0502020204030204" pitchFamily="34" charset="0"/>
        </a:defRPr>
      </a:pPr>
      <a:endParaRPr lang="pt-B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Planilha1!$L$24</c:f>
              <c:strCache>
                <c:ptCount val="1"/>
                <c:pt idx="0">
                  <c:v>Genéricos e Similares</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Ubuntu Light" panose="020B0304030602030204" pitchFamily="34" charset="0"/>
                    <a:ea typeface="+mn-ea"/>
                    <a:cs typeface="Calibri" panose="020F0502020204030204" pitchFamily="34" charset="0"/>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Planilha1!$K$25:$K$33</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Planilha1!$L$25:$L$33</c:f>
              <c:numCache>
                <c:formatCode>General</c:formatCode>
                <c:ptCount val="9"/>
                <c:pt idx="0">
                  <c:v>114</c:v>
                </c:pt>
                <c:pt idx="1">
                  <c:v>100</c:v>
                </c:pt>
                <c:pt idx="2">
                  <c:v>72</c:v>
                </c:pt>
                <c:pt idx="3">
                  <c:v>157</c:v>
                </c:pt>
                <c:pt idx="4">
                  <c:v>181</c:v>
                </c:pt>
                <c:pt idx="5">
                  <c:v>158</c:v>
                </c:pt>
                <c:pt idx="6">
                  <c:v>131</c:v>
                </c:pt>
                <c:pt idx="7">
                  <c:v>139</c:v>
                </c:pt>
                <c:pt idx="8">
                  <c:v>192</c:v>
                </c:pt>
              </c:numCache>
            </c:numRef>
          </c:val>
          <c:smooth val="0"/>
          <c:extLst>
            <c:ext xmlns:c16="http://schemas.microsoft.com/office/drawing/2014/chart" uri="{C3380CC4-5D6E-409C-BE32-E72D297353CC}">
              <c16:uniqueId val="{00000000-6F2C-4A15-A6D2-B6328B054C0F}"/>
            </c:ext>
          </c:extLst>
        </c:ser>
        <c:ser>
          <c:idx val="1"/>
          <c:order val="1"/>
          <c:tx>
            <c:strRef>
              <c:f>Planilha1!$M$24</c:f>
              <c:strCache>
                <c:ptCount val="1"/>
                <c:pt idx="0">
                  <c:v>Novos e Inovadores</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dLbls>
            <c:dLbl>
              <c:idx val="8"/>
              <c:tx>
                <c:rich>
                  <a:bodyPr/>
                  <a:lstStyle/>
                  <a:p>
                    <a:r>
                      <a:rPr lang="en-US"/>
                      <a:t>62</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6F2C-4A15-A6D2-B6328B054C0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Ubuntu Light" panose="020B0304030602030204" pitchFamily="34" charset="0"/>
                    <a:ea typeface="+mn-ea"/>
                    <a:cs typeface="Calibri" panose="020F0502020204030204" pitchFamily="34" charset="0"/>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Planilha1!$K$25:$K$33</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Planilha1!$M$25:$M$33</c:f>
              <c:numCache>
                <c:formatCode>General</c:formatCode>
                <c:ptCount val="9"/>
                <c:pt idx="0">
                  <c:v>31</c:v>
                </c:pt>
                <c:pt idx="1">
                  <c:v>33</c:v>
                </c:pt>
                <c:pt idx="2">
                  <c:v>23</c:v>
                </c:pt>
                <c:pt idx="3">
                  <c:v>37</c:v>
                </c:pt>
                <c:pt idx="4">
                  <c:v>49</c:v>
                </c:pt>
                <c:pt idx="5">
                  <c:v>47</c:v>
                </c:pt>
                <c:pt idx="6">
                  <c:v>39</c:v>
                </c:pt>
                <c:pt idx="7">
                  <c:v>36</c:v>
                </c:pt>
                <c:pt idx="8">
                  <c:v>62</c:v>
                </c:pt>
              </c:numCache>
            </c:numRef>
          </c:val>
          <c:smooth val="0"/>
          <c:extLst>
            <c:ext xmlns:c16="http://schemas.microsoft.com/office/drawing/2014/chart" uri="{C3380CC4-5D6E-409C-BE32-E72D297353CC}">
              <c16:uniqueId val="{00000002-6F2C-4A15-A6D2-B6328B054C0F}"/>
            </c:ext>
          </c:extLst>
        </c:ser>
        <c:dLbls>
          <c:dLblPos val="t"/>
          <c:showLegendKey val="0"/>
          <c:showVal val="1"/>
          <c:showCatName val="0"/>
          <c:showSerName val="0"/>
          <c:showPercent val="0"/>
          <c:showBubbleSize val="0"/>
        </c:dLbls>
        <c:marker val="1"/>
        <c:smooth val="0"/>
        <c:axId val="390277039"/>
        <c:axId val="1989426351"/>
      </c:lineChart>
      <c:catAx>
        <c:axId val="39027703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crossAx val="1989426351"/>
        <c:crosses val="autoZero"/>
        <c:auto val="1"/>
        <c:lblAlgn val="ctr"/>
        <c:lblOffset val="100"/>
        <c:noMultiLvlLbl val="0"/>
      </c:catAx>
      <c:valAx>
        <c:axId val="1989426351"/>
        <c:scaling>
          <c:orientation val="minMax"/>
        </c:scaling>
        <c:delete val="0"/>
        <c:axPos val="l"/>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crossAx val="3902770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legend>
    <c:plotVisOnly val="1"/>
    <c:dispBlanksAs val="gap"/>
    <c:showDLblsOverMax val="0"/>
  </c:chart>
  <c:spPr>
    <a:solidFill>
      <a:schemeClr val="bg1">
        <a:lumMod val="95000"/>
      </a:schemeClr>
    </a:solidFill>
    <a:ln w="9525" cap="flat" cmpd="sng" algn="ctr">
      <a:solidFill>
        <a:schemeClr val="tx1">
          <a:lumMod val="15000"/>
          <a:lumOff val="85000"/>
        </a:schemeClr>
      </a:solidFill>
      <a:round/>
    </a:ln>
    <a:effectLst/>
  </c:spPr>
  <c:txPr>
    <a:bodyPr/>
    <a:lstStyle/>
    <a:p>
      <a:pPr>
        <a:defRPr sz="1200">
          <a:latin typeface="Ubuntu Light" panose="020B0304030602030204" pitchFamily="34" charset="0"/>
          <a:cs typeface="Calibri" panose="020F0502020204030204" pitchFamily="34" charset="0"/>
        </a:defRPr>
      </a:pPr>
      <a:endParaRPr lang="pt-B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Planilha1!$L$24</c:f>
              <c:strCache>
                <c:ptCount val="1"/>
                <c:pt idx="0">
                  <c:v>Genéricos e Similares</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Ubuntu Light" panose="020B0304030602030204" pitchFamily="34" charset="0"/>
                    <a:ea typeface="+mn-ea"/>
                    <a:cs typeface="Calibri" panose="020F0502020204030204" pitchFamily="34" charset="0"/>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Planilha1!$K$25:$K$33</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Planilha1!$L$25:$L$33</c:f>
              <c:numCache>
                <c:formatCode>General</c:formatCode>
                <c:ptCount val="9"/>
                <c:pt idx="0">
                  <c:v>114</c:v>
                </c:pt>
                <c:pt idx="1">
                  <c:v>100</c:v>
                </c:pt>
                <c:pt idx="2">
                  <c:v>72</c:v>
                </c:pt>
                <c:pt idx="3">
                  <c:v>157</c:v>
                </c:pt>
                <c:pt idx="4">
                  <c:v>181</c:v>
                </c:pt>
                <c:pt idx="5">
                  <c:v>158</c:v>
                </c:pt>
                <c:pt idx="6">
                  <c:v>131</c:v>
                </c:pt>
                <c:pt idx="7">
                  <c:v>139</c:v>
                </c:pt>
                <c:pt idx="8">
                  <c:v>192</c:v>
                </c:pt>
              </c:numCache>
            </c:numRef>
          </c:val>
          <c:smooth val="0"/>
          <c:extLst>
            <c:ext xmlns:c16="http://schemas.microsoft.com/office/drawing/2014/chart" uri="{C3380CC4-5D6E-409C-BE32-E72D297353CC}">
              <c16:uniqueId val="{00000000-6F2C-4A15-A6D2-B6328B054C0F}"/>
            </c:ext>
          </c:extLst>
        </c:ser>
        <c:ser>
          <c:idx val="1"/>
          <c:order val="1"/>
          <c:tx>
            <c:strRef>
              <c:f>Planilha1!$M$24</c:f>
              <c:strCache>
                <c:ptCount val="1"/>
                <c:pt idx="0">
                  <c:v>Novos e Inovadores</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dLbls>
            <c:dLbl>
              <c:idx val="8"/>
              <c:tx>
                <c:rich>
                  <a:bodyPr/>
                  <a:lstStyle/>
                  <a:p>
                    <a:r>
                      <a:rPr lang="en-US"/>
                      <a:t>62</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6F2C-4A15-A6D2-B6328B054C0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Ubuntu Light" panose="020B0304030602030204" pitchFamily="34" charset="0"/>
                    <a:ea typeface="+mn-ea"/>
                    <a:cs typeface="Calibri" panose="020F0502020204030204" pitchFamily="34" charset="0"/>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Planilha1!$K$25:$K$33</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Planilha1!$M$25:$M$33</c:f>
              <c:numCache>
                <c:formatCode>General</c:formatCode>
                <c:ptCount val="9"/>
                <c:pt idx="0">
                  <c:v>31</c:v>
                </c:pt>
                <c:pt idx="1">
                  <c:v>33</c:v>
                </c:pt>
                <c:pt idx="2">
                  <c:v>23</c:v>
                </c:pt>
                <c:pt idx="3">
                  <c:v>37</c:v>
                </c:pt>
                <c:pt idx="4">
                  <c:v>49</c:v>
                </c:pt>
                <c:pt idx="5">
                  <c:v>47</c:v>
                </c:pt>
                <c:pt idx="6">
                  <c:v>39</c:v>
                </c:pt>
                <c:pt idx="7">
                  <c:v>36</c:v>
                </c:pt>
                <c:pt idx="8">
                  <c:v>62</c:v>
                </c:pt>
              </c:numCache>
            </c:numRef>
          </c:val>
          <c:smooth val="0"/>
          <c:extLst>
            <c:ext xmlns:c16="http://schemas.microsoft.com/office/drawing/2014/chart" uri="{C3380CC4-5D6E-409C-BE32-E72D297353CC}">
              <c16:uniqueId val="{00000002-6F2C-4A15-A6D2-B6328B054C0F}"/>
            </c:ext>
          </c:extLst>
        </c:ser>
        <c:dLbls>
          <c:dLblPos val="t"/>
          <c:showLegendKey val="0"/>
          <c:showVal val="1"/>
          <c:showCatName val="0"/>
          <c:showSerName val="0"/>
          <c:showPercent val="0"/>
          <c:showBubbleSize val="0"/>
        </c:dLbls>
        <c:marker val="1"/>
        <c:smooth val="0"/>
        <c:axId val="390277039"/>
        <c:axId val="1989426351"/>
      </c:lineChart>
      <c:catAx>
        <c:axId val="39027703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crossAx val="1989426351"/>
        <c:crosses val="autoZero"/>
        <c:auto val="1"/>
        <c:lblAlgn val="ctr"/>
        <c:lblOffset val="100"/>
        <c:noMultiLvlLbl val="0"/>
      </c:catAx>
      <c:valAx>
        <c:axId val="1989426351"/>
        <c:scaling>
          <c:orientation val="minMax"/>
        </c:scaling>
        <c:delete val="0"/>
        <c:axPos val="l"/>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crossAx val="3902770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Ubuntu Light" panose="020B0304030602030204" pitchFamily="34" charset="0"/>
              <a:ea typeface="+mn-ea"/>
              <a:cs typeface="Calibri" panose="020F0502020204030204" pitchFamily="34" charset="0"/>
            </a:defRPr>
          </a:pPr>
          <a:endParaRPr lang="pt-BR"/>
        </a:p>
      </c:txPr>
    </c:legend>
    <c:plotVisOnly val="1"/>
    <c:dispBlanksAs val="gap"/>
    <c:showDLblsOverMax val="0"/>
  </c:chart>
  <c:spPr>
    <a:solidFill>
      <a:schemeClr val="bg1">
        <a:lumMod val="95000"/>
      </a:schemeClr>
    </a:solidFill>
    <a:ln w="9525" cap="flat" cmpd="sng" algn="ctr">
      <a:solidFill>
        <a:schemeClr val="tx1">
          <a:lumMod val="15000"/>
          <a:lumOff val="85000"/>
        </a:schemeClr>
      </a:solidFill>
      <a:round/>
    </a:ln>
    <a:effectLst/>
  </c:spPr>
  <c:txPr>
    <a:bodyPr/>
    <a:lstStyle/>
    <a:p>
      <a:pPr>
        <a:defRPr sz="1200">
          <a:latin typeface="Ubuntu Light" panose="020B0304030602030204" pitchFamily="34" charset="0"/>
          <a:cs typeface="Calibri" panose="020F0502020204030204" pitchFamily="34" charset="0"/>
        </a:defRPr>
      </a:pPr>
      <a:endParaRPr lang="pt-B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72949155602952E-2"/>
          <c:y val="8.3044541188207713E-2"/>
          <c:w val="0.97415347065974889"/>
          <c:h val="0.69521015699482369"/>
        </c:manualLayout>
      </c:layout>
      <c:lineChart>
        <c:grouping val="standard"/>
        <c:varyColors val="0"/>
        <c:ser>
          <c:idx val="0"/>
          <c:order val="0"/>
          <c:tx>
            <c:strRef>
              <c:f>[Servidores.xlsx]Sheet1!$R$508</c:f>
              <c:strCache>
                <c:ptCount val="1"/>
                <c:pt idx="0">
                  <c:v>Anvisa (%)</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dLbls>
            <c:spPr>
              <a:noFill/>
              <a:ln>
                <a:noFill/>
              </a:ln>
              <a:effectLst/>
            </c:spPr>
            <c:txPr>
              <a:bodyPr rot="0" spcFirstLastPara="1" vertOverflow="ellipsis" vert="horz" wrap="square" anchor="ctr" anchorCtr="1"/>
              <a:lstStyle/>
              <a:p>
                <a:pPr>
                  <a:defRPr sz="1050" b="0" i="0" u="none" strike="noStrike" kern="1200" baseline="0">
                    <a:solidFill>
                      <a:schemeClr val="tx1">
                        <a:lumMod val="50000"/>
                        <a:lumOff val="50000"/>
                      </a:schemeClr>
                    </a:solidFill>
                    <a:latin typeface="Calibri" panose="020F0502020204030204" pitchFamily="34" charset="0"/>
                    <a:ea typeface="+mn-ea"/>
                    <a:cs typeface="Calibri" panose="020F0502020204030204" pitchFamily="34" charset="0"/>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[Servidores.xlsx]Sheet1!$Q$509:$Q$515</c:f>
              <c:numCache>
                <c:formatCode>General</c:formatCode>
                <c:ptCount val="7"/>
                <c:pt idx="0">
                  <c:v>2017</c:v>
                </c:pt>
                <c:pt idx="1">
                  <c:v>2018</c:v>
                </c:pt>
                <c:pt idx="2">
                  <c:v>2019</c:v>
                </c:pt>
                <c:pt idx="3">
                  <c:v>2020</c:v>
                </c:pt>
                <c:pt idx="4">
                  <c:v>2021</c:v>
                </c:pt>
                <c:pt idx="5">
                  <c:v>2022</c:v>
                </c:pt>
                <c:pt idx="6">
                  <c:v>2023</c:v>
                </c:pt>
              </c:numCache>
            </c:numRef>
          </c:cat>
          <c:val>
            <c:numRef>
              <c:f>[Servidores.xlsx]Sheet1!$R$509:$R$515</c:f>
              <c:numCache>
                <c:formatCode>0.0</c:formatCode>
                <c:ptCount val="7"/>
                <c:pt idx="0">
                  <c:v>100</c:v>
                </c:pt>
                <c:pt idx="1">
                  <c:v>99.490445859872608</c:v>
                </c:pt>
                <c:pt idx="2">
                  <c:v>98.598726114649679</c:v>
                </c:pt>
                <c:pt idx="3">
                  <c:v>98.471337579617838</c:v>
                </c:pt>
                <c:pt idx="4">
                  <c:v>98.089171974522287</c:v>
                </c:pt>
                <c:pt idx="5">
                  <c:v>96.560509554140125</c:v>
                </c:pt>
                <c:pt idx="6">
                  <c:v>96.178343949044589</c:v>
                </c:pt>
              </c:numCache>
            </c:numRef>
          </c:val>
          <c:smooth val="0"/>
          <c:extLst>
            <c:ext xmlns:c16="http://schemas.microsoft.com/office/drawing/2014/chart" uri="{C3380CC4-5D6E-409C-BE32-E72D297353CC}">
              <c16:uniqueId val="{00000000-825F-4BF5-AE2D-7CE4EF52E23A}"/>
            </c:ext>
          </c:extLst>
        </c:ser>
        <c:ser>
          <c:idx val="1"/>
          <c:order val="1"/>
          <c:tx>
            <c:strRef>
              <c:f>[Servidores.xlsx]Sheet1!$S$508</c:f>
              <c:strCache>
                <c:ptCount val="1"/>
                <c:pt idx="0">
                  <c:v>GGMED (%)</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dLbls>
            <c:spPr>
              <a:noFill/>
              <a:ln>
                <a:noFill/>
              </a:ln>
              <a:effectLst/>
            </c:spPr>
            <c:txPr>
              <a:bodyPr rot="0" spcFirstLastPara="1" vertOverflow="ellipsis" vert="horz" wrap="square" anchor="ctr" anchorCtr="1"/>
              <a:lstStyle/>
              <a:p>
                <a:pPr>
                  <a:defRPr sz="1050" b="0" i="0" u="none" strike="noStrike" kern="1200" baseline="0">
                    <a:solidFill>
                      <a:schemeClr val="tx1">
                        <a:lumMod val="50000"/>
                        <a:lumOff val="50000"/>
                      </a:schemeClr>
                    </a:solidFill>
                    <a:latin typeface="Calibri" panose="020F0502020204030204" pitchFamily="34" charset="0"/>
                    <a:ea typeface="+mn-ea"/>
                    <a:cs typeface="Calibri" panose="020F0502020204030204" pitchFamily="34" charset="0"/>
                  </a:defRPr>
                </a:pPr>
                <a:endParaRPr lang="pt-B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[Servidores.xlsx]Sheet1!$Q$509:$Q$515</c:f>
              <c:numCache>
                <c:formatCode>General</c:formatCode>
                <c:ptCount val="7"/>
                <c:pt idx="0">
                  <c:v>2017</c:v>
                </c:pt>
                <c:pt idx="1">
                  <c:v>2018</c:v>
                </c:pt>
                <c:pt idx="2">
                  <c:v>2019</c:v>
                </c:pt>
                <c:pt idx="3">
                  <c:v>2020</c:v>
                </c:pt>
                <c:pt idx="4">
                  <c:v>2021</c:v>
                </c:pt>
                <c:pt idx="5">
                  <c:v>2022</c:v>
                </c:pt>
                <c:pt idx="6">
                  <c:v>2023</c:v>
                </c:pt>
              </c:numCache>
            </c:numRef>
          </c:cat>
          <c:val>
            <c:numRef>
              <c:f>[Servidores.xlsx]Sheet1!$S$509:$S$515</c:f>
              <c:numCache>
                <c:formatCode>0.0</c:formatCode>
                <c:ptCount val="7"/>
                <c:pt idx="0">
                  <c:v>100</c:v>
                </c:pt>
                <c:pt idx="1">
                  <c:v>89.763779527559052</c:v>
                </c:pt>
                <c:pt idx="2">
                  <c:v>83.464566929133852</c:v>
                </c:pt>
                <c:pt idx="3">
                  <c:v>74.015748031496059</c:v>
                </c:pt>
                <c:pt idx="4">
                  <c:v>67.125984251968504</c:v>
                </c:pt>
                <c:pt idx="5">
                  <c:v>70.275590551181097</c:v>
                </c:pt>
                <c:pt idx="6">
                  <c:v>70.078740157480311</c:v>
                </c:pt>
              </c:numCache>
            </c:numRef>
          </c:val>
          <c:smooth val="0"/>
          <c:extLst>
            <c:ext xmlns:c16="http://schemas.microsoft.com/office/drawing/2014/chart" uri="{C3380CC4-5D6E-409C-BE32-E72D297353CC}">
              <c16:uniqueId val="{00000001-825F-4BF5-AE2D-7CE4EF52E23A}"/>
            </c:ext>
          </c:extLst>
        </c:ser>
        <c:dLbls>
          <c:dLblPos val="ctr"/>
          <c:showLegendKey val="0"/>
          <c:showVal val="1"/>
          <c:showCatName val="0"/>
          <c:showSerName val="0"/>
          <c:showPercent val="0"/>
          <c:showBubbleSize val="0"/>
        </c:dLbls>
        <c:marker val="1"/>
        <c:smooth val="0"/>
        <c:axId val="176683008"/>
        <c:axId val="176679768"/>
      </c:lineChart>
      <c:catAx>
        <c:axId val="1766830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cap="all" spc="120" normalizeH="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pt-BR"/>
          </a:p>
        </c:txPr>
        <c:crossAx val="176679768"/>
        <c:crosses val="autoZero"/>
        <c:auto val="1"/>
        <c:lblAlgn val="ctr"/>
        <c:lblOffset val="100"/>
        <c:noMultiLvlLbl val="0"/>
      </c:catAx>
      <c:valAx>
        <c:axId val="176679768"/>
        <c:scaling>
          <c:orientation val="minMax"/>
        </c:scaling>
        <c:delete val="1"/>
        <c:axPos val="l"/>
        <c:numFmt formatCode="0.0" sourceLinked="1"/>
        <c:majorTickMark val="none"/>
        <c:minorTickMark val="none"/>
        <c:tickLblPos val="nextTo"/>
        <c:crossAx val="176683008"/>
        <c:crosses val="autoZero"/>
        <c:crossBetween val="between"/>
      </c:valAx>
      <c:spPr>
        <a:noFill/>
        <a:ln>
          <a:noFill/>
        </a:ln>
        <a:effectLst/>
      </c:spPr>
    </c:plotArea>
    <c:legend>
      <c:legendPos val="b"/>
      <c:layout>
        <c:manualLayout>
          <c:xMode val="edge"/>
          <c:yMode val="edge"/>
          <c:x val="0.25673857350538076"/>
          <c:y val="0.90110493658894686"/>
          <c:w val="0.3998798195946851"/>
          <c:h val="7.1495725962529955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pt-BR"/>
        </a:p>
      </c:txPr>
    </c:legend>
    <c:plotVisOnly val="1"/>
    <c:dispBlanksAs val="gap"/>
    <c:showDLblsOverMax val="0"/>
  </c:chart>
  <c:spPr>
    <a:noFill/>
    <a:ln>
      <a:noFill/>
    </a:ln>
    <a:effectLst/>
  </c:spPr>
  <c:txPr>
    <a:bodyPr/>
    <a:lstStyle/>
    <a:p>
      <a:pPr>
        <a:defRPr>
          <a:latin typeface="Calibri" panose="020F0502020204030204" pitchFamily="34" charset="0"/>
          <a:cs typeface="Calibri" panose="020F0502020204030204" pitchFamily="34" charset="0"/>
        </a:defRPr>
      </a:pPr>
      <a:endParaRPr lang="pt-B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945584071407779E-2"/>
          <c:y val="5.1905314595658343E-2"/>
          <c:w val="0.97210883185718444"/>
          <c:h val="0.71435942104112948"/>
        </c:manualLayout>
      </c:layout>
      <c:lineChart>
        <c:grouping val="standard"/>
        <c:varyColors val="0"/>
        <c:ser>
          <c:idx val="0"/>
          <c:order val="0"/>
          <c:tx>
            <c:strRef>
              <c:f>Sheet1!$U$520</c:f>
              <c:strCache>
                <c:ptCount val="1"/>
                <c:pt idx="0">
                  <c:v>Anvisa (%)</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dLbls>
            <c:spPr>
              <a:noFill/>
              <a:ln>
                <a:noFill/>
              </a:ln>
              <a:effectLst/>
            </c:spPr>
            <c:txPr>
              <a:bodyPr rot="0" spcFirstLastPara="1" vertOverflow="ellipsis" vert="horz" wrap="square" anchor="ctr" anchorCtr="1"/>
              <a:lstStyle/>
              <a:p>
                <a:pPr>
                  <a:defRPr sz="1050" b="0" i="0" u="none" strike="noStrike" kern="1200" baseline="0">
                    <a:solidFill>
                      <a:schemeClr val="tx1">
                        <a:lumMod val="50000"/>
                        <a:lumOff val="50000"/>
                      </a:schemeClr>
                    </a:solidFill>
                    <a:latin typeface="Calibri" panose="020F0502020204030204" pitchFamily="34" charset="0"/>
                    <a:ea typeface="+mn-ea"/>
                    <a:cs typeface="Calibri" panose="020F0502020204030204" pitchFamily="34" charset="0"/>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Sheet1!$T$521:$T$527</c:f>
              <c:numCache>
                <c:formatCode>General</c:formatCode>
                <c:ptCount val="7"/>
                <c:pt idx="0">
                  <c:v>2017</c:v>
                </c:pt>
                <c:pt idx="1">
                  <c:v>2018</c:v>
                </c:pt>
                <c:pt idx="2">
                  <c:v>2019</c:v>
                </c:pt>
                <c:pt idx="3">
                  <c:v>2020</c:v>
                </c:pt>
                <c:pt idx="4">
                  <c:v>2021</c:v>
                </c:pt>
                <c:pt idx="5">
                  <c:v>2022</c:v>
                </c:pt>
                <c:pt idx="6">
                  <c:v>2023</c:v>
                </c:pt>
              </c:numCache>
            </c:numRef>
          </c:cat>
          <c:val>
            <c:numRef>
              <c:f>Sheet1!$U$521:$U$527</c:f>
              <c:numCache>
                <c:formatCode>0</c:formatCode>
                <c:ptCount val="7"/>
                <c:pt idx="0">
                  <c:v>100</c:v>
                </c:pt>
                <c:pt idx="1">
                  <c:v>100</c:v>
                </c:pt>
                <c:pt idx="2" formatCode="0.0">
                  <c:v>98.979591836734699</c:v>
                </c:pt>
                <c:pt idx="3" formatCode="0.0">
                  <c:v>97.959183673469383</c:v>
                </c:pt>
                <c:pt idx="4" formatCode="0.0">
                  <c:v>96.938775510204081</c:v>
                </c:pt>
                <c:pt idx="5" formatCode="0.0">
                  <c:v>95.918367346938766</c:v>
                </c:pt>
                <c:pt idx="6" formatCode="0.0">
                  <c:v>94.897959183673478</c:v>
                </c:pt>
              </c:numCache>
            </c:numRef>
          </c:val>
          <c:smooth val="0"/>
          <c:extLst>
            <c:ext xmlns:c16="http://schemas.microsoft.com/office/drawing/2014/chart" uri="{C3380CC4-5D6E-409C-BE32-E72D297353CC}">
              <c16:uniqueId val="{00000000-19F6-4545-AF22-006E1B4BF8D4}"/>
            </c:ext>
          </c:extLst>
        </c:ser>
        <c:ser>
          <c:idx val="1"/>
          <c:order val="1"/>
          <c:tx>
            <c:strRef>
              <c:f>Sheet1!$V$520</c:f>
              <c:strCache>
                <c:ptCount val="1"/>
                <c:pt idx="0">
                  <c:v>GGMED (%)</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1-19F6-4545-AF22-006E1B4BF8D4}"/>
                </c:ext>
              </c:extLst>
            </c:dLbl>
            <c:dLbl>
              <c:idx val="1"/>
              <c:delete val="1"/>
              <c:extLst>
                <c:ext xmlns:c15="http://schemas.microsoft.com/office/drawing/2012/chart" uri="{CE6537A1-D6FC-4f65-9D91-7224C49458BB}"/>
                <c:ext xmlns:c16="http://schemas.microsoft.com/office/drawing/2014/chart" uri="{C3380CC4-5D6E-409C-BE32-E72D297353CC}">
                  <c16:uniqueId val="{00000002-19F6-4545-AF22-006E1B4BF8D4}"/>
                </c:ext>
              </c:extLst>
            </c:dLbl>
            <c:spPr>
              <a:noFill/>
              <a:ln>
                <a:noFill/>
              </a:ln>
              <a:effectLst/>
            </c:spPr>
            <c:txPr>
              <a:bodyPr rot="0" spcFirstLastPara="1" vertOverflow="ellipsis" vert="horz" wrap="square" anchor="ctr" anchorCtr="1"/>
              <a:lstStyle/>
              <a:p>
                <a:pPr>
                  <a:defRPr sz="1050" b="0" i="0" u="none" strike="noStrike" kern="1200" baseline="0">
                    <a:solidFill>
                      <a:schemeClr val="tx1">
                        <a:lumMod val="50000"/>
                        <a:lumOff val="50000"/>
                      </a:schemeClr>
                    </a:solidFill>
                    <a:latin typeface="Calibri" panose="020F0502020204030204" pitchFamily="34" charset="0"/>
                    <a:ea typeface="+mn-ea"/>
                    <a:cs typeface="Calibri" panose="020F0502020204030204" pitchFamily="34" charset="0"/>
                  </a:defRPr>
                </a:pPr>
                <a:endParaRPr lang="pt-B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Sheet1!$T$521:$T$527</c:f>
              <c:numCache>
                <c:formatCode>General</c:formatCode>
                <c:ptCount val="7"/>
                <c:pt idx="0">
                  <c:v>2017</c:v>
                </c:pt>
                <c:pt idx="1">
                  <c:v>2018</c:v>
                </c:pt>
                <c:pt idx="2">
                  <c:v>2019</c:v>
                </c:pt>
                <c:pt idx="3">
                  <c:v>2020</c:v>
                </c:pt>
                <c:pt idx="4">
                  <c:v>2021</c:v>
                </c:pt>
                <c:pt idx="5">
                  <c:v>2022</c:v>
                </c:pt>
                <c:pt idx="6">
                  <c:v>2023</c:v>
                </c:pt>
              </c:numCache>
            </c:numRef>
          </c:cat>
          <c:val>
            <c:numRef>
              <c:f>Sheet1!$V$521:$V$527</c:f>
              <c:numCache>
                <c:formatCode>0</c:formatCode>
                <c:ptCount val="7"/>
                <c:pt idx="0">
                  <c:v>100</c:v>
                </c:pt>
                <c:pt idx="1">
                  <c:v>100</c:v>
                </c:pt>
                <c:pt idx="2" formatCode="0.0">
                  <c:v>79.166666666666657</c:v>
                </c:pt>
                <c:pt idx="3" formatCode="0.0">
                  <c:v>58.333333333333336</c:v>
                </c:pt>
                <c:pt idx="4" formatCode="0.0">
                  <c:v>58.333333333333336</c:v>
                </c:pt>
                <c:pt idx="5" formatCode="0.0">
                  <c:v>62.5</c:v>
                </c:pt>
                <c:pt idx="6" formatCode="0.0">
                  <c:v>66.666666666666657</c:v>
                </c:pt>
              </c:numCache>
            </c:numRef>
          </c:val>
          <c:smooth val="0"/>
          <c:extLst>
            <c:ext xmlns:c16="http://schemas.microsoft.com/office/drawing/2014/chart" uri="{C3380CC4-5D6E-409C-BE32-E72D297353CC}">
              <c16:uniqueId val="{00000003-19F6-4545-AF22-006E1B4BF8D4}"/>
            </c:ext>
          </c:extLst>
        </c:ser>
        <c:dLbls>
          <c:dLblPos val="t"/>
          <c:showLegendKey val="0"/>
          <c:showVal val="1"/>
          <c:showCatName val="0"/>
          <c:showSerName val="0"/>
          <c:showPercent val="0"/>
          <c:showBubbleSize val="0"/>
        </c:dLbls>
        <c:marker val="1"/>
        <c:smooth val="0"/>
        <c:axId val="724248184"/>
        <c:axId val="724248544"/>
      </c:lineChart>
      <c:catAx>
        <c:axId val="72424818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pt-BR"/>
          </a:p>
        </c:txPr>
        <c:crossAx val="724248544"/>
        <c:crosses val="autoZero"/>
        <c:auto val="1"/>
        <c:lblAlgn val="ctr"/>
        <c:lblOffset val="100"/>
        <c:noMultiLvlLbl val="0"/>
      </c:catAx>
      <c:valAx>
        <c:axId val="724248544"/>
        <c:scaling>
          <c:orientation val="minMax"/>
        </c:scaling>
        <c:delete val="1"/>
        <c:axPos val="l"/>
        <c:numFmt formatCode="0" sourceLinked="1"/>
        <c:majorTickMark val="none"/>
        <c:minorTickMark val="none"/>
        <c:tickLblPos val="nextTo"/>
        <c:crossAx val="7242481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pt-BR"/>
        </a:p>
      </c:txPr>
    </c:legend>
    <c:plotVisOnly val="1"/>
    <c:dispBlanksAs val="gap"/>
    <c:showDLblsOverMax val="0"/>
  </c:chart>
  <c:spPr>
    <a:noFill/>
    <a:ln>
      <a:noFill/>
    </a:ln>
    <a:effectLst/>
  </c:spPr>
  <c:txPr>
    <a:bodyPr/>
    <a:lstStyle/>
    <a:p>
      <a:pPr>
        <a:defRPr>
          <a:latin typeface="Calibri" panose="020F0502020204030204" pitchFamily="34" charset="0"/>
          <a:cs typeface="Calibri" panose="020F0502020204030204" pitchFamily="34" charset="0"/>
        </a:defRPr>
      </a:pPr>
      <a:endParaRPr lang="pt-B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C450F8-8227-49A7-B17D-BC37C05CF9F9}" type="doc">
      <dgm:prSet loTypeId="urn:microsoft.com/office/officeart/2005/8/layout/arrow3" loCatId="relationship" qsTypeId="urn:microsoft.com/office/officeart/2005/8/quickstyle/simple2" qsCatId="simple" csTypeId="urn:microsoft.com/office/officeart/2005/8/colors/colorful3" csCatId="colorful" phldr="1"/>
      <dgm:spPr/>
      <dgm:t>
        <a:bodyPr/>
        <a:lstStyle/>
        <a:p>
          <a:endParaRPr lang="pt-BR"/>
        </a:p>
      </dgm:t>
    </dgm:pt>
    <dgm:pt modelId="{22D21351-2E7B-4D8C-8F75-B18F56879E5E}">
      <dgm:prSet custT="1"/>
      <dgm:spPr/>
      <dgm:t>
        <a:bodyPr/>
        <a:lstStyle/>
        <a:p>
          <a:r>
            <a:rPr lang="pt-BR" sz="1600" dirty="0">
              <a:solidFill>
                <a:schemeClr val="accent6">
                  <a:lumMod val="75000"/>
                </a:schemeClr>
              </a:solidFill>
              <a:latin typeface="Ubuntu Light" panose="020B0304030602030204" pitchFamily="34" charset="0"/>
            </a:rPr>
            <a:t>Pedidos de registro: </a:t>
          </a:r>
        </a:p>
        <a:p>
          <a:r>
            <a:rPr lang="pt-BR" sz="1600" dirty="0">
              <a:solidFill>
                <a:schemeClr val="accent6">
                  <a:lumMod val="75000"/>
                </a:schemeClr>
              </a:solidFill>
              <a:latin typeface="Ubuntu Light" panose="020B0304030602030204" pitchFamily="34" charset="0"/>
            </a:rPr>
            <a:t>+ 100%</a:t>
          </a:r>
        </a:p>
      </dgm:t>
    </dgm:pt>
    <dgm:pt modelId="{EA54AA2E-9CD9-4E41-A031-B8D0579AA629}" type="parTrans" cxnId="{291F1F2E-AA5E-4CAA-891D-31872740BF33}">
      <dgm:prSet/>
      <dgm:spPr/>
      <dgm:t>
        <a:bodyPr/>
        <a:lstStyle/>
        <a:p>
          <a:endParaRPr lang="pt-BR" sz="1600">
            <a:latin typeface="Ubuntu Light" panose="020B0304030602030204" pitchFamily="34" charset="0"/>
          </a:endParaRPr>
        </a:p>
      </dgm:t>
    </dgm:pt>
    <dgm:pt modelId="{751DCFFC-95D8-4E52-82AA-FB996C13F5F8}" type="sibTrans" cxnId="{291F1F2E-AA5E-4CAA-891D-31872740BF33}">
      <dgm:prSet/>
      <dgm:spPr/>
      <dgm:t>
        <a:bodyPr/>
        <a:lstStyle/>
        <a:p>
          <a:endParaRPr lang="pt-BR" sz="1600">
            <a:latin typeface="Ubuntu Light" panose="020B0304030602030204" pitchFamily="34" charset="0"/>
          </a:endParaRPr>
        </a:p>
      </dgm:t>
    </dgm:pt>
    <dgm:pt modelId="{0D799A37-4794-41BE-A1D0-9A1CCFE5E600}">
      <dgm:prSet custT="1"/>
      <dgm:spPr/>
      <dgm:t>
        <a:bodyPr/>
        <a:lstStyle/>
        <a:p>
          <a:r>
            <a:rPr lang="pt-BR" sz="1600" dirty="0">
              <a:solidFill>
                <a:schemeClr val="accent6">
                  <a:lumMod val="75000"/>
                </a:schemeClr>
              </a:solidFill>
              <a:latin typeface="Ubuntu Light" panose="020B0304030602030204" pitchFamily="34" charset="0"/>
            </a:rPr>
            <a:t>Recursos humanos: </a:t>
          </a:r>
        </a:p>
        <a:p>
          <a:r>
            <a:rPr lang="pt-BR" sz="1600" dirty="0">
              <a:solidFill>
                <a:schemeClr val="accent6">
                  <a:lumMod val="75000"/>
                </a:schemeClr>
              </a:solidFill>
              <a:latin typeface="Ubuntu Light" panose="020B0304030602030204" pitchFamily="34" charset="0"/>
            </a:rPr>
            <a:t>- 30%</a:t>
          </a:r>
        </a:p>
      </dgm:t>
    </dgm:pt>
    <dgm:pt modelId="{DA92F869-9A85-4141-8D47-E09F4D890A91}" type="parTrans" cxnId="{E1B6E8C6-AFF9-427E-B745-96B17A0F5EAE}">
      <dgm:prSet/>
      <dgm:spPr/>
      <dgm:t>
        <a:bodyPr/>
        <a:lstStyle/>
        <a:p>
          <a:endParaRPr lang="pt-BR" sz="1600">
            <a:latin typeface="Ubuntu Light" panose="020B0304030602030204" pitchFamily="34" charset="0"/>
          </a:endParaRPr>
        </a:p>
      </dgm:t>
    </dgm:pt>
    <dgm:pt modelId="{253E87F8-F40D-494A-AE0F-92ABFC9B0668}" type="sibTrans" cxnId="{E1B6E8C6-AFF9-427E-B745-96B17A0F5EAE}">
      <dgm:prSet/>
      <dgm:spPr/>
      <dgm:t>
        <a:bodyPr/>
        <a:lstStyle/>
        <a:p>
          <a:endParaRPr lang="pt-BR" sz="1600">
            <a:latin typeface="Ubuntu Light" panose="020B0304030602030204" pitchFamily="34" charset="0"/>
          </a:endParaRPr>
        </a:p>
      </dgm:t>
    </dgm:pt>
    <dgm:pt modelId="{53D3B99F-E1D3-44DB-9869-AC9CD45E94BF}" type="pres">
      <dgm:prSet presAssocID="{92C450F8-8227-49A7-B17D-BC37C05CF9F9}" presName="compositeShape" presStyleCnt="0">
        <dgm:presLayoutVars>
          <dgm:chMax val="2"/>
          <dgm:dir/>
          <dgm:resizeHandles val="exact"/>
        </dgm:presLayoutVars>
      </dgm:prSet>
      <dgm:spPr/>
    </dgm:pt>
    <dgm:pt modelId="{875E9481-CC65-49C6-B4A0-40C86F32E909}" type="pres">
      <dgm:prSet presAssocID="{92C450F8-8227-49A7-B17D-BC37C05CF9F9}" presName="divider" presStyleLbl="fgShp" presStyleIdx="0" presStyleCnt="1"/>
      <dgm:spPr/>
    </dgm:pt>
    <dgm:pt modelId="{ADFBB992-AA5A-4974-8F33-377E79FFE905}" type="pres">
      <dgm:prSet presAssocID="{22D21351-2E7B-4D8C-8F75-B18F56879E5E}" presName="downArrow" presStyleLbl="node1" presStyleIdx="0" presStyleCnt="2"/>
      <dgm:spPr>
        <a:solidFill>
          <a:schemeClr val="accent4">
            <a:lumMod val="60000"/>
            <a:lumOff val="40000"/>
          </a:schemeClr>
        </a:solidFill>
      </dgm:spPr>
    </dgm:pt>
    <dgm:pt modelId="{A00C3BB7-9AD7-4B70-B007-3D799CB9121D}" type="pres">
      <dgm:prSet presAssocID="{22D21351-2E7B-4D8C-8F75-B18F56879E5E}" presName="downArrowText" presStyleLbl="revTx" presStyleIdx="0" presStyleCnt="2">
        <dgm:presLayoutVars>
          <dgm:bulletEnabled val="1"/>
        </dgm:presLayoutVars>
      </dgm:prSet>
      <dgm:spPr/>
    </dgm:pt>
    <dgm:pt modelId="{BFA9643B-92E5-43DC-9E09-766E17C05382}" type="pres">
      <dgm:prSet presAssocID="{0D799A37-4794-41BE-A1D0-9A1CCFE5E600}" presName="upArrow" presStyleLbl="node1" presStyleIdx="1" presStyleCnt="2"/>
      <dgm:spPr/>
    </dgm:pt>
    <dgm:pt modelId="{385BF584-6FF5-4305-B57B-27F856F22AD4}" type="pres">
      <dgm:prSet presAssocID="{0D799A37-4794-41BE-A1D0-9A1CCFE5E600}" presName="upArrowText" presStyleLbl="revTx" presStyleIdx="1" presStyleCnt="2">
        <dgm:presLayoutVars>
          <dgm:bulletEnabled val="1"/>
        </dgm:presLayoutVars>
      </dgm:prSet>
      <dgm:spPr/>
    </dgm:pt>
  </dgm:ptLst>
  <dgm:cxnLst>
    <dgm:cxn modelId="{F5529625-2068-40A3-A230-2A5E6D8922F2}" type="presOf" srcId="{92C450F8-8227-49A7-B17D-BC37C05CF9F9}" destId="{53D3B99F-E1D3-44DB-9869-AC9CD45E94BF}" srcOrd="0" destOrd="0" presId="urn:microsoft.com/office/officeart/2005/8/layout/arrow3"/>
    <dgm:cxn modelId="{291F1F2E-AA5E-4CAA-891D-31872740BF33}" srcId="{92C450F8-8227-49A7-B17D-BC37C05CF9F9}" destId="{22D21351-2E7B-4D8C-8F75-B18F56879E5E}" srcOrd="0" destOrd="0" parTransId="{EA54AA2E-9CD9-4E41-A031-B8D0579AA629}" sibTransId="{751DCFFC-95D8-4E52-82AA-FB996C13F5F8}"/>
    <dgm:cxn modelId="{3A47862F-70F0-4A2D-9299-F92B8DE02DDD}" type="presOf" srcId="{0D799A37-4794-41BE-A1D0-9A1CCFE5E600}" destId="{385BF584-6FF5-4305-B57B-27F856F22AD4}" srcOrd="0" destOrd="0" presId="urn:microsoft.com/office/officeart/2005/8/layout/arrow3"/>
    <dgm:cxn modelId="{D10A0EB3-EFCC-4650-9878-4218EF7DAC20}" type="presOf" srcId="{22D21351-2E7B-4D8C-8F75-B18F56879E5E}" destId="{A00C3BB7-9AD7-4B70-B007-3D799CB9121D}" srcOrd="0" destOrd="0" presId="urn:microsoft.com/office/officeart/2005/8/layout/arrow3"/>
    <dgm:cxn modelId="{E1B6E8C6-AFF9-427E-B745-96B17A0F5EAE}" srcId="{92C450F8-8227-49A7-B17D-BC37C05CF9F9}" destId="{0D799A37-4794-41BE-A1D0-9A1CCFE5E600}" srcOrd="1" destOrd="0" parTransId="{DA92F869-9A85-4141-8D47-E09F4D890A91}" sibTransId="{253E87F8-F40D-494A-AE0F-92ABFC9B0668}"/>
    <dgm:cxn modelId="{DA71CE9B-7C4A-4522-B22D-4870A57CAF66}" type="presParOf" srcId="{53D3B99F-E1D3-44DB-9869-AC9CD45E94BF}" destId="{875E9481-CC65-49C6-B4A0-40C86F32E909}" srcOrd="0" destOrd="0" presId="urn:microsoft.com/office/officeart/2005/8/layout/arrow3"/>
    <dgm:cxn modelId="{95D1F274-0EB8-4B46-B080-044D28DB6E40}" type="presParOf" srcId="{53D3B99F-E1D3-44DB-9869-AC9CD45E94BF}" destId="{ADFBB992-AA5A-4974-8F33-377E79FFE905}" srcOrd="1" destOrd="0" presId="urn:microsoft.com/office/officeart/2005/8/layout/arrow3"/>
    <dgm:cxn modelId="{2D1CDC04-D854-4AAE-A14F-016C943F08AD}" type="presParOf" srcId="{53D3B99F-E1D3-44DB-9869-AC9CD45E94BF}" destId="{A00C3BB7-9AD7-4B70-B007-3D799CB9121D}" srcOrd="2" destOrd="0" presId="urn:microsoft.com/office/officeart/2005/8/layout/arrow3"/>
    <dgm:cxn modelId="{6730A2EE-C3C8-4C2A-A913-71C15BA490A5}" type="presParOf" srcId="{53D3B99F-E1D3-44DB-9869-AC9CD45E94BF}" destId="{BFA9643B-92E5-43DC-9E09-766E17C05382}" srcOrd="3" destOrd="0" presId="urn:microsoft.com/office/officeart/2005/8/layout/arrow3"/>
    <dgm:cxn modelId="{2521447A-9BBF-48E6-848F-D82548FD33B3}" type="presParOf" srcId="{53D3B99F-E1D3-44DB-9869-AC9CD45E94BF}" destId="{385BF584-6FF5-4305-B57B-27F856F22AD4}" srcOrd="4" destOrd="0" presId="urn:microsoft.com/office/officeart/2005/8/layout/arrow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5E9481-CC65-49C6-B4A0-40C86F32E909}">
      <dsp:nvSpPr>
        <dsp:cNvPr id="0" name=""/>
        <dsp:cNvSpPr/>
      </dsp:nvSpPr>
      <dsp:spPr>
        <a:xfrm rot="21300000">
          <a:off x="19040" y="1546462"/>
          <a:ext cx="6166775" cy="706188"/>
        </a:xfrm>
        <a:prstGeom prst="mathMinus">
          <a:avLst/>
        </a:prstGeom>
        <a:solidFill>
          <a:schemeClr val="accent3">
            <a:tint val="4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ADFBB992-AA5A-4974-8F33-377E79FFE905}">
      <dsp:nvSpPr>
        <dsp:cNvPr id="0" name=""/>
        <dsp:cNvSpPr/>
      </dsp:nvSpPr>
      <dsp:spPr>
        <a:xfrm>
          <a:off x="744582" y="189955"/>
          <a:ext cx="1861457" cy="1519645"/>
        </a:xfrm>
        <a:prstGeom prst="downArrow">
          <a:avLst/>
        </a:prstGeom>
        <a:solidFill>
          <a:schemeClr val="accent4">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A00C3BB7-9AD7-4B70-B007-3D799CB9121D}">
      <dsp:nvSpPr>
        <dsp:cNvPr id="0" name=""/>
        <dsp:cNvSpPr/>
      </dsp:nvSpPr>
      <dsp:spPr>
        <a:xfrm>
          <a:off x="3288574" y="0"/>
          <a:ext cx="1985554" cy="159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pt-BR" sz="1600" kern="1200" dirty="0">
              <a:solidFill>
                <a:schemeClr val="accent6">
                  <a:lumMod val="75000"/>
                </a:schemeClr>
              </a:solidFill>
              <a:latin typeface="Ubuntu Light" panose="020B0304030602030204" pitchFamily="34" charset="0"/>
            </a:rPr>
            <a:t>Pedidos de registro: </a:t>
          </a:r>
        </a:p>
        <a:p>
          <a:pPr marL="0" lvl="0" indent="0" algn="ctr" defTabSz="711200">
            <a:lnSpc>
              <a:spcPct val="90000"/>
            </a:lnSpc>
            <a:spcBef>
              <a:spcPct val="0"/>
            </a:spcBef>
            <a:spcAft>
              <a:spcPct val="35000"/>
            </a:spcAft>
            <a:buNone/>
          </a:pPr>
          <a:r>
            <a:rPr lang="pt-BR" sz="1600" kern="1200" dirty="0">
              <a:solidFill>
                <a:schemeClr val="accent6">
                  <a:lumMod val="75000"/>
                </a:schemeClr>
              </a:solidFill>
              <a:latin typeface="Ubuntu Light" panose="020B0304030602030204" pitchFamily="34" charset="0"/>
            </a:rPr>
            <a:t>+ 100%</a:t>
          </a:r>
        </a:p>
      </dsp:txBody>
      <dsp:txXfrm>
        <a:off x="3288574" y="0"/>
        <a:ext cx="1985554" cy="1595627"/>
      </dsp:txXfrm>
    </dsp:sp>
    <dsp:sp modelId="{BFA9643B-92E5-43DC-9E09-766E17C05382}">
      <dsp:nvSpPr>
        <dsp:cNvPr id="0" name=""/>
        <dsp:cNvSpPr/>
      </dsp:nvSpPr>
      <dsp:spPr>
        <a:xfrm>
          <a:off x="3598817" y="2089512"/>
          <a:ext cx="1861457" cy="1519645"/>
        </a:xfrm>
        <a:prstGeom prst="upArrow">
          <a:avLst/>
        </a:prstGeom>
        <a:solidFill>
          <a:schemeClr val="accent3">
            <a:hueOff val="2710599"/>
            <a:satOff val="100000"/>
            <a:lumOff val="-14706"/>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385BF584-6FF5-4305-B57B-27F856F22AD4}">
      <dsp:nvSpPr>
        <dsp:cNvPr id="0" name=""/>
        <dsp:cNvSpPr/>
      </dsp:nvSpPr>
      <dsp:spPr>
        <a:xfrm>
          <a:off x="930728" y="2203486"/>
          <a:ext cx="1985554" cy="159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pt-BR" sz="1600" kern="1200" dirty="0">
              <a:solidFill>
                <a:schemeClr val="accent6">
                  <a:lumMod val="75000"/>
                </a:schemeClr>
              </a:solidFill>
              <a:latin typeface="Ubuntu Light" panose="020B0304030602030204" pitchFamily="34" charset="0"/>
            </a:rPr>
            <a:t>Recursos humanos: </a:t>
          </a:r>
        </a:p>
        <a:p>
          <a:pPr marL="0" lvl="0" indent="0" algn="ctr" defTabSz="711200">
            <a:lnSpc>
              <a:spcPct val="90000"/>
            </a:lnSpc>
            <a:spcBef>
              <a:spcPct val="0"/>
            </a:spcBef>
            <a:spcAft>
              <a:spcPct val="35000"/>
            </a:spcAft>
            <a:buNone/>
          </a:pPr>
          <a:r>
            <a:rPr lang="pt-BR" sz="1600" kern="1200" dirty="0">
              <a:solidFill>
                <a:schemeClr val="accent6">
                  <a:lumMod val="75000"/>
                </a:schemeClr>
              </a:solidFill>
              <a:latin typeface="Ubuntu Light" panose="020B0304030602030204" pitchFamily="34" charset="0"/>
            </a:rPr>
            <a:t>- 30%</a:t>
          </a:r>
        </a:p>
      </dsp:txBody>
      <dsp:txXfrm>
        <a:off x="930728" y="2203486"/>
        <a:ext cx="1985554" cy="1595627"/>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96869-C7A6-4957-8AA1-9CE945832A06}" type="datetimeFigureOut">
              <a:rPr lang="pt-BR" smtClean="0"/>
              <a:t>22/05/2024</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4317A7-DE7D-4013-AD3D-46FBD39B76BF}" type="slidenum">
              <a:rPr lang="pt-BR" smtClean="0"/>
              <a:t>‹nº›</a:t>
            </a:fld>
            <a:endParaRPr lang="pt-BR"/>
          </a:p>
        </p:txBody>
      </p:sp>
    </p:spTree>
    <p:extLst>
      <p:ext uri="{BB962C8B-B14F-4D97-AF65-F5344CB8AC3E}">
        <p14:creationId xmlns:p14="http://schemas.microsoft.com/office/powerpoint/2010/main" val="2442599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94317A7-DE7D-4013-AD3D-46FBD39B76BF}" type="slidenum">
              <a:rPr lang="pt-BR" smtClean="0"/>
              <a:t>4</a:t>
            </a:fld>
            <a:endParaRPr lang="pt-BR"/>
          </a:p>
        </p:txBody>
      </p:sp>
    </p:spTree>
    <p:extLst>
      <p:ext uri="{BB962C8B-B14F-4D97-AF65-F5344CB8AC3E}">
        <p14:creationId xmlns:p14="http://schemas.microsoft.com/office/powerpoint/2010/main" val="3972273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94317A7-DE7D-4013-AD3D-46FBD39B76BF}" type="slidenum">
              <a:rPr lang="pt-BR" smtClean="0"/>
              <a:t>5</a:t>
            </a:fld>
            <a:endParaRPr lang="pt-BR"/>
          </a:p>
        </p:txBody>
      </p:sp>
    </p:spTree>
    <p:extLst>
      <p:ext uri="{BB962C8B-B14F-4D97-AF65-F5344CB8AC3E}">
        <p14:creationId xmlns:p14="http://schemas.microsoft.com/office/powerpoint/2010/main" val="755160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94317A7-DE7D-4013-AD3D-46FBD39B76BF}" type="slidenum">
              <a:rPr lang="pt-BR" smtClean="0"/>
              <a:t>6</a:t>
            </a:fld>
            <a:endParaRPr lang="pt-BR"/>
          </a:p>
        </p:txBody>
      </p:sp>
    </p:spTree>
    <p:extLst>
      <p:ext uri="{BB962C8B-B14F-4D97-AF65-F5344CB8AC3E}">
        <p14:creationId xmlns:p14="http://schemas.microsoft.com/office/powerpoint/2010/main" val="223004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94317A7-DE7D-4013-AD3D-46FBD39B76BF}" type="slidenum">
              <a:rPr lang="pt-BR" smtClean="0"/>
              <a:t>7</a:t>
            </a:fld>
            <a:endParaRPr lang="pt-BR"/>
          </a:p>
        </p:txBody>
      </p:sp>
    </p:spTree>
    <p:extLst>
      <p:ext uri="{BB962C8B-B14F-4D97-AF65-F5344CB8AC3E}">
        <p14:creationId xmlns:p14="http://schemas.microsoft.com/office/powerpoint/2010/main" val="2552631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94317A7-DE7D-4013-AD3D-46FBD39B76BF}" type="slidenum">
              <a:rPr lang="pt-BR" smtClean="0"/>
              <a:t>9</a:t>
            </a:fld>
            <a:endParaRPr lang="pt-BR"/>
          </a:p>
        </p:txBody>
      </p:sp>
    </p:spTree>
    <p:extLst>
      <p:ext uri="{BB962C8B-B14F-4D97-AF65-F5344CB8AC3E}">
        <p14:creationId xmlns:p14="http://schemas.microsoft.com/office/powerpoint/2010/main" val="1942280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94317A7-DE7D-4013-AD3D-46FBD39B76BF}" type="slidenum">
              <a:rPr lang="pt-BR" smtClean="0"/>
              <a:t>10</a:t>
            </a:fld>
            <a:endParaRPr lang="pt-BR"/>
          </a:p>
        </p:txBody>
      </p:sp>
    </p:spTree>
    <p:extLst>
      <p:ext uri="{BB962C8B-B14F-4D97-AF65-F5344CB8AC3E}">
        <p14:creationId xmlns:p14="http://schemas.microsoft.com/office/powerpoint/2010/main" val="211290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630BB-A2E1-E453-45C3-7682E60E54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t-BR"/>
          </a:p>
        </p:txBody>
      </p:sp>
      <p:sp>
        <p:nvSpPr>
          <p:cNvPr id="3" name="Subtitle 2">
            <a:extLst>
              <a:ext uri="{FF2B5EF4-FFF2-40B4-BE49-F238E27FC236}">
                <a16:creationId xmlns:a16="http://schemas.microsoft.com/office/drawing/2014/main" id="{EBF406BB-6871-EB5D-EC85-0B3DD7B05E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t-BR"/>
          </a:p>
        </p:txBody>
      </p:sp>
      <p:sp>
        <p:nvSpPr>
          <p:cNvPr id="4" name="Date Placeholder 3">
            <a:extLst>
              <a:ext uri="{FF2B5EF4-FFF2-40B4-BE49-F238E27FC236}">
                <a16:creationId xmlns:a16="http://schemas.microsoft.com/office/drawing/2014/main" id="{4BF3AE8D-6538-A30A-F863-25F6BE46C45A}"/>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5" name="Footer Placeholder 4">
            <a:extLst>
              <a:ext uri="{FF2B5EF4-FFF2-40B4-BE49-F238E27FC236}">
                <a16:creationId xmlns:a16="http://schemas.microsoft.com/office/drawing/2014/main" id="{CD909D9E-F280-7D79-D9C6-33EADDCD359A}"/>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662E0728-BB2A-B496-7AB1-3D32398E291D}"/>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3384527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14BA3-5F92-FD35-E1E1-C9429811C68F}"/>
              </a:ext>
            </a:extLst>
          </p:cNvPr>
          <p:cNvSpPr>
            <a:spLocks noGrp="1"/>
          </p:cNvSpPr>
          <p:nvPr>
            <p:ph type="title"/>
          </p:nvPr>
        </p:nvSpPr>
        <p:spPr/>
        <p:txBody>
          <a:bodyPr/>
          <a:lstStyle/>
          <a:p>
            <a:r>
              <a:rPr lang="en-US"/>
              <a:t>Click to edit Master title style</a:t>
            </a:r>
            <a:endParaRPr lang="pt-BR"/>
          </a:p>
        </p:txBody>
      </p:sp>
      <p:sp>
        <p:nvSpPr>
          <p:cNvPr id="3" name="Vertical Text Placeholder 2">
            <a:extLst>
              <a:ext uri="{FF2B5EF4-FFF2-40B4-BE49-F238E27FC236}">
                <a16:creationId xmlns:a16="http://schemas.microsoft.com/office/drawing/2014/main" id="{23B3E027-E8BB-47CA-E0A9-DEE86FD53A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a:extLst>
              <a:ext uri="{FF2B5EF4-FFF2-40B4-BE49-F238E27FC236}">
                <a16:creationId xmlns:a16="http://schemas.microsoft.com/office/drawing/2014/main" id="{4B797CED-2463-16BD-102C-285332B8DD5F}"/>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5" name="Footer Placeholder 4">
            <a:extLst>
              <a:ext uri="{FF2B5EF4-FFF2-40B4-BE49-F238E27FC236}">
                <a16:creationId xmlns:a16="http://schemas.microsoft.com/office/drawing/2014/main" id="{A0DCB1E3-61EF-8FC8-FAE2-6AB8D6E25E7C}"/>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E2FDE232-BC7A-D42B-6644-75E5A71535D1}"/>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769830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D409E4-279B-4DA4-5889-A6DD7283658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pt-BR"/>
          </a:p>
        </p:txBody>
      </p:sp>
      <p:sp>
        <p:nvSpPr>
          <p:cNvPr id="3" name="Vertical Text Placeholder 2">
            <a:extLst>
              <a:ext uri="{FF2B5EF4-FFF2-40B4-BE49-F238E27FC236}">
                <a16:creationId xmlns:a16="http://schemas.microsoft.com/office/drawing/2014/main" id="{ED63C61C-E0A5-E6E7-148B-149D5B90BC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a:extLst>
              <a:ext uri="{FF2B5EF4-FFF2-40B4-BE49-F238E27FC236}">
                <a16:creationId xmlns:a16="http://schemas.microsoft.com/office/drawing/2014/main" id="{E44326F8-801F-AD10-6DA1-AB4A9A00A849}"/>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5" name="Footer Placeholder 4">
            <a:extLst>
              <a:ext uri="{FF2B5EF4-FFF2-40B4-BE49-F238E27FC236}">
                <a16:creationId xmlns:a16="http://schemas.microsoft.com/office/drawing/2014/main" id="{32399265-B191-A9C8-2A17-101B58C49DFA}"/>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B875BDEB-A44C-FB4D-152B-54D1F3782CF4}"/>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1129588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76B05-FBDC-B83A-8C41-5DE9ADAB856C}"/>
              </a:ext>
            </a:extLst>
          </p:cNvPr>
          <p:cNvSpPr>
            <a:spLocks noGrp="1"/>
          </p:cNvSpPr>
          <p:nvPr>
            <p:ph type="title"/>
          </p:nvPr>
        </p:nvSpPr>
        <p:spPr/>
        <p:txBody>
          <a:bodyPr/>
          <a:lstStyle/>
          <a:p>
            <a:r>
              <a:rPr lang="en-US"/>
              <a:t>Click to edit Master title style</a:t>
            </a:r>
            <a:endParaRPr lang="pt-BR"/>
          </a:p>
        </p:txBody>
      </p:sp>
      <p:sp>
        <p:nvSpPr>
          <p:cNvPr id="3" name="Content Placeholder 2">
            <a:extLst>
              <a:ext uri="{FF2B5EF4-FFF2-40B4-BE49-F238E27FC236}">
                <a16:creationId xmlns:a16="http://schemas.microsoft.com/office/drawing/2014/main" id="{1AFA5C49-CCA7-55A2-9DE6-BEC4498F94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a:extLst>
              <a:ext uri="{FF2B5EF4-FFF2-40B4-BE49-F238E27FC236}">
                <a16:creationId xmlns:a16="http://schemas.microsoft.com/office/drawing/2014/main" id="{7A6B4188-E4CD-6909-A414-40F03832CE75}"/>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5" name="Footer Placeholder 4">
            <a:extLst>
              <a:ext uri="{FF2B5EF4-FFF2-40B4-BE49-F238E27FC236}">
                <a16:creationId xmlns:a16="http://schemas.microsoft.com/office/drawing/2014/main" id="{03B7EBFE-DFE1-ACBA-278F-F6CE2E197B7F}"/>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92F4310F-3DEA-5666-9E43-B1691D74A5DE}"/>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252512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9B852-571C-E671-9A1D-6E9B8BCC3B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t-BR"/>
          </a:p>
        </p:txBody>
      </p:sp>
      <p:sp>
        <p:nvSpPr>
          <p:cNvPr id="3" name="Text Placeholder 2">
            <a:extLst>
              <a:ext uri="{FF2B5EF4-FFF2-40B4-BE49-F238E27FC236}">
                <a16:creationId xmlns:a16="http://schemas.microsoft.com/office/drawing/2014/main" id="{CBFD5B9C-5D9A-49EC-92BF-86C5868F47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E32512-78CD-2E7B-CD9A-079A0969DCED}"/>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5" name="Footer Placeholder 4">
            <a:extLst>
              <a:ext uri="{FF2B5EF4-FFF2-40B4-BE49-F238E27FC236}">
                <a16:creationId xmlns:a16="http://schemas.microsoft.com/office/drawing/2014/main" id="{3E7690E7-9129-5311-981B-4F15CC9FA3F7}"/>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698F39AD-9D47-FD7F-02D0-7F41C39042B4}"/>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61103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2856D-84FA-916E-9C0C-66EA20F180C5}"/>
              </a:ext>
            </a:extLst>
          </p:cNvPr>
          <p:cNvSpPr>
            <a:spLocks noGrp="1"/>
          </p:cNvSpPr>
          <p:nvPr>
            <p:ph type="title"/>
          </p:nvPr>
        </p:nvSpPr>
        <p:spPr/>
        <p:txBody>
          <a:bodyPr/>
          <a:lstStyle/>
          <a:p>
            <a:r>
              <a:rPr lang="en-US"/>
              <a:t>Click to edit Master title style</a:t>
            </a:r>
            <a:endParaRPr lang="pt-BR"/>
          </a:p>
        </p:txBody>
      </p:sp>
      <p:sp>
        <p:nvSpPr>
          <p:cNvPr id="3" name="Content Placeholder 2">
            <a:extLst>
              <a:ext uri="{FF2B5EF4-FFF2-40B4-BE49-F238E27FC236}">
                <a16:creationId xmlns:a16="http://schemas.microsoft.com/office/drawing/2014/main" id="{59408490-080E-7210-0633-D7829178FA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Content Placeholder 3">
            <a:extLst>
              <a:ext uri="{FF2B5EF4-FFF2-40B4-BE49-F238E27FC236}">
                <a16:creationId xmlns:a16="http://schemas.microsoft.com/office/drawing/2014/main" id="{77DC68A2-B83D-7518-DF18-9CA3C1FAA3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5" name="Date Placeholder 4">
            <a:extLst>
              <a:ext uri="{FF2B5EF4-FFF2-40B4-BE49-F238E27FC236}">
                <a16:creationId xmlns:a16="http://schemas.microsoft.com/office/drawing/2014/main" id="{D21E119E-C880-6C73-C1E0-BC130034FE92}"/>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6" name="Footer Placeholder 5">
            <a:extLst>
              <a:ext uri="{FF2B5EF4-FFF2-40B4-BE49-F238E27FC236}">
                <a16:creationId xmlns:a16="http://schemas.microsoft.com/office/drawing/2014/main" id="{F81D3A3E-B74D-FE5A-2AAA-1D9B672BBBC7}"/>
              </a:ext>
            </a:extLst>
          </p:cNvPr>
          <p:cNvSpPr>
            <a:spLocks noGrp="1"/>
          </p:cNvSpPr>
          <p:nvPr>
            <p:ph type="ftr" sz="quarter" idx="11"/>
          </p:nvPr>
        </p:nvSpPr>
        <p:spPr/>
        <p:txBody>
          <a:bodyPr/>
          <a:lstStyle/>
          <a:p>
            <a:endParaRPr lang="pt-BR"/>
          </a:p>
        </p:txBody>
      </p:sp>
      <p:sp>
        <p:nvSpPr>
          <p:cNvPr id="7" name="Slide Number Placeholder 6">
            <a:extLst>
              <a:ext uri="{FF2B5EF4-FFF2-40B4-BE49-F238E27FC236}">
                <a16:creationId xmlns:a16="http://schemas.microsoft.com/office/drawing/2014/main" id="{2842A8D5-604C-9D38-E532-8E30EB589944}"/>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2709727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0E14D-9299-973B-5D07-F6F535D8800F}"/>
              </a:ext>
            </a:extLst>
          </p:cNvPr>
          <p:cNvSpPr>
            <a:spLocks noGrp="1"/>
          </p:cNvSpPr>
          <p:nvPr>
            <p:ph type="title"/>
          </p:nvPr>
        </p:nvSpPr>
        <p:spPr>
          <a:xfrm>
            <a:off x="839788" y="365125"/>
            <a:ext cx="10515600" cy="1325563"/>
          </a:xfrm>
        </p:spPr>
        <p:txBody>
          <a:bodyPr/>
          <a:lstStyle/>
          <a:p>
            <a:r>
              <a:rPr lang="en-US"/>
              <a:t>Click to edit Master title style</a:t>
            </a:r>
            <a:endParaRPr lang="pt-BR"/>
          </a:p>
        </p:txBody>
      </p:sp>
      <p:sp>
        <p:nvSpPr>
          <p:cNvPr id="3" name="Text Placeholder 2">
            <a:extLst>
              <a:ext uri="{FF2B5EF4-FFF2-40B4-BE49-F238E27FC236}">
                <a16:creationId xmlns:a16="http://schemas.microsoft.com/office/drawing/2014/main" id="{3DCA4B30-D739-C98C-6C28-B66EFE117A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732ABD-1E8D-ED33-2904-B8F251B138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5" name="Text Placeholder 4">
            <a:extLst>
              <a:ext uri="{FF2B5EF4-FFF2-40B4-BE49-F238E27FC236}">
                <a16:creationId xmlns:a16="http://schemas.microsoft.com/office/drawing/2014/main" id="{E1BB3A03-2590-6F33-FAF9-275A2DEF30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9B84D0-8F17-F6C1-B39A-B01C6EB69F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7" name="Date Placeholder 6">
            <a:extLst>
              <a:ext uri="{FF2B5EF4-FFF2-40B4-BE49-F238E27FC236}">
                <a16:creationId xmlns:a16="http://schemas.microsoft.com/office/drawing/2014/main" id="{61A1F0FC-23CA-85EA-E68A-90C8010EEF9E}"/>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8" name="Footer Placeholder 7">
            <a:extLst>
              <a:ext uri="{FF2B5EF4-FFF2-40B4-BE49-F238E27FC236}">
                <a16:creationId xmlns:a16="http://schemas.microsoft.com/office/drawing/2014/main" id="{C92CABC2-7DA9-2BB5-858E-AEF4C9AAE1D1}"/>
              </a:ext>
            </a:extLst>
          </p:cNvPr>
          <p:cNvSpPr>
            <a:spLocks noGrp="1"/>
          </p:cNvSpPr>
          <p:nvPr>
            <p:ph type="ftr" sz="quarter" idx="11"/>
          </p:nvPr>
        </p:nvSpPr>
        <p:spPr/>
        <p:txBody>
          <a:bodyPr/>
          <a:lstStyle/>
          <a:p>
            <a:endParaRPr lang="pt-BR"/>
          </a:p>
        </p:txBody>
      </p:sp>
      <p:sp>
        <p:nvSpPr>
          <p:cNvPr id="9" name="Slide Number Placeholder 8">
            <a:extLst>
              <a:ext uri="{FF2B5EF4-FFF2-40B4-BE49-F238E27FC236}">
                <a16:creationId xmlns:a16="http://schemas.microsoft.com/office/drawing/2014/main" id="{985E93CA-26C4-513F-B570-F7AAC2F401F3}"/>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3095266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85F30-F0E7-BE82-148C-C361316960BF}"/>
              </a:ext>
            </a:extLst>
          </p:cNvPr>
          <p:cNvSpPr>
            <a:spLocks noGrp="1"/>
          </p:cNvSpPr>
          <p:nvPr>
            <p:ph type="title"/>
          </p:nvPr>
        </p:nvSpPr>
        <p:spPr/>
        <p:txBody>
          <a:bodyPr/>
          <a:lstStyle/>
          <a:p>
            <a:r>
              <a:rPr lang="en-US"/>
              <a:t>Click to edit Master title style</a:t>
            </a:r>
            <a:endParaRPr lang="pt-BR"/>
          </a:p>
        </p:txBody>
      </p:sp>
      <p:sp>
        <p:nvSpPr>
          <p:cNvPr id="3" name="Date Placeholder 2">
            <a:extLst>
              <a:ext uri="{FF2B5EF4-FFF2-40B4-BE49-F238E27FC236}">
                <a16:creationId xmlns:a16="http://schemas.microsoft.com/office/drawing/2014/main" id="{B5829693-E875-8D7F-0FCF-00E6CF8D8E75}"/>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4" name="Footer Placeholder 3">
            <a:extLst>
              <a:ext uri="{FF2B5EF4-FFF2-40B4-BE49-F238E27FC236}">
                <a16:creationId xmlns:a16="http://schemas.microsoft.com/office/drawing/2014/main" id="{95792A8A-5294-0EE1-1567-01191379DBCF}"/>
              </a:ext>
            </a:extLst>
          </p:cNvPr>
          <p:cNvSpPr>
            <a:spLocks noGrp="1"/>
          </p:cNvSpPr>
          <p:nvPr>
            <p:ph type="ftr" sz="quarter" idx="11"/>
          </p:nvPr>
        </p:nvSpPr>
        <p:spPr/>
        <p:txBody>
          <a:bodyPr/>
          <a:lstStyle/>
          <a:p>
            <a:endParaRPr lang="pt-BR"/>
          </a:p>
        </p:txBody>
      </p:sp>
      <p:sp>
        <p:nvSpPr>
          <p:cNvPr id="5" name="Slide Number Placeholder 4">
            <a:extLst>
              <a:ext uri="{FF2B5EF4-FFF2-40B4-BE49-F238E27FC236}">
                <a16:creationId xmlns:a16="http://schemas.microsoft.com/office/drawing/2014/main" id="{FA3DBEED-D87D-3D5B-52E4-A34E0A0146AE}"/>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104090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E03AC3-6818-D5AB-3352-9CA6C773C600}"/>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3" name="Footer Placeholder 2">
            <a:extLst>
              <a:ext uri="{FF2B5EF4-FFF2-40B4-BE49-F238E27FC236}">
                <a16:creationId xmlns:a16="http://schemas.microsoft.com/office/drawing/2014/main" id="{B1665470-C6F9-2AD8-E715-D682B734CF2F}"/>
              </a:ext>
            </a:extLst>
          </p:cNvPr>
          <p:cNvSpPr>
            <a:spLocks noGrp="1"/>
          </p:cNvSpPr>
          <p:nvPr>
            <p:ph type="ftr" sz="quarter" idx="11"/>
          </p:nvPr>
        </p:nvSpPr>
        <p:spPr/>
        <p:txBody>
          <a:bodyPr/>
          <a:lstStyle/>
          <a:p>
            <a:endParaRPr lang="pt-BR"/>
          </a:p>
        </p:txBody>
      </p:sp>
      <p:sp>
        <p:nvSpPr>
          <p:cNvPr id="4" name="Slide Number Placeholder 3">
            <a:extLst>
              <a:ext uri="{FF2B5EF4-FFF2-40B4-BE49-F238E27FC236}">
                <a16:creationId xmlns:a16="http://schemas.microsoft.com/office/drawing/2014/main" id="{5ED7C094-F345-031E-61B5-8B6F889B337A}"/>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2941307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896B3-D76C-C13B-1C8E-286CB754BD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BR"/>
          </a:p>
        </p:txBody>
      </p:sp>
      <p:sp>
        <p:nvSpPr>
          <p:cNvPr id="3" name="Content Placeholder 2">
            <a:extLst>
              <a:ext uri="{FF2B5EF4-FFF2-40B4-BE49-F238E27FC236}">
                <a16:creationId xmlns:a16="http://schemas.microsoft.com/office/drawing/2014/main" id="{76932723-F057-D2C4-FF73-6A8ED0D10F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Text Placeholder 3">
            <a:extLst>
              <a:ext uri="{FF2B5EF4-FFF2-40B4-BE49-F238E27FC236}">
                <a16:creationId xmlns:a16="http://schemas.microsoft.com/office/drawing/2014/main" id="{26AD0A45-22B3-A2E6-9235-0F77C205AE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74C3D2-37B0-A7E0-8798-62A2E821E261}"/>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6" name="Footer Placeholder 5">
            <a:extLst>
              <a:ext uri="{FF2B5EF4-FFF2-40B4-BE49-F238E27FC236}">
                <a16:creationId xmlns:a16="http://schemas.microsoft.com/office/drawing/2014/main" id="{988C07ED-2E2A-2DF8-5FC1-5081D9E7C606}"/>
              </a:ext>
            </a:extLst>
          </p:cNvPr>
          <p:cNvSpPr>
            <a:spLocks noGrp="1"/>
          </p:cNvSpPr>
          <p:nvPr>
            <p:ph type="ftr" sz="quarter" idx="11"/>
          </p:nvPr>
        </p:nvSpPr>
        <p:spPr/>
        <p:txBody>
          <a:bodyPr/>
          <a:lstStyle/>
          <a:p>
            <a:endParaRPr lang="pt-BR"/>
          </a:p>
        </p:txBody>
      </p:sp>
      <p:sp>
        <p:nvSpPr>
          <p:cNvPr id="7" name="Slide Number Placeholder 6">
            <a:extLst>
              <a:ext uri="{FF2B5EF4-FFF2-40B4-BE49-F238E27FC236}">
                <a16:creationId xmlns:a16="http://schemas.microsoft.com/office/drawing/2014/main" id="{A2A603A1-6D06-AB0E-E843-4996C202AA49}"/>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3102076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37CD1-82E9-413E-64AF-174FBE81C0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BR"/>
          </a:p>
        </p:txBody>
      </p:sp>
      <p:sp>
        <p:nvSpPr>
          <p:cNvPr id="3" name="Picture Placeholder 2">
            <a:extLst>
              <a:ext uri="{FF2B5EF4-FFF2-40B4-BE49-F238E27FC236}">
                <a16:creationId xmlns:a16="http://schemas.microsoft.com/office/drawing/2014/main" id="{C53A2669-C6AB-5B9C-EAA9-5A0F799282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a:extLst>
              <a:ext uri="{FF2B5EF4-FFF2-40B4-BE49-F238E27FC236}">
                <a16:creationId xmlns:a16="http://schemas.microsoft.com/office/drawing/2014/main" id="{F06C4930-4A50-4B96-6B78-C131789306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703538-1CAF-05B0-F4CF-AC36B8FF994D}"/>
              </a:ext>
            </a:extLst>
          </p:cNvPr>
          <p:cNvSpPr>
            <a:spLocks noGrp="1"/>
          </p:cNvSpPr>
          <p:nvPr>
            <p:ph type="dt" sz="half" idx="10"/>
          </p:nvPr>
        </p:nvSpPr>
        <p:spPr/>
        <p:txBody>
          <a:bodyPr/>
          <a:lstStyle/>
          <a:p>
            <a:fld id="{B415E8A5-244D-8D47-A142-4C83A5F6175F}" type="datetimeFigureOut">
              <a:rPr lang="pt-BR" smtClean="0"/>
              <a:t>22/05/2024</a:t>
            </a:fld>
            <a:endParaRPr lang="pt-BR"/>
          </a:p>
        </p:txBody>
      </p:sp>
      <p:sp>
        <p:nvSpPr>
          <p:cNvPr id="6" name="Footer Placeholder 5">
            <a:extLst>
              <a:ext uri="{FF2B5EF4-FFF2-40B4-BE49-F238E27FC236}">
                <a16:creationId xmlns:a16="http://schemas.microsoft.com/office/drawing/2014/main" id="{45967B3B-BF81-DA61-F7A2-A9F455C57942}"/>
              </a:ext>
            </a:extLst>
          </p:cNvPr>
          <p:cNvSpPr>
            <a:spLocks noGrp="1"/>
          </p:cNvSpPr>
          <p:nvPr>
            <p:ph type="ftr" sz="quarter" idx="11"/>
          </p:nvPr>
        </p:nvSpPr>
        <p:spPr/>
        <p:txBody>
          <a:bodyPr/>
          <a:lstStyle/>
          <a:p>
            <a:endParaRPr lang="pt-BR"/>
          </a:p>
        </p:txBody>
      </p:sp>
      <p:sp>
        <p:nvSpPr>
          <p:cNvPr id="7" name="Slide Number Placeholder 6">
            <a:extLst>
              <a:ext uri="{FF2B5EF4-FFF2-40B4-BE49-F238E27FC236}">
                <a16:creationId xmlns:a16="http://schemas.microsoft.com/office/drawing/2014/main" id="{AF6E3B8A-A500-9D2B-7917-225FE6A23170}"/>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1727289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BB0FEC-FD0C-5FDF-1EFF-7A6F47E67C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t-BR"/>
          </a:p>
        </p:txBody>
      </p:sp>
      <p:sp>
        <p:nvSpPr>
          <p:cNvPr id="3" name="Text Placeholder 2">
            <a:extLst>
              <a:ext uri="{FF2B5EF4-FFF2-40B4-BE49-F238E27FC236}">
                <a16:creationId xmlns:a16="http://schemas.microsoft.com/office/drawing/2014/main" id="{9034A761-D22C-8809-AF96-B9176234F8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a:extLst>
              <a:ext uri="{FF2B5EF4-FFF2-40B4-BE49-F238E27FC236}">
                <a16:creationId xmlns:a16="http://schemas.microsoft.com/office/drawing/2014/main" id="{D9A2933B-4CB1-78E8-D3D4-2B81BFCD07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15E8A5-244D-8D47-A142-4C83A5F6175F}" type="datetimeFigureOut">
              <a:rPr lang="pt-BR" smtClean="0"/>
              <a:t>22/05/2024</a:t>
            </a:fld>
            <a:endParaRPr lang="pt-BR"/>
          </a:p>
        </p:txBody>
      </p:sp>
      <p:sp>
        <p:nvSpPr>
          <p:cNvPr id="5" name="Footer Placeholder 4">
            <a:extLst>
              <a:ext uri="{FF2B5EF4-FFF2-40B4-BE49-F238E27FC236}">
                <a16:creationId xmlns:a16="http://schemas.microsoft.com/office/drawing/2014/main" id="{0E04EEA4-769D-37AA-F52E-A72425F45E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a:extLst>
              <a:ext uri="{FF2B5EF4-FFF2-40B4-BE49-F238E27FC236}">
                <a16:creationId xmlns:a16="http://schemas.microsoft.com/office/drawing/2014/main" id="{A47EAE57-42F1-30B7-575C-00982F2843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E35D5-E9C3-4C40-829E-9F0421DA48C5}" type="slidenum">
              <a:rPr lang="pt-BR" smtClean="0"/>
              <a:t>‹nº›</a:t>
            </a:fld>
            <a:endParaRPr lang="pt-BR"/>
          </a:p>
        </p:txBody>
      </p:sp>
    </p:spTree>
    <p:extLst>
      <p:ext uri="{BB962C8B-B14F-4D97-AF65-F5344CB8AC3E}">
        <p14:creationId xmlns:p14="http://schemas.microsoft.com/office/powerpoint/2010/main" val="3205909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hyperlink" Target="https://www.planalto.gov.br/ccivil_03/leis/l6360.htm" TargetMode="Externa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image" Target="../media/image8.jpeg"/><Relationship Id="rId5" Type="http://schemas.openxmlformats.org/officeDocument/2006/relationships/image" Target="../media/image6.emf"/><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chart" Target="../charts/chart5.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emf"/><Relationship Id="rId1" Type="http://schemas.openxmlformats.org/officeDocument/2006/relationships/slideLayout" Target="../slideLayouts/slideLayout1.xml"/><Relationship Id="rId5" Type="http://schemas.openxmlformats.org/officeDocument/2006/relationships/chart" Target="../charts/chart7.xml"/><Relationship Id="rId4" Type="http://schemas.openxmlformats.org/officeDocument/2006/relationships/chart" Target="../charts/chart6.xml"/></Relationships>
</file>

<file path=ppt/slides/_rels/slide1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0.jpeg"/><Relationship Id="rId7" Type="http://schemas.openxmlformats.org/officeDocument/2006/relationships/diagramColors" Target="../diagrams/colors1.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2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jpeg"/><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jpeg"/></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planalto.gov.br/ccivil_03/decreto/Antigos/D1355.htm" TargetMode="External"/><Relationship Id="rId5" Type="http://schemas.openxmlformats.org/officeDocument/2006/relationships/image" Target="../media/image8.jpeg"/><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planalto.gov.br/ccivil_03/Leis/L9279.htm" TargetMode="External"/><Relationship Id="rId5" Type="http://schemas.openxmlformats.org/officeDocument/2006/relationships/image" Target="../media/image8.jpeg"/><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planalto.gov.br/ccivil_03/decreto/Antigos/D1355.htm" TargetMode="External"/><Relationship Id="rId5" Type="http://schemas.openxmlformats.org/officeDocument/2006/relationships/image" Target="../media/image8.jpeg"/><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planalto.gov.br/ccivil_03/leis/l6360.htm" TargetMode="External"/><Relationship Id="rId5" Type="http://schemas.openxmlformats.org/officeDocument/2006/relationships/image" Target="../media/image8.jpeg"/><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hyperlink" Target="https://antigo.anvisa.gov.br/documents/10181/2718376/%281%29RDC_55_2010_COMP.pdf/41ebae78-5742-4060-9bec-6ccece9ce262" TargetMode="External"/><Relationship Id="rId7" Type="http://schemas.openxmlformats.org/officeDocument/2006/relationships/image" Target="../media/image9.png"/><Relationship Id="rId2" Type="http://schemas.openxmlformats.org/officeDocument/2006/relationships/hyperlink" Target="https://antigo.anvisa.gov.br/documents/10181/5457402/RDC_753_2022_.pdf/366cc4a2-4857-4902-b4a1-07769cf962c8" TargetMode="External"/><Relationship Id="rId1" Type="http://schemas.openxmlformats.org/officeDocument/2006/relationships/slideLayout" Target="../slideLayouts/slideLayout4.xml"/><Relationship Id="rId6" Type="http://schemas.openxmlformats.org/officeDocument/2006/relationships/image" Target="../media/image8.jpeg"/><Relationship Id="rId5" Type="http://schemas.openxmlformats.org/officeDocument/2006/relationships/image" Target="../media/image6.emf"/><Relationship Id="rId4" Type="http://schemas.openxmlformats.org/officeDocument/2006/relationships/hyperlink" Target="https://www.planalto.gov.br/ccivil_03/leis/l6360.htm"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planalto.gov.br/ccivil_03/leis/l6360.htm" TargetMode="External"/><Relationship Id="rId5" Type="http://schemas.openxmlformats.org/officeDocument/2006/relationships/image" Target="../media/image8.jpeg"/><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C9016C7-FD25-4294-C170-63310708C404}"/>
              </a:ext>
            </a:extLst>
          </p:cNvPr>
          <p:cNvPicPr>
            <a:picLocks noChangeAspect="1"/>
          </p:cNvPicPr>
          <p:nvPr/>
        </p:nvPicPr>
        <p:blipFill>
          <a:blip r:embed="rId2"/>
          <a:stretch>
            <a:fillRect/>
          </a:stretch>
        </p:blipFill>
        <p:spPr>
          <a:xfrm>
            <a:off x="6766130" y="4534422"/>
            <a:ext cx="5425869" cy="2323578"/>
          </a:xfrm>
          <a:prstGeom prst="rect">
            <a:avLst/>
          </a:prstGeom>
        </p:spPr>
      </p:pic>
      <p:pic>
        <p:nvPicPr>
          <p:cNvPr id="5" name="Picture 4">
            <a:extLst>
              <a:ext uri="{FF2B5EF4-FFF2-40B4-BE49-F238E27FC236}">
                <a16:creationId xmlns:a16="http://schemas.microsoft.com/office/drawing/2014/main" id="{3B88A982-8CF8-D648-0F2A-367300C422AD}"/>
              </a:ext>
            </a:extLst>
          </p:cNvPr>
          <p:cNvPicPr>
            <a:picLocks noChangeAspect="1"/>
          </p:cNvPicPr>
          <p:nvPr/>
        </p:nvPicPr>
        <p:blipFill>
          <a:blip r:embed="rId3"/>
          <a:stretch>
            <a:fillRect/>
          </a:stretch>
        </p:blipFill>
        <p:spPr>
          <a:xfrm>
            <a:off x="2209800" y="2508161"/>
            <a:ext cx="7772400" cy="1841678"/>
          </a:xfrm>
          <a:prstGeom prst="rect">
            <a:avLst/>
          </a:prstGeom>
        </p:spPr>
      </p:pic>
      <p:pic>
        <p:nvPicPr>
          <p:cNvPr id="6" name="Picture 5">
            <a:extLst>
              <a:ext uri="{FF2B5EF4-FFF2-40B4-BE49-F238E27FC236}">
                <a16:creationId xmlns:a16="http://schemas.microsoft.com/office/drawing/2014/main" id="{1CF0DB26-1A60-8E39-C238-53238B8A0691}"/>
              </a:ext>
            </a:extLst>
          </p:cNvPr>
          <p:cNvPicPr>
            <a:picLocks noChangeAspect="1"/>
          </p:cNvPicPr>
          <p:nvPr/>
        </p:nvPicPr>
        <p:blipFill>
          <a:blip r:embed="rId4"/>
          <a:stretch>
            <a:fillRect/>
          </a:stretch>
        </p:blipFill>
        <p:spPr>
          <a:xfrm>
            <a:off x="10906722" y="494778"/>
            <a:ext cx="1285278" cy="1359074"/>
          </a:xfrm>
          <a:prstGeom prst="rect">
            <a:avLst/>
          </a:prstGeom>
        </p:spPr>
      </p:pic>
    </p:spTree>
    <p:extLst>
      <p:ext uri="{BB962C8B-B14F-4D97-AF65-F5344CB8AC3E}">
        <p14:creationId xmlns:p14="http://schemas.microsoft.com/office/powerpoint/2010/main" val="235375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4"/>
          <a:stretch>
            <a:fillRect/>
          </a:stretch>
        </p:blipFill>
        <p:spPr>
          <a:xfrm>
            <a:off x="9845458" y="6221839"/>
            <a:ext cx="1960062" cy="367981"/>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5"/>
          <a:stretch>
            <a:fillRect/>
          </a:stretch>
        </p:blipFill>
        <p:spPr>
          <a:xfrm>
            <a:off x="368306" y="1077415"/>
            <a:ext cx="739134" cy="739134"/>
          </a:xfrm>
          <a:prstGeom prst="rect">
            <a:avLst/>
          </a:prstGeom>
        </p:spPr>
      </p:pic>
      <p:pic>
        <p:nvPicPr>
          <p:cNvPr id="2" name="Picture 1">
            <a:extLst>
              <a:ext uri="{FF2B5EF4-FFF2-40B4-BE49-F238E27FC236}">
                <a16:creationId xmlns:a16="http://schemas.microsoft.com/office/drawing/2014/main" id="{BD015E1A-D2FE-5784-A8EA-90A70A08B34A}"/>
              </a:ext>
            </a:extLst>
          </p:cNvPr>
          <p:cNvPicPr>
            <a:picLocks noChangeAspect="1"/>
          </p:cNvPicPr>
          <p:nvPr/>
        </p:nvPicPr>
        <p:blipFill>
          <a:blip r:embed="rId6"/>
          <a:stretch>
            <a:fillRect/>
          </a:stretch>
        </p:blipFill>
        <p:spPr>
          <a:xfrm>
            <a:off x="0" y="6018488"/>
            <a:ext cx="1107440" cy="839511"/>
          </a:xfrm>
          <a:prstGeom prst="rect">
            <a:avLst/>
          </a:prstGeom>
        </p:spPr>
      </p:pic>
      <p:sp>
        <p:nvSpPr>
          <p:cNvPr id="6" name="Título 5">
            <a:extLst>
              <a:ext uri="{FF2B5EF4-FFF2-40B4-BE49-F238E27FC236}">
                <a16:creationId xmlns:a16="http://schemas.microsoft.com/office/drawing/2014/main" id="{95A99709-3AE7-6A4D-A965-D50BB911B755}"/>
              </a:ext>
            </a:extLst>
          </p:cNvPr>
          <p:cNvSpPr>
            <a:spLocks noGrp="1"/>
          </p:cNvSpPr>
          <p:nvPr>
            <p:ph type="title"/>
          </p:nvPr>
        </p:nvSpPr>
        <p:spPr>
          <a:xfrm>
            <a:off x="838200" y="365125"/>
            <a:ext cx="10515600" cy="1689366"/>
          </a:xfrm>
        </p:spPr>
        <p:txBody>
          <a:bodyPr>
            <a:normAutofit/>
          </a:bodyPr>
          <a:lstStyle/>
          <a:p>
            <a:r>
              <a:rPr lang="pt-BR" sz="2800" b="1" dirty="0">
                <a:latin typeface="Ubuntu" panose="020B0504030602030204" pitchFamily="34" charset="0"/>
              </a:rPr>
              <a:t>Medicamentos novos, genéricos e similares - diferenças entre os requisitos regulatórios para o registro</a:t>
            </a:r>
          </a:p>
        </p:txBody>
      </p:sp>
      <p:sp>
        <p:nvSpPr>
          <p:cNvPr id="13" name="Espaço Reservado para Conteúdo 12">
            <a:extLst>
              <a:ext uri="{FF2B5EF4-FFF2-40B4-BE49-F238E27FC236}">
                <a16:creationId xmlns:a16="http://schemas.microsoft.com/office/drawing/2014/main" id="{2431678C-6DE9-D493-3296-4C1A980699C2}"/>
              </a:ext>
            </a:extLst>
          </p:cNvPr>
          <p:cNvSpPr>
            <a:spLocks noGrp="1"/>
          </p:cNvSpPr>
          <p:nvPr>
            <p:ph idx="1"/>
          </p:nvPr>
        </p:nvSpPr>
        <p:spPr>
          <a:xfrm>
            <a:off x="838200" y="2129952"/>
            <a:ext cx="4780280" cy="4230207"/>
          </a:xfrm>
        </p:spPr>
        <p:txBody>
          <a:bodyPr vert="horz" lIns="91440" tIns="45720" rIns="91440" bIns="45720" rtlCol="0" anchor="t">
            <a:noAutofit/>
          </a:bodyPr>
          <a:lstStyle/>
          <a:p>
            <a:pPr marL="0" indent="0" algn="just">
              <a:buNone/>
            </a:pPr>
            <a:r>
              <a:rPr lang="pt-BR" sz="1600" b="0" i="0" dirty="0">
                <a:solidFill>
                  <a:srgbClr val="000000"/>
                </a:solidFill>
                <a:effectLst/>
                <a:latin typeface="Ubuntu Light"/>
              </a:rPr>
              <a:t>Os testes e especificações realizados pelo medicamento de referência </a:t>
            </a:r>
            <a:r>
              <a:rPr lang="pt-BR" sz="1600" b="1" i="0" dirty="0">
                <a:solidFill>
                  <a:srgbClr val="000000"/>
                </a:solidFill>
                <a:effectLst/>
                <a:latin typeface="Ubuntu Light"/>
              </a:rPr>
              <a:t>não compõem bibliografia para a análise do medicamento genérico</a:t>
            </a:r>
            <a:r>
              <a:rPr lang="pt-BR" sz="1600" b="0" i="0" dirty="0">
                <a:solidFill>
                  <a:srgbClr val="000000"/>
                </a:solidFill>
                <a:effectLst/>
                <a:latin typeface="Ubuntu Light"/>
              </a:rPr>
              <a:t>, até porque a extrapolação destes ao medicamento genérico não é uma possibilidade real para todos os casos. Alterações qualitativas e quantitativas da formulação e alterações dos fabricantes e das rotas de síntese do insumo farmacêutico, obrigam necessariamente o laboratório desenvolvedor do medicamento genérico, a </a:t>
            </a:r>
            <a:r>
              <a:rPr lang="pt-BR" sz="1600" dirty="0">
                <a:solidFill>
                  <a:srgbClr val="000000"/>
                </a:solidFill>
                <a:latin typeface="Ubuntu Light"/>
              </a:rPr>
              <a:t>realizar métodos</a:t>
            </a:r>
            <a:r>
              <a:rPr lang="pt-BR" sz="1600" b="0" i="0" dirty="0">
                <a:solidFill>
                  <a:srgbClr val="000000"/>
                </a:solidFill>
                <a:effectLst/>
                <a:latin typeface="Ubuntu Light"/>
              </a:rPr>
              <a:t> voltados à sua realidade.</a:t>
            </a:r>
          </a:p>
          <a:p>
            <a:pPr marL="0" indent="0" algn="just">
              <a:buNone/>
            </a:pPr>
            <a:r>
              <a:rPr lang="pt-BR" sz="1600" b="1" dirty="0">
                <a:solidFill>
                  <a:srgbClr val="000000"/>
                </a:solidFill>
                <a:latin typeface="Ubuntu Light"/>
              </a:rPr>
              <a:t>Não há necessidade de consulta aos dados regulatórios de teste apresentados para registro do medicamento eleito como referência (DRT) para análise de uma solicitação de registro de um medicamento genérico ou similar pela Anvisa.</a:t>
            </a:r>
          </a:p>
        </p:txBody>
      </p:sp>
      <p:sp>
        <p:nvSpPr>
          <p:cNvPr id="14" name="Espaço Reservado para Conteúdo 12">
            <a:extLst>
              <a:ext uri="{FF2B5EF4-FFF2-40B4-BE49-F238E27FC236}">
                <a16:creationId xmlns:a16="http://schemas.microsoft.com/office/drawing/2014/main" id="{816BC881-10A8-3819-1930-D5FCFF452B53}"/>
              </a:ext>
            </a:extLst>
          </p:cNvPr>
          <p:cNvSpPr txBox="1">
            <a:spLocks/>
          </p:cNvSpPr>
          <p:nvPr/>
        </p:nvSpPr>
        <p:spPr>
          <a:xfrm>
            <a:off x="5781040" y="2111803"/>
            <a:ext cx="6268320" cy="414310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None/>
            </a:pPr>
            <a:r>
              <a:rPr lang="pt-BR" sz="1600" dirty="0">
                <a:solidFill>
                  <a:srgbClr val="000000"/>
                </a:solidFill>
                <a:latin typeface="Ubuntu Light" panose="020B0304030602030204" pitchFamily="34" charset="0"/>
              </a:rPr>
              <a:t>O registro de medicamentos no Brasil, incluindo as categorias de genéricos e similares é pautado por critérios técnicos robustos, alinhados a normativas internacionais e que visam assegurar a intercambialidade ao medicamento referência, bem como aumentar acesso da população brasileira a medicamentos de qualidade, seguros e eficazes.</a:t>
            </a:r>
          </a:p>
          <a:p>
            <a:pPr marL="0" indent="0" algn="just">
              <a:lnSpc>
                <a:spcPct val="100000"/>
              </a:lnSpc>
              <a:buNone/>
            </a:pPr>
            <a:r>
              <a:rPr lang="pt-BR" sz="1600" dirty="0">
                <a:solidFill>
                  <a:srgbClr val="000000"/>
                </a:solidFill>
                <a:latin typeface="Ubuntu Light" panose="020B0304030602030204" pitchFamily="34" charset="0"/>
              </a:rPr>
              <a:t>A legislação vigente atualmente, Resolução RDC ANVISA nº 753/2022, requer documentos diferentes, no que se refere à segurança e eficácia, para o registro de medicamentos de diferentes categorias, tendo em vista as diferenças precípuas entre eles. Já para a avaliação da qualidade, os critérios estabelecidos são os mesmos para as diferentes categorias.</a:t>
            </a:r>
          </a:p>
          <a:p>
            <a:pPr marL="0" indent="0" algn="just">
              <a:lnSpc>
                <a:spcPct val="100000"/>
              </a:lnSpc>
              <a:buNone/>
            </a:pPr>
            <a:r>
              <a:rPr lang="pt-BR" sz="1600" dirty="0">
                <a:solidFill>
                  <a:srgbClr val="000000"/>
                </a:solidFill>
                <a:latin typeface="Ubuntu Light" panose="020B0304030602030204" pitchFamily="34" charset="0"/>
              </a:rPr>
              <a:t>Destaca-se que parte das informações regulatórias apresentadas pelo medicamento, como p.ex. sobre determinadas impurezas são muitas vezes públicas, e acessíveis em artigos científicos de acesso livre. </a:t>
            </a:r>
            <a:endParaRPr lang="pt-BR" sz="1600" dirty="0">
              <a:solidFill>
                <a:srgbClr val="000000"/>
              </a:solidFill>
              <a:latin typeface="Ubuntu Light" panose="020B0304030602030204" pitchFamily="34" charset="0"/>
              <a:hlinkClick r:id="rId7">
                <a:extLst>
                  <a:ext uri="{A12FA001-AC4F-418D-AE19-62706E023703}">
                    <ahyp:hlinkClr xmlns:ahyp="http://schemas.microsoft.com/office/drawing/2018/hyperlinkcolor" val="tx"/>
                  </a:ext>
                </a:extLst>
              </a:hlinkClick>
            </a:endParaRPr>
          </a:p>
          <a:p>
            <a:pPr marL="0" indent="0" algn="just">
              <a:buFont typeface="Arial" panose="020B0604020202020204" pitchFamily="34" charset="0"/>
              <a:buNone/>
            </a:pPr>
            <a:endParaRPr lang="pt-BR" sz="18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08226072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3"/>
          <a:stretch>
            <a:fillRect/>
          </a:stretch>
        </p:blipFill>
        <p:spPr>
          <a:xfrm>
            <a:off x="2067202" y="3000395"/>
            <a:ext cx="739134" cy="739134"/>
          </a:xfrm>
          <a:prstGeom prst="rect">
            <a:avLst/>
          </a:prstGeom>
        </p:spPr>
      </p:pic>
      <p:sp>
        <p:nvSpPr>
          <p:cNvPr id="9" name="TextBox 8">
            <a:extLst>
              <a:ext uri="{FF2B5EF4-FFF2-40B4-BE49-F238E27FC236}">
                <a16:creationId xmlns:a16="http://schemas.microsoft.com/office/drawing/2014/main" id="{57542BE6-BD8D-1E40-FFB3-2FBFEEB5E572}"/>
              </a:ext>
            </a:extLst>
          </p:cNvPr>
          <p:cNvSpPr txBox="1"/>
          <p:nvPr/>
        </p:nvSpPr>
        <p:spPr>
          <a:xfrm>
            <a:off x="2928256" y="1938801"/>
            <a:ext cx="8106956" cy="2862322"/>
          </a:xfrm>
          <a:prstGeom prst="rect">
            <a:avLst/>
          </a:prstGeom>
          <a:noFill/>
        </p:spPr>
        <p:txBody>
          <a:bodyPr wrap="square" rtlCol="0">
            <a:spAutoFit/>
          </a:bodyPr>
          <a:lstStyle/>
          <a:p>
            <a:r>
              <a:rPr lang="pt-BR" sz="3600" b="1" dirty="0">
                <a:latin typeface="Ubuntu" panose="020B0504030602030204" pitchFamily="34" charset="0"/>
              </a:rPr>
              <a:t>Na hipótese de alteração do atual sistema de PDRT para medicamentos para uso humano os  seus potenciais efeitos na regulação sanitária devem ser considerados</a:t>
            </a:r>
          </a:p>
        </p:txBody>
      </p:sp>
      <p:pic>
        <p:nvPicPr>
          <p:cNvPr id="4" name="Picture 3">
            <a:extLst>
              <a:ext uri="{FF2B5EF4-FFF2-40B4-BE49-F238E27FC236}">
                <a16:creationId xmlns:a16="http://schemas.microsoft.com/office/drawing/2014/main" id="{406DFE09-F73F-BA85-2A60-9F2E28CB5DDA}"/>
              </a:ext>
            </a:extLst>
          </p:cNvPr>
          <p:cNvPicPr>
            <a:picLocks noChangeAspect="1"/>
          </p:cNvPicPr>
          <p:nvPr/>
        </p:nvPicPr>
        <p:blipFill>
          <a:blip r:embed="rId4"/>
          <a:stretch>
            <a:fillRect/>
          </a:stretch>
        </p:blipFill>
        <p:spPr>
          <a:xfrm>
            <a:off x="10675143" y="1"/>
            <a:ext cx="1516857" cy="1148080"/>
          </a:xfrm>
          <a:prstGeom prst="rect">
            <a:avLst/>
          </a:prstGeom>
        </p:spPr>
      </p:pic>
    </p:spTree>
    <p:extLst>
      <p:ext uri="{BB962C8B-B14F-4D97-AF65-F5344CB8AC3E}">
        <p14:creationId xmlns:p14="http://schemas.microsoft.com/office/powerpoint/2010/main" val="2038068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12" name="Picture 11">
            <a:extLst>
              <a:ext uri="{FF2B5EF4-FFF2-40B4-BE49-F238E27FC236}">
                <a16:creationId xmlns:a16="http://schemas.microsoft.com/office/drawing/2014/main" id="{9096D423-4B5D-1D67-4902-77F6CCC97F1F}"/>
              </a:ext>
            </a:extLst>
          </p:cNvPr>
          <p:cNvPicPr>
            <a:picLocks noChangeAspect="1"/>
          </p:cNvPicPr>
          <p:nvPr/>
        </p:nvPicPr>
        <p:blipFill>
          <a:blip r:embed="rId3"/>
          <a:stretch>
            <a:fillRect/>
          </a:stretch>
        </p:blipFill>
        <p:spPr>
          <a:xfrm>
            <a:off x="0" y="0"/>
            <a:ext cx="1798522" cy="1459456"/>
          </a:xfrm>
          <a:prstGeom prst="rect">
            <a:avLst/>
          </a:prstGeom>
        </p:spPr>
      </p:pic>
      <p:sp>
        <p:nvSpPr>
          <p:cNvPr id="2" name="CaixaDeTexto 1">
            <a:extLst>
              <a:ext uri="{FF2B5EF4-FFF2-40B4-BE49-F238E27FC236}">
                <a16:creationId xmlns:a16="http://schemas.microsoft.com/office/drawing/2014/main" id="{47030475-C6F1-A75F-433D-AD5684E75DC8}"/>
              </a:ext>
            </a:extLst>
          </p:cNvPr>
          <p:cNvSpPr txBox="1"/>
          <p:nvPr/>
        </p:nvSpPr>
        <p:spPr>
          <a:xfrm>
            <a:off x="1828800" y="624114"/>
            <a:ext cx="10130971" cy="480131"/>
          </a:xfrm>
          <a:prstGeom prst="rect">
            <a:avLst/>
          </a:prstGeom>
          <a:noFill/>
        </p:spPr>
        <p:txBody>
          <a:bodyPr wrap="square" lIns="91440" tIns="45720" rIns="91440" bIns="45720" rtlCol="0" anchor="t">
            <a:spAutoFit/>
          </a:bodyPr>
          <a:lstStyle/>
          <a:p>
            <a:pPr>
              <a:lnSpc>
                <a:spcPct val="90000"/>
              </a:lnSpc>
              <a:spcBef>
                <a:spcPct val="0"/>
              </a:spcBef>
            </a:pPr>
            <a:r>
              <a:rPr lang="pt-BR" sz="2800" b="1" dirty="0">
                <a:latin typeface="Ubuntu"/>
                <a:ea typeface="+mj-ea"/>
                <a:cs typeface="+mj-cs"/>
              </a:rPr>
              <a:t>Medicamentos registrados na Anvisa: Janeiro 2024</a:t>
            </a:r>
            <a:endParaRPr lang="pt-BR" sz="2800" b="1" dirty="0">
              <a:latin typeface="Ubuntu" panose="020B0504030602030204" pitchFamily="34" charset="0"/>
              <a:ea typeface="+mj-ea"/>
              <a:cs typeface="+mj-cs"/>
            </a:endParaRPr>
          </a:p>
        </p:txBody>
      </p:sp>
      <p:graphicFrame>
        <p:nvGraphicFramePr>
          <p:cNvPr id="7" name="Gráfico 6">
            <a:extLst>
              <a:ext uri="{FF2B5EF4-FFF2-40B4-BE49-F238E27FC236}">
                <a16:creationId xmlns:a16="http://schemas.microsoft.com/office/drawing/2014/main" id="{B16D94FF-2347-A3E8-810D-EEB43EBF3546}"/>
              </a:ext>
            </a:extLst>
          </p:cNvPr>
          <p:cNvGraphicFramePr>
            <a:graphicFrameLocks/>
          </p:cNvGraphicFramePr>
          <p:nvPr>
            <p:extLst>
              <p:ext uri="{D42A27DB-BD31-4B8C-83A1-F6EECF244321}">
                <p14:modId xmlns:p14="http://schemas.microsoft.com/office/powerpoint/2010/main" val="1360024739"/>
              </p:ext>
            </p:extLst>
          </p:nvPr>
        </p:nvGraphicFramePr>
        <p:xfrm>
          <a:off x="1306286" y="1687286"/>
          <a:ext cx="7329714" cy="4546600"/>
        </p:xfrm>
        <a:graphic>
          <a:graphicData uri="http://schemas.openxmlformats.org/drawingml/2006/chart">
            <c:chart xmlns:c="http://schemas.openxmlformats.org/drawingml/2006/chart" xmlns:r="http://schemas.openxmlformats.org/officeDocument/2006/relationships" r:id="rId4"/>
          </a:graphicData>
        </a:graphic>
      </p:graphicFrame>
      <p:sp>
        <p:nvSpPr>
          <p:cNvPr id="8" name="CaixaDeTexto 7">
            <a:extLst>
              <a:ext uri="{FF2B5EF4-FFF2-40B4-BE49-F238E27FC236}">
                <a16:creationId xmlns:a16="http://schemas.microsoft.com/office/drawing/2014/main" id="{6FE175C0-64D4-A88F-4132-988B31D0E4C8}"/>
              </a:ext>
            </a:extLst>
          </p:cNvPr>
          <p:cNvSpPr txBox="1"/>
          <p:nvPr/>
        </p:nvSpPr>
        <p:spPr>
          <a:xfrm>
            <a:off x="8636001" y="3019938"/>
            <a:ext cx="3169520" cy="1643527"/>
          </a:xfrm>
          <a:prstGeom prst="rect">
            <a:avLst/>
          </a:prstGeom>
          <a:noFill/>
        </p:spPr>
        <p:txBody>
          <a:bodyPr wrap="square" lIns="91440" tIns="45720" rIns="91440" bIns="45720" anchor="t">
            <a:spAutoFit/>
          </a:bodyPr>
          <a:lstStyle/>
          <a:p>
            <a:pPr>
              <a:lnSpc>
                <a:spcPct val="90000"/>
              </a:lnSpc>
              <a:spcBef>
                <a:spcPct val="0"/>
              </a:spcBef>
            </a:pPr>
            <a:r>
              <a:rPr lang="pt-BR" sz="2800" b="1" dirty="0">
                <a:latin typeface="Ubuntu"/>
                <a:ea typeface="+mj-ea"/>
                <a:cs typeface="+mj-cs"/>
              </a:rPr>
              <a:t>Total: 11.304 registros de medicamentos vigentes.</a:t>
            </a:r>
          </a:p>
        </p:txBody>
      </p:sp>
      <p:sp>
        <p:nvSpPr>
          <p:cNvPr id="5" name="CaixaDeTexto 4">
            <a:extLst>
              <a:ext uri="{FF2B5EF4-FFF2-40B4-BE49-F238E27FC236}">
                <a16:creationId xmlns:a16="http://schemas.microsoft.com/office/drawing/2014/main" id="{6080E301-B6E8-C61E-1613-A475817CFB7E}"/>
              </a:ext>
            </a:extLst>
          </p:cNvPr>
          <p:cNvSpPr txBox="1"/>
          <p:nvPr/>
        </p:nvSpPr>
        <p:spPr>
          <a:xfrm>
            <a:off x="1800225" y="6130964"/>
            <a:ext cx="3777673" cy="276999"/>
          </a:xfrm>
          <a:prstGeom prst="rect">
            <a:avLst/>
          </a:prstGeom>
          <a:noFill/>
        </p:spPr>
        <p:txBody>
          <a:bodyPr wrap="square" rtlCol="0">
            <a:spAutoFit/>
          </a:bodyPr>
          <a:lstStyle/>
          <a:p>
            <a:r>
              <a:rPr lang="pt-BR" sz="1200" dirty="0">
                <a:latin typeface="Ubuntu Light" panose="020B0304030602030204" pitchFamily="34" charset="0"/>
              </a:rPr>
              <a:t>Fonte: Sistema Datavisa</a:t>
            </a:r>
          </a:p>
        </p:txBody>
      </p:sp>
    </p:spTree>
    <p:extLst>
      <p:ext uri="{BB962C8B-B14F-4D97-AF65-F5344CB8AC3E}">
        <p14:creationId xmlns:p14="http://schemas.microsoft.com/office/powerpoint/2010/main" val="1539710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12" name="Picture 11">
            <a:extLst>
              <a:ext uri="{FF2B5EF4-FFF2-40B4-BE49-F238E27FC236}">
                <a16:creationId xmlns:a16="http://schemas.microsoft.com/office/drawing/2014/main" id="{9096D423-4B5D-1D67-4902-77F6CCC97F1F}"/>
              </a:ext>
            </a:extLst>
          </p:cNvPr>
          <p:cNvPicPr>
            <a:picLocks noChangeAspect="1"/>
          </p:cNvPicPr>
          <p:nvPr/>
        </p:nvPicPr>
        <p:blipFill>
          <a:blip r:embed="rId3"/>
          <a:stretch>
            <a:fillRect/>
          </a:stretch>
        </p:blipFill>
        <p:spPr>
          <a:xfrm>
            <a:off x="0" y="0"/>
            <a:ext cx="1798522" cy="1459456"/>
          </a:xfrm>
          <a:prstGeom prst="rect">
            <a:avLst/>
          </a:prstGeom>
        </p:spPr>
      </p:pic>
      <p:sp>
        <p:nvSpPr>
          <p:cNvPr id="2" name="CaixaDeTexto 1">
            <a:extLst>
              <a:ext uri="{FF2B5EF4-FFF2-40B4-BE49-F238E27FC236}">
                <a16:creationId xmlns:a16="http://schemas.microsoft.com/office/drawing/2014/main" id="{47030475-C6F1-A75F-433D-AD5684E75DC8}"/>
              </a:ext>
            </a:extLst>
          </p:cNvPr>
          <p:cNvSpPr txBox="1"/>
          <p:nvPr/>
        </p:nvSpPr>
        <p:spPr>
          <a:xfrm>
            <a:off x="1828800" y="624114"/>
            <a:ext cx="10130971" cy="480131"/>
          </a:xfrm>
          <a:prstGeom prst="rect">
            <a:avLst/>
          </a:prstGeom>
          <a:noFill/>
        </p:spPr>
        <p:txBody>
          <a:bodyPr wrap="square" rtlCol="0">
            <a:spAutoFit/>
          </a:bodyPr>
          <a:lstStyle/>
          <a:p>
            <a:pPr>
              <a:lnSpc>
                <a:spcPct val="90000"/>
              </a:lnSpc>
              <a:spcBef>
                <a:spcPct val="0"/>
              </a:spcBef>
            </a:pPr>
            <a:r>
              <a:rPr lang="pt-BR" sz="2800" b="1" dirty="0">
                <a:latin typeface="Ubuntu" panose="020B0504030602030204" pitchFamily="34" charset="0"/>
                <a:ea typeface="+mj-ea"/>
                <a:cs typeface="+mj-cs"/>
              </a:rPr>
              <a:t>Solicitações de registros em crescimento</a:t>
            </a:r>
          </a:p>
        </p:txBody>
      </p:sp>
      <p:graphicFrame>
        <p:nvGraphicFramePr>
          <p:cNvPr id="4" name="Gráfico 3">
            <a:extLst>
              <a:ext uri="{FF2B5EF4-FFF2-40B4-BE49-F238E27FC236}">
                <a16:creationId xmlns:a16="http://schemas.microsoft.com/office/drawing/2014/main" id="{B6C9E746-A20C-887B-53CD-C871F0E6CDBD}"/>
              </a:ext>
            </a:extLst>
          </p:cNvPr>
          <p:cNvGraphicFramePr/>
          <p:nvPr>
            <p:extLst>
              <p:ext uri="{D42A27DB-BD31-4B8C-83A1-F6EECF244321}">
                <p14:modId xmlns:p14="http://schemas.microsoft.com/office/powerpoint/2010/main" val="1019598571"/>
              </p:ext>
            </p:extLst>
          </p:nvPr>
        </p:nvGraphicFramePr>
        <p:xfrm>
          <a:off x="1009650" y="2166153"/>
          <a:ext cx="10172700" cy="3501778"/>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o Explicativo: Seta para a Direita 4">
            <a:extLst>
              <a:ext uri="{FF2B5EF4-FFF2-40B4-BE49-F238E27FC236}">
                <a16:creationId xmlns:a16="http://schemas.microsoft.com/office/drawing/2014/main" id="{A3A74C0D-669A-F75C-1F29-919B1EB026B8}"/>
              </a:ext>
            </a:extLst>
          </p:cNvPr>
          <p:cNvSpPr/>
          <p:nvPr/>
        </p:nvSpPr>
        <p:spPr>
          <a:xfrm rot="1191946">
            <a:off x="7582021" y="1534834"/>
            <a:ext cx="2620025" cy="489858"/>
          </a:xfrm>
          <a:prstGeom prst="rightArrowCallout">
            <a:avLst>
              <a:gd name="adj1" fmla="val 27348"/>
              <a:gd name="adj2" fmla="val 24937"/>
              <a:gd name="adj3" fmla="val 43931"/>
              <a:gd name="adj4" fmla="val 85696"/>
            </a:avLst>
          </a:prstGeom>
          <a:solidFill>
            <a:srgbClr val="C00000">
              <a:alpha val="50196"/>
            </a:srgbClr>
          </a:solidFill>
        </p:spPr>
        <p:style>
          <a:lnRef idx="1">
            <a:schemeClr val="accent3"/>
          </a:lnRef>
          <a:fillRef idx="3">
            <a:schemeClr val="accent3"/>
          </a:fillRef>
          <a:effectRef idx="2">
            <a:schemeClr val="accent3"/>
          </a:effectRef>
          <a:fontRef idx="minor">
            <a:schemeClr val="lt1"/>
          </a:fontRef>
        </p:style>
        <p:txBody>
          <a:bodyPr wrap="square" rtlCol="0" anchor="ctr">
            <a:noAutofit/>
          </a:bodyPr>
          <a:lstStyle/>
          <a:p>
            <a:pPr algn="ctr"/>
            <a:endParaRPr lang="pt-BR" sz="200" kern="1200" dirty="0">
              <a:solidFill>
                <a:srgbClr val="FFFFFF"/>
              </a:solidFill>
              <a:effectLst/>
              <a:ea typeface="Times New Roman" panose="02020603050405020304" pitchFamily="18" charset="0"/>
              <a:cs typeface="Arial" panose="020B0604020202020204" pitchFamily="34" charset="0"/>
            </a:endParaRPr>
          </a:p>
          <a:p>
            <a:pPr marL="171450" indent="-171450" algn="ctr">
              <a:buFont typeface="Arial" panose="020B0604020202020204" pitchFamily="34" charset="0"/>
              <a:buChar char="•"/>
            </a:pPr>
            <a:r>
              <a:rPr lang="pt-BR" sz="1050" kern="1200" dirty="0">
                <a:solidFill>
                  <a:srgbClr val="FFFFFF"/>
                </a:solidFill>
                <a:effectLst/>
                <a:ea typeface="Times New Roman" panose="02020603050405020304" pitchFamily="18" charset="0"/>
                <a:cs typeface="Arial" panose="020B0604020202020204" pitchFamily="34" charset="0"/>
              </a:rPr>
              <a:t>+27% em </a:t>
            </a:r>
            <a:r>
              <a:rPr lang="pt-BR" sz="1050" dirty="0">
                <a:solidFill>
                  <a:srgbClr val="FFFFFF"/>
                </a:solidFill>
                <a:cs typeface="Arial" panose="020B0604020202020204" pitchFamily="34" charset="0"/>
              </a:rPr>
              <a:t>comparação a 2022</a:t>
            </a:r>
          </a:p>
          <a:p>
            <a:pPr marL="171450" indent="-171450" algn="ctr">
              <a:buFont typeface="Arial" panose="020B0604020202020204" pitchFamily="34" charset="0"/>
              <a:buChar char="•"/>
            </a:pPr>
            <a:r>
              <a:rPr lang="pt-BR" sz="1050" dirty="0">
                <a:solidFill>
                  <a:srgbClr val="FFFFFF"/>
                </a:solidFill>
                <a:cs typeface="Arial" panose="020B0604020202020204" pitchFamily="34" charset="0"/>
              </a:rPr>
              <a:t>+100% em comparação a 2017</a:t>
            </a:r>
          </a:p>
        </p:txBody>
      </p:sp>
      <p:sp>
        <p:nvSpPr>
          <p:cNvPr id="6" name="CaixaDeTexto 5">
            <a:extLst>
              <a:ext uri="{FF2B5EF4-FFF2-40B4-BE49-F238E27FC236}">
                <a16:creationId xmlns:a16="http://schemas.microsoft.com/office/drawing/2014/main" id="{0C454954-B3CA-7BF6-50B5-1D431A896193}"/>
              </a:ext>
            </a:extLst>
          </p:cNvPr>
          <p:cNvSpPr txBox="1"/>
          <p:nvPr/>
        </p:nvSpPr>
        <p:spPr>
          <a:xfrm>
            <a:off x="1009650" y="6083339"/>
            <a:ext cx="3777673" cy="276999"/>
          </a:xfrm>
          <a:prstGeom prst="rect">
            <a:avLst/>
          </a:prstGeom>
          <a:noFill/>
        </p:spPr>
        <p:txBody>
          <a:bodyPr wrap="square" rtlCol="0">
            <a:spAutoFit/>
          </a:bodyPr>
          <a:lstStyle/>
          <a:p>
            <a:r>
              <a:rPr lang="pt-BR" sz="1200" dirty="0">
                <a:latin typeface="Ubuntu Light" panose="020B0304030602030204" pitchFamily="34" charset="0"/>
              </a:rPr>
              <a:t>Fonte: Sistema Datavisa</a:t>
            </a:r>
          </a:p>
        </p:txBody>
      </p:sp>
    </p:spTree>
    <p:extLst>
      <p:ext uri="{BB962C8B-B14F-4D97-AF65-F5344CB8AC3E}">
        <p14:creationId xmlns:p14="http://schemas.microsoft.com/office/powerpoint/2010/main" val="399454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12" name="Picture 11">
            <a:extLst>
              <a:ext uri="{FF2B5EF4-FFF2-40B4-BE49-F238E27FC236}">
                <a16:creationId xmlns:a16="http://schemas.microsoft.com/office/drawing/2014/main" id="{9096D423-4B5D-1D67-4902-77F6CCC97F1F}"/>
              </a:ext>
            </a:extLst>
          </p:cNvPr>
          <p:cNvPicPr>
            <a:picLocks noChangeAspect="1"/>
          </p:cNvPicPr>
          <p:nvPr/>
        </p:nvPicPr>
        <p:blipFill>
          <a:blip r:embed="rId3"/>
          <a:stretch>
            <a:fillRect/>
          </a:stretch>
        </p:blipFill>
        <p:spPr>
          <a:xfrm>
            <a:off x="0" y="0"/>
            <a:ext cx="1798522" cy="1459456"/>
          </a:xfrm>
          <a:prstGeom prst="rect">
            <a:avLst/>
          </a:prstGeom>
        </p:spPr>
      </p:pic>
      <p:sp>
        <p:nvSpPr>
          <p:cNvPr id="2" name="CaixaDeTexto 1">
            <a:extLst>
              <a:ext uri="{FF2B5EF4-FFF2-40B4-BE49-F238E27FC236}">
                <a16:creationId xmlns:a16="http://schemas.microsoft.com/office/drawing/2014/main" id="{47030475-C6F1-A75F-433D-AD5684E75DC8}"/>
              </a:ext>
            </a:extLst>
          </p:cNvPr>
          <p:cNvSpPr txBox="1"/>
          <p:nvPr/>
        </p:nvSpPr>
        <p:spPr>
          <a:xfrm>
            <a:off x="1828800" y="624114"/>
            <a:ext cx="10130971" cy="480131"/>
          </a:xfrm>
          <a:prstGeom prst="rect">
            <a:avLst/>
          </a:prstGeom>
          <a:noFill/>
        </p:spPr>
        <p:txBody>
          <a:bodyPr wrap="square" rtlCol="0">
            <a:spAutoFit/>
          </a:bodyPr>
          <a:lstStyle/>
          <a:p>
            <a:pPr>
              <a:lnSpc>
                <a:spcPct val="90000"/>
              </a:lnSpc>
              <a:spcBef>
                <a:spcPct val="0"/>
              </a:spcBef>
            </a:pPr>
            <a:r>
              <a:rPr lang="pt-BR" sz="2800" b="1" dirty="0">
                <a:latin typeface="Ubuntu" panose="020B0504030602030204" pitchFamily="34" charset="0"/>
                <a:ea typeface="+mj-ea"/>
                <a:cs typeface="+mj-cs"/>
              </a:rPr>
              <a:t>Percentual de Aprovações</a:t>
            </a:r>
          </a:p>
        </p:txBody>
      </p:sp>
      <p:sp>
        <p:nvSpPr>
          <p:cNvPr id="6" name="CaixaDeTexto 5">
            <a:extLst>
              <a:ext uri="{FF2B5EF4-FFF2-40B4-BE49-F238E27FC236}">
                <a16:creationId xmlns:a16="http://schemas.microsoft.com/office/drawing/2014/main" id="{0C454954-B3CA-7BF6-50B5-1D431A896193}"/>
              </a:ext>
            </a:extLst>
          </p:cNvPr>
          <p:cNvSpPr txBox="1"/>
          <p:nvPr/>
        </p:nvSpPr>
        <p:spPr>
          <a:xfrm>
            <a:off x="1009650" y="6083339"/>
            <a:ext cx="3777673" cy="276999"/>
          </a:xfrm>
          <a:prstGeom prst="rect">
            <a:avLst/>
          </a:prstGeom>
          <a:noFill/>
        </p:spPr>
        <p:txBody>
          <a:bodyPr wrap="square" rtlCol="0">
            <a:spAutoFit/>
          </a:bodyPr>
          <a:lstStyle/>
          <a:p>
            <a:r>
              <a:rPr lang="pt-BR" sz="1200" dirty="0">
                <a:latin typeface="Ubuntu Light" panose="020B0304030602030204" pitchFamily="34" charset="0"/>
              </a:rPr>
              <a:t>Fonte: Sistema Datavisa</a:t>
            </a:r>
          </a:p>
        </p:txBody>
      </p:sp>
      <p:graphicFrame>
        <p:nvGraphicFramePr>
          <p:cNvPr id="7" name="Gráfico 6">
            <a:extLst>
              <a:ext uri="{FF2B5EF4-FFF2-40B4-BE49-F238E27FC236}">
                <a16:creationId xmlns:a16="http://schemas.microsoft.com/office/drawing/2014/main" id="{2AED9CBB-DF9F-C304-5CC5-548A8E70AADB}"/>
              </a:ext>
            </a:extLst>
          </p:cNvPr>
          <p:cNvGraphicFramePr/>
          <p:nvPr>
            <p:extLst>
              <p:ext uri="{D42A27DB-BD31-4B8C-83A1-F6EECF244321}">
                <p14:modId xmlns:p14="http://schemas.microsoft.com/office/powerpoint/2010/main" val="2104044251"/>
              </p:ext>
            </p:extLst>
          </p:nvPr>
        </p:nvGraphicFramePr>
        <p:xfrm>
          <a:off x="546100" y="1606047"/>
          <a:ext cx="11099800" cy="43307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34638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12" name="Picture 11">
            <a:extLst>
              <a:ext uri="{FF2B5EF4-FFF2-40B4-BE49-F238E27FC236}">
                <a16:creationId xmlns:a16="http://schemas.microsoft.com/office/drawing/2014/main" id="{9096D423-4B5D-1D67-4902-77F6CCC97F1F}"/>
              </a:ext>
            </a:extLst>
          </p:cNvPr>
          <p:cNvPicPr>
            <a:picLocks noChangeAspect="1"/>
          </p:cNvPicPr>
          <p:nvPr/>
        </p:nvPicPr>
        <p:blipFill>
          <a:blip r:embed="rId3"/>
          <a:stretch>
            <a:fillRect/>
          </a:stretch>
        </p:blipFill>
        <p:spPr>
          <a:xfrm>
            <a:off x="0" y="0"/>
            <a:ext cx="1798522" cy="1459456"/>
          </a:xfrm>
          <a:prstGeom prst="rect">
            <a:avLst/>
          </a:prstGeom>
        </p:spPr>
      </p:pic>
      <p:sp>
        <p:nvSpPr>
          <p:cNvPr id="6" name="CaixaDeTexto 5">
            <a:extLst>
              <a:ext uri="{FF2B5EF4-FFF2-40B4-BE49-F238E27FC236}">
                <a16:creationId xmlns:a16="http://schemas.microsoft.com/office/drawing/2014/main" id="{0C454954-B3CA-7BF6-50B5-1D431A896193}"/>
              </a:ext>
            </a:extLst>
          </p:cNvPr>
          <p:cNvSpPr txBox="1"/>
          <p:nvPr/>
        </p:nvSpPr>
        <p:spPr>
          <a:xfrm>
            <a:off x="1009650" y="6083339"/>
            <a:ext cx="3777673" cy="276999"/>
          </a:xfrm>
          <a:prstGeom prst="rect">
            <a:avLst/>
          </a:prstGeom>
          <a:noFill/>
        </p:spPr>
        <p:txBody>
          <a:bodyPr wrap="square" rtlCol="0">
            <a:spAutoFit/>
          </a:bodyPr>
          <a:lstStyle/>
          <a:p>
            <a:r>
              <a:rPr lang="pt-BR" sz="1200" dirty="0">
                <a:latin typeface="Ubuntu Light" panose="020B0304030602030204" pitchFamily="34" charset="0"/>
              </a:rPr>
              <a:t>Fonte: Sistema Datavisa</a:t>
            </a:r>
          </a:p>
        </p:txBody>
      </p:sp>
      <p:sp>
        <p:nvSpPr>
          <p:cNvPr id="7" name="Título 1">
            <a:extLst>
              <a:ext uri="{FF2B5EF4-FFF2-40B4-BE49-F238E27FC236}">
                <a16:creationId xmlns:a16="http://schemas.microsoft.com/office/drawing/2014/main" id="{64A6D920-6555-72AE-5EAD-A404F031C793}"/>
              </a:ext>
            </a:extLst>
          </p:cNvPr>
          <p:cNvSpPr txBox="1">
            <a:spLocks/>
          </p:cNvSpPr>
          <p:nvPr/>
        </p:nvSpPr>
        <p:spPr>
          <a:xfrm>
            <a:off x="1595588" y="472735"/>
            <a:ext cx="10333703" cy="631508"/>
          </a:xfrm>
          <a:prstGeom prst="rect">
            <a:avLst/>
          </a:prstGeom>
          <a:solidFill>
            <a:schemeClr val="bg1"/>
          </a:solidFill>
        </p:spPr>
        <p:txBody>
          <a:bodyPr vert="horz" lIns="91440" tIns="45720" rIns="91440" bIns="45720" rtlCol="0" anchor="ctr">
            <a:normAutofit/>
          </a:bodyPr>
          <a:lst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a:lstStyle>
          <a:p>
            <a:r>
              <a:rPr lang="pt-BR" sz="2800" b="1" dirty="0">
                <a:solidFill>
                  <a:schemeClr val="tx1"/>
                </a:solidFill>
                <a:latin typeface="Ubuntu" panose="020B0504030602030204" pitchFamily="34" charset="0"/>
                <a:cs typeface="+mj-cs"/>
              </a:rPr>
              <a:t>Histórico de aprovações</a:t>
            </a:r>
          </a:p>
        </p:txBody>
      </p:sp>
      <p:graphicFrame>
        <p:nvGraphicFramePr>
          <p:cNvPr id="8" name="Gráfico 7">
            <a:extLst>
              <a:ext uri="{FF2B5EF4-FFF2-40B4-BE49-F238E27FC236}">
                <a16:creationId xmlns:a16="http://schemas.microsoft.com/office/drawing/2014/main" id="{F06173F0-C88D-F831-59A9-23D787B85926}"/>
              </a:ext>
            </a:extLst>
          </p:cNvPr>
          <p:cNvGraphicFramePr/>
          <p:nvPr>
            <p:extLst>
              <p:ext uri="{D42A27DB-BD31-4B8C-83A1-F6EECF244321}">
                <p14:modId xmlns:p14="http://schemas.microsoft.com/office/powerpoint/2010/main" val="1105634345"/>
              </p:ext>
            </p:extLst>
          </p:nvPr>
        </p:nvGraphicFramePr>
        <p:xfrm>
          <a:off x="1219200" y="1909762"/>
          <a:ext cx="10185400" cy="4215473"/>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o Explicativo: Seta para a Direita 9">
            <a:extLst>
              <a:ext uri="{FF2B5EF4-FFF2-40B4-BE49-F238E27FC236}">
                <a16:creationId xmlns:a16="http://schemas.microsoft.com/office/drawing/2014/main" id="{992EAA90-734B-75C9-FCD7-CB1A3DA957D1}"/>
              </a:ext>
            </a:extLst>
          </p:cNvPr>
          <p:cNvSpPr/>
          <p:nvPr/>
        </p:nvSpPr>
        <p:spPr>
          <a:xfrm rot="817490">
            <a:off x="8978840" y="2241311"/>
            <a:ext cx="1626577" cy="542191"/>
          </a:xfrm>
          <a:prstGeom prst="rightArrowCallout">
            <a:avLst>
              <a:gd name="adj1" fmla="val 25000"/>
              <a:gd name="adj2" fmla="val 25000"/>
              <a:gd name="adj3" fmla="val 25000"/>
              <a:gd name="adj4" fmla="val 80992"/>
            </a:avLst>
          </a:prstGeom>
          <a:solidFill>
            <a:srgbClr val="C00000">
              <a:alpha val="50196"/>
            </a:srgbClr>
          </a:solidFill>
        </p:spPr>
        <p:style>
          <a:lnRef idx="1">
            <a:schemeClr val="accent3"/>
          </a:lnRef>
          <a:fillRef idx="3">
            <a:schemeClr val="accent3"/>
          </a:fillRef>
          <a:effectRef idx="2">
            <a:schemeClr val="accent3"/>
          </a:effectRef>
          <a:fontRef idx="minor">
            <a:schemeClr val="lt1"/>
          </a:fontRef>
        </p:style>
        <p:txBody>
          <a:bodyPr wrap="square" rtlCol="0" anchor="ctr">
            <a:noAutofit/>
          </a:bodyPr>
          <a:lstStyle/>
          <a:p>
            <a:pPr algn="ctr"/>
            <a:r>
              <a:rPr lang="pt-BR" sz="1000" kern="1200" dirty="0">
                <a:solidFill>
                  <a:srgbClr val="FFFFFF"/>
                </a:solidFill>
                <a:effectLst/>
                <a:ea typeface="Times New Roman" panose="02020603050405020304" pitchFamily="18" charset="0"/>
                <a:cs typeface="Arial" panose="020B0604020202020204" pitchFamily="34" charset="0"/>
              </a:rPr>
              <a:t>Recorde de aprovações na série</a:t>
            </a:r>
            <a:endParaRPr lang="pt-BR" sz="1400" dirty="0">
              <a:effectLst/>
              <a:latin typeface="Times New Roman" panose="02020603050405020304" pitchFamily="18" charset="0"/>
              <a:ea typeface="Times New Roman" panose="02020603050405020304" pitchFamily="18" charset="0"/>
            </a:endParaRPr>
          </a:p>
        </p:txBody>
      </p:sp>
      <p:sp>
        <p:nvSpPr>
          <p:cNvPr id="11" name="Texto Explicativo: Seta para a Direita 10">
            <a:extLst>
              <a:ext uri="{FF2B5EF4-FFF2-40B4-BE49-F238E27FC236}">
                <a16:creationId xmlns:a16="http://schemas.microsoft.com/office/drawing/2014/main" id="{2872FB58-BA2B-54C5-1225-1266BF3275E7}"/>
              </a:ext>
            </a:extLst>
          </p:cNvPr>
          <p:cNvSpPr/>
          <p:nvPr/>
        </p:nvSpPr>
        <p:spPr>
          <a:xfrm rot="817490">
            <a:off x="8871714" y="4056584"/>
            <a:ext cx="1766180" cy="575222"/>
          </a:xfrm>
          <a:prstGeom prst="rightArrowCallout">
            <a:avLst>
              <a:gd name="adj1" fmla="val 25000"/>
              <a:gd name="adj2" fmla="val 25000"/>
              <a:gd name="adj3" fmla="val 25000"/>
              <a:gd name="adj4" fmla="val 80992"/>
            </a:avLst>
          </a:prstGeom>
          <a:solidFill>
            <a:srgbClr val="C00000">
              <a:alpha val="50196"/>
            </a:srgbClr>
          </a:solidFill>
        </p:spPr>
        <p:style>
          <a:lnRef idx="1">
            <a:schemeClr val="accent3"/>
          </a:lnRef>
          <a:fillRef idx="3">
            <a:schemeClr val="accent3"/>
          </a:fillRef>
          <a:effectRef idx="2">
            <a:schemeClr val="accent3"/>
          </a:effectRef>
          <a:fontRef idx="minor">
            <a:schemeClr val="lt1"/>
          </a:fontRef>
        </p:style>
        <p:txBody>
          <a:bodyPr wrap="square" rtlCol="0" anchor="ctr">
            <a:noAutofit/>
          </a:bodyPr>
          <a:lstStyle/>
          <a:p>
            <a:pPr algn="ctr"/>
            <a:r>
              <a:rPr lang="pt-BR" sz="1000" kern="1200">
                <a:solidFill>
                  <a:srgbClr val="FFFFFF"/>
                </a:solidFill>
                <a:effectLst/>
                <a:latin typeface="Ubuntu Light" panose="020B0304030602030204" pitchFamily="34" charset="0"/>
                <a:ea typeface="Times New Roman" panose="02020603050405020304" pitchFamily="18" charset="0"/>
                <a:cs typeface="Arial" panose="020B0604020202020204" pitchFamily="34" charset="0"/>
              </a:rPr>
              <a:t>Recorde de aprovações na série</a:t>
            </a:r>
            <a:endParaRPr lang="pt-BR" sz="1400">
              <a:effectLst/>
              <a:latin typeface="Ubuntu Light" panose="020B0304030602030204" pitchFamily="34" charset="0"/>
              <a:ea typeface="Times New Roman" panose="02020603050405020304" pitchFamily="18" charset="0"/>
            </a:endParaRPr>
          </a:p>
        </p:txBody>
      </p:sp>
    </p:spTree>
    <p:extLst>
      <p:ext uri="{BB962C8B-B14F-4D97-AF65-F5344CB8AC3E}">
        <p14:creationId xmlns:p14="http://schemas.microsoft.com/office/powerpoint/2010/main" val="3818524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12" name="Picture 11">
            <a:extLst>
              <a:ext uri="{FF2B5EF4-FFF2-40B4-BE49-F238E27FC236}">
                <a16:creationId xmlns:a16="http://schemas.microsoft.com/office/drawing/2014/main" id="{9096D423-4B5D-1D67-4902-77F6CCC97F1F}"/>
              </a:ext>
            </a:extLst>
          </p:cNvPr>
          <p:cNvPicPr>
            <a:picLocks noChangeAspect="1"/>
          </p:cNvPicPr>
          <p:nvPr/>
        </p:nvPicPr>
        <p:blipFill>
          <a:blip r:embed="rId3"/>
          <a:stretch>
            <a:fillRect/>
          </a:stretch>
        </p:blipFill>
        <p:spPr>
          <a:xfrm>
            <a:off x="0" y="0"/>
            <a:ext cx="1798522" cy="1459456"/>
          </a:xfrm>
          <a:prstGeom prst="rect">
            <a:avLst/>
          </a:prstGeom>
        </p:spPr>
      </p:pic>
      <p:sp>
        <p:nvSpPr>
          <p:cNvPr id="6" name="CaixaDeTexto 5">
            <a:extLst>
              <a:ext uri="{FF2B5EF4-FFF2-40B4-BE49-F238E27FC236}">
                <a16:creationId xmlns:a16="http://schemas.microsoft.com/office/drawing/2014/main" id="{0C454954-B3CA-7BF6-50B5-1D431A896193}"/>
              </a:ext>
            </a:extLst>
          </p:cNvPr>
          <p:cNvSpPr txBox="1"/>
          <p:nvPr/>
        </p:nvSpPr>
        <p:spPr>
          <a:xfrm>
            <a:off x="1219200" y="6321464"/>
            <a:ext cx="3777673" cy="276999"/>
          </a:xfrm>
          <a:prstGeom prst="rect">
            <a:avLst/>
          </a:prstGeom>
          <a:noFill/>
        </p:spPr>
        <p:txBody>
          <a:bodyPr wrap="square" rtlCol="0">
            <a:spAutoFit/>
          </a:bodyPr>
          <a:lstStyle/>
          <a:p>
            <a:r>
              <a:rPr lang="pt-BR" sz="1200" dirty="0">
                <a:latin typeface="Ubuntu Light" panose="020B0304030602030204" pitchFamily="34" charset="0"/>
              </a:rPr>
              <a:t>Fonte: Sistema Datavisa</a:t>
            </a:r>
          </a:p>
        </p:txBody>
      </p:sp>
      <p:sp>
        <p:nvSpPr>
          <p:cNvPr id="7" name="Título 1">
            <a:extLst>
              <a:ext uri="{FF2B5EF4-FFF2-40B4-BE49-F238E27FC236}">
                <a16:creationId xmlns:a16="http://schemas.microsoft.com/office/drawing/2014/main" id="{64A6D920-6555-72AE-5EAD-A404F031C793}"/>
              </a:ext>
            </a:extLst>
          </p:cNvPr>
          <p:cNvSpPr txBox="1">
            <a:spLocks/>
          </p:cNvSpPr>
          <p:nvPr/>
        </p:nvSpPr>
        <p:spPr>
          <a:xfrm>
            <a:off x="1595588" y="472735"/>
            <a:ext cx="10333703" cy="631508"/>
          </a:xfrm>
          <a:prstGeom prst="rect">
            <a:avLst/>
          </a:prstGeom>
          <a:solidFill>
            <a:schemeClr val="bg1"/>
          </a:solidFill>
        </p:spPr>
        <p:txBody>
          <a:bodyPr vert="horz" lIns="91440" tIns="45720" rIns="91440" bIns="45720" rtlCol="0" anchor="ctr">
            <a:normAutofit/>
          </a:bodyPr>
          <a:lst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a:lstStyle>
          <a:p>
            <a:r>
              <a:rPr lang="pt-BR" sz="2800" b="1" dirty="0">
                <a:solidFill>
                  <a:schemeClr val="tx1"/>
                </a:solidFill>
                <a:latin typeface="Ubuntu" panose="020B0504030602030204" pitchFamily="34" charset="0"/>
                <a:cs typeface="+mj-cs"/>
              </a:rPr>
              <a:t>Histórico de aprovações</a:t>
            </a:r>
          </a:p>
        </p:txBody>
      </p:sp>
      <p:graphicFrame>
        <p:nvGraphicFramePr>
          <p:cNvPr id="8" name="Gráfico 7">
            <a:extLst>
              <a:ext uri="{FF2B5EF4-FFF2-40B4-BE49-F238E27FC236}">
                <a16:creationId xmlns:a16="http://schemas.microsoft.com/office/drawing/2014/main" id="{F06173F0-C88D-F831-59A9-23D787B85926}"/>
              </a:ext>
            </a:extLst>
          </p:cNvPr>
          <p:cNvGraphicFramePr/>
          <p:nvPr/>
        </p:nvGraphicFramePr>
        <p:xfrm>
          <a:off x="1219200" y="1909762"/>
          <a:ext cx="10185400" cy="4215473"/>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o Explicativo: Seta para a Direita 9">
            <a:extLst>
              <a:ext uri="{FF2B5EF4-FFF2-40B4-BE49-F238E27FC236}">
                <a16:creationId xmlns:a16="http://schemas.microsoft.com/office/drawing/2014/main" id="{992EAA90-734B-75C9-FCD7-CB1A3DA957D1}"/>
              </a:ext>
            </a:extLst>
          </p:cNvPr>
          <p:cNvSpPr/>
          <p:nvPr/>
        </p:nvSpPr>
        <p:spPr>
          <a:xfrm rot="817490">
            <a:off x="8978840" y="2241311"/>
            <a:ext cx="1626577" cy="542191"/>
          </a:xfrm>
          <a:prstGeom prst="rightArrowCallout">
            <a:avLst>
              <a:gd name="adj1" fmla="val 25000"/>
              <a:gd name="adj2" fmla="val 25000"/>
              <a:gd name="adj3" fmla="val 25000"/>
              <a:gd name="adj4" fmla="val 80992"/>
            </a:avLst>
          </a:prstGeom>
          <a:solidFill>
            <a:srgbClr val="C00000">
              <a:alpha val="50196"/>
            </a:srgbClr>
          </a:solidFill>
        </p:spPr>
        <p:style>
          <a:lnRef idx="1">
            <a:schemeClr val="accent3"/>
          </a:lnRef>
          <a:fillRef idx="3">
            <a:schemeClr val="accent3"/>
          </a:fillRef>
          <a:effectRef idx="2">
            <a:schemeClr val="accent3"/>
          </a:effectRef>
          <a:fontRef idx="minor">
            <a:schemeClr val="lt1"/>
          </a:fontRef>
        </p:style>
        <p:txBody>
          <a:bodyPr wrap="square" rtlCol="0" anchor="ctr">
            <a:noAutofit/>
          </a:bodyPr>
          <a:lstStyle/>
          <a:p>
            <a:pPr algn="ctr"/>
            <a:r>
              <a:rPr lang="pt-BR" sz="1000" kern="1200" dirty="0">
                <a:solidFill>
                  <a:srgbClr val="FFFFFF"/>
                </a:solidFill>
                <a:effectLst/>
                <a:ea typeface="Times New Roman" panose="02020603050405020304" pitchFamily="18" charset="0"/>
                <a:cs typeface="Arial" panose="020B0604020202020204" pitchFamily="34" charset="0"/>
              </a:rPr>
              <a:t>Recorde de aprovações na série</a:t>
            </a:r>
            <a:endParaRPr lang="pt-BR" sz="1400" dirty="0">
              <a:effectLst/>
              <a:latin typeface="Times New Roman" panose="02020603050405020304" pitchFamily="18" charset="0"/>
              <a:ea typeface="Times New Roman" panose="02020603050405020304" pitchFamily="18" charset="0"/>
            </a:endParaRPr>
          </a:p>
        </p:txBody>
      </p:sp>
      <p:sp>
        <p:nvSpPr>
          <p:cNvPr id="11" name="Texto Explicativo: Seta para a Direita 10">
            <a:extLst>
              <a:ext uri="{FF2B5EF4-FFF2-40B4-BE49-F238E27FC236}">
                <a16:creationId xmlns:a16="http://schemas.microsoft.com/office/drawing/2014/main" id="{2872FB58-BA2B-54C5-1225-1266BF3275E7}"/>
              </a:ext>
            </a:extLst>
          </p:cNvPr>
          <p:cNvSpPr/>
          <p:nvPr/>
        </p:nvSpPr>
        <p:spPr>
          <a:xfrm rot="817490">
            <a:off x="8871714" y="4056584"/>
            <a:ext cx="1766180" cy="575222"/>
          </a:xfrm>
          <a:prstGeom prst="rightArrowCallout">
            <a:avLst>
              <a:gd name="adj1" fmla="val 25000"/>
              <a:gd name="adj2" fmla="val 25000"/>
              <a:gd name="adj3" fmla="val 25000"/>
              <a:gd name="adj4" fmla="val 80992"/>
            </a:avLst>
          </a:prstGeom>
          <a:solidFill>
            <a:srgbClr val="C00000">
              <a:alpha val="50196"/>
            </a:srgbClr>
          </a:solidFill>
        </p:spPr>
        <p:style>
          <a:lnRef idx="1">
            <a:schemeClr val="accent3"/>
          </a:lnRef>
          <a:fillRef idx="3">
            <a:schemeClr val="accent3"/>
          </a:fillRef>
          <a:effectRef idx="2">
            <a:schemeClr val="accent3"/>
          </a:effectRef>
          <a:fontRef idx="minor">
            <a:schemeClr val="lt1"/>
          </a:fontRef>
        </p:style>
        <p:txBody>
          <a:bodyPr wrap="square" rtlCol="0" anchor="ctr">
            <a:noAutofit/>
          </a:bodyPr>
          <a:lstStyle/>
          <a:p>
            <a:pPr algn="ctr"/>
            <a:r>
              <a:rPr lang="pt-BR" sz="1000" kern="1200">
                <a:solidFill>
                  <a:srgbClr val="FFFFFF"/>
                </a:solidFill>
                <a:effectLst/>
                <a:latin typeface="Ubuntu Light" panose="020B0304030602030204" pitchFamily="34" charset="0"/>
                <a:ea typeface="Times New Roman" panose="02020603050405020304" pitchFamily="18" charset="0"/>
                <a:cs typeface="Arial" panose="020B0604020202020204" pitchFamily="34" charset="0"/>
              </a:rPr>
              <a:t>Recorde de aprovações na série</a:t>
            </a:r>
            <a:endParaRPr lang="pt-BR" sz="1400">
              <a:effectLst/>
              <a:latin typeface="Ubuntu Light" panose="020B0304030602030204" pitchFamily="34" charset="0"/>
              <a:ea typeface="Times New Roman" panose="02020603050405020304" pitchFamily="18" charset="0"/>
            </a:endParaRPr>
          </a:p>
        </p:txBody>
      </p:sp>
    </p:spTree>
    <p:extLst>
      <p:ext uri="{BB962C8B-B14F-4D97-AF65-F5344CB8AC3E}">
        <p14:creationId xmlns:p14="http://schemas.microsoft.com/office/powerpoint/2010/main" val="14434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12" name="Picture 11">
            <a:extLst>
              <a:ext uri="{FF2B5EF4-FFF2-40B4-BE49-F238E27FC236}">
                <a16:creationId xmlns:a16="http://schemas.microsoft.com/office/drawing/2014/main" id="{9096D423-4B5D-1D67-4902-77F6CCC97F1F}"/>
              </a:ext>
            </a:extLst>
          </p:cNvPr>
          <p:cNvPicPr>
            <a:picLocks noChangeAspect="1"/>
          </p:cNvPicPr>
          <p:nvPr/>
        </p:nvPicPr>
        <p:blipFill>
          <a:blip r:embed="rId3"/>
          <a:stretch>
            <a:fillRect/>
          </a:stretch>
        </p:blipFill>
        <p:spPr>
          <a:xfrm>
            <a:off x="0" y="0"/>
            <a:ext cx="1798522" cy="1459456"/>
          </a:xfrm>
          <a:prstGeom prst="rect">
            <a:avLst/>
          </a:prstGeom>
        </p:spPr>
      </p:pic>
      <p:sp>
        <p:nvSpPr>
          <p:cNvPr id="7" name="Título 1">
            <a:extLst>
              <a:ext uri="{FF2B5EF4-FFF2-40B4-BE49-F238E27FC236}">
                <a16:creationId xmlns:a16="http://schemas.microsoft.com/office/drawing/2014/main" id="{64A6D920-6555-72AE-5EAD-A404F031C793}"/>
              </a:ext>
            </a:extLst>
          </p:cNvPr>
          <p:cNvSpPr txBox="1">
            <a:spLocks/>
          </p:cNvSpPr>
          <p:nvPr/>
        </p:nvSpPr>
        <p:spPr>
          <a:xfrm>
            <a:off x="1595588" y="472735"/>
            <a:ext cx="10333703" cy="631508"/>
          </a:xfrm>
          <a:prstGeom prst="rect">
            <a:avLst/>
          </a:prstGeom>
          <a:solidFill>
            <a:schemeClr val="bg1"/>
          </a:solidFill>
        </p:spPr>
        <p:txBody>
          <a:bodyPr vert="horz" lIns="91440" tIns="45720" rIns="91440" bIns="45720" rtlCol="0" anchor="ctr">
            <a:normAutofit fontScale="92500" lnSpcReduction="20000"/>
          </a:bodyPr>
          <a:lst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2400" b="1" i="0" u="none" strike="noStrike" kern="1200" cap="none" spc="0" normalizeH="0" baseline="0" noProof="0" dirty="0">
                <a:ln>
                  <a:noFill/>
                </a:ln>
                <a:solidFill>
                  <a:srgbClr val="1C5A7D">
                    <a:lumMod val="75000"/>
                  </a:srgbClr>
                </a:solidFill>
                <a:effectLst/>
                <a:uLnTx/>
                <a:uFillTx/>
                <a:latin typeface="Arial"/>
                <a:ea typeface="+mn-ea"/>
                <a:cs typeface="Arial"/>
              </a:rPr>
              <a:t>Redução no quadro de servidores que atuam na </a:t>
            </a:r>
            <a:r>
              <a:rPr lang="pt-BR" sz="2400" b="1" dirty="0">
                <a:solidFill>
                  <a:srgbClr val="1C5A7D">
                    <a:lumMod val="75000"/>
                  </a:srgbClr>
                </a:solidFill>
                <a:ea typeface="+mn-ea"/>
              </a:rPr>
              <a:t>avaliação do </a:t>
            </a:r>
            <a:r>
              <a:rPr kumimoji="0" lang="pt-BR" sz="2400" b="1" i="0" u="none" strike="noStrike" kern="1200" cap="none" spc="0" normalizeH="0" baseline="0" noProof="0" dirty="0">
                <a:ln>
                  <a:noFill/>
                </a:ln>
                <a:solidFill>
                  <a:srgbClr val="1C5A7D">
                    <a:lumMod val="75000"/>
                  </a:srgbClr>
                </a:solidFill>
                <a:effectLst/>
                <a:uLnTx/>
                <a:uFillTx/>
                <a:latin typeface="Arial"/>
                <a:ea typeface="+mn-ea"/>
                <a:cs typeface="Arial"/>
              </a:rPr>
              <a:t>registro de medicamentos: 2017 - 2023 (%)</a:t>
            </a:r>
          </a:p>
        </p:txBody>
      </p:sp>
      <p:grpSp>
        <p:nvGrpSpPr>
          <p:cNvPr id="2" name="Agrupar 1">
            <a:extLst>
              <a:ext uri="{FF2B5EF4-FFF2-40B4-BE49-F238E27FC236}">
                <a16:creationId xmlns:a16="http://schemas.microsoft.com/office/drawing/2014/main" id="{D0C17568-ACFD-3D74-A3BC-E5EF25FF64EA}"/>
              </a:ext>
            </a:extLst>
          </p:cNvPr>
          <p:cNvGrpSpPr/>
          <p:nvPr/>
        </p:nvGrpSpPr>
        <p:grpSpPr>
          <a:xfrm>
            <a:off x="849085" y="2381474"/>
            <a:ext cx="4990485" cy="2964152"/>
            <a:chOff x="1027135" y="2075542"/>
            <a:chExt cx="10809962" cy="4544108"/>
          </a:xfrm>
        </p:grpSpPr>
        <p:graphicFrame>
          <p:nvGraphicFramePr>
            <p:cNvPr id="4" name="Gráfico 3">
              <a:extLst>
                <a:ext uri="{FF2B5EF4-FFF2-40B4-BE49-F238E27FC236}">
                  <a16:creationId xmlns:a16="http://schemas.microsoft.com/office/drawing/2014/main" id="{E5062F3C-7A18-781B-3A08-7B24223D5370}"/>
                </a:ext>
              </a:extLst>
            </p:cNvPr>
            <p:cNvGraphicFramePr>
              <a:graphicFrameLocks/>
            </p:cNvGraphicFramePr>
            <p:nvPr>
              <p:extLst>
                <p:ext uri="{D42A27DB-BD31-4B8C-83A1-F6EECF244321}">
                  <p14:modId xmlns:p14="http://schemas.microsoft.com/office/powerpoint/2010/main" val="2125025189"/>
                </p:ext>
              </p:extLst>
            </p:nvPr>
          </p:nvGraphicFramePr>
          <p:xfrm>
            <a:off x="1027135" y="2075542"/>
            <a:ext cx="10809962" cy="4544108"/>
          </p:xfrm>
          <a:graphic>
            <a:graphicData uri="http://schemas.openxmlformats.org/drawingml/2006/chart">
              <c:chart xmlns:c="http://schemas.openxmlformats.org/drawingml/2006/chart" xmlns:r="http://schemas.openxmlformats.org/officeDocument/2006/relationships" r:id="rId4"/>
            </a:graphicData>
          </a:graphic>
        </p:graphicFrame>
        <p:sp>
          <p:nvSpPr>
            <p:cNvPr id="5" name="CaixaDeTexto 4">
              <a:extLst>
                <a:ext uri="{FF2B5EF4-FFF2-40B4-BE49-F238E27FC236}">
                  <a16:creationId xmlns:a16="http://schemas.microsoft.com/office/drawing/2014/main" id="{42A29146-C6CF-0281-2D0B-850F587B277D}"/>
                </a:ext>
              </a:extLst>
            </p:cNvPr>
            <p:cNvSpPr txBox="1"/>
            <p:nvPr/>
          </p:nvSpPr>
          <p:spPr>
            <a:xfrm>
              <a:off x="10216051" y="4176931"/>
              <a:ext cx="1445918" cy="330280"/>
            </a:xfrm>
            <a:prstGeom prst="rect">
              <a:avLst/>
            </a:prstGeom>
            <a:noFill/>
          </p:spPr>
          <p:txBody>
            <a:bodyPr wrap="square" rtlCol="0">
              <a:spAutoFit/>
            </a:bodyPr>
            <a:lstStyle/>
            <a:p>
              <a:pPr algn="ctr"/>
              <a:r>
                <a:rPr lang="pt-BR" sz="800" dirty="0">
                  <a:solidFill>
                    <a:srgbClr val="1B4F7F"/>
                  </a:solidFill>
                  <a:latin typeface="Ubuntu Light" panose="020B0304030602030204" pitchFamily="34" charset="0"/>
                </a:rPr>
                <a:t>(89 </a:t>
              </a:r>
              <a:r>
                <a:rPr lang="pt-BR" sz="800" dirty="0" err="1">
                  <a:solidFill>
                    <a:srgbClr val="1B4F7F"/>
                  </a:solidFill>
                  <a:latin typeface="Ubuntu Light" panose="020B0304030602030204" pitchFamily="34" charset="0"/>
                </a:rPr>
                <a:t>ERs</a:t>
              </a:r>
              <a:r>
                <a:rPr lang="pt-BR" sz="800" dirty="0">
                  <a:solidFill>
                    <a:srgbClr val="1B4F7F"/>
                  </a:solidFill>
                  <a:latin typeface="Ubuntu Light" panose="020B0304030602030204" pitchFamily="34" charset="0"/>
                </a:rPr>
                <a:t>)</a:t>
              </a:r>
            </a:p>
          </p:txBody>
        </p:sp>
      </p:grpSp>
      <p:graphicFrame>
        <p:nvGraphicFramePr>
          <p:cNvPr id="9" name="Gráfico 8">
            <a:extLst>
              <a:ext uri="{FF2B5EF4-FFF2-40B4-BE49-F238E27FC236}">
                <a16:creationId xmlns:a16="http://schemas.microsoft.com/office/drawing/2014/main" id="{79FDBFCE-AF7E-1493-113F-1B4F74D77A9C}"/>
              </a:ext>
            </a:extLst>
          </p:cNvPr>
          <p:cNvGraphicFramePr>
            <a:graphicFrameLocks/>
          </p:cNvGraphicFramePr>
          <p:nvPr>
            <p:extLst>
              <p:ext uri="{D42A27DB-BD31-4B8C-83A1-F6EECF244321}">
                <p14:modId xmlns:p14="http://schemas.microsoft.com/office/powerpoint/2010/main" val="4037425454"/>
              </p:ext>
            </p:extLst>
          </p:nvPr>
        </p:nvGraphicFramePr>
        <p:xfrm>
          <a:off x="6762439" y="2467425"/>
          <a:ext cx="4791895" cy="2878201"/>
        </p:xfrm>
        <a:graphic>
          <a:graphicData uri="http://schemas.openxmlformats.org/drawingml/2006/chart">
            <c:chart xmlns:c="http://schemas.openxmlformats.org/drawingml/2006/chart" xmlns:r="http://schemas.openxmlformats.org/officeDocument/2006/relationships" r:id="rId5"/>
          </a:graphicData>
        </a:graphic>
      </p:graphicFrame>
      <p:sp>
        <p:nvSpPr>
          <p:cNvPr id="13" name="Título 1">
            <a:extLst>
              <a:ext uri="{FF2B5EF4-FFF2-40B4-BE49-F238E27FC236}">
                <a16:creationId xmlns:a16="http://schemas.microsoft.com/office/drawing/2014/main" id="{0A43FD6A-F631-3556-C621-F99B48C4BF23}"/>
              </a:ext>
            </a:extLst>
          </p:cNvPr>
          <p:cNvSpPr txBox="1">
            <a:spLocks/>
          </p:cNvSpPr>
          <p:nvPr/>
        </p:nvSpPr>
        <p:spPr>
          <a:xfrm>
            <a:off x="929149" y="1555319"/>
            <a:ext cx="4910421" cy="631508"/>
          </a:xfrm>
          <a:prstGeom prst="rect">
            <a:avLst/>
          </a:prstGeom>
          <a:solidFill>
            <a:schemeClr val="bg1"/>
          </a:solidFill>
        </p:spPr>
        <p:txBody>
          <a:bodyPr vert="horz" lIns="91440" tIns="45720" rIns="91440" bIns="45720" rtlCol="0" anchor="ctr">
            <a:normAutofit fontScale="85000" lnSpcReduction="20000"/>
          </a:bodyPr>
          <a:lst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2400" b="1" i="0" u="none" strike="noStrike" kern="1200" cap="none" spc="0" normalizeH="0" baseline="0" noProof="0" dirty="0">
                <a:ln>
                  <a:noFill/>
                </a:ln>
                <a:solidFill>
                  <a:srgbClr val="1C5A7D">
                    <a:lumMod val="75000"/>
                  </a:srgbClr>
                </a:solidFill>
                <a:effectLst/>
                <a:uLnTx/>
                <a:uFillTx/>
                <a:latin typeface="Arial"/>
                <a:ea typeface="+mn-ea"/>
                <a:cs typeface="Arial"/>
              </a:rPr>
              <a:t>Especialistas em Regulação e Vigilância Sanitária (</a:t>
            </a:r>
            <a:r>
              <a:rPr kumimoji="0" lang="pt-BR" sz="2400" b="1" i="0" u="none" strike="noStrike" kern="1200" cap="none" spc="0" normalizeH="0" baseline="0" noProof="0" dirty="0" err="1">
                <a:ln>
                  <a:noFill/>
                </a:ln>
                <a:solidFill>
                  <a:srgbClr val="1C5A7D">
                    <a:lumMod val="75000"/>
                  </a:srgbClr>
                </a:solidFill>
                <a:effectLst/>
                <a:uLnTx/>
                <a:uFillTx/>
                <a:latin typeface="Arial"/>
                <a:ea typeface="+mn-ea"/>
                <a:cs typeface="Arial"/>
              </a:rPr>
              <a:t>ERs</a:t>
            </a:r>
            <a:r>
              <a:rPr kumimoji="0" lang="pt-BR" sz="2400" b="1" i="0" u="none" strike="noStrike" kern="1200" cap="none" spc="0" normalizeH="0" baseline="0" noProof="0" dirty="0">
                <a:ln>
                  <a:noFill/>
                </a:ln>
                <a:solidFill>
                  <a:srgbClr val="1C5A7D">
                    <a:lumMod val="75000"/>
                  </a:srgbClr>
                </a:solidFill>
                <a:effectLst/>
                <a:uLnTx/>
                <a:uFillTx/>
                <a:latin typeface="Arial"/>
                <a:ea typeface="+mn-ea"/>
                <a:cs typeface="Arial"/>
              </a:rPr>
              <a:t>)</a:t>
            </a:r>
          </a:p>
        </p:txBody>
      </p:sp>
      <p:sp>
        <p:nvSpPr>
          <p:cNvPr id="14" name="Título 1">
            <a:extLst>
              <a:ext uri="{FF2B5EF4-FFF2-40B4-BE49-F238E27FC236}">
                <a16:creationId xmlns:a16="http://schemas.microsoft.com/office/drawing/2014/main" id="{06650CD3-A365-85AA-2041-14C53D9ED8F9}"/>
              </a:ext>
            </a:extLst>
          </p:cNvPr>
          <p:cNvSpPr txBox="1">
            <a:spLocks/>
          </p:cNvSpPr>
          <p:nvPr/>
        </p:nvSpPr>
        <p:spPr>
          <a:xfrm>
            <a:off x="6762439" y="1576978"/>
            <a:ext cx="4910421" cy="631508"/>
          </a:xfrm>
          <a:prstGeom prst="rect">
            <a:avLst/>
          </a:prstGeom>
          <a:solidFill>
            <a:schemeClr val="bg1"/>
          </a:solidFill>
        </p:spPr>
        <p:txBody>
          <a:bodyPr vert="horz" lIns="91440" tIns="45720" rIns="91440" bIns="45720" rtlCol="0" anchor="ctr">
            <a:normAutofit fontScale="92500" lnSpcReduction="20000"/>
          </a:bodyPr>
          <a:lst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2400" b="1" i="0" u="none" strike="noStrike" kern="1200" cap="none" spc="0" normalizeH="0" baseline="0" noProof="0" dirty="0">
                <a:ln>
                  <a:noFill/>
                </a:ln>
                <a:solidFill>
                  <a:srgbClr val="1C5A7D">
                    <a:lumMod val="75000"/>
                  </a:srgbClr>
                </a:solidFill>
                <a:effectLst/>
                <a:uLnTx/>
                <a:uFillTx/>
                <a:latin typeface="Arial"/>
                <a:ea typeface="+mn-ea"/>
                <a:cs typeface="Arial"/>
              </a:rPr>
              <a:t>Técnicos em Regulação e Vigilância Sanitária (</a:t>
            </a:r>
            <a:r>
              <a:rPr kumimoji="0" lang="pt-BR" sz="2400" b="1" i="0" u="none" strike="noStrike" kern="1200" cap="none" spc="0" normalizeH="0" baseline="0" noProof="0" dirty="0" err="1">
                <a:ln>
                  <a:noFill/>
                </a:ln>
                <a:solidFill>
                  <a:srgbClr val="1C5A7D">
                    <a:lumMod val="75000"/>
                  </a:srgbClr>
                </a:solidFill>
                <a:effectLst/>
                <a:uLnTx/>
                <a:uFillTx/>
                <a:latin typeface="Arial"/>
                <a:ea typeface="+mn-ea"/>
                <a:cs typeface="Arial"/>
              </a:rPr>
              <a:t>TRs</a:t>
            </a:r>
            <a:r>
              <a:rPr kumimoji="0" lang="pt-BR" sz="2400" b="1" i="0" u="none" strike="noStrike" kern="1200" cap="none" spc="0" normalizeH="0" baseline="0" noProof="0" dirty="0">
                <a:ln>
                  <a:noFill/>
                </a:ln>
                <a:solidFill>
                  <a:srgbClr val="1C5A7D">
                    <a:lumMod val="75000"/>
                  </a:srgbClr>
                </a:solidFill>
                <a:effectLst/>
                <a:uLnTx/>
                <a:uFillTx/>
                <a:latin typeface="Arial"/>
                <a:ea typeface="+mn-ea"/>
                <a:cs typeface="Arial"/>
              </a:rPr>
              <a:t>)</a:t>
            </a:r>
          </a:p>
        </p:txBody>
      </p:sp>
    </p:spTree>
    <p:extLst>
      <p:ext uri="{BB962C8B-B14F-4D97-AF65-F5344CB8AC3E}">
        <p14:creationId xmlns:p14="http://schemas.microsoft.com/office/powerpoint/2010/main" val="2402324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12" name="Picture 11">
            <a:extLst>
              <a:ext uri="{FF2B5EF4-FFF2-40B4-BE49-F238E27FC236}">
                <a16:creationId xmlns:a16="http://schemas.microsoft.com/office/drawing/2014/main" id="{9096D423-4B5D-1D67-4902-77F6CCC97F1F}"/>
              </a:ext>
            </a:extLst>
          </p:cNvPr>
          <p:cNvPicPr>
            <a:picLocks noChangeAspect="1"/>
          </p:cNvPicPr>
          <p:nvPr/>
        </p:nvPicPr>
        <p:blipFill>
          <a:blip r:embed="rId3"/>
          <a:stretch>
            <a:fillRect/>
          </a:stretch>
        </p:blipFill>
        <p:spPr>
          <a:xfrm>
            <a:off x="0" y="0"/>
            <a:ext cx="1798522" cy="1459456"/>
          </a:xfrm>
          <a:prstGeom prst="rect">
            <a:avLst/>
          </a:prstGeom>
        </p:spPr>
      </p:pic>
      <p:sp>
        <p:nvSpPr>
          <p:cNvPr id="7" name="Título 1">
            <a:extLst>
              <a:ext uri="{FF2B5EF4-FFF2-40B4-BE49-F238E27FC236}">
                <a16:creationId xmlns:a16="http://schemas.microsoft.com/office/drawing/2014/main" id="{64A6D920-6555-72AE-5EAD-A404F031C793}"/>
              </a:ext>
            </a:extLst>
          </p:cNvPr>
          <p:cNvSpPr txBox="1">
            <a:spLocks/>
          </p:cNvSpPr>
          <p:nvPr/>
        </p:nvSpPr>
        <p:spPr>
          <a:xfrm>
            <a:off x="1595588" y="472735"/>
            <a:ext cx="10333703" cy="631508"/>
          </a:xfrm>
          <a:prstGeom prst="rect">
            <a:avLst/>
          </a:prstGeom>
          <a:solidFill>
            <a:schemeClr val="bg1"/>
          </a:solidFill>
        </p:spPr>
        <p:txBody>
          <a:bodyPr vert="horz" lIns="91440" tIns="45720" rIns="91440" bIns="45720" rtlCol="0" anchor="ctr">
            <a:normAutofit/>
          </a:bodyPr>
          <a:lst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a:lstStyle>
          <a:p>
            <a:pPr>
              <a:spcBef>
                <a:spcPts val="0"/>
              </a:spcBef>
              <a:defRPr/>
            </a:pPr>
            <a:r>
              <a:rPr lang="pt-BR" sz="2200" b="1" dirty="0">
                <a:solidFill>
                  <a:srgbClr val="1C5A7D">
                    <a:lumMod val="75000"/>
                  </a:srgbClr>
                </a:solidFill>
                <a:ea typeface="+mn-ea"/>
              </a:rPr>
              <a:t>Recursos Humanos versus pedidos de registros 2017-2023</a:t>
            </a:r>
          </a:p>
        </p:txBody>
      </p:sp>
      <p:graphicFrame>
        <p:nvGraphicFramePr>
          <p:cNvPr id="8" name="Diagrama 7">
            <a:extLst>
              <a:ext uri="{FF2B5EF4-FFF2-40B4-BE49-F238E27FC236}">
                <a16:creationId xmlns:a16="http://schemas.microsoft.com/office/drawing/2014/main" id="{6A0C7572-C7D6-7124-33D3-970BD32B4B4A}"/>
              </a:ext>
            </a:extLst>
          </p:cNvPr>
          <p:cNvGraphicFramePr/>
          <p:nvPr>
            <p:extLst>
              <p:ext uri="{D42A27DB-BD31-4B8C-83A1-F6EECF244321}">
                <p14:modId xmlns:p14="http://schemas.microsoft.com/office/powerpoint/2010/main" val="2577103969"/>
              </p:ext>
            </p:extLst>
          </p:nvPr>
        </p:nvGraphicFramePr>
        <p:xfrm>
          <a:off x="3124200" y="2073080"/>
          <a:ext cx="6204857" cy="379911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51800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12" name="Picture 11">
            <a:extLst>
              <a:ext uri="{FF2B5EF4-FFF2-40B4-BE49-F238E27FC236}">
                <a16:creationId xmlns:a16="http://schemas.microsoft.com/office/drawing/2014/main" id="{9096D423-4B5D-1D67-4902-77F6CCC97F1F}"/>
              </a:ext>
            </a:extLst>
          </p:cNvPr>
          <p:cNvPicPr>
            <a:picLocks noChangeAspect="1"/>
          </p:cNvPicPr>
          <p:nvPr/>
        </p:nvPicPr>
        <p:blipFill>
          <a:blip r:embed="rId3"/>
          <a:stretch>
            <a:fillRect/>
          </a:stretch>
        </p:blipFill>
        <p:spPr>
          <a:xfrm>
            <a:off x="0" y="0"/>
            <a:ext cx="1798522" cy="1459456"/>
          </a:xfrm>
          <a:prstGeom prst="rect">
            <a:avLst/>
          </a:prstGeom>
        </p:spPr>
      </p:pic>
      <p:sp>
        <p:nvSpPr>
          <p:cNvPr id="7" name="Título 1">
            <a:extLst>
              <a:ext uri="{FF2B5EF4-FFF2-40B4-BE49-F238E27FC236}">
                <a16:creationId xmlns:a16="http://schemas.microsoft.com/office/drawing/2014/main" id="{64A6D920-6555-72AE-5EAD-A404F031C793}"/>
              </a:ext>
            </a:extLst>
          </p:cNvPr>
          <p:cNvSpPr txBox="1">
            <a:spLocks/>
          </p:cNvSpPr>
          <p:nvPr/>
        </p:nvSpPr>
        <p:spPr>
          <a:xfrm>
            <a:off x="1595588" y="472735"/>
            <a:ext cx="10333703" cy="631508"/>
          </a:xfrm>
          <a:prstGeom prst="rect">
            <a:avLst/>
          </a:prstGeom>
          <a:solidFill>
            <a:schemeClr val="bg1"/>
          </a:solidFill>
        </p:spPr>
        <p:txBody>
          <a:bodyPr vert="horz" lIns="91440" tIns="45720" rIns="91440" bIns="45720" rtlCol="0" anchor="ctr">
            <a:normAutofit/>
          </a:bodyPr>
          <a:lst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a:lstStyle>
          <a:p>
            <a:pPr>
              <a:spcBef>
                <a:spcPts val="0"/>
              </a:spcBef>
              <a:defRPr/>
            </a:pPr>
            <a:r>
              <a:rPr lang="pt-BR" sz="2200" b="1" dirty="0">
                <a:solidFill>
                  <a:srgbClr val="1C5A7D"/>
                </a:solidFill>
                <a:ea typeface="+mn-ea"/>
              </a:rPr>
              <a:t>Efeitos no sistema regulatório sanitário e atuais desafios</a:t>
            </a:r>
          </a:p>
        </p:txBody>
      </p:sp>
      <p:sp>
        <p:nvSpPr>
          <p:cNvPr id="2" name="Espaço Reservado para Conteúdo 12">
            <a:extLst>
              <a:ext uri="{FF2B5EF4-FFF2-40B4-BE49-F238E27FC236}">
                <a16:creationId xmlns:a16="http://schemas.microsoft.com/office/drawing/2014/main" id="{0C93412E-7210-AC8D-74DE-BCA499CA3D45}"/>
              </a:ext>
            </a:extLst>
          </p:cNvPr>
          <p:cNvSpPr txBox="1">
            <a:spLocks/>
          </p:cNvSpPr>
          <p:nvPr/>
        </p:nvSpPr>
        <p:spPr>
          <a:xfrm>
            <a:off x="1595587" y="1453677"/>
            <a:ext cx="9539137" cy="4525482"/>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pt-BR" sz="1600" dirty="0">
                <a:solidFill>
                  <a:srgbClr val="000000"/>
                </a:solidFill>
                <a:latin typeface="Ubuntu Light"/>
              </a:rPr>
              <a:t>Efeitos</a:t>
            </a:r>
          </a:p>
          <a:p>
            <a:pPr algn="just"/>
            <a:r>
              <a:rPr lang="pt-BR" sz="1600" dirty="0">
                <a:solidFill>
                  <a:srgbClr val="000000"/>
                </a:solidFill>
                <a:latin typeface="Ubuntu Light"/>
              </a:rPr>
              <a:t>Aumento da carga regulatória – volume, complexidade.</a:t>
            </a:r>
            <a:endParaRPr lang="pt-BR" dirty="0">
              <a:cs typeface="Calibri"/>
            </a:endParaRPr>
          </a:p>
          <a:p>
            <a:pPr algn="just"/>
            <a:r>
              <a:rPr lang="pt-BR" sz="1600" dirty="0">
                <a:solidFill>
                  <a:srgbClr val="000000"/>
                </a:solidFill>
                <a:latin typeface="Ubuntu Light"/>
              </a:rPr>
              <a:t>Potencial de litígios.</a:t>
            </a:r>
          </a:p>
          <a:p>
            <a:pPr algn="just"/>
            <a:r>
              <a:rPr lang="pt-BR" sz="1600" dirty="0">
                <a:solidFill>
                  <a:srgbClr val="000000"/>
                </a:solidFill>
                <a:latin typeface="Ubuntu Light"/>
              </a:rPr>
              <a:t>Tempo de avaliação dos dossiês de registro das categorias de medicamentos genéricos e similares, quando da apresentação de dados e informações integrais de segurança e eficácia- SEF, caso o solicitante de registro destas categorias tenha interesse na sua geração, durante o período da exclusividade de dados do medicamento de referência.</a:t>
            </a:r>
            <a:endParaRPr lang="pt-BR" dirty="0">
              <a:latin typeface="Ubuntu Light"/>
            </a:endParaRPr>
          </a:p>
          <a:p>
            <a:pPr algn="just"/>
            <a:r>
              <a:rPr lang="pt-BR" sz="1600" dirty="0">
                <a:solidFill>
                  <a:srgbClr val="000000"/>
                </a:solidFill>
                <a:latin typeface="Ubuntu Light"/>
              </a:rPr>
              <a:t>Cumprimento dos prazos legais para o registro de medicamentos máximo de 365 dias ( ordinário) e 120 dias (prioritário)¹.</a:t>
            </a:r>
          </a:p>
          <a:p>
            <a:pPr algn="just"/>
            <a:r>
              <a:rPr lang="pt-BR" sz="1600" dirty="0">
                <a:solidFill>
                  <a:srgbClr val="000000"/>
                </a:solidFill>
                <a:latin typeface="Ubuntu Light"/>
              </a:rPr>
              <a:t>Amplia os atuais desafios:</a:t>
            </a:r>
          </a:p>
          <a:p>
            <a:pPr marL="285750" indent="-285750" algn="just">
              <a:buChar char="•"/>
            </a:pPr>
            <a:r>
              <a:rPr lang="pt-BR" sz="1600" dirty="0">
                <a:solidFill>
                  <a:srgbClr val="000000"/>
                </a:solidFill>
                <a:latin typeface="Ubuntu Light"/>
              </a:rPr>
              <a:t>Demanda crescente de registros de medicamentos no Brasil.</a:t>
            </a:r>
            <a:endParaRPr lang="pt-BR" dirty="0">
              <a:latin typeface="Ubuntu Light"/>
            </a:endParaRPr>
          </a:p>
          <a:p>
            <a:pPr marL="285750" indent="-285750" algn="just">
              <a:buFont typeface="Arial"/>
              <a:buChar char="•"/>
            </a:pPr>
            <a:r>
              <a:rPr lang="pt-BR" sz="1600" dirty="0">
                <a:solidFill>
                  <a:srgbClr val="000000"/>
                </a:solidFill>
                <a:latin typeface="Ubuntu Light"/>
              </a:rPr>
              <a:t>Redução da capacidade operacional da Anvisa – especialmente na equipe de servidores em número e competentes para a gestão e a avaliação de medicamentos.</a:t>
            </a:r>
          </a:p>
          <a:p>
            <a:pPr marL="285750" indent="-285750" algn="just">
              <a:buChar char="•"/>
            </a:pPr>
            <a:r>
              <a:rPr lang="pt-BR" sz="1600" dirty="0">
                <a:solidFill>
                  <a:srgbClr val="000000"/>
                </a:solidFill>
                <a:latin typeface="Ubuntu Light" panose="020B0304030602030204" pitchFamily="34" charset="0"/>
              </a:rPr>
              <a:t>Aumento da complexidade técnica das avaliações das categorias novos, inovadores e biológicos pelo avanço tecnológico.</a:t>
            </a:r>
          </a:p>
          <a:p>
            <a:pPr algn="just"/>
            <a:endParaRPr lang="pt-BR" sz="1600" dirty="0">
              <a:solidFill>
                <a:srgbClr val="000000"/>
              </a:solidFill>
              <a:latin typeface="Ubuntu Light" panose="020B0304030602030204" pitchFamily="34" charset="0"/>
            </a:endParaRPr>
          </a:p>
          <a:p>
            <a:pPr algn="just"/>
            <a:r>
              <a:rPr lang="pt-BR" sz="1400" dirty="0">
                <a:solidFill>
                  <a:srgbClr val="000000"/>
                </a:solidFill>
                <a:latin typeface="Ubuntu Light" panose="020B0304030602030204" pitchFamily="34" charset="0"/>
              </a:rPr>
              <a:t>¹</a:t>
            </a:r>
            <a:r>
              <a:rPr lang="pt-BR" sz="1100" b="1" dirty="0">
                <a:solidFill>
                  <a:srgbClr val="000080"/>
                </a:solidFill>
                <a:latin typeface="Arial" panose="020B0604020202020204" pitchFamily="34" charset="0"/>
              </a:rPr>
              <a:t>Lei nº 13.411, de 28 de dezembro de 2016.</a:t>
            </a:r>
            <a:endParaRPr lang="pt-BR" sz="1600" dirty="0">
              <a:solidFill>
                <a:srgbClr val="000000"/>
              </a:solidFill>
              <a:latin typeface="Ubuntu Light" panose="020B0304030602030204" pitchFamily="34" charset="0"/>
            </a:endParaRPr>
          </a:p>
        </p:txBody>
      </p:sp>
    </p:spTree>
    <p:extLst>
      <p:ext uri="{BB962C8B-B14F-4D97-AF65-F5344CB8AC3E}">
        <p14:creationId xmlns:p14="http://schemas.microsoft.com/office/powerpoint/2010/main" val="1089323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7" name="Picture 6">
            <a:extLst>
              <a:ext uri="{FF2B5EF4-FFF2-40B4-BE49-F238E27FC236}">
                <a16:creationId xmlns:a16="http://schemas.microsoft.com/office/drawing/2014/main" id="{3401195C-2BAC-CE91-F590-D13961330152}"/>
              </a:ext>
            </a:extLst>
          </p:cNvPr>
          <p:cNvPicPr>
            <a:picLocks noChangeAspect="1"/>
          </p:cNvPicPr>
          <p:nvPr/>
        </p:nvPicPr>
        <p:blipFill>
          <a:blip r:embed="rId3"/>
          <a:stretch>
            <a:fillRect/>
          </a:stretch>
        </p:blipFill>
        <p:spPr>
          <a:xfrm>
            <a:off x="0" y="0"/>
            <a:ext cx="12192000" cy="5261409"/>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4"/>
          <a:stretch>
            <a:fillRect/>
          </a:stretch>
        </p:blipFill>
        <p:spPr>
          <a:xfrm>
            <a:off x="4560794" y="1847649"/>
            <a:ext cx="739134" cy="739134"/>
          </a:xfrm>
          <a:prstGeom prst="rect">
            <a:avLst/>
          </a:prstGeom>
        </p:spPr>
      </p:pic>
      <p:sp>
        <p:nvSpPr>
          <p:cNvPr id="9" name="TextBox 8">
            <a:extLst>
              <a:ext uri="{FF2B5EF4-FFF2-40B4-BE49-F238E27FC236}">
                <a16:creationId xmlns:a16="http://schemas.microsoft.com/office/drawing/2014/main" id="{57542BE6-BD8D-1E40-FFB3-2FBFEEB5E572}"/>
              </a:ext>
            </a:extLst>
          </p:cNvPr>
          <p:cNvSpPr txBox="1"/>
          <p:nvPr/>
        </p:nvSpPr>
        <p:spPr>
          <a:xfrm>
            <a:off x="4931750" y="1487590"/>
            <a:ext cx="6873770" cy="923330"/>
          </a:xfrm>
          <a:prstGeom prst="rect">
            <a:avLst/>
          </a:prstGeom>
          <a:noFill/>
        </p:spPr>
        <p:txBody>
          <a:bodyPr wrap="square" rtlCol="0">
            <a:spAutoFit/>
          </a:bodyPr>
          <a:lstStyle/>
          <a:p>
            <a:r>
              <a:rPr lang="pt-BR" sz="5400" b="1" dirty="0">
                <a:latin typeface="Ubuntu" panose="020B0504030602030204" pitchFamily="34" charset="0"/>
              </a:rPr>
              <a:t>Audiência Pública</a:t>
            </a:r>
          </a:p>
        </p:txBody>
      </p:sp>
      <p:sp>
        <p:nvSpPr>
          <p:cNvPr id="10" name="TextBox 9">
            <a:extLst>
              <a:ext uri="{FF2B5EF4-FFF2-40B4-BE49-F238E27FC236}">
                <a16:creationId xmlns:a16="http://schemas.microsoft.com/office/drawing/2014/main" id="{BF6BA35D-ED68-4265-295A-0168B1FB814D}"/>
              </a:ext>
            </a:extLst>
          </p:cNvPr>
          <p:cNvSpPr txBox="1"/>
          <p:nvPr/>
        </p:nvSpPr>
        <p:spPr>
          <a:xfrm>
            <a:off x="4930360" y="2882480"/>
            <a:ext cx="6987319" cy="3168111"/>
          </a:xfrm>
          <a:prstGeom prst="rect">
            <a:avLst/>
          </a:prstGeom>
          <a:noFill/>
        </p:spPr>
        <p:txBody>
          <a:bodyPr wrap="square" rtlCol="0">
            <a:spAutoFit/>
          </a:bodyPr>
          <a:lstStyle/>
          <a:p>
            <a:pPr>
              <a:lnSpc>
                <a:spcPct val="150000"/>
              </a:lnSpc>
            </a:pPr>
            <a:r>
              <a:rPr lang="pt-BR" sz="2400" dirty="0">
                <a:latin typeface="Ubuntu Light" panose="020B0304030602030204" pitchFamily="34" charset="0"/>
              </a:rPr>
              <a:t>Proteção regulatória do dossiê de testes (PRDT) para produtos farmacêuticos destinados ao uso humano</a:t>
            </a:r>
          </a:p>
          <a:p>
            <a:pPr>
              <a:lnSpc>
                <a:spcPct val="150000"/>
              </a:lnSpc>
            </a:pPr>
            <a:endParaRPr lang="pt-BR" sz="2400" dirty="0">
              <a:latin typeface="Ubuntu Light" panose="020B0304030602030204" pitchFamily="34" charset="0"/>
            </a:endParaRPr>
          </a:p>
          <a:p>
            <a:pPr>
              <a:lnSpc>
                <a:spcPct val="150000"/>
              </a:lnSpc>
            </a:pPr>
            <a:r>
              <a:rPr lang="pt-BR" sz="2000" dirty="0">
                <a:latin typeface="Ubuntu Light" panose="020B0304030602030204" pitchFamily="34" charset="0"/>
              </a:rPr>
              <a:t>Comissão de Ciência, Tecnologia, Inovação e Informática</a:t>
            </a:r>
          </a:p>
          <a:p>
            <a:pPr>
              <a:lnSpc>
                <a:spcPct val="150000"/>
              </a:lnSpc>
            </a:pPr>
            <a:r>
              <a:rPr lang="pt-BR" sz="2000" dirty="0">
                <a:latin typeface="Ubuntu Light" panose="020B0304030602030204" pitchFamily="34" charset="0"/>
              </a:rPr>
              <a:t>22/5/2024</a:t>
            </a:r>
          </a:p>
        </p:txBody>
      </p:sp>
    </p:spTree>
    <p:extLst>
      <p:ext uri="{BB962C8B-B14F-4D97-AF65-F5344CB8AC3E}">
        <p14:creationId xmlns:p14="http://schemas.microsoft.com/office/powerpoint/2010/main" val="3484345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0563BDE-B5F8-D4E5-CBAD-A904FABBA0A6}"/>
              </a:ext>
            </a:extLst>
          </p:cNvPr>
          <p:cNvPicPr>
            <a:picLocks noChangeAspect="1"/>
          </p:cNvPicPr>
          <p:nvPr/>
        </p:nvPicPr>
        <p:blipFill>
          <a:blip r:embed="rId2"/>
          <a:stretch>
            <a:fillRect/>
          </a:stretch>
        </p:blipFill>
        <p:spPr>
          <a:xfrm>
            <a:off x="4419600" y="4459994"/>
            <a:ext cx="7772400" cy="2398006"/>
          </a:xfrm>
          <a:prstGeom prst="rect">
            <a:avLst/>
          </a:prstGeom>
        </p:spPr>
      </p:pic>
      <p:pic>
        <p:nvPicPr>
          <p:cNvPr id="7" name="Picture 6">
            <a:extLst>
              <a:ext uri="{FF2B5EF4-FFF2-40B4-BE49-F238E27FC236}">
                <a16:creationId xmlns:a16="http://schemas.microsoft.com/office/drawing/2014/main" id="{FDF0C3AB-63FF-CB3F-BCE8-C3ADA62A47FC}"/>
              </a:ext>
            </a:extLst>
          </p:cNvPr>
          <p:cNvPicPr>
            <a:picLocks noChangeAspect="1"/>
          </p:cNvPicPr>
          <p:nvPr/>
        </p:nvPicPr>
        <p:blipFill>
          <a:blip r:embed="rId3"/>
          <a:stretch>
            <a:fillRect/>
          </a:stretch>
        </p:blipFill>
        <p:spPr>
          <a:xfrm>
            <a:off x="2209800" y="2697894"/>
            <a:ext cx="7772400" cy="1462212"/>
          </a:xfrm>
          <a:prstGeom prst="rect">
            <a:avLst/>
          </a:prstGeom>
        </p:spPr>
      </p:pic>
      <p:pic>
        <p:nvPicPr>
          <p:cNvPr id="8" name="Picture 7">
            <a:extLst>
              <a:ext uri="{FF2B5EF4-FFF2-40B4-BE49-F238E27FC236}">
                <a16:creationId xmlns:a16="http://schemas.microsoft.com/office/drawing/2014/main" id="{06128407-B737-5448-A3FD-623940F03B80}"/>
              </a:ext>
            </a:extLst>
          </p:cNvPr>
          <p:cNvPicPr>
            <a:picLocks noChangeAspect="1"/>
          </p:cNvPicPr>
          <p:nvPr/>
        </p:nvPicPr>
        <p:blipFill>
          <a:blip r:embed="rId4"/>
          <a:stretch>
            <a:fillRect/>
          </a:stretch>
        </p:blipFill>
        <p:spPr>
          <a:xfrm>
            <a:off x="351226" y="1"/>
            <a:ext cx="4758741" cy="1462212"/>
          </a:xfrm>
          <a:prstGeom prst="rect">
            <a:avLst/>
          </a:prstGeom>
        </p:spPr>
      </p:pic>
      <p:pic>
        <p:nvPicPr>
          <p:cNvPr id="3" name="Imagem 3" descr="Mapa&#10;&#10;Descrição gerada automaticamente">
            <a:extLst>
              <a:ext uri="{FF2B5EF4-FFF2-40B4-BE49-F238E27FC236}">
                <a16:creationId xmlns:a16="http://schemas.microsoft.com/office/drawing/2014/main" id="{007736FE-7AF0-1F61-2CEF-BDEA1141DC5F}"/>
              </a:ext>
            </a:extLst>
          </p:cNvPr>
          <p:cNvPicPr>
            <a:picLocks noChangeAspect="1"/>
          </p:cNvPicPr>
          <p:nvPr/>
        </p:nvPicPr>
        <p:blipFill rotWithShape="1">
          <a:blip r:embed="rId5"/>
          <a:srcRect l="5262" t="3236" r="62329" b="48867"/>
          <a:stretch/>
        </p:blipFill>
        <p:spPr>
          <a:xfrm>
            <a:off x="10789094" y="5155440"/>
            <a:ext cx="1170677" cy="1223589"/>
          </a:xfrm>
          <a:prstGeom prst="rect">
            <a:avLst/>
          </a:prstGeom>
        </p:spPr>
      </p:pic>
    </p:spTree>
    <p:extLst>
      <p:ext uri="{BB962C8B-B14F-4D97-AF65-F5344CB8AC3E}">
        <p14:creationId xmlns:p14="http://schemas.microsoft.com/office/powerpoint/2010/main" val="2500927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3"/>
          <a:stretch>
            <a:fillRect/>
          </a:stretch>
        </p:blipFill>
        <p:spPr>
          <a:xfrm>
            <a:off x="2067202" y="3000395"/>
            <a:ext cx="739134" cy="739134"/>
          </a:xfrm>
          <a:prstGeom prst="rect">
            <a:avLst/>
          </a:prstGeom>
        </p:spPr>
      </p:pic>
      <p:sp>
        <p:nvSpPr>
          <p:cNvPr id="9" name="TextBox 8">
            <a:extLst>
              <a:ext uri="{FF2B5EF4-FFF2-40B4-BE49-F238E27FC236}">
                <a16:creationId xmlns:a16="http://schemas.microsoft.com/office/drawing/2014/main" id="{57542BE6-BD8D-1E40-FFB3-2FBFEEB5E572}"/>
              </a:ext>
            </a:extLst>
          </p:cNvPr>
          <p:cNvSpPr txBox="1"/>
          <p:nvPr/>
        </p:nvSpPr>
        <p:spPr>
          <a:xfrm>
            <a:off x="3099524" y="2101303"/>
            <a:ext cx="8106956" cy="2585323"/>
          </a:xfrm>
          <a:prstGeom prst="rect">
            <a:avLst/>
          </a:prstGeom>
          <a:noFill/>
        </p:spPr>
        <p:txBody>
          <a:bodyPr wrap="square" rtlCol="0">
            <a:spAutoFit/>
          </a:bodyPr>
          <a:lstStyle/>
          <a:p>
            <a:r>
              <a:rPr lang="pt-BR" sz="5400" b="1" dirty="0">
                <a:latin typeface="Ubuntu" panose="020B0504030602030204" pitchFamily="34" charset="0"/>
              </a:rPr>
              <a:t>Atual Sistema de PRDT para medicamentos de uso humano no Brasil</a:t>
            </a:r>
          </a:p>
        </p:txBody>
      </p:sp>
      <p:pic>
        <p:nvPicPr>
          <p:cNvPr id="4" name="Picture 3">
            <a:extLst>
              <a:ext uri="{FF2B5EF4-FFF2-40B4-BE49-F238E27FC236}">
                <a16:creationId xmlns:a16="http://schemas.microsoft.com/office/drawing/2014/main" id="{406DFE09-F73F-BA85-2A60-9F2E28CB5DDA}"/>
              </a:ext>
            </a:extLst>
          </p:cNvPr>
          <p:cNvPicPr>
            <a:picLocks noChangeAspect="1"/>
          </p:cNvPicPr>
          <p:nvPr/>
        </p:nvPicPr>
        <p:blipFill>
          <a:blip r:embed="rId4"/>
          <a:stretch>
            <a:fillRect/>
          </a:stretch>
        </p:blipFill>
        <p:spPr>
          <a:xfrm>
            <a:off x="9415733" y="0"/>
            <a:ext cx="2776267" cy="2101303"/>
          </a:xfrm>
          <a:prstGeom prst="rect">
            <a:avLst/>
          </a:prstGeom>
        </p:spPr>
      </p:pic>
    </p:spTree>
    <p:extLst>
      <p:ext uri="{BB962C8B-B14F-4D97-AF65-F5344CB8AC3E}">
        <p14:creationId xmlns:p14="http://schemas.microsoft.com/office/powerpoint/2010/main" val="189560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4"/>
          <a:stretch>
            <a:fillRect/>
          </a:stretch>
        </p:blipFill>
        <p:spPr>
          <a:xfrm>
            <a:off x="250460" y="1277440"/>
            <a:ext cx="739134" cy="739134"/>
          </a:xfrm>
          <a:prstGeom prst="rect">
            <a:avLst/>
          </a:prstGeom>
        </p:spPr>
      </p:pic>
      <p:pic>
        <p:nvPicPr>
          <p:cNvPr id="2" name="Picture 1">
            <a:extLst>
              <a:ext uri="{FF2B5EF4-FFF2-40B4-BE49-F238E27FC236}">
                <a16:creationId xmlns:a16="http://schemas.microsoft.com/office/drawing/2014/main" id="{BD015E1A-D2FE-5784-A8EA-90A70A08B34A}"/>
              </a:ext>
            </a:extLst>
          </p:cNvPr>
          <p:cNvPicPr>
            <a:picLocks noChangeAspect="1"/>
          </p:cNvPicPr>
          <p:nvPr/>
        </p:nvPicPr>
        <p:blipFill>
          <a:blip r:embed="rId5"/>
          <a:stretch>
            <a:fillRect/>
          </a:stretch>
        </p:blipFill>
        <p:spPr>
          <a:xfrm>
            <a:off x="0" y="6018488"/>
            <a:ext cx="1107440" cy="839511"/>
          </a:xfrm>
          <a:prstGeom prst="rect">
            <a:avLst/>
          </a:prstGeom>
        </p:spPr>
      </p:pic>
      <p:sp>
        <p:nvSpPr>
          <p:cNvPr id="6" name="Título 5">
            <a:extLst>
              <a:ext uri="{FF2B5EF4-FFF2-40B4-BE49-F238E27FC236}">
                <a16:creationId xmlns:a16="http://schemas.microsoft.com/office/drawing/2014/main" id="{95A99709-3AE7-6A4D-A965-D50BB911B755}"/>
              </a:ext>
            </a:extLst>
          </p:cNvPr>
          <p:cNvSpPr>
            <a:spLocks noGrp="1"/>
          </p:cNvSpPr>
          <p:nvPr>
            <p:ph type="title"/>
          </p:nvPr>
        </p:nvSpPr>
        <p:spPr>
          <a:xfrm>
            <a:off x="838200" y="365125"/>
            <a:ext cx="10515600" cy="1565275"/>
          </a:xfrm>
        </p:spPr>
        <p:txBody>
          <a:bodyPr>
            <a:noAutofit/>
          </a:bodyPr>
          <a:lstStyle/>
          <a:p>
            <a:r>
              <a:rPr lang="pt-BR" sz="2800" b="1" dirty="0">
                <a:latin typeface="Ubuntu" panose="020B0504030602030204" pitchFamily="34" charset="0"/>
              </a:rPr>
              <a:t>Acordo TRIPS</a:t>
            </a:r>
            <a:endParaRPr lang="pt-BR" sz="2800" dirty="0"/>
          </a:p>
        </p:txBody>
      </p:sp>
      <p:sp>
        <p:nvSpPr>
          <p:cNvPr id="13" name="Espaço Reservado para Conteúdo 12">
            <a:extLst>
              <a:ext uri="{FF2B5EF4-FFF2-40B4-BE49-F238E27FC236}">
                <a16:creationId xmlns:a16="http://schemas.microsoft.com/office/drawing/2014/main" id="{2431678C-6DE9-D493-3296-4C1A980699C2}"/>
              </a:ext>
            </a:extLst>
          </p:cNvPr>
          <p:cNvSpPr>
            <a:spLocks noGrp="1"/>
          </p:cNvSpPr>
          <p:nvPr>
            <p:ph idx="1"/>
          </p:nvPr>
        </p:nvSpPr>
        <p:spPr>
          <a:xfrm>
            <a:off x="838200" y="2054491"/>
            <a:ext cx="4780280" cy="4143109"/>
          </a:xfrm>
        </p:spPr>
        <p:txBody>
          <a:bodyPr>
            <a:noAutofit/>
          </a:bodyPr>
          <a:lstStyle/>
          <a:p>
            <a:pPr marL="0" indent="0">
              <a:buNone/>
            </a:pPr>
            <a:r>
              <a:rPr lang="pt-BR" sz="2400" b="0" i="0" dirty="0">
                <a:solidFill>
                  <a:srgbClr val="000000"/>
                </a:solidFill>
                <a:effectLst/>
                <a:latin typeface="Ubuntu Light" panose="020B0304030602030204" pitchFamily="34" charset="0"/>
              </a:rPr>
              <a:t>O acordo TRIPS (Acordo sobre os Aspectos dos Direitos de Propriedade Intelectual Relacionados ao Comércio) no âmbito da Organização Mundial do Comércio(OMC), estabeleceu </a:t>
            </a:r>
            <a:r>
              <a:rPr lang="pt-BR" sz="2400" dirty="0">
                <a:solidFill>
                  <a:srgbClr val="000000"/>
                </a:solidFill>
                <a:latin typeface="Ubuntu Light" panose="020B0304030602030204" pitchFamily="34" charset="0"/>
              </a:rPr>
              <a:t>para os países membros </a:t>
            </a:r>
            <a:r>
              <a:rPr lang="pt-BR" sz="2400" b="0" i="0" dirty="0">
                <a:solidFill>
                  <a:srgbClr val="000000"/>
                </a:solidFill>
                <a:effectLst/>
                <a:latin typeface="Ubuntu Light" panose="020B0304030602030204" pitchFamily="34" charset="0"/>
              </a:rPr>
              <a:t> a necessidade de criação </a:t>
            </a:r>
            <a:r>
              <a:rPr lang="pt-BR" sz="2400" dirty="0">
                <a:solidFill>
                  <a:srgbClr val="000000"/>
                </a:solidFill>
                <a:latin typeface="Ubuntu Light" panose="020B0304030602030204" pitchFamily="34" charset="0"/>
              </a:rPr>
              <a:t>de um sistema de proteção das informações confidenciais contra o uso comercial desleal </a:t>
            </a:r>
            <a:r>
              <a:rPr lang="pt-BR" sz="2400" b="0" i="0" dirty="0">
                <a:solidFill>
                  <a:srgbClr val="000000"/>
                </a:solidFill>
                <a:effectLst/>
                <a:latin typeface="Ubuntu Light" panose="020B0304030602030204" pitchFamily="34" charset="0"/>
              </a:rPr>
              <a:t>em seus respectivos ordenamentos jurídicos.</a:t>
            </a:r>
            <a:endParaRPr lang="pt-BR" sz="2400" dirty="0">
              <a:solidFill>
                <a:srgbClr val="000000"/>
              </a:solidFill>
              <a:latin typeface="Ubuntu Light" panose="020B0304030602030204" pitchFamily="34" charset="0"/>
            </a:endParaRPr>
          </a:p>
        </p:txBody>
      </p:sp>
      <p:sp>
        <p:nvSpPr>
          <p:cNvPr id="14" name="Espaço Reservado para Conteúdo 12">
            <a:extLst>
              <a:ext uri="{FF2B5EF4-FFF2-40B4-BE49-F238E27FC236}">
                <a16:creationId xmlns:a16="http://schemas.microsoft.com/office/drawing/2014/main" id="{816BC881-10A8-3819-1930-D5FCFF452B53}"/>
              </a:ext>
            </a:extLst>
          </p:cNvPr>
          <p:cNvSpPr txBox="1">
            <a:spLocks/>
          </p:cNvSpPr>
          <p:nvPr/>
        </p:nvSpPr>
        <p:spPr>
          <a:xfrm>
            <a:off x="5597342" y="2054491"/>
            <a:ext cx="6268320" cy="414310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SEÇÃO 7: PROTEÇÃO DE INFORMAÇÃO CONFIDENCIAL</a:t>
            </a:r>
          </a:p>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ARTIGO 39</a:t>
            </a:r>
            <a:endParaRPr lang="pt-BR" sz="1800" i="1" dirty="0">
              <a:solidFill>
                <a:srgbClr val="000000"/>
              </a:solidFill>
              <a:latin typeface="Ubuntu Light" panose="020B0304030602030204" pitchFamily="34" charset="0"/>
            </a:endParaRPr>
          </a:p>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3. Os Membros que exijam a apresentação de resultados de testes ou outros dados não divulgados, cuja elaboração envolva esforço considerável, como condição para aprovar a comercialização de </a:t>
            </a:r>
            <a:r>
              <a:rPr lang="pt-BR" sz="1800" b="1" i="1" dirty="0">
                <a:effectLst/>
                <a:latin typeface="Ubuntu Light" panose="020B0304030602030204" pitchFamily="34" charset="0"/>
              </a:rPr>
              <a:t>produtos farmacêuticos </a:t>
            </a:r>
            <a:r>
              <a:rPr lang="pt-BR" sz="1800" b="0" i="1" dirty="0">
                <a:solidFill>
                  <a:srgbClr val="000000"/>
                </a:solidFill>
                <a:effectLst/>
                <a:latin typeface="Ubuntu Light" panose="020B0304030602030204" pitchFamily="34" charset="0"/>
              </a:rPr>
              <a:t>ou de produtos agrícolas químicos </a:t>
            </a:r>
            <a:r>
              <a:rPr lang="pt-BR" sz="1800" b="1" i="1" dirty="0">
                <a:effectLst/>
                <a:latin typeface="Ubuntu Light" panose="020B0304030602030204" pitchFamily="34" charset="0"/>
              </a:rPr>
              <a:t>que utilizem novas entidades químicas</a:t>
            </a:r>
            <a:r>
              <a:rPr lang="pt-BR" sz="1800" b="0" i="1" dirty="0">
                <a:solidFill>
                  <a:srgbClr val="000000"/>
                </a:solidFill>
                <a:effectLst/>
                <a:latin typeface="Ubuntu Light" panose="020B0304030602030204" pitchFamily="34" charset="0"/>
              </a:rPr>
              <a:t>, </a:t>
            </a:r>
            <a:r>
              <a:rPr lang="pt-BR" sz="1800" b="1" i="1" dirty="0">
                <a:effectLst/>
                <a:latin typeface="Ubuntu Light" panose="020B0304030602030204" pitchFamily="34" charset="0"/>
              </a:rPr>
              <a:t>protegerão esses dados contra seu uso comercial desleal</a:t>
            </a:r>
            <a:r>
              <a:rPr lang="pt-BR" sz="1800" b="0" i="1" dirty="0">
                <a:solidFill>
                  <a:srgbClr val="000000"/>
                </a:solidFill>
                <a:effectLst/>
                <a:latin typeface="Ubuntu Light" panose="020B0304030602030204" pitchFamily="34" charset="0"/>
              </a:rPr>
              <a:t>. Ademais, os Membros adotarão providências para </a:t>
            </a:r>
            <a:r>
              <a:rPr lang="pt-BR" sz="1800" i="1" dirty="0">
                <a:solidFill>
                  <a:srgbClr val="000000"/>
                </a:solidFill>
                <a:effectLst/>
                <a:latin typeface="Ubuntu Light" panose="020B0304030602030204" pitchFamily="34" charset="0"/>
              </a:rPr>
              <a:t>impedir que esses dados sejam divulgados</a:t>
            </a:r>
            <a:r>
              <a:rPr lang="pt-BR" sz="1800" b="0" i="1" dirty="0">
                <a:solidFill>
                  <a:srgbClr val="000000"/>
                </a:solidFill>
                <a:effectLst/>
                <a:latin typeface="Ubuntu Light" panose="020B0304030602030204" pitchFamily="34" charset="0"/>
              </a:rPr>
              <a:t>, </a:t>
            </a:r>
            <a:r>
              <a:rPr lang="pt-BR" sz="1800" i="1" dirty="0">
                <a:solidFill>
                  <a:srgbClr val="000000"/>
                </a:solidFill>
                <a:effectLst/>
                <a:latin typeface="Ubuntu Light" panose="020B0304030602030204" pitchFamily="34" charset="0"/>
              </a:rPr>
              <a:t>exceto quando necessário para proteger o público, ou quando tenham sido adotadas medidas para assegurar que os dados sejam protegidos contra o uso comercial desleal.</a:t>
            </a:r>
          </a:p>
          <a:p>
            <a:pPr marL="0" indent="0" algn="just">
              <a:buFont typeface="Arial" panose="020B0604020202020204" pitchFamily="34" charset="0"/>
              <a:buNone/>
            </a:pPr>
            <a:r>
              <a:rPr lang="pt-BR" sz="1800" dirty="0">
                <a:solidFill>
                  <a:srgbClr val="000000"/>
                </a:solidFill>
                <a:latin typeface="Ubuntu Light" panose="020B0304030602030204" pitchFamily="34" charset="0"/>
                <a:hlinkClick r:id="rId6"/>
              </a:rPr>
              <a:t>Decreto nº 1.355, de 30 de dezembro de 1994</a:t>
            </a:r>
            <a:r>
              <a:rPr lang="pt-BR" sz="1800" dirty="0">
                <a:solidFill>
                  <a:srgbClr val="000000"/>
                </a:solidFill>
                <a:latin typeface="Ubuntu Light" panose="020B0304030602030204" pitchFamily="34" charset="0"/>
              </a:rPr>
              <a:t>. Promulga a Ata Final que Incorpora os Resultados da Rodada Uruguai de Negociações Comerciais Multilaterais do GATT. DOU nº248 (1994).</a:t>
            </a:r>
          </a:p>
        </p:txBody>
      </p:sp>
    </p:spTree>
    <p:extLst>
      <p:ext uri="{BB962C8B-B14F-4D97-AF65-F5344CB8AC3E}">
        <p14:creationId xmlns:p14="http://schemas.microsoft.com/office/powerpoint/2010/main" val="4025986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4"/>
          <a:stretch>
            <a:fillRect/>
          </a:stretch>
        </p:blipFill>
        <p:spPr>
          <a:xfrm>
            <a:off x="250460" y="1277440"/>
            <a:ext cx="739134" cy="739134"/>
          </a:xfrm>
          <a:prstGeom prst="rect">
            <a:avLst/>
          </a:prstGeom>
        </p:spPr>
      </p:pic>
      <p:pic>
        <p:nvPicPr>
          <p:cNvPr id="2" name="Picture 1">
            <a:extLst>
              <a:ext uri="{FF2B5EF4-FFF2-40B4-BE49-F238E27FC236}">
                <a16:creationId xmlns:a16="http://schemas.microsoft.com/office/drawing/2014/main" id="{BD015E1A-D2FE-5784-A8EA-90A70A08B34A}"/>
              </a:ext>
            </a:extLst>
          </p:cNvPr>
          <p:cNvPicPr>
            <a:picLocks noChangeAspect="1"/>
          </p:cNvPicPr>
          <p:nvPr/>
        </p:nvPicPr>
        <p:blipFill>
          <a:blip r:embed="rId5"/>
          <a:stretch>
            <a:fillRect/>
          </a:stretch>
        </p:blipFill>
        <p:spPr>
          <a:xfrm>
            <a:off x="0" y="6018488"/>
            <a:ext cx="1107440" cy="839511"/>
          </a:xfrm>
          <a:prstGeom prst="rect">
            <a:avLst/>
          </a:prstGeom>
        </p:spPr>
      </p:pic>
      <p:sp>
        <p:nvSpPr>
          <p:cNvPr id="6" name="Título 5">
            <a:extLst>
              <a:ext uri="{FF2B5EF4-FFF2-40B4-BE49-F238E27FC236}">
                <a16:creationId xmlns:a16="http://schemas.microsoft.com/office/drawing/2014/main" id="{95A99709-3AE7-6A4D-A965-D50BB911B755}"/>
              </a:ext>
            </a:extLst>
          </p:cNvPr>
          <p:cNvSpPr>
            <a:spLocks noGrp="1"/>
          </p:cNvSpPr>
          <p:nvPr>
            <p:ph type="title"/>
          </p:nvPr>
        </p:nvSpPr>
        <p:spPr>
          <a:xfrm>
            <a:off x="838200" y="365126"/>
            <a:ext cx="10515600" cy="1549400"/>
          </a:xfrm>
        </p:spPr>
        <p:txBody>
          <a:bodyPr>
            <a:normAutofit/>
          </a:bodyPr>
          <a:lstStyle/>
          <a:p>
            <a:r>
              <a:rPr lang="pt-BR" sz="2800" b="1" dirty="0">
                <a:latin typeface="Ubuntu" panose="020B0504030602030204" pitchFamily="34" charset="0"/>
              </a:rPr>
              <a:t>Lei nº 9.279, de 14 de maio de 1996 - Lei de Propriedade Industrial (LPI) – sistema PRDT para medicamentos de uso humano</a:t>
            </a:r>
          </a:p>
        </p:txBody>
      </p:sp>
      <p:sp>
        <p:nvSpPr>
          <p:cNvPr id="13" name="Espaço Reservado para Conteúdo 12">
            <a:extLst>
              <a:ext uri="{FF2B5EF4-FFF2-40B4-BE49-F238E27FC236}">
                <a16:creationId xmlns:a16="http://schemas.microsoft.com/office/drawing/2014/main" id="{2431678C-6DE9-D493-3296-4C1A980699C2}"/>
              </a:ext>
            </a:extLst>
          </p:cNvPr>
          <p:cNvSpPr>
            <a:spLocks noGrp="1"/>
          </p:cNvSpPr>
          <p:nvPr>
            <p:ph idx="1"/>
          </p:nvPr>
        </p:nvSpPr>
        <p:spPr>
          <a:xfrm>
            <a:off x="838200" y="2078730"/>
            <a:ext cx="4566920" cy="4143109"/>
          </a:xfrm>
        </p:spPr>
        <p:txBody>
          <a:bodyPr>
            <a:noAutofit/>
          </a:bodyPr>
          <a:lstStyle/>
          <a:p>
            <a:pPr marL="0" indent="0">
              <a:buNone/>
            </a:pPr>
            <a:r>
              <a:rPr lang="pt-BR" sz="2400" b="0" i="0" dirty="0">
                <a:solidFill>
                  <a:srgbClr val="000000"/>
                </a:solidFill>
                <a:effectLst/>
                <a:latin typeface="Ubuntu Light" panose="020B0304030602030204" pitchFamily="34" charset="0"/>
              </a:rPr>
              <a:t>A LPI estabelece que a proteção dos direitos à propriedade industrial, considerando o seu interesse social e o desenvolvimento tecnológico e econômico do País, efetua-se mediante, dentre outros, a repressão a concorrência desleal.</a:t>
            </a:r>
            <a:endParaRPr lang="pt-BR" sz="2400" dirty="0">
              <a:solidFill>
                <a:srgbClr val="000000"/>
              </a:solidFill>
              <a:latin typeface="Ubuntu Light" panose="020B0304030602030204" pitchFamily="34" charset="0"/>
            </a:endParaRPr>
          </a:p>
        </p:txBody>
      </p:sp>
      <p:sp>
        <p:nvSpPr>
          <p:cNvPr id="14" name="Espaço Reservado para Conteúdo 12">
            <a:extLst>
              <a:ext uri="{FF2B5EF4-FFF2-40B4-BE49-F238E27FC236}">
                <a16:creationId xmlns:a16="http://schemas.microsoft.com/office/drawing/2014/main" id="{816BC881-10A8-3819-1930-D5FCFF452B53}"/>
              </a:ext>
            </a:extLst>
          </p:cNvPr>
          <p:cNvSpPr txBox="1">
            <a:spLocks/>
          </p:cNvSpPr>
          <p:nvPr/>
        </p:nvSpPr>
        <p:spPr>
          <a:xfrm>
            <a:off x="5405120" y="2063304"/>
            <a:ext cx="6268320" cy="4143109"/>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t-BR" sz="1800" i="1" dirty="0">
                <a:solidFill>
                  <a:srgbClr val="000000"/>
                </a:solidFill>
                <a:latin typeface="Ubuntu Light" panose="020B0304030602030204" pitchFamily="34" charset="0"/>
              </a:rPr>
              <a:t>CAPÍTULO VI</a:t>
            </a:r>
          </a:p>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DOS CRIMES DE CONCORRÊNCIA DESLEAL</a:t>
            </a:r>
          </a:p>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Art. 195. Comete crime de concorrência desleal quem:</a:t>
            </a:r>
          </a:p>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a:t>
            </a:r>
          </a:p>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XIV - divulga, explora ou utiliza-se, sem autorização, de resultados de testes ou outros dados não divulgados, cuja elaboração envolva esforço considerável e que tenham sido apresentados a entidades governamentais como condição para aprovar a comercialização de produtos.</a:t>
            </a:r>
          </a:p>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Pena - detenção, de 3 (três) meses a 1 (um) ano, ou multa.</a:t>
            </a:r>
          </a:p>
          <a:p>
            <a:pPr marL="0" indent="0" algn="just">
              <a:buFont typeface="Arial" panose="020B0604020202020204" pitchFamily="34" charset="0"/>
              <a:buNone/>
            </a:pPr>
            <a:r>
              <a:rPr lang="pt-BR" sz="1800" b="0" i="1" dirty="0">
                <a:solidFill>
                  <a:srgbClr val="000000"/>
                </a:solidFill>
                <a:effectLst/>
                <a:latin typeface="Ubuntu Light" panose="020B0304030602030204" pitchFamily="34" charset="0"/>
              </a:rPr>
              <a:t>§ 1º Inclui-se nas hipóteses a que se referem os incisos XI e XII o empregador, sócio ou administrador da empresa, que incorrer nas tipificações estabelecidas nos mencionados dispositivos.</a:t>
            </a:r>
          </a:p>
          <a:p>
            <a:pPr marL="0" indent="0" algn="just">
              <a:buFont typeface="Arial" panose="020B0604020202020204" pitchFamily="34" charset="0"/>
              <a:buNone/>
            </a:pPr>
            <a:r>
              <a:rPr lang="pt-BR" sz="1800" b="1" i="1" dirty="0">
                <a:solidFill>
                  <a:srgbClr val="000000"/>
                </a:solidFill>
                <a:effectLst/>
                <a:latin typeface="Ubuntu Light" panose="020B0304030602030204" pitchFamily="34" charset="0"/>
              </a:rPr>
              <a:t>§ 2º O disposto no inciso XIV não se aplica quanto à divulgação por órgão governamental competente para autorizar a comercialização de produto, quando necessário para proteger o público.</a:t>
            </a:r>
          </a:p>
          <a:p>
            <a:pPr marL="0" indent="0" algn="just">
              <a:buFont typeface="Arial" panose="020B0604020202020204" pitchFamily="34" charset="0"/>
              <a:buNone/>
            </a:pPr>
            <a:r>
              <a:rPr lang="pt-BR" sz="1800" dirty="0">
                <a:solidFill>
                  <a:srgbClr val="000000"/>
                </a:solidFill>
                <a:latin typeface="Ubuntu Light" panose="020B0304030602030204" pitchFamily="34" charset="0"/>
                <a:hlinkClick r:id="rId6"/>
              </a:rPr>
              <a:t>Lei nº 9.279, de 14 de maio de 1996</a:t>
            </a:r>
            <a:r>
              <a:rPr lang="pt-BR" sz="1800" dirty="0">
                <a:solidFill>
                  <a:srgbClr val="000000"/>
                </a:solidFill>
                <a:latin typeface="Ubuntu Light" panose="020B0304030602030204" pitchFamily="34" charset="0"/>
              </a:rPr>
              <a:t>. Regula direitos e obrigações relativos à propriedade industrial. DOU nº 93 (1996).</a:t>
            </a:r>
          </a:p>
          <a:p>
            <a:pPr marL="0" indent="0" algn="just">
              <a:buFont typeface="Arial" panose="020B0604020202020204" pitchFamily="34" charset="0"/>
              <a:buNone/>
            </a:pPr>
            <a:endParaRPr lang="pt-BR" sz="18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36585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4"/>
          <a:stretch>
            <a:fillRect/>
          </a:stretch>
        </p:blipFill>
        <p:spPr>
          <a:xfrm>
            <a:off x="250460" y="1277440"/>
            <a:ext cx="739134" cy="739134"/>
          </a:xfrm>
          <a:prstGeom prst="rect">
            <a:avLst/>
          </a:prstGeom>
        </p:spPr>
      </p:pic>
      <p:pic>
        <p:nvPicPr>
          <p:cNvPr id="2" name="Picture 1">
            <a:extLst>
              <a:ext uri="{FF2B5EF4-FFF2-40B4-BE49-F238E27FC236}">
                <a16:creationId xmlns:a16="http://schemas.microsoft.com/office/drawing/2014/main" id="{BD015E1A-D2FE-5784-A8EA-90A70A08B34A}"/>
              </a:ext>
            </a:extLst>
          </p:cNvPr>
          <p:cNvPicPr>
            <a:picLocks noChangeAspect="1"/>
          </p:cNvPicPr>
          <p:nvPr/>
        </p:nvPicPr>
        <p:blipFill>
          <a:blip r:embed="rId5"/>
          <a:stretch>
            <a:fillRect/>
          </a:stretch>
        </p:blipFill>
        <p:spPr>
          <a:xfrm>
            <a:off x="0" y="6018488"/>
            <a:ext cx="1107440" cy="839511"/>
          </a:xfrm>
          <a:prstGeom prst="rect">
            <a:avLst/>
          </a:prstGeom>
        </p:spPr>
      </p:pic>
      <p:sp>
        <p:nvSpPr>
          <p:cNvPr id="6" name="Título 5">
            <a:extLst>
              <a:ext uri="{FF2B5EF4-FFF2-40B4-BE49-F238E27FC236}">
                <a16:creationId xmlns:a16="http://schemas.microsoft.com/office/drawing/2014/main" id="{95A99709-3AE7-6A4D-A965-D50BB911B755}"/>
              </a:ext>
            </a:extLst>
          </p:cNvPr>
          <p:cNvSpPr>
            <a:spLocks noGrp="1"/>
          </p:cNvSpPr>
          <p:nvPr>
            <p:ph type="title"/>
          </p:nvPr>
        </p:nvSpPr>
        <p:spPr>
          <a:xfrm>
            <a:off x="838200" y="365125"/>
            <a:ext cx="10515600" cy="1649278"/>
          </a:xfrm>
        </p:spPr>
        <p:txBody>
          <a:bodyPr>
            <a:normAutofit/>
          </a:bodyPr>
          <a:lstStyle/>
          <a:p>
            <a:r>
              <a:rPr lang="pt-BR" sz="2800" b="1" dirty="0">
                <a:latin typeface="Ubuntu" panose="020B0504030602030204" pitchFamily="34" charset="0"/>
              </a:rPr>
              <a:t>Nem todo dado ou informação do dossiê de registro de medicamento é entendido como um segredo industrial</a:t>
            </a:r>
          </a:p>
        </p:txBody>
      </p:sp>
      <p:sp>
        <p:nvSpPr>
          <p:cNvPr id="13" name="Espaço Reservado para Conteúdo 12">
            <a:extLst>
              <a:ext uri="{FF2B5EF4-FFF2-40B4-BE49-F238E27FC236}">
                <a16:creationId xmlns:a16="http://schemas.microsoft.com/office/drawing/2014/main" id="{2431678C-6DE9-D493-3296-4C1A980699C2}"/>
              </a:ext>
            </a:extLst>
          </p:cNvPr>
          <p:cNvSpPr>
            <a:spLocks noGrp="1"/>
          </p:cNvSpPr>
          <p:nvPr>
            <p:ph idx="1"/>
          </p:nvPr>
        </p:nvSpPr>
        <p:spPr>
          <a:xfrm>
            <a:off x="838200" y="2174755"/>
            <a:ext cx="4780280" cy="4143109"/>
          </a:xfrm>
        </p:spPr>
        <p:txBody>
          <a:bodyPr>
            <a:noAutofit/>
          </a:bodyPr>
          <a:lstStyle/>
          <a:p>
            <a:pPr marL="0" indent="0">
              <a:buNone/>
            </a:pPr>
            <a:r>
              <a:rPr lang="pt-BR" sz="2400" b="0" i="0" dirty="0">
                <a:solidFill>
                  <a:srgbClr val="000000"/>
                </a:solidFill>
                <a:effectLst/>
                <a:latin typeface="Ubuntu Light" panose="020B0304030602030204" pitchFamily="34" charset="0"/>
              </a:rPr>
              <a:t>O Acordo TRIPS descreve requisitos que permitem identificar a informação passível de proteção.</a:t>
            </a:r>
            <a:endParaRPr lang="pt-BR" sz="2400" dirty="0">
              <a:solidFill>
                <a:srgbClr val="000000"/>
              </a:solidFill>
              <a:latin typeface="Ubuntu Light" panose="020B0304030602030204" pitchFamily="34" charset="0"/>
            </a:endParaRPr>
          </a:p>
        </p:txBody>
      </p:sp>
      <p:sp>
        <p:nvSpPr>
          <p:cNvPr id="14" name="Espaço Reservado para Conteúdo 12">
            <a:extLst>
              <a:ext uri="{FF2B5EF4-FFF2-40B4-BE49-F238E27FC236}">
                <a16:creationId xmlns:a16="http://schemas.microsoft.com/office/drawing/2014/main" id="{816BC881-10A8-3819-1930-D5FCFF452B53}"/>
              </a:ext>
            </a:extLst>
          </p:cNvPr>
          <p:cNvSpPr txBox="1">
            <a:spLocks/>
          </p:cNvSpPr>
          <p:nvPr/>
        </p:nvSpPr>
        <p:spPr>
          <a:xfrm>
            <a:off x="5618480" y="2094579"/>
            <a:ext cx="6268320" cy="414310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t-BR" sz="1800" i="1" dirty="0">
                <a:solidFill>
                  <a:srgbClr val="000000"/>
                </a:solidFill>
                <a:latin typeface="Ubuntu Light" panose="020B0304030602030204" pitchFamily="34" charset="0"/>
              </a:rPr>
              <a:t>a) seja secreta, no sentido de que não seja conhecida em geral nem facilmente acessível a pessoas de círculos que normalmente lidam com o tipo de informação em questão, seja como um todo, seja na configuração e montagem específicas de seus componentes;</a:t>
            </a:r>
          </a:p>
          <a:p>
            <a:pPr marL="0" indent="0" algn="just">
              <a:buFont typeface="Arial" panose="020B0604020202020204" pitchFamily="34" charset="0"/>
              <a:buNone/>
            </a:pPr>
            <a:r>
              <a:rPr lang="pt-BR" sz="1800" i="1" dirty="0">
                <a:solidFill>
                  <a:srgbClr val="000000"/>
                </a:solidFill>
                <a:latin typeface="Ubuntu Light" panose="020B0304030602030204" pitchFamily="34" charset="0"/>
              </a:rPr>
              <a:t>b) tenha valor comercial por ser secreta;</a:t>
            </a:r>
          </a:p>
          <a:p>
            <a:pPr marL="0" indent="0" algn="just">
              <a:buFont typeface="Arial" panose="020B0604020202020204" pitchFamily="34" charset="0"/>
              <a:buNone/>
            </a:pPr>
            <a:r>
              <a:rPr lang="pt-BR" sz="1800" i="1" dirty="0">
                <a:solidFill>
                  <a:srgbClr val="000000"/>
                </a:solidFill>
                <a:latin typeface="Ubuntu Light" panose="020B0304030602030204" pitchFamily="34" charset="0"/>
              </a:rPr>
              <a:t>c) tenha sido objeto de precauções razoáveis, nas circunstâncias, pela pessoa legalmente em controle da informação, para mantê-la secreta; e</a:t>
            </a:r>
          </a:p>
          <a:p>
            <a:pPr marL="0" indent="0" algn="just">
              <a:buFont typeface="Arial" panose="020B0604020202020204" pitchFamily="34" charset="0"/>
              <a:buNone/>
            </a:pPr>
            <a:r>
              <a:rPr lang="pt-BR" sz="1800" i="1" dirty="0">
                <a:solidFill>
                  <a:srgbClr val="000000"/>
                </a:solidFill>
                <a:latin typeface="Ubuntu Light" panose="020B0304030602030204" pitchFamily="34" charset="0"/>
              </a:rPr>
              <a:t>d)tenha sido submetida à autoridade como condição de aprovação do registro de comercialização, com esforço considerável envolvido em sua elaboração (art. 39.3).</a:t>
            </a:r>
          </a:p>
          <a:p>
            <a:pPr marL="0" indent="0" algn="just">
              <a:buFont typeface="Arial" panose="020B0604020202020204" pitchFamily="34" charset="0"/>
              <a:buNone/>
            </a:pPr>
            <a:r>
              <a:rPr lang="pt-BR" sz="1800" dirty="0">
                <a:solidFill>
                  <a:srgbClr val="000000"/>
                </a:solidFill>
                <a:latin typeface="Ubuntu Light" panose="020B0304030602030204" pitchFamily="34" charset="0"/>
                <a:hlinkClick r:id="rId6"/>
              </a:rPr>
              <a:t>Decreto nº 1.355, de 30 de dezembro de 1994</a:t>
            </a:r>
            <a:r>
              <a:rPr lang="pt-BR" sz="1800" dirty="0">
                <a:solidFill>
                  <a:srgbClr val="000000"/>
                </a:solidFill>
                <a:latin typeface="Ubuntu Light" panose="020B0304030602030204" pitchFamily="34" charset="0"/>
              </a:rPr>
              <a:t>. Promulga a Ata Final que Incorpora os Resultados da Rodada Uruguai de Negociações Comerciais Multilaterais do GATT. DOU nº248 (1994).</a:t>
            </a:r>
          </a:p>
          <a:p>
            <a:pPr marL="0" indent="0" algn="just">
              <a:buFont typeface="Arial" panose="020B0604020202020204" pitchFamily="34" charset="0"/>
              <a:buNone/>
            </a:pPr>
            <a:endParaRPr lang="pt-BR" sz="18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85521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4"/>
          <a:stretch>
            <a:fillRect/>
          </a:stretch>
        </p:blipFill>
        <p:spPr>
          <a:xfrm>
            <a:off x="333016" y="821159"/>
            <a:ext cx="739134" cy="739134"/>
          </a:xfrm>
          <a:prstGeom prst="rect">
            <a:avLst/>
          </a:prstGeom>
        </p:spPr>
      </p:pic>
      <p:pic>
        <p:nvPicPr>
          <p:cNvPr id="2" name="Picture 1">
            <a:extLst>
              <a:ext uri="{FF2B5EF4-FFF2-40B4-BE49-F238E27FC236}">
                <a16:creationId xmlns:a16="http://schemas.microsoft.com/office/drawing/2014/main" id="{BD015E1A-D2FE-5784-A8EA-90A70A08B34A}"/>
              </a:ext>
            </a:extLst>
          </p:cNvPr>
          <p:cNvPicPr>
            <a:picLocks noChangeAspect="1"/>
          </p:cNvPicPr>
          <p:nvPr/>
        </p:nvPicPr>
        <p:blipFill>
          <a:blip r:embed="rId5"/>
          <a:stretch>
            <a:fillRect/>
          </a:stretch>
        </p:blipFill>
        <p:spPr>
          <a:xfrm>
            <a:off x="0" y="6018488"/>
            <a:ext cx="1107440" cy="839511"/>
          </a:xfrm>
          <a:prstGeom prst="rect">
            <a:avLst/>
          </a:prstGeom>
        </p:spPr>
      </p:pic>
      <p:sp>
        <p:nvSpPr>
          <p:cNvPr id="6" name="Título 5">
            <a:extLst>
              <a:ext uri="{FF2B5EF4-FFF2-40B4-BE49-F238E27FC236}">
                <a16:creationId xmlns:a16="http://schemas.microsoft.com/office/drawing/2014/main" id="{95A99709-3AE7-6A4D-A965-D50BB911B755}"/>
              </a:ext>
            </a:extLst>
          </p:cNvPr>
          <p:cNvSpPr>
            <a:spLocks noGrp="1"/>
          </p:cNvSpPr>
          <p:nvPr>
            <p:ph type="title"/>
          </p:nvPr>
        </p:nvSpPr>
        <p:spPr>
          <a:xfrm>
            <a:off x="838200" y="365125"/>
            <a:ext cx="10515600" cy="1139825"/>
          </a:xfrm>
        </p:spPr>
        <p:txBody>
          <a:bodyPr>
            <a:normAutofit/>
          </a:bodyPr>
          <a:lstStyle/>
          <a:p>
            <a:r>
              <a:rPr lang="pt-BR" sz="2800" b="1" dirty="0">
                <a:latin typeface="Ubuntu" panose="020B0504030602030204" pitchFamily="34" charset="0"/>
              </a:rPr>
              <a:t>Registro de medicamentos para uso humano no Brasil -requisitos regulatórios específicos conforme a categoria</a:t>
            </a:r>
          </a:p>
        </p:txBody>
      </p:sp>
      <p:sp>
        <p:nvSpPr>
          <p:cNvPr id="13" name="Espaço Reservado para Conteúdo 12">
            <a:extLst>
              <a:ext uri="{FF2B5EF4-FFF2-40B4-BE49-F238E27FC236}">
                <a16:creationId xmlns:a16="http://schemas.microsoft.com/office/drawing/2014/main" id="{2431678C-6DE9-D493-3296-4C1A980699C2}"/>
              </a:ext>
            </a:extLst>
          </p:cNvPr>
          <p:cNvSpPr>
            <a:spLocks noGrp="1"/>
          </p:cNvSpPr>
          <p:nvPr>
            <p:ph idx="1"/>
          </p:nvPr>
        </p:nvSpPr>
        <p:spPr>
          <a:xfrm>
            <a:off x="838200" y="1576370"/>
            <a:ext cx="4780280" cy="4143109"/>
          </a:xfrm>
        </p:spPr>
        <p:txBody>
          <a:bodyPr>
            <a:noAutofit/>
          </a:bodyPr>
          <a:lstStyle/>
          <a:p>
            <a:pPr marL="0" indent="0" algn="just">
              <a:buNone/>
            </a:pPr>
            <a:r>
              <a:rPr lang="pt-BR" sz="1600" b="0" i="0" dirty="0">
                <a:solidFill>
                  <a:srgbClr val="000000"/>
                </a:solidFill>
                <a:effectLst/>
                <a:latin typeface="Ubuntu Light" panose="020B0304030602030204" pitchFamily="34" charset="0"/>
              </a:rPr>
              <a:t>Conforme estabelecido na </a:t>
            </a:r>
            <a:r>
              <a:rPr lang="pt-BR" sz="1600" dirty="0">
                <a:solidFill>
                  <a:srgbClr val="000000"/>
                </a:solidFill>
                <a:latin typeface="Ubuntu Light" panose="020B0304030602030204" pitchFamily="34" charset="0"/>
                <a:hlinkClick r:id="rId6"/>
              </a:rPr>
              <a:t>Lei nº6.360, de 23 de setembro de 1976</a:t>
            </a:r>
            <a:r>
              <a:rPr lang="pt-BR" sz="1600" dirty="0">
                <a:solidFill>
                  <a:srgbClr val="000000"/>
                </a:solidFill>
                <a:latin typeface="Ubuntu Light" panose="020B0304030602030204" pitchFamily="34" charset="0"/>
              </a:rPr>
              <a:t> para o registro de um medicamento no país é necessário que o produto, através de comprovação científica e de análise, seja reconhecido como seguro e eficaz para o uso a que se propõe, e possua a identidade, atividade, qualidade, pureza e inocuidade necessárias. </a:t>
            </a:r>
          </a:p>
          <a:p>
            <a:pPr marL="0" indent="0" algn="just">
              <a:buNone/>
            </a:pPr>
            <a:r>
              <a:rPr lang="pt-BR" sz="1600" dirty="0">
                <a:solidFill>
                  <a:srgbClr val="000000"/>
                </a:solidFill>
                <a:latin typeface="Ubuntu Light" panose="020B0304030602030204" pitchFamily="34" charset="0"/>
              </a:rPr>
              <a:t>O art. 3º da Lei nº6.360, de 1976 define as categorias de m</a:t>
            </a:r>
            <a:r>
              <a:rPr lang="pt-BR" sz="1600" b="0" i="0" dirty="0">
                <a:solidFill>
                  <a:srgbClr val="000000"/>
                </a:solidFill>
                <a:effectLst/>
                <a:latin typeface="Ubuntu Light" panose="020B0304030602030204" pitchFamily="34" charset="0"/>
              </a:rPr>
              <a:t>edicamento: similar, genérico e de referência.</a:t>
            </a:r>
          </a:p>
          <a:p>
            <a:pPr marL="0" indent="0" algn="just">
              <a:buNone/>
            </a:pPr>
            <a:endParaRPr lang="pt-BR" sz="1800" b="0" i="0" dirty="0">
              <a:solidFill>
                <a:srgbClr val="000000"/>
              </a:solidFill>
              <a:effectLst/>
              <a:latin typeface="Calibri" panose="020F0502020204030204" pitchFamily="34" charset="0"/>
            </a:endParaRPr>
          </a:p>
        </p:txBody>
      </p:sp>
      <p:sp>
        <p:nvSpPr>
          <p:cNvPr id="14" name="Espaço Reservado para Conteúdo 12">
            <a:extLst>
              <a:ext uri="{FF2B5EF4-FFF2-40B4-BE49-F238E27FC236}">
                <a16:creationId xmlns:a16="http://schemas.microsoft.com/office/drawing/2014/main" id="{816BC881-10A8-3819-1930-D5FCFF452B53}"/>
              </a:ext>
            </a:extLst>
          </p:cNvPr>
          <p:cNvSpPr txBox="1">
            <a:spLocks/>
          </p:cNvSpPr>
          <p:nvPr/>
        </p:nvSpPr>
        <p:spPr>
          <a:xfrm>
            <a:off x="5618480" y="1657350"/>
            <a:ext cx="6268320" cy="421163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t-BR" sz="1700" i="1" dirty="0">
                <a:solidFill>
                  <a:srgbClr val="000000"/>
                </a:solidFill>
                <a:latin typeface="Ubuntu Light" panose="020B0304030602030204" pitchFamily="34" charset="0"/>
              </a:rPr>
              <a:t>XX - Medicamento Similar – aquele que contém o mesmo ou os mesmos princípios ativos, que apresenta a mesma concentração, forma farmacêutica, via de administração, posologia e indicação terapêutica e que é equivalente ao medicamento registrado no órgão federal responsável pela vigilância sanitária, podendo diferir somente em características relativas ao tamanho e forma do produto, prazo de validade, embalagem, rotulagem, excipientes e veículos, comprovada a sua eficácia, segurança e qualidade, devendo sempre ser identificado por nome comercial ou marca;</a:t>
            </a:r>
          </a:p>
          <a:p>
            <a:pPr marL="0" indent="0" algn="just">
              <a:buFont typeface="Arial" panose="020B0604020202020204" pitchFamily="34" charset="0"/>
              <a:buNone/>
            </a:pPr>
            <a:r>
              <a:rPr lang="pt-BR" sz="1700" i="1" dirty="0">
                <a:solidFill>
                  <a:srgbClr val="000000"/>
                </a:solidFill>
                <a:latin typeface="Ubuntu Light" panose="020B0304030602030204" pitchFamily="34" charset="0"/>
              </a:rPr>
              <a:t>XXI – Medicamento Genérico – medicamento similar a um produto de referência ou inovador, que se pretende ser com este intercambiável, geralmente produzido após a expiração ou renúncia da proteção patentária ou de outros direitos de exclusividade, comprovada a sua eficácia, segurança e qualidade, e designado pela DCB ou, na sua ausência, pela DCI;</a:t>
            </a:r>
          </a:p>
          <a:p>
            <a:pPr marL="0" indent="0" algn="just">
              <a:buFont typeface="Arial" panose="020B0604020202020204" pitchFamily="34" charset="0"/>
              <a:buNone/>
            </a:pPr>
            <a:r>
              <a:rPr lang="pt-BR" sz="1700" i="1" dirty="0">
                <a:solidFill>
                  <a:srgbClr val="000000"/>
                </a:solidFill>
                <a:latin typeface="Ubuntu Light" panose="020B0304030602030204" pitchFamily="34" charset="0"/>
              </a:rPr>
              <a:t>XXII – Medicamento de Referência – produto inovador registrado no órgão federal responsável pela vigilância sanitária e comercializado no País, cuja eficácia, segurança e qualidade foram comprovadas cientificamente junto ao órgão federal competente, por ocasião do registro;</a:t>
            </a:r>
          </a:p>
          <a:p>
            <a:pPr marL="0" indent="0" algn="just">
              <a:buFont typeface="Arial" panose="020B0604020202020204" pitchFamily="34" charset="0"/>
              <a:buNone/>
            </a:pPr>
            <a:endParaRPr lang="pt-BR" sz="1800" b="1" dirty="0">
              <a:solidFill>
                <a:srgbClr val="000000"/>
              </a:solidFill>
              <a:latin typeface="Calibri" panose="020F0502020204030204" pitchFamily="34" charset="0"/>
              <a:hlinkClick r:id="rId6"/>
            </a:endParaRPr>
          </a:p>
          <a:p>
            <a:pPr marL="0" indent="0" algn="just">
              <a:buFont typeface="Arial" panose="020B0604020202020204" pitchFamily="34" charset="0"/>
              <a:buNone/>
            </a:pPr>
            <a:endParaRPr lang="pt-BR" sz="1800" dirty="0">
              <a:solidFill>
                <a:srgbClr val="000000"/>
              </a:solidFill>
              <a:latin typeface="Calibri" panose="020F0502020204030204" pitchFamily="34" charset="0"/>
              <a:hlinkClick r:id="rId6"/>
            </a:endParaRPr>
          </a:p>
          <a:p>
            <a:pPr marL="0" indent="0" algn="just">
              <a:buFont typeface="Arial" panose="020B0604020202020204" pitchFamily="34" charset="0"/>
              <a:buNone/>
            </a:pPr>
            <a:endParaRPr lang="pt-BR" sz="18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057228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8BF69AEC-96EF-C92A-386E-755043EBCC61}"/>
              </a:ext>
            </a:extLst>
          </p:cNvPr>
          <p:cNvSpPr>
            <a:spLocks noGrp="1"/>
          </p:cNvSpPr>
          <p:nvPr>
            <p:ph sz="half" idx="1"/>
          </p:nvPr>
        </p:nvSpPr>
        <p:spPr>
          <a:xfrm>
            <a:off x="838200" y="1825624"/>
            <a:ext cx="5181600" cy="4537075"/>
          </a:xfrm>
        </p:spPr>
        <p:txBody>
          <a:bodyPr>
            <a:normAutofit fontScale="47500" lnSpcReduction="20000"/>
          </a:bodyPr>
          <a:lstStyle/>
          <a:p>
            <a:pPr marL="0" indent="0" algn="just">
              <a:buNone/>
            </a:pPr>
            <a:r>
              <a:rPr lang="pt-BR" dirty="0">
                <a:solidFill>
                  <a:srgbClr val="000000"/>
                </a:solidFill>
                <a:latin typeface="Ubuntu Light" panose="020B0304030602030204" pitchFamily="34" charset="0"/>
              </a:rPr>
              <a:t>A </a:t>
            </a:r>
            <a:r>
              <a:rPr lang="pt-BR" dirty="0">
                <a:solidFill>
                  <a:srgbClr val="000000"/>
                </a:solidFill>
                <a:latin typeface="Ubuntu Light" panose="020B0304030602030204" pitchFamily="34" charset="0"/>
                <a:hlinkClick r:id="rId2"/>
              </a:rPr>
              <a:t>Resolução da Diretoria Colegiada - RDC nº 753</a:t>
            </a:r>
            <a:r>
              <a:rPr lang="pt-BR" dirty="0">
                <a:solidFill>
                  <a:srgbClr val="000000"/>
                </a:solidFill>
                <a:latin typeface="Ubuntu Light" panose="020B0304030602030204" pitchFamily="34" charset="0"/>
              </a:rPr>
              <a:t>, de 28/09/2022, dispõe sobre o registro de medicamentos de uso humano com princípios ativos sintéticos e semissintéticos, classificados como novos, inovadores, genéricos e similares e estabelece documentos  diferentes, no que se refere à segurança e eficácia, para o registro de medicamentos de diferentes categorias, tendo em vista as diferenças precípuas entre eles.</a:t>
            </a:r>
          </a:p>
          <a:p>
            <a:pPr marL="0" indent="0" algn="just">
              <a:buNone/>
            </a:pPr>
            <a:r>
              <a:rPr lang="pt-BR" dirty="0">
                <a:solidFill>
                  <a:srgbClr val="000000"/>
                </a:solidFill>
                <a:latin typeface="Ubuntu Light" panose="020B0304030602030204" pitchFamily="34" charset="0"/>
              </a:rPr>
              <a:t>A </a:t>
            </a:r>
            <a:r>
              <a:rPr lang="pt-BR" dirty="0">
                <a:solidFill>
                  <a:srgbClr val="000000"/>
                </a:solidFill>
                <a:latin typeface="Ubuntu Light" panose="020B0304030602030204" pitchFamily="34" charset="0"/>
                <a:hlinkClick r:id="rId3"/>
              </a:rPr>
              <a:t>RDC nº 55, de 16/12/2010 </a:t>
            </a:r>
            <a:r>
              <a:rPr lang="pt-BR" dirty="0">
                <a:latin typeface="Ubuntu Light" panose="020B0304030602030204" pitchFamily="34" charset="0"/>
              </a:rPr>
              <a:t>Dispõe sobre o registro de produtos biológicos novos e produtos biológicos e dá outras providências</a:t>
            </a:r>
            <a:endParaRPr lang="pt-BR" dirty="0">
              <a:solidFill>
                <a:srgbClr val="000000"/>
              </a:solidFill>
              <a:latin typeface="Ubuntu Light" panose="020B0304030602030204" pitchFamily="34" charset="0"/>
            </a:endParaRPr>
          </a:p>
          <a:p>
            <a:pPr marL="0" indent="0" algn="just">
              <a:buFont typeface="Arial" panose="020B0604020202020204" pitchFamily="34" charset="0"/>
              <a:buNone/>
            </a:pPr>
            <a:r>
              <a:rPr lang="pt-BR" dirty="0">
                <a:solidFill>
                  <a:srgbClr val="000000"/>
                </a:solidFill>
                <a:latin typeface="Ubuntu Light" panose="020B0304030602030204" pitchFamily="34" charset="0"/>
              </a:rPr>
              <a:t>Para a comprovação de segurança e eficácia de um medicamento novo é necessária a condução de estudos não clínicos e clínicos que definirão o perfil de segurança, a dose e posologia mais adequada para a eficácia daquele produto. Em geral, o desenvolvimento clínico se dá por meio de ensaios clínicos controlados, randomizados, que necessitam ser previamente registrados em bases de dados específicas (p.ex. </a:t>
            </a:r>
            <a:r>
              <a:rPr lang="pt-BR" i="1" dirty="0">
                <a:solidFill>
                  <a:srgbClr val="000000"/>
                </a:solidFill>
                <a:latin typeface="Ubuntu Light" panose="020B0304030602030204" pitchFamily="34" charset="0"/>
              </a:rPr>
              <a:t>clinicaltrials.gov, </a:t>
            </a:r>
            <a:r>
              <a:rPr lang="pt-BR" i="1" dirty="0" err="1">
                <a:solidFill>
                  <a:srgbClr val="000000"/>
                </a:solidFill>
                <a:latin typeface="Ubuntu Light" panose="020B0304030602030204" pitchFamily="34" charset="0"/>
              </a:rPr>
              <a:t>Rebec</a:t>
            </a:r>
            <a:r>
              <a:rPr lang="pt-BR" i="1" dirty="0">
                <a:solidFill>
                  <a:srgbClr val="000000"/>
                </a:solidFill>
                <a:latin typeface="Ubuntu Light" panose="020B0304030602030204" pitchFamily="34" charset="0"/>
              </a:rPr>
              <a:t>, Eu Clinical </a:t>
            </a:r>
            <a:r>
              <a:rPr lang="pt-BR" i="1" dirty="0" err="1">
                <a:solidFill>
                  <a:srgbClr val="000000"/>
                </a:solidFill>
                <a:latin typeface="Ubuntu Light" panose="020B0304030602030204" pitchFamily="34" charset="0"/>
              </a:rPr>
              <a:t>Trials</a:t>
            </a:r>
            <a:r>
              <a:rPr lang="pt-BR" i="1" dirty="0">
                <a:solidFill>
                  <a:srgbClr val="000000"/>
                </a:solidFill>
                <a:latin typeface="Ubuntu Light" panose="020B0304030602030204" pitchFamily="34" charset="0"/>
              </a:rPr>
              <a:t> Register</a:t>
            </a:r>
            <a:r>
              <a:rPr lang="pt-BR" dirty="0">
                <a:solidFill>
                  <a:srgbClr val="000000"/>
                </a:solidFill>
                <a:latin typeface="Ubuntu Light" panose="020B0304030602030204" pitchFamily="34" charset="0"/>
              </a:rPr>
              <a:t>), quando ainda na fase de realização da pesquisa clínica.</a:t>
            </a:r>
          </a:p>
          <a:p>
            <a:pPr marL="0" indent="0" algn="just">
              <a:buFont typeface="Arial" panose="020B0604020202020204" pitchFamily="34" charset="0"/>
              <a:buNone/>
            </a:pPr>
            <a:r>
              <a:rPr lang="pt-BR" dirty="0">
                <a:solidFill>
                  <a:srgbClr val="000000"/>
                </a:solidFill>
                <a:latin typeface="Ubuntu Light" panose="020B0304030602030204" pitchFamily="34" charset="0"/>
              </a:rPr>
              <a:t>Esse procedimento de publicação de protocolos de estudos clínicos a serem desenvolvidos visa limitar o viés de publicação que tende a ocorrer quando não há o interesse na publicação de dados desfavoráveis ao medicamento em desenvolvimento. Sendo assim, é esperado que os resultados de estudos clínicos para avaliação de segurança e eficácia de um medicamento sejam publicados, tendo resultados favoráveis ou não. A publicação de resultados interessa a toda comunidade médica e científica de área de saúde que podem tomar decisões de saúde individual ou coletiva com base nesses dados. Dessa forma, têm-se apoiado cada vez mais que os dados de estudos clínicos sejam públicos</a:t>
            </a:r>
            <a:r>
              <a:rPr lang="pt-BR" dirty="0">
                <a:solidFill>
                  <a:srgbClr val="000000"/>
                </a:solidFill>
                <a:latin typeface="Ubuntu" panose="020B0504030602030204" pitchFamily="34" charset="0"/>
              </a:rPr>
              <a:t>.</a:t>
            </a:r>
          </a:p>
          <a:p>
            <a:pPr marL="0" indent="0" algn="just">
              <a:buFont typeface="Arial" panose="020B0604020202020204" pitchFamily="34" charset="0"/>
              <a:buNone/>
            </a:pPr>
            <a:endParaRPr lang="pt-BR" sz="2800" dirty="0">
              <a:solidFill>
                <a:srgbClr val="000000"/>
              </a:solidFill>
              <a:latin typeface="Ubuntu" panose="020B0504030602030204" pitchFamily="34" charset="0"/>
            </a:endParaRPr>
          </a:p>
          <a:p>
            <a:pPr marL="0" indent="0">
              <a:buNone/>
            </a:pPr>
            <a:endParaRPr lang="pt-BR" dirty="0"/>
          </a:p>
        </p:txBody>
      </p:sp>
      <p:sp>
        <p:nvSpPr>
          <p:cNvPr id="4" name="Espaço Reservado para Conteúdo 3">
            <a:extLst>
              <a:ext uri="{FF2B5EF4-FFF2-40B4-BE49-F238E27FC236}">
                <a16:creationId xmlns:a16="http://schemas.microsoft.com/office/drawing/2014/main" id="{92FE4577-8F69-CD4E-DE1B-FAAB29066D23}"/>
              </a:ext>
            </a:extLst>
          </p:cNvPr>
          <p:cNvSpPr>
            <a:spLocks noGrp="1"/>
          </p:cNvSpPr>
          <p:nvPr>
            <p:ph sz="half" idx="2"/>
          </p:nvPr>
        </p:nvSpPr>
        <p:spPr/>
        <p:txBody>
          <a:bodyPr vert="horz" lIns="91440" tIns="45720" rIns="91440" bIns="45720" rtlCol="0" anchor="t">
            <a:normAutofit fontScale="47500" lnSpcReduction="20000"/>
          </a:bodyPr>
          <a:lstStyle/>
          <a:p>
            <a:pPr marL="0" indent="0" algn="just">
              <a:buNone/>
            </a:pPr>
            <a:r>
              <a:rPr lang="pt-BR" dirty="0">
                <a:solidFill>
                  <a:srgbClr val="000000"/>
                </a:solidFill>
                <a:latin typeface="Ubuntu Light"/>
              </a:rPr>
              <a:t>No registro de genéricos destaca-se a </a:t>
            </a:r>
            <a:r>
              <a:rPr lang="pt-BR" sz="2800" dirty="0">
                <a:solidFill>
                  <a:srgbClr val="000000"/>
                </a:solidFill>
                <a:latin typeface="Ubuntu Light"/>
              </a:rPr>
              <a:t>intercambialidade, ou seja, a segura substituição do medicamento de referência pelo seu genérico ou similar, é assegurada por testes de equivalência terapêutica, que incluem comparação </a:t>
            </a:r>
            <a:r>
              <a:rPr lang="pt-BR" sz="2800" i="1" dirty="0">
                <a:solidFill>
                  <a:srgbClr val="000000"/>
                </a:solidFill>
                <a:latin typeface="Ubuntu Light"/>
              </a:rPr>
              <a:t>in vitro</a:t>
            </a:r>
            <a:r>
              <a:rPr lang="pt-BR" sz="2800" dirty="0">
                <a:solidFill>
                  <a:srgbClr val="000000"/>
                </a:solidFill>
                <a:latin typeface="Ubuntu Light"/>
              </a:rPr>
              <a:t>, através dos estudos de equivalência farmacêutica e </a:t>
            </a:r>
            <a:r>
              <a:rPr lang="pt-BR" sz="2800" i="1" dirty="0">
                <a:solidFill>
                  <a:srgbClr val="000000"/>
                </a:solidFill>
                <a:latin typeface="Ubuntu Light"/>
              </a:rPr>
              <a:t>in vivo</a:t>
            </a:r>
            <a:r>
              <a:rPr lang="pt-BR" sz="2800" dirty="0">
                <a:solidFill>
                  <a:srgbClr val="000000"/>
                </a:solidFill>
                <a:latin typeface="Ubuntu Light"/>
              </a:rPr>
              <a:t>, com os estudos de bioequivalência apresentados à Anvisa</a:t>
            </a:r>
          </a:p>
          <a:p>
            <a:pPr marL="0" indent="0" algn="just">
              <a:buFont typeface="Arial" panose="020B0604020202020204" pitchFamily="34" charset="0"/>
              <a:buNone/>
            </a:pPr>
            <a:r>
              <a:rPr lang="pt-BR" sz="2800" dirty="0">
                <a:solidFill>
                  <a:srgbClr val="000000"/>
                </a:solidFill>
                <a:latin typeface="Ubuntu Light" panose="020B0304030602030204" pitchFamily="34" charset="0"/>
              </a:rPr>
              <a:t>Deste modo, tem-se que o registro dessas categorias se ampara em documentos próprios, por meio dos quais o aplicante deve realizar os ensaios e provas necessários a fim de comprovar a satisfação de todos os requerimentos sanitários vigentes, e por meio de análise igualmente rigorosa dos requisitos de qualidade a serem aplicados ao produto, que não necessariamente são iguais aos do medicamento de referência.</a:t>
            </a:r>
          </a:p>
          <a:p>
            <a:pPr marL="0" indent="0" algn="just">
              <a:buFont typeface="Arial" panose="020B0604020202020204" pitchFamily="34" charset="0"/>
              <a:buNone/>
            </a:pPr>
            <a:r>
              <a:rPr lang="pt-BR" sz="2800" dirty="0">
                <a:solidFill>
                  <a:srgbClr val="000000"/>
                </a:solidFill>
                <a:latin typeface="Ubuntu Light" panose="020B0304030602030204" pitchFamily="34" charset="0"/>
              </a:rPr>
              <a:t>Do mesmo modo que para um medicamento novo (referência), o registro do medicamento genérico/similar carece da apresentação de estudos de estabilidade, informações sobre o processo produtivo, formulação, excipientes, controle de qualidade, insumo farmacêutico ativo (IFA), boas práticas de fabricação (BPF) e outros aspectos que englobam a análise de qualidade. </a:t>
            </a:r>
            <a:r>
              <a:rPr lang="pt-BR" sz="2800" b="1" dirty="0">
                <a:solidFill>
                  <a:srgbClr val="000000"/>
                </a:solidFill>
                <a:latin typeface="Ubuntu Light" panose="020B0304030602030204" pitchFamily="34" charset="0"/>
              </a:rPr>
              <a:t>Esses aspectos são analisados de forma independente do dossiê do medicamento referência, tendo em vista que devem cumprir de forma integral os requisitos legais. </a:t>
            </a:r>
            <a:endParaRPr lang="pt-BR" sz="2800" b="1" dirty="0">
              <a:solidFill>
                <a:srgbClr val="000000"/>
              </a:solidFill>
              <a:latin typeface="Ubuntu Light" panose="020B0304030602030204" pitchFamily="34" charset="0"/>
              <a:hlinkClick r:id="rId4">
                <a:extLst>
                  <a:ext uri="{A12FA001-AC4F-418D-AE19-62706E023703}">
                    <ahyp:hlinkClr xmlns:ahyp="http://schemas.microsoft.com/office/drawing/2018/hyperlinkcolor" val="tx"/>
                  </a:ext>
                </a:extLst>
              </a:hlinkClick>
            </a:endParaRPr>
          </a:p>
          <a:p>
            <a:pPr marL="0" indent="0">
              <a:buNone/>
            </a:pPr>
            <a:endParaRPr lang="pt-BR" dirty="0"/>
          </a:p>
        </p:txBody>
      </p:sp>
      <p:sp>
        <p:nvSpPr>
          <p:cNvPr id="5" name="Título 5">
            <a:extLst>
              <a:ext uri="{FF2B5EF4-FFF2-40B4-BE49-F238E27FC236}">
                <a16:creationId xmlns:a16="http://schemas.microsoft.com/office/drawing/2014/main" id="{EBF2521F-C4E4-788D-0C17-450E7C08F436}"/>
              </a:ext>
            </a:extLst>
          </p:cNvPr>
          <p:cNvSpPr>
            <a:spLocks noGrp="1"/>
          </p:cNvSpPr>
          <p:nvPr>
            <p:ph type="title"/>
          </p:nvPr>
        </p:nvSpPr>
        <p:spPr>
          <a:xfrm>
            <a:off x="838200" y="365125"/>
            <a:ext cx="10515600" cy="1139825"/>
          </a:xfrm>
        </p:spPr>
        <p:txBody>
          <a:bodyPr>
            <a:normAutofit/>
          </a:bodyPr>
          <a:lstStyle/>
          <a:p>
            <a:r>
              <a:rPr lang="pt-BR" sz="2800" b="1" dirty="0">
                <a:latin typeface="Ubuntu" panose="020B0504030602030204" pitchFamily="34" charset="0"/>
              </a:rPr>
              <a:t>Registro de medicamentos para uso humano no Brasil -requisitos regulatórios específicos conforme a categoria</a:t>
            </a:r>
          </a:p>
        </p:txBody>
      </p:sp>
      <p:pic>
        <p:nvPicPr>
          <p:cNvPr id="6" name="Picture 7">
            <a:extLst>
              <a:ext uri="{FF2B5EF4-FFF2-40B4-BE49-F238E27FC236}">
                <a16:creationId xmlns:a16="http://schemas.microsoft.com/office/drawing/2014/main" id="{A112AB9A-38BC-CDB3-116C-E873E40F7676}"/>
              </a:ext>
            </a:extLst>
          </p:cNvPr>
          <p:cNvPicPr>
            <a:picLocks noChangeAspect="1"/>
          </p:cNvPicPr>
          <p:nvPr/>
        </p:nvPicPr>
        <p:blipFill>
          <a:blip r:embed="rId5"/>
          <a:stretch>
            <a:fillRect/>
          </a:stretch>
        </p:blipFill>
        <p:spPr>
          <a:xfrm>
            <a:off x="333016" y="821159"/>
            <a:ext cx="739134" cy="739134"/>
          </a:xfrm>
          <a:prstGeom prst="rect">
            <a:avLst/>
          </a:prstGeom>
        </p:spPr>
      </p:pic>
      <p:pic>
        <p:nvPicPr>
          <p:cNvPr id="7" name="Picture 1">
            <a:extLst>
              <a:ext uri="{FF2B5EF4-FFF2-40B4-BE49-F238E27FC236}">
                <a16:creationId xmlns:a16="http://schemas.microsoft.com/office/drawing/2014/main" id="{AAB0F86F-E729-C3E5-019A-AD006A000D2F}"/>
              </a:ext>
            </a:extLst>
          </p:cNvPr>
          <p:cNvPicPr>
            <a:picLocks noChangeAspect="1"/>
          </p:cNvPicPr>
          <p:nvPr/>
        </p:nvPicPr>
        <p:blipFill>
          <a:blip r:embed="rId6"/>
          <a:stretch>
            <a:fillRect/>
          </a:stretch>
        </p:blipFill>
        <p:spPr>
          <a:xfrm>
            <a:off x="0" y="6278829"/>
            <a:ext cx="764011" cy="579170"/>
          </a:xfrm>
          <a:prstGeom prst="rect">
            <a:avLst/>
          </a:prstGeom>
        </p:spPr>
      </p:pic>
      <p:pic>
        <p:nvPicPr>
          <p:cNvPr id="9" name="Imagem 8">
            <a:extLst>
              <a:ext uri="{FF2B5EF4-FFF2-40B4-BE49-F238E27FC236}">
                <a16:creationId xmlns:a16="http://schemas.microsoft.com/office/drawing/2014/main" id="{0D1D79C0-CBF9-E40C-79E0-79959091B7D0}"/>
              </a:ext>
            </a:extLst>
          </p:cNvPr>
          <p:cNvPicPr>
            <a:picLocks noChangeAspect="1"/>
          </p:cNvPicPr>
          <p:nvPr/>
        </p:nvPicPr>
        <p:blipFill>
          <a:blip r:embed="rId7"/>
          <a:stretch>
            <a:fillRect/>
          </a:stretch>
        </p:blipFill>
        <p:spPr>
          <a:xfrm>
            <a:off x="9692496" y="6073114"/>
            <a:ext cx="1661304" cy="579170"/>
          </a:xfrm>
          <a:prstGeom prst="rect">
            <a:avLst/>
          </a:prstGeom>
        </p:spPr>
      </p:pic>
    </p:spTree>
    <p:extLst>
      <p:ext uri="{BB962C8B-B14F-4D97-AF65-F5344CB8AC3E}">
        <p14:creationId xmlns:p14="http://schemas.microsoft.com/office/powerpoint/2010/main" val="2626722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4"/>
          <a:stretch>
            <a:fillRect/>
          </a:stretch>
        </p:blipFill>
        <p:spPr>
          <a:xfrm>
            <a:off x="250460" y="1277440"/>
            <a:ext cx="739134" cy="739134"/>
          </a:xfrm>
          <a:prstGeom prst="rect">
            <a:avLst/>
          </a:prstGeom>
        </p:spPr>
      </p:pic>
      <p:pic>
        <p:nvPicPr>
          <p:cNvPr id="2" name="Picture 1">
            <a:extLst>
              <a:ext uri="{FF2B5EF4-FFF2-40B4-BE49-F238E27FC236}">
                <a16:creationId xmlns:a16="http://schemas.microsoft.com/office/drawing/2014/main" id="{BD015E1A-D2FE-5784-A8EA-90A70A08B34A}"/>
              </a:ext>
            </a:extLst>
          </p:cNvPr>
          <p:cNvPicPr>
            <a:picLocks noChangeAspect="1"/>
          </p:cNvPicPr>
          <p:nvPr/>
        </p:nvPicPr>
        <p:blipFill>
          <a:blip r:embed="rId5"/>
          <a:stretch>
            <a:fillRect/>
          </a:stretch>
        </p:blipFill>
        <p:spPr>
          <a:xfrm>
            <a:off x="0" y="6018488"/>
            <a:ext cx="1107440" cy="839511"/>
          </a:xfrm>
          <a:prstGeom prst="rect">
            <a:avLst/>
          </a:prstGeom>
        </p:spPr>
      </p:pic>
      <p:sp>
        <p:nvSpPr>
          <p:cNvPr id="6" name="Título 5">
            <a:extLst>
              <a:ext uri="{FF2B5EF4-FFF2-40B4-BE49-F238E27FC236}">
                <a16:creationId xmlns:a16="http://schemas.microsoft.com/office/drawing/2014/main" id="{95A99709-3AE7-6A4D-A965-D50BB911B755}"/>
              </a:ext>
            </a:extLst>
          </p:cNvPr>
          <p:cNvSpPr>
            <a:spLocks noGrp="1"/>
          </p:cNvSpPr>
          <p:nvPr>
            <p:ph type="title"/>
          </p:nvPr>
        </p:nvSpPr>
        <p:spPr>
          <a:xfrm>
            <a:off x="838200" y="365125"/>
            <a:ext cx="10515600" cy="1689366"/>
          </a:xfrm>
        </p:spPr>
        <p:txBody>
          <a:bodyPr>
            <a:normAutofit/>
          </a:bodyPr>
          <a:lstStyle/>
          <a:p>
            <a:r>
              <a:rPr lang="pt-BR" sz="2800" b="1" dirty="0">
                <a:latin typeface="Ubuntu" panose="020B0504030602030204" pitchFamily="34" charset="0"/>
              </a:rPr>
              <a:t>Medicamentos novos, genéricos e similares - diferenças entre os requisitos regulatórios para o registro</a:t>
            </a:r>
          </a:p>
        </p:txBody>
      </p:sp>
      <p:sp>
        <p:nvSpPr>
          <p:cNvPr id="13" name="Espaço Reservado para Conteúdo 12">
            <a:extLst>
              <a:ext uri="{FF2B5EF4-FFF2-40B4-BE49-F238E27FC236}">
                <a16:creationId xmlns:a16="http://schemas.microsoft.com/office/drawing/2014/main" id="{2431678C-6DE9-D493-3296-4C1A980699C2}"/>
              </a:ext>
            </a:extLst>
          </p:cNvPr>
          <p:cNvSpPr>
            <a:spLocks noGrp="1"/>
          </p:cNvSpPr>
          <p:nvPr>
            <p:ph idx="1"/>
          </p:nvPr>
        </p:nvSpPr>
        <p:spPr>
          <a:xfrm>
            <a:off x="838200" y="2129953"/>
            <a:ext cx="4780280" cy="3411066"/>
          </a:xfrm>
        </p:spPr>
        <p:txBody>
          <a:bodyPr>
            <a:noAutofit/>
          </a:bodyPr>
          <a:lstStyle/>
          <a:p>
            <a:pPr marL="0" indent="0" algn="just">
              <a:buNone/>
            </a:pPr>
            <a:r>
              <a:rPr lang="pt-BR" sz="1600" b="0" i="0" dirty="0">
                <a:solidFill>
                  <a:srgbClr val="000000"/>
                </a:solidFill>
                <a:effectLst/>
                <a:latin typeface="Ubuntu Light" panose="020B0304030602030204" pitchFamily="34" charset="0"/>
              </a:rPr>
              <a:t>Em relação aos aspectos de segurança e eficácia, os requisitos regulatórios são diferentes para o registro de medicamentos, considerando as diferenças normativas entre cada categoria.</a:t>
            </a:r>
          </a:p>
          <a:p>
            <a:pPr marL="0" indent="0" algn="just">
              <a:buNone/>
            </a:pPr>
            <a:r>
              <a:rPr lang="pt-BR" sz="1600" b="0" i="0" dirty="0">
                <a:solidFill>
                  <a:srgbClr val="000000"/>
                </a:solidFill>
                <a:effectLst/>
                <a:latin typeface="Ubuntu Light" panose="020B0304030602030204" pitchFamily="34" charset="0"/>
              </a:rPr>
              <a:t>Para registro de medicamentos genéricos e similares, o medicamento referência em si é utilizado como comparativo nos estudos </a:t>
            </a:r>
            <a:r>
              <a:rPr lang="pt-BR" sz="1600" b="0" i="1" dirty="0">
                <a:solidFill>
                  <a:srgbClr val="000000"/>
                </a:solidFill>
                <a:effectLst/>
                <a:latin typeface="Ubuntu Light" panose="020B0304030602030204" pitchFamily="34" charset="0"/>
              </a:rPr>
              <a:t>in vitro</a:t>
            </a:r>
            <a:r>
              <a:rPr lang="pt-BR" sz="1600" b="0" i="0" dirty="0">
                <a:solidFill>
                  <a:srgbClr val="000000"/>
                </a:solidFill>
                <a:effectLst/>
                <a:latin typeface="Ubuntu Light" panose="020B0304030602030204" pitchFamily="34" charset="0"/>
              </a:rPr>
              <a:t> e </a:t>
            </a:r>
            <a:r>
              <a:rPr lang="pt-BR" sz="1600" b="0" i="1" dirty="0">
                <a:solidFill>
                  <a:srgbClr val="000000"/>
                </a:solidFill>
                <a:effectLst/>
                <a:latin typeface="Ubuntu Light" panose="020B0304030602030204" pitchFamily="34" charset="0"/>
              </a:rPr>
              <a:t>in vivo</a:t>
            </a:r>
            <a:r>
              <a:rPr lang="pt-BR" sz="1600" b="0" i="0" dirty="0">
                <a:solidFill>
                  <a:srgbClr val="000000"/>
                </a:solidFill>
                <a:effectLst/>
                <a:latin typeface="Ubuntu Light" panose="020B0304030602030204" pitchFamily="34" charset="0"/>
              </a:rPr>
              <a:t>. </a:t>
            </a:r>
            <a:endParaRPr lang="pt-BR" sz="1600" dirty="0">
              <a:solidFill>
                <a:srgbClr val="000000"/>
              </a:solidFill>
              <a:latin typeface="Ubuntu Light" panose="020B0304030602030204" pitchFamily="34" charset="0"/>
            </a:endParaRPr>
          </a:p>
          <a:p>
            <a:pPr marL="0" indent="0" algn="just">
              <a:buNone/>
            </a:pPr>
            <a:r>
              <a:rPr lang="pt-BR" sz="1600" b="0" i="0" dirty="0">
                <a:solidFill>
                  <a:srgbClr val="000000"/>
                </a:solidFill>
                <a:effectLst/>
                <a:latin typeface="Ubuntu Light" panose="020B0304030602030204" pitchFamily="34" charset="0"/>
              </a:rPr>
              <a:t>Por definição legal, os medicamentos genérico e similar são "cópias" dos medicamentos referência, por isso há necessidade de se utilizar o medicamento referência, adquirido no varejo ou conforme especificado em norma, nos estudos comparativos.</a:t>
            </a:r>
          </a:p>
        </p:txBody>
      </p:sp>
      <p:sp>
        <p:nvSpPr>
          <p:cNvPr id="14" name="Espaço Reservado para Conteúdo 12">
            <a:extLst>
              <a:ext uri="{FF2B5EF4-FFF2-40B4-BE49-F238E27FC236}">
                <a16:creationId xmlns:a16="http://schemas.microsoft.com/office/drawing/2014/main" id="{816BC881-10A8-3819-1930-D5FCFF452B53}"/>
              </a:ext>
            </a:extLst>
          </p:cNvPr>
          <p:cNvSpPr txBox="1">
            <a:spLocks/>
          </p:cNvSpPr>
          <p:nvPr/>
        </p:nvSpPr>
        <p:spPr>
          <a:xfrm>
            <a:off x="5618480" y="2094579"/>
            <a:ext cx="6268320" cy="414310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pt-BR" sz="1600" b="0" i="0" dirty="0">
                <a:solidFill>
                  <a:srgbClr val="000000"/>
                </a:solidFill>
                <a:effectLst/>
                <a:latin typeface="Ubuntu Light" panose="020B0304030602030204" pitchFamily="34" charset="0"/>
              </a:rPr>
              <a:t>Destaca-se que a não exigência de novos estudos de segurança e eficácia, para genéricos e similares, é adotada não só pela Anvisa, mas também por Agências Reguladoras reconhecidas internacionalmente. </a:t>
            </a:r>
          </a:p>
          <a:p>
            <a:pPr marL="0" indent="0" algn="just">
              <a:buNone/>
            </a:pPr>
            <a:r>
              <a:rPr lang="pt-BR" sz="1600" b="0" i="0" dirty="0">
                <a:solidFill>
                  <a:srgbClr val="000000"/>
                </a:solidFill>
                <a:effectLst/>
                <a:latin typeface="Ubuntu Light" panose="020B0304030602030204" pitchFamily="34" charset="0"/>
              </a:rPr>
              <a:t>A Agência europeia (EMA - </a:t>
            </a:r>
            <a:r>
              <a:rPr lang="pt-BR" sz="1600" b="0" i="1" dirty="0" err="1">
                <a:solidFill>
                  <a:srgbClr val="000000"/>
                </a:solidFill>
                <a:effectLst/>
                <a:latin typeface="Ubuntu Light" panose="020B0304030602030204" pitchFamily="34" charset="0"/>
              </a:rPr>
              <a:t>European</a:t>
            </a:r>
            <a:r>
              <a:rPr lang="pt-BR" sz="1600" b="0" i="1" dirty="0">
                <a:solidFill>
                  <a:srgbClr val="000000"/>
                </a:solidFill>
                <a:effectLst/>
                <a:latin typeface="Ubuntu Light" panose="020B0304030602030204" pitchFamily="34" charset="0"/>
              </a:rPr>
              <a:t> Medicines </a:t>
            </a:r>
            <a:r>
              <a:rPr lang="pt-BR" sz="1600" b="0" i="1" dirty="0" err="1">
                <a:solidFill>
                  <a:srgbClr val="000000"/>
                </a:solidFill>
                <a:effectLst/>
                <a:latin typeface="Ubuntu Light" panose="020B0304030602030204" pitchFamily="34" charset="0"/>
              </a:rPr>
              <a:t>Agency</a:t>
            </a:r>
            <a:r>
              <a:rPr lang="pt-BR" sz="1600" b="0" i="0" dirty="0">
                <a:solidFill>
                  <a:srgbClr val="000000"/>
                </a:solidFill>
                <a:effectLst/>
                <a:latin typeface="Ubuntu Light" panose="020B0304030602030204" pitchFamily="34" charset="0"/>
              </a:rPr>
              <a:t>) estabelece que o registro de medicamentos genéricos é baseado em estudos de segurança e eficácia de medicamentos já registrados¹, tendo em vista que esses dados da substância ativa já estão disponíveis a partir do medicamento referência². Dessa forma, para fins de registro, as empresas devem: </a:t>
            </a:r>
          </a:p>
          <a:p>
            <a:pPr marL="0" indent="0" algn="just">
              <a:buNone/>
            </a:pPr>
            <a:r>
              <a:rPr lang="pt-BR" sz="1600" b="0" i="0" dirty="0">
                <a:solidFill>
                  <a:srgbClr val="000000"/>
                </a:solidFill>
                <a:effectLst/>
                <a:latin typeface="Ubuntu Light" panose="020B0304030602030204" pitchFamily="34" charset="0"/>
              </a:rPr>
              <a:t>(i) Prestar informações sobre a qualidade do medicamento; e (</a:t>
            </a:r>
            <a:r>
              <a:rPr lang="pt-BR" sz="1600" b="0" i="0" dirty="0" err="1">
                <a:solidFill>
                  <a:srgbClr val="000000"/>
                </a:solidFill>
                <a:effectLst/>
                <a:latin typeface="Ubuntu Light" panose="020B0304030602030204" pitchFamily="34" charset="0"/>
              </a:rPr>
              <a:t>ii</a:t>
            </a:r>
            <a:r>
              <a:rPr lang="pt-BR" sz="1600" b="0" i="0" dirty="0">
                <a:solidFill>
                  <a:srgbClr val="000000"/>
                </a:solidFill>
                <a:effectLst/>
                <a:latin typeface="Ubuntu Light" panose="020B0304030602030204" pitchFamily="34" charset="0"/>
              </a:rPr>
              <a:t>) demonstrar que o genérico produz os mesmos níveis da substância ativa no corpo humano que o medicamento referência², ou seja, realizar estudos comparativos </a:t>
            </a:r>
            <a:r>
              <a:rPr lang="pt-BR" sz="1600" b="0" i="1" dirty="0">
                <a:solidFill>
                  <a:srgbClr val="000000"/>
                </a:solidFill>
                <a:effectLst/>
                <a:latin typeface="Ubuntu Light" panose="020B0304030602030204" pitchFamily="34" charset="0"/>
              </a:rPr>
              <a:t>in vitro </a:t>
            </a:r>
            <a:r>
              <a:rPr lang="pt-BR" sz="1600" b="0" i="0" dirty="0">
                <a:solidFill>
                  <a:srgbClr val="000000"/>
                </a:solidFill>
                <a:effectLst/>
                <a:latin typeface="Ubuntu Light" panose="020B0304030602030204" pitchFamily="34" charset="0"/>
              </a:rPr>
              <a:t>e </a:t>
            </a:r>
            <a:r>
              <a:rPr lang="pt-BR" sz="1600" b="0" i="1" dirty="0">
                <a:solidFill>
                  <a:srgbClr val="000000"/>
                </a:solidFill>
                <a:effectLst/>
                <a:latin typeface="Ubuntu Light" panose="020B0304030602030204" pitchFamily="34" charset="0"/>
              </a:rPr>
              <a:t>in vivo</a:t>
            </a:r>
            <a:r>
              <a:rPr lang="pt-BR" sz="1600" b="0" i="0" dirty="0">
                <a:solidFill>
                  <a:srgbClr val="000000"/>
                </a:solidFill>
                <a:effectLst/>
                <a:latin typeface="Ubuntu Light" panose="020B0304030602030204" pitchFamily="34" charset="0"/>
              </a:rPr>
              <a:t>. </a:t>
            </a:r>
          </a:p>
          <a:p>
            <a:pPr marL="0" indent="0" algn="just">
              <a:buNone/>
            </a:pPr>
            <a:r>
              <a:rPr lang="pt-BR" sz="1600" b="0" i="0" dirty="0">
                <a:solidFill>
                  <a:srgbClr val="000000"/>
                </a:solidFill>
                <a:effectLst/>
                <a:latin typeface="Ubuntu Light" panose="020B0304030602030204" pitchFamily="34" charset="0"/>
              </a:rPr>
              <a:t>Nos EUA, o FDA - </a:t>
            </a:r>
            <a:r>
              <a:rPr lang="pt-BR" sz="1600" b="0" i="1" dirty="0">
                <a:solidFill>
                  <a:srgbClr val="000000"/>
                </a:solidFill>
                <a:effectLst/>
                <a:latin typeface="Ubuntu Light" panose="020B0304030602030204" pitchFamily="34" charset="0"/>
              </a:rPr>
              <a:t>U.S. Food &amp; </a:t>
            </a:r>
            <a:r>
              <a:rPr lang="pt-BR" sz="1600" b="0" i="1" dirty="0" err="1">
                <a:solidFill>
                  <a:srgbClr val="000000"/>
                </a:solidFill>
                <a:effectLst/>
                <a:latin typeface="Ubuntu Light" panose="020B0304030602030204" pitchFamily="34" charset="0"/>
              </a:rPr>
              <a:t>Drug</a:t>
            </a:r>
            <a:r>
              <a:rPr lang="pt-BR" sz="1600" b="0" i="1" dirty="0">
                <a:solidFill>
                  <a:srgbClr val="000000"/>
                </a:solidFill>
                <a:effectLst/>
                <a:latin typeface="Ubuntu Light" panose="020B0304030602030204" pitchFamily="34" charset="0"/>
              </a:rPr>
              <a:t> Administration </a:t>
            </a:r>
            <a:r>
              <a:rPr lang="pt-BR" sz="1600" b="0" i="0" dirty="0">
                <a:solidFill>
                  <a:srgbClr val="000000"/>
                </a:solidFill>
                <a:effectLst/>
                <a:latin typeface="Ubuntu Light" panose="020B0304030602030204" pitchFamily="34" charset="0"/>
              </a:rPr>
              <a:t>também adota critérios semelhantes a fim de avaliar se o medicamento genérico pode de fato ser intercambiável ao referência³.</a:t>
            </a:r>
          </a:p>
          <a:p>
            <a:pPr marL="0" indent="0" algn="just">
              <a:buFont typeface="Arial" panose="020B0604020202020204" pitchFamily="34" charset="0"/>
              <a:buNone/>
            </a:pPr>
            <a:endParaRPr lang="pt-BR" sz="1800" dirty="0">
              <a:solidFill>
                <a:srgbClr val="000000"/>
              </a:solidFill>
              <a:latin typeface="Calibri" panose="020F0502020204030204" pitchFamily="34" charset="0"/>
              <a:hlinkClick r:id="rId6"/>
            </a:endParaRPr>
          </a:p>
          <a:p>
            <a:pPr marL="0" indent="0" algn="just">
              <a:buFont typeface="Arial" panose="020B0604020202020204" pitchFamily="34" charset="0"/>
              <a:buNone/>
            </a:pPr>
            <a:endParaRPr lang="pt-BR" sz="1800" dirty="0">
              <a:solidFill>
                <a:srgbClr val="000000"/>
              </a:solidFill>
              <a:latin typeface="Calibri" panose="020F0502020204030204" pitchFamily="34" charset="0"/>
            </a:endParaRPr>
          </a:p>
        </p:txBody>
      </p:sp>
      <p:sp>
        <p:nvSpPr>
          <p:cNvPr id="4" name="CaixaDeTexto 3">
            <a:extLst>
              <a:ext uri="{FF2B5EF4-FFF2-40B4-BE49-F238E27FC236}">
                <a16:creationId xmlns:a16="http://schemas.microsoft.com/office/drawing/2014/main" id="{C52C9FB1-E603-46F9-19A8-F99C063EDE63}"/>
              </a:ext>
            </a:extLst>
          </p:cNvPr>
          <p:cNvSpPr txBox="1"/>
          <p:nvPr/>
        </p:nvSpPr>
        <p:spPr>
          <a:xfrm>
            <a:off x="1107440" y="5758823"/>
            <a:ext cx="8524240" cy="830997"/>
          </a:xfrm>
          <a:prstGeom prst="rect">
            <a:avLst/>
          </a:prstGeom>
          <a:noFill/>
        </p:spPr>
        <p:txBody>
          <a:bodyPr wrap="square" rtlCol="0">
            <a:spAutoFit/>
          </a:bodyPr>
          <a:lstStyle/>
          <a:p>
            <a:pPr algn="l"/>
            <a:r>
              <a:rPr lang="pt-BR" sz="1200" b="0" i="0" dirty="0">
                <a:solidFill>
                  <a:srgbClr val="000000"/>
                </a:solidFill>
                <a:effectLst/>
                <a:latin typeface="Ubuntu Light" panose="020B0304030602030204" pitchFamily="34" charset="0"/>
              </a:rPr>
              <a:t>1. https://www.ema.europa.eu/en/glossary/generic-medicine</a:t>
            </a:r>
          </a:p>
          <a:p>
            <a:pPr algn="l"/>
            <a:r>
              <a:rPr lang="pt-BR" sz="1200" b="0" i="0" dirty="0">
                <a:solidFill>
                  <a:srgbClr val="000000"/>
                </a:solidFill>
                <a:effectLst/>
                <a:latin typeface="Ubuntu Light" panose="020B0304030602030204" pitchFamily="34" charset="0"/>
              </a:rPr>
              <a:t>2. https://www.ema.europa.eu/en/human-regulatory/marketing-authorisation/generic-hybrid-medicines</a:t>
            </a:r>
          </a:p>
          <a:p>
            <a:pPr algn="l"/>
            <a:r>
              <a:rPr lang="pt-BR" sz="1200" b="0" i="0" dirty="0">
                <a:solidFill>
                  <a:srgbClr val="000000"/>
                </a:solidFill>
                <a:effectLst/>
                <a:latin typeface="Ubuntu Light" panose="020B0304030602030204" pitchFamily="34" charset="0"/>
              </a:rPr>
              <a:t>3. https://www.fda.gov/drugs/generic-drugs/what-approval-process-generic-drugs</a:t>
            </a:r>
          </a:p>
          <a:p>
            <a:pPr algn="l"/>
            <a:r>
              <a:rPr lang="pt-BR" sz="1200" b="0" i="0" dirty="0">
                <a:solidFill>
                  <a:srgbClr val="000000"/>
                </a:solidFill>
                <a:effectLst/>
                <a:latin typeface="Ubuntu Light" panose="020B0304030602030204" pitchFamily="34" charset="0"/>
              </a:rPr>
              <a:t>4. https://www.gov.br/anvisa/pt-br/assuntos/medicamentos/genericos</a:t>
            </a:r>
            <a:endParaRPr lang="pt-BR" dirty="0"/>
          </a:p>
        </p:txBody>
      </p:sp>
    </p:spTree>
    <p:extLst>
      <p:ext uri="{BB962C8B-B14F-4D97-AF65-F5344CB8AC3E}">
        <p14:creationId xmlns:p14="http://schemas.microsoft.com/office/powerpoint/2010/main" val="4023512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0e47c96-49f4-44ab-9808-495dc12534e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C6CFC11657A54D40B907C436C6A3D8EA" ma:contentTypeVersion="18" ma:contentTypeDescription="Crie um novo documento." ma:contentTypeScope="" ma:versionID="5e0c0e5569453ea7c11c00d38ca86013">
  <xsd:schema xmlns:xsd="http://www.w3.org/2001/XMLSchema" xmlns:xs="http://www.w3.org/2001/XMLSchema" xmlns:p="http://schemas.microsoft.com/office/2006/metadata/properties" xmlns:ns3="30e47c96-49f4-44ab-9808-495dc12534ec" xmlns:ns4="cbc5eb7f-cab3-41c4-a5a9-a12f6c03ed89" targetNamespace="http://schemas.microsoft.com/office/2006/metadata/properties" ma:root="true" ma:fieldsID="dc0e029324205047d4c8c8202d1dcb4b" ns3:_="" ns4:_="">
    <xsd:import namespace="30e47c96-49f4-44ab-9808-495dc12534ec"/>
    <xsd:import namespace="cbc5eb7f-cab3-41c4-a5a9-a12f6c03ed89"/>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3:MediaServiceAutoTags"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MediaServiceSearchPropertie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47c96-49f4-44ab-9808-495dc12534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_activity" ma:index="23" nillable="true" ma:displayName="_activity" ma:hidden="true" ma:internalName="_activity">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c5eb7f-cab3-41c4-a5a9-a12f6c03ed89" elementFormDefault="qualified">
    <xsd:import namespace="http://schemas.microsoft.com/office/2006/documentManagement/types"/>
    <xsd:import namespace="http://schemas.microsoft.com/office/infopath/2007/PartnerControls"/>
    <xsd:element name="SharedWithUsers" ma:index="14"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talhes de Compartilhado Com" ma:internalName="SharedWithDetails" ma:readOnly="true">
      <xsd:simpleType>
        <xsd:restriction base="dms:Note">
          <xsd:maxLength value="255"/>
        </xsd:restriction>
      </xsd:simpleType>
    </xsd:element>
    <xsd:element name="SharingHintHash" ma:index="16"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830D31-D1A1-42D3-9F5C-B2C2E78E67BA}">
  <ds:schemaRefs>
    <ds:schemaRef ds:uri="http://purl.org/dc/elements/1.1/"/>
    <ds:schemaRef ds:uri="http://schemas.microsoft.com/office/2006/metadata/properties"/>
    <ds:schemaRef ds:uri="http://schemas.microsoft.com/office/2006/documentManagement/types"/>
    <ds:schemaRef ds:uri="cbc5eb7f-cab3-41c4-a5a9-a12f6c03ed89"/>
    <ds:schemaRef ds:uri="http://schemas.microsoft.com/office/infopath/2007/PartnerControls"/>
    <ds:schemaRef ds:uri="http://purl.org/dc/dcmitype/"/>
    <ds:schemaRef ds:uri="http://schemas.openxmlformats.org/package/2006/metadata/core-properties"/>
    <ds:schemaRef ds:uri="30e47c96-49f4-44ab-9808-495dc12534ec"/>
    <ds:schemaRef ds:uri="http://www.w3.org/XML/1998/namespace"/>
    <ds:schemaRef ds:uri="http://purl.org/dc/terms/"/>
  </ds:schemaRefs>
</ds:datastoreItem>
</file>

<file path=customXml/itemProps2.xml><?xml version="1.0" encoding="utf-8"?>
<ds:datastoreItem xmlns:ds="http://schemas.openxmlformats.org/officeDocument/2006/customXml" ds:itemID="{9C7895EC-8DF3-4383-8903-1A183FA21513}">
  <ds:schemaRefs>
    <ds:schemaRef ds:uri="http://schemas.microsoft.com/sharepoint/v3/contenttype/forms"/>
  </ds:schemaRefs>
</ds:datastoreItem>
</file>

<file path=customXml/itemProps3.xml><?xml version="1.0" encoding="utf-8"?>
<ds:datastoreItem xmlns:ds="http://schemas.openxmlformats.org/officeDocument/2006/customXml" ds:itemID="{7AA6CED7-A890-493A-93EF-8722EBE5DF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e47c96-49f4-44ab-9808-495dc12534ec"/>
    <ds:schemaRef ds:uri="cbc5eb7f-cab3-41c4-a5a9-a12f6c03ed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321</TotalTime>
  <Words>2432</Words>
  <Application>Microsoft Office PowerPoint</Application>
  <PresentationFormat>Widescreen</PresentationFormat>
  <Paragraphs>123</Paragraphs>
  <Slides>20</Slides>
  <Notes>6</Notes>
  <HiddenSlides>0</HiddenSlides>
  <MMClips>0</MMClips>
  <ScaleCrop>false</ScaleCrop>
  <HeadingPairs>
    <vt:vector size="4" baseType="variant">
      <vt:variant>
        <vt:lpstr>Tema</vt:lpstr>
      </vt:variant>
      <vt:variant>
        <vt:i4>1</vt:i4>
      </vt:variant>
      <vt:variant>
        <vt:lpstr>Títulos de slides</vt:lpstr>
      </vt:variant>
      <vt:variant>
        <vt:i4>20</vt:i4>
      </vt:variant>
    </vt:vector>
  </HeadingPairs>
  <TitlesOfParts>
    <vt:vector size="21" baseType="lpstr">
      <vt:lpstr>Office Theme</vt:lpstr>
      <vt:lpstr>Apresentação do PowerPoint</vt:lpstr>
      <vt:lpstr>Apresentação do PowerPoint</vt:lpstr>
      <vt:lpstr>Apresentação do PowerPoint</vt:lpstr>
      <vt:lpstr>Acordo TRIPS</vt:lpstr>
      <vt:lpstr>Lei nº 9.279, de 14 de maio de 1996 - Lei de Propriedade Industrial (LPI) – sistema PRDT para medicamentos de uso humano</vt:lpstr>
      <vt:lpstr>Nem todo dado ou informação do dossiê de registro de medicamento é entendido como um segredo industrial</vt:lpstr>
      <vt:lpstr>Registro de medicamentos para uso humano no Brasil -requisitos regulatórios específicos conforme a categoria</vt:lpstr>
      <vt:lpstr>Registro de medicamentos para uso humano no Brasil -requisitos regulatórios específicos conforme a categoria</vt:lpstr>
      <vt:lpstr>Medicamentos novos, genéricos e similares - diferenças entre os requisitos regulatórios para o registro</vt:lpstr>
      <vt:lpstr>Medicamentos novos, genéricos e similares - diferenças entre os requisitos regulatórios para o registro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"Jussana Cristina de Abreu" &lt;Jussana.Abreu@anvisa.gov.br&gt;</dc:creator>
  <cp:lastModifiedBy>Jussana Abreu</cp:lastModifiedBy>
  <cp:revision>88</cp:revision>
  <dcterms:created xsi:type="dcterms:W3CDTF">2023-03-13T19:06:07Z</dcterms:created>
  <dcterms:modified xsi:type="dcterms:W3CDTF">2024-05-22T12:41:23Z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0x010100C6CFC11657A54D40B907C436C6A3D8EA</vt:lpwstr>
  </property>
  <property fmtid="{D5CDD505-2E9C-101B-9397-08002B2CF9AE}" pid="3" name="MediaServiceImageTags">
    <vt:lpwstr/>
  </property>
</Properties>
</file>