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2" y="-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37301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63832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2489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1707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0295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831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6954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6524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9444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2274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7977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90052CF-B47E-4CF3-8F2A-5E364E09BF07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8A9275C-FD55-4C0B-8807-9070F680E906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0288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a@contasabertas.org.br" TargetMode="External"/><Relationship Id="rId2" Type="http://schemas.openxmlformats.org/officeDocument/2006/relationships/hyperlink" Target="mailto:dyelle@contasabertas.org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77323" y="2936383"/>
            <a:ext cx="9928519" cy="1210614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Postergação de despesas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77323" y="4738956"/>
            <a:ext cx="10058400" cy="786081"/>
          </a:xfrm>
        </p:spPr>
        <p:txBody>
          <a:bodyPr/>
          <a:lstStyle/>
          <a:p>
            <a:pPr algn="ctr"/>
            <a:r>
              <a:rPr lang="pt-BR" dirty="0" smtClean="0"/>
              <a:t>RESULTADO PRIMÁRIO DA UNIÃO EM 2014 foi inflado por manobras orçamentárias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443" y="225983"/>
            <a:ext cx="219075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8009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14863" y="3239035"/>
            <a:ext cx="4314423" cy="1700012"/>
          </a:xfrm>
        </p:spPr>
        <p:txBody>
          <a:bodyPr>
            <a:normAutofit lnSpcReduction="10000"/>
          </a:bodyPr>
          <a:lstStyle/>
          <a:p>
            <a:endParaRPr lang="pt-BR" dirty="0" smtClean="0">
              <a:hlinkClick r:id="rId2"/>
            </a:endParaRPr>
          </a:p>
          <a:p>
            <a:r>
              <a:rPr lang="pt-BR" dirty="0" smtClean="0">
                <a:hlinkClick r:id="rId2"/>
              </a:rPr>
              <a:t>dyelle@contasabertas.org.br</a:t>
            </a:r>
            <a:endParaRPr lang="pt-BR" dirty="0" smtClean="0"/>
          </a:p>
          <a:p>
            <a:r>
              <a:rPr lang="pt-BR" dirty="0" smtClean="0">
                <a:hlinkClick r:id="rId3"/>
              </a:rPr>
              <a:t>ca@contasabertas.org.br</a:t>
            </a:r>
            <a:endParaRPr lang="pt-BR" dirty="0" smtClean="0"/>
          </a:p>
          <a:p>
            <a:r>
              <a:rPr lang="pt-BR" dirty="0" smtClean="0"/>
              <a:t>(61) 3347-0058</a:t>
            </a:r>
          </a:p>
          <a:p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914864" y="2768955"/>
            <a:ext cx="4314423" cy="9401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err="1" smtClean="0"/>
              <a:t>Dyelle</a:t>
            </a:r>
            <a:r>
              <a:rPr lang="pt-BR" dirty="0" smtClean="0"/>
              <a:t> Menezes</a:t>
            </a:r>
          </a:p>
          <a:p>
            <a:r>
              <a:rPr lang="pt-BR" dirty="0" smtClean="0"/>
              <a:t>Jornalismo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39994" y="2596296"/>
            <a:ext cx="3968196" cy="2225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057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b="1" dirty="0" smtClean="0"/>
              <a:t>Ordens bancária nos últimos 4 dias de 2014</a:t>
            </a:r>
            <a:endParaRPr lang="pt-BR" sz="4400" b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54565055"/>
              </p:ext>
            </p:extLst>
          </p:nvPr>
        </p:nvGraphicFramePr>
        <p:xfrm>
          <a:off x="2073499" y="2215160"/>
          <a:ext cx="7868992" cy="3232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183"/>
                <a:gridCol w="2941922"/>
                <a:gridCol w="2915887"/>
              </a:tblGrid>
              <a:tr h="3591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Período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2012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2013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1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Até 27/12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             3.845.843.194,57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            2.046.960.373,87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91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De 28 à 31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             3.333.536.160,81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            4.053.636.972,82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91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              7.179.379.355,38 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             6.100.597.346,69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917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Fonte: SIAFI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9178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 dirty="0">
                          <a:effectLst/>
                        </a:rPr>
                        <a:t>Valores pagos incluem orçamentos dos exercícios + restos a pagar pagos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917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Observação: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9178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>
                          <a:effectLst/>
                        </a:rPr>
                        <a:t>Em 2012, os dias 28, 29, 30 e 31 foram sexta, sábado, domingo e segunda.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9178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 dirty="0">
                          <a:effectLst/>
                        </a:rPr>
                        <a:t>Em 2013, os dias 28, 29, 30 e 31 foram sábado, domingo, segunda e terça.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54" y="92559"/>
            <a:ext cx="1335779" cy="7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0631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Crescimento de restos a pagar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931404"/>
            <a:ext cx="10058400" cy="3937689"/>
          </a:xfrm>
        </p:spPr>
        <p:txBody>
          <a:bodyPr>
            <a:noAutofit/>
          </a:bodyPr>
          <a:lstStyle/>
          <a:p>
            <a:r>
              <a:rPr lang="pt-BR" sz="2400" dirty="0" smtClean="0"/>
              <a:t>Restos a pagar de </a:t>
            </a:r>
            <a:r>
              <a:rPr lang="pt-BR" sz="2400" b="1" dirty="0" smtClean="0"/>
              <a:t>R$ 218,4 bilhões </a:t>
            </a:r>
            <a:r>
              <a:rPr lang="pt-BR" sz="2400" dirty="0" smtClean="0"/>
              <a:t>foram inscritos e reinscritos em 2014</a:t>
            </a:r>
          </a:p>
          <a:p>
            <a:pPr algn="ctr"/>
            <a:r>
              <a:rPr lang="pt-BR" sz="2400" b="1" dirty="0"/>
              <a:t>Investimentos: </a:t>
            </a:r>
            <a:r>
              <a:rPr lang="pt-BR" sz="2400" dirty="0"/>
              <a:t>R$ 86,8 bilhões</a:t>
            </a:r>
          </a:p>
          <a:p>
            <a:pPr algn="ctr"/>
            <a:r>
              <a:rPr lang="pt-BR" sz="2400" dirty="0"/>
              <a:t>                         </a:t>
            </a:r>
            <a:r>
              <a:rPr lang="pt-BR" sz="2400" b="1" dirty="0"/>
              <a:t>Outras despesas correntes: </a:t>
            </a:r>
            <a:r>
              <a:rPr lang="pt-BR" sz="2400" dirty="0"/>
              <a:t>R$ 103,3 bilhões</a:t>
            </a:r>
          </a:p>
          <a:p>
            <a:pPr algn="ctr"/>
            <a:r>
              <a:rPr lang="pt-BR" sz="2400" dirty="0"/>
              <a:t>             </a:t>
            </a:r>
            <a:r>
              <a:rPr lang="pt-BR" sz="2400" b="1" dirty="0"/>
              <a:t>Inversões financeiras: </a:t>
            </a:r>
            <a:r>
              <a:rPr lang="pt-BR" sz="2400" dirty="0"/>
              <a:t>R$ 25,4 bilhões</a:t>
            </a:r>
          </a:p>
          <a:p>
            <a:r>
              <a:rPr lang="pt-BR" sz="2400" dirty="0" smtClean="0"/>
              <a:t>Volume de restos a pagar em 2013 foi de </a:t>
            </a:r>
            <a:r>
              <a:rPr lang="pt-BR" sz="2400" b="1" dirty="0" smtClean="0"/>
              <a:t>R$ 176,7 </a:t>
            </a:r>
            <a:r>
              <a:rPr lang="pt-BR" sz="2400" dirty="0" smtClean="0"/>
              <a:t>bilhões</a:t>
            </a:r>
          </a:p>
          <a:p>
            <a:r>
              <a:rPr lang="pt-BR" sz="2400" dirty="0" smtClean="0"/>
              <a:t>Aumento de </a:t>
            </a:r>
            <a:r>
              <a:rPr lang="pt-BR" sz="2400" b="1" dirty="0" smtClean="0"/>
              <a:t>R$ 41,7 bilhões </a:t>
            </a:r>
            <a:r>
              <a:rPr lang="pt-BR" sz="2400" dirty="0" smtClean="0"/>
              <a:t>de um ano para o outro</a:t>
            </a:r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Fere o princípio da anualidade do orçamento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54" y="92559"/>
            <a:ext cx="1335779" cy="7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046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Restos a pagar processados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2601532"/>
            <a:ext cx="10058400" cy="3129567"/>
          </a:xfrm>
        </p:spPr>
        <p:txBody>
          <a:bodyPr>
            <a:normAutofit fontScale="62500" lnSpcReduction="20000"/>
          </a:bodyPr>
          <a:lstStyle/>
          <a:p>
            <a:r>
              <a:rPr lang="pt-BR" sz="3800" b="1" dirty="0" smtClean="0"/>
              <a:t>Restos a pagar processados:</a:t>
            </a:r>
          </a:p>
          <a:p>
            <a:r>
              <a:rPr lang="pt-BR" sz="3200" dirty="0" smtClean="0"/>
              <a:t>   Há o reconhecimento da prestação do serviço contratado ou da entrega dos bens adquiridos</a:t>
            </a:r>
          </a:p>
          <a:p>
            <a:pPr algn="ctr"/>
            <a:endParaRPr lang="pt-BR" sz="2800" dirty="0" smtClean="0"/>
          </a:p>
          <a:p>
            <a:pPr algn="ctr"/>
            <a:r>
              <a:rPr lang="pt-BR" sz="3800" dirty="0" smtClean="0"/>
              <a:t>Valor de 2013/2014: </a:t>
            </a:r>
            <a:r>
              <a:rPr lang="pt-BR" sz="3800" b="1" dirty="0" smtClean="0"/>
              <a:t>R$ 33,6 bilhões</a:t>
            </a:r>
          </a:p>
          <a:p>
            <a:pPr algn="ctr"/>
            <a:r>
              <a:rPr lang="pt-BR" sz="3800" dirty="0" smtClean="0"/>
              <a:t>Valor de 2012/2013: </a:t>
            </a:r>
            <a:r>
              <a:rPr lang="pt-BR" sz="3800" b="1" dirty="0" smtClean="0"/>
              <a:t>R$ 23,6 bilhões</a:t>
            </a:r>
          </a:p>
          <a:p>
            <a:pPr algn="ctr"/>
            <a:r>
              <a:rPr lang="pt-BR" sz="3800" dirty="0" smtClean="0"/>
              <a:t>Aumento de </a:t>
            </a:r>
            <a:r>
              <a:rPr lang="pt-BR" sz="3800" b="1" dirty="0" smtClean="0"/>
              <a:t>27,8%</a:t>
            </a:r>
            <a:r>
              <a:rPr lang="pt-BR" sz="3800" dirty="0" smtClean="0"/>
              <a:t> </a:t>
            </a:r>
          </a:p>
          <a:p>
            <a:endParaRPr lang="pt-BR" sz="2600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54" y="92559"/>
            <a:ext cx="1335779" cy="7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2752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40125067"/>
              </p:ext>
            </p:extLst>
          </p:nvPr>
        </p:nvGraphicFramePr>
        <p:xfrm>
          <a:off x="1210612" y="579552"/>
          <a:ext cx="9955370" cy="5177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601"/>
                <a:gridCol w="2014650"/>
                <a:gridCol w="1050189"/>
                <a:gridCol w="2014650"/>
                <a:gridCol w="1028758"/>
                <a:gridCol w="2014650"/>
                <a:gridCol w="1269872"/>
              </a:tblGrid>
              <a:tr h="57271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Orçamento Geral da União (OGU)</a:t>
                      </a:r>
                      <a:endParaRPr lang="pt-BR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3526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Restos a Pagar</a:t>
                      </a:r>
                      <a:endParaRPr lang="pt-BR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3526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2009 à 2014</a:t>
                      </a:r>
                      <a:endParaRPr lang="pt-BR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89443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u="none" strike="noStrike">
                          <a:effectLst/>
                        </a:rPr>
                        <a:t>R$ milhões</a:t>
                      </a:r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3307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Ano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RP </a:t>
                      </a:r>
                      <a:r>
                        <a:rPr lang="pt-BR" sz="1600" b="1" u="none" strike="noStrike" dirty="0" err="1">
                          <a:effectLst/>
                        </a:rPr>
                        <a:t>Proc</a:t>
                      </a:r>
                      <a:r>
                        <a:rPr lang="pt-BR" sz="1600" b="1" u="none" strike="noStrike" dirty="0">
                          <a:effectLst/>
                        </a:rPr>
                        <a:t> a Pagar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Variação Anual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RP Não-</a:t>
                      </a:r>
                      <a:r>
                        <a:rPr lang="pt-BR" sz="1600" b="1" u="none" strike="noStrike" dirty="0" err="1">
                          <a:effectLst/>
                        </a:rPr>
                        <a:t>Proc</a:t>
                      </a:r>
                      <a:r>
                        <a:rPr lang="pt-BR" sz="1600" b="1" u="none" strike="noStrike" dirty="0">
                          <a:effectLst/>
                        </a:rPr>
                        <a:t> a Pagar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Variação Anual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TOTAL DE RP A PAGAR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Variação Anual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665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2009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  27.132,7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-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  67.937,2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-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  95.070,0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-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665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2010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  22.916,3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-15,5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  92.126,2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35,6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115.042,5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21,0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665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2011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  25.402,6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10,8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103.282,3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12,1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128.684,8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11,9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665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2012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  24.092,4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-5,2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116.937,8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13,2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141.030,1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9,6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665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2013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  26.275,8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9,1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150.401,3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28,6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176.677,1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25,3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94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2014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                         33.577,6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27,8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184.818,1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>
                          <a:effectLst/>
                        </a:rPr>
                        <a:t>22,9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                       218.395,7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</a:rPr>
                        <a:t>23,6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9443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Fonte: SIAFI</a:t>
                      </a:r>
                      <a:endParaRPr lang="pt-BR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055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1004552"/>
            <a:ext cx="10058400" cy="732808"/>
          </a:xfrm>
        </p:spPr>
        <p:txBody>
          <a:bodyPr/>
          <a:lstStyle/>
          <a:p>
            <a:r>
              <a:rPr lang="pt-BR" b="1" dirty="0" smtClean="0"/>
              <a:t>Tipo de despesas postergadas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2077554"/>
            <a:ext cx="10058400" cy="4023360"/>
          </a:xfrm>
        </p:spPr>
        <p:txBody>
          <a:bodyPr/>
          <a:lstStyle/>
          <a:p>
            <a:pPr algn="ctr"/>
            <a:endParaRPr lang="pt-BR" sz="3200" dirty="0" smtClean="0"/>
          </a:p>
          <a:p>
            <a:pPr algn="ctr"/>
            <a:r>
              <a:rPr lang="pt-BR" sz="3200" dirty="0" smtClean="0"/>
              <a:t>Transferência para Estados e Municípios</a:t>
            </a:r>
          </a:p>
          <a:p>
            <a:pPr algn="ctr"/>
            <a:endParaRPr lang="pt-BR" sz="3200" dirty="0" smtClean="0"/>
          </a:p>
          <a:p>
            <a:pPr algn="ctr"/>
            <a:r>
              <a:rPr lang="pt-BR" sz="3200" dirty="0" smtClean="0"/>
              <a:t>Repasses do SUS</a:t>
            </a:r>
          </a:p>
          <a:p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54" y="92559"/>
            <a:ext cx="1335779" cy="7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139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Análise do Contas Abertas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20215"/>
          </a:xfrm>
        </p:spPr>
        <p:txBody>
          <a:bodyPr>
            <a:normAutofit fontScale="92500" lnSpcReduction="20000"/>
          </a:bodyPr>
          <a:lstStyle/>
          <a:p>
            <a:pPr algn="ctr"/>
            <a:endParaRPr lang="pt-BR" dirty="0" smtClean="0"/>
          </a:p>
          <a:p>
            <a:pPr algn="ctr"/>
            <a:r>
              <a:rPr lang="pt-BR" sz="2400" dirty="0" smtClean="0"/>
              <a:t>O resultado primário foi turbinado por manobras orçamentárias</a:t>
            </a:r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Contabilidade postergada é irmã da contabilidade criativa</a:t>
            </a:r>
            <a:endParaRPr lang="pt-BR" sz="2400" dirty="0"/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Descrédito das contas públicas brasileiras</a:t>
            </a:r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Falta de transparência da política fiscal</a:t>
            </a:r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Amarra para o resultado fiscal de 2014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54" y="92559"/>
            <a:ext cx="1335779" cy="7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328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Medidas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dirty="0" smtClean="0"/>
          </a:p>
          <a:p>
            <a:pPr algn="ctr"/>
            <a:r>
              <a:rPr lang="pt-BR" sz="2400" dirty="0" smtClean="0"/>
              <a:t>Representação junto ao TCU com o intuito de caracterizar </a:t>
            </a:r>
          </a:p>
          <a:p>
            <a:pPr algn="ctr"/>
            <a:r>
              <a:rPr lang="pt-BR" sz="2400" dirty="0" smtClean="0"/>
              <a:t>as condições em que o superávit foi firmado</a:t>
            </a:r>
          </a:p>
          <a:p>
            <a:endParaRPr lang="pt-BR" dirty="0" smtClean="0"/>
          </a:p>
          <a:p>
            <a:r>
              <a:rPr lang="pt-BR" sz="2800" b="1" dirty="0" smtClean="0"/>
              <a:t>Possibilidades</a:t>
            </a:r>
          </a:p>
          <a:p>
            <a:pPr lvl="1"/>
            <a:r>
              <a:rPr lang="pt-BR" sz="2400" dirty="0" smtClean="0"/>
              <a:t>Conselho de Gestão Fiscal</a:t>
            </a:r>
          </a:p>
          <a:p>
            <a:pPr lvl="1"/>
            <a:r>
              <a:rPr lang="pt-BR" sz="2400" dirty="0" smtClean="0"/>
              <a:t>Projeto de Lei de Responsabilidade Orçamentária</a:t>
            </a:r>
            <a:endParaRPr lang="pt-BR" sz="24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54" y="92559"/>
            <a:ext cx="1335779" cy="7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122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Consequências claras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2060620"/>
            <a:ext cx="10058400" cy="3808473"/>
          </a:xfrm>
        </p:spPr>
        <p:txBody>
          <a:bodyPr/>
          <a:lstStyle/>
          <a:p>
            <a:pPr algn="ctr"/>
            <a:endParaRPr lang="pt-BR" dirty="0" smtClean="0"/>
          </a:p>
          <a:p>
            <a:pPr algn="ctr"/>
            <a:r>
              <a:rPr lang="pt-BR" sz="2400" dirty="0" smtClean="0"/>
              <a:t>Rebaixamento da nota de crédito pela </a:t>
            </a:r>
            <a:r>
              <a:rPr lang="pt-BR" sz="2400" dirty="0" err="1" smtClean="0"/>
              <a:t>Standart</a:t>
            </a:r>
            <a:r>
              <a:rPr lang="pt-BR" sz="2400" dirty="0" smtClean="0"/>
              <a:t> &amp; </a:t>
            </a:r>
            <a:r>
              <a:rPr lang="pt-BR" sz="2400" dirty="0" err="1" smtClean="0"/>
              <a:t>Poor’s</a:t>
            </a:r>
            <a:endParaRPr lang="pt-BR" sz="2400" dirty="0" smtClean="0"/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Recuo do superávit federal em 2014</a:t>
            </a:r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“Bola de neve”: adiamento de pagamentos ainda estão acontecendo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54" y="92559"/>
            <a:ext cx="1335779" cy="74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410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140</TotalTime>
  <Words>441</Words>
  <Application>Microsoft Office PowerPoint</Application>
  <PresentationFormat>Personalizar</PresentationFormat>
  <Paragraphs>130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Retrospectiva</vt:lpstr>
      <vt:lpstr>Postergação de despesas</vt:lpstr>
      <vt:lpstr>Ordens bancária nos últimos 4 dias de 2014</vt:lpstr>
      <vt:lpstr>Crescimento de restos a pagar</vt:lpstr>
      <vt:lpstr>Restos a pagar processados</vt:lpstr>
      <vt:lpstr>Slide 5</vt:lpstr>
      <vt:lpstr>Tipo de despesas postergadas</vt:lpstr>
      <vt:lpstr>Análise do Contas Abertas</vt:lpstr>
      <vt:lpstr>Medidas</vt:lpstr>
      <vt:lpstr>Consequências claras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Postergação de despesas</dc:title>
  <dc:creator>Usuario</dc:creator>
  <cp:lastModifiedBy>RONALDAC</cp:lastModifiedBy>
  <cp:revision>14</cp:revision>
  <dcterms:created xsi:type="dcterms:W3CDTF">2014-05-04T13:57:10Z</dcterms:created>
  <dcterms:modified xsi:type="dcterms:W3CDTF">2014-05-05T11:51:33Z</dcterms:modified>
</cp:coreProperties>
</file>