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0.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3" r:id="rId6"/>
    <p:sldMasterId id="2147483669" r:id="rId7"/>
    <p:sldMasterId id="2147483675" r:id="rId8"/>
    <p:sldMasterId id="2147483681" r:id="rId9"/>
    <p:sldMasterId id="2147483687" r:id="rId10"/>
    <p:sldMasterId id="2147483715" r:id="rId11"/>
    <p:sldMasterId id="2147483753" r:id="rId12"/>
    <p:sldMasterId id="2147483762" r:id="rId13"/>
    <p:sldMasterId id="2147483774" r:id="rId14"/>
    <p:sldMasterId id="2147483782" r:id="rId15"/>
  </p:sldMasterIdLst>
  <p:notesMasterIdLst>
    <p:notesMasterId r:id="rId40"/>
  </p:notesMasterIdLst>
  <p:handoutMasterIdLst>
    <p:handoutMasterId r:id="rId41"/>
  </p:handoutMasterIdLst>
  <p:sldIdLst>
    <p:sldId id="651" r:id="rId16"/>
    <p:sldId id="655" r:id="rId17"/>
    <p:sldId id="643" r:id="rId18"/>
    <p:sldId id="599" r:id="rId19"/>
    <p:sldId id="333" r:id="rId20"/>
    <p:sldId id="641" r:id="rId21"/>
    <p:sldId id="648" r:id="rId22"/>
    <p:sldId id="650" r:id="rId23"/>
    <p:sldId id="413" r:id="rId24"/>
    <p:sldId id="412" r:id="rId25"/>
    <p:sldId id="653" r:id="rId26"/>
    <p:sldId id="649" r:id="rId27"/>
    <p:sldId id="654" r:id="rId28"/>
    <p:sldId id="652" r:id="rId29"/>
    <p:sldId id="645" r:id="rId30"/>
    <p:sldId id="646" r:id="rId31"/>
    <p:sldId id="410" r:id="rId32"/>
    <p:sldId id="408" r:id="rId33"/>
    <p:sldId id="409" r:id="rId34"/>
    <p:sldId id="411" r:id="rId35"/>
    <p:sldId id="414" r:id="rId36"/>
    <p:sldId id="421" r:id="rId37"/>
    <p:sldId id="419" r:id="rId38"/>
    <p:sldId id="418" r:id="rId39"/>
  </p:sldIdLst>
  <p:sldSz cx="12192000" cy="6858000"/>
  <p:notesSz cx="6670675"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93905"/>
  </p:normalViewPr>
  <p:slideViewPr>
    <p:cSldViewPr snapToGrid="0" snapToObjects="1">
      <p:cViewPr varScale="1">
        <p:scale>
          <a:sx n="77" d="100"/>
          <a:sy n="77" d="100"/>
        </p:scale>
        <p:origin x="557" y="8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4" d="100"/>
          <a:sy n="64" d="100"/>
        </p:scale>
        <p:origin x="278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8A39CE45-65D9-4E89-B86A-37778287AB4D}"/>
              </a:ext>
            </a:extLst>
          </p:cNvPr>
          <p:cNvSpPr>
            <a:spLocks noGrp="1"/>
          </p:cNvSpPr>
          <p:nvPr>
            <p:ph type="hdr" sz="quarter"/>
          </p:nvPr>
        </p:nvSpPr>
        <p:spPr>
          <a:xfrm>
            <a:off x="0" y="0"/>
            <a:ext cx="2890626" cy="490569"/>
          </a:xfrm>
          <a:prstGeom prst="rect">
            <a:avLst/>
          </a:prstGeom>
        </p:spPr>
        <p:txBody>
          <a:bodyPr vert="horz" lIns="93324" tIns="46662" rIns="93324" bIns="46662"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849AC2CF-6907-4646-8330-E90B4026F4A6}"/>
              </a:ext>
            </a:extLst>
          </p:cNvPr>
          <p:cNvSpPr>
            <a:spLocks noGrp="1"/>
          </p:cNvSpPr>
          <p:nvPr>
            <p:ph type="dt" sz="quarter" idx="1"/>
          </p:nvPr>
        </p:nvSpPr>
        <p:spPr>
          <a:xfrm>
            <a:off x="3778506" y="0"/>
            <a:ext cx="2890626" cy="490569"/>
          </a:xfrm>
          <a:prstGeom prst="rect">
            <a:avLst/>
          </a:prstGeom>
        </p:spPr>
        <p:txBody>
          <a:bodyPr vert="horz" lIns="93324" tIns="46662" rIns="93324" bIns="46662" rtlCol="0"/>
          <a:lstStyle>
            <a:lvl1pPr algn="r">
              <a:defRPr sz="1200"/>
            </a:lvl1pPr>
          </a:lstStyle>
          <a:p>
            <a:fld id="{5D5C9BDE-9160-4092-8A37-A3BD9DF97EF9}" type="datetimeFigureOut">
              <a:rPr lang="pt-BR" smtClean="0"/>
              <a:t>04/12/2018</a:t>
            </a:fld>
            <a:endParaRPr lang="pt-BR"/>
          </a:p>
        </p:txBody>
      </p:sp>
      <p:sp>
        <p:nvSpPr>
          <p:cNvPr id="4" name="Espaço Reservado para Rodapé 3">
            <a:extLst>
              <a:ext uri="{FF2B5EF4-FFF2-40B4-BE49-F238E27FC236}">
                <a16:creationId xmlns:a16="http://schemas.microsoft.com/office/drawing/2014/main" id="{CEF4FAA8-2D9F-4946-BE70-E8EFB02C39BE}"/>
              </a:ext>
            </a:extLst>
          </p:cNvPr>
          <p:cNvSpPr>
            <a:spLocks noGrp="1"/>
          </p:cNvSpPr>
          <p:nvPr>
            <p:ph type="ftr" sz="quarter" idx="2"/>
          </p:nvPr>
        </p:nvSpPr>
        <p:spPr>
          <a:xfrm>
            <a:off x="0" y="9286847"/>
            <a:ext cx="2890626" cy="490568"/>
          </a:xfrm>
          <a:prstGeom prst="rect">
            <a:avLst/>
          </a:prstGeom>
        </p:spPr>
        <p:txBody>
          <a:bodyPr vert="horz" lIns="93324" tIns="46662" rIns="93324" bIns="46662"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8EF23100-EA67-473F-A349-C1A8C337347C}"/>
              </a:ext>
            </a:extLst>
          </p:cNvPr>
          <p:cNvSpPr>
            <a:spLocks noGrp="1"/>
          </p:cNvSpPr>
          <p:nvPr>
            <p:ph type="sldNum" sz="quarter" idx="3"/>
          </p:nvPr>
        </p:nvSpPr>
        <p:spPr>
          <a:xfrm>
            <a:off x="3778506" y="9286847"/>
            <a:ext cx="2890626" cy="490568"/>
          </a:xfrm>
          <a:prstGeom prst="rect">
            <a:avLst/>
          </a:prstGeom>
        </p:spPr>
        <p:txBody>
          <a:bodyPr vert="horz" lIns="93324" tIns="46662" rIns="93324" bIns="46662" rtlCol="0" anchor="b"/>
          <a:lstStyle>
            <a:lvl1pPr algn="r">
              <a:defRPr sz="1200"/>
            </a:lvl1pPr>
          </a:lstStyle>
          <a:p>
            <a:fld id="{DB0DA4DF-52CE-4425-83A9-13B8F32515D2}" type="slidenum">
              <a:rPr lang="pt-BR" smtClean="0"/>
              <a:t>‹nº›</a:t>
            </a:fld>
            <a:endParaRPr lang="pt-BR"/>
          </a:p>
        </p:txBody>
      </p:sp>
    </p:spTree>
    <p:extLst>
      <p:ext uri="{BB962C8B-B14F-4D97-AF65-F5344CB8AC3E}">
        <p14:creationId xmlns:p14="http://schemas.microsoft.com/office/powerpoint/2010/main" val="1879224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890626" cy="490569"/>
          </a:xfrm>
          <a:prstGeom prst="rect">
            <a:avLst/>
          </a:prstGeom>
        </p:spPr>
        <p:txBody>
          <a:bodyPr vert="horz" lIns="93324" tIns="46662" rIns="93324" bIns="46662" rtlCol="0"/>
          <a:lstStyle>
            <a:lvl1pPr algn="l">
              <a:defRPr sz="1200"/>
            </a:lvl1pPr>
          </a:lstStyle>
          <a:p>
            <a:endParaRPr lang="pt-BR"/>
          </a:p>
        </p:txBody>
      </p:sp>
      <p:sp>
        <p:nvSpPr>
          <p:cNvPr id="3" name="Espaço Reservado para Data 2"/>
          <p:cNvSpPr>
            <a:spLocks noGrp="1"/>
          </p:cNvSpPr>
          <p:nvPr>
            <p:ph type="dt" idx="1"/>
          </p:nvPr>
        </p:nvSpPr>
        <p:spPr>
          <a:xfrm>
            <a:off x="3778506" y="0"/>
            <a:ext cx="2890626" cy="490569"/>
          </a:xfrm>
          <a:prstGeom prst="rect">
            <a:avLst/>
          </a:prstGeom>
        </p:spPr>
        <p:txBody>
          <a:bodyPr vert="horz" lIns="93324" tIns="46662" rIns="93324" bIns="46662" rtlCol="0"/>
          <a:lstStyle>
            <a:lvl1pPr algn="r">
              <a:defRPr sz="1200"/>
            </a:lvl1pPr>
          </a:lstStyle>
          <a:p>
            <a:fld id="{036EF0D0-7DCB-4821-87C4-285EEFD30A0B}" type="datetimeFigureOut">
              <a:rPr lang="pt-BR" smtClean="0"/>
              <a:t>04/12/2018</a:t>
            </a:fld>
            <a:endParaRPr lang="pt-BR"/>
          </a:p>
        </p:txBody>
      </p:sp>
      <p:sp>
        <p:nvSpPr>
          <p:cNvPr id="4" name="Espaço Reservado para Imagem de Slide 3"/>
          <p:cNvSpPr>
            <a:spLocks noGrp="1" noRot="1" noChangeAspect="1"/>
          </p:cNvSpPr>
          <p:nvPr>
            <p:ph type="sldImg" idx="2"/>
          </p:nvPr>
        </p:nvSpPr>
        <p:spPr>
          <a:xfrm>
            <a:off x="403225" y="1222375"/>
            <a:ext cx="5864225" cy="3298825"/>
          </a:xfrm>
          <a:prstGeom prst="rect">
            <a:avLst/>
          </a:prstGeom>
          <a:noFill/>
          <a:ln w="12700">
            <a:solidFill>
              <a:prstClr val="black"/>
            </a:solidFill>
          </a:ln>
        </p:spPr>
        <p:txBody>
          <a:bodyPr vert="horz" lIns="93324" tIns="46662" rIns="93324" bIns="46662" rtlCol="0" anchor="ctr"/>
          <a:lstStyle/>
          <a:p>
            <a:endParaRPr lang="pt-BR"/>
          </a:p>
        </p:txBody>
      </p:sp>
      <p:sp>
        <p:nvSpPr>
          <p:cNvPr id="5" name="Espaço Reservado para Anotações 4"/>
          <p:cNvSpPr>
            <a:spLocks noGrp="1"/>
          </p:cNvSpPr>
          <p:nvPr>
            <p:ph type="body" sz="quarter" idx="3"/>
          </p:nvPr>
        </p:nvSpPr>
        <p:spPr>
          <a:xfrm>
            <a:off x="667068" y="4705380"/>
            <a:ext cx="5336540" cy="3849856"/>
          </a:xfrm>
          <a:prstGeom prst="rect">
            <a:avLst/>
          </a:prstGeom>
        </p:spPr>
        <p:txBody>
          <a:bodyPr vert="horz" lIns="93324" tIns="46662" rIns="93324" bIns="46662"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286847"/>
            <a:ext cx="2890626" cy="490568"/>
          </a:xfrm>
          <a:prstGeom prst="rect">
            <a:avLst/>
          </a:prstGeom>
        </p:spPr>
        <p:txBody>
          <a:bodyPr vert="horz" lIns="93324" tIns="46662" rIns="93324" bIns="46662"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778506" y="9286847"/>
            <a:ext cx="2890626" cy="490568"/>
          </a:xfrm>
          <a:prstGeom prst="rect">
            <a:avLst/>
          </a:prstGeom>
        </p:spPr>
        <p:txBody>
          <a:bodyPr vert="horz" lIns="93324" tIns="46662" rIns="93324" bIns="46662" rtlCol="0" anchor="b"/>
          <a:lstStyle>
            <a:lvl1pPr algn="r">
              <a:defRPr sz="1200"/>
            </a:lvl1pPr>
          </a:lstStyle>
          <a:p>
            <a:fld id="{21429801-F8C2-4923-BD56-3E8D15DC35FE}" type="slidenum">
              <a:rPr lang="pt-BR" smtClean="0"/>
              <a:t>‹nº›</a:t>
            </a:fld>
            <a:endParaRPr lang="pt-BR"/>
          </a:p>
        </p:txBody>
      </p:sp>
    </p:spTree>
    <p:extLst>
      <p:ext uri="{BB962C8B-B14F-4D97-AF65-F5344CB8AC3E}">
        <p14:creationId xmlns:p14="http://schemas.microsoft.com/office/powerpoint/2010/main" val="2156573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1429801-F8C2-4923-BD56-3E8D15DC35FE}" type="slidenum">
              <a:rPr lang="pt-BR" smtClean="0"/>
              <a:t>1</a:t>
            </a:fld>
            <a:endParaRPr lang="pt-BR"/>
          </a:p>
        </p:txBody>
      </p:sp>
    </p:spTree>
    <p:extLst>
      <p:ext uri="{BB962C8B-B14F-4D97-AF65-F5344CB8AC3E}">
        <p14:creationId xmlns:p14="http://schemas.microsoft.com/office/powerpoint/2010/main" val="92470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65125" y="674688"/>
            <a:ext cx="6000750" cy="3376612"/>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lgn="ctr" defTabSz="811632" hangingPunct="0">
              <a:defRPr/>
            </a:pPr>
            <a:fld id="{21429801-F8C2-4923-BD56-3E8D15DC35FE}" type="slidenum">
              <a:rPr lang="pt-BR" sz="2900" kern="0">
                <a:solidFill>
                  <a:srgbClr val="000000"/>
                </a:solidFill>
                <a:latin typeface="MarrSansCond Bold"/>
                <a:sym typeface="MarrSansCond Bold"/>
              </a:rPr>
              <a:pPr algn="ctr" defTabSz="811632" hangingPunct="0">
                <a:defRPr/>
              </a:pPr>
              <a:t>2</a:t>
            </a:fld>
            <a:endParaRPr lang="pt-BR" sz="2900" kern="0">
              <a:solidFill>
                <a:srgbClr val="000000"/>
              </a:solidFill>
              <a:latin typeface="MarrSansCond Bold"/>
              <a:sym typeface="MarrSansCond Bold"/>
            </a:endParaRPr>
          </a:p>
        </p:txBody>
      </p:sp>
    </p:spTree>
    <p:extLst>
      <p:ext uri="{BB962C8B-B14F-4D97-AF65-F5344CB8AC3E}">
        <p14:creationId xmlns:p14="http://schemas.microsoft.com/office/powerpoint/2010/main" val="11124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bwMode="auto">
          <a:xfrm>
            <a:off x="66675" y="720725"/>
            <a:ext cx="6405563" cy="3603625"/>
          </a:xfrm>
          <a:noFill/>
          <a:ln>
            <a:solidFill>
              <a:srgbClr val="000000"/>
            </a:solidFill>
            <a:miter lim="800000"/>
            <a:headEnd/>
            <a:tailEnd/>
          </a:ln>
        </p:spPr>
      </p:sp>
      <p:sp>
        <p:nvSpPr>
          <p:cNvPr id="196610" name="Notes Placeholder 2"/>
          <p:cNvSpPr>
            <a:spLocks noGrp="1"/>
          </p:cNvSpPr>
          <p:nvPr>
            <p:ph type="body" idx="1"/>
          </p:nvPr>
        </p:nvSpPr>
        <p:spPr bwMode="auto">
          <a:noFill/>
        </p:spPr>
        <p:txBody>
          <a:bodyPr wrap="square" lIns="92702" tIns="46351" rIns="92702" bIns="46351" numCol="1" anchor="t" anchorCtr="0" compatLnSpc="1">
            <a:prstTxWarp prst="textNoShape">
              <a:avLst/>
            </a:prstTxWarp>
          </a:bodyPr>
          <a:lstStyle/>
          <a:p>
            <a:pPr eaLnBrk="1" hangingPunct="1">
              <a:spcBef>
                <a:spcPct val="0"/>
              </a:spcBef>
            </a:pPr>
            <a:endParaRPr lang="pt-BR"/>
          </a:p>
        </p:txBody>
      </p:sp>
      <p:sp>
        <p:nvSpPr>
          <p:cNvPr id="196611" name="Slide Number Placeholder 3"/>
          <p:cNvSpPr txBox="1">
            <a:spLocks noGrp="1"/>
          </p:cNvSpPr>
          <p:nvPr/>
        </p:nvSpPr>
        <p:spPr bwMode="auto">
          <a:xfrm>
            <a:off x="3704128" y="9130621"/>
            <a:ext cx="2833162" cy="480675"/>
          </a:xfrm>
          <a:prstGeom prst="rect">
            <a:avLst/>
          </a:prstGeom>
          <a:noFill/>
          <a:ln w="9525">
            <a:noFill/>
            <a:miter lim="800000"/>
            <a:headEnd/>
            <a:tailEnd/>
          </a:ln>
        </p:spPr>
        <p:txBody>
          <a:bodyPr lIns="92702" tIns="46351" rIns="92702" bIns="46351" anchor="b"/>
          <a:lstStyle/>
          <a:p>
            <a:pPr marL="0" marR="0" lvl="0" indent="0" algn="r" defTabSz="457200" rtl="0" eaLnBrk="1" fontAlgn="auto" latinLnBrk="0" hangingPunct="1">
              <a:lnSpc>
                <a:spcPct val="100000"/>
              </a:lnSpc>
              <a:spcBef>
                <a:spcPts val="0"/>
              </a:spcBef>
              <a:spcAft>
                <a:spcPts val="0"/>
              </a:spcAft>
              <a:buClrTx/>
              <a:buSzTx/>
              <a:buFontTx/>
              <a:buNone/>
              <a:tabLst/>
              <a:defRPr/>
            </a:pPr>
            <a:fld id="{30FCF850-C0B3-4B14-82B6-5A4D119185EA}" type="slidenum">
              <a:rPr kumimoji="0" lang="pt-BR"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Espaço Reservado para Data 1">
            <a:extLst>
              <a:ext uri="{FF2B5EF4-FFF2-40B4-BE49-F238E27FC236}">
                <a16:creationId xmlns:a16="http://schemas.microsoft.com/office/drawing/2014/main" id="{B2DD793E-A0C0-48D0-A9FF-9852B4602039}"/>
              </a:ext>
            </a:extLst>
          </p:cNvPr>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Calibri" panose="020F0502020204030204"/>
                <a:ea typeface="+mn-ea"/>
                <a:cs typeface="+mn-cs"/>
              </a:rPr>
              <a:t>23/10/2017</a:t>
            </a:r>
          </a:p>
        </p:txBody>
      </p:sp>
      <p:sp>
        <p:nvSpPr>
          <p:cNvPr id="3" name="Espaço Reservado para Cabeçalho 2">
            <a:extLst>
              <a:ext uri="{FF2B5EF4-FFF2-40B4-BE49-F238E27FC236}">
                <a16:creationId xmlns:a16="http://schemas.microsoft.com/office/drawing/2014/main" id="{4E9FCC13-36DD-41D0-A1D1-A59F1DA99504}"/>
              </a:ext>
            </a:extLst>
          </p:cNvPr>
          <p:cNvSpPr>
            <a:spLocks noGrp="1"/>
          </p:cNvSpPr>
          <p:nvPr>
            <p:ph type="hd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67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1429801-F8C2-4923-BD56-3E8D15DC35FE}" type="slidenum">
              <a:rPr lang="pt-BR" smtClean="0"/>
              <a:t>6</a:t>
            </a:fld>
            <a:endParaRPr lang="pt-BR"/>
          </a:p>
        </p:txBody>
      </p:sp>
    </p:spTree>
    <p:extLst>
      <p:ext uri="{BB962C8B-B14F-4D97-AF65-F5344CB8AC3E}">
        <p14:creationId xmlns:p14="http://schemas.microsoft.com/office/powerpoint/2010/main" val="243544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FFD8FFB-4EAA-4B06-B021-94F29FB9A656}" type="slidenum">
              <a:rPr lang="pt-BR" smtClean="0"/>
              <a:pPr/>
              <a:t>22</a:t>
            </a:fld>
            <a:endParaRPr lang="pt-BR" dirty="0"/>
          </a:p>
        </p:txBody>
      </p:sp>
    </p:spTree>
    <p:extLst>
      <p:ext uri="{BB962C8B-B14F-4D97-AF65-F5344CB8AC3E}">
        <p14:creationId xmlns:p14="http://schemas.microsoft.com/office/powerpoint/2010/main" val="391700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jpeg"/><Relationship Id="rId18" Type="http://schemas.openxmlformats.org/officeDocument/2006/relationships/image" Target="../media/image27.jpg"/><Relationship Id="rId3" Type="http://schemas.openxmlformats.org/officeDocument/2006/relationships/image" Target="../media/image18.jpeg"/><Relationship Id="rId7" Type="http://schemas.openxmlformats.org/officeDocument/2006/relationships/image" Target="../media/image11.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4.tiff"/><Relationship Id="rId16"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24.jpg"/><Relationship Id="rId10"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2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tiff"/><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tiff"/><Relationship Id="rId1" Type="http://schemas.openxmlformats.org/officeDocument/2006/relationships/slideMaster" Target="../slideMasters/slideMaster1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8" y="3055211"/>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
        <p:nvSpPr>
          <p:cNvPr id="17" name="Espaço Reservado para Texto 16">
            <a:extLst>
              <a:ext uri="{FF2B5EF4-FFF2-40B4-BE49-F238E27FC236}">
                <a16:creationId xmlns:a16="http://schemas.microsoft.com/office/drawing/2014/main" id="{4A113CF6-2BF0-4C99-93CE-65E4A094C26D}"/>
              </a:ext>
            </a:extLst>
          </p:cNvPr>
          <p:cNvSpPr>
            <a:spLocks noGrp="1"/>
          </p:cNvSpPr>
          <p:nvPr>
            <p:ph type="body" sz="quarter" idx="10" hasCustomPrompt="1"/>
          </p:nvPr>
        </p:nvSpPr>
        <p:spPr>
          <a:xfrm>
            <a:off x="1333498" y="4475831"/>
            <a:ext cx="10858500" cy="488950"/>
          </a:xfrm>
          <a:prstGeom prst="rect">
            <a:avLst/>
          </a:prstGeom>
        </p:spPr>
        <p:txBody>
          <a:bodyPr/>
          <a:lstStyle>
            <a:lvl1pPr marL="0" indent="0" algn="l">
              <a:buFontTx/>
              <a:buNone/>
              <a:defRPr sz="2800" b="1">
                <a:solidFill>
                  <a:schemeClr val="bg1"/>
                </a:solidFill>
                <a:latin typeface="Arial" panose="020B0604020202020204" pitchFamily="34" charset="0"/>
                <a:cs typeface="Arial" panose="020B0604020202020204" pitchFamily="34" charset="0"/>
              </a:defRPr>
            </a:lvl1pPr>
          </a:lstStyle>
          <a:p>
            <a:pPr lvl="0"/>
            <a:r>
              <a:rPr lang="pt-BR" dirty="0"/>
              <a:t>Nome</a:t>
            </a:r>
          </a:p>
        </p:txBody>
      </p:sp>
      <p:sp>
        <p:nvSpPr>
          <p:cNvPr id="19" name="Espaço Reservado para Texto 18">
            <a:extLst>
              <a:ext uri="{FF2B5EF4-FFF2-40B4-BE49-F238E27FC236}">
                <a16:creationId xmlns:a16="http://schemas.microsoft.com/office/drawing/2014/main" id="{66F910B6-D759-42AA-9192-76FCFBDD76D5}"/>
              </a:ext>
            </a:extLst>
          </p:cNvPr>
          <p:cNvSpPr>
            <a:spLocks noGrp="1"/>
          </p:cNvSpPr>
          <p:nvPr>
            <p:ph type="body" sz="quarter" idx="11" hasCustomPrompt="1"/>
          </p:nvPr>
        </p:nvSpPr>
        <p:spPr>
          <a:xfrm>
            <a:off x="1333958" y="4889607"/>
            <a:ext cx="10858040" cy="488069"/>
          </a:xfrm>
          <a:prstGeom prst="rect">
            <a:avLst/>
          </a:prstGeom>
        </p:spPr>
        <p:txBody>
          <a:bodyPr/>
          <a:lstStyle>
            <a:lvl1pPr marL="0" indent="0">
              <a:buFontTx/>
              <a:buNone/>
              <a:defRPr sz="2000" b="1">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pt-BR" dirty="0"/>
              <a:t>Cargo</a:t>
            </a:r>
          </a:p>
        </p:txBody>
      </p:sp>
    </p:spTree>
    <p:extLst>
      <p:ext uri="{BB962C8B-B14F-4D97-AF65-F5344CB8AC3E}">
        <p14:creationId xmlns:p14="http://schemas.microsoft.com/office/powerpoint/2010/main" val="165800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ABF9E30A-9FC9-4D1D-9B35-D123247FE928}"/>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4141220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2D64D2A7-B54D-4798-9F2B-566C5F34FFC6}"/>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79788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34417EDA-2273-4AE9-8033-305FAA3C3870}"/>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876466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3" name="CaixaDeTexto 2"/>
          <p:cNvSpPr txBox="1"/>
          <p:nvPr userDrawn="1"/>
        </p:nvSpPr>
        <p:spPr>
          <a:xfrm>
            <a:off x="11658672" y="258764"/>
            <a:ext cx="594783" cy="220316"/>
          </a:xfrm>
          <a:prstGeom prst="rect">
            <a:avLst/>
          </a:prstGeom>
          <a:noFill/>
        </p:spPr>
        <p:txBody>
          <a:bodyPr lIns="75245" tIns="37623" rIns="75245" bIns="37623">
            <a:spAutoFit/>
          </a:bodyPr>
          <a:lstStyle/>
          <a:p>
            <a:pPr algn="r">
              <a:defRPr/>
            </a:pPr>
            <a:fld id="{84756A61-233A-48B3-9374-0F0704F70413}" type="slidenum">
              <a:rPr lang="pt-BR" sz="938">
                <a:solidFill>
                  <a:srgbClr val="000000">
                    <a:lumMod val="50000"/>
                    <a:lumOff val="50000"/>
                  </a:srgbClr>
                </a:solidFill>
                <a:latin typeface="Arial"/>
                <a:cs typeface="+mn-cs"/>
              </a:rPr>
              <a:pPr algn="r">
                <a:defRPr/>
              </a:pPr>
              <a:t>‹nº›</a:t>
            </a:fld>
            <a:endParaRPr lang="pt-BR" sz="938" dirty="0">
              <a:solidFill>
                <a:srgbClr val="000000">
                  <a:lumMod val="50000"/>
                  <a:lumOff val="50000"/>
                </a:srgbClr>
              </a:solidFill>
              <a:latin typeface="Arial"/>
              <a:cs typeface="+mn-cs"/>
            </a:endParaRPr>
          </a:p>
        </p:txBody>
      </p:sp>
      <p:sp>
        <p:nvSpPr>
          <p:cNvPr id="2" name="Rectangle 2"/>
          <p:cNvSpPr>
            <a:spLocks noGrp="1" noChangeArrowheads="1"/>
          </p:cNvSpPr>
          <p:nvPr>
            <p:ph type="title"/>
          </p:nvPr>
        </p:nvSpPr>
        <p:spPr bwMode="auto">
          <a:xfrm>
            <a:off x="509171" y="34411"/>
            <a:ext cx="10927423" cy="649287"/>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bodyPr>
          <a:lstStyle>
            <a:lvl1pPr algn="l" rtl="0" fontAlgn="auto">
              <a:spcBef>
                <a:spcPts val="0"/>
              </a:spcBef>
              <a:spcAft>
                <a:spcPts val="0"/>
              </a:spcAft>
              <a:defRPr lang="pt-BR" sz="2308" b="1" kern="1200" dirty="0" smtClean="0">
                <a:solidFill>
                  <a:srgbClr val="000000"/>
                </a:solidFill>
                <a:effectLst>
                  <a:outerShdw blurRad="38100" dist="38100" dir="2700000" algn="tl">
                    <a:srgbClr val="000000">
                      <a:alpha val="43137"/>
                    </a:srgbClr>
                  </a:outerShdw>
                </a:effectLst>
                <a:latin typeface="Arial"/>
                <a:ea typeface="+mn-ea"/>
                <a:cs typeface="+mn-cs"/>
              </a:defRPr>
            </a:lvl1pPr>
          </a:lstStyle>
          <a:p>
            <a:pPr lvl="0"/>
            <a:r>
              <a:rPr lang="pt-BR" dirty="0"/>
              <a:t>Clique para editar o estilo do título mestre</a:t>
            </a:r>
          </a:p>
        </p:txBody>
      </p:sp>
    </p:spTree>
    <p:extLst>
      <p:ext uri="{BB962C8B-B14F-4D97-AF65-F5344CB8AC3E}">
        <p14:creationId xmlns:p14="http://schemas.microsoft.com/office/powerpoint/2010/main" val="23078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47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ítulo">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8" y="3055211"/>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Tree>
    <p:extLst>
      <p:ext uri="{BB962C8B-B14F-4D97-AF65-F5344CB8AC3E}">
        <p14:creationId xmlns:p14="http://schemas.microsoft.com/office/powerpoint/2010/main" val="1048971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893884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udo_Em_Branco_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30829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914400" y="2130430"/>
            <a:ext cx="10363200" cy="1470025"/>
          </a:xfrm>
        </p:spPr>
        <p:txBody>
          <a:bodyPr anchor="ctr" anchorCtr="0"/>
          <a:lstStyle>
            <a:lvl1pPr algn="ctr">
              <a:defRPr sz="3628">
                <a:solidFill>
                  <a:srgbClr val="194C69"/>
                </a:solidFill>
              </a:defRPr>
            </a:lvl1pPr>
          </a:lstStyle>
          <a:p>
            <a:r>
              <a:rPr lang="pt-BR" dirty="0"/>
              <a:t>TÍTULO DE CAPÍTULO</a:t>
            </a:r>
          </a:p>
        </p:txBody>
      </p:sp>
      <p:sp>
        <p:nvSpPr>
          <p:cNvPr id="3" name="Subtítulo 2"/>
          <p:cNvSpPr>
            <a:spLocks noGrp="1"/>
          </p:cNvSpPr>
          <p:nvPr>
            <p:ph type="subTitle" idx="1" hasCustomPrompt="1"/>
          </p:nvPr>
        </p:nvSpPr>
        <p:spPr>
          <a:xfrm>
            <a:off x="1828800" y="3685007"/>
            <a:ext cx="8534400" cy="1752600"/>
          </a:xfrm>
        </p:spPr>
        <p:txBody>
          <a:bodyPr>
            <a:normAutofit/>
          </a:bodyPr>
          <a:lstStyle>
            <a:lvl1pPr marL="0" indent="0" algn="ctr">
              <a:buNone/>
              <a:defRPr sz="3628">
                <a:solidFill>
                  <a:schemeClr val="tx1">
                    <a:tint val="75000"/>
                  </a:schemeClr>
                </a:solidFill>
              </a:defRPr>
            </a:lvl1pPr>
            <a:lvl2pPr marL="472692" indent="0" algn="ctr">
              <a:buNone/>
              <a:defRPr>
                <a:solidFill>
                  <a:schemeClr val="tx1">
                    <a:tint val="75000"/>
                  </a:schemeClr>
                </a:solidFill>
              </a:defRPr>
            </a:lvl2pPr>
            <a:lvl3pPr marL="945384" indent="0" algn="ctr">
              <a:buNone/>
              <a:defRPr>
                <a:solidFill>
                  <a:schemeClr val="tx1">
                    <a:tint val="75000"/>
                  </a:schemeClr>
                </a:solidFill>
              </a:defRPr>
            </a:lvl3pPr>
            <a:lvl4pPr marL="1418076" indent="0" algn="ctr">
              <a:buNone/>
              <a:defRPr>
                <a:solidFill>
                  <a:schemeClr val="tx1">
                    <a:tint val="75000"/>
                  </a:schemeClr>
                </a:solidFill>
              </a:defRPr>
            </a:lvl4pPr>
            <a:lvl5pPr marL="1890769" indent="0" algn="ctr">
              <a:buNone/>
              <a:defRPr>
                <a:solidFill>
                  <a:schemeClr val="tx1">
                    <a:tint val="75000"/>
                  </a:schemeClr>
                </a:solidFill>
              </a:defRPr>
            </a:lvl5pPr>
            <a:lvl6pPr marL="2363460" indent="0" algn="ctr">
              <a:buNone/>
              <a:defRPr>
                <a:solidFill>
                  <a:schemeClr val="tx1">
                    <a:tint val="75000"/>
                  </a:schemeClr>
                </a:solidFill>
              </a:defRPr>
            </a:lvl6pPr>
            <a:lvl7pPr marL="2836153" indent="0" algn="ctr">
              <a:buNone/>
              <a:defRPr>
                <a:solidFill>
                  <a:schemeClr val="tx1">
                    <a:tint val="75000"/>
                  </a:schemeClr>
                </a:solidFill>
              </a:defRPr>
            </a:lvl7pPr>
            <a:lvl8pPr marL="3308846" indent="0" algn="ctr">
              <a:buNone/>
              <a:defRPr>
                <a:solidFill>
                  <a:schemeClr val="tx1">
                    <a:tint val="75000"/>
                  </a:schemeClr>
                </a:solidFill>
              </a:defRPr>
            </a:lvl8pPr>
            <a:lvl9pPr marL="3781536" indent="0" algn="ctr">
              <a:buNone/>
              <a:defRPr>
                <a:solidFill>
                  <a:schemeClr val="tx1">
                    <a:tint val="75000"/>
                  </a:schemeClr>
                </a:solidFill>
              </a:defRPr>
            </a:lvl9pPr>
          </a:lstStyle>
          <a:p>
            <a:r>
              <a:rPr lang="pt-BR" dirty="0"/>
              <a:t>Subtítulo de Capítulo</a:t>
            </a:r>
          </a:p>
        </p:txBody>
      </p:sp>
      <p:sp>
        <p:nvSpPr>
          <p:cNvPr id="4" name="Espaço Reservado para Data 3"/>
          <p:cNvSpPr>
            <a:spLocks noGrp="1"/>
          </p:cNvSpPr>
          <p:nvPr>
            <p:ph type="dt" sz="half" idx="10"/>
          </p:nvPr>
        </p:nvSpPr>
        <p:spPr/>
        <p:txBody>
          <a:bodyPr/>
          <a:lstStyle/>
          <a:p>
            <a:fld id="{923D849C-E58D-41FA-BB47-834211D1FB67}" type="datetimeFigureOut">
              <a:rPr lang="pt-BR" smtClean="0">
                <a:solidFill>
                  <a:prstClr val="black">
                    <a:tint val="75000"/>
                  </a:prstClr>
                </a:solidFill>
              </a:rPr>
              <a:pPr/>
              <a:t>04/12/2018</a:t>
            </a:fld>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821DF46-5101-43E3-9A35-916596FC4822}"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91133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Associadas">
    <p:spTree>
      <p:nvGrpSpPr>
        <p:cNvPr id="1" name=""/>
        <p:cNvGrpSpPr/>
        <p:nvPr/>
      </p:nvGrpSpPr>
      <p:grpSpPr>
        <a:xfrm>
          <a:off x="0" y="0"/>
          <a:ext cx="0" cy="0"/>
          <a:chOff x="0" y="0"/>
          <a:chExt cx="0" cy="0"/>
        </a:xfrm>
      </p:grpSpPr>
      <p:pic>
        <p:nvPicPr>
          <p:cNvPr id="10" name="Picture 30">
            <a:extLst>
              <a:ext uri="{FF2B5EF4-FFF2-40B4-BE49-F238E27FC236}">
                <a16:creationId xmlns:a16="http://schemas.microsoft.com/office/drawing/2014/main" id="{162577D7-46B8-4C41-AFCE-5F18A2DC87FC}"/>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Conector reto 10">
            <a:extLst>
              <a:ext uri="{FF2B5EF4-FFF2-40B4-BE49-F238E27FC236}">
                <a16:creationId xmlns:a16="http://schemas.microsoft.com/office/drawing/2014/main" id="{8F012999-E7C2-4ABE-B7AB-2EDD472EC333}"/>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3" name="Imagem 46" descr="Imagem 46">
            <a:extLst>
              <a:ext uri="{FF2B5EF4-FFF2-40B4-BE49-F238E27FC236}">
                <a16:creationId xmlns:a16="http://schemas.microsoft.com/office/drawing/2014/main" id="{37EAECC6-6803-4102-B020-881DE73C25C5}"/>
              </a:ext>
            </a:extLst>
          </p:cNvPr>
          <p:cNvPicPr>
            <a:picLocks noChangeAspect="1"/>
          </p:cNvPicPr>
          <p:nvPr userDrawn="1"/>
        </p:nvPicPr>
        <p:blipFill>
          <a:blip r:embed="rId3" cstate="email">
            <a:clrChange>
              <a:clrFrom>
                <a:srgbClr val="FFFFFB"/>
              </a:clrFrom>
              <a:clrTo>
                <a:srgbClr val="FFFFFB">
                  <a:alpha val="0"/>
                </a:srgbClr>
              </a:clrTo>
            </a:clrChange>
            <a:extLst>
              <a:ext uri="{28A0092B-C50C-407E-A947-70E740481C1C}">
                <a14:useLocalDpi xmlns:a14="http://schemas.microsoft.com/office/drawing/2010/main"/>
              </a:ext>
            </a:extLst>
          </a:blip>
          <a:stretch>
            <a:fillRect/>
          </a:stretch>
        </p:blipFill>
        <p:spPr>
          <a:xfrm>
            <a:off x="6079467" y="5766396"/>
            <a:ext cx="379406" cy="485079"/>
          </a:xfrm>
          <a:prstGeom prst="rect">
            <a:avLst/>
          </a:prstGeom>
          <a:ln w="12700">
            <a:miter lim="400000"/>
          </a:ln>
        </p:spPr>
      </p:pic>
      <p:pic>
        <p:nvPicPr>
          <p:cNvPr id="14" name="Imagem 32" descr="Imagem 32">
            <a:extLst>
              <a:ext uri="{FF2B5EF4-FFF2-40B4-BE49-F238E27FC236}">
                <a16:creationId xmlns:a16="http://schemas.microsoft.com/office/drawing/2014/main" id="{CE0C1ECB-C008-4B94-B385-AFAC4427CC53}"/>
              </a:ext>
            </a:extLst>
          </p:cNvPr>
          <p:cNvPicPr>
            <a:picLocks noChangeAspect="1"/>
          </p:cNvPicPr>
          <p:nvPr userDrawn="1"/>
        </p:nvPicPr>
        <p:blipFill>
          <a:blip r:embed="rId4">
            <a:extLst/>
          </a:blip>
          <a:stretch>
            <a:fillRect/>
          </a:stretch>
        </p:blipFill>
        <p:spPr>
          <a:xfrm>
            <a:off x="8888887" y="5870668"/>
            <a:ext cx="674371" cy="271899"/>
          </a:xfrm>
          <a:prstGeom prst="rect">
            <a:avLst/>
          </a:prstGeom>
          <a:ln w="12700">
            <a:miter lim="400000"/>
          </a:ln>
        </p:spPr>
      </p:pic>
      <p:pic>
        <p:nvPicPr>
          <p:cNvPr id="15" name="Imagem 41" descr="Imagem 41">
            <a:extLst>
              <a:ext uri="{FF2B5EF4-FFF2-40B4-BE49-F238E27FC236}">
                <a16:creationId xmlns:a16="http://schemas.microsoft.com/office/drawing/2014/main" id="{B0F8616B-EF71-420F-8577-DB6D1CC4456F}"/>
              </a:ext>
            </a:extLst>
          </p:cNvPr>
          <p:cNvPicPr>
            <a:picLocks noChangeAspect="1"/>
          </p:cNvPicPr>
          <p:nvPr userDrawn="1"/>
        </p:nvPicPr>
        <p:blipFill>
          <a:blip r:embed="rId5">
            <a:extLst/>
          </a:blip>
          <a:stretch>
            <a:fillRect/>
          </a:stretch>
        </p:blipFill>
        <p:spPr>
          <a:xfrm>
            <a:off x="2018821" y="5047406"/>
            <a:ext cx="906819" cy="546100"/>
          </a:xfrm>
          <a:prstGeom prst="rect">
            <a:avLst/>
          </a:prstGeom>
          <a:ln w="12700">
            <a:miter lim="400000"/>
          </a:ln>
        </p:spPr>
      </p:pic>
      <p:pic>
        <p:nvPicPr>
          <p:cNvPr id="16" name="Imagem 42" descr="Imagem 42">
            <a:extLst>
              <a:ext uri="{FF2B5EF4-FFF2-40B4-BE49-F238E27FC236}">
                <a16:creationId xmlns:a16="http://schemas.microsoft.com/office/drawing/2014/main" id="{B48C8C58-9DD9-428B-BA34-664702B9E3F4}"/>
              </a:ext>
            </a:extLst>
          </p:cNvPr>
          <p:cNvPicPr>
            <a:picLocks noChangeAspect="1"/>
          </p:cNvPicPr>
          <p:nvPr userDrawn="1"/>
        </p:nvPicPr>
        <p:blipFill>
          <a:blip r:embed="rId6">
            <a:extLst/>
          </a:blip>
          <a:stretch>
            <a:fillRect/>
          </a:stretch>
        </p:blipFill>
        <p:spPr>
          <a:xfrm>
            <a:off x="6983158" y="5233192"/>
            <a:ext cx="963803" cy="279786"/>
          </a:xfrm>
          <a:prstGeom prst="rect">
            <a:avLst/>
          </a:prstGeom>
          <a:ln w="12700">
            <a:miter lim="400000"/>
          </a:ln>
        </p:spPr>
      </p:pic>
      <p:pic>
        <p:nvPicPr>
          <p:cNvPr id="18" name="Imagem 44" descr="Imagem 44">
            <a:extLst>
              <a:ext uri="{FF2B5EF4-FFF2-40B4-BE49-F238E27FC236}">
                <a16:creationId xmlns:a16="http://schemas.microsoft.com/office/drawing/2014/main" id="{0048E55E-ADE9-4C2F-B5FA-24F066116EA8}"/>
              </a:ext>
            </a:extLst>
          </p:cNvPr>
          <p:cNvPicPr>
            <a:picLocks noChangeAspect="1"/>
          </p:cNvPicPr>
          <p:nvPr userDrawn="1"/>
        </p:nvPicPr>
        <p:blipFill>
          <a:blip r:embed="rId7">
            <a:extLst/>
          </a:blip>
          <a:stretch>
            <a:fillRect/>
          </a:stretch>
        </p:blipFill>
        <p:spPr>
          <a:xfrm>
            <a:off x="1049670" y="5167327"/>
            <a:ext cx="820464" cy="385483"/>
          </a:xfrm>
          <a:prstGeom prst="rect">
            <a:avLst/>
          </a:prstGeom>
          <a:ln w="12700">
            <a:miter lim="400000"/>
          </a:ln>
        </p:spPr>
      </p:pic>
      <p:pic>
        <p:nvPicPr>
          <p:cNvPr id="19" name="Imagem 46" descr="Imagem 46">
            <a:extLst>
              <a:ext uri="{FF2B5EF4-FFF2-40B4-BE49-F238E27FC236}">
                <a16:creationId xmlns:a16="http://schemas.microsoft.com/office/drawing/2014/main" id="{3C7D9891-DC83-4228-95AD-FB2D5B9261CD}"/>
              </a:ext>
            </a:extLst>
          </p:cNvPr>
          <p:cNvPicPr>
            <a:picLocks noChangeAspect="1"/>
          </p:cNvPicPr>
          <p:nvPr userDrawn="1"/>
        </p:nvPicPr>
        <p:blipFill>
          <a:blip r:embed="rId8">
            <a:extLst/>
          </a:blip>
          <a:stretch>
            <a:fillRect/>
          </a:stretch>
        </p:blipFill>
        <p:spPr>
          <a:xfrm>
            <a:off x="3160731" y="5195154"/>
            <a:ext cx="907467" cy="226846"/>
          </a:xfrm>
          <a:prstGeom prst="rect">
            <a:avLst/>
          </a:prstGeom>
          <a:ln w="12700">
            <a:miter lim="400000"/>
          </a:ln>
        </p:spPr>
      </p:pic>
      <p:pic>
        <p:nvPicPr>
          <p:cNvPr id="20" name="Imagem 47" descr="Imagem 47">
            <a:extLst>
              <a:ext uri="{FF2B5EF4-FFF2-40B4-BE49-F238E27FC236}">
                <a16:creationId xmlns:a16="http://schemas.microsoft.com/office/drawing/2014/main" id="{D43420C8-2629-4ED7-8C20-E8F0728F4220}"/>
              </a:ext>
            </a:extLst>
          </p:cNvPr>
          <p:cNvPicPr>
            <a:picLocks noChangeAspect="1"/>
          </p:cNvPicPr>
          <p:nvPr userDrawn="1"/>
        </p:nvPicPr>
        <p:blipFill>
          <a:blip r:embed="rId9">
            <a:extLst/>
          </a:blip>
          <a:stretch>
            <a:fillRect/>
          </a:stretch>
        </p:blipFill>
        <p:spPr>
          <a:xfrm>
            <a:off x="5299715" y="5794235"/>
            <a:ext cx="427270" cy="392589"/>
          </a:xfrm>
          <a:prstGeom prst="rect">
            <a:avLst/>
          </a:prstGeom>
          <a:ln w="12700">
            <a:miter lim="400000"/>
          </a:ln>
        </p:spPr>
      </p:pic>
      <p:pic>
        <p:nvPicPr>
          <p:cNvPr id="21" name="Imagem 49" descr="Imagem 49">
            <a:extLst>
              <a:ext uri="{FF2B5EF4-FFF2-40B4-BE49-F238E27FC236}">
                <a16:creationId xmlns:a16="http://schemas.microsoft.com/office/drawing/2014/main" id="{671B29AC-27E1-4D7E-A6CC-7AB34DC00091}"/>
              </a:ext>
            </a:extLst>
          </p:cNvPr>
          <p:cNvPicPr>
            <a:picLocks noChangeAspect="1"/>
          </p:cNvPicPr>
          <p:nvPr userDrawn="1"/>
        </p:nvPicPr>
        <p:blipFill>
          <a:blip r:embed="rId10"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177696" y="5744351"/>
            <a:ext cx="481900" cy="601356"/>
          </a:xfrm>
          <a:prstGeom prst="rect">
            <a:avLst/>
          </a:prstGeom>
          <a:ln w="12700">
            <a:miter lim="400000"/>
          </a:ln>
        </p:spPr>
      </p:pic>
      <p:pic>
        <p:nvPicPr>
          <p:cNvPr id="22" name="Imagem 7" descr="Imagem 7">
            <a:extLst>
              <a:ext uri="{FF2B5EF4-FFF2-40B4-BE49-F238E27FC236}">
                <a16:creationId xmlns:a16="http://schemas.microsoft.com/office/drawing/2014/main" id="{EDCF8F13-F7AC-4674-82ED-BD61424E3DE4}"/>
              </a:ext>
            </a:extLst>
          </p:cNvPr>
          <p:cNvPicPr>
            <a:picLocks noChangeAspect="1"/>
          </p:cNvPicPr>
          <p:nvPr userDrawn="1"/>
        </p:nvPicPr>
        <p:blipFill>
          <a:blip r:embed="rId11"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61640" y="5129116"/>
            <a:ext cx="960984" cy="423694"/>
          </a:xfrm>
          <a:prstGeom prst="rect">
            <a:avLst/>
          </a:prstGeom>
          <a:ln w="12700">
            <a:miter lim="400000"/>
          </a:ln>
        </p:spPr>
      </p:pic>
      <p:sp>
        <p:nvSpPr>
          <p:cNvPr id="23" name="Título 1">
            <a:extLst>
              <a:ext uri="{FF2B5EF4-FFF2-40B4-BE49-F238E27FC236}">
                <a16:creationId xmlns:a16="http://schemas.microsoft.com/office/drawing/2014/main" id="{BE8BD783-8D62-4DC0-A87C-D5E8FC7FC9E2}"/>
              </a:ext>
            </a:extLst>
          </p:cNvPr>
          <p:cNvSpPr txBox="1">
            <a:spLocks/>
          </p:cNvSpPr>
          <p:nvPr userDrawn="1"/>
        </p:nvSpPr>
        <p:spPr>
          <a:xfrm>
            <a:off x="668790" y="317855"/>
            <a:ext cx="8972168" cy="7550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308C"/>
                </a:solidFill>
                <a:latin typeface="Arial"/>
                <a:ea typeface="Arial"/>
                <a:cs typeface="Arial"/>
                <a:sym typeface="Arial"/>
              </a:defRPr>
            </a:lvl1pPr>
          </a:lstStyle>
          <a:p>
            <a:pPr lvl="0" algn="l"/>
            <a:r>
              <a:rPr lang="en-US" sz="2600" b="1" dirty="0" err="1">
                <a:solidFill>
                  <a:srgbClr val="333399"/>
                </a:solidFill>
                <a:latin typeface="Arial" panose="020B0604020202020204" pitchFamily="34" charset="0"/>
                <a:cs typeface="Arial" panose="020B0604020202020204" pitchFamily="34" charset="0"/>
              </a:rPr>
              <a:t>Associação</a:t>
            </a:r>
            <a:r>
              <a:rPr lang="en-US" sz="2600" b="1" dirty="0">
                <a:solidFill>
                  <a:srgbClr val="333399"/>
                </a:solidFill>
                <a:latin typeface="Arial" panose="020B0604020202020204" pitchFamily="34" charset="0"/>
                <a:cs typeface="Arial" panose="020B0604020202020204" pitchFamily="34" charset="0"/>
              </a:rPr>
              <a:t> Nacional das </a:t>
            </a:r>
            <a:r>
              <a:rPr lang="en-US" sz="2600" b="1" dirty="0" err="1">
                <a:solidFill>
                  <a:srgbClr val="333399"/>
                </a:solidFill>
                <a:latin typeface="Arial" panose="020B0604020202020204" pitchFamily="34" charset="0"/>
                <a:cs typeface="Arial" panose="020B0604020202020204" pitchFamily="34" charset="0"/>
              </a:rPr>
              <a:t>Distribuidoras</a:t>
            </a:r>
            <a:r>
              <a:rPr lang="en-US" sz="2600" b="1" dirty="0">
                <a:solidFill>
                  <a:srgbClr val="333399"/>
                </a:solidFill>
                <a:latin typeface="Arial" panose="020B0604020202020204" pitchFamily="34" charset="0"/>
                <a:cs typeface="Arial" panose="020B0604020202020204" pitchFamily="34" charset="0"/>
              </a:rPr>
              <a:t> de </a:t>
            </a:r>
            <a:r>
              <a:rPr lang="en-US" sz="2600" b="1" dirty="0" err="1">
                <a:solidFill>
                  <a:srgbClr val="333399"/>
                </a:solidFill>
                <a:latin typeface="Arial" panose="020B0604020202020204" pitchFamily="34" charset="0"/>
                <a:cs typeface="Arial" panose="020B0604020202020204" pitchFamily="34" charset="0"/>
              </a:rPr>
              <a:t>Combustíveis</a:t>
            </a:r>
            <a:r>
              <a:rPr lang="en-US" sz="2600" b="1" dirty="0">
                <a:solidFill>
                  <a:srgbClr val="333399"/>
                </a:solidFill>
                <a:latin typeface="Arial" panose="020B0604020202020204" pitchFamily="34" charset="0"/>
                <a:cs typeface="Arial" panose="020B0604020202020204" pitchFamily="34" charset="0"/>
              </a:rPr>
              <a:t>, </a:t>
            </a:r>
            <a:r>
              <a:rPr lang="en-US" sz="2600" b="1" dirty="0" err="1">
                <a:solidFill>
                  <a:srgbClr val="333399"/>
                </a:solidFill>
                <a:latin typeface="Arial" panose="020B0604020202020204" pitchFamily="34" charset="0"/>
                <a:cs typeface="Arial" panose="020B0604020202020204" pitchFamily="34" charset="0"/>
              </a:rPr>
              <a:t>Lubrificantes</a:t>
            </a:r>
            <a:r>
              <a:rPr lang="en-US" sz="2600" b="1" dirty="0">
                <a:solidFill>
                  <a:srgbClr val="333399"/>
                </a:solidFill>
                <a:latin typeface="Arial" panose="020B0604020202020204" pitchFamily="34" charset="0"/>
                <a:cs typeface="Arial" panose="020B0604020202020204" pitchFamily="34" charset="0"/>
              </a:rPr>
              <a:t>, </a:t>
            </a:r>
            <a:r>
              <a:rPr lang="en-US" sz="2600" b="1" dirty="0" err="1">
                <a:solidFill>
                  <a:srgbClr val="333399"/>
                </a:solidFill>
                <a:latin typeface="Arial" panose="020B0604020202020204" pitchFamily="34" charset="0"/>
                <a:cs typeface="Arial" panose="020B0604020202020204" pitchFamily="34" charset="0"/>
              </a:rPr>
              <a:t>Logística</a:t>
            </a:r>
            <a:r>
              <a:rPr lang="en-US" sz="2600" b="1" dirty="0">
                <a:solidFill>
                  <a:srgbClr val="333399"/>
                </a:solidFill>
                <a:latin typeface="Arial" panose="020B0604020202020204" pitchFamily="34" charset="0"/>
                <a:cs typeface="Arial" panose="020B0604020202020204" pitchFamily="34" charset="0"/>
              </a:rPr>
              <a:t> e </a:t>
            </a:r>
            <a:r>
              <a:rPr lang="en-US" sz="2600" b="1" dirty="0" err="1">
                <a:solidFill>
                  <a:srgbClr val="333399"/>
                </a:solidFill>
                <a:latin typeface="Arial" panose="020B0604020202020204" pitchFamily="34" charset="0"/>
                <a:cs typeface="Arial" panose="020B0604020202020204" pitchFamily="34" charset="0"/>
              </a:rPr>
              <a:t>Conveniência</a:t>
            </a:r>
            <a:endParaRPr lang="en-US" sz="2600" b="1" dirty="0">
              <a:solidFill>
                <a:srgbClr val="333399"/>
              </a:solidFill>
              <a:latin typeface="Arial" charset="0"/>
              <a:cs typeface="Arial" charset="0"/>
            </a:endParaRPr>
          </a:p>
        </p:txBody>
      </p:sp>
      <p:sp>
        <p:nvSpPr>
          <p:cNvPr id="24" name="CaixaDeTexto 23">
            <a:extLst>
              <a:ext uri="{FF2B5EF4-FFF2-40B4-BE49-F238E27FC236}">
                <a16:creationId xmlns:a16="http://schemas.microsoft.com/office/drawing/2014/main" id="{FC0C8DFA-59DA-4AD7-8DA0-C9B433F55A47}"/>
              </a:ext>
            </a:extLst>
          </p:cNvPr>
          <p:cNvSpPr txBox="1"/>
          <p:nvPr userDrawn="1"/>
        </p:nvSpPr>
        <p:spPr>
          <a:xfrm>
            <a:off x="733927" y="1382420"/>
            <a:ext cx="10787683" cy="3365024"/>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17 empresas associadas</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Aprox. 70% do mercado de combustíveis e 80% do mercado de lubrificantes</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130 bases de distribuição</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23 mil postos de serviço com as marcas das associadas</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4.800 lojas de conveniência</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13 refinarias (REPAR é 5ª maior do país, 2ª em Gasolina + Diesel)</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54 terminais (5,8 bilhões de litros, 75% da tancagem total)</a:t>
            </a: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7.500 km de dutos</a:t>
            </a:r>
          </a:p>
        </p:txBody>
      </p:sp>
      <p:sp>
        <p:nvSpPr>
          <p:cNvPr id="2" name="Retângulo 1">
            <a:extLst>
              <a:ext uri="{FF2B5EF4-FFF2-40B4-BE49-F238E27FC236}">
                <a16:creationId xmlns:a16="http://schemas.microsoft.com/office/drawing/2014/main" id="{E72CFEEB-3660-43FC-8195-857B0D8A2DA5}"/>
              </a:ext>
            </a:extLst>
          </p:cNvPr>
          <p:cNvSpPr/>
          <p:nvPr userDrawn="1"/>
        </p:nvSpPr>
        <p:spPr>
          <a:xfrm>
            <a:off x="833552" y="4975530"/>
            <a:ext cx="8929640" cy="1426923"/>
          </a:xfrm>
          <a:prstGeom prst="rect">
            <a:avLst/>
          </a:prstGeom>
          <a:noFill/>
          <a:ln w="19050">
            <a:solidFill>
              <a:srgbClr val="33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3000" dirty="0"/>
          </a:p>
        </p:txBody>
      </p:sp>
      <p:pic>
        <p:nvPicPr>
          <p:cNvPr id="5" name="Imagem 4">
            <a:extLst>
              <a:ext uri="{FF2B5EF4-FFF2-40B4-BE49-F238E27FC236}">
                <a16:creationId xmlns:a16="http://schemas.microsoft.com/office/drawing/2014/main" id="{A9DFA79B-795F-4DFD-BF30-79C2C1B7D6F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968007" y="5809964"/>
            <a:ext cx="1004486" cy="453949"/>
          </a:xfrm>
          <a:prstGeom prst="rect">
            <a:avLst/>
          </a:prstGeom>
        </p:spPr>
      </p:pic>
      <p:pic>
        <p:nvPicPr>
          <p:cNvPr id="6" name="Imagem 5">
            <a:extLst>
              <a:ext uri="{FF2B5EF4-FFF2-40B4-BE49-F238E27FC236}">
                <a16:creationId xmlns:a16="http://schemas.microsoft.com/office/drawing/2014/main" id="{CF839AC6-7F03-4D6E-925F-975E355712CD}"/>
              </a:ext>
            </a:extLst>
          </p:cNvPr>
          <p:cNvPicPr>
            <a:picLocks noChangeAspect="1"/>
          </p:cNvPicPr>
          <p:nvPr userDrawn="1"/>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668717" y="5118740"/>
            <a:ext cx="1142905" cy="469694"/>
          </a:xfrm>
          <a:prstGeom prst="rect">
            <a:avLst/>
          </a:prstGeom>
        </p:spPr>
      </p:pic>
      <p:pic>
        <p:nvPicPr>
          <p:cNvPr id="4" name="Imagem 3">
            <a:extLst>
              <a:ext uri="{FF2B5EF4-FFF2-40B4-BE49-F238E27FC236}">
                <a16:creationId xmlns:a16="http://schemas.microsoft.com/office/drawing/2014/main" id="{FA78E78F-ACEF-4724-A5E1-21939333596A}"/>
              </a:ext>
            </a:extLst>
          </p:cNvPr>
          <p:cNvPicPr>
            <a:picLocks noChangeAspect="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787" y="5721399"/>
            <a:ext cx="674371" cy="674370"/>
          </a:xfrm>
          <a:prstGeom prst="rect">
            <a:avLst/>
          </a:prstGeom>
        </p:spPr>
      </p:pic>
      <p:pic>
        <p:nvPicPr>
          <p:cNvPr id="7" name="Imagem 6">
            <a:extLst>
              <a:ext uri="{FF2B5EF4-FFF2-40B4-BE49-F238E27FC236}">
                <a16:creationId xmlns:a16="http://schemas.microsoft.com/office/drawing/2014/main" id="{51473475-E502-4E31-9FB5-CEB15C0FC225}"/>
              </a:ext>
            </a:extLst>
          </p:cNvPr>
          <p:cNvPicPr>
            <a:picLocks noChangeAspect="1"/>
          </p:cNvPicPr>
          <p:nvPr userDrawn="1"/>
        </p:nvPicPr>
        <p:blipFill>
          <a:blip r:embed="rId15">
            <a:clrChange>
              <a:clrFrom>
                <a:srgbClr val="FEFEFE"/>
              </a:clrFrom>
              <a:clrTo>
                <a:srgbClr val="FEFEFE">
                  <a:alpha val="0"/>
                </a:srgbClr>
              </a:clrTo>
            </a:clrChange>
          </a:blip>
          <a:stretch>
            <a:fillRect/>
          </a:stretch>
        </p:blipFill>
        <p:spPr>
          <a:xfrm>
            <a:off x="4332578" y="5241154"/>
            <a:ext cx="1168167" cy="233139"/>
          </a:xfrm>
          <a:prstGeom prst="rect">
            <a:avLst/>
          </a:prstGeom>
        </p:spPr>
      </p:pic>
      <p:pic>
        <p:nvPicPr>
          <p:cNvPr id="26" name="Imagem 25">
            <a:extLst>
              <a:ext uri="{FF2B5EF4-FFF2-40B4-BE49-F238E27FC236}">
                <a16:creationId xmlns:a16="http://schemas.microsoft.com/office/drawing/2014/main" id="{9323679B-F2FA-49D1-8663-FC27C784E8E0}"/>
              </a:ext>
            </a:extLst>
          </p:cNvPr>
          <p:cNvPicPr>
            <a:picLocks noChangeAspect="1"/>
          </p:cNvPicPr>
          <p:nvPr userDrawn="1"/>
        </p:nvPicPr>
        <p:blipFill>
          <a:blip r:embed="rId16"/>
          <a:stretch>
            <a:fillRect/>
          </a:stretch>
        </p:blipFill>
        <p:spPr>
          <a:xfrm>
            <a:off x="7749153" y="5815287"/>
            <a:ext cx="921770" cy="411163"/>
          </a:xfrm>
          <a:prstGeom prst="rect">
            <a:avLst/>
          </a:prstGeom>
        </p:spPr>
      </p:pic>
      <p:pic>
        <p:nvPicPr>
          <p:cNvPr id="17" name="Imagem 16">
            <a:extLst>
              <a:ext uri="{FF2B5EF4-FFF2-40B4-BE49-F238E27FC236}">
                <a16:creationId xmlns:a16="http://schemas.microsoft.com/office/drawing/2014/main" id="{2F089DBD-8FC5-4435-A4DA-6DF00CAD74BD}"/>
              </a:ext>
            </a:extLst>
          </p:cNvPr>
          <p:cNvPicPr>
            <a:picLocks noChangeAspect="1"/>
          </p:cNvPicPr>
          <p:nvPr userDrawn="1"/>
        </p:nvPicPr>
        <p:blipFill>
          <a:blip r:embed="rId17">
            <a:clrChange>
              <a:clrFrom>
                <a:srgbClr val="FFFFFF"/>
              </a:clrFrom>
              <a:clrTo>
                <a:srgbClr val="FFFFFF">
                  <a:alpha val="0"/>
                </a:srgbClr>
              </a:clrTo>
            </a:clrChange>
          </a:blip>
          <a:stretch>
            <a:fillRect/>
          </a:stretch>
        </p:blipFill>
        <p:spPr>
          <a:xfrm>
            <a:off x="2939621" y="5760826"/>
            <a:ext cx="866539" cy="458121"/>
          </a:xfrm>
          <a:prstGeom prst="rect">
            <a:avLst/>
          </a:prstGeom>
        </p:spPr>
      </p:pic>
      <p:pic>
        <p:nvPicPr>
          <p:cNvPr id="38" name="Imagem 37">
            <a:extLst>
              <a:ext uri="{FF2B5EF4-FFF2-40B4-BE49-F238E27FC236}">
                <a16:creationId xmlns:a16="http://schemas.microsoft.com/office/drawing/2014/main" id="{B24A667E-F16C-4769-BBF8-C596AFEA6DA1}"/>
              </a:ext>
            </a:extLst>
          </p:cNvPr>
          <p:cNvPicPr>
            <a:picLocks noChangeAspect="1"/>
          </p:cNvPicPr>
          <p:nvPr userDrawn="1"/>
        </p:nvPicPr>
        <p:blipFill>
          <a:blip r:embed="rId18">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6660289" y="5731645"/>
            <a:ext cx="935106" cy="508464"/>
          </a:xfrm>
          <a:prstGeom prst="rect">
            <a:avLst/>
          </a:prstGeom>
        </p:spPr>
      </p:pic>
      <p:cxnSp>
        <p:nvCxnSpPr>
          <p:cNvPr id="41" name="Conector reto 40">
            <a:extLst>
              <a:ext uri="{FF2B5EF4-FFF2-40B4-BE49-F238E27FC236}">
                <a16:creationId xmlns:a16="http://schemas.microsoft.com/office/drawing/2014/main" id="{190E3866-811B-43A8-88D6-99FE8905B3E4}"/>
              </a:ext>
            </a:extLst>
          </p:cNvPr>
          <p:cNvCxnSpPr>
            <a:cxnSpLocks/>
          </p:cNvCxnSpPr>
          <p:nvPr userDrawn="1"/>
        </p:nvCxnSpPr>
        <p:spPr>
          <a:xfrm flipH="1">
            <a:off x="9414317" y="3746914"/>
            <a:ext cx="337144" cy="247820"/>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sp>
        <p:nvSpPr>
          <p:cNvPr id="3" name="Elipse 2">
            <a:extLst>
              <a:ext uri="{FF2B5EF4-FFF2-40B4-BE49-F238E27FC236}">
                <a16:creationId xmlns:a16="http://schemas.microsoft.com/office/drawing/2014/main" id="{35D2AA97-7A1D-4A74-B19B-6FE484DDB054}"/>
              </a:ext>
            </a:extLst>
          </p:cNvPr>
          <p:cNvSpPr/>
          <p:nvPr userDrawn="1"/>
        </p:nvSpPr>
        <p:spPr>
          <a:xfrm>
            <a:off x="9541042" y="1643008"/>
            <a:ext cx="1491916" cy="1509267"/>
          </a:xfrm>
          <a:prstGeom prst="ellipse">
            <a:avLst/>
          </a:prstGeom>
          <a:solidFill>
            <a:srgbClr val="33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8" name="Elipse 7">
            <a:extLst>
              <a:ext uri="{FF2B5EF4-FFF2-40B4-BE49-F238E27FC236}">
                <a16:creationId xmlns:a16="http://schemas.microsoft.com/office/drawing/2014/main" id="{E9345EA9-C5A0-4C2B-9155-CA9EEC18CAE8}"/>
              </a:ext>
            </a:extLst>
          </p:cNvPr>
          <p:cNvSpPr/>
          <p:nvPr userDrawn="1"/>
        </p:nvSpPr>
        <p:spPr>
          <a:xfrm>
            <a:off x="9607216" y="2675641"/>
            <a:ext cx="1359569" cy="1352875"/>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12" name="CaixaDeTexto 11">
            <a:extLst>
              <a:ext uri="{FF2B5EF4-FFF2-40B4-BE49-F238E27FC236}">
                <a16:creationId xmlns:a16="http://schemas.microsoft.com/office/drawing/2014/main" id="{EB07D8F8-AFA5-4CC3-A0D3-B293F24F5CF6}"/>
              </a:ext>
            </a:extLst>
          </p:cNvPr>
          <p:cNvSpPr txBox="1"/>
          <p:nvPr userDrawn="1"/>
        </p:nvSpPr>
        <p:spPr>
          <a:xfrm>
            <a:off x="9662304" y="1952935"/>
            <a:ext cx="1237558" cy="600164"/>
          </a:xfrm>
          <a:prstGeom prst="rect">
            <a:avLst/>
          </a:prstGeom>
          <a:noFill/>
        </p:spPr>
        <p:txBody>
          <a:bodyPr wrap="square" rtlCol="0">
            <a:spAutoFit/>
          </a:bodyPr>
          <a:lstStyle/>
          <a:p>
            <a:pPr algn="ctr"/>
            <a:r>
              <a:rPr lang="pt-BR" sz="1650" b="0" dirty="0">
                <a:solidFill>
                  <a:schemeClr val="bg1"/>
                </a:solidFill>
              </a:rPr>
              <a:t>Conselho</a:t>
            </a:r>
            <a:r>
              <a:rPr lang="pt-BR" sz="1650" b="1" dirty="0">
                <a:solidFill>
                  <a:schemeClr val="bg1"/>
                </a:solidFill>
              </a:rPr>
              <a:t> Consultivo</a:t>
            </a:r>
          </a:p>
        </p:txBody>
      </p:sp>
      <p:sp>
        <p:nvSpPr>
          <p:cNvPr id="31" name="CaixaDeTexto 30">
            <a:extLst>
              <a:ext uri="{FF2B5EF4-FFF2-40B4-BE49-F238E27FC236}">
                <a16:creationId xmlns:a16="http://schemas.microsoft.com/office/drawing/2014/main" id="{47D544C7-E02E-4093-B6D0-45B92261C19B}"/>
              </a:ext>
            </a:extLst>
          </p:cNvPr>
          <p:cNvSpPr txBox="1"/>
          <p:nvPr userDrawn="1"/>
        </p:nvSpPr>
        <p:spPr>
          <a:xfrm>
            <a:off x="9625267" y="3070780"/>
            <a:ext cx="1326176" cy="523220"/>
          </a:xfrm>
          <a:prstGeom prst="rect">
            <a:avLst/>
          </a:prstGeom>
          <a:noFill/>
        </p:spPr>
        <p:txBody>
          <a:bodyPr wrap="square" rtlCol="0">
            <a:spAutoFit/>
          </a:bodyPr>
          <a:lstStyle/>
          <a:p>
            <a:pPr algn="ctr"/>
            <a:r>
              <a:rPr lang="pt-BR" sz="1400" b="0" dirty="0">
                <a:solidFill>
                  <a:schemeClr val="bg1"/>
                </a:solidFill>
              </a:rPr>
              <a:t>Núcleo</a:t>
            </a:r>
            <a:r>
              <a:rPr lang="pt-BR" sz="1400" b="1" dirty="0">
                <a:solidFill>
                  <a:schemeClr val="bg1"/>
                </a:solidFill>
              </a:rPr>
              <a:t> </a:t>
            </a:r>
          </a:p>
          <a:p>
            <a:pPr algn="ctr"/>
            <a:r>
              <a:rPr lang="pt-BR" sz="1400" b="1" dirty="0">
                <a:solidFill>
                  <a:schemeClr val="bg1"/>
                </a:solidFill>
              </a:rPr>
              <a:t>Institucional</a:t>
            </a:r>
          </a:p>
        </p:txBody>
      </p:sp>
      <p:cxnSp>
        <p:nvCxnSpPr>
          <p:cNvPr id="37" name="Conector reto 36">
            <a:extLst>
              <a:ext uri="{FF2B5EF4-FFF2-40B4-BE49-F238E27FC236}">
                <a16:creationId xmlns:a16="http://schemas.microsoft.com/office/drawing/2014/main" id="{843FA32B-B3C2-461F-A278-C0B7F444E6A5}"/>
              </a:ext>
            </a:extLst>
          </p:cNvPr>
          <p:cNvCxnSpPr>
            <a:cxnSpLocks/>
          </p:cNvCxnSpPr>
          <p:nvPr userDrawn="1"/>
        </p:nvCxnSpPr>
        <p:spPr>
          <a:xfrm>
            <a:off x="10843995" y="3712169"/>
            <a:ext cx="302671" cy="282218"/>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cxnSp>
        <p:nvCxnSpPr>
          <p:cNvPr id="39" name="Conector reto 38">
            <a:extLst>
              <a:ext uri="{FF2B5EF4-FFF2-40B4-BE49-F238E27FC236}">
                <a16:creationId xmlns:a16="http://schemas.microsoft.com/office/drawing/2014/main" id="{2352DEA0-82A4-4B74-BC1C-02F220BD28CA}"/>
              </a:ext>
            </a:extLst>
          </p:cNvPr>
          <p:cNvCxnSpPr>
            <a:cxnSpLocks/>
          </p:cNvCxnSpPr>
          <p:nvPr userDrawn="1"/>
        </p:nvCxnSpPr>
        <p:spPr>
          <a:xfrm>
            <a:off x="10281083" y="4029504"/>
            <a:ext cx="14008" cy="389744"/>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cxnSp>
        <p:nvCxnSpPr>
          <p:cNvPr id="45" name="Conector reto 44">
            <a:extLst>
              <a:ext uri="{FF2B5EF4-FFF2-40B4-BE49-F238E27FC236}">
                <a16:creationId xmlns:a16="http://schemas.microsoft.com/office/drawing/2014/main" id="{613323E7-8CC0-4620-8987-11FF5B557339}"/>
              </a:ext>
            </a:extLst>
          </p:cNvPr>
          <p:cNvCxnSpPr>
            <a:cxnSpLocks/>
          </p:cNvCxnSpPr>
          <p:nvPr userDrawn="1"/>
        </p:nvCxnSpPr>
        <p:spPr>
          <a:xfrm>
            <a:off x="9176235" y="3197620"/>
            <a:ext cx="423564" cy="117494"/>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sp>
        <p:nvSpPr>
          <p:cNvPr id="29" name="Elipse 28">
            <a:extLst>
              <a:ext uri="{FF2B5EF4-FFF2-40B4-BE49-F238E27FC236}">
                <a16:creationId xmlns:a16="http://schemas.microsoft.com/office/drawing/2014/main" id="{FEC1F6DE-3686-4DA9-9EE2-B74CFD030AC8}"/>
              </a:ext>
            </a:extLst>
          </p:cNvPr>
          <p:cNvSpPr/>
          <p:nvPr userDrawn="1"/>
        </p:nvSpPr>
        <p:spPr>
          <a:xfrm>
            <a:off x="10997659" y="3784254"/>
            <a:ext cx="1047897" cy="1004474"/>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35" name="CaixaDeTexto 34">
            <a:extLst>
              <a:ext uri="{FF2B5EF4-FFF2-40B4-BE49-F238E27FC236}">
                <a16:creationId xmlns:a16="http://schemas.microsoft.com/office/drawing/2014/main" id="{28085EAE-30AD-4754-8694-4B4B6B68B746}"/>
              </a:ext>
            </a:extLst>
          </p:cNvPr>
          <p:cNvSpPr txBox="1"/>
          <p:nvPr userDrawn="1"/>
        </p:nvSpPr>
        <p:spPr>
          <a:xfrm>
            <a:off x="10858520" y="3934531"/>
            <a:ext cx="1326176" cy="600164"/>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defRPr>
            </a:lvl1pPr>
          </a:lstStyle>
          <a:p>
            <a:pPr lvl="0" algn="ctr"/>
            <a:r>
              <a:rPr lang="pt-BR" sz="1100" dirty="0"/>
              <a:t>Câmara de </a:t>
            </a:r>
          </a:p>
          <a:p>
            <a:pPr lvl="0" algn="ctr"/>
            <a:r>
              <a:rPr lang="pt-BR" sz="1100" b="1" dirty="0"/>
              <a:t>Logística &amp; Abastecimento</a:t>
            </a:r>
          </a:p>
        </p:txBody>
      </p:sp>
      <p:sp>
        <p:nvSpPr>
          <p:cNvPr id="28" name="Elipse 27">
            <a:extLst>
              <a:ext uri="{FF2B5EF4-FFF2-40B4-BE49-F238E27FC236}">
                <a16:creationId xmlns:a16="http://schemas.microsoft.com/office/drawing/2014/main" id="{A6264B3B-2173-4E81-9A2F-305BCACE3301}"/>
              </a:ext>
            </a:extLst>
          </p:cNvPr>
          <p:cNvSpPr/>
          <p:nvPr userDrawn="1"/>
        </p:nvSpPr>
        <p:spPr>
          <a:xfrm>
            <a:off x="9810832" y="4334060"/>
            <a:ext cx="952336" cy="935107"/>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34" name="CaixaDeTexto 33">
            <a:extLst>
              <a:ext uri="{FF2B5EF4-FFF2-40B4-BE49-F238E27FC236}">
                <a16:creationId xmlns:a16="http://schemas.microsoft.com/office/drawing/2014/main" id="{6A1568EF-6445-4A5A-AB41-B612B45C27CC}"/>
              </a:ext>
            </a:extLst>
          </p:cNvPr>
          <p:cNvSpPr txBox="1"/>
          <p:nvPr userDrawn="1"/>
        </p:nvSpPr>
        <p:spPr>
          <a:xfrm>
            <a:off x="9633067" y="4577145"/>
            <a:ext cx="1326176" cy="43088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defRPr>
            </a:lvl1pPr>
          </a:lstStyle>
          <a:p>
            <a:pPr lvl="0" algn="ctr"/>
            <a:r>
              <a:rPr lang="pt-BR" sz="1100" dirty="0"/>
              <a:t>Câmara de </a:t>
            </a:r>
            <a:r>
              <a:rPr lang="pt-BR" sz="1100" b="1" dirty="0"/>
              <a:t>Lubrificantes</a:t>
            </a:r>
          </a:p>
        </p:txBody>
      </p:sp>
      <p:sp>
        <p:nvSpPr>
          <p:cNvPr id="9" name="Elipse 8">
            <a:extLst>
              <a:ext uri="{FF2B5EF4-FFF2-40B4-BE49-F238E27FC236}">
                <a16:creationId xmlns:a16="http://schemas.microsoft.com/office/drawing/2014/main" id="{36EA9FF2-F8C4-4EA8-BE81-A8E405A298F5}"/>
              </a:ext>
            </a:extLst>
          </p:cNvPr>
          <p:cNvSpPr/>
          <p:nvPr userDrawn="1"/>
        </p:nvSpPr>
        <p:spPr>
          <a:xfrm>
            <a:off x="8454887" y="2627917"/>
            <a:ext cx="952336" cy="935107"/>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32" name="CaixaDeTexto 31">
            <a:extLst>
              <a:ext uri="{FF2B5EF4-FFF2-40B4-BE49-F238E27FC236}">
                <a16:creationId xmlns:a16="http://schemas.microsoft.com/office/drawing/2014/main" id="{381CF7BA-E561-4C85-B2AA-04757E02C5E5}"/>
              </a:ext>
            </a:extLst>
          </p:cNvPr>
          <p:cNvSpPr txBox="1"/>
          <p:nvPr userDrawn="1"/>
        </p:nvSpPr>
        <p:spPr>
          <a:xfrm>
            <a:off x="8257132" y="2868793"/>
            <a:ext cx="1326176" cy="43088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defRPr>
            </a:lvl1pPr>
          </a:lstStyle>
          <a:p>
            <a:pPr lvl="0" algn="ctr"/>
            <a:r>
              <a:rPr lang="pt-BR" sz="1100" dirty="0"/>
              <a:t>Câmara de </a:t>
            </a:r>
          </a:p>
          <a:p>
            <a:pPr lvl="0" algn="ctr"/>
            <a:r>
              <a:rPr lang="pt-BR" sz="1100" b="1" dirty="0"/>
              <a:t>Aviação</a:t>
            </a:r>
          </a:p>
        </p:txBody>
      </p:sp>
      <p:cxnSp>
        <p:nvCxnSpPr>
          <p:cNvPr id="48" name="Conector reto 47">
            <a:extLst>
              <a:ext uri="{FF2B5EF4-FFF2-40B4-BE49-F238E27FC236}">
                <a16:creationId xmlns:a16="http://schemas.microsoft.com/office/drawing/2014/main" id="{8D930AE3-F10A-4EA2-B160-AD8812E390AD}"/>
              </a:ext>
            </a:extLst>
          </p:cNvPr>
          <p:cNvCxnSpPr>
            <a:cxnSpLocks/>
          </p:cNvCxnSpPr>
          <p:nvPr userDrawn="1"/>
        </p:nvCxnSpPr>
        <p:spPr>
          <a:xfrm flipH="1">
            <a:off x="10959109" y="3157911"/>
            <a:ext cx="434161" cy="150049"/>
          </a:xfrm>
          <a:prstGeom prst="line">
            <a:avLst/>
          </a:prstGeom>
          <a:ln>
            <a:solidFill>
              <a:srgbClr val="333399"/>
            </a:solidFill>
          </a:ln>
        </p:spPr>
        <p:style>
          <a:lnRef idx="3">
            <a:schemeClr val="accent1"/>
          </a:lnRef>
          <a:fillRef idx="0">
            <a:schemeClr val="accent1"/>
          </a:fillRef>
          <a:effectRef idx="2">
            <a:schemeClr val="accent1"/>
          </a:effectRef>
          <a:fontRef idx="minor">
            <a:schemeClr val="tx1"/>
          </a:fontRef>
        </p:style>
      </p:cxnSp>
      <p:sp>
        <p:nvSpPr>
          <p:cNvPr id="30" name="Elipse 29">
            <a:extLst>
              <a:ext uri="{FF2B5EF4-FFF2-40B4-BE49-F238E27FC236}">
                <a16:creationId xmlns:a16="http://schemas.microsoft.com/office/drawing/2014/main" id="{335126E9-7B1C-4BEC-810F-0F5854293499}"/>
              </a:ext>
            </a:extLst>
          </p:cNvPr>
          <p:cNvSpPr/>
          <p:nvPr userDrawn="1"/>
        </p:nvSpPr>
        <p:spPr>
          <a:xfrm>
            <a:off x="11156229" y="2627917"/>
            <a:ext cx="952336" cy="935107"/>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36" name="CaixaDeTexto 35">
            <a:extLst>
              <a:ext uri="{FF2B5EF4-FFF2-40B4-BE49-F238E27FC236}">
                <a16:creationId xmlns:a16="http://schemas.microsoft.com/office/drawing/2014/main" id="{8F5D48C9-A190-44C4-BC51-A230838DC905}"/>
              </a:ext>
            </a:extLst>
          </p:cNvPr>
          <p:cNvSpPr txBox="1"/>
          <p:nvPr userDrawn="1"/>
        </p:nvSpPr>
        <p:spPr>
          <a:xfrm>
            <a:off x="10969200" y="2854098"/>
            <a:ext cx="1326176" cy="43088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defRPr>
            </a:lvl1pPr>
          </a:lstStyle>
          <a:p>
            <a:pPr lvl="0" algn="ctr"/>
            <a:r>
              <a:rPr lang="pt-BR" sz="1100" dirty="0"/>
              <a:t>Câmara de </a:t>
            </a:r>
            <a:r>
              <a:rPr lang="pt-BR" sz="1100" b="1" dirty="0"/>
              <a:t>Combustíveis</a:t>
            </a:r>
          </a:p>
        </p:txBody>
      </p:sp>
      <p:sp>
        <p:nvSpPr>
          <p:cNvPr id="43" name="Elipse 42">
            <a:extLst>
              <a:ext uri="{FF2B5EF4-FFF2-40B4-BE49-F238E27FC236}">
                <a16:creationId xmlns:a16="http://schemas.microsoft.com/office/drawing/2014/main" id="{C6F5E70B-543B-43B1-A058-0D7B869BC8D0}"/>
              </a:ext>
            </a:extLst>
          </p:cNvPr>
          <p:cNvSpPr/>
          <p:nvPr userDrawn="1"/>
        </p:nvSpPr>
        <p:spPr>
          <a:xfrm>
            <a:off x="8494131" y="3793135"/>
            <a:ext cx="1047897" cy="1004474"/>
          </a:xfrm>
          <a:prstGeom prst="ellipse">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900"/>
          </a:p>
        </p:txBody>
      </p:sp>
      <p:sp>
        <p:nvSpPr>
          <p:cNvPr id="33" name="CaixaDeTexto 32">
            <a:extLst>
              <a:ext uri="{FF2B5EF4-FFF2-40B4-BE49-F238E27FC236}">
                <a16:creationId xmlns:a16="http://schemas.microsoft.com/office/drawing/2014/main" id="{86B1994C-A5D3-46C2-82E0-D5D9E6F18F4F}"/>
              </a:ext>
            </a:extLst>
          </p:cNvPr>
          <p:cNvSpPr txBox="1"/>
          <p:nvPr userDrawn="1"/>
        </p:nvSpPr>
        <p:spPr>
          <a:xfrm>
            <a:off x="8355566" y="4032060"/>
            <a:ext cx="1326176" cy="430887"/>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solidFill>
                  <a:schemeClr val="bg1"/>
                </a:solidFill>
              </a:defRPr>
            </a:lvl1pPr>
          </a:lstStyle>
          <a:p>
            <a:pPr lvl="0" algn="ctr"/>
            <a:r>
              <a:rPr lang="pt-BR" sz="1100" dirty="0"/>
              <a:t>Câmara de </a:t>
            </a:r>
            <a:r>
              <a:rPr lang="pt-BR" sz="1100" b="1" dirty="0"/>
              <a:t>Conveniência</a:t>
            </a:r>
          </a:p>
        </p:txBody>
      </p:sp>
    </p:spTree>
    <p:extLst>
      <p:ext uri="{BB962C8B-B14F-4D97-AF65-F5344CB8AC3E}">
        <p14:creationId xmlns:p14="http://schemas.microsoft.com/office/powerpoint/2010/main" val="102487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8" y="3055211"/>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Tree>
    <p:extLst>
      <p:ext uri="{BB962C8B-B14F-4D97-AF65-F5344CB8AC3E}">
        <p14:creationId xmlns:p14="http://schemas.microsoft.com/office/powerpoint/2010/main" val="3412159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Título 1">
            <a:extLst>
              <a:ext uri="{FF2B5EF4-FFF2-40B4-BE49-F238E27FC236}">
                <a16:creationId xmlns:a16="http://schemas.microsoft.com/office/drawing/2014/main" id="{F5326DEB-6336-487E-892D-7A27D2D4FA87}"/>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14107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2AA49814-52B4-46AA-AF91-1823479CCF26}"/>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893391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B7DB26E1-75B7-4A86-984D-5A034C20347F}"/>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239974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D48CD353-5B87-45CB-AC60-58471C91F166}"/>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245212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44281836-3A8D-479E-8FDC-62ED62E8BCFA}"/>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077644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Título 1">
            <a:extLst>
              <a:ext uri="{FF2B5EF4-FFF2-40B4-BE49-F238E27FC236}">
                <a16:creationId xmlns:a16="http://schemas.microsoft.com/office/drawing/2014/main" id="{D21223C3-0906-4FD3-B3AA-6D6A38529F65}"/>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4121216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B5BB7F4D-8ED7-433E-A32D-140FAE09D0EA}"/>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392208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22E1C202-02B6-4AA3-9B20-BF783BC3DBA5}"/>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449036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894FB62C-A302-4061-A51E-E0C37C5AF0B9}"/>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373481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C8BEF478-92FA-4F92-BC1F-78405C5E2679}"/>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32828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ão">
    <p:spTree>
      <p:nvGrpSpPr>
        <p:cNvPr id="1" name=""/>
        <p:cNvGrpSpPr/>
        <p:nvPr/>
      </p:nvGrpSpPr>
      <p:grpSpPr>
        <a:xfrm>
          <a:off x="0" y="0"/>
          <a:ext cx="0" cy="0"/>
          <a:chOff x="0" y="0"/>
          <a:chExt cx="0" cy="0"/>
        </a:xfrm>
      </p:grpSpPr>
      <p:pic>
        <p:nvPicPr>
          <p:cNvPr id="3" name="plural_bgArtboard 13.png" descr="plural_bgArtboard 13.png">
            <a:extLst>
              <a:ext uri="{FF2B5EF4-FFF2-40B4-BE49-F238E27FC236}">
                <a16:creationId xmlns:a16="http://schemas.microsoft.com/office/drawing/2014/main" id="{81AC2E7B-990F-4790-ABFA-83A08A3A6CC5}"/>
              </a:ext>
            </a:extLst>
          </p:cNvPr>
          <p:cNvPicPr>
            <a:picLocks noChangeAspect="1"/>
          </p:cNvPicPr>
          <p:nvPr userDrawn="1"/>
        </p:nvPicPr>
        <p:blipFill>
          <a:blip r:embed="rId2">
            <a:extLst/>
          </a:blip>
          <a:stretch>
            <a:fillRect/>
          </a:stretch>
        </p:blipFill>
        <p:spPr>
          <a:xfrm>
            <a:off x="1" y="-1"/>
            <a:ext cx="12192000" cy="6858001"/>
          </a:xfrm>
          <a:prstGeom prst="rect">
            <a:avLst/>
          </a:prstGeom>
          <a:ln w="12700">
            <a:miter lim="400000"/>
          </a:ln>
        </p:spPr>
      </p:pic>
      <p:sp>
        <p:nvSpPr>
          <p:cNvPr id="4" name="Missão">
            <a:extLst>
              <a:ext uri="{FF2B5EF4-FFF2-40B4-BE49-F238E27FC236}">
                <a16:creationId xmlns:a16="http://schemas.microsoft.com/office/drawing/2014/main" id="{01C928CF-8801-44B0-B79F-AC0B278D6BB5}"/>
              </a:ext>
            </a:extLst>
          </p:cNvPr>
          <p:cNvSpPr txBox="1"/>
          <p:nvPr userDrawn="1"/>
        </p:nvSpPr>
        <p:spPr>
          <a:xfrm>
            <a:off x="7869372" y="4807923"/>
            <a:ext cx="3753656" cy="123315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r" defTabSz="607218">
              <a:lnSpc>
                <a:spcPct val="80000"/>
              </a:lnSpc>
              <a:spcBef>
                <a:spcPts val="3000"/>
              </a:spcBef>
              <a:defRPr sz="25700" spc="-514">
                <a:solidFill>
                  <a:srgbClr val="FFFFFF"/>
                </a:solidFill>
                <a:latin typeface="Akkurat-Bold"/>
                <a:ea typeface="Akkurat-Bold"/>
                <a:cs typeface="Akkurat-Bold"/>
                <a:sym typeface="Akkurat-Bold"/>
              </a:defRPr>
            </a:lvl1pPr>
          </a:lstStyle>
          <a:p>
            <a:pPr defTabSz="303609" hangingPunct="0">
              <a:spcBef>
                <a:spcPts val="1500"/>
              </a:spcBef>
            </a:pPr>
            <a:r>
              <a:rPr sz="9600" kern="0" spc="-257" dirty="0" err="1">
                <a:latin typeface="Arial" panose="020B0604020202020204" pitchFamily="34" charset="0"/>
                <a:cs typeface="Arial" panose="020B0604020202020204" pitchFamily="34" charset="0"/>
              </a:rPr>
              <a:t>Missão</a:t>
            </a:r>
            <a:endParaRPr sz="9600" kern="0" spc="-257" dirty="0">
              <a:latin typeface="Arial" panose="020B0604020202020204" pitchFamily="34" charset="0"/>
              <a:cs typeface="Arial" panose="020B0604020202020204" pitchFamily="34" charset="0"/>
            </a:endParaRPr>
          </a:p>
        </p:txBody>
      </p:sp>
      <p:sp>
        <p:nvSpPr>
          <p:cNvPr id="5" name="Representar os associados junto à sociedade, atuando com protagonismo para assegurar um ambiente de negócios equilibrado e competitivo, por meio de um conjunto regulatório de excelência, antecipando-se às transformações do mercado.">
            <a:extLst>
              <a:ext uri="{FF2B5EF4-FFF2-40B4-BE49-F238E27FC236}">
                <a16:creationId xmlns:a16="http://schemas.microsoft.com/office/drawing/2014/main" id="{3686CC4E-E67D-4CB3-855D-C711CA7EA190}"/>
              </a:ext>
            </a:extLst>
          </p:cNvPr>
          <p:cNvSpPr txBox="1"/>
          <p:nvPr userDrawn="1"/>
        </p:nvSpPr>
        <p:spPr>
          <a:xfrm>
            <a:off x="323878" y="428983"/>
            <a:ext cx="8107413" cy="346234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lstStyle>
            <a:lvl1pPr algn="l" defTabSz="607218">
              <a:lnSpc>
                <a:spcPts val="7700"/>
              </a:lnSpc>
              <a:spcBef>
                <a:spcPts val="3000"/>
              </a:spcBef>
              <a:defRPr sz="5600" spc="-112">
                <a:solidFill>
                  <a:srgbClr val="FFFFFF"/>
                </a:solidFill>
                <a:latin typeface="Akkurat-Light"/>
                <a:ea typeface="Akkurat-Light"/>
                <a:cs typeface="Akkurat-Light"/>
                <a:sym typeface="Akkurat-Light"/>
              </a:defRPr>
            </a:lvl1pPr>
          </a:lstStyle>
          <a:p>
            <a:pPr defTabSz="303609" hangingPunct="0">
              <a:lnSpc>
                <a:spcPts val="3850"/>
              </a:lnSpc>
              <a:spcBef>
                <a:spcPts val="1500"/>
              </a:spcBef>
            </a:pPr>
            <a:r>
              <a:rPr sz="2600" kern="0" spc="-56" dirty="0" err="1">
                <a:latin typeface="Arial" panose="020B0604020202020204" pitchFamily="34" charset="0"/>
                <a:cs typeface="Arial" panose="020B0604020202020204" pitchFamily="34" charset="0"/>
              </a:rPr>
              <a:t>Representar</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associados</a:t>
            </a:r>
            <a:r>
              <a:rPr sz="2600" kern="0" spc="-56" dirty="0">
                <a:latin typeface="Arial" panose="020B0604020202020204" pitchFamily="34" charset="0"/>
                <a:cs typeface="Arial" panose="020B0604020202020204" pitchFamily="34" charset="0"/>
              </a:rPr>
              <a:t> junto à </a:t>
            </a:r>
            <a:r>
              <a:rPr sz="2600" kern="0" spc="-56" dirty="0" err="1">
                <a:latin typeface="Arial" panose="020B0604020202020204" pitchFamily="34" charset="0"/>
                <a:cs typeface="Arial" panose="020B0604020202020204" pitchFamily="34" charset="0"/>
              </a:rPr>
              <a:t>sociedade</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atuando</a:t>
            </a:r>
            <a:r>
              <a:rPr sz="2600" kern="0" spc="-56" dirty="0">
                <a:latin typeface="Arial" panose="020B0604020202020204" pitchFamily="34" charset="0"/>
                <a:cs typeface="Arial" panose="020B0604020202020204" pitchFamily="34" charset="0"/>
              </a:rPr>
              <a:t> com </a:t>
            </a:r>
            <a:r>
              <a:rPr sz="2600" kern="0" spc="-56" dirty="0" err="1">
                <a:latin typeface="Arial" panose="020B0604020202020204" pitchFamily="34" charset="0"/>
                <a:cs typeface="Arial" panose="020B0604020202020204" pitchFamily="34" charset="0"/>
              </a:rPr>
              <a:t>protagonismo</a:t>
            </a:r>
            <a:r>
              <a:rPr sz="2600" kern="0" spc="-56" dirty="0">
                <a:latin typeface="Arial" panose="020B0604020202020204" pitchFamily="34" charset="0"/>
                <a:cs typeface="Arial" panose="020B0604020202020204" pitchFamily="34" charset="0"/>
              </a:rPr>
              <a:t> para </a:t>
            </a:r>
            <a:r>
              <a:rPr sz="2600" kern="0" spc="-56" dirty="0" err="1">
                <a:latin typeface="Arial" panose="020B0604020202020204" pitchFamily="34" charset="0"/>
                <a:cs typeface="Arial" panose="020B0604020202020204" pitchFamily="34" charset="0"/>
              </a:rPr>
              <a:t>assegurar</a:t>
            </a:r>
            <a:r>
              <a:rPr sz="2600" kern="0" spc="-56" dirty="0">
                <a:latin typeface="Arial" panose="020B0604020202020204" pitchFamily="34" charset="0"/>
                <a:cs typeface="Arial" panose="020B0604020202020204" pitchFamily="34" charset="0"/>
              </a:rPr>
              <a:t> um </a:t>
            </a:r>
            <a:r>
              <a:rPr sz="2600" kern="0" spc="-56" dirty="0" err="1">
                <a:latin typeface="Arial" panose="020B0604020202020204" pitchFamily="34" charset="0"/>
                <a:cs typeface="Arial" panose="020B0604020202020204" pitchFamily="34" charset="0"/>
              </a:rPr>
              <a:t>ambiente</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negócios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equilibrado</a:t>
            </a:r>
            <a:r>
              <a:rPr sz="2600" kern="0" spc="-56" dirty="0">
                <a:latin typeface="Arial" panose="020B0604020202020204" pitchFamily="34" charset="0"/>
                <a:cs typeface="Arial" panose="020B0604020202020204" pitchFamily="34" charset="0"/>
              </a:rPr>
              <a:t> e </a:t>
            </a:r>
            <a:r>
              <a:rPr sz="2600" kern="0" spc="-56" dirty="0" err="1">
                <a:latin typeface="Arial" panose="020B0604020202020204" pitchFamily="34" charset="0"/>
                <a:cs typeface="Arial" panose="020B0604020202020204" pitchFamily="34" charset="0"/>
              </a:rPr>
              <a:t>competitivo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por</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meio</a:t>
            </a:r>
            <a:r>
              <a:rPr sz="2600" kern="0" spc="-56" dirty="0">
                <a:latin typeface="Arial" panose="020B0604020202020204" pitchFamily="34" charset="0"/>
                <a:cs typeface="Arial" panose="020B0604020202020204" pitchFamily="34" charset="0"/>
              </a:rPr>
              <a:t> de um conjunto </a:t>
            </a:r>
            <a:r>
              <a:rPr sz="2600" kern="0" spc="-56" dirty="0" err="1">
                <a:latin typeface="Arial" panose="020B0604020202020204" pitchFamily="34" charset="0"/>
                <a:cs typeface="Arial" panose="020B0604020202020204" pitchFamily="34" charset="0"/>
              </a:rPr>
              <a:t>regulatório</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excelência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antecipando</a:t>
            </a:r>
            <a:r>
              <a:rPr sz="2600" kern="0" spc="-56" dirty="0">
                <a:latin typeface="Arial" panose="020B0604020202020204" pitchFamily="34" charset="0"/>
                <a:cs typeface="Arial" panose="020B0604020202020204" pitchFamily="34" charset="0"/>
              </a:rPr>
              <a:t>-se </a:t>
            </a:r>
            <a:r>
              <a:rPr sz="2600" kern="0" spc="-56" dirty="0" err="1">
                <a:latin typeface="Arial" panose="020B0604020202020204" pitchFamily="34" charset="0"/>
                <a:cs typeface="Arial" panose="020B0604020202020204" pitchFamily="34" charset="0"/>
              </a:rPr>
              <a:t>às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transformações</a:t>
            </a:r>
            <a:r>
              <a:rPr sz="2600" kern="0" spc="-56" dirty="0">
                <a:latin typeface="Arial" panose="020B0604020202020204" pitchFamily="34" charset="0"/>
                <a:cs typeface="Arial" panose="020B0604020202020204" pitchFamily="34" charset="0"/>
              </a:rPr>
              <a:t> do </a:t>
            </a:r>
            <a:r>
              <a:rPr sz="2600" kern="0" spc="-56" dirty="0" err="1">
                <a:latin typeface="Arial" panose="020B0604020202020204" pitchFamily="34" charset="0"/>
                <a:cs typeface="Arial" panose="020B0604020202020204" pitchFamily="34" charset="0"/>
              </a:rPr>
              <a:t>mercado</a:t>
            </a:r>
            <a:r>
              <a:rPr sz="2600" kern="0" spc="-56"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3157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Título 1">
            <a:extLst>
              <a:ext uri="{FF2B5EF4-FFF2-40B4-BE49-F238E27FC236}">
                <a16:creationId xmlns:a16="http://schemas.microsoft.com/office/drawing/2014/main" id="{27F7D930-9136-4F6F-B76C-E90E622890C9}"/>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334233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5EFFC214-5E14-4002-BA4F-69570DDDDEF3}"/>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659460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3865BC39-081A-46F6-B513-10BC267DC02C}"/>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600493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0A6627C4-45CE-48F9-886F-4E5F04E5F95D}"/>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868349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B93761D6-EC0C-407F-820D-55646B00F953}"/>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80793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Título 1">
            <a:extLst>
              <a:ext uri="{FF2B5EF4-FFF2-40B4-BE49-F238E27FC236}">
                <a16:creationId xmlns:a16="http://schemas.microsoft.com/office/drawing/2014/main" id="{A62BCF5A-FE82-4B67-875B-E41321A5B1D4}"/>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977668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7F3AA3B4-58CE-4BC6-9AFE-73C39F213A11}"/>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511358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DAEE9D8D-368D-4E12-9A02-685C3A117250}"/>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179975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1C735E9A-136B-4612-A3A6-F9A899EF7B05}"/>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776452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D53254C2-5121-4541-B1A8-0970E0E629AD}"/>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900238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ão">
    <p:spTree>
      <p:nvGrpSpPr>
        <p:cNvPr id="1" name=""/>
        <p:cNvGrpSpPr/>
        <p:nvPr/>
      </p:nvGrpSpPr>
      <p:grpSpPr>
        <a:xfrm>
          <a:off x="0" y="0"/>
          <a:ext cx="0" cy="0"/>
          <a:chOff x="0" y="0"/>
          <a:chExt cx="0" cy="0"/>
        </a:xfrm>
      </p:grpSpPr>
      <p:pic>
        <p:nvPicPr>
          <p:cNvPr id="3" name="plural_bgArtboard 13.png" descr="plural_bgArtboard 13.png">
            <a:extLst>
              <a:ext uri="{FF2B5EF4-FFF2-40B4-BE49-F238E27FC236}">
                <a16:creationId xmlns:a16="http://schemas.microsoft.com/office/drawing/2014/main" id="{D778A221-D088-48F6-AD59-E763FD0F49EF}"/>
              </a:ext>
            </a:extLst>
          </p:cNvPr>
          <p:cNvPicPr>
            <a:picLocks noChangeAspect="1"/>
          </p:cNvPicPr>
          <p:nvPr userDrawn="1"/>
        </p:nvPicPr>
        <p:blipFill>
          <a:blip r:embed="rId2">
            <a:extLst/>
          </a:blip>
          <a:stretch>
            <a:fillRect/>
          </a:stretch>
        </p:blipFill>
        <p:spPr>
          <a:xfrm flipH="1">
            <a:off x="0" y="1"/>
            <a:ext cx="12192000" cy="6858000"/>
          </a:xfrm>
          <a:prstGeom prst="rect">
            <a:avLst/>
          </a:prstGeom>
          <a:ln w="12700">
            <a:miter lim="400000"/>
          </a:ln>
        </p:spPr>
      </p:pic>
      <p:sp>
        <p:nvSpPr>
          <p:cNvPr id="4" name="Ser referência como uma entidade que atua com representatividade e dinamismo na proposição de um conjunto regulatório capaz de garantir um ambiente de negócios atrativo.">
            <a:extLst>
              <a:ext uri="{FF2B5EF4-FFF2-40B4-BE49-F238E27FC236}">
                <a16:creationId xmlns:a16="http://schemas.microsoft.com/office/drawing/2014/main" id="{EFA449BB-6B1D-423A-9228-2D25E605AC7C}"/>
              </a:ext>
            </a:extLst>
          </p:cNvPr>
          <p:cNvSpPr txBox="1"/>
          <p:nvPr userDrawn="1"/>
        </p:nvSpPr>
        <p:spPr>
          <a:xfrm>
            <a:off x="3925215" y="1356905"/>
            <a:ext cx="7578060" cy="212124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lstStyle>
            <a:lvl1pPr algn="r" defTabSz="607218">
              <a:lnSpc>
                <a:spcPts val="7700"/>
              </a:lnSpc>
              <a:spcBef>
                <a:spcPts val="3000"/>
              </a:spcBef>
              <a:defRPr sz="5600" spc="-112">
                <a:solidFill>
                  <a:srgbClr val="FFFFFF"/>
                </a:solidFill>
                <a:latin typeface="Akkurat-Light"/>
                <a:ea typeface="Akkurat-Light"/>
                <a:cs typeface="Akkurat-Light"/>
                <a:sym typeface="Akkurat-Light"/>
              </a:defRPr>
            </a:lvl1pPr>
          </a:lstStyle>
          <a:p>
            <a:pPr defTabSz="303609" hangingPunct="0">
              <a:lnSpc>
                <a:spcPts val="3850"/>
              </a:lnSpc>
              <a:spcBef>
                <a:spcPts val="1500"/>
              </a:spcBef>
            </a:pPr>
            <a:r>
              <a:rPr sz="2600" kern="0" spc="-56" dirty="0">
                <a:latin typeface="Arial" panose="020B0604020202020204" pitchFamily="34" charset="0"/>
                <a:cs typeface="Arial" panose="020B0604020202020204" pitchFamily="34" charset="0"/>
              </a:rPr>
              <a:t>Ser </a:t>
            </a:r>
            <a:r>
              <a:rPr sz="2600" kern="0" spc="-56" dirty="0" err="1">
                <a:latin typeface="Arial" panose="020B0604020202020204" pitchFamily="34" charset="0"/>
                <a:cs typeface="Arial" panose="020B0604020202020204" pitchFamily="34" charset="0"/>
              </a:rPr>
              <a:t>referência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como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uma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entidade</a:t>
            </a:r>
            <a:r>
              <a:rPr sz="2600" kern="0" spc="-56" dirty="0">
                <a:latin typeface="Arial" panose="020B0604020202020204" pitchFamily="34" charset="0"/>
                <a:cs typeface="Arial" panose="020B0604020202020204" pitchFamily="34" charset="0"/>
              </a:rPr>
              <a:t> que </a:t>
            </a:r>
            <a:r>
              <a:rPr sz="2600" kern="0" spc="-56" dirty="0" err="1">
                <a:latin typeface="Arial" panose="020B0604020202020204" pitchFamily="34" charset="0"/>
                <a:cs typeface="Arial" panose="020B0604020202020204" pitchFamily="34" charset="0"/>
              </a:rPr>
              <a:t>atua</a:t>
            </a:r>
            <a:r>
              <a:rPr sz="2600" kern="0" spc="-56" dirty="0">
                <a:latin typeface="Arial" panose="020B0604020202020204" pitchFamily="34" charset="0"/>
                <a:cs typeface="Arial" panose="020B0604020202020204" pitchFamily="34" charset="0"/>
              </a:rPr>
              <a:t> com </a:t>
            </a:r>
            <a:r>
              <a:rPr sz="2600" kern="0" spc="-56" dirty="0" err="1">
                <a:latin typeface="Arial" panose="020B0604020202020204" pitchFamily="34" charset="0"/>
                <a:cs typeface="Arial" panose="020B0604020202020204" pitchFamily="34" charset="0"/>
              </a:rPr>
              <a:t>representatividade</a:t>
            </a:r>
            <a:r>
              <a:rPr sz="2600" kern="0" spc="-56" dirty="0">
                <a:latin typeface="Arial" panose="020B0604020202020204" pitchFamily="34" charset="0"/>
                <a:cs typeface="Arial" panose="020B0604020202020204" pitchFamily="34" charset="0"/>
              </a:rPr>
              <a:t> e </a:t>
            </a:r>
            <a:r>
              <a:rPr sz="2600" kern="0" spc="-56" dirty="0" err="1">
                <a:latin typeface="Arial" panose="020B0604020202020204" pitchFamily="34" charset="0"/>
                <a:cs typeface="Arial" panose="020B0604020202020204" pitchFamily="34" charset="0"/>
              </a:rPr>
              <a:t>dinamismo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na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proposição</a:t>
            </a:r>
            <a:r>
              <a:rPr sz="2600" kern="0" spc="-56" dirty="0">
                <a:latin typeface="Arial" panose="020B0604020202020204" pitchFamily="34" charset="0"/>
                <a:cs typeface="Arial" panose="020B0604020202020204" pitchFamily="34" charset="0"/>
              </a:rPr>
              <a:t> de um conjunto </a:t>
            </a:r>
            <a:r>
              <a:rPr sz="2600" kern="0" spc="-56" dirty="0" err="1">
                <a:latin typeface="Arial" panose="020B0604020202020204" pitchFamily="34" charset="0"/>
                <a:cs typeface="Arial" panose="020B0604020202020204" pitchFamily="34" charset="0"/>
              </a:rPr>
              <a:t>regulatório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capaz</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garantir</a:t>
            </a:r>
            <a:r>
              <a:rPr sz="2600" kern="0" spc="-56" dirty="0">
                <a:latin typeface="Arial" panose="020B0604020202020204" pitchFamily="34" charset="0"/>
                <a:cs typeface="Arial" panose="020B0604020202020204" pitchFamily="34" charset="0"/>
              </a:rPr>
              <a:t> um </a:t>
            </a:r>
            <a:r>
              <a:rPr sz="2600" kern="0" spc="-56" dirty="0" err="1">
                <a:latin typeface="Arial" panose="020B0604020202020204" pitchFamily="34" charset="0"/>
                <a:cs typeface="Arial" panose="020B0604020202020204" pitchFamily="34" charset="0"/>
              </a:rPr>
              <a:t>ambiente</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negócios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atrativo</a:t>
            </a:r>
            <a:r>
              <a:rPr sz="2800" kern="0" spc="-56" dirty="0"/>
              <a:t>.</a:t>
            </a:r>
          </a:p>
        </p:txBody>
      </p:sp>
      <p:sp>
        <p:nvSpPr>
          <p:cNvPr id="5" name="Visão">
            <a:extLst>
              <a:ext uri="{FF2B5EF4-FFF2-40B4-BE49-F238E27FC236}">
                <a16:creationId xmlns:a16="http://schemas.microsoft.com/office/drawing/2014/main" id="{37A90273-9745-49A0-9271-62A9A3697FC8}"/>
              </a:ext>
            </a:extLst>
          </p:cNvPr>
          <p:cNvSpPr txBox="1"/>
          <p:nvPr userDrawn="1"/>
        </p:nvSpPr>
        <p:spPr>
          <a:xfrm>
            <a:off x="267947" y="4807923"/>
            <a:ext cx="2965877" cy="123315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r" defTabSz="607218">
              <a:lnSpc>
                <a:spcPct val="80000"/>
              </a:lnSpc>
              <a:spcBef>
                <a:spcPts val="3000"/>
              </a:spcBef>
              <a:defRPr sz="25700" spc="-514">
                <a:solidFill>
                  <a:srgbClr val="FFFFFF"/>
                </a:solidFill>
                <a:latin typeface="Akkurat-Bold"/>
                <a:ea typeface="Akkurat-Bold"/>
                <a:cs typeface="Akkurat-Bold"/>
                <a:sym typeface="Akkurat-Bold"/>
              </a:defRPr>
            </a:lvl1pPr>
          </a:lstStyle>
          <a:p>
            <a:pPr defTabSz="303609" hangingPunct="0">
              <a:spcBef>
                <a:spcPts val="1500"/>
              </a:spcBef>
            </a:pPr>
            <a:r>
              <a:rPr sz="9600" kern="0" spc="-257" dirty="0" err="1">
                <a:latin typeface="Arial" panose="020B0604020202020204" pitchFamily="34" charset="0"/>
                <a:cs typeface="Arial" panose="020B0604020202020204" pitchFamily="34" charset="0"/>
              </a:rPr>
              <a:t>Visão</a:t>
            </a:r>
            <a:endParaRPr sz="9600" kern="0" spc="-25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809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Título 1">
            <a:extLst>
              <a:ext uri="{FF2B5EF4-FFF2-40B4-BE49-F238E27FC236}">
                <a16:creationId xmlns:a16="http://schemas.microsoft.com/office/drawing/2014/main" id="{B331D92F-E121-4F27-A088-B6C8FE30CB65}"/>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387844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EA20F2C5-60BE-461E-8801-1AA9A18EB460}"/>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649054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556D1393-EE96-42B9-B8D7-7BCAD5AA733F}"/>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484664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D60560B2-E522-4ED2-8B9F-DE68A1A925D9}"/>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4167727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8E31D3BC-4CFB-4F0E-AC28-A85AF2A3BE37}"/>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733399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2" name="Título 1">
            <a:extLst>
              <a:ext uri="{FF2B5EF4-FFF2-40B4-BE49-F238E27FC236}">
                <a16:creationId xmlns:a16="http://schemas.microsoft.com/office/drawing/2014/main" id="{BD11C40B-FCC0-49DC-B969-C81EBDC481BD}"/>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Tree>
    <p:extLst>
      <p:ext uri="{BB962C8B-B14F-4D97-AF65-F5344CB8AC3E}">
        <p14:creationId xmlns:p14="http://schemas.microsoft.com/office/powerpoint/2010/main" val="3096385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49F491C9-0E35-40B1-B047-DB3180686F1C}"/>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355570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ABF9E30A-9FC9-4D1D-9B35-D123247FE928}"/>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838349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2D64D2A7-B54D-4798-9F2B-566C5F34FFC6}"/>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125811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34417EDA-2273-4AE9-8033-305FAA3C3870}"/>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995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170B726B-205B-4DF5-9476-F3FF175AE3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423E6DBA-CADF-4D99-A7F4-8DAF25804CFC}"/>
              </a:ext>
            </a:extLst>
          </p:cNvPr>
          <p:cNvSpPr txBox="1"/>
          <p:nvPr userDrawn="1"/>
        </p:nvSpPr>
        <p:spPr>
          <a:xfrm>
            <a:off x="599216" y="1182075"/>
            <a:ext cx="11040333" cy="5655394"/>
          </a:xfrm>
          <a:prstGeom prst="rect">
            <a:avLst/>
          </a:prstGeom>
          <a:noFill/>
        </p:spPr>
        <p:txBody>
          <a:bodyPr wrap="square" rtlCol="0">
            <a:spAutoFit/>
          </a:bodyPr>
          <a:lstStyle/>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pt-BR" sz="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t-BR"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PLURAL possui Código de Integridade e Conduta, cujas normas orientam o comportamento ético e responsável de seus colaboradores e associados, além de reiterar a obrigatoriedade de plena observância das normas anticorrupção, concorrenciais e regulatórias.</a:t>
            </a: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t-BR"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Os participantes da presente reunião declaram conhecer o Código de Integridade e Conduta e se comprometem a cumpri-lo integralmente, em especial, as seguintes Regras de Ouro:</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Toda reunião deve ter convite, pauta e ata. Os assuntos tratados devem ser institucionais e de legítimo interesse setorial. </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É proibida a discussão de assuntos comerciais ou a troca de informações concorrencialmente sensíveis. Se necessária, a coleta de dados sensíveis ocorrerá em atenção às melhores práticas e regras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 caso de suspeita de violação das normas do Código de Integridade de Conduta, o participante deve se manifestar e consignar sua discordância por escrito. Caso persista a suspeita, deve se retirar e comunicar o fato ao Comitê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 PLURAL, sem prejuízo de outras providências que entender cabíveis. </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 caso de dúvidas, o participante deve procurar o Comitê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 PLURAL.</a:t>
            </a:r>
          </a:p>
          <a:p>
            <a:pPr marL="285750" marR="0" lvl="0" indent="-285750" algn="just" defTabSz="457200" rtl="0" eaLnBrk="1" fontAlgn="auto" latinLnBrk="0" hangingPunct="1">
              <a:lnSpc>
                <a:spcPct val="150000"/>
              </a:lnSpc>
              <a:spcBef>
                <a:spcPts val="0"/>
              </a:spcBef>
              <a:spcAft>
                <a:spcPts val="0"/>
              </a:spcAft>
              <a:buClrTx/>
              <a:buSzPct val="100000"/>
              <a:buFont typeface="Wingdings" panose="05000000000000000000" pitchFamily="2" charset="2"/>
              <a:buChar char="ü"/>
              <a:tabLst/>
              <a:defRPr/>
            </a:pPr>
            <a:r>
              <a:rPr kumimoji="0" lang="pt-BR"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 </a:t>
            </a:r>
            <a:r>
              <a:rPr lang="pt-BR" dirty="0">
                <a:latin typeface="Arial" panose="020B0604020202020204" pitchFamily="34" charset="0"/>
                <a:cs typeface="Arial" panose="020B0604020202020204" pitchFamily="34" charset="0"/>
              </a:rPr>
              <a:t>Código</a:t>
            </a:r>
            <a:r>
              <a:rPr kumimoji="0" lang="pt-BR"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de Integridade e Conduta aplica-se antes, durante e após a reunião, incluindo intervalos.</a:t>
            </a:r>
          </a:p>
        </p:txBody>
      </p:sp>
      <p:sp>
        <p:nvSpPr>
          <p:cNvPr id="8" name="Título 1">
            <a:extLst>
              <a:ext uri="{FF2B5EF4-FFF2-40B4-BE49-F238E27FC236}">
                <a16:creationId xmlns:a16="http://schemas.microsoft.com/office/drawing/2014/main" id="{A2C46147-F8B4-4FB2-98A3-1C7A2DDC0A2B}"/>
              </a:ext>
            </a:extLst>
          </p:cNvPr>
          <p:cNvSpPr txBox="1">
            <a:spLocks/>
          </p:cNvSpPr>
          <p:nvPr userDrawn="1"/>
        </p:nvSpPr>
        <p:spPr>
          <a:xfrm>
            <a:off x="668789" y="367549"/>
            <a:ext cx="8252446" cy="7550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308C"/>
                </a:solidFill>
                <a:latin typeface="Arial"/>
                <a:ea typeface="Arial"/>
                <a:cs typeface="Arial"/>
                <a:sym typeface="Arial"/>
              </a:defRPr>
            </a:lvl1pPr>
          </a:lstStyle>
          <a:p>
            <a:pPr lvl="0" algn="l"/>
            <a:r>
              <a:rPr lang="en-US" sz="3200" b="1" dirty="0">
                <a:solidFill>
                  <a:srgbClr val="333399"/>
                </a:solidFill>
                <a:latin typeface="Arial" charset="0"/>
                <a:cs typeface="Arial" charset="0"/>
              </a:rPr>
              <a:t>Disclaimer</a:t>
            </a:r>
          </a:p>
        </p:txBody>
      </p:sp>
      <p:cxnSp>
        <p:nvCxnSpPr>
          <p:cNvPr id="9" name="Conector reto 8">
            <a:extLst>
              <a:ext uri="{FF2B5EF4-FFF2-40B4-BE49-F238E27FC236}">
                <a16:creationId xmlns:a16="http://schemas.microsoft.com/office/drawing/2014/main" id="{D7B45D52-61E7-4AB1-925A-8D87FA6A5AD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7203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811" y="1441"/>
          <a:ext cx="1810" cy="1440"/>
        </p:xfrm>
        <a:graphic>
          <a:graphicData uri="http://schemas.openxmlformats.org/presentationml/2006/ole">
            <mc:AlternateContent xmlns:mc="http://schemas.openxmlformats.org/markup-compatibility/2006">
              <mc:Choice xmlns:v="urn:schemas-microsoft-com:vml" Requires="v">
                <p:oleObj spid="_x0000_s1054"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811" y="1441"/>
                        <a:ext cx="1810" cy="1440"/>
                      </a:xfrm>
                      <a:prstGeom prst="rect">
                        <a:avLst/>
                      </a:prstGeom>
                    </p:spPr>
                  </p:pic>
                </p:oleObj>
              </mc:Fallback>
            </mc:AlternateContent>
          </a:graphicData>
        </a:graphic>
      </p:graphicFrame>
      <p:sp>
        <p:nvSpPr>
          <p:cNvPr id="2" name="Título 1"/>
          <p:cNvSpPr>
            <a:spLocks noGrp="1"/>
          </p:cNvSpPr>
          <p:nvPr>
            <p:ph type="title" hasCustomPrompt="1"/>
          </p:nvPr>
        </p:nvSpPr>
        <p:spPr/>
        <p:txBody>
          <a:bodyPr vert="horz" lIns="104233" tIns="0" rIns="104233" bIns="0" rtlCol="0" anchor="t" anchorCtr="0">
            <a:noAutofit/>
          </a:bodyPr>
          <a:lstStyle>
            <a:lvl1pPr>
              <a:defRPr lang="pt-BR" dirty="0"/>
            </a:lvl1pPr>
          </a:lstStyle>
          <a:p>
            <a:pPr lvl="0"/>
            <a:r>
              <a:rPr lang="pt-BR" dirty="0"/>
              <a:t>Título do Slide</a:t>
            </a:r>
          </a:p>
        </p:txBody>
      </p:sp>
      <p:sp>
        <p:nvSpPr>
          <p:cNvPr id="3" name="Espaço Reservado para Conteúdo 2"/>
          <p:cNvSpPr>
            <a:spLocks noGrp="1"/>
          </p:cNvSpPr>
          <p:nvPr>
            <p:ph idx="1" hasCustomPrompt="1"/>
          </p:nvPr>
        </p:nvSpPr>
        <p:spPr/>
        <p:txBody>
          <a:bodyPr>
            <a:normAutofit/>
          </a:bodyPr>
          <a:lstStyle>
            <a:lvl1pPr>
              <a:buFont typeface="Arial" pitchFamily="34" charset="0"/>
              <a:buNone/>
              <a:defRPr sz="2177" baseline="0">
                <a:solidFill>
                  <a:srgbClr val="194C69"/>
                </a:solidFill>
              </a:defRPr>
            </a:lvl1pPr>
            <a:lvl2pPr>
              <a:defRPr sz="2177">
                <a:solidFill>
                  <a:srgbClr val="194C69"/>
                </a:solidFill>
              </a:defRPr>
            </a:lvl2pPr>
            <a:lvl3pPr>
              <a:defRPr sz="2177">
                <a:solidFill>
                  <a:srgbClr val="194C69"/>
                </a:solidFill>
              </a:defRPr>
            </a:lvl3pPr>
            <a:lvl4pPr>
              <a:defRPr sz="2177">
                <a:solidFill>
                  <a:srgbClr val="194C69"/>
                </a:solidFill>
              </a:defRPr>
            </a:lvl4pPr>
            <a:lvl5pPr>
              <a:defRPr sz="2177">
                <a:solidFill>
                  <a:srgbClr val="194C69"/>
                </a:solidFill>
              </a:defRPr>
            </a:lvl5pPr>
          </a:lstStyle>
          <a:p>
            <a:r>
              <a:rPr lang="pt-BR" sz="2903" dirty="0">
                <a:solidFill>
                  <a:srgbClr val="194C69"/>
                </a:solidFill>
              </a:rPr>
              <a:t>Texto grande em tamanho 32</a:t>
            </a:r>
          </a:p>
          <a:p>
            <a:endParaRPr lang="pt-BR" sz="2903" dirty="0">
              <a:solidFill>
                <a:srgbClr val="194C69"/>
              </a:solidFill>
            </a:endParaRPr>
          </a:p>
          <a:p>
            <a:pPr>
              <a:buFont typeface="Arial" pitchFamily="34" charset="0"/>
              <a:buChar char="•"/>
            </a:pPr>
            <a:r>
              <a:rPr lang="pt-BR" sz="2903" dirty="0">
                <a:solidFill>
                  <a:srgbClr val="194C69"/>
                </a:solidFill>
              </a:rPr>
              <a:t> </a:t>
            </a:r>
            <a:r>
              <a:rPr lang="pt-BR" sz="2903" dirty="0" err="1">
                <a:solidFill>
                  <a:srgbClr val="194C69"/>
                </a:solidFill>
              </a:rPr>
              <a:t>Bullet</a:t>
            </a:r>
            <a:r>
              <a:rPr lang="pt-BR" sz="2903" dirty="0">
                <a:solidFill>
                  <a:srgbClr val="194C69"/>
                </a:solidFill>
              </a:rPr>
              <a:t> 1</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p:cNvSpPr>
            <a:spLocks noGrp="1"/>
          </p:cNvSpPr>
          <p:nvPr>
            <p:ph type="dt" sz="half" idx="10"/>
          </p:nvPr>
        </p:nvSpPr>
        <p:spPr/>
        <p:txBody>
          <a:bodyPr/>
          <a:lstStyle/>
          <a:p>
            <a:fld id="{923D849C-E58D-41FA-BB47-834211D1FB67}" type="datetimeFigureOut">
              <a:rPr lang="pt-BR" smtClean="0">
                <a:solidFill>
                  <a:prstClr val="black">
                    <a:tint val="75000"/>
                  </a:prstClr>
                </a:solidFill>
              </a:rPr>
              <a:pPr/>
              <a:t>04/12/2018</a:t>
            </a:fld>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a:xfrm>
            <a:off x="5942143" y="6540500"/>
            <a:ext cx="301365" cy="235962"/>
          </a:xfrm>
        </p:spPr>
        <p:txBody>
          <a:bodyPr/>
          <a:lstStyle/>
          <a:p>
            <a:fld id="{A821DF46-5101-43E3-9A35-916596FC4822}"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037014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441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ítulo e Subtítulo">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114300" algn="ctr">
              <a:spcBef>
                <a:spcPts val="0"/>
              </a:spcBef>
              <a:buSzTx/>
              <a:buNone/>
              <a:defRPr sz="2700"/>
            </a:lvl2pPr>
            <a:lvl3pPr marL="0" indent="228600" algn="ctr">
              <a:spcBef>
                <a:spcPts val="0"/>
              </a:spcBef>
              <a:buSzTx/>
              <a:buNone/>
              <a:defRPr sz="2700"/>
            </a:lvl3pPr>
            <a:lvl4pPr marL="0" indent="342900" algn="ctr">
              <a:spcBef>
                <a:spcPts val="0"/>
              </a:spcBef>
              <a:buSzTx/>
              <a:buNone/>
              <a:defRPr sz="2700"/>
            </a:lvl4pPr>
            <a:lvl5pPr marL="0" indent="45720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55841714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9" y="3055211"/>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
        <p:nvSpPr>
          <p:cNvPr id="17" name="Espaço Reservado para Texto 16">
            <a:extLst>
              <a:ext uri="{FF2B5EF4-FFF2-40B4-BE49-F238E27FC236}">
                <a16:creationId xmlns:a16="http://schemas.microsoft.com/office/drawing/2014/main" id="{4A113CF6-2BF0-4C99-93CE-65E4A094C26D}"/>
              </a:ext>
            </a:extLst>
          </p:cNvPr>
          <p:cNvSpPr>
            <a:spLocks noGrp="1"/>
          </p:cNvSpPr>
          <p:nvPr>
            <p:ph type="body" sz="quarter" idx="10" hasCustomPrompt="1"/>
          </p:nvPr>
        </p:nvSpPr>
        <p:spPr>
          <a:xfrm>
            <a:off x="1333498" y="4475831"/>
            <a:ext cx="10858500" cy="488950"/>
          </a:xfrm>
          <a:prstGeom prst="rect">
            <a:avLst/>
          </a:prstGeom>
        </p:spPr>
        <p:txBody>
          <a:bodyPr/>
          <a:lstStyle>
            <a:lvl1pPr marL="0" indent="0" algn="l">
              <a:buFontTx/>
              <a:buNone/>
              <a:defRPr sz="2800" b="1">
                <a:solidFill>
                  <a:schemeClr val="bg1"/>
                </a:solidFill>
                <a:latin typeface="Arial" panose="020B0604020202020204" pitchFamily="34" charset="0"/>
                <a:cs typeface="Arial" panose="020B0604020202020204" pitchFamily="34" charset="0"/>
              </a:defRPr>
            </a:lvl1pPr>
          </a:lstStyle>
          <a:p>
            <a:pPr lvl="0"/>
            <a:r>
              <a:rPr lang="pt-BR" dirty="0"/>
              <a:t>Nome</a:t>
            </a:r>
          </a:p>
        </p:txBody>
      </p:sp>
      <p:sp>
        <p:nvSpPr>
          <p:cNvPr id="19" name="Espaço Reservado para Texto 18">
            <a:extLst>
              <a:ext uri="{FF2B5EF4-FFF2-40B4-BE49-F238E27FC236}">
                <a16:creationId xmlns:a16="http://schemas.microsoft.com/office/drawing/2014/main" id="{66F910B6-D759-42AA-9192-76FCFBDD76D5}"/>
              </a:ext>
            </a:extLst>
          </p:cNvPr>
          <p:cNvSpPr>
            <a:spLocks noGrp="1"/>
          </p:cNvSpPr>
          <p:nvPr>
            <p:ph type="body" sz="quarter" idx="11" hasCustomPrompt="1"/>
          </p:nvPr>
        </p:nvSpPr>
        <p:spPr>
          <a:xfrm>
            <a:off x="1333958" y="4889608"/>
            <a:ext cx="10858040" cy="488069"/>
          </a:xfrm>
          <a:prstGeom prst="rect">
            <a:avLst/>
          </a:prstGeom>
        </p:spPr>
        <p:txBody>
          <a:bodyPr/>
          <a:lstStyle>
            <a:lvl1pPr marL="0" indent="0">
              <a:buFontTx/>
              <a:buNone/>
              <a:defRPr sz="2000" b="1">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pt-BR" dirty="0"/>
              <a:t>Cargo</a:t>
            </a:r>
          </a:p>
        </p:txBody>
      </p:sp>
    </p:spTree>
    <p:extLst>
      <p:ext uri="{BB962C8B-B14F-4D97-AF65-F5344CB8AC3E}">
        <p14:creationId xmlns:p14="http://schemas.microsoft.com/office/powerpoint/2010/main" val="1370165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9" y="3055211"/>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Tree>
    <p:extLst>
      <p:ext uri="{BB962C8B-B14F-4D97-AF65-F5344CB8AC3E}">
        <p14:creationId xmlns:p14="http://schemas.microsoft.com/office/powerpoint/2010/main" val="408033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issão">
    <p:spTree>
      <p:nvGrpSpPr>
        <p:cNvPr id="1" name=""/>
        <p:cNvGrpSpPr/>
        <p:nvPr/>
      </p:nvGrpSpPr>
      <p:grpSpPr>
        <a:xfrm>
          <a:off x="0" y="0"/>
          <a:ext cx="0" cy="0"/>
          <a:chOff x="0" y="0"/>
          <a:chExt cx="0" cy="0"/>
        </a:xfrm>
      </p:grpSpPr>
      <p:pic>
        <p:nvPicPr>
          <p:cNvPr id="3" name="plural_bgArtboard 13.png" descr="plural_bgArtboard 13.png">
            <a:extLst>
              <a:ext uri="{FF2B5EF4-FFF2-40B4-BE49-F238E27FC236}">
                <a16:creationId xmlns:a16="http://schemas.microsoft.com/office/drawing/2014/main" id="{81AC2E7B-990F-4790-ABFA-83A08A3A6CC5}"/>
              </a:ext>
            </a:extLst>
          </p:cNvPr>
          <p:cNvPicPr>
            <a:picLocks noChangeAspect="1"/>
          </p:cNvPicPr>
          <p:nvPr userDrawn="1"/>
        </p:nvPicPr>
        <p:blipFill>
          <a:blip r:embed="rId2">
            <a:extLst/>
          </a:blip>
          <a:stretch>
            <a:fillRect/>
          </a:stretch>
        </p:blipFill>
        <p:spPr>
          <a:xfrm>
            <a:off x="1" y="-1"/>
            <a:ext cx="12192000" cy="6858001"/>
          </a:xfrm>
          <a:prstGeom prst="rect">
            <a:avLst/>
          </a:prstGeom>
          <a:ln w="12700">
            <a:miter lim="400000"/>
          </a:ln>
        </p:spPr>
      </p:pic>
      <p:sp>
        <p:nvSpPr>
          <p:cNvPr id="4" name="Missão">
            <a:extLst>
              <a:ext uri="{FF2B5EF4-FFF2-40B4-BE49-F238E27FC236}">
                <a16:creationId xmlns:a16="http://schemas.microsoft.com/office/drawing/2014/main" id="{01C928CF-8801-44B0-B79F-AC0B278D6BB5}"/>
              </a:ext>
            </a:extLst>
          </p:cNvPr>
          <p:cNvSpPr txBox="1"/>
          <p:nvPr userDrawn="1"/>
        </p:nvSpPr>
        <p:spPr>
          <a:xfrm>
            <a:off x="7869373" y="4807924"/>
            <a:ext cx="3753656" cy="123315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r" defTabSz="607218">
              <a:lnSpc>
                <a:spcPct val="80000"/>
              </a:lnSpc>
              <a:spcBef>
                <a:spcPts val="3000"/>
              </a:spcBef>
              <a:defRPr sz="25700" spc="-514">
                <a:solidFill>
                  <a:srgbClr val="FFFFFF"/>
                </a:solidFill>
                <a:latin typeface="Akkurat-Bold"/>
                <a:ea typeface="Akkurat-Bold"/>
                <a:cs typeface="Akkurat-Bold"/>
                <a:sym typeface="Akkurat-Bold"/>
              </a:defRPr>
            </a:lvl1pPr>
          </a:lstStyle>
          <a:p>
            <a:pPr defTabSz="303609" hangingPunct="0">
              <a:spcBef>
                <a:spcPts val="1500"/>
              </a:spcBef>
            </a:pPr>
            <a:r>
              <a:rPr sz="9600" kern="0" spc="-257" dirty="0" err="1">
                <a:latin typeface="Arial" panose="020B0604020202020204" pitchFamily="34" charset="0"/>
                <a:cs typeface="Arial" panose="020B0604020202020204" pitchFamily="34" charset="0"/>
              </a:rPr>
              <a:t>Missão</a:t>
            </a:r>
            <a:endParaRPr sz="9600" kern="0" spc="-257" dirty="0">
              <a:latin typeface="Arial" panose="020B0604020202020204" pitchFamily="34" charset="0"/>
              <a:cs typeface="Arial" panose="020B0604020202020204" pitchFamily="34" charset="0"/>
            </a:endParaRPr>
          </a:p>
        </p:txBody>
      </p:sp>
      <p:sp>
        <p:nvSpPr>
          <p:cNvPr id="5" name="Representar os associados junto à sociedade, atuando com protagonismo para assegurar um ambiente de negócios equilibrado e competitivo, por meio de um conjunto regulatório de excelência, antecipando-se às transformações do mercado.">
            <a:extLst>
              <a:ext uri="{FF2B5EF4-FFF2-40B4-BE49-F238E27FC236}">
                <a16:creationId xmlns:a16="http://schemas.microsoft.com/office/drawing/2014/main" id="{3686CC4E-E67D-4CB3-855D-C711CA7EA190}"/>
              </a:ext>
            </a:extLst>
          </p:cNvPr>
          <p:cNvSpPr txBox="1"/>
          <p:nvPr userDrawn="1"/>
        </p:nvSpPr>
        <p:spPr>
          <a:xfrm>
            <a:off x="323879" y="428984"/>
            <a:ext cx="8107413" cy="346234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lstStyle>
            <a:lvl1pPr algn="l" defTabSz="607218">
              <a:lnSpc>
                <a:spcPts val="7700"/>
              </a:lnSpc>
              <a:spcBef>
                <a:spcPts val="3000"/>
              </a:spcBef>
              <a:defRPr sz="5600" spc="-112">
                <a:solidFill>
                  <a:srgbClr val="FFFFFF"/>
                </a:solidFill>
                <a:latin typeface="Akkurat-Light"/>
                <a:ea typeface="Akkurat-Light"/>
                <a:cs typeface="Akkurat-Light"/>
                <a:sym typeface="Akkurat-Light"/>
              </a:defRPr>
            </a:lvl1pPr>
          </a:lstStyle>
          <a:p>
            <a:pPr defTabSz="303609" hangingPunct="0">
              <a:lnSpc>
                <a:spcPts val="3850"/>
              </a:lnSpc>
              <a:spcBef>
                <a:spcPts val="1500"/>
              </a:spcBef>
            </a:pPr>
            <a:r>
              <a:rPr sz="2600" kern="0" spc="-56" dirty="0" err="1">
                <a:latin typeface="Arial" panose="020B0604020202020204" pitchFamily="34" charset="0"/>
                <a:cs typeface="Arial" panose="020B0604020202020204" pitchFamily="34" charset="0"/>
              </a:rPr>
              <a:t>Representar</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associados</a:t>
            </a:r>
            <a:r>
              <a:rPr sz="2600" kern="0" spc="-56" dirty="0">
                <a:latin typeface="Arial" panose="020B0604020202020204" pitchFamily="34" charset="0"/>
                <a:cs typeface="Arial" panose="020B0604020202020204" pitchFamily="34" charset="0"/>
              </a:rPr>
              <a:t> junto à </a:t>
            </a:r>
            <a:r>
              <a:rPr sz="2600" kern="0" spc="-56" dirty="0" err="1">
                <a:latin typeface="Arial" panose="020B0604020202020204" pitchFamily="34" charset="0"/>
                <a:cs typeface="Arial" panose="020B0604020202020204" pitchFamily="34" charset="0"/>
              </a:rPr>
              <a:t>sociedade</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atuando</a:t>
            </a:r>
            <a:r>
              <a:rPr sz="2600" kern="0" spc="-56" dirty="0">
                <a:latin typeface="Arial" panose="020B0604020202020204" pitchFamily="34" charset="0"/>
                <a:cs typeface="Arial" panose="020B0604020202020204" pitchFamily="34" charset="0"/>
              </a:rPr>
              <a:t> com </a:t>
            </a:r>
            <a:r>
              <a:rPr sz="2600" kern="0" spc="-56" dirty="0" err="1">
                <a:latin typeface="Arial" panose="020B0604020202020204" pitchFamily="34" charset="0"/>
                <a:cs typeface="Arial" panose="020B0604020202020204" pitchFamily="34" charset="0"/>
              </a:rPr>
              <a:t>protagonismo</a:t>
            </a:r>
            <a:r>
              <a:rPr sz="2600" kern="0" spc="-56" dirty="0">
                <a:latin typeface="Arial" panose="020B0604020202020204" pitchFamily="34" charset="0"/>
                <a:cs typeface="Arial" panose="020B0604020202020204" pitchFamily="34" charset="0"/>
              </a:rPr>
              <a:t> para </a:t>
            </a:r>
            <a:r>
              <a:rPr sz="2600" kern="0" spc="-56" dirty="0" err="1">
                <a:latin typeface="Arial" panose="020B0604020202020204" pitchFamily="34" charset="0"/>
                <a:cs typeface="Arial" panose="020B0604020202020204" pitchFamily="34" charset="0"/>
              </a:rPr>
              <a:t>assegurar</a:t>
            </a:r>
            <a:r>
              <a:rPr sz="2600" kern="0" spc="-56" dirty="0">
                <a:latin typeface="Arial" panose="020B0604020202020204" pitchFamily="34" charset="0"/>
                <a:cs typeface="Arial" panose="020B0604020202020204" pitchFamily="34" charset="0"/>
              </a:rPr>
              <a:t> um </a:t>
            </a:r>
            <a:r>
              <a:rPr sz="2600" kern="0" spc="-56" dirty="0" err="1">
                <a:latin typeface="Arial" panose="020B0604020202020204" pitchFamily="34" charset="0"/>
                <a:cs typeface="Arial" panose="020B0604020202020204" pitchFamily="34" charset="0"/>
              </a:rPr>
              <a:t>ambiente</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negócios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equilibrado</a:t>
            </a:r>
            <a:r>
              <a:rPr sz="2600" kern="0" spc="-56" dirty="0">
                <a:latin typeface="Arial" panose="020B0604020202020204" pitchFamily="34" charset="0"/>
                <a:cs typeface="Arial" panose="020B0604020202020204" pitchFamily="34" charset="0"/>
              </a:rPr>
              <a:t> e </a:t>
            </a:r>
            <a:r>
              <a:rPr sz="2600" kern="0" spc="-56" dirty="0" err="1">
                <a:latin typeface="Arial" panose="020B0604020202020204" pitchFamily="34" charset="0"/>
                <a:cs typeface="Arial" panose="020B0604020202020204" pitchFamily="34" charset="0"/>
              </a:rPr>
              <a:t>competitivo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por</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meio</a:t>
            </a:r>
            <a:r>
              <a:rPr sz="2600" kern="0" spc="-56" dirty="0">
                <a:latin typeface="Arial" panose="020B0604020202020204" pitchFamily="34" charset="0"/>
                <a:cs typeface="Arial" panose="020B0604020202020204" pitchFamily="34" charset="0"/>
              </a:rPr>
              <a:t> de um conjunto </a:t>
            </a:r>
            <a:r>
              <a:rPr sz="2600" kern="0" spc="-56" dirty="0" err="1">
                <a:latin typeface="Arial" panose="020B0604020202020204" pitchFamily="34" charset="0"/>
                <a:cs typeface="Arial" panose="020B0604020202020204" pitchFamily="34" charset="0"/>
              </a:rPr>
              <a:t>regulatório</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excelência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antecipando</a:t>
            </a:r>
            <a:r>
              <a:rPr sz="2600" kern="0" spc="-56" dirty="0">
                <a:latin typeface="Arial" panose="020B0604020202020204" pitchFamily="34" charset="0"/>
                <a:cs typeface="Arial" panose="020B0604020202020204" pitchFamily="34" charset="0"/>
              </a:rPr>
              <a:t>-se </a:t>
            </a:r>
            <a:r>
              <a:rPr sz="2600" kern="0" spc="-56" dirty="0" err="1">
                <a:latin typeface="Arial" panose="020B0604020202020204" pitchFamily="34" charset="0"/>
                <a:cs typeface="Arial" panose="020B0604020202020204" pitchFamily="34" charset="0"/>
              </a:rPr>
              <a:t>às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transformações</a:t>
            </a:r>
            <a:r>
              <a:rPr sz="2600" kern="0" spc="-56" dirty="0">
                <a:latin typeface="Arial" panose="020B0604020202020204" pitchFamily="34" charset="0"/>
                <a:cs typeface="Arial" panose="020B0604020202020204" pitchFamily="34" charset="0"/>
              </a:rPr>
              <a:t> do </a:t>
            </a:r>
            <a:r>
              <a:rPr sz="2600" kern="0" spc="-56" dirty="0" err="1">
                <a:latin typeface="Arial" panose="020B0604020202020204" pitchFamily="34" charset="0"/>
                <a:cs typeface="Arial" panose="020B0604020202020204" pitchFamily="34" charset="0"/>
              </a:rPr>
              <a:t>mercado</a:t>
            </a:r>
            <a:r>
              <a:rPr sz="2600" kern="0" spc="-56"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3577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são">
    <p:spTree>
      <p:nvGrpSpPr>
        <p:cNvPr id="1" name=""/>
        <p:cNvGrpSpPr/>
        <p:nvPr/>
      </p:nvGrpSpPr>
      <p:grpSpPr>
        <a:xfrm>
          <a:off x="0" y="0"/>
          <a:ext cx="0" cy="0"/>
          <a:chOff x="0" y="0"/>
          <a:chExt cx="0" cy="0"/>
        </a:xfrm>
      </p:grpSpPr>
      <p:pic>
        <p:nvPicPr>
          <p:cNvPr id="3" name="plural_bgArtboard 13.png" descr="plural_bgArtboard 13.png">
            <a:extLst>
              <a:ext uri="{FF2B5EF4-FFF2-40B4-BE49-F238E27FC236}">
                <a16:creationId xmlns:a16="http://schemas.microsoft.com/office/drawing/2014/main" id="{D778A221-D088-48F6-AD59-E763FD0F49EF}"/>
              </a:ext>
            </a:extLst>
          </p:cNvPr>
          <p:cNvPicPr>
            <a:picLocks noChangeAspect="1"/>
          </p:cNvPicPr>
          <p:nvPr userDrawn="1"/>
        </p:nvPicPr>
        <p:blipFill>
          <a:blip r:embed="rId2">
            <a:extLst/>
          </a:blip>
          <a:stretch>
            <a:fillRect/>
          </a:stretch>
        </p:blipFill>
        <p:spPr>
          <a:xfrm flipH="1">
            <a:off x="0" y="1"/>
            <a:ext cx="12192000" cy="6858000"/>
          </a:xfrm>
          <a:prstGeom prst="rect">
            <a:avLst/>
          </a:prstGeom>
          <a:ln w="12700">
            <a:miter lim="400000"/>
          </a:ln>
        </p:spPr>
      </p:pic>
      <p:sp>
        <p:nvSpPr>
          <p:cNvPr id="4" name="Ser referência como uma entidade que atua com representatividade e dinamismo na proposição de um conjunto regulatório capaz de garantir um ambiente de negócios atrativo.">
            <a:extLst>
              <a:ext uri="{FF2B5EF4-FFF2-40B4-BE49-F238E27FC236}">
                <a16:creationId xmlns:a16="http://schemas.microsoft.com/office/drawing/2014/main" id="{EFA449BB-6B1D-423A-9228-2D25E605AC7C}"/>
              </a:ext>
            </a:extLst>
          </p:cNvPr>
          <p:cNvSpPr txBox="1"/>
          <p:nvPr userDrawn="1"/>
        </p:nvSpPr>
        <p:spPr>
          <a:xfrm>
            <a:off x="3925215" y="1356906"/>
            <a:ext cx="7578060" cy="2121245"/>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lstStyle>
            <a:lvl1pPr algn="r" defTabSz="607218">
              <a:lnSpc>
                <a:spcPts val="7700"/>
              </a:lnSpc>
              <a:spcBef>
                <a:spcPts val="3000"/>
              </a:spcBef>
              <a:defRPr sz="5600" spc="-112">
                <a:solidFill>
                  <a:srgbClr val="FFFFFF"/>
                </a:solidFill>
                <a:latin typeface="Akkurat-Light"/>
                <a:ea typeface="Akkurat-Light"/>
                <a:cs typeface="Akkurat-Light"/>
                <a:sym typeface="Akkurat-Light"/>
              </a:defRPr>
            </a:lvl1pPr>
          </a:lstStyle>
          <a:p>
            <a:pPr defTabSz="303609" hangingPunct="0">
              <a:lnSpc>
                <a:spcPts val="3850"/>
              </a:lnSpc>
              <a:spcBef>
                <a:spcPts val="1500"/>
              </a:spcBef>
            </a:pPr>
            <a:r>
              <a:rPr sz="2600" kern="0" spc="-56" dirty="0">
                <a:latin typeface="Arial" panose="020B0604020202020204" pitchFamily="34" charset="0"/>
                <a:cs typeface="Arial" panose="020B0604020202020204" pitchFamily="34" charset="0"/>
              </a:rPr>
              <a:t>Ser </a:t>
            </a:r>
            <a:r>
              <a:rPr sz="2600" kern="0" spc="-56" dirty="0" err="1">
                <a:latin typeface="Arial" panose="020B0604020202020204" pitchFamily="34" charset="0"/>
                <a:cs typeface="Arial" panose="020B0604020202020204" pitchFamily="34" charset="0"/>
              </a:rPr>
              <a:t>referência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como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uma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entidade</a:t>
            </a:r>
            <a:r>
              <a:rPr sz="2600" kern="0" spc="-56" dirty="0">
                <a:latin typeface="Arial" panose="020B0604020202020204" pitchFamily="34" charset="0"/>
                <a:cs typeface="Arial" panose="020B0604020202020204" pitchFamily="34" charset="0"/>
              </a:rPr>
              <a:t> que </a:t>
            </a:r>
            <a:r>
              <a:rPr sz="2600" kern="0" spc="-56" dirty="0" err="1">
                <a:latin typeface="Arial" panose="020B0604020202020204" pitchFamily="34" charset="0"/>
                <a:cs typeface="Arial" panose="020B0604020202020204" pitchFamily="34" charset="0"/>
              </a:rPr>
              <a:t>atua</a:t>
            </a:r>
            <a:r>
              <a:rPr sz="2600" kern="0" spc="-56" dirty="0">
                <a:latin typeface="Arial" panose="020B0604020202020204" pitchFamily="34" charset="0"/>
                <a:cs typeface="Arial" panose="020B0604020202020204" pitchFamily="34" charset="0"/>
              </a:rPr>
              <a:t> com </a:t>
            </a:r>
            <a:r>
              <a:rPr sz="2600" kern="0" spc="-56" dirty="0" err="1">
                <a:latin typeface="Arial" panose="020B0604020202020204" pitchFamily="34" charset="0"/>
                <a:cs typeface="Arial" panose="020B0604020202020204" pitchFamily="34" charset="0"/>
              </a:rPr>
              <a:t>representatividade</a:t>
            </a:r>
            <a:r>
              <a:rPr sz="2600" kern="0" spc="-56" dirty="0">
                <a:latin typeface="Arial" panose="020B0604020202020204" pitchFamily="34" charset="0"/>
                <a:cs typeface="Arial" panose="020B0604020202020204" pitchFamily="34" charset="0"/>
              </a:rPr>
              <a:t> e </a:t>
            </a:r>
            <a:r>
              <a:rPr sz="2600" kern="0" spc="-56" dirty="0" err="1">
                <a:latin typeface="Arial" panose="020B0604020202020204" pitchFamily="34" charset="0"/>
                <a:cs typeface="Arial" panose="020B0604020202020204" pitchFamily="34" charset="0"/>
              </a:rPr>
              <a:t>dinamismo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na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proposição</a:t>
            </a:r>
            <a:r>
              <a:rPr sz="2600" kern="0" spc="-56" dirty="0">
                <a:latin typeface="Arial" panose="020B0604020202020204" pitchFamily="34" charset="0"/>
                <a:cs typeface="Arial" panose="020B0604020202020204" pitchFamily="34" charset="0"/>
              </a:rPr>
              <a:t> de um conjunto </a:t>
            </a:r>
            <a:r>
              <a:rPr sz="2600" kern="0" spc="-56" dirty="0" err="1">
                <a:latin typeface="Arial" panose="020B0604020202020204" pitchFamily="34" charset="0"/>
                <a:cs typeface="Arial" panose="020B0604020202020204" pitchFamily="34" charset="0"/>
              </a:rPr>
              <a:t>regulatório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capaz</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garantir</a:t>
            </a:r>
            <a:r>
              <a:rPr sz="2600" kern="0" spc="-56" dirty="0">
                <a:latin typeface="Arial" panose="020B0604020202020204" pitchFamily="34" charset="0"/>
                <a:cs typeface="Arial" panose="020B0604020202020204" pitchFamily="34" charset="0"/>
              </a:rPr>
              <a:t> um </a:t>
            </a:r>
            <a:r>
              <a:rPr sz="2600" kern="0" spc="-56" dirty="0" err="1">
                <a:latin typeface="Arial" panose="020B0604020202020204" pitchFamily="34" charset="0"/>
                <a:cs typeface="Arial" panose="020B0604020202020204" pitchFamily="34" charset="0"/>
              </a:rPr>
              <a:t>ambiente</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negócios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atrativo</a:t>
            </a:r>
            <a:r>
              <a:rPr sz="2800" kern="0" spc="-56" dirty="0"/>
              <a:t>.</a:t>
            </a:r>
          </a:p>
        </p:txBody>
      </p:sp>
      <p:sp>
        <p:nvSpPr>
          <p:cNvPr id="5" name="Visão">
            <a:extLst>
              <a:ext uri="{FF2B5EF4-FFF2-40B4-BE49-F238E27FC236}">
                <a16:creationId xmlns:a16="http://schemas.microsoft.com/office/drawing/2014/main" id="{37A90273-9745-49A0-9271-62A9A3697FC8}"/>
              </a:ext>
            </a:extLst>
          </p:cNvPr>
          <p:cNvSpPr txBox="1"/>
          <p:nvPr userDrawn="1"/>
        </p:nvSpPr>
        <p:spPr>
          <a:xfrm>
            <a:off x="267947" y="4807924"/>
            <a:ext cx="2965877" cy="1233158"/>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r" defTabSz="607218">
              <a:lnSpc>
                <a:spcPct val="80000"/>
              </a:lnSpc>
              <a:spcBef>
                <a:spcPts val="3000"/>
              </a:spcBef>
              <a:defRPr sz="25700" spc="-514">
                <a:solidFill>
                  <a:srgbClr val="FFFFFF"/>
                </a:solidFill>
                <a:latin typeface="Akkurat-Bold"/>
                <a:ea typeface="Akkurat-Bold"/>
                <a:cs typeface="Akkurat-Bold"/>
                <a:sym typeface="Akkurat-Bold"/>
              </a:defRPr>
            </a:lvl1pPr>
          </a:lstStyle>
          <a:p>
            <a:pPr defTabSz="303609" hangingPunct="0">
              <a:spcBef>
                <a:spcPts val="1500"/>
              </a:spcBef>
            </a:pPr>
            <a:r>
              <a:rPr sz="9600" kern="0" spc="-257" dirty="0" err="1">
                <a:latin typeface="Arial" panose="020B0604020202020204" pitchFamily="34" charset="0"/>
                <a:cs typeface="Arial" panose="020B0604020202020204" pitchFamily="34" charset="0"/>
              </a:rPr>
              <a:t>Visão</a:t>
            </a:r>
            <a:endParaRPr sz="9600" kern="0" spc="-25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548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170B726B-205B-4DF5-9476-F3FF175AE3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423E6DBA-CADF-4D99-A7F4-8DAF25804CFC}"/>
              </a:ext>
            </a:extLst>
          </p:cNvPr>
          <p:cNvSpPr txBox="1"/>
          <p:nvPr userDrawn="1"/>
        </p:nvSpPr>
        <p:spPr>
          <a:xfrm>
            <a:off x="599216" y="1182076"/>
            <a:ext cx="11040333" cy="10779874"/>
          </a:xfrm>
          <a:prstGeom prst="rect">
            <a:avLst/>
          </a:prstGeom>
          <a:noFill/>
        </p:spPr>
        <p:txBody>
          <a:bodyPr wrap="square" rtlCol="0">
            <a:spAutoFit/>
          </a:bodyPr>
          <a:lstStyle/>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kumimoji="0" lang="pt-BR" sz="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t-BR" sz="3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PLURAL possui Código de Integridade e Conduta, cujas normas orientam o comportamento ético e responsável de seus colaboradores e associados, além de reiterar a obrigatoriedade de plena observância das normas anticorrupção, concorrenciais e regulatórias.</a:t>
            </a: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t-BR" sz="3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Os participantes da presente reunião declaram conhecer o Código de Integridade e Conduta e se comprometem a cumpri-lo integralmente, em especial, as seguintes Regras de Ouro:</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Toda reunião deve ter convite, pauta e ata. Os assuntos tratados devem ser institucionais e de legítimo interesse setorial. </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É proibida a discussão de assuntos comerciais ou a troca de informações concorrencialmente sensíveis. Se necessária, a coleta de dados sensíveis ocorrerá em atenção às melhores práticas e regras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 caso de suspeita de violação das normas do Código de Integridade de Conduta, o participante deve se manifestar e consignar sua discordância por escrito. Caso persista a suspeita, deve se retirar e comunicar o fato ao Comitê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 PLURAL, sem prejuízo de outras providências que entender cabíveis. </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 caso de dúvidas, o participante deve procurar o Comitê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 PLURAL.</a:t>
            </a:r>
          </a:p>
          <a:p>
            <a:pPr marL="285750" marR="0" lvl="0" indent="-285750" algn="just" defTabSz="457200" rtl="0" eaLnBrk="1" fontAlgn="auto" latinLnBrk="0" hangingPunct="1">
              <a:lnSpc>
                <a:spcPct val="150000"/>
              </a:lnSpc>
              <a:spcBef>
                <a:spcPts val="0"/>
              </a:spcBef>
              <a:spcAft>
                <a:spcPts val="0"/>
              </a:spcAft>
              <a:buClrTx/>
              <a:buSzPct val="100000"/>
              <a:buFont typeface="Wingdings" panose="05000000000000000000" pitchFamily="2" charset="2"/>
              <a:buChar char="ü"/>
              <a:tabLst/>
              <a:defRPr/>
            </a:pPr>
            <a:r>
              <a:rPr kumimoji="0" lang="pt-BR" sz="3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 </a:t>
            </a:r>
            <a:r>
              <a:rPr lang="pt-BR" sz="3000" dirty="0">
                <a:latin typeface="Arial" panose="020B0604020202020204" pitchFamily="34" charset="0"/>
                <a:cs typeface="Arial" panose="020B0604020202020204" pitchFamily="34" charset="0"/>
              </a:rPr>
              <a:t>Código</a:t>
            </a:r>
            <a:r>
              <a:rPr kumimoji="0" lang="pt-BR" sz="3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de Integridade e Conduta aplica-se antes, durante e após a reunião, incluindo intervalos.</a:t>
            </a:r>
          </a:p>
        </p:txBody>
      </p:sp>
      <p:sp>
        <p:nvSpPr>
          <p:cNvPr id="8" name="Título 1">
            <a:extLst>
              <a:ext uri="{FF2B5EF4-FFF2-40B4-BE49-F238E27FC236}">
                <a16:creationId xmlns:a16="http://schemas.microsoft.com/office/drawing/2014/main" id="{A2C46147-F8B4-4FB2-98A3-1C7A2DDC0A2B}"/>
              </a:ext>
            </a:extLst>
          </p:cNvPr>
          <p:cNvSpPr txBox="1">
            <a:spLocks/>
          </p:cNvSpPr>
          <p:nvPr userDrawn="1"/>
        </p:nvSpPr>
        <p:spPr>
          <a:xfrm>
            <a:off x="668789" y="367549"/>
            <a:ext cx="8252446" cy="7550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308C"/>
                </a:solidFill>
                <a:latin typeface="Arial"/>
                <a:ea typeface="Arial"/>
                <a:cs typeface="Arial"/>
                <a:sym typeface="Arial"/>
              </a:defRPr>
            </a:lvl1pPr>
          </a:lstStyle>
          <a:p>
            <a:pPr lvl="0" algn="l"/>
            <a:r>
              <a:rPr lang="en-US" sz="3200" b="1" dirty="0">
                <a:solidFill>
                  <a:srgbClr val="333399"/>
                </a:solidFill>
                <a:latin typeface="Arial" charset="0"/>
                <a:cs typeface="Arial" charset="0"/>
              </a:rPr>
              <a:t>Disclaimer</a:t>
            </a:r>
          </a:p>
        </p:txBody>
      </p:sp>
      <p:cxnSp>
        <p:nvCxnSpPr>
          <p:cNvPr id="9" name="Conector reto 8">
            <a:extLst>
              <a:ext uri="{FF2B5EF4-FFF2-40B4-BE49-F238E27FC236}">
                <a16:creationId xmlns:a16="http://schemas.microsoft.com/office/drawing/2014/main" id="{D7B45D52-61E7-4AB1-925A-8D87FA6A5AD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9873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Fu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988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9" y="3055212"/>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
        <p:nvSpPr>
          <p:cNvPr id="17" name="Espaço Reservado para Texto 16">
            <a:extLst>
              <a:ext uri="{FF2B5EF4-FFF2-40B4-BE49-F238E27FC236}">
                <a16:creationId xmlns:a16="http://schemas.microsoft.com/office/drawing/2014/main" id="{4A113CF6-2BF0-4C99-93CE-65E4A094C26D}"/>
              </a:ext>
            </a:extLst>
          </p:cNvPr>
          <p:cNvSpPr>
            <a:spLocks noGrp="1"/>
          </p:cNvSpPr>
          <p:nvPr>
            <p:ph type="body" sz="quarter" idx="10" hasCustomPrompt="1"/>
          </p:nvPr>
        </p:nvSpPr>
        <p:spPr>
          <a:xfrm>
            <a:off x="1333498" y="4475831"/>
            <a:ext cx="10858500" cy="488950"/>
          </a:xfrm>
          <a:prstGeom prst="rect">
            <a:avLst/>
          </a:prstGeom>
        </p:spPr>
        <p:txBody>
          <a:bodyPr/>
          <a:lstStyle>
            <a:lvl1pPr marL="0" indent="0" algn="l">
              <a:buFontTx/>
              <a:buNone/>
              <a:defRPr sz="2800" b="1">
                <a:solidFill>
                  <a:schemeClr val="bg1"/>
                </a:solidFill>
                <a:latin typeface="Arial" panose="020B0604020202020204" pitchFamily="34" charset="0"/>
                <a:cs typeface="Arial" panose="020B0604020202020204" pitchFamily="34" charset="0"/>
              </a:defRPr>
            </a:lvl1pPr>
          </a:lstStyle>
          <a:p>
            <a:pPr lvl="0"/>
            <a:r>
              <a:rPr lang="pt-BR" dirty="0"/>
              <a:t>Nome</a:t>
            </a:r>
          </a:p>
        </p:txBody>
      </p:sp>
      <p:sp>
        <p:nvSpPr>
          <p:cNvPr id="19" name="Espaço Reservado para Texto 18">
            <a:extLst>
              <a:ext uri="{FF2B5EF4-FFF2-40B4-BE49-F238E27FC236}">
                <a16:creationId xmlns:a16="http://schemas.microsoft.com/office/drawing/2014/main" id="{66F910B6-D759-42AA-9192-76FCFBDD76D5}"/>
              </a:ext>
            </a:extLst>
          </p:cNvPr>
          <p:cNvSpPr>
            <a:spLocks noGrp="1"/>
          </p:cNvSpPr>
          <p:nvPr>
            <p:ph type="body" sz="quarter" idx="11" hasCustomPrompt="1"/>
          </p:nvPr>
        </p:nvSpPr>
        <p:spPr>
          <a:xfrm>
            <a:off x="1333958" y="4889608"/>
            <a:ext cx="10858040" cy="488069"/>
          </a:xfrm>
          <a:prstGeom prst="rect">
            <a:avLst/>
          </a:prstGeom>
        </p:spPr>
        <p:txBody>
          <a:bodyPr/>
          <a:lstStyle>
            <a:lvl1pPr marL="0" indent="0">
              <a:buFontTx/>
              <a:buNone/>
              <a:defRPr sz="2000" b="1">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pt-BR" dirty="0"/>
              <a:t>Cargo</a:t>
            </a:r>
          </a:p>
        </p:txBody>
      </p:sp>
    </p:spTree>
    <p:extLst>
      <p:ext uri="{BB962C8B-B14F-4D97-AF65-F5344CB8AC3E}">
        <p14:creationId xmlns:p14="http://schemas.microsoft.com/office/powerpoint/2010/main" val="277386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ssociadas">
    <p:spTree>
      <p:nvGrpSpPr>
        <p:cNvPr id="1" name=""/>
        <p:cNvGrpSpPr/>
        <p:nvPr/>
      </p:nvGrpSpPr>
      <p:grpSpPr>
        <a:xfrm>
          <a:off x="0" y="0"/>
          <a:ext cx="0" cy="0"/>
          <a:chOff x="0" y="0"/>
          <a:chExt cx="0" cy="0"/>
        </a:xfrm>
      </p:grpSpPr>
      <p:pic>
        <p:nvPicPr>
          <p:cNvPr id="10" name="Picture 30">
            <a:extLst>
              <a:ext uri="{FF2B5EF4-FFF2-40B4-BE49-F238E27FC236}">
                <a16:creationId xmlns:a16="http://schemas.microsoft.com/office/drawing/2014/main" id="{162577D7-46B8-4C41-AFCE-5F18A2DC87FC}"/>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Conector reto 10">
            <a:extLst>
              <a:ext uri="{FF2B5EF4-FFF2-40B4-BE49-F238E27FC236}">
                <a16:creationId xmlns:a16="http://schemas.microsoft.com/office/drawing/2014/main" id="{8F012999-E7C2-4ABE-B7AB-2EDD472EC333}"/>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Imagem 28" descr="Imagem 28">
            <a:extLst>
              <a:ext uri="{FF2B5EF4-FFF2-40B4-BE49-F238E27FC236}">
                <a16:creationId xmlns:a16="http://schemas.microsoft.com/office/drawing/2014/main" id="{1FE87A90-1811-484C-AADE-02E7CBB012AA}"/>
              </a:ext>
            </a:extLst>
          </p:cNvPr>
          <p:cNvPicPr>
            <a:picLocks noChangeAspect="1"/>
          </p:cNvPicPr>
          <p:nvPr userDrawn="1"/>
        </p:nvPicPr>
        <p:blipFill>
          <a:blip r:embed="rId3">
            <a:extLst/>
          </a:blip>
          <a:srcRect l="4955" t="9389" r="7902" b="9653"/>
          <a:stretch>
            <a:fillRect/>
          </a:stretch>
        </p:blipFill>
        <p:spPr>
          <a:xfrm>
            <a:off x="3233012" y="6012693"/>
            <a:ext cx="984673" cy="449730"/>
          </a:xfrm>
          <a:prstGeom prst="rect">
            <a:avLst/>
          </a:prstGeom>
          <a:ln w="12700">
            <a:miter lim="400000"/>
          </a:ln>
        </p:spPr>
      </p:pic>
      <p:pic>
        <p:nvPicPr>
          <p:cNvPr id="13" name="Imagem 46" descr="Imagem 46">
            <a:extLst>
              <a:ext uri="{FF2B5EF4-FFF2-40B4-BE49-F238E27FC236}">
                <a16:creationId xmlns:a16="http://schemas.microsoft.com/office/drawing/2014/main" id="{37EAECC6-6803-4102-B020-881DE73C25C5}"/>
              </a:ext>
            </a:extLst>
          </p:cNvPr>
          <p:cNvPicPr>
            <a:picLocks noChangeAspect="1"/>
          </p:cNvPicPr>
          <p:nvPr userDrawn="1"/>
        </p:nvPicPr>
        <p:blipFill>
          <a:blip r:embed="rId4">
            <a:extLst/>
          </a:blip>
          <a:stretch>
            <a:fillRect/>
          </a:stretch>
        </p:blipFill>
        <p:spPr>
          <a:xfrm>
            <a:off x="5506325" y="5946868"/>
            <a:ext cx="379405" cy="485078"/>
          </a:xfrm>
          <a:prstGeom prst="rect">
            <a:avLst/>
          </a:prstGeom>
          <a:ln w="12700">
            <a:miter lim="400000"/>
          </a:ln>
        </p:spPr>
      </p:pic>
      <p:pic>
        <p:nvPicPr>
          <p:cNvPr id="14" name="Imagem 32" descr="Imagem 32">
            <a:extLst>
              <a:ext uri="{FF2B5EF4-FFF2-40B4-BE49-F238E27FC236}">
                <a16:creationId xmlns:a16="http://schemas.microsoft.com/office/drawing/2014/main" id="{CE0C1ECB-C008-4B94-B385-AFAC4427CC53}"/>
              </a:ext>
            </a:extLst>
          </p:cNvPr>
          <p:cNvPicPr>
            <a:picLocks noChangeAspect="1"/>
          </p:cNvPicPr>
          <p:nvPr userDrawn="1"/>
        </p:nvPicPr>
        <p:blipFill>
          <a:blip r:embed="rId5">
            <a:extLst/>
          </a:blip>
          <a:stretch>
            <a:fillRect/>
          </a:stretch>
        </p:blipFill>
        <p:spPr>
          <a:xfrm>
            <a:off x="6282419" y="6015045"/>
            <a:ext cx="674370" cy="271898"/>
          </a:xfrm>
          <a:prstGeom prst="rect">
            <a:avLst/>
          </a:prstGeom>
          <a:ln w="12700">
            <a:miter lim="400000"/>
          </a:ln>
        </p:spPr>
      </p:pic>
      <p:pic>
        <p:nvPicPr>
          <p:cNvPr id="15" name="Imagem 41" descr="Imagem 41">
            <a:extLst>
              <a:ext uri="{FF2B5EF4-FFF2-40B4-BE49-F238E27FC236}">
                <a16:creationId xmlns:a16="http://schemas.microsoft.com/office/drawing/2014/main" id="{B0F8616B-EF71-420F-8577-DB6D1CC4456F}"/>
              </a:ext>
            </a:extLst>
          </p:cNvPr>
          <p:cNvPicPr>
            <a:picLocks noChangeAspect="1"/>
          </p:cNvPicPr>
          <p:nvPr userDrawn="1"/>
        </p:nvPicPr>
        <p:blipFill>
          <a:blip r:embed="rId6">
            <a:extLst/>
          </a:blip>
          <a:stretch>
            <a:fillRect/>
          </a:stretch>
        </p:blipFill>
        <p:spPr>
          <a:xfrm>
            <a:off x="2442031" y="5189771"/>
            <a:ext cx="906819" cy="546100"/>
          </a:xfrm>
          <a:prstGeom prst="rect">
            <a:avLst/>
          </a:prstGeom>
          <a:ln w="12700">
            <a:miter lim="400000"/>
          </a:ln>
        </p:spPr>
      </p:pic>
      <p:pic>
        <p:nvPicPr>
          <p:cNvPr id="16" name="Imagem 42" descr="Imagem 42">
            <a:extLst>
              <a:ext uri="{FF2B5EF4-FFF2-40B4-BE49-F238E27FC236}">
                <a16:creationId xmlns:a16="http://schemas.microsoft.com/office/drawing/2014/main" id="{B48C8C58-9DD9-428B-BA34-664702B9E3F4}"/>
              </a:ext>
            </a:extLst>
          </p:cNvPr>
          <p:cNvPicPr>
            <a:picLocks noChangeAspect="1"/>
          </p:cNvPicPr>
          <p:nvPr userDrawn="1"/>
        </p:nvPicPr>
        <p:blipFill>
          <a:blip r:embed="rId7">
            <a:extLst/>
          </a:blip>
          <a:stretch>
            <a:fillRect/>
          </a:stretch>
        </p:blipFill>
        <p:spPr>
          <a:xfrm>
            <a:off x="6215168" y="5282569"/>
            <a:ext cx="963802" cy="279786"/>
          </a:xfrm>
          <a:prstGeom prst="rect">
            <a:avLst/>
          </a:prstGeom>
          <a:ln w="12700">
            <a:miter lim="400000"/>
          </a:ln>
        </p:spPr>
      </p:pic>
      <p:pic>
        <p:nvPicPr>
          <p:cNvPr id="17" name="Imagem 44" descr="Imagem 44">
            <a:extLst>
              <a:ext uri="{FF2B5EF4-FFF2-40B4-BE49-F238E27FC236}">
                <a16:creationId xmlns:a16="http://schemas.microsoft.com/office/drawing/2014/main" id="{BDBCC580-418A-4363-82F6-D67B6175C06B}"/>
              </a:ext>
            </a:extLst>
          </p:cNvPr>
          <p:cNvPicPr>
            <a:picLocks noChangeAspect="1"/>
          </p:cNvPicPr>
          <p:nvPr userDrawn="1"/>
        </p:nvPicPr>
        <p:blipFill>
          <a:blip r:embed="rId8">
            <a:extLst/>
          </a:blip>
          <a:stretch>
            <a:fillRect/>
          </a:stretch>
        </p:blipFill>
        <p:spPr>
          <a:xfrm>
            <a:off x="5184168" y="5220121"/>
            <a:ext cx="394741" cy="449730"/>
          </a:xfrm>
          <a:prstGeom prst="rect">
            <a:avLst/>
          </a:prstGeom>
          <a:ln w="12700">
            <a:miter lim="400000"/>
          </a:ln>
        </p:spPr>
      </p:pic>
      <p:pic>
        <p:nvPicPr>
          <p:cNvPr id="18" name="Imagem 44" descr="Imagem 44">
            <a:extLst>
              <a:ext uri="{FF2B5EF4-FFF2-40B4-BE49-F238E27FC236}">
                <a16:creationId xmlns:a16="http://schemas.microsoft.com/office/drawing/2014/main" id="{0048E55E-ADE9-4C2F-B5FA-24F066116EA8}"/>
              </a:ext>
            </a:extLst>
          </p:cNvPr>
          <p:cNvPicPr>
            <a:picLocks noChangeAspect="1"/>
          </p:cNvPicPr>
          <p:nvPr userDrawn="1"/>
        </p:nvPicPr>
        <p:blipFill>
          <a:blip r:embed="rId9">
            <a:extLst/>
          </a:blip>
          <a:stretch>
            <a:fillRect/>
          </a:stretch>
        </p:blipFill>
        <p:spPr>
          <a:xfrm>
            <a:off x="1097795" y="5311703"/>
            <a:ext cx="820464" cy="385483"/>
          </a:xfrm>
          <a:prstGeom prst="rect">
            <a:avLst/>
          </a:prstGeom>
          <a:ln w="12700">
            <a:miter lim="400000"/>
          </a:ln>
        </p:spPr>
      </p:pic>
      <p:pic>
        <p:nvPicPr>
          <p:cNvPr id="19" name="Imagem 46" descr="Imagem 46">
            <a:extLst>
              <a:ext uri="{FF2B5EF4-FFF2-40B4-BE49-F238E27FC236}">
                <a16:creationId xmlns:a16="http://schemas.microsoft.com/office/drawing/2014/main" id="{3C7D9891-DC83-4228-95AD-FB2D5B9261CD}"/>
              </a:ext>
            </a:extLst>
          </p:cNvPr>
          <p:cNvPicPr>
            <a:picLocks noChangeAspect="1"/>
          </p:cNvPicPr>
          <p:nvPr userDrawn="1"/>
        </p:nvPicPr>
        <p:blipFill>
          <a:blip r:embed="rId10">
            <a:extLst/>
          </a:blip>
          <a:stretch>
            <a:fillRect/>
          </a:stretch>
        </p:blipFill>
        <p:spPr>
          <a:xfrm>
            <a:off x="3631980" y="5375961"/>
            <a:ext cx="907466" cy="226845"/>
          </a:xfrm>
          <a:prstGeom prst="rect">
            <a:avLst/>
          </a:prstGeom>
          <a:ln w="12700">
            <a:miter lim="400000"/>
          </a:ln>
        </p:spPr>
      </p:pic>
      <p:pic>
        <p:nvPicPr>
          <p:cNvPr id="20" name="Imagem 47" descr="Imagem 47">
            <a:extLst>
              <a:ext uri="{FF2B5EF4-FFF2-40B4-BE49-F238E27FC236}">
                <a16:creationId xmlns:a16="http://schemas.microsoft.com/office/drawing/2014/main" id="{D43420C8-2629-4ED7-8C20-E8F0728F4220}"/>
              </a:ext>
            </a:extLst>
          </p:cNvPr>
          <p:cNvPicPr>
            <a:picLocks noChangeAspect="1"/>
          </p:cNvPicPr>
          <p:nvPr userDrawn="1"/>
        </p:nvPicPr>
        <p:blipFill>
          <a:blip r:embed="rId11">
            <a:extLst/>
          </a:blip>
          <a:stretch>
            <a:fillRect/>
          </a:stretch>
        </p:blipFill>
        <p:spPr>
          <a:xfrm>
            <a:off x="4558133" y="5938612"/>
            <a:ext cx="427269" cy="392588"/>
          </a:xfrm>
          <a:prstGeom prst="rect">
            <a:avLst/>
          </a:prstGeom>
          <a:ln w="12700">
            <a:miter lim="400000"/>
          </a:ln>
        </p:spPr>
      </p:pic>
      <p:pic>
        <p:nvPicPr>
          <p:cNvPr id="21" name="Imagem 49" descr="Imagem 49">
            <a:extLst>
              <a:ext uri="{FF2B5EF4-FFF2-40B4-BE49-F238E27FC236}">
                <a16:creationId xmlns:a16="http://schemas.microsoft.com/office/drawing/2014/main" id="{671B29AC-27E1-4D7E-A6CC-7AB34DC00091}"/>
              </a:ext>
            </a:extLst>
          </p:cNvPr>
          <p:cNvPicPr>
            <a:picLocks noChangeAspect="1"/>
          </p:cNvPicPr>
          <p:nvPr userDrawn="1"/>
        </p:nvPicPr>
        <p:blipFill>
          <a:blip r:embed="rId12">
            <a:extLst/>
          </a:blip>
          <a:stretch>
            <a:fillRect/>
          </a:stretch>
        </p:blipFill>
        <p:spPr>
          <a:xfrm>
            <a:off x="2410664" y="5888729"/>
            <a:ext cx="481900" cy="601356"/>
          </a:xfrm>
          <a:prstGeom prst="rect">
            <a:avLst/>
          </a:prstGeom>
          <a:ln w="12700">
            <a:miter lim="400000"/>
          </a:ln>
        </p:spPr>
      </p:pic>
      <p:pic>
        <p:nvPicPr>
          <p:cNvPr id="22" name="Imagem 7" descr="Imagem 7">
            <a:extLst>
              <a:ext uri="{FF2B5EF4-FFF2-40B4-BE49-F238E27FC236}">
                <a16:creationId xmlns:a16="http://schemas.microsoft.com/office/drawing/2014/main" id="{EDCF8F13-F7AC-4674-82ED-BD61424E3DE4}"/>
              </a:ext>
            </a:extLst>
          </p:cNvPr>
          <p:cNvPicPr>
            <a:picLocks noChangeAspect="1"/>
          </p:cNvPicPr>
          <p:nvPr userDrawn="1"/>
        </p:nvPicPr>
        <p:blipFill>
          <a:blip r:embed="rId13">
            <a:extLst/>
          </a:blip>
          <a:stretch>
            <a:fillRect/>
          </a:stretch>
        </p:blipFill>
        <p:spPr>
          <a:xfrm>
            <a:off x="1058592" y="6006164"/>
            <a:ext cx="859667" cy="379023"/>
          </a:xfrm>
          <a:prstGeom prst="rect">
            <a:avLst/>
          </a:prstGeom>
          <a:ln w="12700">
            <a:miter lim="400000"/>
          </a:ln>
        </p:spPr>
      </p:pic>
      <p:sp>
        <p:nvSpPr>
          <p:cNvPr id="23" name="Título 1">
            <a:extLst>
              <a:ext uri="{FF2B5EF4-FFF2-40B4-BE49-F238E27FC236}">
                <a16:creationId xmlns:a16="http://schemas.microsoft.com/office/drawing/2014/main" id="{BE8BD783-8D62-4DC0-A87C-D5E8FC7FC9E2}"/>
              </a:ext>
            </a:extLst>
          </p:cNvPr>
          <p:cNvSpPr txBox="1">
            <a:spLocks/>
          </p:cNvSpPr>
          <p:nvPr userDrawn="1"/>
        </p:nvSpPr>
        <p:spPr>
          <a:xfrm>
            <a:off x="668789" y="317854"/>
            <a:ext cx="8972168" cy="7550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308C"/>
                </a:solidFill>
                <a:latin typeface="Arial"/>
                <a:ea typeface="Arial"/>
                <a:cs typeface="Arial"/>
                <a:sym typeface="Arial"/>
              </a:defRPr>
            </a:lvl1pPr>
          </a:lstStyle>
          <a:p>
            <a:pPr lvl="0" algn="l"/>
            <a:r>
              <a:rPr lang="en-US" sz="2600" b="1" dirty="0" err="1">
                <a:solidFill>
                  <a:srgbClr val="333399"/>
                </a:solidFill>
                <a:latin typeface="Arial" panose="020B0604020202020204" pitchFamily="34" charset="0"/>
                <a:cs typeface="Arial" panose="020B0604020202020204" pitchFamily="34" charset="0"/>
              </a:rPr>
              <a:t>Associação</a:t>
            </a:r>
            <a:r>
              <a:rPr lang="en-US" sz="2600" b="1" dirty="0">
                <a:solidFill>
                  <a:srgbClr val="333399"/>
                </a:solidFill>
                <a:latin typeface="Arial" panose="020B0604020202020204" pitchFamily="34" charset="0"/>
                <a:cs typeface="Arial" panose="020B0604020202020204" pitchFamily="34" charset="0"/>
              </a:rPr>
              <a:t> Nacional das </a:t>
            </a:r>
            <a:r>
              <a:rPr lang="en-US" sz="2600" b="1" dirty="0" err="1">
                <a:solidFill>
                  <a:srgbClr val="333399"/>
                </a:solidFill>
                <a:latin typeface="Arial" panose="020B0604020202020204" pitchFamily="34" charset="0"/>
                <a:cs typeface="Arial" panose="020B0604020202020204" pitchFamily="34" charset="0"/>
              </a:rPr>
              <a:t>Distribuidoras</a:t>
            </a:r>
            <a:r>
              <a:rPr lang="en-US" sz="2600" b="1" dirty="0">
                <a:solidFill>
                  <a:srgbClr val="333399"/>
                </a:solidFill>
                <a:latin typeface="Arial" panose="020B0604020202020204" pitchFamily="34" charset="0"/>
                <a:cs typeface="Arial" panose="020B0604020202020204" pitchFamily="34" charset="0"/>
              </a:rPr>
              <a:t> de </a:t>
            </a:r>
            <a:r>
              <a:rPr lang="en-US" sz="2600" b="1" dirty="0" err="1">
                <a:solidFill>
                  <a:srgbClr val="333399"/>
                </a:solidFill>
                <a:latin typeface="Arial" panose="020B0604020202020204" pitchFamily="34" charset="0"/>
                <a:cs typeface="Arial" panose="020B0604020202020204" pitchFamily="34" charset="0"/>
              </a:rPr>
              <a:t>Combustíveis</a:t>
            </a:r>
            <a:r>
              <a:rPr lang="en-US" sz="2600" b="1" dirty="0">
                <a:solidFill>
                  <a:srgbClr val="333399"/>
                </a:solidFill>
                <a:latin typeface="Arial" panose="020B0604020202020204" pitchFamily="34" charset="0"/>
                <a:cs typeface="Arial" panose="020B0604020202020204" pitchFamily="34" charset="0"/>
              </a:rPr>
              <a:t>, </a:t>
            </a:r>
            <a:r>
              <a:rPr lang="en-US" sz="2600" b="1" dirty="0" err="1">
                <a:solidFill>
                  <a:srgbClr val="333399"/>
                </a:solidFill>
                <a:latin typeface="Arial" panose="020B0604020202020204" pitchFamily="34" charset="0"/>
                <a:cs typeface="Arial" panose="020B0604020202020204" pitchFamily="34" charset="0"/>
              </a:rPr>
              <a:t>Lubrificantes</a:t>
            </a:r>
            <a:r>
              <a:rPr lang="en-US" sz="2600" b="1" dirty="0">
                <a:solidFill>
                  <a:srgbClr val="333399"/>
                </a:solidFill>
                <a:latin typeface="Arial" panose="020B0604020202020204" pitchFamily="34" charset="0"/>
                <a:cs typeface="Arial" panose="020B0604020202020204" pitchFamily="34" charset="0"/>
              </a:rPr>
              <a:t>, </a:t>
            </a:r>
            <a:r>
              <a:rPr lang="en-US" sz="2600" b="1" dirty="0" err="1">
                <a:solidFill>
                  <a:srgbClr val="333399"/>
                </a:solidFill>
                <a:latin typeface="Arial" panose="020B0604020202020204" pitchFamily="34" charset="0"/>
                <a:cs typeface="Arial" panose="020B0604020202020204" pitchFamily="34" charset="0"/>
              </a:rPr>
              <a:t>Logística</a:t>
            </a:r>
            <a:r>
              <a:rPr lang="en-US" sz="2600" b="1" dirty="0">
                <a:solidFill>
                  <a:srgbClr val="333399"/>
                </a:solidFill>
                <a:latin typeface="Arial" panose="020B0604020202020204" pitchFamily="34" charset="0"/>
                <a:cs typeface="Arial" panose="020B0604020202020204" pitchFamily="34" charset="0"/>
              </a:rPr>
              <a:t> e </a:t>
            </a:r>
            <a:r>
              <a:rPr lang="en-US" sz="2600" b="1" dirty="0" err="1">
                <a:solidFill>
                  <a:srgbClr val="333399"/>
                </a:solidFill>
                <a:latin typeface="Arial" panose="020B0604020202020204" pitchFamily="34" charset="0"/>
                <a:cs typeface="Arial" panose="020B0604020202020204" pitchFamily="34" charset="0"/>
              </a:rPr>
              <a:t>Conveniência</a:t>
            </a:r>
            <a:endParaRPr lang="en-US" sz="2600" b="1" dirty="0">
              <a:solidFill>
                <a:srgbClr val="333399"/>
              </a:solidFill>
              <a:latin typeface="Arial" charset="0"/>
              <a:cs typeface="Arial" charset="0"/>
            </a:endParaRPr>
          </a:p>
        </p:txBody>
      </p:sp>
      <p:sp>
        <p:nvSpPr>
          <p:cNvPr id="24" name="CaixaDeTexto 23">
            <a:extLst>
              <a:ext uri="{FF2B5EF4-FFF2-40B4-BE49-F238E27FC236}">
                <a16:creationId xmlns:a16="http://schemas.microsoft.com/office/drawing/2014/main" id="{FC0C8DFA-59DA-4AD7-8DA0-C9B433F55A47}"/>
              </a:ext>
            </a:extLst>
          </p:cNvPr>
          <p:cNvSpPr txBox="1"/>
          <p:nvPr userDrawn="1"/>
        </p:nvSpPr>
        <p:spPr>
          <a:xfrm>
            <a:off x="733925" y="1358355"/>
            <a:ext cx="10787683" cy="3493264"/>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11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empresas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associadas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a:solidFill>
                  <a:prstClr val="black"/>
                </a:solidFill>
                <a:latin typeface="Arial" panose="020B0604020202020204" pitchFamily="34" charset="0"/>
                <a:cs typeface="Arial" panose="020B0604020202020204" pitchFamily="34" charset="0"/>
                <a:sym typeface="Arial"/>
              </a:rPr>
              <a:t>M</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ais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 70% do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mercado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combustíveis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lvl="0" indent="-342900" algn="just">
              <a:lnSpc>
                <a:spcPct val="150000"/>
              </a:lnSpc>
              <a:spcBef>
                <a:spcPct val="0"/>
              </a:spcBef>
              <a:buFont typeface="Wingdings" panose="05000000000000000000" pitchFamily="2" charset="2"/>
              <a:buChar char="ü"/>
              <a:defRPr/>
            </a:pPr>
            <a:r>
              <a:rPr lang="en-US" sz="1800" dirty="0" err="1">
                <a:solidFill>
                  <a:prstClr val="black"/>
                </a:solidFill>
                <a:latin typeface="Arial" panose="020B0604020202020204" pitchFamily="34" charset="0"/>
                <a:cs typeface="Arial" panose="020B0604020202020204" pitchFamily="34" charset="0"/>
                <a:sym typeface="Arial"/>
              </a:rPr>
              <a:t>Mais</a:t>
            </a:r>
            <a:r>
              <a:rPr lang="en-US" sz="1800" dirty="0">
                <a:solidFill>
                  <a:prstClr val="black"/>
                </a:solidFill>
                <a:latin typeface="Arial" panose="020B0604020202020204" pitchFamily="34" charset="0"/>
                <a:cs typeface="Arial" panose="020B0604020202020204" pitchFamily="34" charset="0"/>
                <a:sym typeface="Arial"/>
              </a:rPr>
              <a:t> de 130 bases de </a:t>
            </a:r>
            <a:r>
              <a:rPr lang="en-US" sz="1800" dirty="0" err="1">
                <a:solidFill>
                  <a:prstClr val="black"/>
                </a:solidFill>
                <a:latin typeface="Arial" panose="020B0604020202020204" pitchFamily="34" charset="0"/>
                <a:cs typeface="Arial" panose="020B0604020202020204" pitchFamily="34" charset="0"/>
                <a:sym typeface="Arial"/>
              </a:rPr>
              <a:t>distribuição</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err="1">
                <a:solidFill>
                  <a:prstClr val="black"/>
                </a:solidFill>
                <a:latin typeface="Arial" panose="020B0604020202020204" pitchFamily="34" charset="0"/>
                <a:cs typeface="Arial" panose="020B0604020202020204" pitchFamily="34" charset="0"/>
                <a:sym typeface="Arial"/>
              </a:rPr>
              <a:t>Mais</a:t>
            </a:r>
            <a:r>
              <a:rPr lang="en-US" sz="1800" dirty="0">
                <a:solidFill>
                  <a:prstClr val="black"/>
                </a:solidFill>
                <a:latin typeface="Arial" panose="020B0604020202020204" pitchFamily="34" charset="0"/>
                <a:cs typeface="Arial" panose="020B0604020202020204" pitchFamily="34" charset="0"/>
                <a:sym typeface="Arial"/>
              </a:rPr>
              <a:t> de 80% do </a:t>
            </a:r>
            <a:r>
              <a:rPr lang="en-US" sz="1800" dirty="0" err="1">
                <a:solidFill>
                  <a:prstClr val="black"/>
                </a:solidFill>
                <a:latin typeface="Arial" panose="020B0604020202020204" pitchFamily="34" charset="0"/>
                <a:cs typeface="Arial" panose="020B0604020202020204" pitchFamily="34" charset="0"/>
                <a:sym typeface="Arial"/>
              </a:rPr>
              <a:t>mercado</a:t>
            </a:r>
            <a:r>
              <a:rPr lang="en-US" sz="1800" dirty="0">
                <a:solidFill>
                  <a:prstClr val="black"/>
                </a:solidFill>
                <a:latin typeface="Arial" panose="020B0604020202020204" pitchFamily="34" charset="0"/>
                <a:cs typeface="Arial" panose="020B0604020202020204" pitchFamily="34" charset="0"/>
                <a:sym typeface="Arial"/>
              </a:rPr>
              <a:t> de </a:t>
            </a:r>
            <a:r>
              <a:rPr lang="en-US" sz="1800" dirty="0" err="1">
                <a:solidFill>
                  <a:prstClr val="black"/>
                </a:solidFill>
                <a:latin typeface="Arial" panose="020B0604020202020204" pitchFamily="34" charset="0"/>
                <a:cs typeface="Arial" panose="020B0604020202020204" pitchFamily="34" charset="0"/>
                <a:sym typeface="Arial"/>
              </a:rPr>
              <a:t>lubrificantes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a:solidFill>
                  <a:prstClr val="black"/>
                </a:solidFill>
                <a:latin typeface="Arial" panose="020B0604020202020204" pitchFamily="34" charset="0"/>
                <a:cs typeface="Arial" panose="020B0604020202020204" pitchFamily="34" charset="0"/>
                <a:sym typeface="Arial"/>
              </a:rPr>
              <a:t>23.173 </a:t>
            </a:r>
            <a:r>
              <a:rPr lang="en-US" sz="1800" dirty="0" err="1">
                <a:solidFill>
                  <a:prstClr val="black"/>
                </a:solidFill>
                <a:latin typeface="Arial" panose="020B0604020202020204" pitchFamily="34" charset="0"/>
                <a:cs typeface="Arial" panose="020B0604020202020204" pitchFamily="34" charset="0"/>
                <a:sym typeface="Arial"/>
              </a:rPr>
              <a:t>postos</a:t>
            </a:r>
            <a:r>
              <a:rPr lang="en-US" sz="1800" dirty="0">
                <a:solidFill>
                  <a:prstClr val="black"/>
                </a:solidFill>
                <a:latin typeface="Arial" panose="020B0604020202020204" pitchFamily="34" charset="0"/>
                <a:cs typeface="Arial" panose="020B0604020202020204" pitchFamily="34" charset="0"/>
                <a:sym typeface="Arial"/>
              </a:rPr>
              <a:t> de </a:t>
            </a:r>
            <a:r>
              <a:rPr lang="en-US" sz="1800" dirty="0" err="1">
                <a:solidFill>
                  <a:prstClr val="black"/>
                </a:solidFill>
                <a:latin typeface="Arial" panose="020B0604020202020204" pitchFamily="34" charset="0"/>
                <a:cs typeface="Arial" panose="020B0604020202020204" pitchFamily="34" charset="0"/>
                <a:sym typeface="Arial"/>
              </a:rPr>
              <a:t>serviço</a:t>
            </a:r>
            <a:r>
              <a:rPr lang="en-US" sz="1800" dirty="0">
                <a:solidFill>
                  <a:prstClr val="black"/>
                </a:solidFill>
                <a:latin typeface="Arial" panose="020B0604020202020204" pitchFamily="34" charset="0"/>
                <a:cs typeface="Arial" panose="020B0604020202020204" pitchFamily="34" charset="0"/>
                <a:sym typeface="Arial"/>
              </a:rPr>
              <a:t> com as </a:t>
            </a:r>
            <a:r>
              <a:rPr lang="en-US" sz="1800" dirty="0" err="1">
                <a:solidFill>
                  <a:prstClr val="black"/>
                </a:solidFill>
                <a:latin typeface="Arial" panose="020B0604020202020204" pitchFamily="34" charset="0"/>
                <a:cs typeface="Arial" panose="020B0604020202020204" pitchFamily="34" charset="0"/>
                <a:sym typeface="Arial"/>
              </a:rPr>
              <a:t>marcas</a:t>
            </a:r>
            <a:r>
              <a:rPr lang="en-US" sz="1800" dirty="0">
                <a:solidFill>
                  <a:prstClr val="black"/>
                </a:solidFill>
                <a:latin typeface="Arial" panose="020B0604020202020204" pitchFamily="34" charset="0"/>
                <a:cs typeface="Arial" panose="020B0604020202020204" pitchFamily="34" charset="0"/>
                <a:sym typeface="Arial"/>
              </a:rPr>
              <a:t> das </a:t>
            </a:r>
            <a:r>
              <a:rPr lang="en-US" sz="1800" dirty="0" err="1">
                <a:solidFill>
                  <a:prstClr val="black"/>
                </a:solidFill>
                <a:latin typeface="Arial" panose="020B0604020202020204" pitchFamily="34" charset="0"/>
                <a:cs typeface="Arial" panose="020B0604020202020204" pitchFamily="34" charset="0"/>
                <a:sym typeface="Arial"/>
              </a:rPr>
              <a:t>associadas</a:t>
            </a:r>
            <a:endParaRPr lang="en-US" sz="1800" dirty="0">
              <a:solidFill>
                <a:prstClr val="black"/>
              </a:solidFill>
              <a:latin typeface="Arial" panose="020B0604020202020204" pitchFamily="34" charset="0"/>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a:solidFill>
                  <a:prstClr val="black"/>
                </a:solidFill>
                <a:latin typeface="Arial" panose="020B0604020202020204" pitchFamily="34" charset="0"/>
                <a:cs typeface="Arial" panose="020B0604020202020204" pitchFamily="34" charset="0"/>
                <a:sym typeface="Arial"/>
              </a:rPr>
              <a:t>4.798 </a:t>
            </a:r>
            <a:r>
              <a:rPr lang="en-US" sz="1800" dirty="0" err="1">
                <a:solidFill>
                  <a:prstClr val="black"/>
                </a:solidFill>
                <a:latin typeface="Arial" panose="020B0604020202020204" pitchFamily="34" charset="0"/>
                <a:cs typeface="Arial" panose="020B0604020202020204" pitchFamily="34" charset="0"/>
                <a:sym typeface="Arial"/>
              </a:rPr>
              <a:t>lojas</a:t>
            </a:r>
            <a:r>
              <a:rPr lang="en-US" sz="1800" dirty="0">
                <a:solidFill>
                  <a:prstClr val="black"/>
                </a:solidFill>
                <a:latin typeface="Arial" panose="020B0604020202020204" pitchFamily="34" charset="0"/>
                <a:cs typeface="Arial" panose="020B0604020202020204" pitchFamily="34" charset="0"/>
                <a:sym typeface="Arial"/>
              </a:rPr>
              <a:t> de </a:t>
            </a:r>
            <a:r>
              <a:rPr lang="en-US" sz="1800" dirty="0" err="1">
                <a:solidFill>
                  <a:prstClr val="black"/>
                </a:solidFill>
                <a:latin typeface="Arial" panose="020B0604020202020204" pitchFamily="34" charset="0"/>
                <a:cs typeface="Arial" panose="020B0604020202020204" pitchFamily="34" charset="0"/>
                <a:sym typeface="Arial"/>
              </a:rPr>
              <a:t>conveniência</a:t>
            </a:r>
            <a:endParaRPr lang="en-US" sz="1800" dirty="0">
              <a:solidFill>
                <a:prstClr val="black"/>
              </a:solidFill>
              <a:latin typeface="Arial" panose="020B0604020202020204" pitchFamily="34" charset="0"/>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endParaRPr lang="en-US" sz="1800" dirty="0">
              <a:solidFill>
                <a:prstClr val="black"/>
              </a:solidFill>
              <a:latin typeface="Arial" panose="020B0604020202020204" pitchFamily="34" charset="0"/>
              <a:cs typeface="Arial" panose="020B0604020202020204" pitchFamily="34" charset="0"/>
              <a:sym typeface="Arial"/>
            </a:endParaRPr>
          </a:p>
          <a:p>
            <a:pPr marL="342900" marR="0" lvl="0" indent="-342900" algn="just" defTabSz="457200" rtl="0" eaLnBrk="1" fontAlgn="auto" latinLnBrk="0" hangingPunct="1">
              <a:lnSpc>
                <a:spcPct val="100000"/>
              </a:lnSpc>
              <a:spcBef>
                <a:spcPct val="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5" name="plural_graphArtboard 15.pdf" descr="plural_graphArtboard 15.pdf">
            <a:extLst>
              <a:ext uri="{FF2B5EF4-FFF2-40B4-BE49-F238E27FC236}">
                <a16:creationId xmlns:a16="http://schemas.microsoft.com/office/drawing/2014/main" id="{AEB85865-D288-4D23-8023-CCEC24DF2864}"/>
              </a:ext>
            </a:extLst>
          </p:cNvPr>
          <p:cNvPicPr>
            <a:picLocks noChangeAspect="1"/>
          </p:cNvPicPr>
          <p:nvPr userDrawn="1"/>
        </p:nvPicPr>
        <p:blipFill rotWithShape="1">
          <a:blip r:embed="rId14">
            <a:extLst/>
          </a:blip>
          <a:srcRect t="-1300" b="290"/>
          <a:stretch/>
        </p:blipFill>
        <p:spPr>
          <a:xfrm>
            <a:off x="7795983" y="1662905"/>
            <a:ext cx="3689947" cy="3752022"/>
          </a:xfrm>
          <a:prstGeom prst="rect">
            <a:avLst/>
          </a:prstGeom>
          <a:ln w="12700">
            <a:miter lim="400000"/>
          </a:ln>
        </p:spPr>
      </p:pic>
      <p:sp>
        <p:nvSpPr>
          <p:cNvPr id="2" name="Retângulo 1">
            <a:extLst>
              <a:ext uri="{FF2B5EF4-FFF2-40B4-BE49-F238E27FC236}">
                <a16:creationId xmlns:a16="http://schemas.microsoft.com/office/drawing/2014/main" id="{E72CFEEB-3660-43FC-8195-857B0D8A2DA5}"/>
              </a:ext>
            </a:extLst>
          </p:cNvPr>
          <p:cNvSpPr/>
          <p:nvPr userDrawn="1"/>
        </p:nvSpPr>
        <p:spPr>
          <a:xfrm>
            <a:off x="833550" y="4851619"/>
            <a:ext cx="6768269" cy="1743336"/>
          </a:xfrm>
          <a:prstGeom prst="rect">
            <a:avLst/>
          </a:prstGeom>
          <a:noFill/>
          <a:ln w="19050">
            <a:solidFill>
              <a:srgbClr val="33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432916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ítulo">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9" y="3055212"/>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Tree>
    <p:extLst>
      <p:ext uri="{BB962C8B-B14F-4D97-AF65-F5344CB8AC3E}">
        <p14:creationId xmlns:p14="http://schemas.microsoft.com/office/powerpoint/2010/main" val="3975596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issão">
    <p:spTree>
      <p:nvGrpSpPr>
        <p:cNvPr id="1" name=""/>
        <p:cNvGrpSpPr/>
        <p:nvPr/>
      </p:nvGrpSpPr>
      <p:grpSpPr>
        <a:xfrm>
          <a:off x="0" y="0"/>
          <a:ext cx="0" cy="0"/>
          <a:chOff x="0" y="0"/>
          <a:chExt cx="0" cy="0"/>
        </a:xfrm>
      </p:grpSpPr>
      <p:pic>
        <p:nvPicPr>
          <p:cNvPr id="3" name="plural_bgArtboard 13.png" descr="plural_bgArtboard 13.png">
            <a:extLst>
              <a:ext uri="{FF2B5EF4-FFF2-40B4-BE49-F238E27FC236}">
                <a16:creationId xmlns:a16="http://schemas.microsoft.com/office/drawing/2014/main" id="{81AC2E7B-990F-4790-ABFA-83A08A3A6CC5}"/>
              </a:ext>
            </a:extLst>
          </p:cNvPr>
          <p:cNvPicPr>
            <a:picLocks noChangeAspect="1"/>
          </p:cNvPicPr>
          <p:nvPr userDrawn="1"/>
        </p:nvPicPr>
        <p:blipFill>
          <a:blip r:embed="rId2">
            <a:extLst/>
          </a:blip>
          <a:stretch>
            <a:fillRect/>
          </a:stretch>
        </p:blipFill>
        <p:spPr>
          <a:xfrm>
            <a:off x="1" y="-1"/>
            <a:ext cx="12192000" cy="6858001"/>
          </a:xfrm>
          <a:prstGeom prst="rect">
            <a:avLst/>
          </a:prstGeom>
          <a:ln w="12700">
            <a:miter lim="400000"/>
          </a:ln>
        </p:spPr>
      </p:pic>
      <p:sp>
        <p:nvSpPr>
          <p:cNvPr id="4" name="Missão">
            <a:extLst>
              <a:ext uri="{FF2B5EF4-FFF2-40B4-BE49-F238E27FC236}">
                <a16:creationId xmlns:a16="http://schemas.microsoft.com/office/drawing/2014/main" id="{01C928CF-8801-44B0-B79F-AC0B278D6BB5}"/>
              </a:ext>
            </a:extLst>
          </p:cNvPr>
          <p:cNvSpPr txBox="1"/>
          <p:nvPr userDrawn="1"/>
        </p:nvSpPr>
        <p:spPr>
          <a:xfrm>
            <a:off x="7869373" y="4807924"/>
            <a:ext cx="3753656" cy="1233158"/>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r" defTabSz="607218">
              <a:lnSpc>
                <a:spcPct val="80000"/>
              </a:lnSpc>
              <a:spcBef>
                <a:spcPts val="3000"/>
              </a:spcBef>
              <a:defRPr sz="25700" spc="-514">
                <a:solidFill>
                  <a:srgbClr val="FFFFFF"/>
                </a:solidFill>
                <a:latin typeface="Akkurat-Bold"/>
                <a:ea typeface="Akkurat-Bold"/>
                <a:cs typeface="Akkurat-Bold"/>
                <a:sym typeface="Akkurat-Bold"/>
              </a:defRPr>
            </a:lvl1pPr>
          </a:lstStyle>
          <a:p>
            <a:pPr defTabSz="303609" hangingPunct="0">
              <a:spcBef>
                <a:spcPts val="1500"/>
              </a:spcBef>
            </a:pPr>
            <a:r>
              <a:rPr sz="9600" kern="0" spc="-257" dirty="0" err="1">
                <a:latin typeface="Arial" panose="020B0604020202020204" pitchFamily="34" charset="0"/>
                <a:cs typeface="Arial" panose="020B0604020202020204" pitchFamily="34" charset="0"/>
              </a:rPr>
              <a:t>Missão</a:t>
            </a:r>
            <a:endParaRPr sz="9600" kern="0" spc="-257" dirty="0">
              <a:latin typeface="Arial" panose="020B0604020202020204" pitchFamily="34" charset="0"/>
              <a:cs typeface="Arial" panose="020B0604020202020204" pitchFamily="34" charset="0"/>
            </a:endParaRPr>
          </a:p>
        </p:txBody>
      </p:sp>
      <p:sp>
        <p:nvSpPr>
          <p:cNvPr id="5" name="Representar os associados junto à sociedade, atuando com protagonismo para assegurar um ambiente de negócios equilibrado e competitivo, por meio de um conjunto regulatório de excelência, antecipando-se às transformações do mercado.">
            <a:extLst>
              <a:ext uri="{FF2B5EF4-FFF2-40B4-BE49-F238E27FC236}">
                <a16:creationId xmlns:a16="http://schemas.microsoft.com/office/drawing/2014/main" id="{3686CC4E-E67D-4CB3-855D-C711CA7EA190}"/>
              </a:ext>
            </a:extLst>
          </p:cNvPr>
          <p:cNvSpPr txBox="1"/>
          <p:nvPr userDrawn="1"/>
        </p:nvSpPr>
        <p:spPr>
          <a:xfrm>
            <a:off x="323879" y="428984"/>
            <a:ext cx="8107413" cy="346234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lstStyle>
            <a:lvl1pPr algn="l" defTabSz="607218">
              <a:lnSpc>
                <a:spcPts val="7700"/>
              </a:lnSpc>
              <a:spcBef>
                <a:spcPts val="3000"/>
              </a:spcBef>
              <a:defRPr sz="5600" spc="-112">
                <a:solidFill>
                  <a:srgbClr val="FFFFFF"/>
                </a:solidFill>
                <a:latin typeface="Akkurat-Light"/>
                <a:ea typeface="Akkurat-Light"/>
                <a:cs typeface="Akkurat-Light"/>
                <a:sym typeface="Akkurat-Light"/>
              </a:defRPr>
            </a:lvl1pPr>
          </a:lstStyle>
          <a:p>
            <a:pPr defTabSz="303609" hangingPunct="0">
              <a:lnSpc>
                <a:spcPts val="3850"/>
              </a:lnSpc>
              <a:spcBef>
                <a:spcPts val="1500"/>
              </a:spcBef>
            </a:pPr>
            <a:r>
              <a:rPr sz="2600" kern="0" spc="-56" dirty="0" err="1">
                <a:latin typeface="Arial" panose="020B0604020202020204" pitchFamily="34" charset="0"/>
                <a:cs typeface="Arial" panose="020B0604020202020204" pitchFamily="34" charset="0"/>
              </a:rPr>
              <a:t>Representar</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associados</a:t>
            </a:r>
            <a:r>
              <a:rPr sz="2600" kern="0" spc="-56" dirty="0">
                <a:latin typeface="Arial" panose="020B0604020202020204" pitchFamily="34" charset="0"/>
                <a:cs typeface="Arial" panose="020B0604020202020204" pitchFamily="34" charset="0"/>
              </a:rPr>
              <a:t> junto à </a:t>
            </a:r>
            <a:r>
              <a:rPr sz="2600" kern="0" spc="-56" dirty="0" err="1">
                <a:latin typeface="Arial" panose="020B0604020202020204" pitchFamily="34" charset="0"/>
                <a:cs typeface="Arial" panose="020B0604020202020204" pitchFamily="34" charset="0"/>
              </a:rPr>
              <a:t>sociedade</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atuando</a:t>
            </a:r>
            <a:r>
              <a:rPr sz="2600" kern="0" spc="-56" dirty="0">
                <a:latin typeface="Arial" panose="020B0604020202020204" pitchFamily="34" charset="0"/>
                <a:cs typeface="Arial" panose="020B0604020202020204" pitchFamily="34" charset="0"/>
              </a:rPr>
              <a:t> com </a:t>
            </a:r>
            <a:r>
              <a:rPr sz="2600" kern="0" spc="-56" dirty="0" err="1">
                <a:latin typeface="Arial" panose="020B0604020202020204" pitchFamily="34" charset="0"/>
                <a:cs typeface="Arial" panose="020B0604020202020204" pitchFamily="34" charset="0"/>
              </a:rPr>
              <a:t>protagonismo</a:t>
            </a:r>
            <a:r>
              <a:rPr sz="2600" kern="0" spc="-56" dirty="0">
                <a:latin typeface="Arial" panose="020B0604020202020204" pitchFamily="34" charset="0"/>
                <a:cs typeface="Arial" panose="020B0604020202020204" pitchFamily="34" charset="0"/>
              </a:rPr>
              <a:t> para </a:t>
            </a:r>
            <a:r>
              <a:rPr sz="2600" kern="0" spc="-56" dirty="0" err="1">
                <a:latin typeface="Arial" panose="020B0604020202020204" pitchFamily="34" charset="0"/>
                <a:cs typeface="Arial" panose="020B0604020202020204" pitchFamily="34" charset="0"/>
              </a:rPr>
              <a:t>assegurar</a:t>
            </a:r>
            <a:r>
              <a:rPr sz="2600" kern="0" spc="-56" dirty="0">
                <a:latin typeface="Arial" panose="020B0604020202020204" pitchFamily="34" charset="0"/>
                <a:cs typeface="Arial" panose="020B0604020202020204" pitchFamily="34" charset="0"/>
              </a:rPr>
              <a:t> um </a:t>
            </a:r>
            <a:r>
              <a:rPr sz="2600" kern="0" spc="-56" dirty="0" err="1">
                <a:latin typeface="Arial" panose="020B0604020202020204" pitchFamily="34" charset="0"/>
                <a:cs typeface="Arial" panose="020B0604020202020204" pitchFamily="34" charset="0"/>
              </a:rPr>
              <a:t>ambiente</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negócios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equilibrado</a:t>
            </a:r>
            <a:r>
              <a:rPr sz="2600" kern="0" spc="-56" dirty="0">
                <a:latin typeface="Arial" panose="020B0604020202020204" pitchFamily="34" charset="0"/>
                <a:cs typeface="Arial" panose="020B0604020202020204" pitchFamily="34" charset="0"/>
              </a:rPr>
              <a:t> e </a:t>
            </a:r>
            <a:r>
              <a:rPr sz="2600" kern="0" spc="-56" dirty="0" err="1">
                <a:latin typeface="Arial" panose="020B0604020202020204" pitchFamily="34" charset="0"/>
                <a:cs typeface="Arial" panose="020B0604020202020204" pitchFamily="34" charset="0"/>
              </a:rPr>
              <a:t>competitivo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por</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meio</a:t>
            </a:r>
            <a:r>
              <a:rPr sz="2600" kern="0" spc="-56" dirty="0">
                <a:latin typeface="Arial" panose="020B0604020202020204" pitchFamily="34" charset="0"/>
                <a:cs typeface="Arial" panose="020B0604020202020204" pitchFamily="34" charset="0"/>
              </a:rPr>
              <a:t> de um conjunto </a:t>
            </a:r>
            <a:r>
              <a:rPr sz="2600" kern="0" spc="-56" dirty="0" err="1">
                <a:latin typeface="Arial" panose="020B0604020202020204" pitchFamily="34" charset="0"/>
                <a:cs typeface="Arial" panose="020B0604020202020204" pitchFamily="34" charset="0"/>
              </a:rPr>
              <a:t>regulatório</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excelência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antecipando</a:t>
            </a:r>
            <a:r>
              <a:rPr sz="2600" kern="0" spc="-56" dirty="0">
                <a:latin typeface="Arial" panose="020B0604020202020204" pitchFamily="34" charset="0"/>
                <a:cs typeface="Arial" panose="020B0604020202020204" pitchFamily="34" charset="0"/>
              </a:rPr>
              <a:t>-se </a:t>
            </a:r>
            <a:r>
              <a:rPr sz="2600" kern="0" spc="-56" dirty="0" err="1">
                <a:latin typeface="Arial" panose="020B0604020202020204" pitchFamily="34" charset="0"/>
                <a:cs typeface="Arial" panose="020B0604020202020204" pitchFamily="34" charset="0"/>
              </a:rPr>
              <a:t>às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transformações</a:t>
            </a:r>
            <a:r>
              <a:rPr sz="2600" kern="0" spc="-56" dirty="0">
                <a:latin typeface="Arial" panose="020B0604020202020204" pitchFamily="34" charset="0"/>
                <a:cs typeface="Arial" panose="020B0604020202020204" pitchFamily="34" charset="0"/>
              </a:rPr>
              <a:t> do </a:t>
            </a:r>
            <a:r>
              <a:rPr sz="2600" kern="0" spc="-56" dirty="0" err="1">
                <a:latin typeface="Arial" panose="020B0604020202020204" pitchFamily="34" charset="0"/>
                <a:cs typeface="Arial" panose="020B0604020202020204" pitchFamily="34" charset="0"/>
              </a:rPr>
              <a:t>mercado</a:t>
            </a:r>
            <a:r>
              <a:rPr sz="2600" kern="0" spc="-56"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16920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são">
    <p:spTree>
      <p:nvGrpSpPr>
        <p:cNvPr id="1" name=""/>
        <p:cNvGrpSpPr/>
        <p:nvPr/>
      </p:nvGrpSpPr>
      <p:grpSpPr>
        <a:xfrm>
          <a:off x="0" y="0"/>
          <a:ext cx="0" cy="0"/>
          <a:chOff x="0" y="0"/>
          <a:chExt cx="0" cy="0"/>
        </a:xfrm>
      </p:grpSpPr>
      <p:pic>
        <p:nvPicPr>
          <p:cNvPr id="3" name="plural_bgArtboard 13.png" descr="plural_bgArtboard 13.png">
            <a:extLst>
              <a:ext uri="{FF2B5EF4-FFF2-40B4-BE49-F238E27FC236}">
                <a16:creationId xmlns:a16="http://schemas.microsoft.com/office/drawing/2014/main" id="{D778A221-D088-48F6-AD59-E763FD0F49EF}"/>
              </a:ext>
            </a:extLst>
          </p:cNvPr>
          <p:cNvPicPr>
            <a:picLocks noChangeAspect="1"/>
          </p:cNvPicPr>
          <p:nvPr userDrawn="1"/>
        </p:nvPicPr>
        <p:blipFill>
          <a:blip r:embed="rId2">
            <a:extLst/>
          </a:blip>
          <a:stretch>
            <a:fillRect/>
          </a:stretch>
        </p:blipFill>
        <p:spPr>
          <a:xfrm flipH="1">
            <a:off x="0" y="1"/>
            <a:ext cx="12192000" cy="6858000"/>
          </a:xfrm>
          <a:prstGeom prst="rect">
            <a:avLst/>
          </a:prstGeom>
          <a:ln w="12700">
            <a:miter lim="400000"/>
          </a:ln>
        </p:spPr>
      </p:pic>
      <p:sp>
        <p:nvSpPr>
          <p:cNvPr id="4" name="Ser referência como uma entidade que atua com representatividade e dinamismo na proposição de um conjunto regulatório capaz de garantir um ambiente de negócios atrativo.">
            <a:extLst>
              <a:ext uri="{FF2B5EF4-FFF2-40B4-BE49-F238E27FC236}">
                <a16:creationId xmlns:a16="http://schemas.microsoft.com/office/drawing/2014/main" id="{EFA449BB-6B1D-423A-9228-2D25E605AC7C}"/>
              </a:ext>
            </a:extLst>
          </p:cNvPr>
          <p:cNvSpPr txBox="1"/>
          <p:nvPr userDrawn="1"/>
        </p:nvSpPr>
        <p:spPr>
          <a:xfrm>
            <a:off x="3925215" y="1356906"/>
            <a:ext cx="7578060" cy="2121245"/>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lstStyle>
            <a:lvl1pPr algn="r" defTabSz="607218">
              <a:lnSpc>
                <a:spcPts val="7700"/>
              </a:lnSpc>
              <a:spcBef>
                <a:spcPts val="3000"/>
              </a:spcBef>
              <a:defRPr sz="5600" spc="-112">
                <a:solidFill>
                  <a:srgbClr val="FFFFFF"/>
                </a:solidFill>
                <a:latin typeface="Akkurat-Light"/>
                <a:ea typeface="Akkurat-Light"/>
                <a:cs typeface="Akkurat-Light"/>
                <a:sym typeface="Akkurat-Light"/>
              </a:defRPr>
            </a:lvl1pPr>
          </a:lstStyle>
          <a:p>
            <a:pPr defTabSz="303609" hangingPunct="0">
              <a:lnSpc>
                <a:spcPts val="3850"/>
              </a:lnSpc>
              <a:spcBef>
                <a:spcPts val="1500"/>
              </a:spcBef>
            </a:pPr>
            <a:r>
              <a:rPr sz="2600" kern="0" spc="-56" dirty="0">
                <a:latin typeface="Arial" panose="020B0604020202020204" pitchFamily="34" charset="0"/>
                <a:cs typeface="Arial" panose="020B0604020202020204" pitchFamily="34" charset="0"/>
              </a:rPr>
              <a:t>Ser </a:t>
            </a:r>
            <a:r>
              <a:rPr sz="2600" kern="0" spc="-56" dirty="0" err="1">
                <a:latin typeface="Arial" panose="020B0604020202020204" pitchFamily="34" charset="0"/>
                <a:cs typeface="Arial" panose="020B0604020202020204" pitchFamily="34" charset="0"/>
              </a:rPr>
              <a:t>referência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como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uma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entidade</a:t>
            </a:r>
            <a:r>
              <a:rPr sz="2600" kern="0" spc="-56" dirty="0">
                <a:latin typeface="Arial" panose="020B0604020202020204" pitchFamily="34" charset="0"/>
                <a:cs typeface="Arial" panose="020B0604020202020204" pitchFamily="34" charset="0"/>
              </a:rPr>
              <a:t> que </a:t>
            </a:r>
            <a:r>
              <a:rPr sz="2600" kern="0" spc="-56" dirty="0" err="1">
                <a:latin typeface="Arial" panose="020B0604020202020204" pitchFamily="34" charset="0"/>
                <a:cs typeface="Arial" panose="020B0604020202020204" pitchFamily="34" charset="0"/>
              </a:rPr>
              <a:t>atua</a:t>
            </a:r>
            <a:r>
              <a:rPr sz="2600" kern="0" spc="-56" dirty="0">
                <a:latin typeface="Arial" panose="020B0604020202020204" pitchFamily="34" charset="0"/>
                <a:cs typeface="Arial" panose="020B0604020202020204" pitchFamily="34" charset="0"/>
              </a:rPr>
              <a:t> com </a:t>
            </a:r>
            <a:r>
              <a:rPr sz="2600" kern="0" spc="-56" dirty="0" err="1">
                <a:latin typeface="Arial" panose="020B0604020202020204" pitchFamily="34" charset="0"/>
                <a:cs typeface="Arial" panose="020B0604020202020204" pitchFamily="34" charset="0"/>
              </a:rPr>
              <a:t>representatividade</a:t>
            </a:r>
            <a:r>
              <a:rPr sz="2600" kern="0" spc="-56" dirty="0">
                <a:latin typeface="Arial" panose="020B0604020202020204" pitchFamily="34" charset="0"/>
                <a:cs typeface="Arial" panose="020B0604020202020204" pitchFamily="34" charset="0"/>
              </a:rPr>
              <a:t> e </a:t>
            </a:r>
            <a:r>
              <a:rPr sz="2600" kern="0" spc="-56" dirty="0" err="1">
                <a:latin typeface="Arial" panose="020B0604020202020204" pitchFamily="34" charset="0"/>
                <a:cs typeface="Arial" panose="020B0604020202020204" pitchFamily="34" charset="0"/>
              </a:rPr>
              <a:t>dinamismo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na</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proposição</a:t>
            </a:r>
            <a:r>
              <a:rPr sz="2600" kern="0" spc="-56" dirty="0">
                <a:latin typeface="Arial" panose="020B0604020202020204" pitchFamily="34" charset="0"/>
                <a:cs typeface="Arial" panose="020B0604020202020204" pitchFamily="34" charset="0"/>
              </a:rPr>
              <a:t> de um conjunto </a:t>
            </a:r>
            <a:r>
              <a:rPr sz="2600" kern="0" spc="-56" dirty="0" err="1">
                <a:latin typeface="Arial" panose="020B0604020202020204" pitchFamily="34" charset="0"/>
                <a:cs typeface="Arial" panose="020B0604020202020204" pitchFamily="34" charset="0"/>
              </a:rPr>
              <a:t>regulatório</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capaz</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garantir</a:t>
            </a:r>
            <a:r>
              <a:rPr sz="2600" kern="0" spc="-56" dirty="0">
                <a:latin typeface="Arial" panose="020B0604020202020204" pitchFamily="34" charset="0"/>
                <a:cs typeface="Arial" panose="020B0604020202020204" pitchFamily="34" charset="0"/>
              </a:rPr>
              <a:t> um </a:t>
            </a:r>
            <a:r>
              <a:rPr sz="2600" kern="0" spc="-56" dirty="0" err="1">
                <a:latin typeface="Arial" panose="020B0604020202020204" pitchFamily="34" charset="0"/>
                <a:cs typeface="Arial" panose="020B0604020202020204" pitchFamily="34" charset="0"/>
              </a:rPr>
              <a:t>ambiente</a:t>
            </a:r>
            <a:r>
              <a:rPr sz="2600" kern="0" spc="-56" dirty="0">
                <a:latin typeface="Arial" panose="020B0604020202020204" pitchFamily="34" charset="0"/>
                <a:cs typeface="Arial" panose="020B0604020202020204" pitchFamily="34" charset="0"/>
              </a:rPr>
              <a:t> de </a:t>
            </a:r>
            <a:r>
              <a:rPr sz="2600" kern="0" spc="-56" dirty="0" err="1">
                <a:latin typeface="Arial" panose="020B0604020202020204" pitchFamily="34" charset="0"/>
                <a:cs typeface="Arial" panose="020B0604020202020204" pitchFamily="34" charset="0"/>
              </a:rPr>
              <a:t>negócios</a:t>
            </a:r>
            <a:r>
              <a:rPr sz="2600" kern="0" spc="-56" dirty="0">
                <a:latin typeface="Arial" panose="020B0604020202020204" pitchFamily="34" charset="0"/>
                <a:cs typeface="Arial" panose="020B0604020202020204" pitchFamily="34" charset="0"/>
              </a:rPr>
              <a:t> </a:t>
            </a:r>
            <a:r>
              <a:rPr sz="2600" kern="0" spc="-56" dirty="0" err="1">
                <a:latin typeface="Arial" panose="020B0604020202020204" pitchFamily="34" charset="0"/>
                <a:cs typeface="Arial" panose="020B0604020202020204" pitchFamily="34" charset="0"/>
              </a:rPr>
              <a:t>atrativo</a:t>
            </a:r>
            <a:r>
              <a:rPr sz="2800" kern="0" spc="-56" dirty="0"/>
              <a:t>.</a:t>
            </a:r>
          </a:p>
        </p:txBody>
      </p:sp>
      <p:sp>
        <p:nvSpPr>
          <p:cNvPr id="5" name="Visão">
            <a:extLst>
              <a:ext uri="{FF2B5EF4-FFF2-40B4-BE49-F238E27FC236}">
                <a16:creationId xmlns:a16="http://schemas.microsoft.com/office/drawing/2014/main" id="{37A90273-9745-49A0-9271-62A9A3697FC8}"/>
              </a:ext>
            </a:extLst>
          </p:cNvPr>
          <p:cNvSpPr txBox="1"/>
          <p:nvPr userDrawn="1"/>
        </p:nvSpPr>
        <p:spPr>
          <a:xfrm>
            <a:off x="267947" y="4807924"/>
            <a:ext cx="2965877" cy="1233158"/>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r" defTabSz="607218">
              <a:lnSpc>
                <a:spcPct val="80000"/>
              </a:lnSpc>
              <a:spcBef>
                <a:spcPts val="3000"/>
              </a:spcBef>
              <a:defRPr sz="25700" spc="-514">
                <a:solidFill>
                  <a:srgbClr val="FFFFFF"/>
                </a:solidFill>
                <a:latin typeface="Akkurat-Bold"/>
                <a:ea typeface="Akkurat-Bold"/>
                <a:cs typeface="Akkurat-Bold"/>
                <a:sym typeface="Akkurat-Bold"/>
              </a:defRPr>
            </a:lvl1pPr>
          </a:lstStyle>
          <a:p>
            <a:pPr defTabSz="303609" hangingPunct="0">
              <a:spcBef>
                <a:spcPts val="1500"/>
              </a:spcBef>
            </a:pPr>
            <a:r>
              <a:rPr sz="9600" kern="0" spc="-257" dirty="0" err="1">
                <a:latin typeface="Arial" panose="020B0604020202020204" pitchFamily="34" charset="0"/>
                <a:cs typeface="Arial" panose="020B0604020202020204" pitchFamily="34" charset="0"/>
              </a:rPr>
              <a:t>Visão</a:t>
            </a:r>
            <a:endParaRPr sz="9600" kern="0" spc="-25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40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170B726B-205B-4DF5-9476-F3FF175AE3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423E6DBA-CADF-4D99-A7F4-8DAF25804CFC}"/>
              </a:ext>
            </a:extLst>
          </p:cNvPr>
          <p:cNvSpPr txBox="1"/>
          <p:nvPr userDrawn="1"/>
        </p:nvSpPr>
        <p:spPr>
          <a:xfrm>
            <a:off x="599216" y="1290359"/>
            <a:ext cx="11040333" cy="5262979"/>
          </a:xfrm>
          <a:prstGeom prst="rect">
            <a:avLst/>
          </a:prstGeom>
          <a:noFill/>
        </p:spPr>
        <p:txBody>
          <a:bodyPr wrap="square" rtlCol="0">
            <a:spAutoFit/>
          </a:bodyPr>
          <a:lstStyle/>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 PLURAL possui Código de Integridade e Conduta, cujas normas orientam o comportamento ético e responsável de seus colaboradores e associados, além de reiterar a obrigatoriedade de plena observância das normas anticorrupção, concorrenciais e regulatórias.</a:t>
            </a:r>
          </a:p>
          <a:p>
            <a:pPr marL="285750" marR="0" lvl="0" indent="-285750" algn="just" defTabSz="4572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Os participantes da presente reunião declaram conhecer o Código de Integridade e Conduta e se comprometem a cumpri-lo integralmente, em especial, as seguintes Regras de Ouro:</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Toda reunião deve ter convite, pauta e ata. Os assuntos tratados devem ser institucionais e de legítimo interesse setorial. </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É proibida a discussão de assuntos comerciais ou a troca de informações concorrencialmente sensíveis. Se necessária, a coleta de dados sensíveis ocorrerá em atenção às melhores práticas e regras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 caso de suspeita de violação das normas do Código de Integridade de Conduta, o participante deve se manifestar e consignar sua discordância por escrito. Caso persista a suspeita, deve se retirar e comunicar o fato ao Comitê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 PLURAL, sem prejuízo de outras providências que entender cabíveis. </a:t>
            </a:r>
          </a:p>
          <a:p>
            <a:pPr marL="742950" marR="0" lvl="1" indent="-285750" algn="just" defTabSz="457200" rtl="0" eaLnBrk="1" fontAlgn="auto" latinLnBrk="0" hangingPunct="1">
              <a:lnSpc>
                <a:spcPct val="150000"/>
              </a:lnSpc>
              <a:spcBef>
                <a:spcPts val="0"/>
              </a:spcBef>
              <a:spcAft>
                <a:spcPts val="0"/>
              </a:spcAft>
              <a:buClrTx/>
              <a:buSzPct val="85000"/>
              <a:buFont typeface="Wingdings" panose="05000000000000000000" pitchFamily="2" charset="2"/>
              <a:buChar char="Ø"/>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 caso de dúvidas, o participante deve procurar o Comitê de </a:t>
            </a:r>
            <a:r>
              <a:rPr kumimoji="0" lang="pt-BR" sz="1600" b="0"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Compliance</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da PLURAL.</a:t>
            </a:r>
          </a:p>
          <a:p>
            <a:pPr marL="285750" marR="0" lvl="0" indent="-285750" algn="just" defTabSz="457200" rtl="0" eaLnBrk="1" fontAlgn="auto" latinLnBrk="0" hangingPunct="1">
              <a:lnSpc>
                <a:spcPct val="150000"/>
              </a:lnSpc>
              <a:spcBef>
                <a:spcPts val="0"/>
              </a:spcBef>
              <a:spcAft>
                <a:spcPts val="0"/>
              </a:spcAft>
              <a:buClrTx/>
              <a:buSzPct val="100000"/>
              <a:buFont typeface="Wingdings" panose="05000000000000000000" pitchFamily="2" charset="2"/>
              <a:buChar char="ü"/>
              <a:tabLst/>
              <a:defRPr/>
            </a:pP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 </a:t>
            </a:r>
            <a:r>
              <a:rPr lang="pt-BR" sz="1600" dirty="0">
                <a:latin typeface="Arial" panose="020B0604020202020204" pitchFamily="34" charset="0"/>
                <a:cs typeface="Arial" panose="020B0604020202020204" pitchFamily="34" charset="0"/>
              </a:rPr>
              <a:t>Código</a:t>
            </a:r>
            <a:r>
              <a:rPr kumimoji="0" lang="pt-BR"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de Integridade e Conduta aplica-se antes, durante e após a reunião, incluindo intervalos.</a:t>
            </a:r>
          </a:p>
        </p:txBody>
      </p:sp>
      <p:sp>
        <p:nvSpPr>
          <p:cNvPr id="8" name="Título 1">
            <a:extLst>
              <a:ext uri="{FF2B5EF4-FFF2-40B4-BE49-F238E27FC236}">
                <a16:creationId xmlns:a16="http://schemas.microsoft.com/office/drawing/2014/main" id="{A2C46147-F8B4-4FB2-98A3-1C7A2DDC0A2B}"/>
              </a:ext>
            </a:extLst>
          </p:cNvPr>
          <p:cNvSpPr txBox="1">
            <a:spLocks/>
          </p:cNvSpPr>
          <p:nvPr userDrawn="1"/>
        </p:nvSpPr>
        <p:spPr>
          <a:xfrm>
            <a:off x="668789" y="367549"/>
            <a:ext cx="8252446" cy="7550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308C"/>
                </a:solidFill>
                <a:latin typeface="Arial"/>
                <a:ea typeface="Arial"/>
                <a:cs typeface="Arial"/>
                <a:sym typeface="Arial"/>
              </a:defRPr>
            </a:lvl1pPr>
          </a:lstStyle>
          <a:p>
            <a:pPr lvl="0" algn="l"/>
            <a:r>
              <a:rPr lang="en-US" sz="2600" b="1" dirty="0">
                <a:solidFill>
                  <a:srgbClr val="333399"/>
                </a:solidFill>
                <a:latin typeface="Arial" charset="0"/>
                <a:cs typeface="Arial" charset="0"/>
              </a:rPr>
              <a:t>Disclaimer</a:t>
            </a:r>
          </a:p>
        </p:txBody>
      </p:sp>
      <p:cxnSp>
        <p:nvCxnSpPr>
          <p:cNvPr id="9" name="Conector reto 8">
            <a:extLst>
              <a:ext uri="{FF2B5EF4-FFF2-40B4-BE49-F238E27FC236}">
                <a16:creationId xmlns:a16="http://schemas.microsoft.com/office/drawing/2014/main" id="{D7B45D52-61E7-4AB1-925A-8D87FA6A5AD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0277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Associadas">
    <p:spTree>
      <p:nvGrpSpPr>
        <p:cNvPr id="1" name=""/>
        <p:cNvGrpSpPr/>
        <p:nvPr/>
      </p:nvGrpSpPr>
      <p:grpSpPr>
        <a:xfrm>
          <a:off x="0" y="0"/>
          <a:ext cx="0" cy="0"/>
          <a:chOff x="0" y="0"/>
          <a:chExt cx="0" cy="0"/>
        </a:xfrm>
      </p:grpSpPr>
      <p:pic>
        <p:nvPicPr>
          <p:cNvPr id="10" name="Picture 30">
            <a:extLst>
              <a:ext uri="{FF2B5EF4-FFF2-40B4-BE49-F238E27FC236}">
                <a16:creationId xmlns:a16="http://schemas.microsoft.com/office/drawing/2014/main" id="{162577D7-46B8-4C41-AFCE-5F18A2DC87FC}"/>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11" name="Conector reto 10">
            <a:extLst>
              <a:ext uri="{FF2B5EF4-FFF2-40B4-BE49-F238E27FC236}">
                <a16:creationId xmlns:a16="http://schemas.microsoft.com/office/drawing/2014/main" id="{8F012999-E7C2-4ABE-B7AB-2EDD472EC333}"/>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Imagem 28" descr="Imagem 28">
            <a:extLst>
              <a:ext uri="{FF2B5EF4-FFF2-40B4-BE49-F238E27FC236}">
                <a16:creationId xmlns:a16="http://schemas.microsoft.com/office/drawing/2014/main" id="{1FE87A90-1811-484C-AADE-02E7CBB012AA}"/>
              </a:ext>
            </a:extLst>
          </p:cNvPr>
          <p:cNvPicPr>
            <a:picLocks noChangeAspect="1"/>
          </p:cNvPicPr>
          <p:nvPr userDrawn="1"/>
        </p:nvPicPr>
        <p:blipFill>
          <a:blip r:embed="rId3">
            <a:extLst/>
          </a:blip>
          <a:srcRect l="4955" t="9389" r="7902" b="9653"/>
          <a:stretch>
            <a:fillRect/>
          </a:stretch>
        </p:blipFill>
        <p:spPr>
          <a:xfrm>
            <a:off x="3233013" y="6012693"/>
            <a:ext cx="984673" cy="449730"/>
          </a:xfrm>
          <a:prstGeom prst="rect">
            <a:avLst/>
          </a:prstGeom>
          <a:ln w="12700">
            <a:miter lim="400000"/>
          </a:ln>
        </p:spPr>
      </p:pic>
      <p:pic>
        <p:nvPicPr>
          <p:cNvPr id="13" name="Imagem 46" descr="Imagem 46">
            <a:extLst>
              <a:ext uri="{FF2B5EF4-FFF2-40B4-BE49-F238E27FC236}">
                <a16:creationId xmlns:a16="http://schemas.microsoft.com/office/drawing/2014/main" id="{37EAECC6-6803-4102-B020-881DE73C25C5}"/>
              </a:ext>
            </a:extLst>
          </p:cNvPr>
          <p:cNvPicPr>
            <a:picLocks noChangeAspect="1"/>
          </p:cNvPicPr>
          <p:nvPr userDrawn="1"/>
        </p:nvPicPr>
        <p:blipFill>
          <a:blip r:embed="rId4">
            <a:extLst/>
          </a:blip>
          <a:stretch>
            <a:fillRect/>
          </a:stretch>
        </p:blipFill>
        <p:spPr>
          <a:xfrm>
            <a:off x="5506326" y="5946868"/>
            <a:ext cx="379405" cy="485078"/>
          </a:xfrm>
          <a:prstGeom prst="rect">
            <a:avLst/>
          </a:prstGeom>
          <a:ln w="12700">
            <a:miter lim="400000"/>
          </a:ln>
        </p:spPr>
      </p:pic>
      <p:pic>
        <p:nvPicPr>
          <p:cNvPr id="14" name="Imagem 32" descr="Imagem 32">
            <a:extLst>
              <a:ext uri="{FF2B5EF4-FFF2-40B4-BE49-F238E27FC236}">
                <a16:creationId xmlns:a16="http://schemas.microsoft.com/office/drawing/2014/main" id="{CE0C1ECB-C008-4B94-B385-AFAC4427CC53}"/>
              </a:ext>
            </a:extLst>
          </p:cNvPr>
          <p:cNvPicPr>
            <a:picLocks noChangeAspect="1"/>
          </p:cNvPicPr>
          <p:nvPr userDrawn="1"/>
        </p:nvPicPr>
        <p:blipFill>
          <a:blip r:embed="rId5">
            <a:extLst/>
          </a:blip>
          <a:stretch>
            <a:fillRect/>
          </a:stretch>
        </p:blipFill>
        <p:spPr>
          <a:xfrm>
            <a:off x="6282419" y="6015045"/>
            <a:ext cx="674370" cy="271898"/>
          </a:xfrm>
          <a:prstGeom prst="rect">
            <a:avLst/>
          </a:prstGeom>
          <a:ln w="12700">
            <a:miter lim="400000"/>
          </a:ln>
        </p:spPr>
      </p:pic>
      <p:pic>
        <p:nvPicPr>
          <p:cNvPr id="15" name="Imagem 41" descr="Imagem 41">
            <a:extLst>
              <a:ext uri="{FF2B5EF4-FFF2-40B4-BE49-F238E27FC236}">
                <a16:creationId xmlns:a16="http://schemas.microsoft.com/office/drawing/2014/main" id="{B0F8616B-EF71-420F-8577-DB6D1CC4456F}"/>
              </a:ext>
            </a:extLst>
          </p:cNvPr>
          <p:cNvPicPr>
            <a:picLocks noChangeAspect="1"/>
          </p:cNvPicPr>
          <p:nvPr userDrawn="1"/>
        </p:nvPicPr>
        <p:blipFill>
          <a:blip r:embed="rId6">
            <a:extLst/>
          </a:blip>
          <a:stretch>
            <a:fillRect/>
          </a:stretch>
        </p:blipFill>
        <p:spPr>
          <a:xfrm>
            <a:off x="2442032" y="5189771"/>
            <a:ext cx="906819" cy="546100"/>
          </a:xfrm>
          <a:prstGeom prst="rect">
            <a:avLst/>
          </a:prstGeom>
          <a:ln w="12700">
            <a:miter lim="400000"/>
          </a:ln>
        </p:spPr>
      </p:pic>
      <p:pic>
        <p:nvPicPr>
          <p:cNvPr id="16" name="Imagem 42" descr="Imagem 42">
            <a:extLst>
              <a:ext uri="{FF2B5EF4-FFF2-40B4-BE49-F238E27FC236}">
                <a16:creationId xmlns:a16="http://schemas.microsoft.com/office/drawing/2014/main" id="{B48C8C58-9DD9-428B-BA34-664702B9E3F4}"/>
              </a:ext>
            </a:extLst>
          </p:cNvPr>
          <p:cNvPicPr>
            <a:picLocks noChangeAspect="1"/>
          </p:cNvPicPr>
          <p:nvPr userDrawn="1"/>
        </p:nvPicPr>
        <p:blipFill>
          <a:blip r:embed="rId7">
            <a:extLst/>
          </a:blip>
          <a:stretch>
            <a:fillRect/>
          </a:stretch>
        </p:blipFill>
        <p:spPr>
          <a:xfrm>
            <a:off x="6215168" y="5282569"/>
            <a:ext cx="963802" cy="279786"/>
          </a:xfrm>
          <a:prstGeom prst="rect">
            <a:avLst/>
          </a:prstGeom>
          <a:ln w="12700">
            <a:miter lim="400000"/>
          </a:ln>
        </p:spPr>
      </p:pic>
      <p:pic>
        <p:nvPicPr>
          <p:cNvPr id="17" name="Imagem 44" descr="Imagem 44">
            <a:extLst>
              <a:ext uri="{FF2B5EF4-FFF2-40B4-BE49-F238E27FC236}">
                <a16:creationId xmlns:a16="http://schemas.microsoft.com/office/drawing/2014/main" id="{BDBCC580-418A-4363-82F6-D67B6175C06B}"/>
              </a:ext>
            </a:extLst>
          </p:cNvPr>
          <p:cNvPicPr>
            <a:picLocks noChangeAspect="1"/>
          </p:cNvPicPr>
          <p:nvPr userDrawn="1"/>
        </p:nvPicPr>
        <p:blipFill>
          <a:blip r:embed="rId8">
            <a:extLst/>
          </a:blip>
          <a:stretch>
            <a:fillRect/>
          </a:stretch>
        </p:blipFill>
        <p:spPr>
          <a:xfrm>
            <a:off x="5184169" y="5220121"/>
            <a:ext cx="394741" cy="449730"/>
          </a:xfrm>
          <a:prstGeom prst="rect">
            <a:avLst/>
          </a:prstGeom>
          <a:ln w="12700">
            <a:miter lim="400000"/>
          </a:ln>
        </p:spPr>
      </p:pic>
      <p:pic>
        <p:nvPicPr>
          <p:cNvPr id="18" name="Imagem 44" descr="Imagem 44">
            <a:extLst>
              <a:ext uri="{FF2B5EF4-FFF2-40B4-BE49-F238E27FC236}">
                <a16:creationId xmlns:a16="http://schemas.microsoft.com/office/drawing/2014/main" id="{0048E55E-ADE9-4C2F-B5FA-24F066116EA8}"/>
              </a:ext>
            </a:extLst>
          </p:cNvPr>
          <p:cNvPicPr>
            <a:picLocks noChangeAspect="1"/>
          </p:cNvPicPr>
          <p:nvPr userDrawn="1"/>
        </p:nvPicPr>
        <p:blipFill>
          <a:blip r:embed="rId9">
            <a:extLst/>
          </a:blip>
          <a:stretch>
            <a:fillRect/>
          </a:stretch>
        </p:blipFill>
        <p:spPr>
          <a:xfrm>
            <a:off x="1097795" y="5311704"/>
            <a:ext cx="820464" cy="385483"/>
          </a:xfrm>
          <a:prstGeom prst="rect">
            <a:avLst/>
          </a:prstGeom>
          <a:ln w="12700">
            <a:miter lim="400000"/>
          </a:ln>
        </p:spPr>
      </p:pic>
      <p:pic>
        <p:nvPicPr>
          <p:cNvPr id="19" name="Imagem 46" descr="Imagem 46">
            <a:extLst>
              <a:ext uri="{FF2B5EF4-FFF2-40B4-BE49-F238E27FC236}">
                <a16:creationId xmlns:a16="http://schemas.microsoft.com/office/drawing/2014/main" id="{3C7D9891-DC83-4228-95AD-FB2D5B9261CD}"/>
              </a:ext>
            </a:extLst>
          </p:cNvPr>
          <p:cNvPicPr>
            <a:picLocks noChangeAspect="1"/>
          </p:cNvPicPr>
          <p:nvPr userDrawn="1"/>
        </p:nvPicPr>
        <p:blipFill>
          <a:blip r:embed="rId10">
            <a:extLst/>
          </a:blip>
          <a:stretch>
            <a:fillRect/>
          </a:stretch>
        </p:blipFill>
        <p:spPr>
          <a:xfrm>
            <a:off x="3631980" y="5375962"/>
            <a:ext cx="907466" cy="226845"/>
          </a:xfrm>
          <a:prstGeom prst="rect">
            <a:avLst/>
          </a:prstGeom>
          <a:ln w="12700">
            <a:miter lim="400000"/>
          </a:ln>
        </p:spPr>
      </p:pic>
      <p:pic>
        <p:nvPicPr>
          <p:cNvPr id="20" name="Imagem 47" descr="Imagem 47">
            <a:extLst>
              <a:ext uri="{FF2B5EF4-FFF2-40B4-BE49-F238E27FC236}">
                <a16:creationId xmlns:a16="http://schemas.microsoft.com/office/drawing/2014/main" id="{D43420C8-2629-4ED7-8C20-E8F0728F4220}"/>
              </a:ext>
            </a:extLst>
          </p:cNvPr>
          <p:cNvPicPr>
            <a:picLocks noChangeAspect="1"/>
          </p:cNvPicPr>
          <p:nvPr userDrawn="1"/>
        </p:nvPicPr>
        <p:blipFill>
          <a:blip r:embed="rId11">
            <a:extLst/>
          </a:blip>
          <a:stretch>
            <a:fillRect/>
          </a:stretch>
        </p:blipFill>
        <p:spPr>
          <a:xfrm>
            <a:off x="4558134" y="5938612"/>
            <a:ext cx="427269" cy="392588"/>
          </a:xfrm>
          <a:prstGeom prst="rect">
            <a:avLst/>
          </a:prstGeom>
          <a:ln w="12700">
            <a:miter lim="400000"/>
          </a:ln>
        </p:spPr>
      </p:pic>
      <p:pic>
        <p:nvPicPr>
          <p:cNvPr id="21" name="Imagem 49" descr="Imagem 49">
            <a:extLst>
              <a:ext uri="{FF2B5EF4-FFF2-40B4-BE49-F238E27FC236}">
                <a16:creationId xmlns:a16="http://schemas.microsoft.com/office/drawing/2014/main" id="{671B29AC-27E1-4D7E-A6CC-7AB34DC00091}"/>
              </a:ext>
            </a:extLst>
          </p:cNvPr>
          <p:cNvPicPr>
            <a:picLocks noChangeAspect="1"/>
          </p:cNvPicPr>
          <p:nvPr userDrawn="1"/>
        </p:nvPicPr>
        <p:blipFill>
          <a:blip r:embed="rId12">
            <a:extLst/>
          </a:blip>
          <a:stretch>
            <a:fillRect/>
          </a:stretch>
        </p:blipFill>
        <p:spPr>
          <a:xfrm>
            <a:off x="2410664" y="5888729"/>
            <a:ext cx="481900" cy="601356"/>
          </a:xfrm>
          <a:prstGeom prst="rect">
            <a:avLst/>
          </a:prstGeom>
          <a:ln w="12700">
            <a:miter lim="400000"/>
          </a:ln>
        </p:spPr>
      </p:pic>
      <p:pic>
        <p:nvPicPr>
          <p:cNvPr id="22" name="Imagem 7" descr="Imagem 7">
            <a:extLst>
              <a:ext uri="{FF2B5EF4-FFF2-40B4-BE49-F238E27FC236}">
                <a16:creationId xmlns:a16="http://schemas.microsoft.com/office/drawing/2014/main" id="{EDCF8F13-F7AC-4674-82ED-BD61424E3DE4}"/>
              </a:ext>
            </a:extLst>
          </p:cNvPr>
          <p:cNvPicPr>
            <a:picLocks noChangeAspect="1"/>
          </p:cNvPicPr>
          <p:nvPr userDrawn="1"/>
        </p:nvPicPr>
        <p:blipFill>
          <a:blip r:embed="rId13">
            <a:extLst/>
          </a:blip>
          <a:stretch>
            <a:fillRect/>
          </a:stretch>
        </p:blipFill>
        <p:spPr>
          <a:xfrm>
            <a:off x="1058593" y="6006165"/>
            <a:ext cx="859667" cy="379023"/>
          </a:xfrm>
          <a:prstGeom prst="rect">
            <a:avLst/>
          </a:prstGeom>
          <a:ln w="12700">
            <a:miter lim="400000"/>
          </a:ln>
        </p:spPr>
      </p:pic>
      <p:sp>
        <p:nvSpPr>
          <p:cNvPr id="23" name="Título 1">
            <a:extLst>
              <a:ext uri="{FF2B5EF4-FFF2-40B4-BE49-F238E27FC236}">
                <a16:creationId xmlns:a16="http://schemas.microsoft.com/office/drawing/2014/main" id="{BE8BD783-8D62-4DC0-A87C-D5E8FC7FC9E2}"/>
              </a:ext>
            </a:extLst>
          </p:cNvPr>
          <p:cNvSpPr txBox="1">
            <a:spLocks/>
          </p:cNvSpPr>
          <p:nvPr userDrawn="1"/>
        </p:nvSpPr>
        <p:spPr>
          <a:xfrm>
            <a:off x="668789" y="317854"/>
            <a:ext cx="8972168" cy="75508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2E308C"/>
                </a:solidFill>
                <a:latin typeface="Arial"/>
                <a:ea typeface="Arial"/>
                <a:cs typeface="Arial"/>
                <a:sym typeface="Arial"/>
              </a:defRPr>
            </a:lvl1pPr>
          </a:lstStyle>
          <a:p>
            <a:pPr lvl="0" algn="l"/>
            <a:r>
              <a:rPr lang="en-US" sz="2600" b="1" dirty="0" err="1">
                <a:solidFill>
                  <a:srgbClr val="333399"/>
                </a:solidFill>
                <a:latin typeface="Arial" panose="020B0604020202020204" pitchFamily="34" charset="0"/>
                <a:cs typeface="Arial" panose="020B0604020202020204" pitchFamily="34" charset="0"/>
              </a:rPr>
              <a:t>Associação</a:t>
            </a:r>
            <a:r>
              <a:rPr lang="en-US" sz="2600" b="1" dirty="0">
                <a:solidFill>
                  <a:srgbClr val="333399"/>
                </a:solidFill>
                <a:latin typeface="Arial" panose="020B0604020202020204" pitchFamily="34" charset="0"/>
                <a:cs typeface="Arial" panose="020B0604020202020204" pitchFamily="34" charset="0"/>
              </a:rPr>
              <a:t> Nacional das </a:t>
            </a:r>
            <a:r>
              <a:rPr lang="en-US" sz="2600" b="1" dirty="0" err="1">
                <a:solidFill>
                  <a:srgbClr val="333399"/>
                </a:solidFill>
                <a:latin typeface="Arial" panose="020B0604020202020204" pitchFamily="34" charset="0"/>
                <a:cs typeface="Arial" panose="020B0604020202020204" pitchFamily="34" charset="0"/>
              </a:rPr>
              <a:t>Distribuidoras</a:t>
            </a:r>
            <a:r>
              <a:rPr lang="en-US" sz="2600" b="1" dirty="0">
                <a:solidFill>
                  <a:srgbClr val="333399"/>
                </a:solidFill>
                <a:latin typeface="Arial" panose="020B0604020202020204" pitchFamily="34" charset="0"/>
                <a:cs typeface="Arial" panose="020B0604020202020204" pitchFamily="34" charset="0"/>
              </a:rPr>
              <a:t> de </a:t>
            </a:r>
            <a:r>
              <a:rPr lang="en-US" sz="2600" b="1" dirty="0" err="1">
                <a:solidFill>
                  <a:srgbClr val="333399"/>
                </a:solidFill>
                <a:latin typeface="Arial" panose="020B0604020202020204" pitchFamily="34" charset="0"/>
                <a:cs typeface="Arial" panose="020B0604020202020204" pitchFamily="34" charset="0"/>
              </a:rPr>
              <a:t>Combustíveis</a:t>
            </a:r>
            <a:r>
              <a:rPr lang="en-US" sz="2600" b="1" dirty="0">
                <a:solidFill>
                  <a:srgbClr val="333399"/>
                </a:solidFill>
                <a:latin typeface="Arial" panose="020B0604020202020204" pitchFamily="34" charset="0"/>
                <a:cs typeface="Arial" panose="020B0604020202020204" pitchFamily="34" charset="0"/>
              </a:rPr>
              <a:t>, </a:t>
            </a:r>
            <a:r>
              <a:rPr lang="en-US" sz="2600" b="1" dirty="0" err="1">
                <a:solidFill>
                  <a:srgbClr val="333399"/>
                </a:solidFill>
                <a:latin typeface="Arial" panose="020B0604020202020204" pitchFamily="34" charset="0"/>
                <a:cs typeface="Arial" panose="020B0604020202020204" pitchFamily="34" charset="0"/>
              </a:rPr>
              <a:t>Lubrificantes</a:t>
            </a:r>
            <a:r>
              <a:rPr lang="en-US" sz="2600" b="1" dirty="0">
                <a:solidFill>
                  <a:srgbClr val="333399"/>
                </a:solidFill>
                <a:latin typeface="Arial" panose="020B0604020202020204" pitchFamily="34" charset="0"/>
                <a:cs typeface="Arial" panose="020B0604020202020204" pitchFamily="34" charset="0"/>
              </a:rPr>
              <a:t>, </a:t>
            </a:r>
            <a:r>
              <a:rPr lang="en-US" sz="2600" b="1" dirty="0" err="1">
                <a:solidFill>
                  <a:srgbClr val="333399"/>
                </a:solidFill>
                <a:latin typeface="Arial" panose="020B0604020202020204" pitchFamily="34" charset="0"/>
                <a:cs typeface="Arial" panose="020B0604020202020204" pitchFamily="34" charset="0"/>
              </a:rPr>
              <a:t>Logística</a:t>
            </a:r>
            <a:r>
              <a:rPr lang="en-US" sz="2600" b="1" dirty="0">
                <a:solidFill>
                  <a:srgbClr val="333399"/>
                </a:solidFill>
                <a:latin typeface="Arial" panose="020B0604020202020204" pitchFamily="34" charset="0"/>
                <a:cs typeface="Arial" panose="020B0604020202020204" pitchFamily="34" charset="0"/>
              </a:rPr>
              <a:t> e </a:t>
            </a:r>
            <a:r>
              <a:rPr lang="en-US" sz="2600" b="1" dirty="0" err="1">
                <a:solidFill>
                  <a:srgbClr val="333399"/>
                </a:solidFill>
                <a:latin typeface="Arial" panose="020B0604020202020204" pitchFamily="34" charset="0"/>
                <a:cs typeface="Arial" panose="020B0604020202020204" pitchFamily="34" charset="0"/>
              </a:rPr>
              <a:t>Conveniência</a:t>
            </a:r>
            <a:endParaRPr lang="en-US" sz="2600" b="1" dirty="0">
              <a:solidFill>
                <a:srgbClr val="333399"/>
              </a:solidFill>
              <a:latin typeface="Arial" charset="0"/>
              <a:cs typeface="Arial" charset="0"/>
            </a:endParaRPr>
          </a:p>
        </p:txBody>
      </p:sp>
      <p:sp>
        <p:nvSpPr>
          <p:cNvPr id="24" name="CaixaDeTexto 23">
            <a:extLst>
              <a:ext uri="{FF2B5EF4-FFF2-40B4-BE49-F238E27FC236}">
                <a16:creationId xmlns:a16="http://schemas.microsoft.com/office/drawing/2014/main" id="{FC0C8DFA-59DA-4AD7-8DA0-C9B433F55A47}"/>
              </a:ext>
            </a:extLst>
          </p:cNvPr>
          <p:cNvSpPr txBox="1"/>
          <p:nvPr userDrawn="1"/>
        </p:nvSpPr>
        <p:spPr>
          <a:xfrm>
            <a:off x="733926" y="1358356"/>
            <a:ext cx="10787683" cy="3431709"/>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11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empresas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associadas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a:solidFill>
                  <a:prstClr val="black"/>
                </a:solidFill>
                <a:latin typeface="Arial" panose="020B0604020202020204" pitchFamily="34" charset="0"/>
                <a:cs typeface="Arial" panose="020B0604020202020204" pitchFamily="34" charset="0"/>
                <a:sym typeface="Arial"/>
              </a:rPr>
              <a:t>M</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ais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 70% do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mercado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de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combustíveis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lvl="0" indent="-342900" algn="just">
              <a:lnSpc>
                <a:spcPct val="150000"/>
              </a:lnSpc>
              <a:spcBef>
                <a:spcPct val="0"/>
              </a:spcBef>
              <a:buFont typeface="Wingdings" panose="05000000000000000000" pitchFamily="2" charset="2"/>
              <a:buChar char="ü"/>
              <a:defRPr/>
            </a:pPr>
            <a:r>
              <a:rPr lang="en-US" sz="1800" dirty="0" err="1">
                <a:solidFill>
                  <a:prstClr val="black"/>
                </a:solidFill>
                <a:latin typeface="Arial" panose="020B0604020202020204" pitchFamily="34" charset="0"/>
                <a:cs typeface="Arial" panose="020B0604020202020204" pitchFamily="34" charset="0"/>
                <a:sym typeface="Arial"/>
              </a:rPr>
              <a:t>Mais</a:t>
            </a:r>
            <a:r>
              <a:rPr lang="en-US" sz="1800" dirty="0">
                <a:solidFill>
                  <a:prstClr val="black"/>
                </a:solidFill>
                <a:latin typeface="Arial" panose="020B0604020202020204" pitchFamily="34" charset="0"/>
                <a:cs typeface="Arial" panose="020B0604020202020204" pitchFamily="34" charset="0"/>
                <a:sym typeface="Arial"/>
              </a:rPr>
              <a:t> de 130 bases de </a:t>
            </a:r>
            <a:r>
              <a:rPr lang="en-US" sz="1800" dirty="0" err="1">
                <a:solidFill>
                  <a:prstClr val="black"/>
                </a:solidFill>
                <a:latin typeface="Arial" panose="020B0604020202020204" pitchFamily="34" charset="0"/>
                <a:cs typeface="Arial" panose="020B0604020202020204" pitchFamily="34" charset="0"/>
                <a:sym typeface="Arial"/>
              </a:rPr>
              <a:t>distribuição</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err="1">
                <a:solidFill>
                  <a:prstClr val="black"/>
                </a:solidFill>
                <a:latin typeface="Arial" panose="020B0604020202020204" pitchFamily="34" charset="0"/>
                <a:cs typeface="Arial" panose="020B0604020202020204" pitchFamily="34" charset="0"/>
                <a:sym typeface="Arial"/>
              </a:rPr>
              <a:t>Mais</a:t>
            </a:r>
            <a:r>
              <a:rPr lang="en-US" sz="1800" dirty="0">
                <a:solidFill>
                  <a:prstClr val="black"/>
                </a:solidFill>
                <a:latin typeface="Arial" panose="020B0604020202020204" pitchFamily="34" charset="0"/>
                <a:cs typeface="Arial" panose="020B0604020202020204" pitchFamily="34" charset="0"/>
                <a:sym typeface="Arial"/>
              </a:rPr>
              <a:t> de 80% do </a:t>
            </a:r>
            <a:r>
              <a:rPr lang="en-US" sz="1800" dirty="0" err="1">
                <a:solidFill>
                  <a:prstClr val="black"/>
                </a:solidFill>
                <a:latin typeface="Arial" panose="020B0604020202020204" pitchFamily="34" charset="0"/>
                <a:cs typeface="Arial" panose="020B0604020202020204" pitchFamily="34" charset="0"/>
                <a:sym typeface="Arial"/>
              </a:rPr>
              <a:t>mercado</a:t>
            </a:r>
            <a:r>
              <a:rPr lang="en-US" sz="1800" dirty="0">
                <a:solidFill>
                  <a:prstClr val="black"/>
                </a:solidFill>
                <a:latin typeface="Arial" panose="020B0604020202020204" pitchFamily="34" charset="0"/>
                <a:cs typeface="Arial" panose="020B0604020202020204" pitchFamily="34" charset="0"/>
                <a:sym typeface="Arial"/>
              </a:rPr>
              <a:t> de </a:t>
            </a:r>
            <a:r>
              <a:rPr lang="en-US" sz="1800" dirty="0" err="1">
                <a:solidFill>
                  <a:prstClr val="black"/>
                </a:solidFill>
                <a:latin typeface="Arial" panose="020B0604020202020204" pitchFamily="34" charset="0"/>
                <a:cs typeface="Arial" panose="020B0604020202020204" pitchFamily="34" charset="0"/>
                <a:sym typeface="Arial"/>
              </a:rPr>
              <a:t>lubrificantes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a:solidFill>
                  <a:prstClr val="black"/>
                </a:solidFill>
                <a:latin typeface="Arial" panose="020B0604020202020204" pitchFamily="34" charset="0"/>
                <a:cs typeface="Arial" panose="020B0604020202020204" pitchFamily="34" charset="0"/>
                <a:sym typeface="Arial"/>
              </a:rPr>
              <a:t>23.173 </a:t>
            </a:r>
            <a:r>
              <a:rPr lang="en-US" sz="1800" dirty="0" err="1">
                <a:solidFill>
                  <a:prstClr val="black"/>
                </a:solidFill>
                <a:latin typeface="Arial" panose="020B0604020202020204" pitchFamily="34" charset="0"/>
                <a:cs typeface="Arial" panose="020B0604020202020204" pitchFamily="34" charset="0"/>
                <a:sym typeface="Arial"/>
              </a:rPr>
              <a:t>postos</a:t>
            </a:r>
            <a:r>
              <a:rPr lang="en-US" sz="1800" dirty="0">
                <a:solidFill>
                  <a:prstClr val="black"/>
                </a:solidFill>
                <a:latin typeface="Arial" panose="020B0604020202020204" pitchFamily="34" charset="0"/>
                <a:cs typeface="Arial" panose="020B0604020202020204" pitchFamily="34" charset="0"/>
                <a:sym typeface="Arial"/>
              </a:rPr>
              <a:t> de </a:t>
            </a:r>
            <a:r>
              <a:rPr lang="en-US" sz="1800" dirty="0" err="1">
                <a:solidFill>
                  <a:prstClr val="black"/>
                </a:solidFill>
                <a:latin typeface="Arial" panose="020B0604020202020204" pitchFamily="34" charset="0"/>
                <a:cs typeface="Arial" panose="020B0604020202020204" pitchFamily="34" charset="0"/>
                <a:sym typeface="Arial"/>
              </a:rPr>
              <a:t>serviço</a:t>
            </a:r>
            <a:r>
              <a:rPr lang="en-US" sz="1800" dirty="0">
                <a:solidFill>
                  <a:prstClr val="black"/>
                </a:solidFill>
                <a:latin typeface="Arial" panose="020B0604020202020204" pitchFamily="34" charset="0"/>
                <a:cs typeface="Arial" panose="020B0604020202020204" pitchFamily="34" charset="0"/>
                <a:sym typeface="Arial"/>
              </a:rPr>
              <a:t> com as </a:t>
            </a:r>
            <a:r>
              <a:rPr lang="en-US" sz="1800" dirty="0" err="1">
                <a:solidFill>
                  <a:prstClr val="black"/>
                </a:solidFill>
                <a:latin typeface="Arial" panose="020B0604020202020204" pitchFamily="34" charset="0"/>
                <a:cs typeface="Arial" panose="020B0604020202020204" pitchFamily="34" charset="0"/>
                <a:sym typeface="Arial"/>
              </a:rPr>
              <a:t>marcas</a:t>
            </a:r>
            <a:r>
              <a:rPr lang="en-US" sz="1800" dirty="0">
                <a:solidFill>
                  <a:prstClr val="black"/>
                </a:solidFill>
                <a:latin typeface="Arial" panose="020B0604020202020204" pitchFamily="34" charset="0"/>
                <a:cs typeface="Arial" panose="020B0604020202020204" pitchFamily="34" charset="0"/>
                <a:sym typeface="Arial"/>
              </a:rPr>
              <a:t> das </a:t>
            </a:r>
            <a:r>
              <a:rPr lang="en-US" sz="1800" dirty="0" err="1">
                <a:solidFill>
                  <a:prstClr val="black"/>
                </a:solidFill>
                <a:latin typeface="Arial" panose="020B0604020202020204" pitchFamily="34" charset="0"/>
                <a:cs typeface="Arial" panose="020B0604020202020204" pitchFamily="34" charset="0"/>
                <a:sym typeface="Arial"/>
              </a:rPr>
              <a:t>associadas</a:t>
            </a:r>
            <a:endParaRPr lang="en-US" sz="1800" dirty="0">
              <a:solidFill>
                <a:prstClr val="black"/>
              </a:solidFill>
              <a:latin typeface="Arial" panose="020B0604020202020204" pitchFamily="34" charset="0"/>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r>
              <a:rPr lang="en-US" sz="1800" dirty="0">
                <a:solidFill>
                  <a:prstClr val="black"/>
                </a:solidFill>
                <a:latin typeface="Arial" panose="020B0604020202020204" pitchFamily="34" charset="0"/>
                <a:cs typeface="Arial" panose="020B0604020202020204" pitchFamily="34" charset="0"/>
                <a:sym typeface="Arial"/>
              </a:rPr>
              <a:t>4.798 </a:t>
            </a:r>
            <a:r>
              <a:rPr lang="en-US" sz="1800" dirty="0" err="1">
                <a:solidFill>
                  <a:prstClr val="black"/>
                </a:solidFill>
                <a:latin typeface="Arial" panose="020B0604020202020204" pitchFamily="34" charset="0"/>
                <a:cs typeface="Arial" panose="020B0604020202020204" pitchFamily="34" charset="0"/>
                <a:sym typeface="Arial"/>
              </a:rPr>
              <a:t>lojas</a:t>
            </a:r>
            <a:r>
              <a:rPr lang="en-US" sz="1800" dirty="0">
                <a:solidFill>
                  <a:prstClr val="black"/>
                </a:solidFill>
                <a:latin typeface="Arial" panose="020B0604020202020204" pitchFamily="34" charset="0"/>
                <a:cs typeface="Arial" panose="020B0604020202020204" pitchFamily="34" charset="0"/>
                <a:sym typeface="Arial"/>
              </a:rPr>
              <a:t> de </a:t>
            </a:r>
            <a:r>
              <a:rPr lang="en-US" sz="1800" dirty="0" err="1">
                <a:solidFill>
                  <a:prstClr val="black"/>
                </a:solidFill>
                <a:latin typeface="Arial" panose="020B0604020202020204" pitchFamily="34" charset="0"/>
                <a:cs typeface="Arial" panose="020B0604020202020204" pitchFamily="34" charset="0"/>
                <a:sym typeface="Arial"/>
              </a:rPr>
              <a:t>conveniência</a:t>
            </a:r>
            <a:endParaRPr lang="en-US" sz="1800" dirty="0">
              <a:solidFill>
                <a:prstClr val="black"/>
              </a:solidFill>
              <a:latin typeface="Arial" panose="020B0604020202020204" pitchFamily="34" charset="0"/>
              <a:cs typeface="Arial" panose="020B0604020202020204" pitchFamily="34" charset="0"/>
              <a:sym typeface="Arial"/>
            </a:endParaRPr>
          </a:p>
          <a:p>
            <a:pPr marL="342900" marR="0" lvl="0" indent="-342900" algn="just" defTabSz="457200" rtl="0" eaLnBrk="1" fontAlgn="auto" latinLnBrk="0" hangingPunct="1">
              <a:lnSpc>
                <a:spcPct val="150000"/>
              </a:lnSpc>
              <a:spcBef>
                <a:spcPct val="0"/>
              </a:spcBef>
              <a:spcAft>
                <a:spcPts val="0"/>
              </a:spcAft>
              <a:buClrTx/>
              <a:buSzTx/>
              <a:buFont typeface="Wingdings" panose="05000000000000000000" pitchFamily="2" charset="2"/>
              <a:buChar char="ü"/>
              <a:tabLst/>
              <a:defRPr/>
            </a:pPr>
            <a:endParaRPr lang="en-US" sz="1800" dirty="0">
              <a:solidFill>
                <a:prstClr val="black"/>
              </a:solidFill>
              <a:latin typeface="Arial" panose="020B0604020202020204" pitchFamily="34" charset="0"/>
              <a:cs typeface="Arial" panose="020B0604020202020204" pitchFamily="34" charset="0"/>
              <a:sym typeface="Arial"/>
            </a:endParaRPr>
          </a:p>
          <a:p>
            <a:pPr marL="342900" marR="0" lvl="0" indent="-342900" algn="just" defTabSz="457200" rtl="0" eaLnBrk="1" fontAlgn="auto" latinLnBrk="0" hangingPunct="1">
              <a:lnSpc>
                <a:spcPct val="100000"/>
              </a:lnSpc>
              <a:spcBef>
                <a:spcPct val="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5" name="plural_graphArtboard 15.pdf" descr="plural_graphArtboard 15.pdf">
            <a:extLst>
              <a:ext uri="{FF2B5EF4-FFF2-40B4-BE49-F238E27FC236}">
                <a16:creationId xmlns:a16="http://schemas.microsoft.com/office/drawing/2014/main" id="{AEB85865-D288-4D23-8023-CCEC24DF2864}"/>
              </a:ext>
            </a:extLst>
          </p:cNvPr>
          <p:cNvPicPr>
            <a:picLocks noChangeAspect="1"/>
          </p:cNvPicPr>
          <p:nvPr userDrawn="1"/>
        </p:nvPicPr>
        <p:blipFill rotWithShape="1">
          <a:blip r:embed="rId14">
            <a:extLst/>
          </a:blip>
          <a:srcRect t="-1300" b="290"/>
          <a:stretch/>
        </p:blipFill>
        <p:spPr>
          <a:xfrm>
            <a:off x="7795984" y="1662905"/>
            <a:ext cx="3689947" cy="3752022"/>
          </a:xfrm>
          <a:prstGeom prst="rect">
            <a:avLst/>
          </a:prstGeom>
          <a:ln w="12700">
            <a:miter lim="400000"/>
          </a:ln>
        </p:spPr>
      </p:pic>
      <p:sp>
        <p:nvSpPr>
          <p:cNvPr id="2" name="Retângulo 1">
            <a:extLst>
              <a:ext uri="{FF2B5EF4-FFF2-40B4-BE49-F238E27FC236}">
                <a16:creationId xmlns:a16="http://schemas.microsoft.com/office/drawing/2014/main" id="{E72CFEEB-3660-43FC-8195-857B0D8A2DA5}"/>
              </a:ext>
            </a:extLst>
          </p:cNvPr>
          <p:cNvSpPr/>
          <p:nvPr userDrawn="1"/>
        </p:nvSpPr>
        <p:spPr>
          <a:xfrm>
            <a:off x="833551" y="4851619"/>
            <a:ext cx="6768269" cy="1743336"/>
          </a:xfrm>
          <a:prstGeom prst="rect">
            <a:avLst/>
          </a:prstGeom>
          <a:noFill/>
          <a:ln w="19050">
            <a:solidFill>
              <a:srgbClr val="33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3000" dirty="0"/>
          </a:p>
        </p:txBody>
      </p:sp>
    </p:spTree>
    <p:extLst>
      <p:ext uri="{BB962C8B-B14F-4D97-AF65-F5344CB8AC3E}">
        <p14:creationId xmlns:p14="http://schemas.microsoft.com/office/powerpoint/2010/main" val="93838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3" name="CaixaDeTexto 2"/>
          <p:cNvSpPr txBox="1"/>
          <p:nvPr userDrawn="1"/>
        </p:nvSpPr>
        <p:spPr>
          <a:xfrm>
            <a:off x="11658673" y="258771"/>
            <a:ext cx="594783" cy="276972"/>
          </a:xfrm>
          <a:prstGeom prst="rect">
            <a:avLst/>
          </a:prstGeom>
          <a:noFill/>
        </p:spPr>
        <p:txBody>
          <a:bodyPr lIns="94587" tIns="47294" rIns="94587" bIns="47294">
            <a:spAutoFit/>
          </a:bodyPr>
          <a:lstStyle/>
          <a:p>
            <a:pPr algn="r">
              <a:defRPr/>
            </a:pPr>
            <a:fld id="{84756A61-233A-48B3-9374-0F0704F70413}" type="slidenum">
              <a:rPr lang="pt-BR" sz="1179">
                <a:solidFill>
                  <a:srgbClr val="000000">
                    <a:lumMod val="50000"/>
                    <a:lumOff val="50000"/>
                  </a:srgbClr>
                </a:solidFill>
                <a:latin typeface="Arial"/>
                <a:cs typeface="+mn-cs"/>
              </a:rPr>
              <a:pPr algn="r">
                <a:defRPr/>
              </a:pPr>
              <a:t>‹nº›</a:t>
            </a:fld>
            <a:endParaRPr lang="pt-BR" sz="1179">
              <a:solidFill>
                <a:srgbClr val="000000">
                  <a:lumMod val="50000"/>
                  <a:lumOff val="50000"/>
                </a:srgbClr>
              </a:solidFill>
              <a:latin typeface="Arial"/>
              <a:cs typeface="+mn-cs"/>
            </a:endParaRPr>
          </a:p>
        </p:txBody>
      </p:sp>
      <p:sp>
        <p:nvSpPr>
          <p:cNvPr id="2" name="Rectangle 2"/>
          <p:cNvSpPr>
            <a:spLocks noGrp="1" noChangeArrowheads="1"/>
          </p:cNvSpPr>
          <p:nvPr>
            <p:ph type="title"/>
          </p:nvPr>
        </p:nvSpPr>
        <p:spPr bwMode="auto">
          <a:xfrm>
            <a:off x="509180" y="34419"/>
            <a:ext cx="10927423" cy="649287"/>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bodyPr>
          <a:lstStyle>
            <a:lvl1pPr algn="l" rtl="0" fontAlgn="auto">
              <a:spcBef>
                <a:spcPts val="0"/>
              </a:spcBef>
              <a:spcAft>
                <a:spcPts val="0"/>
              </a:spcAft>
              <a:defRPr lang="pt-BR" sz="2902" b="1" kern="1200" dirty="0" smtClean="0">
                <a:solidFill>
                  <a:srgbClr val="000000"/>
                </a:solidFill>
                <a:effectLst>
                  <a:outerShdw blurRad="38100" dist="38100" dir="2700000" algn="tl">
                    <a:srgbClr val="000000">
                      <a:alpha val="43137"/>
                    </a:srgbClr>
                  </a:outerShdw>
                </a:effectLst>
                <a:latin typeface="Arial"/>
                <a:ea typeface="+mn-ea"/>
                <a:cs typeface="+mn-cs"/>
              </a:defRPr>
            </a:lvl1pPr>
          </a:lstStyle>
          <a:p>
            <a:pPr lvl="0"/>
            <a:r>
              <a:rPr lang="pt-BR"/>
              <a:t>Clique para editar o estilo do título mestre</a:t>
            </a:r>
          </a:p>
        </p:txBody>
      </p:sp>
    </p:spTree>
    <p:extLst>
      <p:ext uri="{BB962C8B-B14F-4D97-AF65-F5344CB8AC3E}">
        <p14:creationId xmlns:p14="http://schemas.microsoft.com/office/powerpoint/2010/main" val="56685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Título 1">
            <a:extLst>
              <a:ext uri="{FF2B5EF4-FFF2-40B4-BE49-F238E27FC236}">
                <a16:creationId xmlns:a16="http://schemas.microsoft.com/office/drawing/2014/main" id="{B331D92F-E121-4F27-A088-B6C8FE30CB65}"/>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805605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EA20F2C5-60BE-461E-8801-1AA9A18EB460}"/>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2695421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556D1393-EE96-42B9-B8D7-7BCAD5AA733F}"/>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32449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D60560B2-E522-4ED2-8B9F-DE68A1A925D9}"/>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98507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3" name="CaixaDeTexto 2"/>
          <p:cNvSpPr txBox="1"/>
          <p:nvPr userDrawn="1"/>
        </p:nvSpPr>
        <p:spPr>
          <a:xfrm>
            <a:off x="11658672" y="258770"/>
            <a:ext cx="594783" cy="276972"/>
          </a:xfrm>
          <a:prstGeom prst="rect">
            <a:avLst/>
          </a:prstGeom>
          <a:noFill/>
        </p:spPr>
        <p:txBody>
          <a:bodyPr lIns="94587" tIns="47294" rIns="94587" bIns="47294">
            <a:spAutoFit/>
          </a:bodyPr>
          <a:lstStyle/>
          <a:p>
            <a:pPr algn="r">
              <a:defRPr/>
            </a:pPr>
            <a:fld id="{84756A61-233A-48B3-9374-0F0704F70413}" type="slidenum">
              <a:rPr lang="pt-BR" sz="1179">
                <a:solidFill>
                  <a:srgbClr val="000000">
                    <a:lumMod val="50000"/>
                    <a:lumOff val="50000"/>
                  </a:srgbClr>
                </a:solidFill>
                <a:latin typeface="Arial"/>
                <a:cs typeface="+mn-cs"/>
              </a:rPr>
              <a:pPr algn="r">
                <a:defRPr/>
              </a:pPr>
              <a:t>‹nº›</a:t>
            </a:fld>
            <a:endParaRPr lang="pt-BR" sz="1179">
              <a:solidFill>
                <a:srgbClr val="000000">
                  <a:lumMod val="50000"/>
                  <a:lumOff val="50000"/>
                </a:srgbClr>
              </a:solidFill>
              <a:latin typeface="Arial"/>
              <a:cs typeface="+mn-cs"/>
            </a:endParaRPr>
          </a:p>
        </p:txBody>
      </p:sp>
      <p:sp>
        <p:nvSpPr>
          <p:cNvPr id="2" name="Rectangle 2"/>
          <p:cNvSpPr>
            <a:spLocks noGrp="1" noChangeArrowheads="1"/>
          </p:cNvSpPr>
          <p:nvPr>
            <p:ph type="title"/>
          </p:nvPr>
        </p:nvSpPr>
        <p:spPr bwMode="auto">
          <a:xfrm>
            <a:off x="509179" y="34418"/>
            <a:ext cx="10927423" cy="649287"/>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bodyPr>
          <a:lstStyle>
            <a:lvl1pPr algn="l" rtl="0" fontAlgn="auto">
              <a:spcBef>
                <a:spcPts val="0"/>
              </a:spcBef>
              <a:spcAft>
                <a:spcPts val="0"/>
              </a:spcAft>
              <a:defRPr lang="pt-BR" sz="2902" b="1" kern="1200" dirty="0" smtClean="0">
                <a:solidFill>
                  <a:srgbClr val="000000"/>
                </a:solidFill>
                <a:effectLst>
                  <a:outerShdw blurRad="38100" dist="38100" dir="2700000" algn="tl">
                    <a:srgbClr val="000000">
                      <a:alpha val="43137"/>
                    </a:srgbClr>
                  </a:outerShdw>
                </a:effectLst>
                <a:latin typeface="Arial"/>
                <a:ea typeface="+mn-ea"/>
                <a:cs typeface="+mn-cs"/>
              </a:defRPr>
            </a:lvl1pPr>
          </a:lstStyle>
          <a:p>
            <a:pPr lvl="0"/>
            <a:r>
              <a:rPr lang="pt-BR"/>
              <a:t>Clique para editar o estilo do título mestre</a:t>
            </a:r>
          </a:p>
        </p:txBody>
      </p:sp>
    </p:spTree>
    <p:extLst>
      <p:ext uri="{BB962C8B-B14F-4D97-AF65-F5344CB8AC3E}">
        <p14:creationId xmlns:p14="http://schemas.microsoft.com/office/powerpoint/2010/main" val="306853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8E31D3BC-4CFB-4F0E-AC28-A85AF2A3BE37}"/>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4084246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2" name="Título 1">
            <a:extLst>
              <a:ext uri="{FF2B5EF4-FFF2-40B4-BE49-F238E27FC236}">
                <a16:creationId xmlns:a16="http://schemas.microsoft.com/office/drawing/2014/main" id="{BD11C40B-FCC0-49DC-B969-C81EBDC481BD}"/>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Tree>
    <p:extLst>
      <p:ext uri="{BB962C8B-B14F-4D97-AF65-F5344CB8AC3E}">
        <p14:creationId xmlns:p14="http://schemas.microsoft.com/office/powerpoint/2010/main" val="25874313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49F491C9-0E35-40B1-B047-DB3180686F1C}"/>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698568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áfico e Texto 2">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662122" y="1344057"/>
            <a:ext cx="5400000" cy="5122844"/>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ABF9E30A-9FC9-4D1D-9B35-D123247FE928}"/>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4111457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o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156694" y="1344057"/>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Texto 3">
            <a:extLst>
              <a:ext uri="{FF2B5EF4-FFF2-40B4-BE49-F238E27FC236}">
                <a16:creationId xmlns:a16="http://schemas.microsoft.com/office/drawing/2014/main" id="{C5C70472-8E7A-413B-9D3E-7C3D7873C8FE}"/>
              </a:ext>
            </a:extLst>
          </p:cNvPr>
          <p:cNvSpPr>
            <a:spLocks noGrp="1"/>
          </p:cNvSpPr>
          <p:nvPr>
            <p:ph type="body" sz="quarter" idx="13"/>
          </p:nvPr>
        </p:nvSpPr>
        <p:spPr>
          <a:xfrm>
            <a:off x="668443" y="1342219"/>
            <a:ext cx="5400000" cy="512284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7" name="Título 1">
            <a:extLst>
              <a:ext uri="{FF2B5EF4-FFF2-40B4-BE49-F238E27FC236}">
                <a16:creationId xmlns:a16="http://schemas.microsoft.com/office/drawing/2014/main" id="{2D64D2A7-B54D-4798-9F2B-566C5F34FFC6}"/>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821152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ns e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5288096"/>
            <a:ext cx="10861521" cy="1296164"/>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6" name="Espaço Reservado para Conteúdo 5">
            <a:extLst>
              <a:ext uri="{FF2B5EF4-FFF2-40B4-BE49-F238E27FC236}">
                <a16:creationId xmlns:a16="http://schemas.microsoft.com/office/drawing/2014/main" id="{31202193-3DDA-4654-84A5-905095C557F8}"/>
              </a:ext>
            </a:extLst>
          </p:cNvPr>
          <p:cNvSpPr>
            <a:spLocks noGrp="1"/>
          </p:cNvSpPr>
          <p:nvPr>
            <p:ph sz="quarter" idx="12" hasCustomPrompt="1"/>
          </p:nvPr>
        </p:nvSpPr>
        <p:spPr>
          <a:xfrm>
            <a:off x="695325" y="1376363"/>
            <a:ext cx="10861675" cy="3768725"/>
          </a:xfrm>
          <a:prstGeom prst="rect">
            <a:avLst/>
          </a:prstGeom>
        </p:spPr>
        <p:txBody>
          <a:bodyPr/>
          <a:lstStyle>
            <a:lvl1pPr marL="0" indent="0">
              <a:buFontTx/>
              <a:buNone/>
              <a:defRPr sz="2000"/>
            </a:lvl1pPr>
          </a:lstStyle>
          <a:p>
            <a:pPr lvl="0"/>
            <a:r>
              <a:rPr lang="pt-BR" dirty="0"/>
              <a:t>Objetos</a:t>
            </a:r>
          </a:p>
        </p:txBody>
      </p:sp>
      <p:sp>
        <p:nvSpPr>
          <p:cNvPr id="7" name="Título 1">
            <a:extLst>
              <a:ext uri="{FF2B5EF4-FFF2-40B4-BE49-F238E27FC236}">
                <a16:creationId xmlns:a16="http://schemas.microsoft.com/office/drawing/2014/main" id="{34417EDA-2273-4AE9-8033-305FAA3C3870}"/>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31844771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udo_Em_Branco_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05337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3" name="CaixaDeTexto 2"/>
          <p:cNvSpPr txBox="1"/>
          <p:nvPr userDrawn="1"/>
        </p:nvSpPr>
        <p:spPr>
          <a:xfrm>
            <a:off x="11658672" y="258764"/>
            <a:ext cx="594783" cy="220316"/>
          </a:xfrm>
          <a:prstGeom prst="rect">
            <a:avLst/>
          </a:prstGeom>
          <a:noFill/>
        </p:spPr>
        <p:txBody>
          <a:bodyPr lIns="75245" tIns="37623" rIns="75245" bIns="37623">
            <a:spAutoFit/>
          </a:bodyPr>
          <a:lstStyle/>
          <a:p>
            <a:pPr algn="r">
              <a:defRPr/>
            </a:pPr>
            <a:fld id="{84756A61-233A-48B3-9374-0F0704F70413}" type="slidenum">
              <a:rPr lang="pt-BR" sz="938">
                <a:solidFill>
                  <a:srgbClr val="000000">
                    <a:lumMod val="50000"/>
                    <a:lumOff val="50000"/>
                  </a:srgbClr>
                </a:solidFill>
                <a:latin typeface="Arial"/>
                <a:cs typeface="+mn-cs"/>
              </a:rPr>
              <a:pPr algn="r">
                <a:defRPr/>
              </a:pPr>
              <a:t>‹nº›</a:t>
            </a:fld>
            <a:endParaRPr lang="pt-BR" sz="938" dirty="0">
              <a:solidFill>
                <a:srgbClr val="000000">
                  <a:lumMod val="50000"/>
                  <a:lumOff val="50000"/>
                </a:srgbClr>
              </a:solidFill>
              <a:latin typeface="Arial"/>
              <a:cs typeface="+mn-cs"/>
            </a:endParaRPr>
          </a:p>
        </p:txBody>
      </p:sp>
      <p:sp>
        <p:nvSpPr>
          <p:cNvPr id="2" name="Rectangle 2"/>
          <p:cNvSpPr>
            <a:spLocks noGrp="1" noChangeArrowheads="1"/>
          </p:cNvSpPr>
          <p:nvPr>
            <p:ph type="title"/>
          </p:nvPr>
        </p:nvSpPr>
        <p:spPr bwMode="auto">
          <a:xfrm>
            <a:off x="509171" y="34411"/>
            <a:ext cx="10927423" cy="649287"/>
          </a:xfrm>
          <a:prstGeom prst="rect">
            <a:avLst/>
          </a:prstGeom>
          <a:noFill/>
          <a:ln w="9525">
            <a:noFill/>
            <a:miter lim="800000"/>
            <a:headEnd/>
            <a:tailEnd/>
          </a:ln>
          <a:effectLst/>
        </p:spPr>
        <p:txBody>
          <a:bodyPr vert="horz" wrap="square" lIns="104287" tIns="52144" rIns="104287" bIns="52144" numCol="1" anchor="ctr" anchorCtr="0" compatLnSpc="1">
            <a:prstTxWarp prst="textNoShape">
              <a:avLst/>
            </a:prstTxWarp>
          </a:bodyPr>
          <a:lstStyle>
            <a:lvl1pPr algn="l" rtl="0" fontAlgn="auto">
              <a:spcBef>
                <a:spcPts val="0"/>
              </a:spcBef>
              <a:spcAft>
                <a:spcPts val="0"/>
              </a:spcAft>
              <a:defRPr lang="pt-BR" sz="2308" b="1" kern="1200" dirty="0" smtClean="0">
                <a:solidFill>
                  <a:srgbClr val="000000"/>
                </a:solidFill>
                <a:effectLst>
                  <a:outerShdw blurRad="38100" dist="38100" dir="2700000" algn="tl">
                    <a:srgbClr val="000000">
                      <a:alpha val="43137"/>
                    </a:srgbClr>
                  </a:outerShdw>
                </a:effectLst>
                <a:latin typeface="Arial"/>
                <a:ea typeface="+mn-ea"/>
                <a:cs typeface="+mn-cs"/>
              </a:defRPr>
            </a:lvl1pPr>
          </a:lstStyle>
          <a:p>
            <a:pPr lvl="0"/>
            <a:r>
              <a:rPr lang="pt-BR" dirty="0"/>
              <a:t>Clique para editar o estilo do título mestre</a:t>
            </a:r>
          </a:p>
        </p:txBody>
      </p:sp>
    </p:spTree>
    <p:extLst>
      <p:ext uri="{BB962C8B-B14F-4D97-AF65-F5344CB8AC3E}">
        <p14:creationId xmlns:p14="http://schemas.microsoft.com/office/powerpoint/2010/main" val="169257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un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3444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2_Em branco">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DIN Next Rounded LT Pro Light" panose="020F0303020203050203" pitchFamily="34" charset="0"/>
                <a:sym typeface="Calibri"/>
              </a:rPr>
              <a:pPr marL="0" marR="0" lvl="0" indent="0" algn="r" defTabSz="914400" rtl="0" eaLnBrk="1" fontAlgn="auto" latinLnBrk="0" hangingPunct="0">
                <a:lnSpc>
                  <a:spcPct val="100000"/>
                </a:lnSpc>
                <a:spcBef>
                  <a:spcPts val="0"/>
                </a:spcBef>
                <a:spcAft>
                  <a:spcPts val="0"/>
                </a:spcAft>
                <a:buClrTx/>
                <a:buSzTx/>
                <a:buFontTx/>
                <a:buNone/>
                <a:tabLst/>
                <a:defRPr/>
              </a:pPr>
              <a:t>‹nº›</a:t>
            </a:fld>
            <a:endParaRPr kumimoji="0" sz="1200" b="0" i="0" u="none" strike="noStrike" kern="0" cap="none" spc="0" normalizeH="0" baseline="0" noProof="0">
              <a:ln>
                <a:noFill/>
              </a:ln>
              <a:solidFill>
                <a:srgbClr val="888888"/>
              </a:solidFill>
              <a:effectLst/>
              <a:uLnTx/>
              <a:uFillTx/>
              <a:latin typeface="DIN Next Rounded LT Pro Light" panose="020F0303020203050203" pitchFamily="34" charset="0"/>
              <a:sym typeface="Calibri"/>
            </a:endParaRPr>
          </a:p>
        </p:txBody>
      </p:sp>
    </p:spTree>
    <p:extLst>
      <p:ext uri="{BB962C8B-B14F-4D97-AF65-F5344CB8AC3E}">
        <p14:creationId xmlns:p14="http://schemas.microsoft.com/office/powerpoint/2010/main" val="45551264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drão texto">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1321795"/>
            <a:ext cx="10861521" cy="2783665"/>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a:lnSpc>
                <a:spcPct val="150000"/>
              </a:lnSpc>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2" name="Título 1">
            <a:extLst>
              <a:ext uri="{FF2B5EF4-FFF2-40B4-BE49-F238E27FC236}">
                <a16:creationId xmlns:a16="http://schemas.microsoft.com/office/drawing/2014/main" id="{BD11C40B-FCC0-49DC-B969-C81EBDC481BD}"/>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Tree>
    <p:extLst>
      <p:ext uri="{BB962C8B-B14F-4D97-AF65-F5344CB8AC3E}">
        <p14:creationId xmlns:p14="http://schemas.microsoft.com/office/powerpoint/2010/main" val="485400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ítulo">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AE7C5C5B-A762-44A5-8C99-CA3382E56E97}"/>
              </a:ext>
            </a:extLst>
          </p:cNvPr>
          <p:cNvSpPr>
            <a:spLocks noGrp="1"/>
          </p:cNvSpPr>
          <p:nvPr>
            <p:ph type="title"/>
          </p:nvPr>
        </p:nvSpPr>
        <p:spPr>
          <a:xfrm>
            <a:off x="1333958" y="3055211"/>
            <a:ext cx="10858041" cy="747579"/>
          </a:xfrm>
          <a:prstGeom prst="rect">
            <a:avLst/>
          </a:prstGeom>
        </p:spPr>
        <p:txBody>
          <a:bodyPr/>
          <a:lstStyle>
            <a:lvl1pPr algn="l">
              <a:defRPr sz="4000" b="1">
                <a:solidFill>
                  <a:schemeClr val="bg1"/>
                </a:solidFill>
                <a:latin typeface="Arial" panose="020B0604020202020204" pitchFamily="34" charset="0"/>
                <a:cs typeface="Arial" panose="020B0604020202020204" pitchFamily="34" charset="0"/>
              </a:defRPr>
            </a:lvl1pPr>
          </a:lstStyle>
          <a:p>
            <a:r>
              <a:rPr lang="pt-BR" dirty="0"/>
              <a:t>Clique para editar o título</a:t>
            </a:r>
          </a:p>
        </p:txBody>
      </p:sp>
    </p:spTree>
    <p:extLst>
      <p:ext uri="{BB962C8B-B14F-4D97-AF65-F5344CB8AC3E}">
        <p14:creationId xmlns:p14="http://schemas.microsoft.com/office/powerpoint/2010/main" val="921260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9866817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áfico e Texto 1">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C9C18117-20B1-460A-B0F8-1166EC4608FE}"/>
              </a:ext>
            </a:extLst>
          </p:cNvPr>
          <p:cNvSpPr>
            <a:spLocks noGrp="1"/>
          </p:cNvSpPr>
          <p:nvPr>
            <p:ph type="body" sz="quarter" idx="10"/>
          </p:nvPr>
        </p:nvSpPr>
        <p:spPr>
          <a:xfrm>
            <a:off x="695173" y="4792337"/>
            <a:ext cx="10861521" cy="1791923"/>
          </a:xfrm>
          <a:prstGeom prst="rect">
            <a:avLst/>
          </a:prstGeom>
        </p:spPr>
        <p:txBody>
          <a:bodyPr/>
          <a:lstStyle>
            <a:lvl1pPr marL="363538" indent="-363538">
              <a:lnSpc>
                <a:spcPct val="150000"/>
              </a:lnSpc>
              <a:buFont typeface="Wingdings" panose="05000000000000000000" pitchFamily="2" charset="2"/>
              <a:buChar char="ü"/>
              <a:defRPr sz="2000">
                <a:latin typeface="Arial" panose="020B0604020202020204" pitchFamily="34" charset="0"/>
                <a:cs typeface="Arial" panose="020B0604020202020204" pitchFamily="34" charset="0"/>
              </a:defRPr>
            </a:lvl1pPr>
            <a:lvl2pPr marL="685800" indent="-228600">
              <a:lnSpc>
                <a:spcPct val="150000"/>
              </a:lnSpc>
              <a:buSzPct val="85000"/>
              <a:buFont typeface="Wingdings" panose="05000000000000000000" pitchFamily="2" charset="2"/>
              <a:buChar char="Ø"/>
              <a:defRPr sz="1800">
                <a:latin typeface="Arial" panose="020B0604020202020204" pitchFamily="34" charset="0"/>
                <a:cs typeface="Arial" panose="020B0604020202020204" pitchFamily="34" charset="0"/>
              </a:defRPr>
            </a:lvl2pPr>
            <a:lvl3pPr marL="914400" indent="0">
              <a:lnSpc>
                <a:spcPct val="150000"/>
              </a:lnSpc>
              <a:buNone/>
              <a:defRPr sz="1600">
                <a:latin typeface="Arial" panose="020B0604020202020204" pitchFamily="34" charset="0"/>
                <a:cs typeface="Arial" panose="020B0604020202020204" pitchFamily="34" charset="0"/>
              </a:defRPr>
            </a:lvl3pPr>
            <a:lvl4pPr marL="1600200" indent="-228600">
              <a:lnSpc>
                <a:spcPct val="150000"/>
              </a:lnSpc>
              <a:buFont typeface="Arial" panose="020B0604020202020204" pitchFamily="34" charset="0"/>
              <a:buChar char="-"/>
              <a:defRPr sz="1400">
                <a:latin typeface="Arial" panose="020B0604020202020204" pitchFamily="34" charset="0"/>
                <a:cs typeface="Arial" panose="020B0604020202020204" pitchFamily="34" charset="0"/>
              </a:defRPr>
            </a:lvl4pPr>
            <a:lvl5pPr marL="2057400" indent="-228600">
              <a:lnSpc>
                <a:spcPct val="150000"/>
              </a:lnSpc>
              <a:buFont typeface="Arial" panose="020B0604020202020204" pitchFamily="34" charset="0"/>
              <a:buChar char="."/>
              <a:defRPr sz="1200">
                <a:latin typeface="Arial" panose="020B0604020202020204" pitchFamily="34" charset="0"/>
                <a:cs typeface="Arial" panose="020B0604020202020204" pitchFamily="34" charset="0"/>
              </a:defRPr>
            </a:lvl5pPr>
          </a:lstStyle>
          <a:p>
            <a:pPr lvl="0"/>
            <a:r>
              <a:rPr lang="pt-BR" dirty="0"/>
              <a:t>Editar estilos de texto</a:t>
            </a:r>
          </a:p>
          <a:p>
            <a:pPr lvl="1"/>
            <a:r>
              <a:rPr lang="pt-BR" dirty="0"/>
              <a:t>Segundo nível</a:t>
            </a:r>
          </a:p>
        </p:txBody>
      </p:sp>
      <p:sp>
        <p:nvSpPr>
          <p:cNvPr id="16" name="Espaço Reservado para Texto 15">
            <a:extLst>
              <a:ext uri="{FF2B5EF4-FFF2-40B4-BE49-F238E27FC236}">
                <a16:creationId xmlns:a16="http://schemas.microsoft.com/office/drawing/2014/main" id="{576C5914-3729-4870-951E-8BBAEB44534F}"/>
              </a:ext>
            </a:extLst>
          </p:cNvPr>
          <p:cNvSpPr>
            <a:spLocks noGrp="1"/>
          </p:cNvSpPr>
          <p:nvPr>
            <p:ph type="body" sz="quarter" idx="11" hasCustomPrompt="1"/>
          </p:nvPr>
        </p:nvSpPr>
        <p:spPr>
          <a:xfrm>
            <a:off x="651105" y="6605415"/>
            <a:ext cx="11026775" cy="241836"/>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2pPr marL="457200" indent="0">
              <a:buNone/>
              <a:defRPr/>
            </a:lvl2pPr>
          </a:lstStyle>
          <a:p>
            <a:pPr lvl="0"/>
            <a:r>
              <a:rPr lang="pt-BR" dirty="0"/>
              <a:t>Clique para editar o rodapé</a:t>
            </a:r>
          </a:p>
        </p:txBody>
      </p:sp>
      <p:sp>
        <p:nvSpPr>
          <p:cNvPr id="5" name="Espaço Reservado para Gráfico 4">
            <a:extLst>
              <a:ext uri="{FF2B5EF4-FFF2-40B4-BE49-F238E27FC236}">
                <a16:creationId xmlns:a16="http://schemas.microsoft.com/office/drawing/2014/main" id="{17B9EC89-D2D7-4391-A513-294445786786}"/>
              </a:ext>
            </a:extLst>
          </p:cNvPr>
          <p:cNvSpPr>
            <a:spLocks noGrp="1"/>
          </p:cNvSpPr>
          <p:nvPr>
            <p:ph type="chart" sz="quarter" idx="12"/>
          </p:nvPr>
        </p:nvSpPr>
        <p:spPr>
          <a:xfrm>
            <a:off x="3392488" y="1344057"/>
            <a:ext cx="5476875" cy="3283027"/>
          </a:xfrm>
          <a:prstGeom prst="rect">
            <a:avLst/>
          </a:prstGeom>
        </p:spPr>
        <p:txBody>
          <a:bodyPr/>
          <a:lstStyle>
            <a:lvl1pPr marL="0" indent="0" algn="ctr">
              <a:buNone/>
              <a:defRPr sz="1800"/>
            </a:lvl1pPr>
          </a:lstStyle>
          <a:p>
            <a:endParaRPr lang="pt-BR" dirty="0"/>
          </a:p>
        </p:txBody>
      </p:sp>
      <p:sp>
        <p:nvSpPr>
          <p:cNvPr id="6" name="Título 1">
            <a:extLst>
              <a:ext uri="{FF2B5EF4-FFF2-40B4-BE49-F238E27FC236}">
                <a16:creationId xmlns:a16="http://schemas.microsoft.com/office/drawing/2014/main" id="{49F491C9-0E35-40B1-B047-DB3180686F1C}"/>
              </a:ext>
            </a:extLst>
          </p:cNvPr>
          <p:cNvSpPr>
            <a:spLocks noGrp="1"/>
          </p:cNvSpPr>
          <p:nvPr>
            <p:ph type="title"/>
          </p:nvPr>
        </p:nvSpPr>
        <p:spPr>
          <a:xfrm>
            <a:off x="662122" y="273465"/>
            <a:ext cx="8834610" cy="927374"/>
          </a:xfrm>
          <a:prstGeom prst="rect">
            <a:avLst/>
          </a:prstGeom>
        </p:spPr>
        <p:txBody>
          <a:bodyPr vert="horz" lIns="91440" tIns="45720" rIns="91440" bIns="45720" rtlCol="0" anchor="ctr">
            <a:noAutofit/>
          </a:bodyPr>
          <a:lstStyle>
            <a:lvl1pPr>
              <a:defRPr lang="pt-BR" sz="3200" b="1">
                <a:solidFill>
                  <a:srgbClr val="333399"/>
                </a:solidFill>
                <a:latin typeface="Arial" panose="020B0604020202020204" pitchFamily="34" charset="0"/>
                <a:ea typeface="Arial"/>
                <a:cs typeface="Arial" panose="020B0604020202020204" pitchFamily="34" charset="0"/>
              </a:defRPr>
            </a:lvl1pPr>
          </a:lstStyle>
          <a:p>
            <a:pPr marL="0" lvl="0" defTabSz="457200"/>
            <a:r>
              <a:rPr lang="pt-BR" dirty="0"/>
              <a:t>Clique para editar o título</a:t>
            </a:r>
          </a:p>
        </p:txBody>
      </p:sp>
    </p:spTree>
    <p:extLst>
      <p:ext uri="{BB962C8B-B14F-4D97-AF65-F5344CB8AC3E}">
        <p14:creationId xmlns:p14="http://schemas.microsoft.com/office/powerpoint/2010/main" val="112398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ti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2.png"/><Relationship Id="rId5" Type="http://schemas.openxmlformats.org/officeDocument/2006/relationships/slideLayout" Target="../slideLayouts/slideLayout62.xml"/><Relationship Id="rId10" Type="http://schemas.openxmlformats.org/officeDocument/2006/relationships/image" Target="../media/image1.tif"/><Relationship Id="rId4" Type="http://schemas.openxmlformats.org/officeDocument/2006/relationships/slideLayout" Target="../slideLayouts/slideLayout6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4.tiff"/><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1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7.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17.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8.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3.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9.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0.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3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6.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4.tiff"/><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7.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7.jpg"/><Relationship Id="rId4" Type="http://schemas.openxmlformats.org/officeDocument/2006/relationships/slideLayout" Target="../slideLayouts/slideLayout4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5.xml"/><Relationship Id="rId7" Type="http://schemas.openxmlformats.org/officeDocument/2006/relationships/image" Target="../media/image1.tif"/><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9.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CB541E56-8F39-4E59-9158-56C117607295}"/>
              </a:ext>
            </a:extLst>
          </p:cNvPr>
          <p:cNvPicPr>
            <a:picLocks noChangeAspect="1"/>
          </p:cNvPicPr>
          <p:nvPr userDrawn="1"/>
        </p:nvPicPr>
        <p:blipFill>
          <a:blip r:embed="rId9">
            <a:extLst/>
          </a:blip>
          <a:srcRect t="6138"/>
          <a:stretch>
            <a:fillRect/>
          </a:stretch>
        </p:blipFill>
        <p:spPr>
          <a:xfrm>
            <a:off x="0" y="0"/>
            <a:ext cx="12192000" cy="6858000"/>
          </a:xfrm>
          <a:prstGeom prst="rect">
            <a:avLst/>
          </a:prstGeom>
          <a:ln w="12700">
            <a:miter lim="400000"/>
          </a:ln>
        </p:spPr>
      </p:pic>
      <p:pic>
        <p:nvPicPr>
          <p:cNvPr id="8" name="logoPlural-01.png" descr="logoPlural-01.png">
            <a:extLst>
              <a:ext uri="{FF2B5EF4-FFF2-40B4-BE49-F238E27FC236}">
                <a16:creationId xmlns:a16="http://schemas.microsoft.com/office/drawing/2014/main" id="{487C54EE-DCB5-4968-996D-64649DAF223A}"/>
              </a:ext>
            </a:extLst>
          </p:cNvPr>
          <p:cNvPicPr>
            <a:picLocks noChangeAspect="1"/>
          </p:cNvPicPr>
          <p:nvPr userDrawn="1"/>
        </p:nvPicPr>
        <p:blipFill>
          <a:blip r:embed="rId10">
            <a:extLst/>
          </a:blip>
          <a:stretch>
            <a:fillRect/>
          </a:stretch>
        </p:blipFill>
        <p:spPr>
          <a:xfrm>
            <a:off x="479382" y="514753"/>
            <a:ext cx="2396369" cy="668588"/>
          </a:xfrm>
          <a:prstGeom prst="rect">
            <a:avLst/>
          </a:prstGeom>
          <a:ln w="12700">
            <a:miter lim="400000"/>
          </a:ln>
        </p:spPr>
      </p:pic>
    </p:spTree>
    <p:extLst>
      <p:ext uri="{BB962C8B-B14F-4D97-AF65-F5344CB8AC3E}">
        <p14:creationId xmlns:p14="http://schemas.microsoft.com/office/powerpoint/2010/main" val="9632661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94" r:id="rId6"/>
    <p:sldLayoutId id="2147483695"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CB541E56-8F39-4E59-9158-56C117607295}"/>
              </a:ext>
            </a:extLst>
          </p:cNvPr>
          <p:cNvPicPr>
            <a:picLocks noChangeAspect="1"/>
          </p:cNvPicPr>
          <p:nvPr userDrawn="1"/>
        </p:nvPicPr>
        <p:blipFill>
          <a:blip r:embed="rId10">
            <a:extLst/>
          </a:blip>
          <a:srcRect t="6138"/>
          <a:stretch>
            <a:fillRect/>
          </a:stretch>
        </p:blipFill>
        <p:spPr>
          <a:xfrm>
            <a:off x="0" y="0"/>
            <a:ext cx="12192000" cy="6858000"/>
          </a:xfrm>
          <a:prstGeom prst="rect">
            <a:avLst/>
          </a:prstGeom>
          <a:ln w="12700">
            <a:miter lim="400000"/>
          </a:ln>
        </p:spPr>
      </p:pic>
      <p:pic>
        <p:nvPicPr>
          <p:cNvPr id="8" name="logoPlural-01.png" descr="logoPlural-01.png">
            <a:extLst>
              <a:ext uri="{FF2B5EF4-FFF2-40B4-BE49-F238E27FC236}">
                <a16:creationId xmlns:a16="http://schemas.microsoft.com/office/drawing/2014/main" id="{487C54EE-DCB5-4968-996D-64649DAF223A}"/>
              </a:ext>
            </a:extLst>
          </p:cNvPr>
          <p:cNvPicPr>
            <a:picLocks noChangeAspect="1"/>
          </p:cNvPicPr>
          <p:nvPr userDrawn="1"/>
        </p:nvPicPr>
        <p:blipFill>
          <a:blip r:embed="rId11">
            <a:extLst/>
          </a:blip>
          <a:stretch>
            <a:fillRect/>
          </a:stretch>
        </p:blipFill>
        <p:spPr>
          <a:xfrm>
            <a:off x="479383" y="514753"/>
            <a:ext cx="2396369" cy="668588"/>
          </a:xfrm>
          <a:prstGeom prst="rect">
            <a:avLst/>
          </a:prstGeom>
          <a:ln w="12700">
            <a:miter lim="400000"/>
          </a:ln>
        </p:spPr>
      </p:pic>
    </p:spTree>
    <p:extLst>
      <p:ext uri="{BB962C8B-B14F-4D97-AF65-F5344CB8AC3E}">
        <p14:creationId xmlns:p14="http://schemas.microsoft.com/office/powerpoint/2010/main" val="276537730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16D72850-D7F1-4E0F-A144-CAF252A73842}"/>
              </a:ext>
            </a:extLst>
          </p:cNvPr>
          <p:cNvPicPr>
            <a:picLocks noChangeAspect="1"/>
          </p:cNvPicPr>
          <p:nvPr userDrawn="1"/>
        </p:nvPicPr>
        <p:blipFill>
          <a:blip r:embed="rId7"/>
          <a:stretch>
            <a:fillRect/>
          </a:stretch>
        </p:blipFill>
        <p:spPr>
          <a:xfrm>
            <a:off x="0" y="0"/>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18405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1C54E568-8DC7-449E-9119-573F38D18249}"/>
              </a:ext>
            </a:extLst>
          </p:cNvPr>
          <p:cNvPicPr>
            <a:picLocks noChangeAspect="1"/>
          </p:cNvPicPr>
          <p:nvPr userDrawn="1"/>
        </p:nvPicPr>
        <p:blipFill>
          <a:blip r:embed="rId13"/>
          <a:stretch>
            <a:fillRect/>
          </a:stretch>
        </p:blipFill>
        <p:spPr>
          <a:xfrm>
            <a:off x="0" y="4362"/>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04180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1C54E568-8DC7-449E-9119-573F38D18249}"/>
              </a:ext>
            </a:extLst>
          </p:cNvPr>
          <p:cNvPicPr>
            <a:picLocks noChangeAspect="1"/>
          </p:cNvPicPr>
          <p:nvPr userDrawn="1"/>
        </p:nvPicPr>
        <p:blipFill>
          <a:blip r:embed="rId14"/>
          <a:stretch>
            <a:fillRect/>
          </a:stretch>
        </p:blipFill>
        <p:spPr>
          <a:xfrm>
            <a:off x="0" y="4362"/>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445375"/>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7" r:id="rId3"/>
    <p:sldLayoutId id="2147483658" r:id="rId4"/>
    <p:sldLayoutId id="2147483659" r:id="rId5"/>
    <p:sldLayoutId id="2147483700" r:id="rId6"/>
    <p:sldLayoutId id="2147483725" r:id="rId7"/>
    <p:sldLayoutId id="2147483727" r:id="rId8"/>
    <p:sldLayoutId id="2147483729"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0757074-7D37-44EC-BADD-E29B4BE0D3FD}"/>
              </a:ext>
            </a:extLst>
          </p:cNvPr>
          <p:cNvPicPr>
            <a:picLocks noChangeAspect="1"/>
          </p:cNvPicPr>
          <p:nvPr userDrawn="1"/>
        </p:nvPicPr>
        <p:blipFill>
          <a:blip r:embed="rId7"/>
          <a:stretch>
            <a:fillRect/>
          </a:stretch>
        </p:blipFill>
        <p:spPr>
          <a:xfrm>
            <a:off x="0" y="0"/>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16697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C42704B-03EE-49A5-AA09-A8489CB0F71A}"/>
              </a:ext>
            </a:extLst>
          </p:cNvPr>
          <p:cNvPicPr>
            <a:picLocks noChangeAspect="1"/>
          </p:cNvPicPr>
          <p:nvPr userDrawn="1"/>
        </p:nvPicPr>
        <p:blipFill>
          <a:blip r:embed="rId7"/>
          <a:stretch>
            <a:fillRect/>
          </a:stretch>
        </p:blipFill>
        <p:spPr>
          <a:xfrm>
            <a:off x="1" y="3"/>
            <a:ext cx="12191994" cy="6857997"/>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81745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595B297-C2C7-4528-B930-360890AA331E}"/>
              </a:ext>
            </a:extLst>
          </p:cNvPr>
          <p:cNvPicPr>
            <a:picLocks noChangeAspect="1"/>
          </p:cNvPicPr>
          <p:nvPr userDrawn="1"/>
        </p:nvPicPr>
        <p:blipFill>
          <a:blip r:embed="rId7"/>
          <a:stretch>
            <a:fillRect/>
          </a:stretch>
        </p:blipFill>
        <p:spPr>
          <a:xfrm>
            <a:off x="0" y="0"/>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86723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AD4CE53-90E1-467E-A823-D94C5C9D24EB}"/>
              </a:ext>
            </a:extLst>
          </p:cNvPr>
          <p:cNvPicPr>
            <a:picLocks noChangeAspect="1"/>
          </p:cNvPicPr>
          <p:nvPr userDrawn="1"/>
        </p:nvPicPr>
        <p:blipFill>
          <a:blip r:embed="rId7"/>
          <a:stretch>
            <a:fillRect/>
          </a:stretch>
        </p:blipFill>
        <p:spPr>
          <a:xfrm>
            <a:off x="0" y="0"/>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3551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16D72850-D7F1-4E0F-A144-CAF252A73842}"/>
              </a:ext>
            </a:extLst>
          </p:cNvPr>
          <p:cNvPicPr>
            <a:picLocks noChangeAspect="1"/>
          </p:cNvPicPr>
          <p:nvPr userDrawn="1"/>
        </p:nvPicPr>
        <p:blipFill>
          <a:blip r:embed="rId7"/>
          <a:stretch>
            <a:fillRect/>
          </a:stretch>
        </p:blipFill>
        <p:spPr>
          <a:xfrm>
            <a:off x="0" y="0"/>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88619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1C54E568-8DC7-449E-9119-573F38D18249}"/>
              </a:ext>
            </a:extLst>
          </p:cNvPr>
          <p:cNvPicPr>
            <a:picLocks noChangeAspect="1"/>
          </p:cNvPicPr>
          <p:nvPr userDrawn="1"/>
        </p:nvPicPr>
        <p:blipFill>
          <a:blip r:embed="rId10"/>
          <a:stretch>
            <a:fillRect/>
          </a:stretch>
        </p:blipFill>
        <p:spPr>
          <a:xfrm>
            <a:off x="0" y="4362"/>
            <a:ext cx="12192000" cy="6858000"/>
          </a:xfrm>
          <a:prstGeom prst="rect">
            <a:avLst/>
          </a:prstGeom>
        </p:spPr>
      </p:pic>
      <p:cxnSp>
        <p:nvCxnSpPr>
          <p:cNvPr id="21" name="Conector reto 20">
            <a:extLst>
              <a:ext uri="{FF2B5EF4-FFF2-40B4-BE49-F238E27FC236}">
                <a16:creationId xmlns:a16="http://schemas.microsoft.com/office/drawing/2014/main" id="{B2556576-A0EC-4775-8172-4F2DD6B6BD92}"/>
              </a:ext>
            </a:extLst>
          </p:cNvPr>
          <p:cNvCxnSpPr>
            <a:cxnSpLocks/>
          </p:cNvCxnSpPr>
          <p:nvPr userDrawn="1"/>
        </p:nvCxnSpPr>
        <p:spPr>
          <a:xfrm>
            <a:off x="721608" y="1199031"/>
            <a:ext cx="108000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84332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CB541E56-8F39-4E59-9158-56C117607295}"/>
              </a:ext>
            </a:extLst>
          </p:cNvPr>
          <p:cNvPicPr>
            <a:picLocks noChangeAspect="1"/>
          </p:cNvPicPr>
          <p:nvPr userDrawn="1"/>
        </p:nvPicPr>
        <p:blipFill>
          <a:blip r:embed="rId7">
            <a:extLst/>
          </a:blip>
          <a:srcRect t="6138"/>
          <a:stretch>
            <a:fillRect/>
          </a:stretch>
        </p:blipFill>
        <p:spPr>
          <a:xfrm>
            <a:off x="0" y="0"/>
            <a:ext cx="12192000" cy="6858000"/>
          </a:xfrm>
          <a:prstGeom prst="rect">
            <a:avLst/>
          </a:prstGeom>
          <a:ln w="12700">
            <a:miter lim="400000"/>
          </a:ln>
        </p:spPr>
      </p:pic>
      <p:pic>
        <p:nvPicPr>
          <p:cNvPr id="8" name="logoPlural-01.png" descr="logoPlural-01.png">
            <a:extLst>
              <a:ext uri="{FF2B5EF4-FFF2-40B4-BE49-F238E27FC236}">
                <a16:creationId xmlns:a16="http://schemas.microsoft.com/office/drawing/2014/main" id="{487C54EE-DCB5-4968-996D-64649DAF223A}"/>
              </a:ext>
            </a:extLst>
          </p:cNvPr>
          <p:cNvPicPr>
            <a:picLocks noChangeAspect="1"/>
          </p:cNvPicPr>
          <p:nvPr userDrawn="1"/>
        </p:nvPicPr>
        <p:blipFill>
          <a:blip r:embed="rId8">
            <a:extLst/>
          </a:blip>
          <a:stretch>
            <a:fillRect/>
          </a:stretch>
        </p:blipFill>
        <p:spPr>
          <a:xfrm>
            <a:off x="479383" y="514753"/>
            <a:ext cx="2396369" cy="668588"/>
          </a:xfrm>
          <a:prstGeom prst="rect">
            <a:avLst/>
          </a:prstGeom>
          <a:ln w="12700">
            <a:miter lim="400000"/>
          </a:ln>
        </p:spPr>
      </p:pic>
    </p:spTree>
    <p:extLst>
      <p:ext uri="{BB962C8B-B14F-4D97-AF65-F5344CB8AC3E}">
        <p14:creationId xmlns:p14="http://schemas.microsoft.com/office/powerpoint/2010/main" val="5467123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mailto:helvio@somosplural.com.br"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 descr="Image"/>
          <p:cNvPicPr>
            <a:picLocks noChangeAspect="1"/>
          </p:cNvPicPr>
          <p:nvPr/>
        </p:nvPicPr>
        <p:blipFill>
          <a:blip r:embed="rId3">
            <a:extLst/>
          </a:blip>
          <a:srcRect t="6138"/>
          <a:stretch>
            <a:fillRect/>
          </a:stretch>
        </p:blipFill>
        <p:spPr>
          <a:xfrm>
            <a:off x="0" y="-8965"/>
            <a:ext cx="12192000" cy="6858000"/>
          </a:xfrm>
          <a:prstGeom prst="rect">
            <a:avLst/>
          </a:prstGeom>
          <a:ln w="12700">
            <a:miter lim="400000"/>
          </a:ln>
        </p:spPr>
      </p:pic>
      <p:sp>
        <p:nvSpPr>
          <p:cNvPr id="99" name="Título 5"/>
          <p:cNvSpPr txBox="1">
            <a:spLocks noGrp="1"/>
          </p:cNvSpPr>
          <p:nvPr>
            <p:ph type="ctrTitle" idx="4294967295"/>
          </p:nvPr>
        </p:nvSpPr>
        <p:spPr>
          <a:xfrm>
            <a:off x="798309" y="2675206"/>
            <a:ext cx="10858800" cy="966393"/>
          </a:xfrm>
          <a:prstGeom prst="rect">
            <a:avLst/>
          </a:prstGeom>
        </p:spPr>
        <p:txBody>
          <a:bodyPr>
            <a:noAutofit/>
          </a:bodyPr>
          <a:lstStyle/>
          <a:p>
            <a:pPr algn="ctr">
              <a:defRPr sz="3400">
                <a:solidFill>
                  <a:srgbClr val="F1FCFF"/>
                </a:solidFill>
              </a:defRPr>
            </a:pPr>
            <a:r>
              <a:rPr lang="pt-BR" sz="4000" b="1" dirty="0">
                <a:latin typeface="Arial" panose="020B0604020202020204" pitchFamily="34" charset="0"/>
                <a:ea typeface="Akkurat" charset="0"/>
                <a:cs typeface="Arial" panose="020B0604020202020204" pitchFamily="34" charset="0"/>
              </a:rPr>
              <a:t>Audiência Publica do Senado Federal</a:t>
            </a:r>
            <a:br>
              <a:rPr lang="pt-BR" sz="4000" b="1" dirty="0">
                <a:latin typeface="Arial" panose="020B0604020202020204" pitchFamily="34" charset="0"/>
                <a:ea typeface="Akkurat" charset="0"/>
                <a:cs typeface="Arial" panose="020B0604020202020204" pitchFamily="34" charset="0"/>
              </a:rPr>
            </a:br>
            <a:r>
              <a:rPr lang="pt-BR" sz="4000" b="1" dirty="0">
                <a:latin typeface="Arial" panose="020B0604020202020204" pitchFamily="34" charset="0"/>
                <a:ea typeface="Akkurat" charset="0"/>
                <a:cs typeface="Arial" panose="020B0604020202020204" pitchFamily="34" charset="0"/>
              </a:rPr>
              <a:t>PLS n° 284 / 2017</a:t>
            </a:r>
            <a:br>
              <a:rPr lang="pt-BR" sz="4000" b="1" dirty="0">
                <a:latin typeface="Arial" panose="020B0604020202020204" pitchFamily="34" charset="0"/>
                <a:ea typeface="Akkurat" charset="0"/>
                <a:cs typeface="Arial" panose="020B0604020202020204" pitchFamily="34" charset="0"/>
              </a:rPr>
            </a:br>
            <a:br>
              <a:rPr lang="pt-BR" sz="4000" b="1" dirty="0">
                <a:latin typeface="Arial" panose="020B0604020202020204" pitchFamily="34" charset="0"/>
                <a:ea typeface="Akkurat" charset="0"/>
                <a:cs typeface="Arial" panose="020B0604020202020204" pitchFamily="34" charset="0"/>
              </a:rPr>
            </a:br>
            <a:r>
              <a:rPr lang="pt-BR" sz="3200" b="1" dirty="0">
                <a:ea typeface="Akkurat" charset="0"/>
                <a:cs typeface="Arial" panose="020B0604020202020204" pitchFamily="34" charset="0"/>
              </a:rPr>
              <a:t>Comissão de Transparência, Governança, Fiscalização e Defesa do Consumidor (CTFC)</a:t>
            </a:r>
            <a:br>
              <a:rPr lang="pt-BR" sz="3200" b="1" dirty="0">
                <a:ea typeface="Akkurat" charset="0"/>
                <a:cs typeface="Arial" panose="020B0604020202020204" pitchFamily="34" charset="0"/>
              </a:rPr>
            </a:br>
            <a:br>
              <a:rPr lang="pt-BR" sz="3200" b="1" dirty="0">
                <a:ea typeface="Akkurat" charset="0"/>
                <a:cs typeface="Arial" panose="020B0604020202020204" pitchFamily="34" charset="0"/>
              </a:rPr>
            </a:br>
            <a:br>
              <a:rPr lang="pt-BR" sz="3200" b="1" dirty="0">
                <a:solidFill>
                  <a:srgbClr val="F1FCFF"/>
                </a:solidFill>
                <a:cs typeface="Arial" panose="020B0604020202020204" pitchFamily="34" charset="0"/>
              </a:rPr>
            </a:br>
            <a:endParaRPr sz="3200" b="1" dirty="0">
              <a:solidFill>
                <a:srgbClr val="F1FCFF"/>
              </a:solidFill>
              <a:cs typeface="Arial" panose="020B0604020202020204" pitchFamily="34" charset="0"/>
            </a:endParaRPr>
          </a:p>
        </p:txBody>
      </p:sp>
      <p:pic>
        <p:nvPicPr>
          <p:cNvPr id="100" name="logoPlural-01.png" descr="logoPlural-01.png"/>
          <p:cNvPicPr>
            <a:picLocks noChangeAspect="1"/>
          </p:cNvPicPr>
          <p:nvPr/>
        </p:nvPicPr>
        <p:blipFill>
          <a:blip r:embed="rId4">
            <a:extLst/>
          </a:blip>
          <a:stretch>
            <a:fillRect/>
          </a:stretch>
        </p:blipFill>
        <p:spPr>
          <a:xfrm>
            <a:off x="479382" y="514753"/>
            <a:ext cx="2396369" cy="668588"/>
          </a:xfrm>
          <a:prstGeom prst="rect">
            <a:avLst/>
          </a:prstGeom>
          <a:ln w="12700">
            <a:miter lim="400000"/>
          </a:ln>
        </p:spPr>
      </p:pic>
      <p:sp>
        <p:nvSpPr>
          <p:cNvPr id="5" name="Rectangle 7">
            <a:extLst>
              <a:ext uri="{FF2B5EF4-FFF2-40B4-BE49-F238E27FC236}">
                <a16:creationId xmlns:a16="http://schemas.microsoft.com/office/drawing/2014/main" id="{F8891707-CDB8-47B9-A7D2-0FD376881A97}"/>
              </a:ext>
            </a:extLst>
          </p:cNvPr>
          <p:cNvSpPr/>
          <p:nvPr/>
        </p:nvSpPr>
        <p:spPr>
          <a:xfrm>
            <a:off x="4472968" y="6053649"/>
            <a:ext cx="3299429" cy="747120"/>
          </a:xfrm>
          <a:prstGeom prst="rect">
            <a:avLst/>
          </a:prstGeom>
        </p:spPr>
        <p:txBody>
          <a:bodyPr wrap="square" lIns="121912" tIns="60956" rIns="121912" bIns="60956">
            <a:spAutoFit/>
          </a:bodyPr>
          <a:lstStyle/>
          <a:p>
            <a:pPr marL="0" marR="0" lvl="0" indent="0" algn="l" defTabSz="914286" rtl="0" eaLnBrk="1" fontAlgn="auto" latinLnBrk="0" hangingPunct="1">
              <a:lnSpc>
                <a:spcPct val="200000"/>
              </a:lnSpc>
              <a:spcBef>
                <a:spcPts val="0"/>
              </a:spcBef>
              <a:spcAft>
                <a:spcPts val="0"/>
              </a:spcAft>
              <a:buClrTx/>
              <a:buSzTx/>
              <a:buFontTx/>
              <a:buNone/>
              <a:tabLst/>
              <a:defRPr/>
            </a:pPr>
            <a:r>
              <a:rPr kumimoji="0" lang="pt-BR" sz="2400" b="1" i="0" u="none" strike="noStrike" kern="1200" cap="none" spc="0" normalizeH="0" baseline="0" noProof="0" dirty="0">
                <a:ln>
                  <a:noFill/>
                </a:ln>
                <a:solidFill>
                  <a:schemeClr val="bg1"/>
                </a:solidFill>
                <a:effectLst/>
                <a:uLnTx/>
                <a:uFillTx/>
                <a:latin typeface="Arial" panose="020B0604020202020204" pitchFamily="34" charset="0"/>
                <a:ea typeface="Century Gothic" charset="0"/>
                <a:cs typeface="Arial" panose="020B0604020202020204" pitchFamily="34" charset="0"/>
              </a:rPr>
              <a:t>Brasília, 05/12/2018</a:t>
            </a:r>
          </a:p>
        </p:txBody>
      </p:sp>
    </p:spTree>
    <p:extLst>
      <p:ext uri="{BB962C8B-B14F-4D97-AF65-F5344CB8AC3E}">
        <p14:creationId xmlns:p14="http://schemas.microsoft.com/office/powerpoint/2010/main" val="69899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16151" y="1354272"/>
            <a:ext cx="10583215" cy="4940327"/>
          </a:xfrm>
          <a:prstGeom prst="rect">
            <a:avLst/>
          </a:prstGeom>
        </p:spPr>
        <p:txBody>
          <a:bodyPr wrap="square">
            <a:spAutoFit/>
          </a:bodyPr>
          <a:lstStyle/>
          <a:p>
            <a:pPr marL="342900" indent="-342900">
              <a:lnSpc>
                <a:spcPct val="150000"/>
              </a:lnSpc>
              <a:buSzPct val="85000"/>
              <a:buFont typeface="Wingdings" panose="05000000000000000000" pitchFamily="2" charset="2"/>
              <a:buChar char="Ø"/>
            </a:pPr>
            <a:r>
              <a:rPr lang="pt-BR" b="1" dirty="0"/>
              <a:t>Reconhece o devedor contumaz e nega o recurso</a:t>
            </a:r>
          </a:p>
          <a:p>
            <a:pPr marL="342900" indent="-342900">
              <a:lnSpc>
                <a:spcPct val="150000"/>
              </a:lnSpc>
              <a:buFont typeface="Wingdings" panose="05000000000000000000" pitchFamily="2" charset="2"/>
              <a:buChar char="ü"/>
            </a:pPr>
            <a:endParaRPr lang="pt-BR" dirty="0"/>
          </a:p>
          <a:p>
            <a:pPr marL="783953" lvl="1" indent="-311010">
              <a:lnSpc>
                <a:spcPct val="150000"/>
              </a:lnSpc>
              <a:buSzPct val="85000"/>
              <a:buFont typeface="Wingdings" panose="05000000000000000000" pitchFamily="2" charset="2"/>
              <a:buChar char="ü"/>
            </a:pPr>
            <a:r>
              <a:rPr lang="pt-BR" sz="1600" dirty="0"/>
              <a:t>Decreto Lei não estabelece meio coercitivo para cobrança de tributo, mas sim sanções por práticas de atos ilícitos contra a ordem tributária</a:t>
            </a:r>
          </a:p>
          <a:p>
            <a:pPr marL="783953" lvl="1" indent="-311010">
              <a:lnSpc>
                <a:spcPct val="150000"/>
              </a:lnSpc>
              <a:buSzPct val="85000"/>
              <a:buFont typeface="Wingdings" panose="05000000000000000000" pitchFamily="2" charset="2"/>
              <a:buChar char="ü"/>
            </a:pPr>
            <a:r>
              <a:rPr lang="pt-BR" sz="1600" dirty="0"/>
              <a:t>Inconstitucionalidade das sanções políticas como meio coercitivo para a arrecadação de </a:t>
            </a:r>
            <a:r>
              <a:rPr lang="pt-BR" sz="1600" b="1" dirty="0">
                <a:solidFill>
                  <a:srgbClr val="FF0000"/>
                </a:solidFill>
              </a:rPr>
              <a:t>tributos não contempla o desrespeito reiterado </a:t>
            </a:r>
            <a:r>
              <a:rPr lang="pt-BR" sz="1600" dirty="0"/>
              <a:t>à legislação tributária</a:t>
            </a:r>
          </a:p>
          <a:p>
            <a:pPr marL="1256895" lvl="2" indent="-311010">
              <a:lnSpc>
                <a:spcPct val="150000"/>
              </a:lnSpc>
              <a:buSzPct val="85000"/>
              <a:buFont typeface="Wingdings" panose="05000000000000000000" pitchFamily="2" charset="2"/>
              <a:buChar char="ü"/>
            </a:pPr>
            <a:r>
              <a:rPr lang="pt-BR" sz="1600" dirty="0"/>
              <a:t>Súmulas </a:t>
            </a:r>
            <a:r>
              <a:rPr lang="pt-BR" sz="1600" b="1" dirty="0">
                <a:solidFill>
                  <a:srgbClr val="FF0000"/>
                </a:solidFill>
              </a:rPr>
              <a:t>70, 323 e 547 </a:t>
            </a:r>
            <a:r>
              <a:rPr lang="pt-BR" sz="1600" dirty="0"/>
              <a:t>não se aplicam ao caso</a:t>
            </a:r>
          </a:p>
          <a:p>
            <a:pPr marL="783953" lvl="1" indent="-311010">
              <a:lnSpc>
                <a:spcPct val="150000"/>
              </a:lnSpc>
              <a:buSzPct val="85000"/>
              <a:buFont typeface="Wingdings" panose="05000000000000000000" pitchFamily="2" charset="2"/>
              <a:buChar char="ü"/>
            </a:pPr>
            <a:r>
              <a:rPr lang="pt-BR" sz="1600" dirty="0"/>
              <a:t>Livre iniciativa só é legítima quando há a </a:t>
            </a:r>
            <a:r>
              <a:rPr lang="pt-BR" sz="1600" dirty="0">
                <a:solidFill>
                  <a:srgbClr val="FF0000"/>
                </a:solidFill>
              </a:rPr>
              <a:t>concorrência legal </a:t>
            </a:r>
            <a:r>
              <a:rPr lang="pt-BR" sz="1600" dirty="0"/>
              <a:t>e o cumprimento da função social da empresa, e encontra limites no princípio constitucional da livre concorrência</a:t>
            </a:r>
          </a:p>
          <a:p>
            <a:pPr marL="783953" lvl="1" indent="-311010">
              <a:lnSpc>
                <a:spcPct val="150000"/>
              </a:lnSpc>
              <a:buSzPct val="85000"/>
              <a:buFont typeface="Wingdings" panose="05000000000000000000" pitchFamily="2" charset="2"/>
              <a:buChar char="ü"/>
            </a:pPr>
            <a:r>
              <a:rPr lang="pt-BR" sz="1600" dirty="0"/>
              <a:t>As práticas ilícitas, em geral, constituem formas de quebra do princípio da lealdade</a:t>
            </a:r>
          </a:p>
          <a:p>
            <a:pPr marL="783953" lvl="1" indent="-311010">
              <a:lnSpc>
                <a:spcPct val="150000"/>
              </a:lnSpc>
              <a:buSzPct val="85000"/>
              <a:buFont typeface="Wingdings" panose="05000000000000000000" pitchFamily="2" charset="2"/>
              <a:buChar char="ü"/>
            </a:pPr>
            <a:r>
              <a:rPr lang="pt-BR" sz="1600" dirty="0"/>
              <a:t>Descumprimento de suas obrigações tributárias </a:t>
            </a:r>
            <a:r>
              <a:rPr lang="pt-BR" sz="1600" dirty="0">
                <a:sym typeface="Wingdings" panose="05000000000000000000" pitchFamily="2" charset="2"/>
              </a:rPr>
              <a:t> </a:t>
            </a:r>
            <a:r>
              <a:rPr lang="pt-BR" sz="1600" dirty="0"/>
              <a:t>vantagem indevida</a:t>
            </a:r>
          </a:p>
          <a:p>
            <a:pPr marL="783953" lvl="1" indent="-311010">
              <a:lnSpc>
                <a:spcPct val="150000"/>
              </a:lnSpc>
              <a:buSzPct val="85000"/>
              <a:buFont typeface="Wingdings" panose="05000000000000000000" pitchFamily="2" charset="2"/>
              <a:buChar char="ü"/>
            </a:pPr>
            <a:r>
              <a:rPr lang="pt-BR" sz="1600" dirty="0"/>
              <a:t>Vantagem indevida </a:t>
            </a:r>
            <a:r>
              <a:rPr lang="pt-BR" sz="1600" dirty="0">
                <a:sym typeface="Wingdings" panose="05000000000000000000" pitchFamily="2" charset="2"/>
              </a:rPr>
              <a:t> </a:t>
            </a:r>
            <a:r>
              <a:rPr lang="pt-BR" sz="1600" dirty="0"/>
              <a:t>afronta ao princípio constitucional da livre concorrência</a:t>
            </a:r>
          </a:p>
          <a:p>
            <a:pPr marL="783953" lvl="1" indent="-311010">
              <a:lnSpc>
                <a:spcPct val="150000"/>
              </a:lnSpc>
              <a:buSzPct val="85000"/>
              <a:buFont typeface="Wingdings" panose="05000000000000000000" pitchFamily="2" charset="2"/>
              <a:buChar char="ü"/>
            </a:pPr>
            <a:r>
              <a:rPr lang="pt-BR" sz="1600" dirty="0"/>
              <a:t>Patrimônio da empresa e de seus sócios garantiriam apenas 5% do débito</a:t>
            </a:r>
          </a:p>
        </p:txBody>
      </p:sp>
      <p:sp>
        <p:nvSpPr>
          <p:cNvPr id="5" name="CaixaDeTexto 2"/>
          <p:cNvSpPr txBox="1">
            <a:spLocks noChangeArrowheads="1"/>
          </p:cNvSpPr>
          <p:nvPr/>
        </p:nvSpPr>
        <p:spPr bwMode="auto">
          <a:xfrm>
            <a:off x="670049" y="313763"/>
            <a:ext cx="881693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defTabSz="914400" fontAlgn="auto">
              <a:lnSpc>
                <a:spcPct val="90000"/>
              </a:lnSpc>
              <a:spcBef>
                <a:spcPct val="0"/>
              </a:spcBef>
              <a:spcAft>
                <a:spcPts val="0"/>
              </a:spcAft>
              <a:buNone/>
              <a:defRPr sz="2400" b="1">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r>
              <a:rPr lang="pt-BR" altLang="pt-BR" dirty="0"/>
              <a:t>Julgamento no STF – Min. RICARDO LEWANDOWSKI</a:t>
            </a:r>
          </a:p>
          <a:p>
            <a:pPr>
              <a:lnSpc>
                <a:spcPct val="100000"/>
              </a:lnSpc>
            </a:pPr>
            <a:r>
              <a:rPr lang="pt-BR" altLang="pt-BR" dirty="0"/>
              <a:t>Processo da American Virginia </a:t>
            </a:r>
          </a:p>
        </p:txBody>
      </p:sp>
    </p:spTree>
    <p:extLst>
      <p:ext uri="{BB962C8B-B14F-4D97-AF65-F5344CB8AC3E}">
        <p14:creationId xmlns:p14="http://schemas.microsoft.com/office/powerpoint/2010/main" val="384608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4">
            <a:extLst>
              <a:ext uri="{FF2B5EF4-FFF2-40B4-BE49-F238E27FC236}">
                <a16:creationId xmlns:a16="http://schemas.microsoft.com/office/drawing/2014/main" id="{5C55F999-B5F5-4190-9B3D-BCC99A211AC5}"/>
              </a:ext>
            </a:extLst>
          </p:cNvPr>
          <p:cNvSpPr txBox="1">
            <a:spLocks/>
          </p:cNvSpPr>
          <p:nvPr/>
        </p:nvSpPr>
        <p:spPr>
          <a:xfrm>
            <a:off x="709130" y="1726171"/>
            <a:ext cx="10011743" cy="1009906"/>
          </a:xfrm>
          <a:prstGeom prst="rect">
            <a:avLst/>
          </a:prstGeom>
        </p:spPr>
        <p:txBody>
          <a:bodyPr lIns="45699" tIns="45699" rIns="45699" bIns="45699" anchor="ctr"/>
          <a:lstStyle>
            <a:lvl1pPr algn="l" defTabSz="914400" rtl="0" eaLnBrk="1" latinLnBrk="0" hangingPunct="1">
              <a:lnSpc>
                <a:spcPct val="90000"/>
              </a:lnSpc>
              <a:spcBef>
                <a:spcPct val="0"/>
              </a:spcBef>
              <a:buNone/>
              <a:defRPr sz="30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b="1" i="0" u="none" strike="noStrike" kern="1200" cap="none" spc="0" normalizeH="0" baseline="0" noProof="0" dirty="0">
                <a:ln>
                  <a:noFill/>
                </a:ln>
                <a:solidFill>
                  <a:schemeClr val="tx1"/>
                </a:solidFill>
                <a:effectLst/>
                <a:uLnTx/>
                <a:uFillTx/>
                <a:ea typeface="+mj-ea"/>
                <a:cs typeface="Arial" panose="020B0604020202020204" pitchFamily="34" charset="0"/>
              </a:rPr>
              <a:t>Enquanto o </a:t>
            </a:r>
            <a:r>
              <a:rPr kumimoji="0" lang="pt-BR" sz="2800" b="1" i="0" u="none" strike="noStrike" kern="1200" cap="none" spc="0" normalizeH="0" baseline="0" noProof="0" dirty="0">
                <a:ln>
                  <a:noFill/>
                </a:ln>
                <a:solidFill>
                  <a:srgbClr val="FF0000"/>
                </a:solidFill>
                <a:effectLst/>
                <a:uLnTx/>
                <a:uFillTx/>
                <a:ea typeface="+mj-ea"/>
                <a:cs typeface="Arial" panose="020B0604020202020204" pitchFamily="34" charset="0"/>
              </a:rPr>
              <a:t>Estado agoniza, </a:t>
            </a:r>
            <a:r>
              <a:rPr kumimoji="0" lang="pt-BR" sz="2800" b="1" i="0" u="none" strike="noStrike" kern="1200" cap="none" spc="0" normalizeH="0" baseline="0" noProof="0" dirty="0">
                <a:ln>
                  <a:noFill/>
                </a:ln>
                <a:solidFill>
                  <a:schemeClr val="tx1"/>
                </a:solidFill>
                <a:effectLst/>
                <a:uLnTx/>
                <a:uFillTx/>
                <a:ea typeface="+mj-ea"/>
                <a:cs typeface="Arial" panose="020B0604020202020204" pitchFamily="34" charset="0"/>
              </a:rPr>
              <a:t>as dívidas tributárias dos Devedores Contumazes só aumentam, </a:t>
            </a:r>
          </a:p>
        </p:txBody>
      </p:sp>
      <p:sp>
        <p:nvSpPr>
          <p:cNvPr id="4" name="Título 1">
            <a:extLst>
              <a:ext uri="{FF2B5EF4-FFF2-40B4-BE49-F238E27FC236}">
                <a16:creationId xmlns:a16="http://schemas.microsoft.com/office/drawing/2014/main" id="{AF3DE262-E597-4931-A547-7E4357C5E2ED}"/>
              </a:ext>
            </a:extLst>
          </p:cNvPr>
          <p:cNvSpPr txBox="1">
            <a:spLocks/>
          </p:cNvSpPr>
          <p:nvPr/>
        </p:nvSpPr>
        <p:spPr>
          <a:xfrm>
            <a:off x="662117" y="2896131"/>
            <a:ext cx="9965445" cy="9273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pt-BR" sz="3200" b="1" kern="1200">
                <a:solidFill>
                  <a:srgbClr val="333399"/>
                </a:solidFill>
                <a:latin typeface="Arial" panose="020B0604020202020204" pitchFamily="34" charset="0"/>
                <a:ea typeface="Arial"/>
                <a:cs typeface="Arial" panose="020B0604020202020204" pitchFamily="34" charset="0"/>
              </a:defRPr>
            </a:lvl1pPr>
          </a:lstStyle>
          <a:p>
            <a:r>
              <a:rPr lang="pt-BR" sz="2800" dirty="0">
                <a:solidFill>
                  <a:srgbClr val="FF0000"/>
                </a:solidFill>
              </a:rPr>
              <a:t>Repara uma injustiça </a:t>
            </a:r>
            <a:r>
              <a:rPr lang="pt-BR" sz="2800" dirty="0">
                <a:solidFill>
                  <a:schemeClr val="tx1"/>
                </a:solidFill>
              </a:rPr>
              <a:t>que está sendo cometida com o bom Contribuinte</a:t>
            </a:r>
          </a:p>
        </p:txBody>
      </p:sp>
      <p:sp>
        <p:nvSpPr>
          <p:cNvPr id="5" name="Título 1">
            <a:extLst>
              <a:ext uri="{FF2B5EF4-FFF2-40B4-BE49-F238E27FC236}">
                <a16:creationId xmlns:a16="http://schemas.microsoft.com/office/drawing/2014/main" id="{1205BD5E-FF1C-4E9C-9F4D-547D9CE1CD88}"/>
              </a:ext>
            </a:extLst>
          </p:cNvPr>
          <p:cNvSpPr txBox="1">
            <a:spLocks/>
          </p:cNvSpPr>
          <p:nvPr/>
        </p:nvSpPr>
        <p:spPr>
          <a:xfrm>
            <a:off x="652791" y="3893742"/>
            <a:ext cx="10068082" cy="1620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pt-BR" sz="3200" b="1" kern="1200">
                <a:solidFill>
                  <a:srgbClr val="333399"/>
                </a:solidFill>
                <a:latin typeface="Arial" panose="020B0604020202020204" pitchFamily="34" charset="0"/>
                <a:ea typeface="Arial"/>
                <a:cs typeface="Arial" panose="020B0604020202020204" pitchFamily="34" charset="0"/>
              </a:defRPr>
            </a:lvl1pPr>
          </a:lstStyle>
          <a:p>
            <a:r>
              <a:rPr lang="pt-BR" sz="2800" dirty="0">
                <a:solidFill>
                  <a:srgbClr val="FF0000"/>
                </a:solidFill>
              </a:rPr>
              <a:t>Preserva os direitos </a:t>
            </a:r>
            <a:r>
              <a:rPr lang="pt-BR" sz="2800" dirty="0">
                <a:solidFill>
                  <a:schemeClr val="tx1"/>
                </a:solidFill>
              </a:rPr>
              <a:t>do Contribuinte Devedor Eventual </a:t>
            </a:r>
          </a:p>
          <a:p>
            <a:endParaRPr lang="pt-BR" sz="2800" dirty="0">
              <a:solidFill>
                <a:schemeClr val="tx1"/>
              </a:solidFill>
            </a:endParaRPr>
          </a:p>
          <a:p>
            <a:r>
              <a:rPr lang="pt-BR" sz="2800" dirty="0">
                <a:solidFill>
                  <a:schemeClr val="tx1"/>
                </a:solidFill>
              </a:rPr>
              <a:t>Garante pleno </a:t>
            </a:r>
            <a:r>
              <a:rPr lang="pt-BR" sz="2800" dirty="0">
                <a:solidFill>
                  <a:srgbClr val="FF0000"/>
                </a:solidFill>
              </a:rPr>
              <a:t>Direito de Defesa </a:t>
            </a:r>
            <a:r>
              <a:rPr lang="pt-BR" sz="2800" dirty="0">
                <a:solidFill>
                  <a:schemeClr val="tx1"/>
                </a:solidFill>
              </a:rPr>
              <a:t>do Devedor Contumaz</a:t>
            </a:r>
          </a:p>
        </p:txBody>
      </p:sp>
      <p:sp>
        <p:nvSpPr>
          <p:cNvPr id="8" name="Título 1">
            <a:extLst>
              <a:ext uri="{FF2B5EF4-FFF2-40B4-BE49-F238E27FC236}">
                <a16:creationId xmlns:a16="http://schemas.microsoft.com/office/drawing/2014/main" id="{DEDC0D3E-F8EB-4CF8-A86C-5F4306ABF8EA}"/>
              </a:ext>
            </a:extLst>
          </p:cNvPr>
          <p:cNvSpPr>
            <a:spLocks noGrp="1"/>
          </p:cNvSpPr>
          <p:nvPr>
            <p:ph type="title"/>
          </p:nvPr>
        </p:nvSpPr>
        <p:spPr>
          <a:xfrm>
            <a:off x="662122" y="273465"/>
            <a:ext cx="9217374" cy="927374"/>
          </a:xfrm>
        </p:spPr>
        <p:txBody>
          <a:bodyPr/>
          <a:lstStyle/>
          <a:p>
            <a:r>
              <a:rPr lang="pt-BR" sz="2800" dirty="0"/>
              <a:t>O PLS 284 não tem cunho Punitivo, visa sim a Proteção do bom Contribuinte e da Concorrência</a:t>
            </a:r>
          </a:p>
        </p:txBody>
      </p:sp>
    </p:spTree>
    <p:extLst>
      <p:ext uri="{BB962C8B-B14F-4D97-AF65-F5344CB8AC3E}">
        <p14:creationId xmlns:p14="http://schemas.microsoft.com/office/powerpoint/2010/main" val="163634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a:xfrm>
            <a:off x="662122" y="273465"/>
            <a:ext cx="9237658" cy="927374"/>
          </a:xfrm>
        </p:spPr>
        <p:txBody>
          <a:bodyPr/>
          <a:lstStyle/>
          <a:p>
            <a:r>
              <a:rPr lang="pt-BR" sz="2800" dirty="0"/>
              <a:t>O PLS 284 é de suma importância para o Pais</a:t>
            </a:r>
          </a:p>
        </p:txBody>
      </p:sp>
      <p:sp>
        <p:nvSpPr>
          <p:cNvPr id="3" name="Retângulo 2">
            <a:extLst>
              <a:ext uri="{FF2B5EF4-FFF2-40B4-BE49-F238E27FC236}">
                <a16:creationId xmlns:a16="http://schemas.microsoft.com/office/drawing/2014/main" id="{76A0546B-C8D9-42EC-9C06-88A8475FFDEF}"/>
              </a:ext>
            </a:extLst>
          </p:cNvPr>
          <p:cNvSpPr/>
          <p:nvPr/>
        </p:nvSpPr>
        <p:spPr>
          <a:xfrm>
            <a:off x="718107" y="1224970"/>
            <a:ext cx="11141102" cy="5257850"/>
          </a:xfrm>
          <a:prstGeom prst="rect">
            <a:avLst/>
          </a:prstGeom>
        </p:spPr>
        <p:txBody>
          <a:bodyPr wrap="square">
            <a:spAutoFit/>
          </a:bodyPr>
          <a:lstStyle/>
          <a:p>
            <a:pPr marL="342900" lvl="0" indent="-342900">
              <a:lnSpc>
                <a:spcPct val="150000"/>
              </a:lnSpc>
              <a:spcAft>
                <a:spcPts val="0"/>
              </a:spcAft>
              <a:buSzPct val="85000"/>
              <a:buFont typeface="Wingdings" panose="05000000000000000000" pitchFamily="2" charset="2"/>
              <a:buChar char="Ø"/>
            </a:pPr>
            <a:r>
              <a:rPr lang="pt-BR" sz="2000" dirty="0">
                <a:latin typeface="+mj-lt"/>
                <a:ea typeface="Times New Roman" panose="02020603050405020304" pitchFamily="18" charset="0"/>
              </a:rPr>
              <a:t>Esta provado que as </a:t>
            </a:r>
            <a:r>
              <a:rPr lang="pt-BR" sz="2000" b="1" dirty="0">
                <a:solidFill>
                  <a:srgbClr val="FF0000"/>
                </a:solidFill>
                <a:latin typeface="+mj-lt"/>
                <a:ea typeface="Times New Roman" panose="02020603050405020304" pitchFamily="18" charset="0"/>
              </a:rPr>
              <a:t>dividas contraídas </a:t>
            </a:r>
            <a:r>
              <a:rPr lang="pt-BR" sz="2000" dirty="0">
                <a:latin typeface="+mj-lt"/>
                <a:ea typeface="Times New Roman" panose="02020603050405020304" pitchFamily="18" charset="0"/>
              </a:rPr>
              <a:t>pelos Devedores Contumazes </a:t>
            </a:r>
            <a:r>
              <a:rPr lang="pt-BR" sz="2000" b="1" dirty="0">
                <a:solidFill>
                  <a:srgbClr val="FF0000"/>
                </a:solidFill>
                <a:latin typeface="+mj-lt"/>
                <a:ea typeface="Times New Roman" panose="02020603050405020304" pitchFamily="18" charset="0"/>
              </a:rPr>
              <a:t>são incobráveis</a:t>
            </a:r>
          </a:p>
          <a:p>
            <a:pPr marL="342900" lvl="0" indent="-342900">
              <a:lnSpc>
                <a:spcPct val="150000"/>
              </a:lnSpc>
              <a:spcAft>
                <a:spcPts val="0"/>
              </a:spcAft>
              <a:buSzPct val="85000"/>
              <a:buFont typeface="Wingdings" panose="05000000000000000000" pitchFamily="2" charset="2"/>
              <a:buChar char="Ø"/>
            </a:pPr>
            <a:r>
              <a:rPr lang="pt-BR" sz="2000" dirty="0">
                <a:latin typeface="+mj-lt"/>
                <a:ea typeface="Times New Roman" panose="02020603050405020304" pitchFamily="18" charset="0"/>
              </a:rPr>
              <a:t>São agentes </a:t>
            </a:r>
            <a:r>
              <a:rPr lang="pt-BR" sz="2000" b="1" dirty="0">
                <a:solidFill>
                  <a:srgbClr val="FF0000"/>
                </a:solidFill>
                <a:latin typeface="+mj-lt"/>
                <a:ea typeface="Times New Roman" panose="02020603050405020304" pitchFamily="18" charset="0"/>
              </a:rPr>
              <a:t>que não tem compromisso </a:t>
            </a:r>
            <a:r>
              <a:rPr lang="pt-BR" sz="2000" dirty="0">
                <a:latin typeface="+mj-lt"/>
                <a:ea typeface="Times New Roman" panose="02020603050405020304" pitchFamily="18" charset="0"/>
              </a:rPr>
              <a:t>com o abastecimento do pais e com a sociedade </a:t>
            </a:r>
          </a:p>
          <a:p>
            <a:pPr marL="342900" indent="-342900">
              <a:lnSpc>
                <a:spcPct val="150000"/>
              </a:lnSpc>
              <a:buSzPct val="85000"/>
              <a:buFont typeface="Wingdings" panose="05000000000000000000" pitchFamily="2" charset="2"/>
              <a:buChar char="Ø"/>
            </a:pPr>
            <a:r>
              <a:rPr lang="pt-BR" sz="2000" dirty="0">
                <a:latin typeface="+mj-lt"/>
                <a:ea typeface="Times New Roman" panose="02020603050405020304" pitchFamily="18" charset="0"/>
              </a:rPr>
              <a:t>A ação destes agentes </a:t>
            </a:r>
            <a:r>
              <a:rPr lang="pt-BR" sz="2000" b="1" dirty="0">
                <a:solidFill>
                  <a:srgbClr val="FF0000"/>
                </a:solidFill>
                <a:latin typeface="+mj-lt"/>
                <a:ea typeface="Times New Roman" panose="02020603050405020304" pitchFamily="18" charset="0"/>
              </a:rPr>
              <a:t>destroem a concorrência </a:t>
            </a:r>
            <a:r>
              <a:rPr lang="pt-BR" sz="2000" dirty="0">
                <a:latin typeface="+mj-lt"/>
                <a:ea typeface="Times New Roman" panose="02020603050405020304" pitchFamily="18" charset="0"/>
              </a:rPr>
              <a:t>e inviabilizam/afugentam investimentos  </a:t>
            </a:r>
          </a:p>
          <a:p>
            <a:pPr marL="342900" lvl="0" indent="-342900">
              <a:lnSpc>
                <a:spcPct val="150000"/>
              </a:lnSpc>
              <a:spcAft>
                <a:spcPts val="0"/>
              </a:spcAft>
              <a:buSzPct val="85000"/>
              <a:buFont typeface="Wingdings" panose="05000000000000000000" pitchFamily="2" charset="2"/>
              <a:buChar char="Ø"/>
            </a:pPr>
            <a:r>
              <a:rPr lang="pt-BR" sz="2000" b="1" dirty="0">
                <a:solidFill>
                  <a:srgbClr val="FF0000"/>
                </a:solidFill>
                <a:latin typeface="+mj-lt"/>
                <a:ea typeface="Times New Roman" panose="02020603050405020304" pitchFamily="18" charset="0"/>
              </a:rPr>
              <a:t>Fomentam</a:t>
            </a:r>
            <a:r>
              <a:rPr lang="pt-BR" sz="2000" dirty="0">
                <a:latin typeface="+mj-lt"/>
                <a:ea typeface="Times New Roman" panose="02020603050405020304" pitchFamily="18" charset="0"/>
              </a:rPr>
              <a:t> a Corrupção e a disseminação do Crime </a:t>
            </a:r>
          </a:p>
          <a:p>
            <a:pPr marL="342900" lvl="0" indent="-342900">
              <a:lnSpc>
                <a:spcPct val="150000"/>
              </a:lnSpc>
              <a:spcAft>
                <a:spcPts val="0"/>
              </a:spcAft>
              <a:buSzPct val="85000"/>
              <a:buFont typeface="Wingdings" panose="05000000000000000000" pitchFamily="2" charset="2"/>
              <a:buChar char="ü"/>
            </a:pPr>
            <a:endParaRPr lang="pt-BR" dirty="0">
              <a:latin typeface="+mj-lt"/>
              <a:ea typeface="Times New Roman" panose="02020603050405020304" pitchFamily="18" charset="0"/>
            </a:endParaRPr>
          </a:p>
          <a:p>
            <a:pPr lvl="0">
              <a:lnSpc>
                <a:spcPct val="150000"/>
              </a:lnSpc>
              <a:spcAft>
                <a:spcPts val="0"/>
              </a:spcAft>
            </a:pPr>
            <a:r>
              <a:rPr lang="pt-BR" sz="2000" b="1" dirty="0">
                <a:latin typeface="+mj-lt"/>
                <a:ea typeface="Times New Roman" panose="02020603050405020304" pitchFamily="18" charset="0"/>
              </a:rPr>
              <a:t>O PLS 284 será a base para :</a:t>
            </a:r>
          </a:p>
          <a:p>
            <a:pPr marL="800100" lvl="1" indent="-342900">
              <a:lnSpc>
                <a:spcPct val="150000"/>
              </a:lnSpc>
              <a:buAutoNum type="arabicPeriod"/>
            </a:pPr>
            <a:r>
              <a:rPr lang="pt-BR" b="1" dirty="0">
                <a:solidFill>
                  <a:srgbClr val="FF0000"/>
                </a:solidFill>
                <a:latin typeface="+mj-lt"/>
                <a:ea typeface="Times New Roman" panose="02020603050405020304" pitchFamily="18" charset="0"/>
              </a:rPr>
              <a:t>Prevenir o Erário de Perdas bilionárias</a:t>
            </a:r>
            <a:r>
              <a:rPr lang="pt-BR" dirty="0">
                <a:latin typeface="+mj-lt"/>
                <a:ea typeface="Times New Roman" panose="02020603050405020304" pitchFamily="18" charset="0"/>
              </a:rPr>
              <a:t>, permitira que os agentes públicos estanquem as dividas incobráveis  tempo  </a:t>
            </a:r>
          </a:p>
          <a:p>
            <a:pPr marL="800100" lvl="1" indent="-342900">
              <a:lnSpc>
                <a:spcPct val="150000"/>
              </a:lnSpc>
              <a:buAutoNum type="arabicPeriod"/>
            </a:pPr>
            <a:r>
              <a:rPr lang="pt-BR" b="1" dirty="0">
                <a:solidFill>
                  <a:srgbClr val="FF0000"/>
                </a:solidFill>
                <a:latin typeface="+mj-lt"/>
                <a:ea typeface="Times New Roman" panose="02020603050405020304" pitchFamily="18" charset="0"/>
              </a:rPr>
              <a:t>Suportar o Judiciário </a:t>
            </a:r>
            <a:r>
              <a:rPr lang="pt-BR" dirty="0">
                <a:latin typeface="+mj-lt"/>
                <a:ea typeface="Times New Roman" panose="02020603050405020304" pitchFamily="18" charset="0"/>
              </a:rPr>
              <a:t>em barrar o uso sistemático de liminares contra os Regimes Especiais de Tributação e de Fiscalização, através a utilização indevida a Súmula 70 do STF</a:t>
            </a:r>
          </a:p>
          <a:p>
            <a:pPr marL="800100" lvl="1" indent="-342900">
              <a:lnSpc>
                <a:spcPct val="150000"/>
              </a:lnSpc>
              <a:buAutoNum type="arabicPeriod"/>
            </a:pPr>
            <a:r>
              <a:rPr lang="pt-BR" b="1" dirty="0">
                <a:solidFill>
                  <a:srgbClr val="FF0000"/>
                </a:solidFill>
                <a:latin typeface="+mj-lt"/>
                <a:ea typeface="Times New Roman" panose="02020603050405020304" pitchFamily="18" charset="0"/>
              </a:rPr>
              <a:t>Estimular a Concorrência Saudável, </a:t>
            </a:r>
            <a:r>
              <a:rPr lang="pt-BR" dirty="0">
                <a:latin typeface="+mj-lt"/>
                <a:ea typeface="Times New Roman" panose="02020603050405020304" pitchFamily="18" charset="0"/>
              </a:rPr>
              <a:t>atraindo e estimulando novos investimentos </a:t>
            </a:r>
          </a:p>
          <a:p>
            <a:pPr marL="800100" lvl="1" indent="-342900">
              <a:lnSpc>
                <a:spcPct val="150000"/>
              </a:lnSpc>
              <a:buAutoNum type="arabicPeriod"/>
            </a:pPr>
            <a:r>
              <a:rPr lang="pt-BR" dirty="0">
                <a:latin typeface="+mj-lt"/>
                <a:ea typeface="Times New Roman" panose="02020603050405020304" pitchFamily="18" charset="0"/>
              </a:rPr>
              <a:t>A </a:t>
            </a:r>
            <a:r>
              <a:rPr lang="pt-BR" b="1" dirty="0">
                <a:solidFill>
                  <a:srgbClr val="FF0000"/>
                </a:solidFill>
                <a:latin typeface="+mj-lt"/>
                <a:ea typeface="Times New Roman" panose="02020603050405020304" pitchFamily="18" charset="0"/>
              </a:rPr>
              <a:t>Sociedade</a:t>
            </a:r>
            <a:r>
              <a:rPr lang="pt-BR" dirty="0">
                <a:latin typeface="+mj-lt"/>
                <a:ea typeface="Times New Roman" panose="02020603050405020304" pitchFamily="18" charset="0"/>
              </a:rPr>
              <a:t> como a grande beneficiada. </a:t>
            </a:r>
            <a:endParaRPr lang="pt-BR" dirty="0">
              <a:latin typeface="+mj-lt"/>
              <a:ea typeface="Calibri" panose="020F0502020204030204" pitchFamily="34" charset="0"/>
            </a:endParaRPr>
          </a:p>
        </p:txBody>
      </p:sp>
    </p:spTree>
    <p:extLst>
      <p:ext uri="{BB962C8B-B14F-4D97-AF65-F5344CB8AC3E}">
        <p14:creationId xmlns:p14="http://schemas.microsoft.com/office/powerpoint/2010/main" val="4204723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a:xfrm>
            <a:off x="864704" y="1391478"/>
            <a:ext cx="9998765" cy="4194313"/>
          </a:xfrm>
        </p:spPr>
        <p:txBody>
          <a:bodyPr/>
          <a:lstStyle/>
          <a:p>
            <a:r>
              <a:rPr lang="pt-BR" dirty="0">
                <a:latin typeface="+mj-lt"/>
              </a:rPr>
              <a:t>Obrigado </a:t>
            </a:r>
            <a:br>
              <a:rPr lang="pt-BR" dirty="0">
                <a:latin typeface="+mj-lt"/>
              </a:rPr>
            </a:br>
            <a:br>
              <a:rPr lang="pt-BR" dirty="0">
                <a:latin typeface="+mj-lt"/>
              </a:rPr>
            </a:br>
            <a:br>
              <a:rPr lang="pt-BR" dirty="0">
                <a:latin typeface="+mj-lt"/>
              </a:rPr>
            </a:br>
            <a:r>
              <a:rPr lang="pt-BR" dirty="0">
                <a:latin typeface="+mj-lt"/>
              </a:rPr>
              <a:t>Helvio Rebeschini</a:t>
            </a:r>
            <a:br>
              <a:rPr lang="pt-BR" dirty="0">
                <a:latin typeface="+mj-lt"/>
              </a:rPr>
            </a:br>
            <a:r>
              <a:rPr lang="pt-BR" dirty="0">
                <a:latin typeface="+mj-lt"/>
              </a:rPr>
              <a:t>Diretor de Planejamento Estratégico e Mercado</a:t>
            </a:r>
            <a:br>
              <a:rPr lang="pt-BR" dirty="0">
                <a:latin typeface="+mj-lt"/>
              </a:rPr>
            </a:br>
            <a:r>
              <a:rPr lang="pt-BR" dirty="0">
                <a:latin typeface="+mj-lt"/>
                <a:hlinkClick r:id="rId2"/>
              </a:rPr>
              <a:t>helvio@somosplural.com.br</a:t>
            </a:r>
            <a:br>
              <a:rPr lang="pt-BR" dirty="0">
                <a:latin typeface="+mj-lt"/>
              </a:rPr>
            </a:br>
            <a:br>
              <a:rPr lang="pt-BR" dirty="0">
                <a:latin typeface="+mj-lt"/>
              </a:rPr>
            </a:br>
            <a:r>
              <a:rPr lang="pt-BR" dirty="0">
                <a:latin typeface="+mj-lt"/>
              </a:rPr>
              <a:t>21- 9 7242 3697</a:t>
            </a:r>
          </a:p>
        </p:txBody>
      </p:sp>
    </p:spTree>
    <p:extLst>
      <p:ext uri="{BB962C8B-B14F-4D97-AF65-F5344CB8AC3E}">
        <p14:creationId xmlns:p14="http://schemas.microsoft.com/office/powerpoint/2010/main" val="3193077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a:xfrm>
            <a:off x="4683617" y="2895367"/>
            <a:ext cx="3592638" cy="927374"/>
          </a:xfrm>
        </p:spPr>
        <p:txBody>
          <a:bodyPr/>
          <a:lstStyle/>
          <a:p>
            <a:r>
              <a:rPr lang="pt-BR" sz="4000" dirty="0">
                <a:latin typeface="+mj-lt"/>
              </a:rPr>
              <a:t>Anexos </a:t>
            </a:r>
          </a:p>
        </p:txBody>
      </p:sp>
    </p:spTree>
    <p:extLst>
      <p:ext uri="{BB962C8B-B14F-4D97-AF65-F5344CB8AC3E}">
        <p14:creationId xmlns:p14="http://schemas.microsoft.com/office/powerpoint/2010/main" val="1269576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p:txBody>
          <a:bodyPr/>
          <a:lstStyle/>
          <a:p>
            <a:r>
              <a:rPr lang="pt-BR" sz="2800" dirty="0"/>
              <a:t>O PLS 284 vai reparar uma injustiça que está sendo cometida com o bom Contribuinte</a:t>
            </a:r>
          </a:p>
        </p:txBody>
      </p:sp>
      <p:sp>
        <p:nvSpPr>
          <p:cNvPr id="6" name="Retângulo 5">
            <a:extLst>
              <a:ext uri="{FF2B5EF4-FFF2-40B4-BE49-F238E27FC236}">
                <a16:creationId xmlns:a16="http://schemas.microsoft.com/office/drawing/2014/main" id="{AECE888C-3D5C-43E5-9E46-7198EDEE006B}"/>
              </a:ext>
            </a:extLst>
          </p:cNvPr>
          <p:cNvSpPr/>
          <p:nvPr/>
        </p:nvSpPr>
        <p:spPr>
          <a:xfrm>
            <a:off x="680784" y="1240246"/>
            <a:ext cx="11057126" cy="830997"/>
          </a:xfrm>
          <a:prstGeom prst="rect">
            <a:avLst/>
          </a:prstGeom>
        </p:spPr>
        <p:txBody>
          <a:bodyPr wrap="square">
            <a:spAutoFit/>
          </a:bodyPr>
          <a:lstStyle/>
          <a:p>
            <a:pPr>
              <a:spcAft>
                <a:spcPts val="0"/>
              </a:spcAft>
            </a:pPr>
            <a:r>
              <a:rPr lang="pt-BR" sz="1600" b="1" dirty="0">
                <a:ea typeface="Calibri" panose="020F0502020204030204" pitchFamily="34" charset="0"/>
              </a:rPr>
              <a:t>Art. 1º </a:t>
            </a:r>
            <a:r>
              <a:rPr lang="pt-BR" sz="1600" dirty="0">
                <a:ea typeface="Calibri" panose="020F0502020204030204" pitchFamily="34" charset="0"/>
              </a:rPr>
              <a:t>A União, os Estados, o Distrito Federal e os Municípios poderão estabelecer, por lei específica, os seguintes critérios especiais para o adequado cumprimento de obrigações tributárias principal ou acessória, com o objetivo de </a:t>
            </a:r>
            <a:r>
              <a:rPr lang="pt-BR" sz="1600" b="1" dirty="0">
                <a:solidFill>
                  <a:srgbClr val="FF0000"/>
                </a:solidFill>
                <a:ea typeface="Calibri" panose="020F0502020204030204" pitchFamily="34" charset="0"/>
              </a:rPr>
              <a:t>coibir práticas que possam interferir com o regular funcionamento do mercado:</a:t>
            </a:r>
            <a:endParaRPr lang="pt-BR" sz="1600" b="1" dirty="0">
              <a:solidFill>
                <a:srgbClr val="FF0000"/>
              </a:solidFill>
              <a:effectLst/>
              <a:ea typeface="Calibri" panose="020F0502020204030204" pitchFamily="34" charset="0"/>
            </a:endParaRPr>
          </a:p>
        </p:txBody>
      </p:sp>
      <p:sp>
        <p:nvSpPr>
          <p:cNvPr id="7" name="Retângulo 6">
            <a:extLst>
              <a:ext uri="{FF2B5EF4-FFF2-40B4-BE49-F238E27FC236}">
                <a16:creationId xmlns:a16="http://schemas.microsoft.com/office/drawing/2014/main" id="{ABF80FD5-2F6F-40F2-BDD6-4B99281E7EC9}"/>
              </a:ext>
            </a:extLst>
          </p:cNvPr>
          <p:cNvSpPr/>
          <p:nvPr/>
        </p:nvSpPr>
        <p:spPr>
          <a:xfrm>
            <a:off x="700158" y="2202519"/>
            <a:ext cx="11057126" cy="2462213"/>
          </a:xfrm>
          <a:prstGeom prst="rect">
            <a:avLst/>
          </a:prstGeom>
        </p:spPr>
        <p:txBody>
          <a:bodyPr wrap="square">
            <a:spAutoFit/>
          </a:bodyPr>
          <a:lstStyle/>
          <a:p>
            <a:pPr>
              <a:spcAft>
                <a:spcPts val="0"/>
              </a:spcAft>
            </a:pPr>
            <a:r>
              <a:rPr lang="pt-BR" sz="1600" b="1" dirty="0">
                <a:ea typeface="Calibri" panose="020F0502020204030204" pitchFamily="34" charset="0"/>
              </a:rPr>
              <a:t>Art. 2º </a:t>
            </a:r>
            <a:r>
              <a:rPr lang="pt-BR" sz="1600" dirty="0">
                <a:ea typeface="Calibri" panose="020F0502020204030204" pitchFamily="34" charset="0"/>
              </a:rPr>
              <a:t>Enquadram-se no campo de aplicação desta lei complementar os produtores, importadores e comerciantes de:</a:t>
            </a:r>
          </a:p>
          <a:p>
            <a:pPr>
              <a:spcAft>
                <a:spcPts val="0"/>
              </a:spcAft>
            </a:pPr>
            <a:r>
              <a:rPr lang="pt-BR" sz="1600" dirty="0">
                <a:ea typeface="Calibri" panose="020F0502020204030204" pitchFamily="34" charset="0"/>
              </a:rPr>
              <a:t>I - Combustíveis e biocombustíveis;</a:t>
            </a:r>
          </a:p>
          <a:p>
            <a:pPr>
              <a:spcAft>
                <a:spcPts val="0"/>
              </a:spcAft>
            </a:pPr>
            <a:r>
              <a:rPr lang="pt-BR" sz="1600" dirty="0">
                <a:ea typeface="Calibri" panose="020F0502020204030204" pitchFamily="34" charset="0"/>
              </a:rPr>
              <a:t>II - Cervejas e produtos classificados nos códigos 20.09; 21.06.90.10 </a:t>
            </a:r>
            <a:r>
              <a:rPr lang="pt-BR" sz="1600" dirty="0" err="1">
                <a:ea typeface="Calibri" panose="020F0502020204030204" pitchFamily="34" charset="0"/>
              </a:rPr>
              <a:t>Ex</a:t>
            </a:r>
            <a:r>
              <a:rPr lang="pt-BR" sz="1600" dirty="0">
                <a:ea typeface="Calibri" panose="020F0502020204030204" pitchFamily="34" charset="0"/>
              </a:rPr>
              <a:t> 02; 22.01 e 22.02 da TIPI, aprovada pelo Decreto nº 8.950, de 29 de dezembro de 2016;</a:t>
            </a:r>
          </a:p>
          <a:p>
            <a:pPr>
              <a:spcAft>
                <a:spcPts val="0"/>
              </a:spcAft>
            </a:pPr>
            <a:r>
              <a:rPr lang="pt-BR" sz="1600" dirty="0">
                <a:ea typeface="Calibri" panose="020F0502020204030204" pitchFamily="34" charset="0"/>
              </a:rPr>
              <a:t>III - Cigarros que contenham tabaco;</a:t>
            </a:r>
          </a:p>
          <a:p>
            <a:pPr>
              <a:spcAft>
                <a:spcPts val="0"/>
              </a:spcAft>
            </a:pPr>
            <a:r>
              <a:rPr lang="pt-BR" sz="1600" dirty="0">
                <a:ea typeface="Calibri" panose="020F0502020204030204" pitchFamily="34" charset="0"/>
              </a:rPr>
              <a:t>IV - Outros tipos de produtos, mediante requerimento de entidade representativa do setor ou de órgão com competência para defesa da concorrência, desde que atendidas as seguintes </a:t>
            </a:r>
            <a:r>
              <a:rPr lang="pt-BR" sz="1600" b="1" dirty="0">
                <a:solidFill>
                  <a:srgbClr val="FF0000"/>
                </a:solidFill>
                <a:ea typeface="Calibri" panose="020F0502020204030204" pitchFamily="34" charset="0"/>
              </a:rPr>
              <a:t>condições cumulativas:</a:t>
            </a:r>
          </a:p>
          <a:p>
            <a:pPr lvl="1"/>
            <a:r>
              <a:rPr lang="pt-BR" sz="1400" dirty="0">
                <a:ea typeface="Calibri" panose="020F0502020204030204" pitchFamily="34" charset="0"/>
              </a:rPr>
              <a:t>a) a </a:t>
            </a:r>
            <a:r>
              <a:rPr lang="pt-BR" sz="1400" b="1" dirty="0">
                <a:ea typeface="Calibri" panose="020F0502020204030204" pitchFamily="34" charset="0"/>
              </a:rPr>
              <a:t>carga tributária </a:t>
            </a:r>
            <a:r>
              <a:rPr lang="pt-BR" sz="1400" dirty="0">
                <a:ea typeface="Calibri" panose="020F0502020204030204" pitchFamily="34" charset="0"/>
              </a:rPr>
              <a:t>seja, no mínimo, equivalente ao </a:t>
            </a:r>
            <a:r>
              <a:rPr lang="pt-BR" sz="1400" b="1" dirty="0">
                <a:ea typeface="Calibri" panose="020F0502020204030204" pitchFamily="34" charset="0"/>
              </a:rPr>
              <a:t>percentual de lucro </a:t>
            </a:r>
            <a:r>
              <a:rPr lang="pt-BR" sz="1400" dirty="0">
                <a:ea typeface="Calibri" panose="020F0502020204030204" pitchFamily="34" charset="0"/>
              </a:rPr>
              <a:t>adotado para o setor na apuração do imposto de renda ...</a:t>
            </a:r>
          </a:p>
          <a:p>
            <a:pPr lvl="1"/>
            <a:r>
              <a:rPr lang="pt-BR" sz="1400" dirty="0">
                <a:ea typeface="Calibri" panose="020F0502020204030204" pitchFamily="34" charset="0"/>
              </a:rPr>
              <a:t>b) haja indícios de </a:t>
            </a:r>
            <a:r>
              <a:rPr lang="pt-BR" sz="1400" b="1" dirty="0">
                <a:ea typeface="Calibri" panose="020F0502020204030204" pitchFamily="34" charset="0"/>
              </a:rPr>
              <a:t>desequilíbrio concorrencial </a:t>
            </a:r>
            <a:r>
              <a:rPr lang="pt-BR" sz="1400" dirty="0">
                <a:ea typeface="Calibri" panose="020F0502020204030204" pitchFamily="34" charset="0"/>
              </a:rPr>
              <a:t>causados pela </a:t>
            </a:r>
            <a:r>
              <a:rPr lang="pt-BR" sz="1400" b="1" dirty="0">
                <a:ea typeface="Calibri" panose="020F0502020204030204" pitchFamily="34" charset="0"/>
              </a:rPr>
              <a:t>inadimplência tributária.</a:t>
            </a:r>
            <a:endParaRPr lang="pt-BR" sz="1400" b="1" dirty="0">
              <a:effectLst/>
              <a:ea typeface="Calibri" panose="020F0502020204030204" pitchFamily="34" charset="0"/>
            </a:endParaRPr>
          </a:p>
        </p:txBody>
      </p:sp>
      <p:sp>
        <p:nvSpPr>
          <p:cNvPr id="8" name="Retângulo 7">
            <a:extLst>
              <a:ext uri="{FF2B5EF4-FFF2-40B4-BE49-F238E27FC236}">
                <a16:creationId xmlns:a16="http://schemas.microsoft.com/office/drawing/2014/main" id="{7765B979-B52D-4D4D-93CF-4AB6CDFA3907}"/>
              </a:ext>
            </a:extLst>
          </p:cNvPr>
          <p:cNvSpPr/>
          <p:nvPr/>
        </p:nvSpPr>
        <p:spPr>
          <a:xfrm>
            <a:off x="681136" y="4614796"/>
            <a:ext cx="10347648" cy="2062103"/>
          </a:xfrm>
          <a:prstGeom prst="rect">
            <a:avLst/>
          </a:prstGeom>
        </p:spPr>
        <p:txBody>
          <a:bodyPr wrap="square">
            <a:spAutoFit/>
          </a:bodyPr>
          <a:lstStyle/>
          <a:p>
            <a:pPr>
              <a:spcAft>
                <a:spcPts val="0"/>
              </a:spcAft>
            </a:pPr>
            <a:r>
              <a:rPr lang="pt-BR" sz="1600" b="1" dirty="0">
                <a:ea typeface="Calibri" panose="020F0502020204030204" pitchFamily="34" charset="0"/>
              </a:rPr>
              <a:t>Art. 3º </a:t>
            </a:r>
            <a:r>
              <a:rPr lang="pt-BR" sz="1600" dirty="0">
                <a:ea typeface="Calibri" panose="020F0502020204030204" pitchFamily="34" charset="0"/>
              </a:rPr>
              <a:t>Os critérios especiais previstos nesta lei complementar:</a:t>
            </a:r>
          </a:p>
          <a:p>
            <a:pPr>
              <a:spcAft>
                <a:spcPts val="0"/>
              </a:spcAft>
            </a:pPr>
            <a:r>
              <a:rPr lang="pt-BR" sz="1600" dirty="0">
                <a:ea typeface="Calibri" panose="020F0502020204030204" pitchFamily="34" charset="0"/>
              </a:rPr>
              <a:t>I - Poderão ser adotados isolada ou conjuntamente, em função da natureza e gravidade dos atos que tenham ensejado a respectiva aplicação;</a:t>
            </a:r>
          </a:p>
          <a:p>
            <a:pPr>
              <a:spcAft>
                <a:spcPts val="0"/>
              </a:spcAft>
            </a:pPr>
            <a:r>
              <a:rPr lang="pt-BR" sz="1600" dirty="0">
                <a:ea typeface="Calibri" panose="020F0502020204030204" pitchFamily="34" charset="0"/>
              </a:rPr>
              <a:t>II – Deverão ser motivados, mediante demonstração dos efeitos sobre o mercado dos atos que se pretenda coibir, bem como da necessidade, adequação e suficiência das medidas adotadas para evitá-los ou suprimi-los;</a:t>
            </a:r>
          </a:p>
          <a:p>
            <a:pPr>
              <a:spcAft>
                <a:spcPts val="0"/>
              </a:spcAft>
            </a:pPr>
            <a:r>
              <a:rPr lang="pt-BR" sz="1600" dirty="0">
                <a:ea typeface="Calibri" panose="020F0502020204030204" pitchFamily="34" charset="0"/>
              </a:rPr>
              <a:t>III – não substituem os meios regulares de tributação e cobrança de tributos, ainda que em face de devedores cujos débitos decorram de inadimplência eventual ou reiterada de obrigações fiscais, quando os procedimentos adotados pelos sujeitos passivos não impliquem desequilíbrio concorrencial;</a:t>
            </a:r>
            <a:endParaRPr lang="pt-BR" sz="1600" dirty="0">
              <a:effectLst/>
              <a:ea typeface="Calibri" panose="020F0502020204030204" pitchFamily="34" charset="0"/>
            </a:endParaRPr>
          </a:p>
        </p:txBody>
      </p:sp>
    </p:spTree>
    <p:extLst>
      <p:ext uri="{BB962C8B-B14F-4D97-AF65-F5344CB8AC3E}">
        <p14:creationId xmlns:p14="http://schemas.microsoft.com/office/powerpoint/2010/main" val="426221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2901FB54-3B31-485B-A956-ADA04CAE2BB7}"/>
              </a:ext>
            </a:extLst>
          </p:cNvPr>
          <p:cNvSpPr/>
          <p:nvPr/>
        </p:nvSpPr>
        <p:spPr>
          <a:xfrm>
            <a:off x="727791" y="1239169"/>
            <a:ext cx="10972797" cy="5447645"/>
          </a:xfrm>
          <a:prstGeom prst="rect">
            <a:avLst/>
          </a:prstGeom>
        </p:spPr>
        <p:txBody>
          <a:bodyPr wrap="square">
            <a:spAutoFit/>
          </a:bodyPr>
          <a:lstStyle/>
          <a:p>
            <a:pPr>
              <a:spcAft>
                <a:spcPts val="0"/>
              </a:spcAft>
            </a:pPr>
            <a:r>
              <a:rPr lang="pt-BR" b="1" dirty="0">
                <a:ea typeface="Calibri" panose="020F0502020204030204" pitchFamily="34" charset="0"/>
              </a:rPr>
              <a:t>Art. 4º </a:t>
            </a:r>
            <a:r>
              <a:rPr lang="pt-BR" dirty="0">
                <a:ea typeface="Calibri" panose="020F0502020204030204" pitchFamily="34" charset="0"/>
              </a:rPr>
              <a:t>Na vigência de regime diferenciado aplicado na forma do inciso VII do art. 3º e respeitado o devido processo legal nele previsto, a autoridade administrativa poderá ......:</a:t>
            </a:r>
            <a:endParaRPr lang="pt-BR" sz="1200" dirty="0">
              <a:ea typeface="Calibri" panose="020F0502020204030204" pitchFamily="34" charset="0"/>
            </a:endParaRPr>
          </a:p>
          <a:p>
            <a:pPr>
              <a:spcAft>
                <a:spcPts val="0"/>
              </a:spcAft>
            </a:pPr>
            <a:r>
              <a:rPr lang="pt-BR" dirty="0">
                <a:solidFill>
                  <a:srgbClr val="FF0000"/>
                </a:solidFill>
                <a:ea typeface="Calibri" panose="020F0502020204030204" pitchFamily="34" charset="0"/>
              </a:rPr>
              <a:t>I – Suspensa</a:t>
            </a:r>
            <a:r>
              <a:rPr lang="pt-BR" dirty="0">
                <a:ea typeface="Calibri" panose="020F0502020204030204" pitchFamily="34" charset="0"/>
              </a:rPr>
              <a:t>, se caracterizadas e enquanto perdurarem quaisquer das seguintes situações:</a:t>
            </a:r>
            <a:endParaRPr lang="pt-BR" sz="1200" dirty="0">
              <a:ea typeface="Calibri" panose="020F0502020204030204" pitchFamily="34" charset="0"/>
            </a:endParaRPr>
          </a:p>
          <a:p>
            <a:pPr lvl="1"/>
            <a:r>
              <a:rPr lang="pt-BR" sz="1600" dirty="0">
                <a:ea typeface="Calibri" panose="020F0502020204030204" pitchFamily="34" charset="0"/>
              </a:rPr>
              <a:t>a) negativa injustificada de exibição de livros e documentos em papel ou eletrônicos de manutenção obrigatória ou de prestação de informações relacionadas à apuração do tributo, quando intimado;</a:t>
            </a:r>
          </a:p>
          <a:p>
            <a:pPr lvl="1"/>
            <a:r>
              <a:rPr lang="pt-BR" sz="1600" dirty="0">
                <a:ea typeface="Calibri" panose="020F0502020204030204" pitchFamily="34" charset="0"/>
              </a:rPr>
              <a:t>b) negativa injustificada de acesso ao estabelecimento, ao domicílio fiscal ou a qualquer outro local onde se desenvolvam as suas atividades;</a:t>
            </a:r>
          </a:p>
          <a:p>
            <a:pPr lvl="1"/>
            <a:r>
              <a:rPr lang="pt-BR" sz="1600" dirty="0">
                <a:ea typeface="Calibri" panose="020F0502020204030204" pitchFamily="34" charset="0"/>
              </a:rPr>
              <a:t>c) realização de operações sujeitas à incidência tributária, sem autorização do agente regulador e/ou órgão fiscalizador competente;</a:t>
            </a:r>
          </a:p>
          <a:p>
            <a:pPr lvl="1"/>
            <a:r>
              <a:rPr lang="pt-BR" sz="1600" dirty="0">
                <a:ea typeface="Calibri" panose="020F0502020204030204" pitchFamily="34" charset="0"/>
              </a:rPr>
              <a:t>d) persistência na conduta que motivou a aplicação do regime diferenciado, em pelo menos 3 (três) dos 6 (seis) últimos períodos de apuração;</a:t>
            </a:r>
          </a:p>
          <a:p>
            <a:pPr>
              <a:spcAft>
                <a:spcPts val="0"/>
              </a:spcAft>
            </a:pPr>
            <a:r>
              <a:rPr lang="pt-BR" dirty="0">
                <a:solidFill>
                  <a:srgbClr val="FF0000"/>
                </a:solidFill>
                <a:ea typeface="Calibri" panose="020F0502020204030204" pitchFamily="34" charset="0"/>
              </a:rPr>
              <a:t>II – Cancelada</a:t>
            </a:r>
            <a:r>
              <a:rPr lang="pt-BR" dirty="0">
                <a:ea typeface="Calibri" panose="020F0502020204030204" pitchFamily="34" charset="0"/>
              </a:rPr>
              <a:t>, quando se tratar de devedor contumaz, caracterizado na hipótese de </a:t>
            </a:r>
            <a:r>
              <a:rPr lang="pt-BR" dirty="0">
                <a:solidFill>
                  <a:srgbClr val="FF0000"/>
                </a:solidFill>
                <a:ea typeface="Calibri" panose="020F0502020204030204" pitchFamily="34" charset="0"/>
              </a:rPr>
              <a:t>inadimplência substancial, reiterada e injustificada de tributo, cumulada </a:t>
            </a:r>
            <a:r>
              <a:rPr lang="pt-BR" dirty="0">
                <a:ea typeface="Calibri" panose="020F0502020204030204" pitchFamily="34" charset="0"/>
              </a:rPr>
              <a:t>com qualquer uma das seguintes situações:</a:t>
            </a:r>
            <a:endParaRPr lang="pt-BR" sz="1200" dirty="0">
              <a:ea typeface="Calibri" panose="020F0502020204030204" pitchFamily="34" charset="0"/>
            </a:endParaRPr>
          </a:p>
          <a:p>
            <a:pPr lvl="1"/>
            <a:r>
              <a:rPr lang="pt-BR" dirty="0">
                <a:ea typeface="Calibri" panose="020F0502020204030204" pitchFamily="34" charset="0"/>
              </a:rPr>
              <a:t>a) </a:t>
            </a:r>
            <a:r>
              <a:rPr lang="pt-BR" sz="1400" dirty="0">
                <a:ea typeface="Calibri" panose="020F0502020204030204" pitchFamily="34" charset="0"/>
              </a:rPr>
              <a:t>evidências de que a pessoa jurídica tenha sido constituída para a prática de fraude fiscal estruturada, inclusive em proveito de terceiras empresas;</a:t>
            </a:r>
          </a:p>
          <a:p>
            <a:pPr lvl="1"/>
            <a:r>
              <a:rPr lang="pt-BR" sz="1400" dirty="0">
                <a:ea typeface="Calibri" panose="020F0502020204030204" pitchFamily="34" charset="0"/>
              </a:rPr>
              <a:t>b) evidências de que a pessoa jurídica esteja constituída por interpostas pessoas que não sejam os verdadeiros sócios ou acionistas, ou o titular, no caso de firma individual;</a:t>
            </a:r>
          </a:p>
          <a:p>
            <a:pPr lvl="1"/>
            <a:r>
              <a:rPr lang="pt-BR" sz="1400" dirty="0">
                <a:ea typeface="Calibri" panose="020F0502020204030204" pitchFamily="34" charset="0"/>
              </a:rPr>
              <a:t>c) evidências de que a pessoa jurídica participe de organização constituída com o propósito de não recolher tributos ou                de burlar os mecanismos de cobrança de débitos fiscais;</a:t>
            </a:r>
          </a:p>
          <a:p>
            <a:pPr lvl="1"/>
            <a:r>
              <a:rPr lang="pt-BR" sz="1400" dirty="0">
                <a:ea typeface="Calibri" panose="020F0502020204030204" pitchFamily="34" charset="0"/>
              </a:rPr>
              <a:t>d) produção, comercialização ou estocagem de mercadoria roubada, furtada, falsificada, adulterada ou em                 desconformidade com os padrões estabelecidos pelo agente regulador e/ou órgão fiscalizador competente;</a:t>
            </a:r>
          </a:p>
          <a:p>
            <a:pPr lvl="1"/>
            <a:r>
              <a:rPr lang="pt-BR" sz="1400" dirty="0">
                <a:ea typeface="Calibri" panose="020F0502020204030204" pitchFamily="34" charset="0"/>
                <a:cs typeface="Calibri" panose="020F0502020204030204" pitchFamily="34" charset="0"/>
              </a:rPr>
              <a:t>e) utilização como insumo, comercialização ou estocagem de mercadoria objeto de contrabando ou descaminho</a:t>
            </a:r>
            <a:endParaRPr lang="pt-BR" sz="1400" dirty="0"/>
          </a:p>
        </p:txBody>
      </p:sp>
      <p:sp>
        <p:nvSpPr>
          <p:cNvPr id="7" name="Título 1">
            <a:extLst>
              <a:ext uri="{FF2B5EF4-FFF2-40B4-BE49-F238E27FC236}">
                <a16:creationId xmlns:a16="http://schemas.microsoft.com/office/drawing/2014/main" id="{E695D218-AFB7-4C71-A638-DF69446A8A34}"/>
              </a:ext>
            </a:extLst>
          </p:cNvPr>
          <p:cNvSpPr>
            <a:spLocks noGrp="1"/>
          </p:cNvSpPr>
          <p:nvPr>
            <p:ph type="title"/>
          </p:nvPr>
        </p:nvSpPr>
        <p:spPr>
          <a:xfrm>
            <a:off x="652791" y="273465"/>
            <a:ext cx="8834610" cy="927374"/>
          </a:xfrm>
        </p:spPr>
        <p:txBody>
          <a:bodyPr/>
          <a:lstStyle/>
          <a:p>
            <a:r>
              <a:rPr lang="pt-BR" sz="2400" dirty="0"/>
              <a:t>O PLS preserva o Contribuinte Devedor Eventual e garante plenos direitos de defesa do Devedor Contumaz</a:t>
            </a:r>
          </a:p>
        </p:txBody>
      </p:sp>
    </p:spTree>
    <p:extLst>
      <p:ext uri="{BB962C8B-B14F-4D97-AF65-F5344CB8AC3E}">
        <p14:creationId xmlns:p14="http://schemas.microsoft.com/office/powerpoint/2010/main" val="205564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1520889" y="2076960"/>
            <a:ext cx="8873412" cy="4678403"/>
          </a:xfrm>
        </p:spPr>
        <p:txBody>
          <a:bodyPr>
            <a:normAutofit fontScale="90000"/>
          </a:bodyPr>
          <a:lstStyle/>
          <a:p>
            <a:pPr algn="ctr"/>
            <a:r>
              <a:rPr lang="pt-BR" sz="3265" dirty="0"/>
              <a:t>ESTUDO DE CASO</a:t>
            </a:r>
            <a:br>
              <a:rPr lang="pt-BR" sz="4898" dirty="0"/>
            </a:br>
            <a:br>
              <a:rPr lang="pt-BR" sz="4898" dirty="0"/>
            </a:br>
            <a:r>
              <a:rPr lang="pt-BR" sz="4898" dirty="0"/>
              <a:t>DEVEDOR CONTUMAZ</a:t>
            </a:r>
            <a:br>
              <a:rPr lang="pt-BR" sz="4898" dirty="0"/>
            </a:br>
            <a:br>
              <a:rPr lang="pt-BR" sz="3265" dirty="0"/>
            </a:br>
            <a:br>
              <a:rPr lang="pt-BR" sz="3265" dirty="0"/>
            </a:br>
            <a:r>
              <a:rPr lang="pt-BR" sz="2177" dirty="0"/>
              <a:t>AMERICAN VIRGINIA INDÚSTRIA COMÉRCIO </a:t>
            </a:r>
            <a:br>
              <a:rPr lang="pt-BR" sz="2177" dirty="0"/>
            </a:br>
            <a:r>
              <a:rPr lang="pt-BR" sz="2177" dirty="0"/>
              <a:t>IMPORTAÇÃO E EXPORTAÇÃO DE TABACOS LTDA</a:t>
            </a:r>
            <a:br>
              <a:rPr lang="pt-BR" sz="3991" dirty="0"/>
            </a:br>
            <a:br>
              <a:rPr lang="pt-BR" sz="3991" dirty="0"/>
            </a:br>
            <a:br>
              <a:rPr lang="pt-BR" sz="3991" dirty="0"/>
            </a:br>
            <a:endParaRPr lang="pt-BR" sz="3991" dirty="0"/>
          </a:p>
        </p:txBody>
      </p:sp>
    </p:spTree>
    <p:extLst>
      <p:ext uri="{BB962C8B-B14F-4D97-AF65-F5344CB8AC3E}">
        <p14:creationId xmlns:p14="http://schemas.microsoft.com/office/powerpoint/2010/main" val="364866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86348" y="1200839"/>
            <a:ext cx="11102240" cy="5257850"/>
          </a:xfrm>
          <a:prstGeom prst="rect">
            <a:avLst/>
          </a:prstGeom>
        </p:spPr>
        <p:txBody>
          <a:bodyPr wrap="square">
            <a:spAutoFit/>
          </a:bodyPr>
          <a:lstStyle/>
          <a:p>
            <a:pPr marL="311010" indent="-311010">
              <a:lnSpc>
                <a:spcPct val="150000"/>
              </a:lnSpc>
              <a:buFont typeface="Wingdings" panose="05000000000000000000" pitchFamily="2" charset="2"/>
              <a:buChar char="ü"/>
            </a:pPr>
            <a:r>
              <a:rPr lang="pt-BR" dirty="0"/>
              <a:t>1977: Decreto-Lei institui o Registro Especial na SRF como </a:t>
            </a:r>
            <a:r>
              <a:rPr lang="pt-BR" b="1" dirty="0">
                <a:solidFill>
                  <a:srgbClr val="FF0000"/>
                </a:solidFill>
              </a:rPr>
              <a:t>requisito para fabricação de cigarros</a:t>
            </a:r>
            <a:endParaRPr lang="pt-BR" dirty="0"/>
          </a:p>
          <a:p>
            <a:pPr marL="311010" indent="-311010">
              <a:lnSpc>
                <a:spcPct val="150000"/>
              </a:lnSpc>
              <a:buFont typeface="Wingdings" panose="05000000000000000000" pitchFamily="2" charset="2"/>
              <a:buChar char="ü"/>
            </a:pPr>
            <a:r>
              <a:rPr lang="pt-BR" dirty="0"/>
              <a:t>1996: AMERICAN VIRGINIA obtém da SRF o Registro Especial</a:t>
            </a:r>
            <a:endParaRPr lang="pt-BR" b="1" dirty="0">
              <a:solidFill>
                <a:srgbClr val="FF0000"/>
              </a:solidFill>
            </a:endParaRPr>
          </a:p>
          <a:p>
            <a:pPr marL="311010" indent="-311010">
              <a:lnSpc>
                <a:spcPct val="150000"/>
              </a:lnSpc>
              <a:buFont typeface="Wingdings" panose="05000000000000000000" pitchFamily="2" charset="2"/>
              <a:buChar char="ü"/>
            </a:pPr>
            <a:r>
              <a:rPr lang="pt-BR" dirty="0"/>
              <a:t>2005: SRF inicia avaliação para manutenção do Registro Especial em função inadimplência</a:t>
            </a:r>
          </a:p>
          <a:p>
            <a:pPr marL="783953" lvl="1" indent="-311010">
              <a:lnSpc>
                <a:spcPct val="150000"/>
              </a:lnSpc>
              <a:buFont typeface="Wingdings" panose="05000000000000000000" pitchFamily="2" charset="2"/>
              <a:buChar char="Ø"/>
            </a:pPr>
            <a:r>
              <a:rPr lang="pt-BR" sz="1600" dirty="0"/>
              <a:t>Identificou-se o não cumprimento de obrigação tributária</a:t>
            </a:r>
          </a:p>
          <a:p>
            <a:pPr marL="783953" lvl="1" indent="-311010">
              <a:lnSpc>
                <a:spcPct val="150000"/>
              </a:lnSpc>
              <a:buFont typeface="Wingdings" panose="05000000000000000000" pitchFamily="2" charset="2"/>
              <a:buChar char="Ø"/>
            </a:pPr>
            <a:r>
              <a:rPr lang="pt-BR" sz="1600" dirty="0"/>
              <a:t>Concedido prazo para regularização fiscal (dívidas em torno de R$ 2 bilhões)</a:t>
            </a:r>
          </a:p>
          <a:p>
            <a:pPr marL="311010" indent="-311010">
              <a:lnSpc>
                <a:spcPct val="150000"/>
              </a:lnSpc>
              <a:buFont typeface="Wingdings" panose="05000000000000000000" pitchFamily="2" charset="2"/>
              <a:buChar char="ü"/>
            </a:pPr>
            <a:r>
              <a:rPr lang="pt-BR" dirty="0"/>
              <a:t>AMERICAN VIRGINIA ajuíza medida cautelar (MC 2005.51.10.005830-5, Justiça Federal da 2ª Região) </a:t>
            </a:r>
          </a:p>
          <a:p>
            <a:pPr marL="783953" lvl="1" indent="-311010">
              <a:lnSpc>
                <a:spcPct val="150000"/>
              </a:lnSpc>
              <a:buFont typeface="Wingdings" panose="05000000000000000000" pitchFamily="2" charset="2"/>
              <a:buChar char="Ø"/>
            </a:pPr>
            <a:r>
              <a:rPr lang="pt-BR" sz="1600" dirty="0"/>
              <a:t>Solicita a manutenção de sua atividade</a:t>
            </a:r>
          </a:p>
          <a:p>
            <a:pPr marL="783953" lvl="1" indent="-311010">
              <a:lnSpc>
                <a:spcPct val="150000"/>
              </a:lnSpc>
              <a:buFont typeface="Wingdings" panose="05000000000000000000" pitchFamily="2" charset="2"/>
              <a:buChar char="Ø"/>
            </a:pPr>
            <a:r>
              <a:rPr lang="pt-BR" sz="1600" dirty="0"/>
              <a:t>Argumenta que o cancelamento do Registro Especial seria uma sanção política</a:t>
            </a:r>
          </a:p>
          <a:p>
            <a:pPr marL="783953" lvl="1" indent="-311010">
              <a:lnSpc>
                <a:spcPct val="150000"/>
              </a:lnSpc>
              <a:buFont typeface="Wingdings" panose="05000000000000000000" pitchFamily="2" charset="2"/>
              <a:buChar char="Ø"/>
            </a:pPr>
            <a:r>
              <a:rPr lang="pt-BR" sz="1600" dirty="0"/>
              <a:t>Embaraço ou vedação do exercício profissional seriam instrumentos de coação</a:t>
            </a:r>
          </a:p>
          <a:p>
            <a:pPr marL="783953" lvl="1" indent="-311010">
              <a:lnSpc>
                <a:spcPct val="150000"/>
              </a:lnSpc>
              <a:buFont typeface="Wingdings" panose="05000000000000000000" pitchFamily="2" charset="2"/>
              <a:buChar char="Ø"/>
            </a:pPr>
            <a:r>
              <a:rPr lang="pt-BR" sz="1600" dirty="0"/>
              <a:t>Inconstitucionalidade do Decreto-Lei n.º 1.593/77, que estabelece regras para o Registro Especial </a:t>
            </a:r>
          </a:p>
          <a:p>
            <a:pPr marL="311010" indent="-311010">
              <a:lnSpc>
                <a:spcPct val="150000"/>
              </a:lnSpc>
              <a:buFont typeface="Wingdings" panose="05000000000000000000" pitchFamily="2" charset="2"/>
              <a:buChar char="ü"/>
            </a:pPr>
            <a:r>
              <a:rPr lang="pt-BR" dirty="0"/>
              <a:t>25/11/2005 : Medida Cautelar concedida </a:t>
            </a:r>
          </a:p>
          <a:p>
            <a:pPr marL="311010" indent="-311010">
              <a:lnSpc>
                <a:spcPct val="150000"/>
              </a:lnSpc>
              <a:buFont typeface="Wingdings" panose="05000000000000000000" pitchFamily="2" charset="2"/>
              <a:buChar char="ü"/>
            </a:pPr>
            <a:r>
              <a:rPr lang="pt-BR" dirty="0"/>
              <a:t>Ação principal (2005.51.10.007057-3) ajuizada em 22/11/2005 e sentença favorável à AMERICAN VIRGINIA em 25/01/2006.</a:t>
            </a:r>
          </a:p>
        </p:txBody>
      </p:sp>
      <p:sp>
        <p:nvSpPr>
          <p:cNvPr id="4" name="Título 1">
            <a:extLst>
              <a:ext uri="{FF2B5EF4-FFF2-40B4-BE49-F238E27FC236}">
                <a16:creationId xmlns:a16="http://schemas.microsoft.com/office/drawing/2014/main" id="{A7AE3144-16A6-4AB0-940B-0C7ED95C9956}"/>
              </a:ext>
            </a:extLst>
          </p:cNvPr>
          <p:cNvSpPr>
            <a:spLocks noGrp="1"/>
          </p:cNvSpPr>
          <p:nvPr>
            <p:ph type="title"/>
          </p:nvPr>
        </p:nvSpPr>
        <p:spPr>
          <a:xfrm>
            <a:off x="652791" y="273465"/>
            <a:ext cx="8834610" cy="927374"/>
          </a:xfrm>
        </p:spPr>
        <p:txBody>
          <a:bodyPr vert="horz" lIns="91440" tIns="45720" rIns="91440" bIns="45720" rtlCol="0" anchor="ctr">
            <a:noAutofit/>
          </a:bodyPr>
          <a:lstStyle/>
          <a:p>
            <a:pPr>
              <a:spcBef>
                <a:spcPct val="0"/>
              </a:spcBef>
            </a:pPr>
            <a:r>
              <a:rPr lang="pt-BR" sz="4000" dirty="0">
                <a:solidFill>
                  <a:srgbClr val="333399"/>
                </a:solidFill>
                <a:effectLst/>
                <a:latin typeface="Arial" panose="020B0604020202020204" pitchFamily="34" charset="0"/>
                <a:cs typeface="Arial" panose="020B0604020202020204" pitchFamily="34" charset="0"/>
              </a:rPr>
              <a:t>Histórico</a:t>
            </a:r>
          </a:p>
        </p:txBody>
      </p:sp>
    </p:spTree>
    <p:extLst>
      <p:ext uri="{BB962C8B-B14F-4D97-AF65-F5344CB8AC3E}">
        <p14:creationId xmlns:p14="http://schemas.microsoft.com/office/powerpoint/2010/main" val="222821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53290" y="1234067"/>
            <a:ext cx="10051560" cy="5027017"/>
          </a:xfrm>
          <a:prstGeom prst="rect">
            <a:avLst/>
          </a:prstGeom>
        </p:spPr>
        <p:txBody>
          <a:bodyPr wrap="square">
            <a:spAutoFit/>
          </a:bodyPr>
          <a:lstStyle/>
          <a:p>
            <a:pPr marL="311010" indent="-311010">
              <a:lnSpc>
                <a:spcPct val="150000"/>
              </a:lnSpc>
              <a:buFont typeface="Wingdings" panose="05000000000000000000" pitchFamily="2" charset="2"/>
              <a:buChar char="ü"/>
            </a:pPr>
            <a:r>
              <a:rPr lang="pt-BR" dirty="0"/>
              <a:t>Apelação por parte da União, apoiada pelo ETCO como terceiro prejudicado</a:t>
            </a:r>
          </a:p>
          <a:p>
            <a:pPr marL="783953" lvl="1" indent="-311010">
              <a:lnSpc>
                <a:spcPct val="150000"/>
              </a:lnSpc>
              <a:buFont typeface="Wingdings" panose="05000000000000000000" pitchFamily="2" charset="2"/>
              <a:buChar char="Ø"/>
            </a:pPr>
            <a:r>
              <a:rPr lang="pt-BR" sz="1600" dirty="0"/>
              <a:t>Arrecadação tributária exerce função extrafiscal na indústria do cigarro</a:t>
            </a:r>
          </a:p>
          <a:p>
            <a:pPr marL="311010" indent="-311010">
              <a:lnSpc>
                <a:spcPct val="150000"/>
              </a:lnSpc>
              <a:buFont typeface="Wingdings" panose="05000000000000000000" pitchFamily="2" charset="2"/>
              <a:buChar char="ü"/>
            </a:pPr>
            <a:r>
              <a:rPr lang="pt-BR" dirty="0"/>
              <a:t>TRF </a:t>
            </a:r>
            <a:r>
              <a:rPr lang="pt-BR" b="1" u="sng" dirty="0"/>
              <a:t>reforma a sentença</a:t>
            </a:r>
            <a:r>
              <a:rPr lang="pt-BR" dirty="0"/>
              <a:t>, tendo como principais argumentos:</a:t>
            </a:r>
          </a:p>
          <a:p>
            <a:pPr marL="783953" lvl="1" indent="-311010">
              <a:lnSpc>
                <a:spcPct val="150000"/>
              </a:lnSpc>
              <a:buFont typeface="Wingdings" panose="05000000000000000000" pitchFamily="2" charset="2"/>
              <a:buChar char="Ø"/>
            </a:pPr>
            <a:r>
              <a:rPr lang="pt-BR" sz="1600" dirty="0"/>
              <a:t>Decreto-lei 1.593/1977 estabelece o Registro Especial por dois motivos:</a:t>
            </a:r>
          </a:p>
          <a:p>
            <a:pPr marL="1256895" lvl="2" indent="-311010">
              <a:lnSpc>
                <a:spcPct val="150000"/>
              </a:lnSpc>
              <a:buFont typeface="Arial Narrow" panose="020B0606020202030204" pitchFamily="34" charset="0"/>
              <a:buChar char="−"/>
            </a:pPr>
            <a:r>
              <a:rPr lang="pt-BR" sz="1600" dirty="0"/>
              <a:t>a magnitude da arrecadação na indústria do tabaco</a:t>
            </a:r>
          </a:p>
          <a:p>
            <a:pPr marL="1256895" lvl="2" indent="-311010">
              <a:lnSpc>
                <a:spcPct val="150000"/>
              </a:lnSpc>
              <a:buFont typeface="Arial Narrow" panose="020B0606020202030204" pitchFamily="34" charset="0"/>
              <a:buChar char="−"/>
            </a:pPr>
            <a:r>
              <a:rPr lang="pt-BR" sz="1600" dirty="0"/>
              <a:t>impacto na saúde pública</a:t>
            </a:r>
          </a:p>
          <a:p>
            <a:pPr marL="783953" lvl="1" indent="-311010">
              <a:lnSpc>
                <a:spcPct val="150000"/>
              </a:lnSpc>
              <a:buFont typeface="Wingdings" panose="05000000000000000000" pitchFamily="2" charset="2"/>
              <a:buChar char="Ø"/>
            </a:pPr>
            <a:r>
              <a:rPr lang="pt-BR" sz="1600" dirty="0"/>
              <a:t>Livre iniciativa não suprime as atividades reguladora e fiscalizadora do Estado</a:t>
            </a:r>
          </a:p>
          <a:p>
            <a:pPr marL="783953" lvl="1" indent="-311010">
              <a:lnSpc>
                <a:spcPct val="150000"/>
              </a:lnSpc>
              <a:buFont typeface="Wingdings" panose="05000000000000000000" pitchFamily="2" charset="2"/>
              <a:buChar char="Ø"/>
            </a:pPr>
            <a:r>
              <a:rPr lang="pt-BR" sz="1600" dirty="0"/>
              <a:t>Exigir regularidade fiscal </a:t>
            </a:r>
            <a:r>
              <a:rPr lang="pt-BR" sz="1600" b="1" u="sng" dirty="0"/>
              <a:t>difere de</a:t>
            </a:r>
            <a:r>
              <a:rPr lang="pt-BR" sz="1600" dirty="0"/>
              <a:t> adotar medidas coercitivas para cobrar tributos</a:t>
            </a:r>
          </a:p>
          <a:p>
            <a:pPr marL="783953" lvl="1" indent="-311010">
              <a:lnSpc>
                <a:spcPct val="150000"/>
              </a:lnSpc>
              <a:buFont typeface="Wingdings" panose="05000000000000000000" pitchFamily="2" charset="2"/>
              <a:buChar char="Ø"/>
            </a:pPr>
            <a:r>
              <a:rPr lang="pt-BR" sz="1600" dirty="0"/>
              <a:t>Devedor que busca regularidade questiona/toma providências (ex. suspensão de exigibilidade)</a:t>
            </a:r>
          </a:p>
          <a:p>
            <a:pPr marL="783953" lvl="1" indent="-311010">
              <a:lnSpc>
                <a:spcPct val="150000"/>
              </a:lnSpc>
              <a:buFont typeface="Wingdings" panose="05000000000000000000" pitchFamily="2" charset="2"/>
              <a:buChar char="Ø"/>
            </a:pPr>
            <a:r>
              <a:rPr lang="pt-BR" sz="1600" dirty="0"/>
              <a:t>Mera inadimplência não caracteriza busca pela regularidade – passividade caracterizada</a:t>
            </a:r>
          </a:p>
          <a:p>
            <a:pPr marL="783953" lvl="1" indent="-311010">
              <a:lnSpc>
                <a:spcPct val="150000"/>
              </a:lnSpc>
              <a:buFont typeface="Wingdings" panose="05000000000000000000" pitchFamily="2" charset="2"/>
              <a:buChar char="Ø"/>
            </a:pPr>
            <a:r>
              <a:rPr lang="pt-BR" sz="1600" dirty="0"/>
              <a:t>Qualificação dos sócios como corresponsáveis tributários</a:t>
            </a:r>
          </a:p>
          <a:p>
            <a:pPr marL="311010" indent="-311010">
              <a:lnSpc>
                <a:spcPct val="150000"/>
              </a:lnSpc>
              <a:buFont typeface="Wingdings" panose="05000000000000000000" pitchFamily="2" charset="2"/>
              <a:buChar char="ü"/>
            </a:pPr>
            <a:r>
              <a:rPr lang="pt-BR" dirty="0"/>
              <a:t>AMERICAN VIRGINIA interpõe Recurso Extraordinário no STF e ajuíza Ação Cautelar visando obter decisão liminar para restabelecer seu registro especial</a:t>
            </a:r>
            <a:endParaRPr lang="pt-BR" dirty="0">
              <a:sym typeface="Wingdings" panose="05000000000000000000" pitchFamily="2" charset="2"/>
            </a:endParaRPr>
          </a:p>
        </p:txBody>
      </p:sp>
      <p:sp>
        <p:nvSpPr>
          <p:cNvPr id="4" name="Título 1">
            <a:extLst>
              <a:ext uri="{FF2B5EF4-FFF2-40B4-BE49-F238E27FC236}">
                <a16:creationId xmlns:a16="http://schemas.microsoft.com/office/drawing/2014/main" id="{CB23CFA0-2911-455E-80A0-EDC4FFC766B5}"/>
              </a:ext>
            </a:extLst>
          </p:cNvPr>
          <p:cNvSpPr>
            <a:spLocks noGrp="1"/>
          </p:cNvSpPr>
          <p:nvPr>
            <p:ph type="title"/>
          </p:nvPr>
        </p:nvSpPr>
        <p:spPr>
          <a:xfrm>
            <a:off x="652791" y="273465"/>
            <a:ext cx="8834610" cy="927374"/>
          </a:xfrm>
        </p:spPr>
        <p:txBody>
          <a:bodyPr vert="horz" lIns="91440" tIns="45720" rIns="91440" bIns="45720" rtlCol="0" anchor="ctr">
            <a:noAutofit/>
          </a:bodyPr>
          <a:lstStyle/>
          <a:p>
            <a:pPr>
              <a:spcBef>
                <a:spcPct val="0"/>
              </a:spcBef>
            </a:pPr>
            <a:r>
              <a:rPr lang="pt-BR" sz="3200" dirty="0">
                <a:solidFill>
                  <a:srgbClr val="333399"/>
                </a:solidFill>
                <a:effectLst/>
                <a:latin typeface="Arial" panose="020B0604020202020204" pitchFamily="34" charset="0"/>
                <a:cs typeface="Arial" panose="020B0604020202020204" pitchFamily="34" charset="0"/>
              </a:rPr>
              <a:t>Recurso da União junto ao TRF</a:t>
            </a:r>
          </a:p>
        </p:txBody>
      </p:sp>
    </p:spTree>
    <p:extLst>
      <p:ext uri="{BB962C8B-B14F-4D97-AF65-F5344CB8AC3E}">
        <p14:creationId xmlns:p14="http://schemas.microsoft.com/office/powerpoint/2010/main" val="304891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1">
            <a:extLst>
              <a:ext uri="{FF2B5EF4-FFF2-40B4-BE49-F238E27FC236}">
                <a16:creationId xmlns:a16="http://schemas.microsoft.com/office/drawing/2014/main" id="{82425651-CC8C-49AB-BC6C-0830EC2451DB}"/>
              </a:ext>
            </a:extLst>
          </p:cNvPr>
          <p:cNvPicPr>
            <a:picLocks noChangeAspect="1"/>
          </p:cNvPicPr>
          <p:nvPr/>
        </p:nvPicPr>
        <p:blipFill>
          <a:blip r:embed="rId3"/>
          <a:stretch>
            <a:fillRect/>
          </a:stretch>
        </p:blipFill>
        <p:spPr>
          <a:xfrm>
            <a:off x="10592638" y="5119495"/>
            <a:ext cx="1320690" cy="1320690"/>
          </a:xfrm>
          <a:prstGeom prst="rect">
            <a:avLst/>
          </a:prstGeom>
        </p:spPr>
      </p:pic>
    </p:spTree>
    <p:extLst>
      <p:ext uri="{BB962C8B-B14F-4D97-AF65-F5344CB8AC3E}">
        <p14:creationId xmlns:p14="http://schemas.microsoft.com/office/powerpoint/2010/main" val="135576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7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2"/>
          <p:cNvSpPr txBox="1">
            <a:spLocks noChangeArrowheads="1"/>
          </p:cNvSpPr>
          <p:nvPr/>
        </p:nvSpPr>
        <p:spPr bwMode="auto">
          <a:xfrm>
            <a:off x="716698" y="336630"/>
            <a:ext cx="881693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defTabSz="914400" fontAlgn="auto">
              <a:lnSpc>
                <a:spcPct val="90000"/>
              </a:lnSpc>
              <a:spcBef>
                <a:spcPct val="0"/>
              </a:spcBef>
              <a:spcAft>
                <a:spcPts val="0"/>
              </a:spcAft>
              <a:buNone/>
              <a:defRPr lang="pt-BR" sz="2400" b="1" dirty="0" smtClean="0">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r>
              <a:rPr lang="pt-BR" altLang="pt-BR" sz="2800" dirty="0"/>
              <a:t>Julgamento no STF – Min. JOAQUIM BARBOSA </a:t>
            </a:r>
          </a:p>
        </p:txBody>
      </p:sp>
      <p:sp>
        <p:nvSpPr>
          <p:cNvPr id="4" name="Retângulo 3"/>
          <p:cNvSpPr/>
          <p:nvPr/>
        </p:nvSpPr>
        <p:spPr>
          <a:xfrm>
            <a:off x="658526" y="1190938"/>
            <a:ext cx="10220968" cy="4570995"/>
          </a:xfrm>
          <a:prstGeom prst="rect">
            <a:avLst/>
          </a:prstGeom>
        </p:spPr>
        <p:txBody>
          <a:bodyPr wrap="square">
            <a:spAutoFit/>
          </a:bodyPr>
          <a:lstStyle/>
          <a:p>
            <a:pPr marL="311010" indent="-311010">
              <a:lnSpc>
                <a:spcPct val="150000"/>
              </a:lnSpc>
              <a:buFont typeface="Wingdings" panose="05000000000000000000" pitchFamily="2" charset="2"/>
              <a:buChar char="ü"/>
            </a:pPr>
            <a:r>
              <a:rPr lang="pt-BR" b="1" dirty="0">
                <a:solidFill>
                  <a:srgbClr val="FF0000"/>
                </a:solidFill>
              </a:rPr>
              <a:t>Reconhece o devedor contumaz e nega o recurso da AMERICAN VIRGINIA</a:t>
            </a:r>
          </a:p>
          <a:p>
            <a:pPr marL="311010" indent="-311010">
              <a:lnSpc>
                <a:spcPct val="150000"/>
              </a:lnSpc>
              <a:buFont typeface="Wingdings" panose="05000000000000000000" pitchFamily="2" charset="2"/>
              <a:buChar char="ü"/>
            </a:pPr>
            <a:endParaRPr lang="pt-BR" dirty="0"/>
          </a:p>
          <a:p>
            <a:pPr marL="783953" lvl="1" indent="-311010">
              <a:lnSpc>
                <a:spcPct val="150000"/>
              </a:lnSpc>
              <a:buFont typeface="Wingdings" panose="05000000000000000000" pitchFamily="2" charset="2"/>
              <a:buChar char="Ø"/>
            </a:pPr>
            <a:r>
              <a:rPr lang="pt-BR" sz="1600" dirty="0"/>
              <a:t>Decreto Lei que estabeleceu o Registro Especial é constitucional – está de acordo com os princípios constitucionais do devido processo legal e do contraditório (ampla defesa)</a:t>
            </a:r>
          </a:p>
          <a:p>
            <a:pPr marL="783953" lvl="1" indent="-311010">
              <a:lnSpc>
                <a:spcPct val="150000"/>
              </a:lnSpc>
              <a:buFont typeface="Wingdings" panose="05000000000000000000" pitchFamily="2" charset="2"/>
              <a:buChar char="Ø"/>
            </a:pPr>
            <a:r>
              <a:rPr lang="pt-BR" sz="1600" dirty="0"/>
              <a:t>Orientação firmada pelo STF não serve de escusa ao deliberado desrespeito à legislação tributária</a:t>
            </a:r>
          </a:p>
          <a:p>
            <a:pPr marL="1256895" lvl="2" indent="-311010">
              <a:lnSpc>
                <a:spcPct val="150000"/>
              </a:lnSpc>
              <a:buFont typeface="Arial Narrow" panose="020B0606020202030204" pitchFamily="34" charset="0"/>
              <a:buChar char="−"/>
            </a:pPr>
            <a:r>
              <a:rPr lang="pt-BR" sz="1600" dirty="0"/>
              <a:t>Súmulas 70, 323 e 547</a:t>
            </a:r>
          </a:p>
          <a:p>
            <a:pPr marL="1256895" lvl="2" indent="-311010">
              <a:lnSpc>
                <a:spcPct val="150000"/>
              </a:lnSpc>
              <a:buFont typeface="Arial Narrow" panose="020B0606020202030204" pitchFamily="34" charset="0"/>
              <a:buChar char="−"/>
            </a:pPr>
            <a:r>
              <a:rPr lang="pt-BR" sz="1600" dirty="0"/>
              <a:t>RE 424.061, RE 409.956, RE 414.714, RE 409.958</a:t>
            </a:r>
          </a:p>
          <a:p>
            <a:pPr marL="783953" lvl="1" indent="-311010">
              <a:lnSpc>
                <a:spcPct val="150000"/>
              </a:lnSpc>
              <a:buFont typeface="Wingdings" panose="05000000000000000000" pitchFamily="2" charset="2"/>
              <a:buChar char="Ø"/>
            </a:pPr>
            <a:r>
              <a:rPr lang="pt-BR" sz="1600" dirty="0"/>
              <a:t>O combate a estruturas empresariais que têm a inadimplência tributária sistemática consciente como sua maior vantagem concorrencial não caracteriza sanção política</a:t>
            </a:r>
          </a:p>
          <a:p>
            <a:pPr marL="783953" lvl="1" indent="-311010">
              <a:lnSpc>
                <a:spcPct val="150000"/>
              </a:lnSpc>
              <a:buFont typeface="Wingdings" panose="05000000000000000000" pitchFamily="2" charset="2"/>
              <a:buChar char="Ø"/>
            </a:pPr>
            <a:r>
              <a:rPr lang="pt-BR" sz="1600" dirty="0"/>
              <a:t>Proibição da sanção política não confere imunidade absoluta e imponderada</a:t>
            </a:r>
          </a:p>
          <a:p>
            <a:pPr marL="783953" lvl="1" indent="-311010">
              <a:lnSpc>
                <a:spcPct val="150000"/>
              </a:lnSpc>
              <a:buFont typeface="Wingdings" panose="05000000000000000000" pitchFamily="2" charset="2"/>
              <a:buChar char="Ø"/>
            </a:pPr>
            <a:r>
              <a:rPr lang="pt-BR" sz="1600" dirty="0"/>
              <a:t>Livre atividade econômica / acesso à Jurisdição </a:t>
            </a:r>
            <a:r>
              <a:rPr lang="pt-BR" sz="1600" b="1" u="sng" dirty="0"/>
              <a:t>versus</a:t>
            </a:r>
            <a:r>
              <a:rPr lang="pt-BR" sz="1600" dirty="0"/>
              <a:t> livre-concorrência / dever de pagar tributos</a:t>
            </a:r>
          </a:p>
          <a:p>
            <a:pPr marL="783953" lvl="1" indent="-311010">
              <a:lnSpc>
                <a:spcPct val="150000"/>
              </a:lnSpc>
              <a:buFont typeface="Wingdings" panose="05000000000000000000" pitchFamily="2" charset="2"/>
              <a:buChar char="Ø"/>
            </a:pPr>
            <a:r>
              <a:rPr lang="pt-BR" sz="1600" dirty="0"/>
              <a:t>Ressalvada a preservação do devido processo legal</a:t>
            </a:r>
          </a:p>
        </p:txBody>
      </p:sp>
    </p:spTree>
    <p:extLst>
      <p:ext uri="{BB962C8B-B14F-4D97-AF65-F5344CB8AC3E}">
        <p14:creationId xmlns:p14="http://schemas.microsoft.com/office/powerpoint/2010/main" val="79721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732802" y="1213579"/>
            <a:ext cx="10538578" cy="5353068"/>
          </a:xfrm>
          <a:prstGeom prst="rect">
            <a:avLst/>
          </a:prstGeom>
        </p:spPr>
        <p:txBody>
          <a:bodyPr wrap="square">
            <a:spAutoFit/>
          </a:bodyPr>
          <a:lstStyle/>
          <a:p>
            <a:pPr marL="342900" indent="-342900">
              <a:lnSpc>
                <a:spcPct val="150000"/>
              </a:lnSpc>
              <a:buFont typeface="Wingdings" panose="05000000000000000000" pitchFamily="2" charset="2"/>
              <a:buChar char="ü"/>
            </a:pPr>
            <a:r>
              <a:rPr lang="pt-BR" b="1" dirty="0">
                <a:solidFill>
                  <a:srgbClr val="FF0000"/>
                </a:solidFill>
              </a:rPr>
              <a:t>Acompanha votos negando provimento ao recurso</a:t>
            </a:r>
          </a:p>
          <a:p>
            <a:pPr marL="342900" indent="-342900">
              <a:lnSpc>
                <a:spcPct val="150000"/>
              </a:lnSpc>
              <a:buFont typeface="Wingdings" panose="05000000000000000000" pitchFamily="2" charset="2"/>
              <a:buChar char="ü"/>
            </a:pPr>
            <a:endParaRPr lang="pt-BR" dirty="0"/>
          </a:p>
          <a:p>
            <a:pPr marL="815843" lvl="1" indent="-342900">
              <a:lnSpc>
                <a:spcPct val="150000"/>
              </a:lnSpc>
              <a:buFont typeface="Wingdings" panose="05000000000000000000" pitchFamily="2" charset="2"/>
              <a:buChar char="Ø"/>
            </a:pPr>
            <a:r>
              <a:rPr lang="pt-BR" sz="1600" dirty="0"/>
              <a:t>Súmulas não são invocáveis - não se trata apenas de atividade em débito com a Fazenda</a:t>
            </a:r>
          </a:p>
          <a:p>
            <a:pPr marL="815843" lvl="1" indent="-342900">
              <a:lnSpc>
                <a:spcPct val="150000"/>
              </a:lnSpc>
              <a:buFont typeface="Wingdings" panose="05000000000000000000" pitchFamily="2" charset="2"/>
              <a:buChar char="Ø"/>
            </a:pPr>
            <a:r>
              <a:rPr lang="pt-BR" sz="1600" dirty="0"/>
              <a:t>Defesa da livre concorrência - imperativo de ordem constitucional, legitima o DL nº 1.593/77</a:t>
            </a:r>
          </a:p>
          <a:p>
            <a:pPr marL="815843" lvl="1" indent="-342900">
              <a:lnSpc>
                <a:spcPct val="150000"/>
              </a:lnSpc>
              <a:buFont typeface="Wingdings" panose="05000000000000000000" pitchFamily="2" charset="2"/>
              <a:buChar char="Ø"/>
            </a:pPr>
            <a:r>
              <a:rPr lang="pt-BR" sz="1600" dirty="0"/>
              <a:t>Implicações sobre outros atores e valores sociais são também tutelados, com não menor ênfase, pela ordem constitucional</a:t>
            </a:r>
          </a:p>
          <a:p>
            <a:pPr marL="815843" lvl="1" indent="-342900">
              <a:lnSpc>
                <a:spcPct val="150000"/>
              </a:lnSpc>
              <a:buFont typeface="Wingdings" panose="05000000000000000000" pitchFamily="2" charset="2"/>
              <a:buChar char="Ø"/>
            </a:pPr>
            <a:r>
              <a:rPr lang="pt-BR" sz="1600" dirty="0"/>
              <a:t>Necessidade de um Estado presente, regulador e fiscalizador, capaz de disciplinar a competitividade enquanto fator relevante na formação de preços</a:t>
            </a:r>
          </a:p>
          <a:p>
            <a:pPr marL="815843" lvl="1" indent="-342900">
              <a:lnSpc>
                <a:spcPct val="150000"/>
              </a:lnSpc>
              <a:buFont typeface="Wingdings" panose="05000000000000000000" pitchFamily="2" charset="2"/>
              <a:buChar char="Ø"/>
            </a:pPr>
            <a:r>
              <a:rPr lang="pt-BR" sz="1600" dirty="0"/>
              <a:t>Previsão de cancelamento da inscrição, antes de ser sanção estrita, é prenúncio da sanção</a:t>
            </a:r>
          </a:p>
          <a:p>
            <a:pPr marL="815843" lvl="1" indent="-342900">
              <a:lnSpc>
                <a:spcPct val="150000"/>
              </a:lnSpc>
              <a:buFont typeface="Wingdings" panose="05000000000000000000" pitchFamily="2" charset="2"/>
              <a:buChar char="Ø"/>
            </a:pPr>
            <a:r>
              <a:rPr lang="pt-BR" sz="1600" dirty="0"/>
              <a:t>Controle da produção de cigarros não é apenas de cunho fiscal-arrecadatório</a:t>
            </a:r>
          </a:p>
          <a:p>
            <a:pPr marL="815843" lvl="1" indent="-342900">
              <a:lnSpc>
                <a:spcPct val="150000"/>
              </a:lnSpc>
              <a:buFont typeface="Wingdings" panose="05000000000000000000" pitchFamily="2" charset="2"/>
              <a:buChar char="Ø"/>
            </a:pPr>
            <a:r>
              <a:rPr lang="pt-BR" sz="1600" dirty="0"/>
              <a:t>A produção de cigarros é atividade permitida </a:t>
            </a:r>
            <a:r>
              <a:rPr lang="pt-BR" sz="1600" u="sng" dirty="0"/>
              <a:t>desde que</a:t>
            </a:r>
            <a:r>
              <a:rPr lang="pt-BR" sz="1600" dirty="0"/>
              <a:t> se cumpram os requisitos legais pertinentes – sem isso é proibida e </a:t>
            </a:r>
            <a:r>
              <a:rPr lang="pt-BR" sz="1600" u="sng" dirty="0"/>
              <a:t>ilícita</a:t>
            </a:r>
            <a:r>
              <a:rPr lang="pt-BR" sz="1600" dirty="0"/>
              <a:t> – controle não é apenas de cunho fiscal-arrecadatório</a:t>
            </a:r>
            <a:endParaRPr lang="pt-BR" sz="1600" u="sng" dirty="0"/>
          </a:p>
          <a:p>
            <a:pPr marL="815843" lvl="1" indent="-342900">
              <a:lnSpc>
                <a:spcPct val="150000"/>
              </a:lnSpc>
              <a:buFont typeface="Wingdings" panose="05000000000000000000" pitchFamily="2" charset="2"/>
              <a:buChar char="Ø"/>
            </a:pPr>
            <a:r>
              <a:rPr lang="pt-BR" sz="1600" dirty="0"/>
              <a:t>Existe justificativa extrafiscal para exigência da regularidade tributária</a:t>
            </a:r>
          </a:p>
          <a:p>
            <a:pPr marL="783953" lvl="1" indent="-311010">
              <a:lnSpc>
                <a:spcPct val="150000"/>
              </a:lnSpc>
              <a:buFont typeface="Wingdings" panose="05000000000000000000" pitchFamily="2" charset="2"/>
              <a:buChar char="ü"/>
            </a:pPr>
            <a:endParaRPr lang="pt-BR" sz="1814" dirty="0"/>
          </a:p>
        </p:txBody>
      </p:sp>
      <p:sp>
        <p:nvSpPr>
          <p:cNvPr id="5" name="CaixaDeTexto 2"/>
          <p:cNvSpPr txBox="1">
            <a:spLocks noChangeArrowheads="1"/>
          </p:cNvSpPr>
          <p:nvPr/>
        </p:nvSpPr>
        <p:spPr bwMode="auto">
          <a:xfrm>
            <a:off x="732802" y="331693"/>
            <a:ext cx="881693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defTabSz="914400" fontAlgn="auto">
              <a:lnSpc>
                <a:spcPct val="90000"/>
              </a:lnSpc>
              <a:spcBef>
                <a:spcPct val="0"/>
              </a:spcBef>
              <a:spcAft>
                <a:spcPts val="0"/>
              </a:spcAft>
              <a:buNone/>
              <a:defRPr sz="2400" b="1">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r>
              <a:rPr lang="pt-BR" altLang="pt-BR" dirty="0"/>
              <a:t>Julgamento no STF – Min. DIAS TOFFOLI</a:t>
            </a:r>
          </a:p>
        </p:txBody>
      </p:sp>
    </p:spTree>
    <p:extLst>
      <p:ext uri="{BB962C8B-B14F-4D97-AF65-F5344CB8AC3E}">
        <p14:creationId xmlns:p14="http://schemas.microsoft.com/office/powerpoint/2010/main" val="62590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2"/>
          <p:cNvSpPr txBox="1">
            <a:spLocks noChangeArrowheads="1"/>
          </p:cNvSpPr>
          <p:nvPr/>
        </p:nvSpPr>
        <p:spPr bwMode="auto">
          <a:xfrm>
            <a:off x="670049" y="321849"/>
            <a:ext cx="881693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defTabSz="914400" fontAlgn="auto">
              <a:lnSpc>
                <a:spcPct val="90000"/>
              </a:lnSpc>
              <a:spcBef>
                <a:spcPct val="0"/>
              </a:spcBef>
              <a:spcAft>
                <a:spcPts val="0"/>
              </a:spcAft>
              <a:buNone/>
              <a:defRPr sz="2400" b="1">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r>
              <a:rPr lang="pt-BR" altLang="pt-BR" dirty="0"/>
              <a:t>Julgamento no STF – Demais Ministros</a:t>
            </a:r>
          </a:p>
        </p:txBody>
      </p:sp>
      <p:sp>
        <p:nvSpPr>
          <p:cNvPr id="6" name="Retângulo 5"/>
          <p:cNvSpPr/>
          <p:nvPr/>
        </p:nvSpPr>
        <p:spPr>
          <a:xfrm>
            <a:off x="670302" y="1203735"/>
            <a:ext cx="11163110" cy="2972032"/>
          </a:xfrm>
          <a:prstGeom prst="rect">
            <a:avLst/>
          </a:prstGeom>
        </p:spPr>
        <p:txBody>
          <a:bodyPr wrap="square">
            <a:spAutoFit/>
          </a:bodyPr>
          <a:lstStyle/>
          <a:p>
            <a:pPr marL="342900" indent="-342900">
              <a:lnSpc>
                <a:spcPct val="150000"/>
              </a:lnSpc>
              <a:buFont typeface="Wingdings" panose="05000000000000000000" pitchFamily="2" charset="2"/>
              <a:buChar char="ü"/>
            </a:pPr>
            <a:r>
              <a:rPr lang="pt-BR" b="1" dirty="0"/>
              <a:t>MIN. ROSA WEBER: </a:t>
            </a:r>
            <a:r>
              <a:rPr lang="pt-BR" b="1" dirty="0">
                <a:solidFill>
                  <a:srgbClr val="FF0000"/>
                </a:solidFill>
              </a:rPr>
              <a:t>acompanha votos negando provimento ao recurso</a:t>
            </a:r>
          </a:p>
          <a:p>
            <a:pPr marL="342900" indent="-342900">
              <a:lnSpc>
                <a:spcPct val="150000"/>
              </a:lnSpc>
              <a:buFont typeface="Wingdings" panose="05000000000000000000" pitchFamily="2" charset="2"/>
              <a:buChar char="ü"/>
            </a:pPr>
            <a:endParaRPr lang="pt-BR" b="1" dirty="0">
              <a:solidFill>
                <a:srgbClr val="FF0000"/>
              </a:solidFill>
            </a:endParaRPr>
          </a:p>
          <a:p>
            <a:pPr marL="342900" indent="-342900">
              <a:lnSpc>
                <a:spcPct val="150000"/>
              </a:lnSpc>
              <a:buFont typeface="Wingdings" panose="05000000000000000000" pitchFamily="2" charset="2"/>
              <a:buChar char="ü"/>
            </a:pPr>
            <a:endParaRPr lang="pt-BR" b="1" dirty="0">
              <a:solidFill>
                <a:srgbClr val="FF0000"/>
              </a:solidFill>
            </a:endParaRPr>
          </a:p>
          <a:p>
            <a:pPr marL="342900" indent="-342900">
              <a:lnSpc>
                <a:spcPct val="150000"/>
              </a:lnSpc>
              <a:buFont typeface="Wingdings" panose="05000000000000000000" pitchFamily="2" charset="2"/>
              <a:buChar char="ü"/>
            </a:pPr>
            <a:r>
              <a:rPr lang="pt-BR" b="1" dirty="0"/>
              <a:t>MIN. GILMAR MENDES: </a:t>
            </a:r>
            <a:r>
              <a:rPr lang="pt-BR" b="1" dirty="0">
                <a:solidFill>
                  <a:srgbClr val="FF0000"/>
                </a:solidFill>
              </a:rPr>
              <a:t>cancelamento do Registro Especial é sanção política e inconstitucional</a:t>
            </a:r>
          </a:p>
          <a:p>
            <a:pPr marL="342900" indent="-342900">
              <a:lnSpc>
                <a:spcPct val="150000"/>
              </a:lnSpc>
              <a:buFont typeface="Wingdings" panose="05000000000000000000" pitchFamily="2" charset="2"/>
              <a:buChar char="ü"/>
            </a:pPr>
            <a:r>
              <a:rPr lang="pt-BR" b="1" dirty="0"/>
              <a:t>MIN. MARCO AURÉLIO: </a:t>
            </a:r>
            <a:r>
              <a:rPr lang="pt-BR" b="1" dirty="0">
                <a:solidFill>
                  <a:srgbClr val="FF0000"/>
                </a:solidFill>
              </a:rPr>
              <a:t>afirma tratar-se de sanção política e inconstitucional</a:t>
            </a:r>
          </a:p>
          <a:p>
            <a:pPr marL="342900" indent="-342900">
              <a:lnSpc>
                <a:spcPct val="150000"/>
              </a:lnSpc>
              <a:buFont typeface="Wingdings" panose="05000000000000000000" pitchFamily="2" charset="2"/>
              <a:buChar char="ü"/>
            </a:pPr>
            <a:r>
              <a:rPr lang="pt-BR" b="1" dirty="0"/>
              <a:t>MIN. CELSO DE MELLO: </a:t>
            </a:r>
            <a:r>
              <a:rPr lang="pt-BR" b="1" dirty="0">
                <a:solidFill>
                  <a:srgbClr val="FF0000"/>
                </a:solidFill>
              </a:rPr>
              <a:t>afirma tratar-se de sanção política e inconstitucional</a:t>
            </a:r>
          </a:p>
          <a:p>
            <a:pPr marL="342900" indent="-342900">
              <a:lnSpc>
                <a:spcPct val="150000"/>
              </a:lnSpc>
              <a:buFont typeface="Wingdings" panose="05000000000000000000" pitchFamily="2" charset="2"/>
              <a:buChar char="ü"/>
            </a:pPr>
            <a:endParaRPr lang="pt-BR" b="1" dirty="0"/>
          </a:p>
        </p:txBody>
      </p:sp>
    </p:spTree>
    <p:extLst>
      <p:ext uri="{BB962C8B-B14F-4D97-AF65-F5344CB8AC3E}">
        <p14:creationId xmlns:p14="http://schemas.microsoft.com/office/powerpoint/2010/main" val="19060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2"/>
          <p:cNvSpPr txBox="1">
            <a:spLocks noChangeArrowheads="1"/>
          </p:cNvSpPr>
          <p:nvPr/>
        </p:nvSpPr>
        <p:spPr bwMode="auto">
          <a:xfrm>
            <a:off x="717431" y="326552"/>
            <a:ext cx="849168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defTabSz="914400" fontAlgn="auto">
              <a:lnSpc>
                <a:spcPct val="90000"/>
              </a:lnSpc>
              <a:spcBef>
                <a:spcPct val="0"/>
              </a:spcBef>
              <a:spcAft>
                <a:spcPts val="0"/>
              </a:spcAft>
              <a:buNone/>
              <a:defRPr sz="2400" b="1">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r>
              <a:rPr lang="pt-BR" altLang="pt-BR" dirty="0" err="1"/>
              <a:t>Highlights</a:t>
            </a:r>
            <a:r>
              <a:rPr lang="pt-BR" altLang="pt-BR" dirty="0"/>
              <a:t> dos Votos</a:t>
            </a:r>
          </a:p>
        </p:txBody>
      </p:sp>
      <p:sp>
        <p:nvSpPr>
          <p:cNvPr id="7" name="Retângulo 6"/>
          <p:cNvSpPr/>
          <p:nvPr/>
        </p:nvSpPr>
        <p:spPr>
          <a:xfrm>
            <a:off x="808095" y="1289121"/>
            <a:ext cx="10677889" cy="4744119"/>
          </a:xfrm>
          <a:prstGeom prst="rect">
            <a:avLst/>
          </a:prstGeom>
        </p:spPr>
        <p:txBody>
          <a:bodyPr wrap="square">
            <a:spAutoFit/>
          </a:bodyPr>
          <a:lstStyle/>
          <a:p>
            <a:pPr marL="311010" indent="-311010">
              <a:buFont typeface="Wingdings" panose="05000000000000000000" pitchFamily="2" charset="2"/>
              <a:buChar char="Ø"/>
            </a:pPr>
            <a:r>
              <a:rPr lang="pt-BR" b="1" cap="all" dirty="0"/>
              <a:t>MIN. Ricardo </a:t>
            </a:r>
            <a:r>
              <a:rPr lang="pt-BR" b="1" cap="all" dirty="0" err="1"/>
              <a:t>Lewandowski</a:t>
            </a:r>
            <a:r>
              <a:rPr lang="pt-BR" b="1" cap="all" dirty="0"/>
              <a:t>:</a:t>
            </a:r>
          </a:p>
          <a:p>
            <a:endParaRPr lang="pt-BR" sz="1814" b="1" dirty="0"/>
          </a:p>
          <a:p>
            <a:r>
              <a:rPr lang="pt-BR" sz="1600" dirty="0"/>
              <a:t>“Em outras palavras, o descumprimento injustificado e reiterado de obrigações tributárias principais e acessórias por parte da recorrente acarreta notória distorção no sistema concorrencial do mercado tabagista, na medida em que lhe permite comercializar os seus produtos em patamar de preço inferior ao de seus concorrentes”.</a:t>
            </a:r>
          </a:p>
          <a:p>
            <a:r>
              <a:rPr lang="pt-BR" sz="1600" dirty="0"/>
              <a:t>“(...) estamos diante de um caso absolutamente excepcional, estamos diante de uma </a:t>
            </a:r>
            <a:r>
              <a:rPr lang="pt-BR" sz="1600" dirty="0" err="1"/>
              <a:t>macrodelinquência</a:t>
            </a:r>
            <a:r>
              <a:rPr lang="pt-BR" sz="1600" dirty="0"/>
              <a:t> tributária reiterada. São firmas que se dedicam a essa atividade de forma ilícita, na clandestinidade. Quando o Fisco fecha uma dessas empresas, imediatamente outra é reaberta, e assim sucessivamente, sem pagar o IPI, numa concorrência absolutamente predatória”.</a:t>
            </a:r>
          </a:p>
          <a:p>
            <a:endParaRPr lang="pt-BR" sz="1600" dirty="0"/>
          </a:p>
          <a:p>
            <a:r>
              <a:rPr lang="pt-BR" sz="1600" dirty="0"/>
              <a:t>“Com efeito, ao perseverar no descumprimento de suas obrigações tributárias, a recorrente atua com indevida vantagem em relação às demais empresas do mesmo ramo de atividade, o que, quando mais não seja, constitui flagrante afronta ao princípio constitucional da livre concorrência”.</a:t>
            </a:r>
          </a:p>
          <a:p>
            <a:endParaRPr lang="pt-BR" sz="1600" dirty="0"/>
          </a:p>
          <a:p>
            <a:r>
              <a:rPr lang="pt-BR" sz="1600" dirty="0"/>
              <a:t>“A liberdade de iniciativa, como se sabe, não é absoluta, encontrando limites, dentre outros, no princípio constitucional da livre concorrência, do qual é serviente, e que se encontra protegido por diversos diplomas legais, arsenal do qual faz parte também o Decreto-Lei 1.593/77”.</a:t>
            </a:r>
          </a:p>
          <a:p>
            <a:endParaRPr lang="pt-BR" sz="1814" dirty="0"/>
          </a:p>
        </p:txBody>
      </p:sp>
    </p:spTree>
    <p:extLst>
      <p:ext uri="{BB962C8B-B14F-4D97-AF65-F5344CB8AC3E}">
        <p14:creationId xmlns:p14="http://schemas.microsoft.com/office/powerpoint/2010/main" val="245644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2"/>
          <p:cNvSpPr txBox="1">
            <a:spLocks noChangeArrowheads="1"/>
          </p:cNvSpPr>
          <p:nvPr/>
        </p:nvSpPr>
        <p:spPr bwMode="auto">
          <a:xfrm>
            <a:off x="672607" y="303469"/>
            <a:ext cx="849168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defTabSz="914400" fontAlgn="auto">
              <a:lnSpc>
                <a:spcPct val="90000"/>
              </a:lnSpc>
              <a:spcBef>
                <a:spcPct val="0"/>
              </a:spcBef>
              <a:spcAft>
                <a:spcPts val="0"/>
              </a:spcAft>
              <a:buNone/>
              <a:defRPr sz="2400" b="1">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r>
              <a:rPr lang="pt-BR" altLang="pt-BR" dirty="0" err="1"/>
              <a:t>Highlights</a:t>
            </a:r>
            <a:r>
              <a:rPr lang="pt-BR" altLang="pt-BR" dirty="0"/>
              <a:t> dos votos</a:t>
            </a:r>
          </a:p>
        </p:txBody>
      </p:sp>
      <p:sp>
        <p:nvSpPr>
          <p:cNvPr id="5" name="Retângulo 4"/>
          <p:cNvSpPr/>
          <p:nvPr/>
        </p:nvSpPr>
        <p:spPr>
          <a:xfrm>
            <a:off x="672608" y="1208438"/>
            <a:ext cx="10626763" cy="2092881"/>
          </a:xfrm>
          <a:prstGeom prst="rect">
            <a:avLst/>
          </a:prstGeom>
        </p:spPr>
        <p:txBody>
          <a:bodyPr wrap="square">
            <a:spAutoFit/>
          </a:bodyPr>
          <a:lstStyle/>
          <a:p>
            <a:pPr marL="311010" indent="-311010">
              <a:buFont typeface="Wingdings" panose="05000000000000000000" pitchFamily="2" charset="2"/>
              <a:buChar char="Ø"/>
            </a:pPr>
            <a:r>
              <a:rPr lang="pt-BR" b="1" cap="all" dirty="0"/>
              <a:t>MIN. Joaquim Barbosa</a:t>
            </a:r>
            <a:endParaRPr lang="pt-BR" dirty="0"/>
          </a:p>
          <a:p>
            <a:r>
              <a:rPr lang="pt-BR" sz="1600" dirty="0"/>
              <a:t>“não há que se falar em sanção política se as restrições à prática de atividade econômica [cassação] objetivam combater estruturas empresariais que têm na inadimplência tributária sistemática e consciente sua maior vantagem concorrencial”</a:t>
            </a:r>
          </a:p>
          <a:p>
            <a:endParaRPr lang="pt-BR" sz="1600" dirty="0"/>
          </a:p>
          <a:p>
            <a:r>
              <a:rPr lang="pt-BR" sz="1600" dirty="0"/>
              <a:t>“Optando por abordar a questão a partir do exame do impacto que a preordenada e desleal inadimplência tributária tem na livre concorrência, conclui Tércio Sampaio Ferraz que o Decreto Lei 1.593/1977 está de acordo com os princípios constitucionais do devido processo legal e do contraditório (ampla defesa)”.</a:t>
            </a:r>
          </a:p>
        </p:txBody>
      </p:sp>
      <p:sp>
        <p:nvSpPr>
          <p:cNvPr id="6" name="Retângulo 5"/>
          <p:cNvSpPr/>
          <p:nvPr/>
        </p:nvSpPr>
        <p:spPr>
          <a:xfrm>
            <a:off x="672608" y="3579830"/>
            <a:ext cx="10533457" cy="2585323"/>
          </a:xfrm>
          <a:prstGeom prst="rect">
            <a:avLst/>
          </a:prstGeom>
        </p:spPr>
        <p:txBody>
          <a:bodyPr wrap="square">
            <a:spAutoFit/>
          </a:bodyPr>
          <a:lstStyle/>
          <a:p>
            <a:pPr marL="311010" indent="-311010">
              <a:buFont typeface="Wingdings" panose="05000000000000000000" pitchFamily="2" charset="2"/>
              <a:buChar char="Ø"/>
            </a:pPr>
            <a:r>
              <a:rPr lang="pt-BR" b="1" cap="all" dirty="0"/>
              <a:t>MIN. Luiz Fux:</a:t>
            </a:r>
            <a:endParaRPr lang="pt-BR" dirty="0"/>
          </a:p>
          <a:p>
            <a:r>
              <a:rPr lang="pt-BR" sz="1600" dirty="0"/>
              <a:t>“No início da minha vida profissional, eu trabalhei numa empresa anglo-holandesa, que foi obrigada a ir embora do Brasil porque havia uma concorrência absolutamente desleal, na medida em que os produtos dos concorrentes eram falsificados e eles não pagavam tributo, mas, como não acontecia nada, a concorrência se tornou absolutamente desleal”.</a:t>
            </a:r>
          </a:p>
          <a:p>
            <a:endParaRPr lang="pt-BR" sz="1600" dirty="0"/>
          </a:p>
          <a:p>
            <a:r>
              <a:rPr lang="pt-BR" sz="1600" dirty="0"/>
              <a:t>“Aqui, há uma estratégia dolosa contra a administração tributária que já levou a empresa a um patamar de um débito de dois bilhões de reais, que é efetivamente um capital irrecuperável pelo poder público, que concede esse regime especial para uma atividade nociva ao Estado, tendo em vista as moléstias que acarretam. Então, é uma questão lindeira à ordem econômica e social”.</a:t>
            </a:r>
          </a:p>
        </p:txBody>
      </p:sp>
    </p:spTree>
    <p:extLst>
      <p:ext uri="{BB962C8B-B14F-4D97-AF65-F5344CB8AC3E}">
        <p14:creationId xmlns:p14="http://schemas.microsoft.com/office/powerpoint/2010/main" val="308682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p:txBody>
          <a:bodyPr/>
          <a:lstStyle/>
          <a:p>
            <a:r>
              <a:rPr lang="pt-BR" dirty="0"/>
              <a:t>PLS n° 284 / 2017</a:t>
            </a:r>
          </a:p>
        </p:txBody>
      </p:sp>
      <p:sp>
        <p:nvSpPr>
          <p:cNvPr id="5" name="Espaço Reservado para Texto 4">
            <a:extLst>
              <a:ext uri="{FF2B5EF4-FFF2-40B4-BE49-F238E27FC236}">
                <a16:creationId xmlns:a16="http://schemas.microsoft.com/office/drawing/2014/main" id="{99054520-84DB-436F-A649-DB1782A8058A}"/>
              </a:ext>
            </a:extLst>
          </p:cNvPr>
          <p:cNvSpPr>
            <a:spLocks noGrp="1"/>
          </p:cNvSpPr>
          <p:nvPr>
            <p:ph type="body" sz="quarter" idx="13"/>
          </p:nvPr>
        </p:nvSpPr>
        <p:spPr>
          <a:xfrm>
            <a:off x="668442" y="1222951"/>
            <a:ext cx="10868802" cy="5122844"/>
          </a:xfrm>
        </p:spPr>
        <p:txBody>
          <a:bodyPr/>
          <a:lstStyle/>
          <a:p>
            <a:r>
              <a:rPr lang="pt-BR" dirty="0">
                <a:latin typeface="+mn-lt"/>
              </a:rPr>
              <a:t>Objetivo: Regulamentar o artigo 146-A da Constituição Federal </a:t>
            </a:r>
          </a:p>
          <a:p>
            <a:pPr lvl="1"/>
            <a:r>
              <a:rPr lang="pt-BR" dirty="0">
                <a:latin typeface="+mn-lt"/>
              </a:rPr>
              <a:t>Permitir à União, aos Estados, ao DF e aos Municípios estabelecer </a:t>
            </a:r>
            <a:r>
              <a:rPr lang="pt-BR" b="1" dirty="0">
                <a:solidFill>
                  <a:srgbClr val="FF0000"/>
                </a:solidFill>
                <a:latin typeface="+mn-lt"/>
              </a:rPr>
              <a:t>regimes especiais de tributação e de fiscalização</a:t>
            </a:r>
            <a:r>
              <a:rPr lang="pt-BR" dirty="0">
                <a:solidFill>
                  <a:srgbClr val="FF0000"/>
                </a:solidFill>
                <a:latin typeface="+mn-lt"/>
              </a:rPr>
              <a:t> </a:t>
            </a:r>
            <a:r>
              <a:rPr lang="pt-BR" dirty="0">
                <a:latin typeface="+mn-lt"/>
              </a:rPr>
              <a:t>visando impedir a utilização de tributo como instrumento de</a:t>
            </a:r>
            <a:r>
              <a:rPr lang="pt-BR" b="1" dirty="0">
                <a:solidFill>
                  <a:srgbClr val="FF0000"/>
                </a:solidFill>
                <a:latin typeface="+mn-lt"/>
              </a:rPr>
              <a:t> desequilíbrio concorrencial</a:t>
            </a:r>
          </a:p>
          <a:p>
            <a:pPr lvl="1"/>
            <a:r>
              <a:rPr lang="pt-BR" b="1" dirty="0">
                <a:solidFill>
                  <a:srgbClr val="FF0000"/>
                </a:solidFill>
                <a:latin typeface="+mn-lt"/>
              </a:rPr>
              <a:t>Diferenciar</a:t>
            </a:r>
            <a:r>
              <a:rPr lang="pt-BR" dirty="0">
                <a:latin typeface="+mn-lt"/>
              </a:rPr>
              <a:t> o Devedor Contumaz de Tributos do Devedor Eventual (que deve ser protegido) </a:t>
            </a:r>
          </a:p>
          <a:p>
            <a:pPr lvl="1"/>
            <a:endParaRPr lang="pt-BR" sz="1600" dirty="0">
              <a:latin typeface="+mn-lt"/>
            </a:endParaRPr>
          </a:p>
          <a:p>
            <a:r>
              <a:rPr lang="pt-BR" dirty="0">
                <a:latin typeface="+mn-lt"/>
              </a:rPr>
              <a:t>Suportar os Regimes Especiais de Tributação e de Fiscalização: Permitir formas diferenciadas do cumprimento das obrigações tributárias com o objetivo de </a:t>
            </a:r>
            <a:r>
              <a:rPr lang="pt-BR" b="1" dirty="0">
                <a:solidFill>
                  <a:srgbClr val="FF0000"/>
                </a:solidFill>
                <a:latin typeface="+mn-lt"/>
              </a:rPr>
              <a:t>estancar a tempo as perdas de arrecadação </a:t>
            </a:r>
            <a:r>
              <a:rPr lang="pt-BR" dirty="0">
                <a:latin typeface="+mn-lt"/>
              </a:rPr>
              <a:t>oriunda de dívidas incobráveis</a:t>
            </a:r>
          </a:p>
          <a:p>
            <a:pPr lvl="1"/>
            <a:r>
              <a:rPr lang="pt-BR" dirty="0">
                <a:latin typeface="+mn-lt"/>
              </a:rPr>
              <a:t>Fundamentais em setores de alta tributação tais como combustíveis, bebidas e cigarros</a:t>
            </a:r>
          </a:p>
        </p:txBody>
      </p:sp>
    </p:spTree>
    <p:extLst>
      <p:ext uri="{BB962C8B-B14F-4D97-AF65-F5344CB8AC3E}">
        <p14:creationId xmlns:p14="http://schemas.microsoft.com/office/powerpoint/2010/main" val="128217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eta para baixo 1">
            <a:extLst>
              <a:ext uri="{FF2B5EF4-FFF2-40B4-BE49-F238E27FC236}">
                <a16:creationId xmlns:a16="http://schemas.microsoft.com/office/drawing/2014/main" id="{4E37804D-3B7E-4874-BF97-33A436A79333}"/>
              </a:ext>
            </a:extLst>
          </p:cNvPr>
          <p:cNvSpPr/>
          <p:nvPr/>
        </p:nvSpPr>
        <p:spPr>
          <a:xfrm>
            <a:off x="6338812" y="1476197"/>
            <a:ext cx="5478220" cy="5064562"/>
          </a:xfrm>
          <a:prstGeom prst="downArrow">
            <a:avLst>
              <a:gd name="adj1" fmla="val 100000"/>
              <a:gd name="adj2" fmla="val 26448"/>
            </a:avLst>
          </a:prstGeom>
          <a:solidFill>
            <a:schemeClr val="bg1">
              <a:lumMod val="75000"/>
            </a:schemeClr>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867" b="0" i="0" u="none" strike="noStrike" kern="1200" cap="none" spc="0" normalizeH="0" baseline="0" noProof="0">
              <a:ln>
                <a:noFill/>
              </a:ln>
              <a:solidFill>
                <a:prstClr val="white"/>
              </a:solidFill>
              <a:effectLst/>
              <a:uLnTx/>
              <a:uFillTx/>
              <a:latin typeface="Calibri"/>
              <a:ea typeface="+mn-ea"/>
              <a:cs typeface="+mn-cs"/>
            </a:endParaRPr>
          </a:p>
        </p:txBody>
      </p:sp>
      <p:sp>
        <p:nvSpPr>
          <p:cNvPr id="17" name="CaixaDeTexto 16">
            <a:extLst>
              <a:ext uri="{FF2B5EF4-FFF2-40B4-BE49-F238E27FC236}">
                <a16:creationId xmlns:a16="http://schemas.microsoft.com/office/drawing/2014/main" id="{D99A52A6-A369-4B2F-BF95-A3F4C37D7763}"/>
              </a:ext>
            </a:extLst>
          </p:cNvPr>
          <p:cNvSpPr txBox="1"/>
          <p:nvPr/>
        </p:nvSpPr>
        <p:spPr>
          <a:xfrm>
            <a:off x="1027960" y="4385394"/>
            <a:ext cx="8949613" cy="1488228"/>
          </a:xfrm>
          <a:prstGeom prst="rect">
            <a:avLst/>
          </a:prstGeom>
          <a:noFill/>
        </p:spPr>
        <p:txBody>
          <a:bodyPr wrap="square" rtlCol="0">
            <a:spAutoFit/>
          </a:bodyPr>
          <a:lstStyle/>
          <a:p>
            <a:pPr marL="1256395" marR="0" lvl="2" indent="-31101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800" b="1" i="0" u="none" strike="noStrike" kern="1200" cap="none" spc="0" normalizeH="0" baseline="0" noProof="0" dirty="0">
              <a:ln>
                <a:noFill/>
              </a:ln>
              <a:solidFill>
                <a:srgbClr val="4F81BD">
                  <a:lumMod val="50000"/>
                </a:srgbClr>
              </a:solidFill>
              <a:effectLst/>
              <a:uLnTx/>
              <a:uFillTx/>
              <a:latin typeface="Arial" panose="020B0604020202020204"/>
              <a:ea typeface="+mn-ea"/>
              <a:cs typeface="+mn-cs"/>
            </a:endParaRPr>
          </a:p>
          <a:p>
            <a:pPr marL="1256395" marR="0" lvl="2" indent="-31101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800" b="1" i="0" u="none" strike="noStrike" kern="1200" cap="none" spc="0" normalizeH="0" baseline="0" noProof="0" dirty="0">
              <a:ln>
                <a:noFill/>
              </a:ln>
              <a:solidFill>
                <a:srgbClr val="4F81BD">
                  <a:lumMod val="50000"/>
                </a:srgbClr>
              </a:solidFill>
              <a:effectLst/>
              <a:uLnTx/>
              <a:uFillTx/>
              <a:latin typeface="Arial" panose="020B0604020202020204"/>
              <a:ea typeface="+mn-ea"/>
              <a:cs typeface="+mn-cs"/>
            </a:endParaRPr>
          </a:p>
          <a:p>
            <a:pPr marL="259175" marR="0" lvl="0" indent="-259175"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800" b="1" i="0" u="none" strike="noStrike" kern="1200" cap="none" spc="0" normalizeH="0" baseline="0" noProof="0" dirty="0">
              <a:ln>
                <a:noFill/>
              </a:ln>
              <a:solidFill>
                <a:srgbClr val="4F81BD">
                  <a:lumMod val="50000"/>
                </a:srgbClr>
              </a:solidFill>
              <a:effectLst/>
              <a:uLnTx/>
              <a:uFillTx/>
              <a:latin typeface="Arial" panose="020B0604020202020204"/>
              <a:ea typeface="+mn-ea"/>
              <a:cs typeface="+mn-cs"/>
            </a:endParaRPr>
          </a:p>
          <a:p>
            <a:pPr marL="259175" marR="0" lvl="0" indent="-259175"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800" b="1" i="0" u="none" strike="noStrike" kern="1200" cap="none" spc="0" normalizeH="0" baseline="0" noProof="0" dirty="0">
              <a:ln>
                <a:noFill/>
              </a:ln>
              <a:solidFill>
                <a:srgbClr val="4F81BD">
                  <a:lumMod val="50000"/>
                </a:srgbClr>
              </a:solidFill>
              <a:effectLst/>
              <a:uLnTx/>
              <a:uFillTx/>
              <a:latin typeface="Arial" panose="020B0604020202020204"/>
              <a:ea typeface="+mn-ea"/>
              <a:cs typeface="+mn-cs"/>
            </a:endParaRPr>
          </a:p>
          <a:p>
            <a:pPr marL="259175" marR="0" lvl="0" indent="-259175"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800" b="1" i="0" u="none" strike="noStrike" kern="1200" cap="none" spc="0" normalizeH="0" baseline="0" noProof="0" dirty="0">
              <a:ln>
                <a:noFill/>
              </a:ln>
              <a:solidFill>
                <a:srgbClr val="4F81BD">
                  <a:lumMod val="50000"/>
                </a:srgbClr>
              </a:solidFill>
              <a:effectLst/>
              <a:uLnTx/>
              <a:uFillTx/>
              <a:latin typeface="Arial" panose="020B0604020202020204"/>
              <a:ea typeface="+mn-ea"/>
              <a:cs typeface="+mn-cs"/>
            </a:endParaRPr>
          </a:p>
        </p:txBody>
      </p:sp>
      <p:sp>
        <p:nvSpPr>
          <p:cNvPr id="27" name="Shape 144">
            <a:extLst>
              <a:ext uri="{FF2B5EF4-FFF2-40B4-BE49-F238E27FC236}">
                <a16:creationId xmlns:a16="http://schemas.microsoft.com/office/drawing/2014/main" id="{1E2BAE92-5B0E-472B-8BA2-D5D41CE23F88}"/>
              </a:ext>
            </a:extLst>
          </p:cNvPr>
          <p:cNvSpPr txBox="1">
            <a:spLocks/>
          </p:cNvSpPr>
          <p:nvPr/>
        </p:nvSpPr>
        <p:spPr>
          <a:xfrm>
            <a:off x="653143" y="195943"/>
            <a:ext cx="9401313" cy="1009906"/>
          </a:xfrm>
          <a:prstGeom prst="rect">
            <a:avLst/>
          </a:prstGeom>
        </p:spPr>
        <p:txBody>
          <a:bodyPr lIns="45699" tIns="45699" rIns="45699" bIns="45699" anchor="ctr"/>
          <a:lstStyle>
            <a:lvl1pPr algn="l" defTabSz="914400" rtl="0" eaLnBrk="1" latinLnBrk="0" hangingPunct="1">
              <a:lnSpc>
                <a:spcPct val="90000"/>
              </a:lnSpc>
              <a:spcBef>
                <a:spcPct val="0"/>
              </a:spcBef>
              <a:buNone/>
              <a:defRPr sz="30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1" i="0" u="none" strike="noStrike" kern="1200" cap="none" spc="0" normalizeH="0" baseline="0" noProof="0" dirty="0">
                <a:ln>
                  <a:noFill/>
                </a:ln>
                <a:solidFill>
                  <a:srgbClr val="333399"/>
                </a:solidFill>
                <a:effectLst/>
                <a:uLnTx/>
                <a:uFillTx/>
                <a:ea typeface="+mj-ea"/>
                <a:cs typeface="Arial" panose="020B0604020202020204" pitchFamily="34" charset="0"/>
              </a:rPr>
              <a:t>Porque o PLS 284 é tão relevante ? </a:t>
            </a:r>
          </a:p>
        </p:txBody>
      </p:sp>
      <p:sp>
        <p:nvSpPr>
          <p:cNvPr id="28" name="Content Placeholder 2">
            <a:extLst>
              <a:ext uri="{FF2B5EF4-FFF2-40B4-BE49-F238E27FC236}">
                <a16:creationId xmlns:a16="http://schemas.microsoft.com/office/drawing/2014/main" id="{0F23475E-074B-4FF6-8CFA-AFB06708894B}"/>
              </a:ext>
            </a:extLst>
          </p:cNvPr>
          <p:cNvSpPr txBox="1">
            <a:spLocks/>
          </p:cNvSpPr>
          <p:nvPr/>
        </p:nvSpPr>
        <p:spPr>
          <a:xfrm>
            <a:off x="6456782" y="1567543"/>
            <a:ext cx="5044685" cy="3987798"/>
          </a:xfrm>
          <a:prstGeom prst="rect">
            <a:avLst/>
          </a:prstGeom>
        </p:spPr>
        <p:txBody>
          <a:bodyPr vert="horz" lIns="94539" tIns="47269" rIns="94539" bIns="47269" rtlCol="0">
            <a:noAutofit/>
          </a:bodyPr>
          <a:lstStyle>
            <a:lvl1pPr marL="0" indent="0" algn="ctr" defTabSz="1042320" rtl="0" eaLnBrk="1" latinLnBrk="0" hangingPunct="1">
              <a:spcBef>
                <a:spcPct val="20000"/>
              </a:spcBef>
              <a:buFont typeface="Arial" pitchFamily="34" charset="0"/>
              <a:buNone/>
              <a:defRPr sz="4000" kern="1200">
                <a:solidFill>
                  <a:schemeClr val="tx1">
                    <a:tint val="75000"/>
                  </a:schemeClr>
                </a:solidFill>
                <a:latin typeface="+mn-lt"/>
                <a:ea typeface="+mn-ea"/>
                <a:cs typeface="+mn-cs"/>
              </a:defRPr>
            </a:lvl1pPr>
            <a:lvl2pPr marL="521160" indent="0" algn="ctr" defTabSz="104232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042320" indent="0" algn="ctr" defTabSz="104232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563480" indent="0" algn="ctr" defTabSz="104232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4pPr>
            <a:lvl5pPr marL="2084641" indent="0" algn="ctr" defTabSz="104232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5pPr>
            <a:lvl6pPr marL="2605799" indent="0" algn="ctr" defTabSz="1042320"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6pPr>
            <a:lvl7pPr marL="3126960" indent="0" algn="ctr" defTabSz="1042320"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7pPr>
            <a:lvl8pPr marL="3648121" indent="0" algn="ctr" defTabSz="1042320"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8pPr>
            <a:lvl9pPr marL="4169279" indent="0" algn="ctr" defTabSz="1042320" rtl="0" eaLnBrk="1" latinLnBrk="0" hangingPunct="1">
              <a:spcBef>
                <a:spcPct val="20000"/>
              </a:spcBef>
              <a:buFont typeface="Arial" pitchFamily="34" charset="0"/>
              <a:buNone/>
              <a:defRPr sz="2300" kern="1200">
                <a:solidFill>
                  <a:schemeClr val="tx1">
                    <a:tint val="75000"/>
                  </a:schemeClr>
                </a:solidFill>
                <a:latin typeface="+mn-lt"/>
                <a:ea typeface="+mn-ea"/>
                <a:cs typeface="+mn-cs"/>
              </a:defRPr>
            </a:lvl9pPr>
          </a:lstStyle>
          <a:p>
            <a:pPr marL="285750" marR="0" lvl="0" indent="-285750" algn="l" defTabSz="914286" rtl="0" eaLnBrk="1" fontAlgn="auto" latinLnBrk="0" hangingPunct="1">
              <a:lnSpc>
                <a:spcPct val="100000"/>
              </a:lnSpc>
              <a:spcBef>
                <a:spcPct val="20000"/>
              </a:spcBef>
              <a:spcAft>
                <a:spcPts val="1333"/>
              </a:spcAft>
              <a:buClrTx/>
              <a:buSzTx/>
              <a:buFont typeface="Wingdings" panose="05000000000000000000" pitchFamily="2" charset="2"/>
              <a:buChar char="ü"/>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R$ 400 </a:t>
            </a: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Bilhões / ano de faturamento</a:t>
            </a:r>
          </a:p>
          <a:p>
            <a:pPr marL="285750" marR="0" lvl="0" indent="-285750" algn="l" defTabSz="914286" rtl="0" eaLnBrk="1" fontAlgn="auto" latinLnBrk="0" hangingPunct="1">
              <a:lnSpc>
                <a:spcPct val="100000"/>
              </a:lnSpc>
              <a:spcBef>
                <a:spcPct val="20000"/>
              </a:spcBef>
              <a:spcAft>
                <a:spcPts val="1333"/>
              </a:spcAft>
              <a:buClrTx/>
              <a:buSzTx/>
              <a:buFont typeface="Wingdings" panose="05000000000000000000" pitchFamily="2" charset="2"/>
              <a:buChar char="ü"/>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Legislação tributária </a:t>
            </a:r>
            <a:r>
              <a:rPr kumimoji="0" lang="pt-BR" sz="1800" b="1"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COMPLEXA</a:t>
            </a:r>
          </a:p>
          <a:p>
            <a:pPr marL="285750" marR="0" lvl="0" indent="-285750" algn="l" defTabSz="914286" rtl="0" eaLnBrk="1" fontAlgn="auto" latinLnBrk="0" hangingPunct="1">
              <a:lnSpc>
                <a:spcPct val="100000"/>
              </a:lnSpc>
              <a:spcBef>
                <a:spcPct val="20000"/>
              </a:spcBef>
              <a:spcAft>
                <a:spcPts val="1333"/>
              </a:spcAft>
              <a:buClrTx/>
              <a:buSzTx/>
              <a:buFont typeface="Wingdings" panose="05000000000000000000" pitchFamily="2" charset="2"/>
              <a:buChar char="ü"/>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SETOR VULNERÁVEL : </a:t>
            </a: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Relação Tributos vs. Margens brutas (distribuição + revenda): </a:t>
            </a:r>
            <a:r>
              <a:rPr kumimoji="0" lang="pt-BR" sz="1800" b="1" i="0" u="none" strike="noStrike" kern="1200" cap="none" spc="0" normalizeH="0" baseline="0" noProof="0" dirty="0">
                <a:ln>
                  <a:noFill/>
                </a:ln>
                <a:solidFill>
                  <a:srgbClr val="FF0000"/>
                </a:solidFill>
                <a:effectLst/>
                <a:uLnTx/>
                <a:uFillTx/>
                <a:latin typeface="Arial" panose="020B0604020202020204" pitchFamily="34" charset="0"/>
                <a:ea typeface="Century Gothic" charset="0"/>
                <a:cs typeface="Arial" panose="020B0604020202020204" pitchFamily="34" charset="0"/>
              </a:rPr>
              <a:t>~2,8 x 1 (**)  </a:t>
            </a:r>
          </a:p>
          <a:p>
            <a:pPr marL="285750" marR="0" lvl="0" indent="-285750" algn="l" defTabSz="914286" rtl="0" eaLnBrk="1" fontAlgn="auto" latinLnBrk="0" hangingPunct="1">
              <a:lnSpc>
                <a:spcPct val="100000"/>
              </a:lnSpc>
              <a:spcBef>
                <a:spcPct val="20000"/>
              </a:spcBef>
              <a:spcAft>
                <a:spcPts val="1333"/>
              </a:spcAft>
              <a:buClrTx/>
              <a:buSzTx/>
              <a:buFont typeface="Wingdings" panose="05000000000000000000" pitchFamily="2" charset="2"/>
              <a:buChar char="ü"/>
              <a:tabLst/>
              <a:defRPr/>
            </a:pPr>
            <a:r>
              <a:rPr kumimoji="0" lang="pt-BR" sz="1800" b="1"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R$ 4,8  BILHÕES/ANO </a:t>
            </a: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de sonegação/inadimplência </a:t>
            </a:r>
            <a:r>
              <a:rPr kumimoji="0" lang="pt-BR" sz="1800" b="0" i="1"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(fonte FGV </a:t>
            </a:r>
            <a:r>
              <a:rPr kumimoji="0" lang="pt-BR" sz="1800" b="0" i="1" u="none" strike="noStrike" kern="120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jul</a:t>
            </a:r>
            <a:r>
              <a:rPr kumimoji="0" lang="pt-BR" sz="1800" b="0" i="1"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/17)</a:t>
            </a:r>
          </a:p>
          <a:p>
            <a:pPr marL="742892" marR="0" lvl="2" indent="-285750" algn="l" defTabSz="914286" rtl="0" eaLnBrk="1" fontAlgn="auto" latinLnBrk="0" hangingPunct="1">
              <a:lnSpc>
                <a:spcPct val="100000"/>
              </a:lnSpc>
              <a:spcBef>
                <a:spcPct val="20000"/>
              </a:spcBef>
              <a:spcAft>
                <a:spcPts val="1333"/>
              </a:spcAft>
              <a:buClrTx/>
              <a:buSzTx/>
              <a:buFont typeface="Wingdings" panose="05000000000000000000" pitchFamily="2" charset="2"/>
              <a:buChar char="Ø"/>
              <a:tabLst/>
              <a:defRPr/>
            </a:pPr>
            <a:r>
              <a:rPr kumimoji="0" lang="pt-BR" sz="1600" b="1"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R$ 60 Bilhões já </a:t>
            </a: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inscritos na divida ativa  (praticamente irrecuperáveis)</a:t>
            </a:r>
          </a:p>
          <a:p>
            <a:pPr marL="742892" marR="0" lvl="2" indent="-285750" algn="l" defTabSz="914286" rtl="0" eaLnBrk="1" fontAlgn="auto" latinLnBrk="0" hangingPunct="1">
              <a:lnSpc>
                <a:spcPct val="100000"/>
              </a:lnSpc>
              <a:spcBef>
                <a:spcPct val="20000"/>
              </a:spcBef>
              <a:spcAft>
                <a:spcPts val="1333"/>
              </a:spcAft>
              <a:buClrTx/>
              <a:buSzTx/>
              <a:buFont typeface="Wingdings" panose="05000000000000000000" pitchFamily="2" charset="2"/>
              <a:buChar char="Ø"/>
              <a:tabLst/>
              <a:defRPr/>
            </a:pPr>
            <a:r>
              <a:rPr lang="pt-BR" sz="1600" b="1" dirty="0">
                <a:solidFill>
                  <a:prstClr val="black"/>
                </a:solidFill>
                <a:latin typeface="Arial" panose="020B0604020202020204" pitchFamily="34" charset="0"/>
                <a:cs typeface="Arial" panose="020B0604020202020204" pitchFamily="34" charset="0"/>
              </a:rPr>
              <a:t>+ 80 % </a:t>
            </a:r>
            <a:r>
              <a:rPr lang="pt-BR" sz="1600" dirty="0">
                <a:solidFill>
                  <a:prstClr val="black"/>
                </a:solidFill>
                <a:latin typeface="Arial" panose="020B0604020202020204" pitchFamily="34" charset="0"/>
                <a:cs typeface="Arial" panose="020B0604020202020204" pitchFamily="34" charset="0"/>
              </a:rPr>
              <a:t>oriundo de Devedores Contumazes</a:t>
            </a: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24B1A906-C41A-43B6-93FD-2E0D3FB3C97E}"/>
              </a:ext>
            </a:extLst>
          </p:cNvPr>
          <p:cNvPicPr>
            <a:picLocks noChangeAspect="1"/>
          </p:cNvPicPr>
          <p:nvPr/>
        </p:nvPicPr>
        <p:blipFill rotWithShape="1">
          <a:blip r:embed="rId3">
            <a:extLst>
              <a:ext uri="{28A0092B-C50C-407E-A947-70E740481C1C}">
                <a14:useLocalDpi xmlns:a14="http://schemas.microsoft.com/office/drawing/2010/main" val="0"/>
              </a:ext>
            </a:extLst>
          </a:blip>
          <a:srcRect l="19137" t="1700" r="16938" b="2613"/>
          <a:stretch/>
        </p:blipFill>
        <p:spPr>
          <a:xfrm>
            <a:off x="-12371" y="1263698"/>
            <a:ext cx="6295969" cy="5277061"/>
          </a:xfrm>
          <a:prstGeom prst="rect">
            <a:avLst/>
          </a:prstGeom>
        </p:spPr>
      </p:pic>
      <p:grpSp>
        <p:nvGrpSpPr>
          <p:cNvPr id="7" name="Grupo 73">
            <a:extLst>
              <a:ext uri="{FF2B5EF4-FFF2-40B4-BE49-F238E27FC236}">
                <a16:creationId xmlns:a16="http://schemas.microsoft.com/office/drawing/2014/main" id="{1933755A-EB5D-4C2F-B2DE-1B3B2766BDCD}"/>
              </a:ext>
            </a:extLst>
          </p:cNvPr>
          <p:cNvGrpSpPr/>
          <p:nvPr/>
        </p:nvGrpSpPr>
        <p:grpSpPr>
          <a:xfrm>
            <a:off x="4115877" y="2003243"/>
            <a:ext cx="1737313" cy="1935945"/>
            <a:chOff x="5539438" y="218365"/>
            <a:chExt cx="2238233" cy="2647664"/>
          </a:xfrm>
        </p:grpSpPr>
        <p:sp>
          <p:nvSpPr>
            <p:cNvPr id="8" name="Elipse 7">
              <a:extLst>
                <a:ext uri="{FF2B5EF4-FFF2-40B4-BE49-F238E27FC236}">
                  <a16:creationId xmlns:a16="http://schemas.microsoft.com/office/drawing/2014/main" id="{86417C87-03FB-45B3-91D1-EEBC0C4D320F}"/>
                </a:ext>
              </a:extLst>
            </p:cNvPr>
            <p:cNvSpPr/>
            <p:nvPr/>
          </p:nvSpPr>
          <p:spPr>
            <a:xfrm>
              <a:off x="5539438" y="627796"/>
              <a:ext cx="2238233" cy="2238233"/>
            </a:xfrm>
            <a:prstGeom prst="ellipse">
              <a:avLst/>
            </a:prstGeom>
            <a:solidFill>
              <a:srgbClr val="FFFFFF">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tângulo 18">
              <a:extLst>
                <a:ext uri="{FF2B5EF4-FFF2-40B4-BE49-F238E27FC236}">
                  <a16:creationId xmlns:a16="http://schemas.microsoft.com/office/drawing/2014/main" id="{8EC3E8AC-F365-447D-9C26-E226FDEE65A9}"/>
                </a:ext>
              </a:extLst>
            </p:cNvPr>
            <p:cNvSpPr/>
            <p:nvPr/>
          </p:nvSpPr>
          <p:spPr>
            <a:xfrm>
              <a:off x="5724745" y="1363851"/>
              <a:ext cx="1858826" cy="883944"/>
            </a:xfrm>
            <a:prstGeom prst="rect">
              <a:avLst/>
            </a:prstGeom>
          </p:spPr>
          <p:txBody>
            <a:bodyPr wrap="square">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1528A"/>
                  </a:solidFill>
                  <a:effectLst/>
                  <a:uLnTx/>
                  <a:uFillTx/>
                  <a:latin typeface="Arial" panose="020B0604020202020204"/>
                  <a:ea typeface="Century Gothic" charset="0"/>
                  <a:cs typeface="Century Gothic" charset="0"/>
                </a:rPr>
                <a:t>7º MERCADO </a:t>
              </a:r>
              <a:r>
                <a:rPr kumimoji="0" lang="pt-BR" sz="1200" b="0" i="0" u="none" strike="noStrike" kern="1200" cap="none" spc="0" normalizeH="0" baseline="0" noProof="0" dirty="0">
                  <a:ln>
                    <a:noFill/>
                  </a:ln>
                  <a:solidFill>
                    <a:prstClr val="black"/>
                  </a:solidFill>
                  <a:effectLst/>
                  <a:uLnTx/>
                  <a:uFillTx/>
                  <a:latin typeface="Arial" panose="020B0604020202020204"/>
                  <a:ea typeface="Century Gothic" charset="0"/>
                  <a:cs typeface="Century Gothic" charset="0"/>
                </a:rPr>
                <a:t>mundial de energia </a:t>
              </a:r>
            </a:p>
          </p:txBody>
        </p:sp>
        <p:grpSp>
          <p:nvGrpSpPr>
            <p:cNvPr id="10" name="Grupo 64">
              <a:extLst>
                <a:ext uri="{FF2B5EF4-FFF2-40B4-BE49-F238E27FC236}">
                  <a16:creationId xmlns:a16="http://schemas.microsoft.com/office/drawing/2014/main" id="{A10C148D-F633-4AAB-A130-B8334CE921D8}"/>
                </a:ext>
              </a:extLst>
            </p:cNvPr>
            <p:cNvGrpSpPr/>
            <p:nvPr/>
          </p:nvGrpSpPr>
          <p:grpSpPr>
            <a:xfrm>
              <a:off x="6133115" y="218365"/>
              <a:ext cx="1050878" cy="1050878"/>
              <a:chOff x="4858604" y="1460311"/>
              <a:chExt cx="1050878" cy="1050878"/>
            </a:xfrm>
          </p:grpSpPr>
          <p:sp>
            <p:nvSpPr>
              <p:cNvPr id="11" name="Elipse 10">
                <a:extLst>
                  <a:ext uri="{FF2B5EF4-FFF2-40B4-BE49-F238E27FC236}">
                    <a16:creationId xmlns:a16="http://schemas.microsoft.com/office/drawing/2014/main" id="{10FE50B7-2DF4-47D1-BC3D-3C32CE932EB3}"/>
                  </a:ext>
                </a:extLst>
              </p:cNvPr>
              <p:cNvSpPr/>
              <p:nvPr/>
            </p:nvSpPr>
            <p:spPr>
              <a:xfrm>
                <a:off x="4858604" y="1460311"/>
                <a:ext cx="1050878" cy="1050878"/>
              </a:xfrm>
              <a:prstGeom prst="ellipse">
                <a:avLst/>
              </a:prstGeom>
              <a:solidFill>
                <a:srgbClr val="F6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2" name="Grupo 41">
                <a:extLst>
                  <a:ext uri="{FF2B5EF4-FFF2-40B4-BE49-F238E27FC236}">
                    <a16:creationId xmlns:a16="http://schemas.microsoft.com/office/drawing/2014/main" id="{83A09404-CD0D-4204-925B-52892466C737}"/>
                  </a:ext>
                </a:extLst>
              </p:cNvPr>
              <p:cNvGrpSpPr/>
              <p:nvPr/>
            </p:nvGrpSpPr>
            <p:grpSpPr>
              <a:xfrm>
                <a:off x="5108679" y="1610436"/>
                <a:ext cx="566313" cy="723332"/>
                <a:chOff x="1588" y="4763"/>
                <a:chExt cx="2066925" cy="2640012"/>
              </a:xfrm>
              <a:solidFill>
                <a:srgbClr val="FFFFFF"/>
              </a:solidFill>
            </p:grpSpPr>
            <p:sp>
              <p:nvSpPr>
                <p:cNvPr id="13" name="Freeform 5">
                  <a:extLst>
                    <a:ext uri="{FF2B5EF4-FFF2-40B4-BE49-F238E27FC236}">
                      <a16:creationId xmlns:a16="http://schemas.microsoft.com/office/drawing/2014/main" id="{33B1BB8E-F3F0-4D39-A15A-A55E8FABCA85}"/>
                    </a:ext>
                  </a:extLst>
                </p:cNvPr>
                <p:cNvSpPr>
                  <a:spLocks noEditPoints="1"/>
                </p:cNvSpPr>
                <p:nvPr/>
              </p:nvSpPr>
              <p:spPr bwMode="auto">
                <a:xfrm>
                  <a:off x="434975" y="292100"/>
                  <a:ext cx="1200150" cy="1196975"/>
                </a:xfrm>
                <a:custGeom>
                  <a:avLst/>
                  <a:gdLst>
                    <a:gd name="T0" fmla="*/ 159 w 318"/>
                    <a:gd name="T1" fmla="*/ 318 h 318"/>
                    <a:gd name="T2" fmla="*/ 0 w 318"/>
                    <a:gd name="T3" fmla="*/ 159 h 318"/>
                    <a:gd name="T4" fmla="*/ 159 w 318"/>
                    <a:gd name="T5" fmla="*/ 0 h 318"/>
                    <a:gd name="T6" fmla="*/ 318 w 318"/>
                    <a:gd name="T7" fmla="*/ 159 h 318"/>
                    <a:gd name="T8" fmla="*/ 159 w 318"/>
                    <a:gd name="T9" fmla="*/ 318 h 318"/>
                    <a:gd name="T10" fmla="*/ 159 w 318"/>
                    <a:gd name="T11" fmla="*/ 32 h 318"/>
                    <a:gd name="T12" fmla="*/ 31 w 318"/>
                    <a:gd name="T13" fmla="*/ 159 h 318"/>
                    <a:gd name="T14" fmla="*/ 159 w 318"/>
                    <a:gd name="T15" fmla="*/ 286 h 318"/>
                    <a:gd name="T16" fmla="*/ 286 w 318"/>
                    <a:gd name="T17" fmla="*/ 159 h 318"/>
                    <a:gd name="T18" fmla="*/ 159 w 318"/>
                    <a:gd name="T19" fmla="*/ 3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318">
                      <a:moveTo>
                        <a:pt x="159" y="318"/>
                      </a:moveTo>
                      <a:cubicBezTo>
                        <a:pt x="71" y="318"/>
                        <a:pt x="0" y="247"/>
                        <a:pt x="0" y="159"/>
                      </a:cubicBezTo>
                      <a:cubicBezTo>
                        <a:pt x="0" y="71"/>
                        <a:pt x="71" y="0"/>
                        <a:pt x="159" y="0"/>
                      </a:cubicBezTo>
                      <a:cubicBezTo>
                        <a:pt x="247" y="0"/>
                        <a:pt x="318" y="71"/>
                        <a:pt x="318" y="159"/>
                      </a:cubicBezTo>
                      <a:cubicBezTo>
                        <a:pt x="318" y="247"/>
                        <a:pt x="247" y="318"/>
                        <a:pt x="159" y="318"/>
                      </a:cubicBezTo>
                      <a:close/>
                      <a:moveTo>
                        <a:pt x="159" y="32"/>
                      </a:moveTo>
                      <a:cubicBezTo>
                        <a:pt x="89" y="32"/>
                        <a:pt x="31" y="89"/>
                        <a:pt x="31" y="159"/>
                      </a:cubicBezTo>
                      <a:cubicBezTo>
                        <a:pt x="31" y="229"/>
                        <a:pt x="89" y="286"/>
                        <a:pt x="159" y="286"/>
                      </a:cubicBezTo>
                      <a:cubicBezTo>
                        <a:pt x="229" y="286"/>
                        <a:pt x="286" y="229"/>
                        <a:pt x="286" y="159"/>
                      </a:cubicBezTo>
                      <a:cubicBezTo>
                        <a:pt x="286" y="89"/>
                        <a:pt x="229" y="32"/>
                        <a:pt x="159" y="3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6">
                  <a:extLst>
                    <a:ext uri="{FF2B5EF4-FFF2-40B4-BE49-F238E27FC236}">
                      <a16:creationId xmlns:a16="http://schemas.microsoft.com/office/drawing/2014/main" id="{20440E0A-F0C3-4CF4-B677-85677251A101}"/>
                    </a:ext>
                  </a:extLst>
                </p:cNvPr>
                <p:cNvSpPr>
                  <a:spLocks noEditPoints="1"/>
                </p:cNvSpPr>
                <p:nvPr/>
              </p:nvSpPr>
              <p:spPr bwMode="auto">
                <a:xfrm>
                  <a:off x="144463" y="4763"/>
                  <a:ext cx="1776412" cy="1774825"/>
                </a:xfrm>
                <a:custGeom>
                  <a:avLst/>
                  <a:gdLst>
                    <a:gd name="T0" fmla="*/ 197 w 471"/>
                    <a:gd name="T1" fmla="*/ 450 h 471"/>
                    <a:gd name="T2" fmla="*/ 161 w 471"/>
                    <a:gd name="T3" fmla="*/ 441 h 471"/>
                    <a:gd name="T4" fmla="*/ 95 w 471"/>
                    <a:gd name="T5" fmla="*/ 402 h 471"/>
                    <a:gd name="T6" fmla="*/ 69 w 471"/>
                    <a:gd name="T7" fmla="*/ 376 h 471"/>
                    <a:gd name="T8" fmla="*/ 30 w 471"/>
                    <a:gd name="T9" fmla="*/ 310 h 471"/>
                    <a:gd name="T10" fmla="*/ 21 w 471"/>
                    <a:gd name="T11" fmla="*/ 274 h 471"/>
                    <a:gd name="T12" fmla="*/ 21 w 471"/>
                    <a:gd name="T13" fmla="*/ 196 h 471"/>
                    <a:gd name="T14" fmla="*/ 30 w 471"/>
                    <a:gd name="T15" fmla="*/ 160 h 471"/>
                    <a:gd name="T16" fmla="*/ 69 w 471"/>
                    <a:gd name="T17" fmla="*/ 94 h 471"/>
                    <a:gd name="T18" fmla="*/ 95 w 471"/>
                    <a:gd name="T19" fmla="*/ 68 h 471"/>
                    <a:gd name="T20" fmla="*/ 161 w 471"/>
                    <a:gd name="T21" fmla="*/ 29 h 471"/>
                    <a:gd name="T22" fmla="*/ 197 w 471"/>
                    <a:gd name="T23" fmla="*/ 20 h 471"/>
                    <a:gd name="T24" fmla="*/ 275 w 471"/>
                    <a:gd name="T25" fmla="*/ 20 h 471"/>
                    <a:gd name="T26" fmla="*/ 311 w 471"/>
                    <a:gd name="T27" fmla="*/ 29 h 471"/>
                    <a:gd name="T28" fmla="*/ 377 w 471"/>
                    <a:gd name="T29" fmla="*/ 68 h 471"/>
                    <a:gd name="T30" fmla="*/ 403 w 471"/>
                    <a:gd name="T31" fmla="*/ 94 h 471"/>
                    <a:gd name="T32" fmla="*/ 442 w 471"/>
                    <a:gd name="T33" fmla="*/ 160 h 471"/>
                    <a:gd name="T34" fmla="*/ 451 w 471"/>
                    <a:gd name="T35" fmla="*/ 196 h 471"/>
                    <a:gd name="T36" fmla="*/ 451 w 471"/>
                    <a:gd name="T37" fmla="*/ 274 h 471"/>
                    <a:gd name="T38" fmla="*/ 442 w 471"/>
                    <a:gd name="T39" fmla="*/ 310 h 471"/>
                    <a:gd name="T40" fmla="*/ 403 w 471"/>
                    <a:gd name="T41" fmla="*/ 376 h 471"/>
                    <a:gd name="T42" fmla="*/ 377 w 471"/>
                    <a:gd name="T43" fmla="*/ 402 h 471"/>
                    <a:gd name="T44" fmla="*/ 311 w 471"/>
                    <a:gd name="T45" fmla="*/ 441 h 471"/>
                    <a:gd name="T46" fmla="*/ 275 w 471"/>
                    <a:gd name="T47" fmla="*/ 450 h 471"/>
                    <a:gd name="T48" fmla="*/ 178 w 471"/>
                    <a:gd name="T49" fmla="*/ 406 h 471"/>
                    <a:gd name="T50" fmla="*/ 218 w 471"/>
                    <a:gd name="T51" fmla="*/ 426 h 471"/>
                    <a:gd name="T52" fmla="*/ 254 w 471"/>
                    <a:gd name="T53" fmla="*/ 426 h 471"/>
                    <a:gd name="T54" fmla="*/ 317 w 471"/>
                    <a:gd name="T55" fmla="*/ 410 h 471"/>
                    <a:gd name="T56" fmla="*/ 347 w 471"/>
                    <a:gd name="T57" fmla="*/ 392 h 471"/>
                    <a:gd name="T58" fmla="*/ 393 w 471"/>
                    <a:gd name="T59" fmla="*/ 346 h 471"/>
                    <a:gd name="T60" fmla="*/ 410 w 471"/>
                    <a:gd name="T61" fmla="*/ 316 h 471"/>
                    <a:gd name="T62" fmla="*/ 427 w 471"/>
                    <a:gd name="T63" fmla="*/ 253 h 471"/>
                    <a:gd name="T64" fmla="*/ 427 w 471"/>
                    <a:gd name="T65" fmla="*/ 217 h 471"/>
                    <a:gd name="T66" fmla="*/ 410 w 471"/>
                    <a:gd name="T67" fmla="*/ 154 h 471"/>
                    <a:gd name="T68" fmla="*/ 393 w 471"/>
                    <a:gd name="T69" fmla="*/ 124 h 471"/>
                    <a:gd name="T70" fmla="*/ 347 w 471"/>
                    <a:gd name="T71" fmla="*/ 78 h 471"/>
                    <a:gd name="T72" fmla="*/ 317 w 471"/>
                    <a:gd name="T73" fmla="*/ 61 h 471"/>
                    <a:gd name="T74" fmla="*/ 254 w 471"/>
                    <a:gd name="T75" fmla="*/ 44 h 471"/>
                    <a:gd name="T76" fmla="*/ 218 w 471"/>
                    <a:gd name="T77" fmla="*/ 44 h 471"/>
                    <a:gd name="T78" fmla="*/ 155 w 471"/>
                    <a:gd name="T79" fmla="*/ 61 h 471"/>
                    <a:gd name="T80" fmla="*/ 125 w 471"/>
                    <a:gd name="T81" fmla="*/ 78 h 471"/>
                    <a:gd name="T82" fmla="*/ 79 w 471"/>
                    <a:gd name="T83" fmla="*/ 124 h 471"/>
                    <a:gd name="T84" fmla="*/ 61 w 471"/>
                    <a:gd name="T85" fmla="*/ 154 h 471"/>
                    <a:gd name="T86" fmla="*/ 45 w 471"/>
                    <a:gd name="T87" fmla="*/ 217 h 471"/>
                    <a:gd name="T88" fmla="*/ 45 w 471"/>
                    <a:gd name="T89" fmla="*/ 253 h 471"/>
                    <a:gd name="T90" fmla="*/ 61 w 471"/>
                    <a:gd name="T91" fmla="*/ 316 h 471"/>
                    <a:gd name="T92" fmla="*/ 79 w 471"/>
                    <a:gd name="T93" fmla="*/ 346 h 471"/>
                    <a:gd name="T94" fmla="*/ 125 w 471"/>
                    <a:gd name="T95" fmla="*/ 392 h 471"/>
                    <a:gd name="T96" fmla="*/ 155 w 471"/>
                    <a:gd name="T97" fmla="*/ 41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1" h="471">
                      <a:moveTo>
                        <a:pt x="236" y="471"/>
                      </a:moveTo>
                      <a:cubicBezTo>
                        <a:pt x="220" y="471"/>
                        <a:pt x="207" y="459"/>
                        <a:pt x="197" y="450"/>
                      </a:cubicBezTo>
                      <a:cubicBezTo>
                        <a:pt x="191" y="445"/>
                        <a:pt x="185" y="440"/>
                        <a:pt x="181" y="439"/>
                      </a:cubicBezTo>
                      <a:cubicBezTo>
                        <a:pt x="178" y="438"/>
                        <a:pt x="169" y="439"/>
                        <a:pt x="161" y="441"/>
                      </a:cubicBezTo>
                      <a:cubicBezTo>
                        <a:pt x="146" y="444"/>
                        <a:pt x="130" y="446"/>
                        <a:pt x="118" y="439"/>
                      </a:cubicBezTo>
                      <a:cubicBezTo>
                        <a:pt x="104" y="431"/>
                        <a:pt x="99" y="416"/>
                        <a:pt x="95" y="402"/>
                      </a:cubicBezTo>
                      <a:cubicBezTo>
                        <a:pt x="93" y="395"/>
                        <a:pt x="90" y="387"/>
                        <a:pt x="87" y="384"/>
                      </a:cubicBezTo>
                      <a:cubicBezTo>
                        <a:pt x="84" y="381"/>
                        <a:pt x="76" y="378"/>
                        <a:pt x="69" y="376"/>
                      </a:cubicBezTo>
                      <a:cubicBezTo>
                        <a:pt x="55" y="372"/>
                        <a:pt x="40" y="367"/>
                        <a:pt x="32" y="353"/>
                      </a:cubicBezTo>
                      <a:cubicBezTo>
                        <a:pt x="24" y="339"/>
                        <a:pt x="27" y="323"/>
                        <a:pt x="30" y="310"/>
                      </a:cubicBezTo>
                      <a:cubicBezTo>
                        <a:pt x="32" y="302"/>
                        <a:pt x="34" y="294"/>
                        <a:pt x="32" y="290"/>
                      </a:cubicBezTo>
                      <a:cubicBezTo>
                        <a:pt x="31" y="286"/>
                        <a:pt x="26" y="280"/>
                        <a:pt x="21" y="274"/>
                      </a:cubicBezTo>
                      <a:cubicBezTo>
                        <a:pt x="12" y="264"/>
                        <a:pt x="0" y="251"/>
                        <a:pt x="0" y="235"/>
                      </a:cubicBezTo>
                      <a:cubicBezTo>
                        <a:pt x="0" y="219"/>
                        <a:pt x="12" y="206"/>
                        <a:pt x="21" y="196"/>
                      </a:cubicBezTo>
                      <a:cubicBezTo>
                        <a:pt x="26" y="191"/>
                        <a:pt x="31" y="184"/>
                        <a:pt x="32" y="181"/>
                      </a:cubicBezTo>
                      <a:cubicBezTo>
                        <a:pt x="34" y="176"/>
                        <a:pt x="32" y="168"/>
                        <a:pt x="30" y="160"/>
                      </a:cubicBezTo>
                      <a:cubicBezTo>
                        <a:pt x="27" y="147"/>
                        <a:pt x="24" y="131"/>
                        <a:pt x="32" y="117"/>
                      </a:cubicBezTo>
                      <a:cubicBezTo>
                        <a:pt x="40" y="103"/>
                        <a:pt x="55" y="98"/>
                        <a:pt x="69" y="94"/>
                      </a:cubicBezTo>
                      <a:cubicBezTo>
                        <a:pt x="76" y="92"/>
                        <a:pt x="84" y="89"/>
                        <a:pt x="87" y="86"/>
                      </a:cubicBezTo>
                      <a:cubicBezTo>
                        <a:pt x="90" y="83"/>
                        <a:pt x="93" y="75"/>
                        <a:pt x="95" y="68"/>
                      </a:cubicBezTo>
                      <a:cubicBezTo>
                        <a:pt x="99" y="54"/>
                        <a:pt x="104" y="39"/>
                        <a:pt x="118" y="31"/>
                      </a:cubicBezTo>
                      <a:cubicBezTo>
                        <a:pt x="130" y="24"/>
                        <a:pt x="146" y="26"/>
                        <a:pt x="161" y="29"/>
                      </a:cubicBezTo>
                      <a:cubicBezTo>
                        <a:pt x="169" y="31"/>
                        <a:pt x="178" y="33"/>
                        <a:pt x="181" y="32"/>
                      </a:cubicBezTo>
                      <a:cubicBezTo>
                        <a:pt x="185" y="31"/>
                        <a:pt x="191" y="25"/>
                        <a:pt x="197" y="20"/>
                      </a:cubicBezTo>
                      <a:cubicBezTo>
                        <a:pt x="207" y="11"/>
                        <a:pt x="220" y="0"/>
                        <a:pt x="236" y="0"/>
                      </a:cubicBezTo>
                      <a:cubicBezTo>
                        <a:pt x="252" y="0"/>
                        <a:pt x="265" y="11"/>
                        <a:pt x="275" y="20"/>
                      </a:cubicBezTo>
                      <a:cubicBezTo>
                        <a:pt x="280" y="25"/>
                        <a:pt x="287" y="31"/>
                        <a:pt x="290" y="32"/>
                      </a:cubicBezTo>
                      <a:cubicBezTo>
                        <a:pt x="294" y="33"/>
                        <a:pt x="302" y="31"/>
                        <a:pt x="311" y="29"/>
                      </a:cubicBezTo>
                      <a:cubicBezTo>
                        <a:pt x="325" y="26"/>
                        <a:pt x="342" y="24"/>
                        <a:pt x="354" y="31"/>
                      </a:cubicBezTo>
                      <a:cubicBezTo>
                        <a:pt x="368" y="39"/>
                        <a:pt x="373" y="54"/>
                        <a:pt x="377" y="68"/>
                      </a:cubicBezTo>
                      <a:cubicBezTo>
                        <a:pt x="379" y="75"/>
                        <a:pt x="382" y="83"/>
                        <a:pt x="385" y="86"/>
                      </a:cubicBezTo>
                      <a:cubicBezTo>
                        <a:pt x="388" y="89"/>
                        <a:pt x="396" y="92"/>
                        <a:pt x="403" y="94"/>
                      </a:cubicBezTo>
                      <a:cubicBezTo>
                        <a:pt x="417" y="98"/>
                        <a:pt x="432" y="103"/>
                        <a:pt x="440" y="117"/>
                      </a:cubicBezTo>
                      <a:cubicBezTo>
                        <a:pt x="448" y="131"/>
                        <a:pt x="445" y="147"/>
                        <a:pt x="442" y="160"/>
                      </a:cubicBezTo>
                      <a:cubicBezTo>
                        <a:pt x="440" y="168"/>
                        <a:pt x="438" y="176"/>
                        <a:pt x="439" y="181"/>
                      </a:cubicBezTo>
                      <a:cubicBezTo>
                        <a:pt x="440" y="184"/>
                        <a:pt x="446" y="191"/>
                        <a:pt x="451" y="196"/>
                      </a:cubicBezTo>
                      <a:cubicBezTo>
                        <a:pt x="460" y="206"/>
                        <a:pt x="471" y="219"/>
                        <a:pt x="471" y="235"/>
                      </a:cubicBezTo>
                      <a:cubicBezTo>
                        <a:pt x="471" y="251"/>
                        <a:pt x="460" y="264"/>
                        <a:pt x="451" y="274"/>
                      </a:cubicBezTo>
                      <a:cubicBezTo>
                        <a:pt x="446" y="280"/>
                        <a:pt x="440" y="286"/>
                        <a:pt x="439" y="290"/>
                      </a:cubicBezTo>
                      <a:cubicBezTo>
                        <a:pt x="438" y="294"/>
                        <a:pt x="440" y="302"/>
                        <a:pt x="442" y="310"/>
                      </a:cubicBezTo>
                      <a:cubicBezTo>
                        <a:pt x="445" y="323"/>
                        <a:pt x="448" y="339"/>
                        <a:pt x="440" y="353"/>
                      </a:cubicBezTo>
                      <a:cubicBezTo>
                        <a:pt x="432" y="367"/>
                        <a:pt x="417" y="372"/>
                        <a:pt x="403" y="376"/>
                      </a:cubicBezTo>
                      <a:cubicBezTo>
                        <a:pt x="396" y="378"/>
                        <a:pt x="388" y="381"/>
                        <a:pt x="385" y="384"/>
                      </a:cubicBezTo>
                      <a:cubicBezTo>
                        <a:pt x="382" y="387"/>
                        <a:pt x="379" y="395"/>
                        <a:pt x="377" y="402"/>
                      </a:cubicBezTo>
                      <a:cubicBezTo>
                        <a:pt x="373" y="416"/>
                        <a:pt x="368" y="431"/>
                        <a:pt x="354" y="439"/>
                      </a:cubicBezTo>
                      <a:cubicBezTo>
                        <a:pt x="342" y="446"/>
                        <a:pt x="325" y="444"/>
                        <a:pt x="311" y="441"/>
                      </a:cubicBezTo>
                      <a:cubicBezTo>
                        <a:pt x="302" y="439"/>
                        <a:pt x="294" y="437"/>
                        <a:pt x="290" y="439"/>
                      </a:cubicBezTo>
                      <a:cubicBezTo>
                        <a:pt x="287" y="440"/>
                        <a:pt x="280" y="445"/>
                        <a:pt x="275" y="450"/>
                      </a:cubicBezTo>
                      <a:cubicBezTo>
                        <a:pt x="265" y="459"/>
                        <a:pt x="252" y="471"/>
                        <a:pt x="236" y="471"/>
                      </a:cubicBezTo>
                      <a:close/>
                      <a:moveTo>
                        <a:pt x="178" y="406"/>
                      </a:moveTo>
                      <a:cubicBezTo>
                        <a:pt x="182" y="406"/>
                        <a:pt x="186" y="407"/>
                        <a:pt x="190" y="408"/>
                      </a:cubicBezTo>
                      <a:cubicBezTo>
                        <a:pt x="201" y="411"/>
                        <a:pt x="210" y="419"/>
                        <a:pt x="218" y="426"/>
                      </a:cubicBezTo>
                      <a:cubicBezTo>
                        <a:pt x="224" y="432"/>
                        <a:pt x="232" y="439"/>
                        <a:pt x="236" y="439"/>
                      </a:cubicBezTo>
                      <a:cubicBezTo>
                        <a:pt x="240" y="439"/>
                        <a:pt x="248" y="432"/>
                        <a:pt x="254" y="426"/>
                      </a:cubicBezTo>
                      <a:cubicBezTo>
                        <a:pt x="262" y="419"/>
                        <a:pt x="271" y="411"/>
                        <a:pt x="282" y="408"/>
                      </a:cubicBezTo>
                      <a:cubicBezTo>
                        <a:pt x="293" y="405"/>
                        <a:pt x="306" y="407"/>
                        <a:pt x="317" y="410"/>
                      </a:cubicBezTo>
                      <a:cubicBezTo>
                        <a:pt x="327" y="412"/>
                        <a:pt x="337" y="412"/>
                        <a:pt x="338" y="411"/>
                      </a:cubicBezTo>
                      <a:cubicBezTo>
                        <a:pt x="341" y="409"/>
                        <a:pt x="344" y="400"/>
                        <a:pt x="347" y="392"/>
                      </a:cubicBezTo>
                      <a:cubicBezTo>
                        <a:pt x="350" y="382"/>
                        <a:pt x="354" y="370"/>
                        <a:pt x="362" y="361"/>
                      </a:cubicBezTo>
                      <a:cubicBezTo>
                        <a:pt x="371" y="353"/>
                        <a:pt x="383" y="349"/>
                        <a:pt x="393" y="346"/>
                      </a:cubicBezTo>
                      <a:cubicBezTo>
                        <a:pt x="400" y="343"/>
                        <a:pt x="410" y="340"/>
                        <a:pt x="412" y="337"/>
                      </a:cubicBezTo>
                      <a:cubicBezTo>
                        <a:pt x="414" y="334"/>
                        <a:pt x="412" y="323"/>
                        <a:pt x="410" y="316"/>
                      </a:cubicBezTo>
                      <a:cubicBezTo>
                        <a:pt x="408" y="305"/>
                        <a:pt x="405" y="293"/>
                        <a:pt x="409" y="281"/>
                      </a:cubicBezTo>
                      <a:cubicBezTo>
                        <a:pt x="412" y="270"/>
                        <a:pt x="420" y="261"/>
                        <a:pt x="427" y="253"/>
                      </a:cubicBezTo>
                      <a:cubicBezTo>
                        <a:pt x="432" y="247"/>
                        <a:pt x="440" y="239"/>
                        <a:pt x="440" y="235"/>
                      </a:cubicBezTo>
                      <a:cubicBezTo>
                        <a:pt x="440" y="231"/>
                        <a:pt x="432" y="223"/>
                        <a:pt x="427" y="217"/>
                      </a:cubicBezTo>
                      <a:cubicBezTo>
                        <a:pt x="420" y="209"/>
                        <a:pt x="412" y="200"/>
                        <a:pt x="409" y="189"/>
                      </a:cubicBezTo>
                      <a:cubicBezTo>
                        <a:pt x="405" y="177"/>
                        <a:pt x="408" y="165"/>
                        <a:pt x="410" y="154"/>
                      </a:cubicBezTo>
                      <a:cubicBezTo>
                        <a:pt x="412" y="147"/>
                        <a:pt x="414" y="136"/>
                        <a:pt x="412" y="133"/>
                      </a:cubicBezTo>
                      <a:cubicBezTo>
                        <a:pt x="410" y="130"/>
                        <a:pt x="400" y="127"/>
                        <a:pt x="393" y="124"/>
                      </a:cubicBezTo>
                      <a:cubicBezTo>
                        <a:pt x="383" y="121"/>
                        <a:pt x="371" y="117"/>
                        <a:pt x="362" y="109"/>
                      </a:cubicBezTo>
                      <a:cubicBezTo>
                        <a:pt x="354" y="100"/>
                        <a:pt x="350" y="88"/>
                        <a:pt x="347" y="78"/>
                      </a:cubicBezTo>
                      <a:cubicBezTo>
                        <a:pt x="344" y="70"/>
                        <a:pt x="341" y="61"/>
                        <a:pt x="338" y="59"/>
                      </a:cubicBezTo>
                      <a:cubicBezTo>
                        <a:pt x="337" y="58"/>
                        <a:pt x="327" y="58"/>
                        <a:pt x="317" y="61"/>
                      </a:cubicBezTo>
                      <a:cubicBezTo>
                        <a:pt x="306" y="63"/>
                        <a:pt x="293" y="65"/>
                        <a:pt x="282" y="62"/>
                      </a:cubicBezTo>
                      <a:cubicBezTo>
                        <a:pt x="271" y="59"/>
                        <a:pt x="262" y="51"/>
                        <a:pt x="254" y="44"/>
                      </a:cubicBezTo>
                      <a:cubicBezTo>
                        <a:pt x="248" y="39"/>
                        <a:pt x="240" y="31"/>
                        <a:pt x="236" y="31"/>
                      </a:cubicBezTo>
                      <a:cubicBezTo>
                        <a:pt x="232" y="31"/>
                        <a:pt x="224" y="39"/>
                        <a:pt x="218" y="44"/>
                      </a:cubicBezTo>
                      <a:cubicBezTo>
                        <a:pt x="210" y="51"/>
                        <a:pt x="201" y="59"/>
                        <a:pt x="190" y="62"/>
                      </a:cubicBezTo>
                      <a:cubicBezTo>
                        <a:pt x="179" y="65"/>
                        <a:pt x="166" y="63"/>
                        <a:pt x="155" y="61"/>
                      </a:cubicBezTo>
                      <a:cubicBezTo>
                        <a:pt x="145" y="58"/>
                        <a:pt x="135" y="58"/>
                        <a:pt x="134" y="59"/>
                      </a:cubicBezTo>
                      <a:cubicBezTo>
                        <a:pt x="131" y="61"/>
                        <a:pt x="128" y="70"/>
                        <a:pt x="125" y="78"/>
                      </a:cubicBezTo>
                      <a:cubicBezTo>
                        <a:pt x="122" y="88"/>
                        <a:pt x="118" y="100"/>
                        <a:pt x="110" y="109"/>
                      </a:cubicBezTo>
                      <a:cubicBezTo>
                        <a:pt x="101" y="117"/>
                        <a:pt x="89" y="121"/>
                        <a:pt x="79" y="124"/>
                      </a:cubicBezTo>
                      <a:cubicBezTo>
                        <a:pt x="71" y="127"/>
                        <a:pt x="61" y="130"/>
                        <a:pt x="60" y="133"/>
                      </a:cubicBezTo>
                      <a:cubicBezTo>
                        <a:pt x="58" y="136"/>
                        <a:pt x="60" y="147"/>
                        <a:pt x="61" y="154"/>
                      </a:cubicBezTo>
                      <a:cubicBezTo>
                        <a:pt x="64" y="165"/>
                        <a:pt x="66" y="177"/>
                        <a:pt x="63" y="189"/>
                      </a:cubicBezTo>
                      <a:cubicBezTo>
                        <a:pt x="60" y="200"/>
                        <a:pt x="52" y="209"/>
                        <a:pt x="45" y="217"/>
                      </a:cubicBezTo>
                      <a:cubicBezTo>
                        <a:pt x="39" y="223"/>
                        <a:pt x="32" y="231"/>
                        <a:pt x="32" y="235"/>
                      </a:cubicBezTo>
                      <a:cubicBezTo>
                        <a:pt x="32" y="239"/>
                        <a:pt x="39" y="247"/>
                        <a:pt x="45" y="253"/>
                      </a:cubicBezTo>
                      <a:cubicBezTo>
                        <a:pt x="52" y="261"/>
                        <a:pt x="60" y="270"/>
                        <a:pt x="63" y="281"/>
                      </a:cubicBezTo>
                      <a:cubicBezTo>
                        <a:pt x="66" y="293"/>
                        <a:pt x="64" y="305"/>
                        <a:pt x="61" y="316"/>
                      </a:cubicBezTo>
                      <a:cubicBezTo>
                        <a:pt x="60" y="323"/>
                        <a:pt x="58" y="334"/>
                        <a:pt x="60" y="337"/>
                      </a:cubicBezTo>
                      <a:cubicBezTo>
                        <a:pt x="61" y="340"/>
                        <a:pt x="71" y="343"/>
                        <a:pt x="79" y="346"/>
                      </a:cubicBezTo>
                      <a:cubicBezTo>
                        <a:pt x="89" y="349"/>
                        <a:pt x="101" y="353"/>
                        <a:pt x="110" y="361"/>
                      </a:cubicBezTo>
                      <a:cubicBezTo>
                        <a:pt x="118" y="370"/>
                        <a:pt x="122" y="382"/>
                        <a:pt x="125" y="392"/>
                      </a:cubicBezTo>
                      <a:cubicBezTo>
                        <a:pt x="128" y="400"/>
                        <a:pt x="131" y="409"/>
                        <a:pt x="134" y="411"/>
                      </a:cubicBezTo>
                      <a:cubicBezTo>
                        <a:pt x="135" y="412"/>
                        <a:pt x="145" y="412"/>
                        <a:pt x="155" y="410"/>
                      </a:cubicBezTo>
                      <a:cubicBezTo>
                        <a:pt x="162" y="408"/>
                        <a:pt x="170" y="406"/>
                        <a:pt x="178" y="406"/>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7">
                  <a:extLst>
                    <a:ext uri="{FF2B5EF4-FFF2-40B4-BE49-F238E27FC236}">
                      <a16:creationId xmlns:a16="http://schemas.microsoft.com/office/drawing/2014/main" id="{B63E47C8-187C-4345-8A82-A7CFFA0BA3FD}"/>
                    </a:ext>
                  </a:extLst>
                </p:cNvPr>
                <p:cNvSpPr>
                  <a:spLocks/>
                </p:cNvSpPr>
                <p:nvPr/>
              </p:nvSpPr>
              <p:spPr bwMode="auto">
                <a:xfrm>
                  <a:off x="1588" y="1360488"/>
                  <a:ext cx="920750" cy="1284287"/>
                </a:xfrm>
                <a:custGeom>
                  <a:avLst/>
                  <a:gdLst>
                    <a:gd name="T0" fmla="*/ 127 w 244"/>
                    <a:gd name="T1" fmla="*/ 341 h 341"/>
                    <a:gd name="T2" fmla="*/ 112 w 244"/>
                    <a:gd name="T3" fmla="*/ 331 h 341"/>
                    <a:gd name="T4" fmla="*/ 83 w 244"/>
                    <a:gd name="T5" fmla="*/ 263 h 341"/>
                    <a:gd name="T6" fmla="*/ 25 w 244"/>
                    <a:gd name="T7" fmla="*/ 301 h 341"/>
                    <a:gd name="T8" fmla="*/ 8 w 244"/>
                    <a:gd name="T9" fmla="*/ 301 h 341"/>
                    <a:gd name="T10" fmla="*/ 1 w 244"/>
                    <a:gd name="T11" fmla="*/ 285 h 341"/>
                    <a:gd name="T12" fmla="*/ 118 w 244"/>
                    <a:gd name="T13" fmla="*/ 9 h 341"/>
                    <a:gd name="T14" fmla="*/ 140 w 244"/>
                    <a:gd name="T15" fmla="*/ 6 h 341"/>
                    <a:gd name="T16" fmla="*/ 143 w 244"/>
                    <a:gd name="T17" fmla="*/ 28 h 341"/>
                    <a:gd name="T18" fmla="*/ 42 w 244"/>
                    <a:gd name="T19" fmla="*/ 252 h 341"/>
                    <a:gd name="T20" fmla="*/ 81 w 244"/>
                    <a:gd name="T21" fmla="*/ 226 h 341"/>
                    <a:gd name="T22" fmla="*/ 95 w 244"/>
                    <a:gd name="T23" fmla="*/ 224 h 341"/>
                    <a:gd name="T24" fmla="*/ 105 w 244"/>
                    <a:gd name="T25" fmla="*/ 233 h 341"/>
                    <a:gd name="T26" fmla="*/ 124 w 244"/>
                    <a:gd name="T27" fmla="*/ 277 h 341"/>
                    <a:gd name="T28" fmla="*/ 215 w 244"/>
                    <a:gd name="T29" fmla="*/ 71 h 341"/>
                    <a:gd name="T30" fmla="*/ 237 w 244"/>
                    <a:gd name="T31" fmla="*/ 71 h 341"/>
                    <a:gd name="T32" fmla="*/ 238 w 244"/>
                    <a:gd name="T33" fmla="*/ 93 h 341"/>
                    <a:gd name="T34" fmla="*/ 142 w 244"/>
                    <a:gd name="T35" fmla="*/ 329 h 341"/>
                    <a:gd name="T36" fmla="*/ 128 w 244"/>
                    <a:gd name="T37" fmla="*/ 341 h 341"/>
                    <a:gd name="T38" fmla="*/ 127 w 244"/>
                    <a:gd name="T39"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341">
                      <a:moveTo>
                        <a:pt x="127" y="341"/>
                      </a:moveTo>
                      <a:cubicBezTo>
                        <a:pt x="121" y="341"/>
                        <a:pt x="115" y="337"/>
                        <a:pt x="112" y="331"/>
                      </a:cubicBezTo>
                      <a:cubicBezTo>
                        <a:pt x="83" y="263"/>
                        <a:pt x="83" y="263"/>
                        <a:pt x="83" y="263"/>
                      </a:cubicBezTo>
                      <a:cubicBezTo>
                        <a:pt x="25" y="301"/>
                        <a:pt x="25" y="301"/>
                        <a:pt x="25" y="301"/>
                      </a:cubicBezTo>
                      <a:cubicBezTo>
                        <a:pt x="20" y="305"/>
                        <a:pt x="13" y="305"/>
                        <a:pt x="8" y="301"/>
                      </a:cubicBezTo>
                      <a:cubicBezTo>
                        <a:pt x="2" y="297"/>
                        <a:pt x="0" y="291"/>
                        <a:pt x="1" y="285"/>
                      </a:cubicBezTo>
                      <a:cubicBezTo>
                        <a:pt x="39" y="117"/>
                        <a:pt x="115" y="13"/>
                        <a:pt x="118" y="9"/>
                      </a:cubicBezTo>
                      <a:cubicBezTo>
                        <a:pt x="123" y="2"/>
                        <a:pt x="133" y="0"/>
                        <a:pt x="140" y="6"/>
                      </a:cubicBezTo>
                      <a:cubicBezTo>
                        <a:pt x="147" y="11"/>
                        <a:pt x="149" y="21"/>
                        <a:pt x="143" y="28"/>
                      </a:cubicBezTo>
                      <a:cubicBezTo>
                        <a:pt x="143" y="29"/>
                        <a:pt x="81" y="114"/>
                        <a:pt x="42" y="252"/>
                      </a:cubicBezTo>
                      <a:cubicBezTo>
                        <a:pt x="81" y="226"/>
                        <a:pt x="81" y="226"/>
                        <a:pt x="81" y="226"/>
                      </a:cubicBezTo>
                      <a:cubicBezTo>
                        <a:pt x="85" y="223"/>
                        <a:pt x="90" y="222"/>
                        <a:pt x="95" y="224"/>
                      </a:cubicBezTo>
                      <a:cubicBezTo>
                        <a:pt x="99" y="225"/>
                        <a:pt x="103" y="228"/>
                        <a:pt x="105" y="233"/>
                      </a:cubicBezTo>
                      <a:cubicBezTo>
                        <a:pt x="124" y="277"/>
                        <a:pt x="124" y="277"/>
                        <a:pt x="124" y="277"/>
                      </a:cubicBezTo>
                      <a:cubicBezTo>
                        <a:pt x="142" y="216"/>
                        <a:pt x="178" y="109"/>
                        <a:pt x="215" y="71"/>
                      </a:cubicBezTo>
                      <a:cubicBezTo>
                        <a:pt x="221" y="65"/>
                        <a:pt x="231" y="65"/>
                        <a:pt x="237" y="71"/>
                      </a:cubicBezTo>
                      <a:cubicBezTo>
                        <a:pt x="244" y="77"/>
                        <a:pt x="244" y="87"/>
                        <a:pt x="238" y="93"/>
                      </a:cubicBezTo>
                      <a:cubicBezTo>
                        <a:pt x="200" y="132"/>
                        <a:pt x="156" y="276"/>
                        <a:pt x="142" y="329"/>
                      </a:cubicBezTo>
                      <a:cubicBezTo>
                        <a:pt x="141" y="335"/>
                        <a:pt x="135" y="340"/>
                        <a:pt x="128" y="341"/>
                      </a:cubicBezTo>
                      <a:cubicBezTo>
                        <a:pt x="128" y="341"/>
                        <a:pt x="127" y="341"/>
                        <a:pt x="127" y="341"/>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8">
                  <a:extLst>
                    <a:ext uri="{FF2B5EF4-FFF2-40B4-BE49-F238E27FC236}">
                      <a16:creationId xmlns:a16="http://schemas.microsoft.com/office/drawing/2014/main" id="{371EBAF3-6C0C-45F3-B83A-A0EB0527185F}"/>
                    </a:ext>
                  </a:extLst>
                </p:cNvPr>
                <p:cNvSpPr>
                  <a:spLocks/>
                </p:cNvSpPr>
                <p:nvPr/>
              </p:nvSpPr>
              <p:spPr bwMode="auto">
                <a:xfrm>
                  <a:off x="1147763" y="1425575"/>
                  <a:ext cx="920750" cy="1219200"/>
                </a:xfrm>
                <a:custGeom>
                  <a:avLst/>
                  <a:gdLst>
                    <a:gd name="T0" fmla="*/ 117 w 244"/>
                    <a:gd name="T1" fmla="*/ 324 h 324"/>
                    <a:gd name="T2" fmla="*/ 116 w 244"/>
                    <a:gd name="T3" fmla="*/ 324 h 324"/>
                    <a:gd name="T4" fmla="*/ 102 w 244"/>
                    <a:gd name="T5" fmla="*/ 312 h 324"/>
                    <a:gd name="T6" fmla="*/ 6 w 244"/>
                    <a:gd name="T7" fmla="*/ 76 h 324"/>
                    <a:gd name="T8" fmla="*/ 7 w 244"/>
                    <a:gd name="T9" fmla="*/ 54 h 324"/>
                    <a:gd name="T10" fmla="*/ 29 w 244"/>
                    <a:gd name="T11" fmla="*/ 54 h 324"/>
                    <a:gd name="T12" fmla="*/ 120 w 244"/>
                    <a:gd name="T13" fmla="*/ 260 h 324"/>
                    <a:gd name="T14" fmla="*/ 139 w 244"/>
                    <a:gd name="T15" fmla="*/ 216 h 324"/>
                    <a:gd name="T16" fmla="*/ 149 w 244"/>
                    <a:gd name="T17" fmla="*/ 207 h 324"/>
                    <a:gd name="T18" fmla="*/ 163 w 244"/>
                    <a:gd name="T19" fmla="*/ 209 h 324"/>
                    <a:gd name="T20" fmla="*/ 201 w 244"/>
                    <a:gd name="T21" fmla="*/ 234 h 324"/>
                    <a:gd name="T22" fmla="*/ 86 w 244"/>
                    <a:gd name="T23" fmla="*/ 29 h 324"/>
                    <a:gd name="T24" fmla="*/ 86 w 244"/>
                    <a:gd name="T25" fmla="*/ 6 h 324"/>
                    <a:gd name="T26" fmla="*/ 108 w 244"/>
                    <a:gd name="T27" fmla="*/ 6 h 324"/>
                    <a:gd name="T28" fmla="*/ 243 w 244"/>
                    <a:gd name="T29" fmla="*/ 268 h 324"/>
                    <a:gd name="T30" fmla="*/ 236 w 244"/>
                    <a:gd name="T31" fmla="*/ 284 h 324"/>
                    <a:gd name="T32" fmla="*/ 218 w 244"/>
                    <a:gd name="T33" fmla="*/ 284 h 324"/>
                    <a:gd name="T34" fmla="*/ 161 w 244"/>
                    <a:gd name="T35" fmla="*/ 246 h 324"/>
                    <a:gd name="T36" fmla="*/ 132 w 244"/>
                    <a:gd name="T37" fmla="*/ 314 h 324"/>
                    <a:gd name="T38" fmla="*/ 117 w 244"/>
                    <a:gd name="T39"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4" h="324">
                      <a:moveTo>
                        <a:pt x="117" y="324"/>
                      </a:moveTo>
                      <a:cubicBezTo>
                        <a:pt x="117" y="324"/>
                        <a:pt x="116" y="324"/>
                        <a:pt x="116" y="324"/>
                      </a:cubicBezTo>
                      <a:cubicBezTo>
                        <a:pt x="109" y="323"/>
                        <a:pt x="103" y="318"/>
                        <a:pt x="102" y="312"/>
                      </a:cubicBezTo>
                      <a:cubicBezTo>
                        <a:pt x="88" y="259"/>
                        <a:pt x="44" y="115"/>
                        <a:pt x="6" y="76"/>
                      </a:cubicBezTo>
                      <a:cubicBezTo>
                        <a:pt x="0" y="70"/>
                        <a:pt x="0" y="60"/>
                        <a:pt x="7" y="54"/>
                      </a:cubicBezTo>
                      <a:cubicBezTo>
                        <a:pt x="13" y="48"/>
                        <a:pt x="23" y="48"/>
                        <a:pt x="29" y="54"/>
                      </a:cubicBezTo>
                      <a:cubicBezTo>
                        <a:pt x="66" y="92"/>
                        <a:pt x="102" y="199"/>
                        <a:pt x="120" y="260"/>
                      </a:cubicBezTo>
                      <a:cubicBezTo>
                        <a:pt x="139" y="216"/>
                        <a:pt x="139" y="216"/>
                        <a:pt x="139" y="216"/>
                      </a:cubicBezTo>
                      <a:cubicBezTo>
                        <a:pt x="141" y="211"/>
                        <a:pt x="145" y="208"/>
                        <a:pt x="149" y="207"/>
                      </a:cubicBezTo>
                      <a:cubicBezTo>
                        <a:pt x="154" y="205"/>
                        <a:pt x="159" y="206"/>
                        <a:pt x="163" y="209"/>
                      </a:cubicBezTo>
                      <a:cubicBezTo>
                        <a:pt x="201" y="234"/>
                        <a:pt x="201" y="234"/>
                        <a:pt x="201" y="234"/>
                      </a:cubicBezTo>
                      <a:cubicBezTo>
                        <a:pt x="161" y="100"/>
                        <a:pt x="87" y="30"/>
                        <a:pt x="86" y="29"/>
                      </a:cubicBezTo>
                      <a:cubicBezTo>
                        <a:pt x="80" y="23"/>
                        <a:pt x="80" y="13"/>
                        <a:pt x="86" y="6"/>
                      </a:cubicBezTo>
                      <a:cubicBezTo>
                        <a:pt x="92" y="0"/>
                        <a:pt x="102" y="0"/>
                        <a:pt x="108" y="6"/>
                      </a:cubicBezTo>
                      <a:cubicBezTo>
                        <a:pt x="112" y="9"/>
                        <a:pt x="204" y="98"/>
                        <a:pt x="243" y="268"/>
                      </a:cubicBezTo>
                      <a:cubicBezTo>
                        <a:pt x="244" y="274"/>
                        <a:pt x="242" y="280"/>
                        <a:pt x="236" y="284"/>
                      </a:cubicBezTo>
                      <a:cubicBezTo>
                        <a:pt x="231" y="288"/>
                        <a:pt x="224" y="288"/>
                        <a:pt x="218" y="284"/>
                      </a:cubicBezTo>
                      <a:cubicBezTo>
                        <a:pt x="161" y="246"/>
                        <a:pt x="161" y="246"/>
                        <a:pt x="161" y="246"/>
                      </a:cubicBezTo>
                      <a:cubicBezTo>
                        <a:pt x="132" y="314"/>
                        <a:pt x="132" y="314"/>
                        <a:pt x="132" y="314"/>
                      </a:cubicBezTo>
                      <a:cubicBezTo>
                        <a:pt x="129" y="320"/>
                        <a:pt x="123" y="324"/>
                        <a:pt x="117" y="324"/>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9">
                  <a:extLst>
                    <a:ext uri="{FF2B5EF4-FFF2-40B4-BE49-F238E27FC236}">
                      <a16:creationId xmlns:a16="http://schemas.microsoft.com/office/drawing/2014/main" id="{13DC087A-320E-411D-A150-ADEAC24548F4}"/>
                    </a:ext>
                  </a:extLst>
                </p:cNvPr>
                <p:cNvSpPr>
                  <a:spLocks noEditPoints="1"/>
                </p:cNvSpPr>
                <p:nvPr/>
              </p:nvSpPr>
              <p:spPr bwMode="auto">
                <a:xfrm>
                  <a:off x="692150" y="547688"/>
                  <a:ext cx="685800" cy="685800"/>
                </a:xfrm>
                <a:custGeom>
                  <a:avLst/>
                  <a:gdLst>
                    <a:gd name="T0" fmla="*/ 91 w 182"/>
                    <a:gd name="T1" fmla="*/ 182 h 182"/>
                    <a:gd name="T2" fmla="*/ 0 w 182"/>
                    <a:gd name="T3" fmla="*/ 91 h 182"/>
                    <a:gd name="T4" fmla="*/ 91 w 182"/>
                    <a:gd name="T5" fmla="*/ 0 h 182"/>
                    <a:gd name="T6" fmla="*/ 182 w 182"/>
                    <a:gd name="T7" fmla="*/ 91 h 182"/>
                    <a:gd name="T8" fmla="*/ 91 w 182"/>
                    <a:gd name="T9" fmla="*/ 182 h 182"/>
                    <a:gd name="T10" fmla="*/ 91 w 182"/>
                    <a:gd name="T11" fmla="*/ 32 h 182"/>
                    <a:gd name="T12" fmla="*/ 32 w 182"/>
                    <a:gd name="T13" fmla="*/ 91 h 182"/>
                    <a:gd name="T14" fmla="*/ 91 w 182"/>
                    <a:gd name="T15" fmla="*/ 150 h 182"/>
                    <a:gd name="T16" fmla="*/ 150 w 182"/>
                    <a:gd name="T17" fmla="*/ 91 h 182"/>
                    <a:gd name="T18" fmla="*/ 91 w 182"/>
                    <a:gd name="T19" fmla="*/ 3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82">
                      <a:moveTo>
                        <a:pt x="91" y="182"/>
                      </a:moveTo>
                      <a:cubicBezTo>
                        <a:pt x="41" y="182"/>
                        <a:pt x="0" y="141"/>
                        <a:pt x="0" y="91"/>
                      </a:cubicBezTo>
                      <a:cubicBezTo>
                        <a:pt x="0" y="41"/>
                        <a:pt x="41" y="0"/>
                        <a:pt x="91" y="0"/>
                      </a:cubicBezTo>
                      <a:cubicBezTo>
                        <a:pt x="141" y="0"/>
                        <a:pt x="182" y="41"/>
                        <a:pt x="182" y="91"/>
                      </a:cubicBezTo>
                      <a:cubicBezTo>
                        <a:pt x="182" y="141"/>
                        <a:pt x="141" y="182"/>
                        <a:pt x="91" y="182"/>
                      </a:cubicBezTo>
                      <a:close/>
                      <a:moveTo>
                        <a:pt x="91" y="32"/>
                      </a:moveTo>
                      <a:cubicBezTo>
                        <a:pt x="58" y="32"/>
                        <a:pt x="32" y="58"/>
                        <a:pt x="32" y="91"/>
                      </a:cubicBezTo>
                      <a:cubicBezTo>
                        <a:pt x="32" y="124"/>
                        <a:pt x="58" y="150"/>
                        <a:pt x="91" y="150"/>
                      </a:cubicBezTo>
                      <a:cubicBezTo>
                        <a:pt x="124" y="150"/>
                        <a:pt x="150" y="124"/>
                        <a:pt x="150" y="91"/>
                      </a:cubicBezTo>
                      <a:cubicBezTo>
                        <a:pt x="150" y="58"/>
                        <a:pt x="124" y="32"/>
                        <a:pt x="91" y="32"/>
                      </a:cubicBezTo>
                      <a:close/>
                    </a:path>
                  </a:pathLst>
                </a:custGeom>
                <a:grpFill/>
                <a:ln>
                  <a:no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nvGrpSpPr>
          <p:cNvPr id="21" name="Grupo 71">
            <a:extLst>
              <a:ext uri="{FF2B5EF4-FFF2-40B4-BE49-F238E27FC236}">
                <a16:creationId xmlns:a16="http://schemas.microsoft.com/office/drawing/2014/main" id="{AD9E458D-3DEA-4BDB-8B32-2FB64F3061E3}"/>
              </a:ext>
            </a:extLst>
          </p:cNvPr>
          <p:cNvGrpSpPr/>
          <p:nvPr/>
        </p:nvGrpSpPr>
        <p:grpSpPr>
          <a:xfrm>
            <a:off x="1031087" y="1615828"/>
            <a:ext cx="1670123" cy="1892483"/>
            <a:chOff x="9021218" y="2320120"/>
            <a:chExt cx="2151668" cy="2460704"/>
          </a:xfrm>
        </p:grpSpPr>
        <p:sp>
          <p:nvSpPr>
            <p:cNvPr id="22" name="Elipse 21">
              <a:extLst>
                <a:ext uri="{FF2B5EF4-FFF2-40B4-BE49-F238E27FC236}">
                  <a16:creationId xmlns:a16="http://schemas.microsoft.com/office/drawing/2014/main" id="{0AA79AE7-DF2D-486D-8975-4506D4B9AF84}"/>
                </a:ext>
              </a:extLst>
            </p:cNvPr>
            <p:cNvSpPr/>
            <p:nvPr/>
          </p:nvSpPr>
          <p:spPr>
            <a:xfrm>
              <a:off x="9021337" y="2692380"/>
              <a:ext cx="2088443" cy="2088444"/>
            </a:xfrm>
            <a:prstGeom prst="ellipse">
              <a:avLst/>
            </a:prstGeom>
            <a:solidFill>
              <a:srgbClr val="FFFFFF">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tângulo 22">
              <a:extLst>
                <a:ext uri="{FF2B5EF4-FFF2-40B4-BE49-F238E27FC236}">
                  <a16:creationId xmlns:a16="http://schemas.microsoft.com/office/drawing/2014/main" id="{1D744F9A-2E85-4A37-B509-20A37F03B562}"/>
                </a:ext>
              </a:extLst>
            </p:cNvPr>
            <p:cNvSpPr/>
            <p:nvPr/>
          </p:nvSpPr>
          <p:spPr>
            <a:xfrm>
              <a:off x="9021218" y="3351718"/>
              <a:ext cx="2151668" cy="883945"/>
            </a:xfrm>
            <a:prstGeom prst="rect">
              <a:avLst/>
            </a:prstGeom>
          </p:spPr>
          <p:txBody>
            <a:bodyPr wrap="square">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1528A"/>
                  </a:solidFill>
                  <a:effectLst/>
                  <a:uLnTx/>
                  <a:uFillTx/>
                  <a:latin typeface="Arial" panose="020B0604020202020204"/>
                  <a:ea typeface="Century Gothic" charset="0"/>
                  <a:cs typeface="Century Gothic" charset="0"/>
                </a:rPr>
                <a:t>SEGURANÇA DO ABASTECIMENTO </a:t>
              </a:r>
              <a:r>
                <a:rPr kumimoji="0" lang="pt-BR" sz="1200" b="0" i="0" u="none" strike="noStrike" kern="1200" cap="none" spc="0" normalizeH="0" baseline="0" noProof="0" dirty="0">
                  <a:ln>
                    <a:noFill/>
                  </a:ln>
                  <a:solidFill>
                    <a:prstClr val="black"/>
                  </a:solidFill>
                  <a:effectLst/>
                  <a:uLnTx/>
                  <a:uFillTx/>
                  <a:latin typeface="Arial" panose="020B0604020202020204"/>
                  <a:ea typeface="Century Gothic" charset="0"/>
                  <a:cs typeface="Century Gothic" charset="0"/>
                </a:rPr>
                <a:t>no Pais é um valor </a:t>
              </a:r>
              <a:endParaRPr kumimoji="0" lang="pt-BR"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4" name="Grupo 65">
              <a:extLst>
                <a:ext uri="{FF2B5EF4-FFF2-40B4-BE49-F238E27FC236}">
                  <a16:creationId xmlns:a16="http://schemas.microsoft.com/office/drawing/2014/main" id="{AE654030-2C6E-4597-A2CA-3DBDBBF9EF57}"/>
                </a:ext>
              </a:extLst>
            </p:cNvPr>
            <p:cNvGrpSpPr/>
            <p:nvPr/>
          </p:nvGrpSpPr>
          <p:grpSpPr>
            <a:xfrm>
              <a:off x="9580730" y="2320120"/>
              <a:ext cx="982637" cy="982637"/>
              <a:chOff x="12992670" y="354842"/>
              <a:chExt cx="982637" cy="982637"/>
            </a:xfrm>
          </p:grpSpPr>
          <p:sp>
            <p:nvSpPr>
              <p:cNvPr id="25" name="Elipse 24">
                <a:extLst>
                  <a:ext uri="{FF2B5EF4-FFF2-40B4-BE49-F238E27FC236}">
                    <a16:creationId xmlns:a16="http://schemas.microsoft.com/office/drawing/2014/main" id="{F654B4BB-F45B-47E4-868A-B98482DE55A3}"/>
                  </a:ext>
                </a:extLst>
              </p:cNvPr>
              <p:cNvSpPr/>
              <p:nvPr/>
            </p:nvSpPr>
            <p:spPr>
              <a:xfrm>
                <a:off x="12992670" y="354842"/>
                <a:ext cx="982637" cy="982637"/>
              </a:xfrm>
              <a:prstGeom prst="ellipse">
                <a:avLst/>
              </a:prstGeom>
              <a:solidFill>
                <a:srgbClr val="F6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6" name="Grupo 60">
                <a:extLst>
                  <a:ext uri="{FF2B5EF4-FFF2-40B4-BE49-F238E27FC236}">
                    <a16:creationId xmlns:a16="http://schemas.microsoft.com/office/drawing/2014/main" id="{D0CD4A65-B4E8-4C21-8599-7E574FCB0244}"/>
                  </a:ext>
                </a:extLst>
              </p:cNvPr>
              <p:cNvGrpSpPr/>
              <p:nvPr/>
            </p:nvGrpSpPr>
            <p:grpSpPr>
              <a:xfrm>
                <a:off x="13211034" y="499217"/>
                <a:ext cx="558915" cy="688137"/>
                <a:chOff x="1587" y="-1587"/>
                <a:chExt cx="2259013" cy="2781300"/>
              </a:xfrm>
              <a:solidFill>
                <a:schemeClr val="bg1"/>
              </a:solidFill>
            </p:grpSpPr>
            <p:sp>
              <p:nvSpPr>
                <p:cNvPr id="29" name="Freeform 13">
                  <a:extLst>
                    <a:ext uri="{FF2B5EF4-FFF2-40B4-BE49-F238E27FC236}">
                      <a16:creationId xmlns:a16="http://schemas.microsoft.com/office/drawing/2014/main" id="{585D48B6-BF75-4F70-87E1-0F0F362502FC}"/>
                    </a:ext>
                  </a:extLst>
                </p:cNvPr>
                <p:cNvSpPr>
                  <a:spLocks noEditPoints="1"/>
                </p:cNvSpPr>
                <p:nvPr/>
              </p:nvSpPr>
              <p:spPr bwMode="auto">
                <a:xfrm>
                  <a:off x="1587" y="-1587"/>
                  <a:ext cx="2259013" cy="2781300"/>
                </a:xfrm>
                <a:custGeom>
                  <a:avLst/>
                  <a:gdLst>
                    <a:gd name="T0" fmla="*/ 300 w 599"/>
                    <a:gd name="T1" fmla="*/ 739 h 739"/>
                    <a:gd name="T2" fmla="*/ 296 w 599"/>
                    <a:gd name="T3" fmla="*/ 738 h 739"/>
                    <a:gd name="T4" fmla="*/ 149 w 599"/>
                    <a:gd name="T5" fmla="*/ 648 h 739"/>
                    <a:gd name="T6" fmla="*/ 0 w 599"/>
                    <a:gd name="T7" fmla="*/ 377 h 739"/>
                    <a:gd name="T8" fmla="*/ 0 w 599"/>
                    <a:gd name="T9" fmla="*/ 124 h 739"/>
                    <a:gd name="T10" fmla="*/ 59 w 599"/>
                    <a:gd name="T11" fmla="*/ 69 h 739"/>
                    <a:gd name="T12" fmla="*/ 59 w 599"/>
                    <a:gd name="T13" fmla="*/ 69 h 739"/>
                    <a:gd name="T14" fmla="*/ 72 w 599"/>
                    <a:gd name="T15" fmla="*/ 70 h 739"/>
                    <a:gd name="T16" fmla="*/ 294 w 599"/>
                    <a:gd name="T17" fmla="*/ 2 h 739"/>
                    <a:gd name="T18" fmla="*/ 305 w 599"/>
                    <a:gd name="T19" fmla="*/ 2 h 739"/>
                    <a:gd name="T20" fmla="*/ 528 w 599"/>
                    <a:gd name="T21" fmla="*/ 70 h 739"/>
                    <a:gd name="T22" fmla="*/ 540 w 599"/>
                    <a:gd name="T23" fmla="*/ 69 h 739"/>
                    <a:gd name="T24" fmla="*/ 541 w 599"/>
                    <a:gd name="T25" fmla="*/ 69 h 739"/>
                    <a:gd name="T26" fmla="*/ 599 w 599"/>
                    <a:gd name="T27" fmla="*/ 124 h 739"/>
                    <a:gd name="T28" fmla="*/ 599 w 599"/>
                    <a:gd name="T29" fmla="*/ 377 h 739"/>
                    <a:gd name="T30" fmla="*/ 451 w 599"/>
                    <a:gd name="T31" fmla="*/ 648 h 739"/>
                    <a:gd name="T32" fmla="*/ 303 w 599"/>
                    <a:gd name="T33" fmla="*/ 738 h 739"/>
                    <a:gd name="T34" fmla="*/ 300 w 599"/>
                    <a:gd name="T35" fmla="*/ 739 h 739"/>
                    <a:gd name="T36" fmla="*/ 58 w 599"/>
                    <a:gd name="T37" fmla="*/ 89 h 739"/>
                    <a:gd name="T38" fmla="*/ 20 w 599"/>
                    <a:gd name="T39" fmla="*/ 124 h 739"/>
                    <a:gd name="T40" fmla="*/ 20 w 599"/>
                    <a:gd name="T41" fmla="*/ 377 h 739"/>
                    <a:gd name="T42" fmla="*/ 300 w 599"/>
                    <a:gd name="T43" fmla="*/ 718 h 739"/>
                    <a:gd name="T44" fmla="*/ 579 w 599"/>
                    <a:gd name="T45" fmla="*/ 377 h 739"/>
                    <a:gd name="T46" fmla="*/ 579 w 599"/>
                    <a:gd name="T47" fmla="*/ 124 h 739"/>
                    <a:gd name="T48" fmla="*/ 541 w 599"/>
                    <a:gd name="T49" fmla="*/ 89 h 739"/>
                    <a:gd name="T50" fmla="*/ 528 w 599"/>
                    <a:gd name="T51" fmla="*/ 90 h 739"/>
                    <a:gd name="T52" fmla="*/ 300 w 599"/>
                    <a:gd name="T53" fmla="*/ 22 h 739"/>
                    <a:gd name="T54" fmla="*/ 72 w 599"/>
                    <a:gd name="T55" fmla="*/ 90 h 739"/>
                    <a:gd name="T56" fmla="*/ 58 w 599"/>
                    <a:gd name="T57" fmla="*/ 89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9" h="739">
                      <a:moveTo>
                        <a:pt x="300" y="739"/>
                      </a:moveTo>
                      <a:cubicBezTo>
                        <a:pt x="298" y="739"/>
                        <a:pt x="297" y="738"/>
                        <a:pt x="296" y="738"/>
                      </a:cubicBezTo>
                      <a:cubicBezTo>
                        <a:pt x="293" y="737"/>
                        <a:pt x="221" y="707"/>
                        <a:pt x="149" y="648"/>
                      </a:cubicBezTo>
                      <a:cubicBezTo>
                        <a:pt x="51" y="570"/>
                        <a:pt x="0" y="476"/>
                        <a:pt x="0" y="377"/>
                      </a:cubicBezTo>
                      <a:cubicBezTo>
                        <a:pt x="0" y="124"/>
                        <a:pt x="0" y="124"/>
                        <a:pt x="0" y="124"/>
                      </a:cubicBezTo>
                      <a:cubicBezTo>
                        <a:pt x="0" y="94"/>
                        <a:pt x="26" y="69"/>
                        <a:pt x="59" y="69"/>
                      </a:cubicBezTo>
                      <a:cubicBezTo>
                        <a:pt x="59" y="69"/>
                        <a:pt x="59" y="69"/>
                        <a:pt x="59" y="69"/>
                      </a:cubicBezTo>
                      <a:cubicBezTo>
                        <a:pt x="59" y="69"/>
                        <a:pt x="64" y="70"/>
                        <a:pt x="72" y="70"/>
                      </a:cubicBezTo>
                      <a:cubicBezTo>
                        <a:pt x="109" y="70"/>
                        <a:pt x="205" y="63"/>
                        <a:pt x="294" y="2"/>
                      </a:cubicBezTo>
                      <a:cubicBezTo>
                        <a:pt x="297" y="0"/>
                        <a:pt x="302" y="0"/>
                        <a:pt x="305" y="2"/>
                      </a:cubicBezTo>
                      <a:cubicBezTo>
                        <a:pt x="394" y="63"/>
                        <a:pt x="490" y="70"/>
                        <a:pt x="528" y="70"/>
                      </a:cubicBezTo>
                      <a:cubicBezTo>
                        <a:pt x="535" y="70"/>
                        <a:pt x="540" y="69"/>
                        <a:pt x="540" y="69"/>
                      </a:cubicBezTo>
                      <a:cubicBezTo>
                        <a:pt x="540" y="69"/>
                        <a:pt x="540" y="69"/>
                        <a:pt x="541" y="69"/>
                      </a:cubicBezTo>
                      <a:cubicBezTo>
                        <a:pt x="573" y="69"/>
                        <a:pt x="599" y="94"/>
                        <a:pt x="599" y="124"/>
                      </a:cubicBezTo>
                      <a:cubicBezTo>
                        <a:pt x="599" y="377"/>
                        <a:pt x="599" y="377"/>
                        <a:pt x="599" y="377"/>
                      </a:cubicBezTo>
                      <a:cubicBezTo>
                        <a:pt x="599" y="476"/>
                        <a:pt x="548" y="570"/>
                        <a:pt x="451" y="648"/>
                      </a:cubicBezTo>
                      <a:cubicBezTo>
                        <a:pt x="378" y="707"/>
                        <a:pt x="306" y="737"/>
                        <a:pt x="303" y="738"/>
                      </a:cubicBezTo>
                      <a:cubicBezTo>
                        <a:pt x="302" y="738"/>
                        <a:pt x="301" y="739"/>
                        <a:pt x="300" y="739"/>
                      </a:cubicBezTo>
                      <a:close/>
                      <a:moveTo>
                        <a:pt x="58" y="89"/>
                      </a:moveTo>
                      <a:cubicBezTo>
                        <a:pt x="37" y="90"/>
                        <a:pt x="20" y="105"/>
                        <a:pt x="20" y="124"/>
                      </a:cubicBezTo>
                      <a:cubicBezTo>
                        <a:pt x="20" y="377"/>
                        <a:pt x="20" y="377"/>
                        <a:pt x="20" y="377"/>
                      </a:cubicBezTo>
                      <a:cubicBezTo>
                        <a:pt x="20" y="587"/>
                        <a:pt x="266" y="703"/>
                        <a:pt x="300" y="718"/>
                      </a:cubicBezTo>
                      <a:cubicBezTo>
                        <a:pt x="333" y="703"/>
                        <a:pt x="579" y="587"/>
                        <a:pt x="579" y="377"/>
                      </a:cubicBezTo>
                      <a:cubicBezTo>
                        <a:pt x="579" y="124"/>
                        <a:pt x="579" y="124"/>
                        <a:pt x="579" y="124"/>
                      </a:cubicBezTo>
                      <a:cubicBezTo>
                        <a:pt x="579" y="105"/>
                        <a:pt x="562" y="90"/>
                        <a:pt x="541" y="89"/>
                      </a:cubicBezTo>
                      <a:cubicBezTo>
                        <a:pt x="540" y="89"/>
                        <a:pt x="535" y="90"/>
                        <a:pt x="528" y="90"/>
                      </a:cubicBezTo>
                      <a:cubicBezTo>
                        <a:pt x="489" y="90"/>
                        <a:pt x="392" y="83"/>
                        <a:pt x="300" y="22"/>
                      </a:cubicBezTo>
                      <a:cubicBezTo>
                        <a:pt x="208" y="83"/>
                        <a:pt x="110" y="90"/>
                        <a:pt x="72" y="90"/>
                      </a:cubicBezTo>
                      <a:cubicBezTo>
                        <a:pt x="64" y="90"/>
                        <a:pt x="60" y="89"/>
                        <a:pt x="58" y="89"/>
                      </a:cubicBezTo>
                      <a:close/>
                    </a:path>
                  </a:pathLst>
                </a:custGeom>
                <a:grpFill/>
                <a:ln w="63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0" name="Grupo 59">
                  <a:extLst>
                    <a:ext uri="{FF2B5EF4-FFF2-40B4-BE49-F238E27FC236}">
                      <a16:creationId xmlns:a16="http://schemas.microsoft.com/office/drawing/2014/main" id="{F097AB77-B8FF-4116-9B89-281454C897E2}"/>
                    </a:ext>
                  </a:extLst>
                </p:cNvPr>
                <p:cNvGrpSpPr/>
                <p:nvPr/>
              </p:nvGrpSpPr>
              <p:grpSpPr>
                <a:xfrm>
                  <a:off x="280987" y="322263"/>
                  <a:ext cx="1700213" cy="2149475"/>
                  <a:chOff x="280987" y="322263"/>
                  <a:chExt cx="1700213" cy="2149475"/>
                </a:xfrm>
                <a:grpFill/>
              </p:grpSpPr>
              <p:sp>
                <p:nvSpPr>
                  <p:cNvPr id="31" name="Freeform 14">
                    <a:extLst>
                      <a:ext uri="{FF2B5EF4-FFF2-40B4-BE49-F238E27FC236}">
                        <a16:creationId xmlns:a16="http://schemas.microsoft.com/office/drawing/2014/main" id="{32A813A5-22A3-4855-AC75-0B39CE9B4DCF}"/>
                      </a:ext>
                    </a:extLst>
                  </p:cNvPr>
                  <p:cNvSpPr>
                    <a:spLocks/>
                  </p:cNvSpPr>
                  <p:nvPr/>
                </p:nvSpPr>
                <p:spPr bwMode="auto">
                  <a:xfrm>
                    <a:off x="280987" y="322263"/>
                    <a:ext cx="1700213" cy="2149475"/>
                  </a:xfrm>
                  <a:custGeom>
                    <a:avLst/>
                    <a:gdLst>
                      <a:gd name="T0" fmla="*/ 226 w 451"/>
                      <a:gd name="T1" fmla="*/ 571 h 571"/>
                      <a:gd name="T2" fmla="*/ 221 w 451"/>
                      <a:gd name="T3" fmla="*/ 570 h 571"/>
                      <a:gd name="T4" fmla="*/ 0 w 451"/>
                      <a:gd name="T5" fmla="*/ 291 h 571"/>
                      <a:gd name="T6" fmla="*/ 0 w 451"/>
                      <a:gd name="T7" fmla="*/ 133 h 571"/>
                      <a:gd name="T8" fmla="*/ 10 w 451"/>
                      <a:gd name="T9" fmla="*/ 123 h 571"/>
                      <a:gd name="T10" fmla="*/ 20 w 451"/>
                      <a:gd name="T11" fmla="*/ 133 h 571"/>
                      <a:gd name="T12" fmla="*/ 20 w 451"/>
                      <a:gd name="T13" fmla="*/ 291 h 571"/>
                      <a:gd name="T14" fmla="*/ 226 w 451"/>
                      <a:gd name="T15" fmla="*/ 549 h 571"/>
                      <a:gd name="T16" fmla="*/ 431 w 451"/>
                      <a:gd name="T17" fmla="*/ 291 h 571"/>
                      <a:gd name="T18" fmla="*/ 431 w 451"/>
                      <a:gd name="T19" fmla="*/ 77 h 571"/>
                      <a:gd name="T20" fmla="*/ 226 w 451"/>
                      <a:gd name="T21" fmla="*/ 22 h 571"/>
                      <a:gd name="T22" fmla="*/ 78 w 451"/>
                      <a:gd name="T23" fmla="*/ 71 h 571"/>
                      <a:gd name="T24" fmla="*/ 66 w 451"/>
                      <a:gd name="T25" fmla="*/ 63 h 571"/>
                      <a:gd name="T26" fmla="*/ 74 w 451"/>
                      <a:gd name="T27" fmla="*/ 51 h 571"/>
                      <a:gd name="T28" fmla="*/ 221 w 451"/>
                      <a:gd name="T29" fmla="*/ 2 h 571"/>
                      <a:gd name="T30" fmla="*/ 230 w 451"/>
                      <a:gd name="T31" fmla="*/ 2 h 571"/>
                      <a:gd name="T32" fmla="*/ 442 w 451"/>
                      <a:gd name="T33" fmla="*/ 58 h 571"/>
                      <a:gd name="T34" fmla="*/ 451 w 451"/>
                      <a:gd name="T35" fmla="*/ 68 h 571"/>
                      <a:gd name="T36" fmla="*/ 451 w 451"/>
                      <a:gd name="T37" fmla="*/ 291 h 571"/>
                      <a:gd name="T38" fmla="*/ 230 w 451"/>
                      <a:gd name="T39" fmla="*/ 570 h 571"/>
                      <a:gd name="T40" fmla="*/ 226 w 451"/>
                      <a:gd name="T41"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1" h="571">
                        <a:moveTo>
                          <a:pt x="226" y="571"/>
                        </a:moveTo>
                        <a:cubicBezTo>
                          <a:pt x="224" y="571"/>
                          <a:pt x="222" y="570"/>
                          <a:pt x="221" y="570"/>
                        </a:cubicBezTo>
                        <a:cubicBezTo>
                          <a:pt x="155" y="535"/>
                          <a:pt x="0" y="439"/>
                          <a:pt x="0" y="291"/>
                        </a:cubicBezTo>
                        <a:cubicBezTo>
                          <a:pt x="0" y="133"/>
                          <a:pt x="0" y="133"/>
                          <a:pt x="0" y="133"/>
                        </a:cubicBezTo>
                        <a:cubicBezTo>
                          <a:pt x="0" y="127"/>
                          <a:pt x="5" y="123"/>
                          <a:pt x="10" y="123"/>
                        </a:cubicBezTo>
                        <a:cubicBezTo>
                          <a:pt x="16" y="123"/>
                          <a:pt x="20" y="127"/>
                          <a:pt x="20" y="133"/>
                        </a:cubicBezTo>
                        <a:cubicBezTo>
                          <a:pt x="20" y="291"/>
                          <a:pt x="20" y="291"/>
                          <a:pt x="20" y="291"/>
                        </a:cubicBezTo>
                        <a:cubicBezTo>
                          <a:pt x="20" y="425"/>
                          <a:pt x="160" y="515"/>
                          <a:pt x="226" y="549"/>
                        </a:cubicBezTo>
                        <a:cubicBezTo>
                          <a:pt x="291" y="515"/>
                          <a:pt x="431" y="425"/>
                          <a:pt x="431" y="291"/>
                        </a:cubicBezTo>
                        <a:cubicBezTo>
                          <a:pt x="431" y="77"/>
                          <a:pt x="431" y="77"/>
                          <a:pt x="431" y="77"/>
                        </a:cubicBezTo>
                        <a:cubicBezTo>
                          <a:pt x="386" y="75"/>
                          <a:pt x="306" y="64"/>
                          <a:pt x="226" y="22"/>
                        </a:cubicBezTo>
                        <a:cubicBezTo>
                          <a:pt x="180" y="46"/>
                          <a:pt x="131" y="62"/>
                          <a:pt x="78" y="71"/>
                        </a:cubicBezTo>
                        <a:cubicBezTo>
                          <a:pt x="72" y="72"/>
                          <a:pt x="67" y="68"/>
                          <a:pt x="66" y="63"/>
                        </a:cubicBezTo>
                        <a:cubicBezTo>
                          <a:pt x="65" y="57"/>
                          <a:pt x="69" y="52"/>
                          <a:pt x="74" y="51"/>
                        </a:cubicBezTo>
                        <a:cubicBezTo>
                          <a:pt x="127" y="42"/>
                          <a:pt x="176" y="26"/>
                          <a:pt x="221" y="2"/>
                        </a:cubicBezTo>
                        <a:cubicBezTo>
                          <a:pt x="224" y="0"/>
                          <a:pt x="227" y="0"/>
                          <a:pt x="230" y="2"/>
                        </a:cubicBezTo>
                        <a:cubicBezTo>
                          <a:pt x="315" y="47"/>
                          <a:pt x="399" y="56"/>
                          <a:pt x="442" y="58"/>
                        </a:cubicBezTo>
                        <a:cubicBezTo>
                          <a:pt x="447" y="58"/>
                          <a:pt x="451" y="62"/>
                          <a:pt x="451" y="68"/>
                        </a:cubicBezTo>
                        <a:cubicBezTo>
                          <a:pt x="451" y="291"/>
                          <a:pt x="451" y="291"/>
                          <a:pt x="451" y="291"/>
                        </a:cubicBezTo>
                        <a:cubicBezTo>
                          <a:pt x="451" y="439"/>
                          <a:pt x="297" y="535"/>
                          <a:pt x="230" y="570"/>
                        </a:cubicBezTo>
                        <a:cubicBezTo>
                          <a:pt x="229" y="570"/>
                          <a:pt x="227" y="571"/>
                          <a:pt x="226" y="571"/>
                        </a:cubicBezTo>
                        <a:close/>
                      </a:path>
                    </a:pathLst>
                  </a:custGeom>
                  <a:grpFill/>
                  <a:ln w="63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15">
                    <a:extLst>
                      <a:ext uri="{FF2B5EF4-FFF2-40B4-BE49-F238E27FC236}">
                        <a16:creationId xmlns:a16="http://schemas.microsoft.com/office/drawing/2014/main" id="{763B50E2-F637-402C-81AD-9232E7798E81}"/>
                      </a:ext>
                    </a:extLst>
                  </p:cNvPr>
                  <p:cNvSpPr>
                    <a:spLocks noEditPoints="1"/>
                  </p:cNvSpPr>
                  <p:nvPr/>
                </p:nvSpPr>
                <p:spPr bwMode="auto">
                  <a:xfrm>
                    <a:off x="725487" y="1228726"/>
                    <a:ext cx="811213" cy="771525"/>
                  </a:xfrm>
                  <a:custGeom>
                    <a:avLst/>
                    <a:gdLst>
                      <a:gd name="T0" fmla="*/ 108 w 215"/>
                      <a:gd name="T1" fmla="*/ 205 h 205"/>
                      <a:gd name="T2" fmla="*/ 6 w 215"/>
                      <a:gd name="T3" fmla="*/ 146 h 205"/>
                      <a:gd name="T4" fmla="*/ 0 w 215"/>
                      <a:gd name="T5" fmla="*/ 33 h 205"/>
                      <a:gd name="T6" fmla="*/ 0 w 215"/>
                      <a:gd name="T7" fmla="*/ 32 h 205"/>
                      <a:gd name="T8" fmla="*/ 32 w 215"/>
                      <a:gd name="T9" fmla="*/ 0 h 205"/>
                      <a:gd name="T10" fmla="*/ 183 w 215"/>
                      <a:gd name="T11" fmla="*/ 0 h 205"/>
                      <a:gd name="T12" fmla="*/ 215 w 215"/>
                      <a:gd name="T13" fmla="*/ 32 h 205"/>
                      <a:gd name="T14" fmla="*/ 215 w 215"/>
                      <a:gd name="T15" fmla="*/ 33 h 205"/>
                      <a:gd name="T16" fmla="*/ 210 w 215"/>
                      <a:gd name="T17" fmla="*/ 146 h 205"/>
                      <a:gd name="T18" fmla="*/ 108 w 215"/>
                      <a:gd name="T19" fmla="*/ 205 h 205"/>
                      <a:gd name="T20" fmla="*/ 26 w 215"/>
                      <a:gd name="T21" fmla="*/ 145 h 205"/>
                      <a:gd name="T22" fmla="*/ 108 w 215"/>
                      <a:gd name="T23" fmla="*/ 185 h 205"/>
                      <a:gd name="T24" fmla="*/ 190 w 215"/>
                      <a:gd name="T25" fmla="*/ 145 h 205"/>
                      <a:gd name="T26" fmla="*/ 195 w 215"/>
                      <a:gd name="T27" fmla="*/ 32 h 205"/>
                      <a:gd name="T28" fmla="*/ 183 w 215"/>
                      <a:gd name="T29" fmla="*/ 20 h 205"/>
                      <a:gd name="T30" fmla="*/ 32 w 215"/>
                      <a:gd name="T31" fmla="*/ 20 h 205"/>
                      <a:gd name="T32" fmla="*/ 20 w 215"/>
                      <a:gd name="T33" fmla="*/ 32 h 205"/>
                      <a:gd name="T34" fmla="*/ 26 w 215"/>
                      <a:gd name="T35" fmla="*/ 14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05">
                        <a:moveTo>
                          <a:pt x="108" y="205"/>
                        </a:moveTo>
                        <a:cubicBezTo>
                          <a:pt x="71" y="205"/>
                          <a:pt x="6" y="168"/>
                          <a:pt x="6" y="146"/>
                        </a:cubicBezTo>
                        <a:cubicBezTo>
                          <a:pt x="0" y="33"/>
                          <a:pt x="0" y="33"/>
                          <a:pt x="0" y="33"/>
                        </a:cubicBezTo>
                        <a:cubicBezTo>
                          <a:pt x="0" y="32"/>
                          <a:pt x="0" y="32"/>
                          <a:pt x="0" y="32"/>
                        </a:cubicBezTo>
                        <a:cubicBezTo>
                          <a:pt x="0" y="14"/>
                          <a:pt x="15" y="0"/>
                          <a:pt x="32" y="0"/>
                        </a:cubicBezTo>
                        <a:cubicBezTo>
                          <a:pt x="183" y="0"/>
                          <a:pt x="183" y="0"/>
                          <a:pt x="183" y="0"/>
                        </a:cubicBezTo>
                        <a:cubicBezTo>
                          <a:pt x="201" y="0"/>
                          <a:pt x="215" y="14"/>
                          <a:pt x="215" y="32"/>
                        </a:cubicBezTo>
                        <a:cubicBezTo>
                          <a:pt x="215" y="32"/>
                          <a:pt x="215" y="32"/>
                          <a:pt x="215" y="33"/>
                        </a:cubicBezTo>
                        <a:cubicBezTo>
                          <a:pt x="210" y="146"/>
                          <a:pt x="210" y="146"/>
                          <a:pt x="210" y="146"/>
                        </a:cubicBezTo>
                        <a:cubicBezTo>
                          <a:pt x="209" y="168"/>
                          <a:pt x="145" y="205"/>
                          <a:pt x="108" y="205"/>
                        </a:cubicBezTo>
                        <a:close/>
                        <a:moveTo>
                          <a:pt x="26" y="145"/>
                        </a:moveTo>
                        <a:cubicBezTo>
                          <a:pt x="31" y="154"/>
                          <a:pt x="76" y="185"/>
                          <a:pt x="108" y="185"/>
                        </a:cubicBezTo>
                        <a:cubicBezTo>
                          <a:pt x="139" y="185"/>
                          <a:pt x="185" y="154"/>
                          <a:pt x="190" y="145"/>
                        </a:cubicBezTo>
                        <a:cubicBezTo>
                          <a:pt x="195" y="32"/>
                          <a:pt x="195" y="32"/>
                          <a:pt x="195" y="32"/>
                        </a:cubicBezTo>
                        <a:cubicBezTo>
                          <a:pt x="195" y="25"/>
                          <a:pt x="190" y="20"/>
                          <a:pt x="183" y="20"/>
                        </a:cubicBezTo>
                        <a:cubicBezTo>
                          <a:pt x="32" y="20"/>
                          <a:pt x="32" y="20"/>
                          <a:pt x="32" y="20"/>
                        </a:cubicBezTo>
                        <a:cubicBezTo>
                          <a:pt x="26" y="20"/>
                          <a:pt x="20" y="25"/>
                          <a:pt x="20" y="32"/>
                        </a:cubicBezTo>
                        <a:lnTo>
                          <a:pt x="26" y="145"/>
                        </a:lnTo>
                        <a:close/>
                      </a:path>
                    </a:pathLst>
                  </a:custGeom>
                  <a:grpFill/>
                  <a:ln w="63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16">
                    <a:extLst>
                      <a:ext uri="{FF2B5EF4-FFF2-40B4-BE49-F238E27FC236}">
                        <a16:creationId xmlns:a16="http://schemas.microsoft.com/office/drawing/2014/main" id="{8BDA6BC9-EB22-4EE4-BFB9-6BC577416C06}"/>
                      </a:ext>
                    </a:extLst>
                  </p:cNvPr>
                  <p:cNvSpPr>
                    <a:spLocks/>
                  </p:cNvSpPr>
                  <p:nvPr/>
                </p:nvSpPr>
                <p:spPr bwMode="auto">
                  <a:xfrm>
                    <a:off x="842962" y="679451"/>
                    <a:ext cx="611188" cy="625475"/>
                  </a:xfrm>
                  <a:custGeom>
                    <a:avLst/>
                    <a:gdLst>
                      <a:gd name="T0" fmla="*/ 152 w 162"/>
                      <a:gd name="T1" fmla="*/ 166 h 166"/>
                      <a:gd name="T2" fmla="*/ 142 w 162"/>
                      <a:gd name="T3" fmla="*/ 156 h 166"/>
                      <a:gd name="T4" fmla="*/ 142 w 162"/>
                      <a:gd name="T5" fmla="*/ 89 h 166"/>
                      <a:gd name="T6" fmla="*/ 81 w 162"/>
                      <a:gd name="T7" fmla="*/ 20 h 166"/>
                      <a:gd name="T8" fmla="*/ 20 w 162"/>
                      <a:gd name="T9" fmla="*/ 89 h 166"/>
                      <a:gd name="T10" fmla="*/ 10 w 162"/>
                      <a:gd name="T11" fmla="*/ 99 h 166"/>
                      <a:gd name="T12" fmla="*/ 0 w 162"/>
                      <a:gd name="T13" fmla="*/ 89 h 166"/>
                      <a:gd name="T14" fmla="*/ 81 w 162"/>
                      <a:gd name="T15" fmla="*/ 0 h 166"/>
                      <a:gd name="T16" fmla="*/ 162 w 162"/>
                      <a:gd name="T17" fmla="*/ 89 h 166"/>
                      <a:gd name="T18" fmla="*/ 162 w 162"/>
                      <a:gd name="T19" fmla="*/ 156 h 166"/>
                      <a:gd name="T20" fmla="*/ 152 w 162"/>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166">
                        <a:moveTo>
                          <a:pt x="152" y="166"/>
                        </a:moveTo>
                        <a:cubicBezTo>
                          <a:pt x="147" y="166"/>
                          <a:pt x="142" y="161"/>
                          <a:pt x="142" y="156"/>
                        </a:cubicBezTo>
                        <a:cubicBezTo>
                          <a:pt x="142" y="89"/>
                          <a:pt x="142" y="89"/>
                          <a:pt x="142" y="89"/>
                        </a:cubicBezTo>
                        <a:cubicBezTo>
                          <a:pt x="142" y="57"/>
                          <a:pt x="132" y="20"/>
                          <a:pt x="81" y="20"/>
                        </a:cubicBezTo>
                        <a:cubicBezTo>
                          <a:pt x="30" y="20"/>
                          <a:pt x="20" y="57"/>
                          <a:pt x="20" y="89"/>
                        </a:cubicBezTo>
                        <a:cubicBezTo>
                          <a:pt x="20" y="94"/>
                          <a:pt x="15" y="99"/>
                          <a:pt x="10" y="99"/>
                        </a:cubicBezTo>
                        <a:cubicBezTo>
                          <a:pt x="4" y="99"/>
                          <a:pt x="0" y="94"/>
                          <a:pt x="0" y="89"/>
                        </a:cubicBezTo>
                        <a:cubicBezTo>
                          <a:pt x="0" y="33"/>
                          <a:pt x="30" y="0"/>
                          <a:pt x="81" y="0"/>
                        </a:cubicBezTo>
                        <a:cubicBezTo>
                          <a:pt x="132" y="0"/>
                          <a:pt x="162" y="33"/>
                          <a:pt x="162" y="89"/>
                        </a:cubicBezTo>
                        <a:cubicBezTo>
                          <a:pt x="162" y="156"/>
                          <a:pt x="162" y="156"/>
                          <a:pt x="162" y="156"/>
                        </a:cubicBezTo>
                        <a:cubicBezTo>
                          <a:pt x="162" y="161"/>
                          <a:pt x="158" y="166"/>
                          <a:pt x="152" y="166"/>
                        </a:cubicBezTo>
                        <a:close/>
                      </a:path>
                    </a:pathLst>
                  </a:custGeom>
                  <a:grpFill/>
                  <a:ln w="63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17">
                    <a:extLst>
                      <a:ext uri="{FF2B5EF4-FFF2-40B4-BE49-F238E27FC236}">
                        <a16:creationId xmlns:a16="http://schemas.microsoft.com/office/drawing/2014/main" id="{4EDC9806-6673-453D-8C42-1298B5D04E55}"/>
                      </a:ext>
                    </a:extLst>
                  </p:cNvPr>
                  <p:cNvSpPr>
                    <a:spLocks noEditPoints="1"/>
                  </p:cNvSpPr>
                  <p:nvPr/>
                </p:nvSpPr>
                <p:spPr bwMode="auto">
                  <a:xfrm>
                    <a:off x="1009650" y="1420813"/>
                    <a:ext cx="244475" cy="244475"/>
                  </a:xfrm>
                  <a:custGeom>
                    <a:avLst/>
                    <a:gdLst>
                      <a:gd name="T0" fmla="*/ 33 w 65"/>
                      <a:gd name="T1" fmla="*/ 65 h 65"/>
                      <a:gd name="T2" fmla="*/ 0 w 65"/>
                      <a:gd name="T3" fmla="*/ 32 h 65"/>
                      <a:gd name="T4" fmla="*/ 33 w 65"/>
                      <a:gd name="T5" fmla="*/ 0 h 65"/>
                      <a:gd name="T6" fmla="*/ 65 w 65"/>
                      <a:gd name="T7" fmla="*/ 32 h 65"/>
                      <a:gd name="T8" fmla="*/ 33 w 65"/>
                      <a:gd name="T9" fmla="*/ 65 h 65"/>
                      <a:gd name="T10" fmla="*/ 33 w 65"/>
                      <a:gd name="T11" fmla="*/ 20 h 65"/>
                      <a:gd name="T12" fmla="*/ 20 w 65"/>
                      <a:gd name="T13" fmla="*/ 32 h 65"/>
                      <a:gd name="T14" fmla="*/ 33 w 65"/>
                      <a:gd name="T15" fmla="*/ 45 h 65"/>
                      <a:gd name="T16" fmla="*/ 45 w 65"/>
                      <a:gd name="T17" fmla="*/ 32 h 65"/>
                      <a:gd name="T18" fmla="*/ 33 w 65"/>
                      <a:gd name="T19"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33" y="65"/>
                        </a:moveTo>
                        <a:cubicBezTo>
                          <a:pt x="15" y="65"/>
                          <a:pt x="0" y="50"/>
                          <a:pt x="0" y="32"/>
                        </a:cubicBezTo>
                        <a:cubicBezTo>
                          <a:pt x="0" y="14"/>
                          <a:pt x="15" y="0"/>
                          <a:pt x="33" y="0"/>
                        </a:cubicBezTo>
                        <a:cubicBezTo>
                          <a:pt x="51" y="0"/>
                          <a:pt x="65" y="14"/>
                          <a:pt x="65" y="32"/>
                        </a:cubicBezTo>
                        <a:cubicBezTo>
                          <a:pt x="65" y="50"/>
                          <a:pt x="51" y="65"/>
                          <a:pt x="33" y="65"/>
                        </a:cubicBezTo>
                        <a:close/>
                        <a:moveTo>
                          <a:pt x="33" y="20"/>
                        </a:moveTo>
                        <a:cubicBezTo>
                          <a:pt x="26" y="20"/>
                          <a:pt x="20" y="25"/>
                          <a:pt x="20" y="32"/>
                        </a:cubicBezTo>
                        <a:cubicBezTo>
                          <a:pt x="20" y="39"/>
                          <a:pt x="26" y="45"/>
                          <a:pt x="33" y="45"/>
                        </a:cubicBezTo>
                        <a:cubicBezTo>
                          <a:pt x="40" y="45"/>
                          <a:pt x="45" y="39"/>
                          <a:pt x="45" y="32"/>
                        </a:cubicBezTo>
                        <a:cubicBezTo>
                          <a:pt x="45" y="25"/>
                          <a:pt x="40" y="20"/>
                          <a:pt x="33" y="20"/>
                        </a:cubicBezTo>
                        <a:close/>
                      </a:path>
                    </a:pathLst>
                  </a:custGeom>
                  <a:grpFill/>
                  <a:ln w="63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18">
                    <a:extLst>
                      <a:ext uri="{FF2B5EF4-FFF2-40B4-BE49-F238E27FC236}">
                        <a16:creationId xmlns:a16="http://schemas.microsoft.com/office/drawing/2014/main" id="{705D9711-EF4A-45F7-9376-AC1270E988F5}"/>
                      </a:ext>
                    </a:extLst>
                  </p:cNvPr>
                  <p:cNvSpPr>
                    <a:spLocks/>
                  </p:cNvSpPr>
                  <p:nvPr/>
                </p:nvSpPr>
                <p:spPr bwMode="auto">
                  <a:xfrm>
                    <a:off x="1095375" y="1590676"/>
                    <a:ext cx="76200" cy="184150"/>
                  </a:xfrm>
                  <a:custGeom>
                    <a:avLst/>
                    <a:gdLst>
                      <a:gd name="T0" fmla="*/ 10 w 20"/>
                      <a:gd name="T1" fmla="*/ 49 h 49"/>
                      <a:gd name="T2" fmla="*/ 0 w 20"/>
                      <a:gd name="T3" fmla="*/ 39 h 49"/>
                      <a:gd name="T4" fmla="*/ 0 w 20"/>
                      <a:gd name="T5" fmla="*/ 10 h 49"/>
                      <a:gd name="T6" fmla="*/ 10 w 20"/>
                      <a:gd name="T7" fmla="*/ 0 h 49"/>
                      <a:gd name="T8" fmla="*/ 20 w 20"/>
                      <a:gd name="T9" fmla="*/ 10 h 49"/>
                      <a:gd name="T10" fmla="*/ 20 w 20"/>
                      <a:gd name="T11" fmla="*/ 39 h 49"/>
                      <a:gd name="T12" fmla="*/ 10 w 20"/>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10" y="49"/>
                        </a:moveTo>
                        <a:cubicBezTo>
                          <a:pt x="4" y="49"/>
                          <a:pt x="0" y="45"/>
                          <a:pt x="0" y="39"/>
                        </a:cubicBezTo>
                        <a:cubicBezTo>
                          <a:pt x="0" y="10"/>
                          <a:pt x="0" y="10"/>
                          <a:pt x="0" y="10"/>
                        </a:cubicBezTo>
                        <a:cubicBezTo>
                          <a:pt x="0" y="4"/>
                          <a:pt x="4" y="0"/>
                          <a:pt x="10" y="0"/>
                        </a:cubicBezTo>
                        <a:cubicBezTo>
                          <a:pt x="15" y="0"/>
                          <a:pt x="20" y="4"/>
                          <a:pt x="20" y="10"/>
                        </a:cubicBezTo>
                        <a:cubicBezTo>
                          <a:pt x="20" y="39"/>
                          <a:pt x="20" y="39"/>
                          <a:pt x="20" y="39"/>
                        </a:cubicBezTo>
                        <a:cubicBezTo>
                          <a:pt x="20" y="45"/>
                          <a:pt x="15" y="49"/>
                          <a:pt x="10" y="49"/>
                        </a:cubicBezTo>
                        <a:close/>
                      </a:path>
                    </a:pathLst>
                  </a:custGeom>
                  <a:grpFill/>
                  <a:ln w="6350">
                    <a:solidFill>
                      <a:schemeClr val="bg1"/>
                    </a:solidFill>
                  </a:ln>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grpSp>
      <p:grpSp>
        <p:nvGrpSpPr>
          <p:cNvPr id="36" name="Group 3">
            <a:extLst>
              <a:ext uri="{FF2B5EF4-FFF2-40B4-BE49-F238E27FC236}">
                <a16:creationId xmlns:a16="http://schemas.microsoft.com/office/drawing/2014/main" id="{DD691E1C-7864-459C-BD8E-6AE6838FECC4}"/>
              </a:ext>
            </a:extLst>
          </p:cNvPr>
          <p:cNvGrpSpPr/>
          <p:nvPr/>
        </p:nvGrpSpPr>
        <p:grpSpPr>
          <a:xfrm>
            <a:off x="2662759" y="1226837"/>
            <a:ext cx="1586652" cy="1840129"/>
            <a:chOff x="5452379" y="481082"/>
            <a:chExt cx="1533099" cy="1887468"/>
          </a:xfrm>
        </p:grpSpPr>
        <p:grpSp>
          <p:nvGrpSpPr>
            <p:cNvPr id="37" name="Grupo 75">
              <a:extLst>
                <a:ext uri="{FF2B5EF4-FFF2-40B4-BE49-F238E27FC236}">
                  <a16:creationId xmlns:a16="http://schemas.microsoft.com/office/drawing/2014/main" id="{6142B0A8-F41E-400D-A200-40803BAB1D90}"/>
                </a:ext>
              </a:extLst>
            </p:cNvPr>
            <p:cNvGrpSpPr/>
            <p:nvPr/>
          </p:nvGrpSpPr>
          <p:grpSpPr>
            <a:xfrm>
              <a:off x="5452379" y="481082"/>
              <a:ext cx="1533099" cy="1887468"/>
              <a:chOff x="7447256" y="655091"/>
              <a:chExt cx="2044131" cy="2516623"/>
            </a:xfrm>
          </p:grpSpPr>
          <p:sp>
            <p:nvSpPr>
              <p:cNvPr id="43" name="Elipse 42">
                <a:extLst>
                  <a:ext uri="{FF2B5EF4-FFF2-40B4-BE49-F238E27FC236}">
                    <a16:creationId xmlns:a16="http://schemas.microsoft.com/office/drawing/2014/main" id="{EA41C3E9-7C6B-4A86-9207-B9ECD3BF056F}"/>
                  </a:ext>
                </a:extLst>
              </p:cNvPr>
              <p:cNvSpPr/>
              <p:nvPr/>
            </p:nvSpPr>
            <p:spPr>
              <a:xfrm>
                <a:off x="7447256" y="1127583"/>
                <a:ext cx="2044131" cy="2044131"/>
              </a:xfrm>
              <a:prstGeom prst="ellipse">
                <a:avLst/>
              </a:prstGeom>
              <a:solidFill>
                <a:srgbClr val="FFFFFF">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Retângulo 43">
                <a:extLst>
                  <a:ext uri="{FF2B5EF4-FFF2-40B4-BE49-F238E27FC236}">
                    <a16:creationId xmlns:a16="http://schemas.microsoft.com/office/drawing/2014/main" id="{DB7EB83D-3F71-4477-B3B8-A267B7129B1A}"/>
                  </a:ext>
                </a:extLst>
              </p:cNvPr>
              <p:cNvSpPr/>
              <p:nvPr/>
            </p:nvSpPr>
            <p:spPr>
              <a:xfrm>
                <a:off x="7498352" y="1740155"/>
                <a:ext cx="1971802" cy="1136500"/>
              </a:xfrm>
              <a:prstGeom prst="rect">
                <a:avLst/>
              </a:prstGeom>
            </p:spPr>
            <p:txBody>
              <a:bodyPr wrap="square">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1528A"/>
                    </a:solidFill>
                    <a:effectLst/>
                    <a:uLnTx/>
                    <a:uFillTx/>
                    <a:latin typeface="Arial" panose="020B0604020202020204"/>
                    <a:ea typeface="Century Gothic" charset="0"/>
                    <a:cs typeface="Century Gothic" charset="0"/>
                  </a:rPr>
                  <a:t>1° ITEM DE ARRECADAÇÃO </a:t>
                </a:r>
                <a:r>
                  <a:rPr kumimoji="0" lang="pt-BR" sz="1200" b="0" i="0" u="none" strike="noStrike" kern="1200" cap="none" spc="0" normalizeH="0" baseline="0" noProof="0" dirty="0">
                    <a:ln>
                      <a:noFill/>
                    </a:ln>
                    <a:solidFill>
                      <a:prstClr val="black"/>
                    </a:solidFill>
                    <a:effectLst/>
                    <a:uLnTx/>
                    <a:uFillTx/>
                    <a:latin typeface="Arial" panose="020B0604020202020204"/>
                    <a:ea typeface="Century Gothic" charset="0"/>
                    <a:cs typeface="Century Gothic" charset="0"/>
                  </a:rPr>
                  <a:t>dos estados brasileiros</a:t>
                </a:r>
              </a:p>
            </p:txBody>
          </p:sp>
          <p:sp>
            <p:nvSpPr>
              <p:cNvPr id="45" name="Elipse 44">
                <a:extLst>
                  <a:ext uri="{FF2B5EF4-FFF2-40B4-BE49-F238E27FC236}">
                    <a16:creationId xmlns:a16="http://schemas.microsoft.com/office/drawing/2014/main" id="{D4155615-F561-4114-AA29-C875FEF67652}"/>
                  </a:ext>
                </a:extLst>
              </p:cNvPr>
              <p:cNvSpPr/>
              <p:nvPr/>
            </p:nvSpPr>
            <p:spPr>
              <a:xfrm>
                <a:off x="7956648" y="655091"/>
                <a:ext cx="1050878" cy="1050878"/>
              </a:xfrm>
              <a:prstGeom prst="ellipse">
                <a:avLst/>
              </a:prstGeom>
              <a:solidFill>
                <a:srgbClr val="F6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8" name="Grupo 84">
              <a:extLst>
                <a:ext uri="{FF2B5EF4-FFF2-40B4-BE49-F238E27FC236}">
                  <a16:creationId xmlns:a16="http://schemas.microsoft.com/office/drawing/2014/main" id="{FC517F80-178D-4B9B-B96B-928D6FF8B7B6}"/>
                </a:ext>
              </a:extLst>
            </p:cNvPr>
            <p:cNvGrpSpPr/>
            <p:nvPr/>
          </p:nvGrpSpPr>
          <p:grpSpPr>
            <a:xfrm rot="21217461">
              <a:off x="5987938" y="711124"/>
              <a:ext cx="511808" cy="314489"/>
              <a:chOff x="11818938" y="4005263"/>
              <a:chExt cx="2260599" cy="1389062"/>
            </a:xfrm>
            <a:solidFill>
              <a:srgbClr val="FFFFFF"/>
            </a:solidFill>
          </p:grpSpPr>
          <p:sp>
            <p:nvSpPr>
              <p:cNvPr id="39" name="Freeform 22">
                <a:extLst>
                  <a:ext uri="{FF2B5EF4-FFF2-40B4-BE49-F238E27FC236}">
                    <a16:creationId xmlns:a16="http://schemas.microsoft.com/office/drawing/2014/main" id="{9A594C4B-47CB-426A-9B87-4B85AD77A864}"/>
                  </a:ext>
                </a:extLst>
              </p:cNvPr>
              <p:cNvSpPr>
                <a:spLocks noEditPoints="1"/>
              </p:cNvSpPr>
              <p:nvPr/>
            </p:nvSpPr>
            <p:spPr bwMode="auto">
              <a:xfrm>
                <a:off x="11818938" y="4010025"/>
                <a:ext cx="2255837" cy="1384300"/>
              </a:xfrm>
              <a:custGeom>
                <a:avLst/>
                <a:gdLst>
                  <a:gd name="T0" fmla="*/ 589 w 599"/>
                  <a:gd name="T1" fmla="*/ 366 h 366"/>
                  <a:gd name="T2" fmla="*/ 10 w 599"/>
                  <a:gd name="T3" fmla="*/ 366 h 366"/>
                  <a:gd name="T4" fmla="*/ 3 w 599"/>
                  <a:gd name="T5" fmla="*/ 363 h 366"/>
                  <a:gd name="T6" fmla="*/ 0 w 599"/>
                  <a:gd name="T7" fmla="*/ 356 h 366"/>
                  <a:gd name="T8" fmla="*/ 0 w 599"/>
                  <a:gd name="T9" fmla="*/ 10 h 366"/>
                  <a:gd name="T10" fmla="*/ 10 w 599"/>
                  <a:gd name="T11" fmla="*/ 0 h 366"/>
                  <a:gd name="T12" fmla="*/ 454 w 599"/>
                  <a:gd name="T13" fmla="*/ 0 h 366"/>
                  <a:gd name="T14" fmla="*/ 461 w 599"/>
                  <a:gd name="T15" fmla="*/ 3 h 366"/>
                  <a:gd name="T16" fmla="*/ 596 w 599"/>
                  <a:gd name="T17" fmla="*/ 139 h 366"/>
                  <a:gd name="T18" fmla="*/ 599 w 599"/>
                  <a:gd name="T19" fmla="*/ 146 h 366"/>
                  <a:gd name="T20" fmla="*/ 599 w 599"/>
                  <a:gd name="T21" fmla="*/ 356 h 366"/>
                  <a:gd name="T22" fmla="*/ 596 w 599"/>
                  <a:gd name="T23" fmla="*/ 363 h 366"/>
                  <a:gd name="T24" fmla="*/ 589 w 599"/>
                  <a:gd name="T25" fmla="*/ 366 h 366"/>
                  <a:gd name="T26" fmla="*/ 20 w 599"/>
                  <a:gd name="T27" fmla="*/ 346 h 366"/>
                  <a:gd name="T28" fmla="*/ 579 w 599"/>
                  <a:gd name="T29" fmla="*/ 346 h 366"/>
                  <a:gd name="T30" fmla="*/ 579 w 599"/>
                  <a:gd name="T31" fmla="*/ 150 h 366"/>
                  <a:gd name="T32" fmla="*/ 449 w 599"/>
                  <a:gd name="T33" fmla="*/ 20 h 366"/>
                  <a:gd name="T34" fmla="*/ 20 w 599"/>
                  <a:gd name="T35" fmla="*/ 20 h 366"/>
                  <a:gd name="T36" fmla="*/ 20 w 599"/>
                  <a:gd name="T37" fmla="*/ 34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9" h="366">
                    <a:moveTo>
                      <a:pt x="589" y="366"/>
                    </a:moveTo>
                    <a:cubicBezTo>
                      <a:pt x="10" y="366"/>
                      <a:pt x="10" y="366"/>
                      <a:pt x="10" y="366"/>
                    </a:cubicBezTo>
                    <a:cubicBezTo>
                      <a:pt x="7" y="366"/>
                      <a:pt x="5" y="365"/>
                      <a:pt x="3" y="363"/>
                    </a:cubicBezTo>
                    <a:cubicBezTo>
                      <a:pt x="1" y="361"/>
                      <a:pt x="0" y="358"/>
                      <a:pt x="0" y="356"/>
                    </a:cubicBezTo>
                    <a:cubicBezTo>
                      <a:pt x="0" y="10"/>
                      <a:pt x="0" y="10"/>
                      <a:pt x="0" y="10"/>
                    </a:cubicBezTo>
                    <a:cubicBezTo>
                      <a:pt x="0" y="4"/>
                      <a:pt x="4" y="0"/>
                      <a:pt x="10" y="0"/>
                    </a:cubicBezTo>
                    <a:cubicBezTo>
                      <a:pt x="454" y="0"/>
                      <a:pt x="454" y="0"/>
                      <a:pt x="454" y="0"/>
                    </a:cubicBezTo>
                    <a:cubicBezTo>
                      <a:pt x="456" y="0"/>
                      <a:pt x="459" y="1"/>
                      <a:pt x="461" y="3"/>
                    </a:cubicBezTo>
                    <a:cubicBezTo>
                      <a:pt x="596" y="139"/>
                      <a:pt x="596" y="139"/>
                      <a:pt x="596" y="139"/>
                    </a:cubicBezTo>
                    <a:cubicBezTo>
                      <a:pt x="598" y="141"/>
                      <a:pt x="599" y="143"/>
                      <a:pt x="599" y="146"/>
                    </a:cubicBezTo>
                    <a:cubicBezTo>
                      <a:pt x="599" y="356"/>
                      <a:pt x="599" y="356"/>
                      <a:pt x="599" y="356"/>
                    </a:cubicBezTo>
                    <a:cubicBezTo>
                      <a:pt x="599" y="358"/>
                      <a:pt x="598" y="361"/>
                      <a:pt x="596" y="363"/>
                    </a:cubicBezTo>
                    <a:cubicBezTo>
                      <a:pt x="595" y="365"/>
                      <a:pt x="592" y="366"/>
                      <a:pt x="589" y="366"/>
                    </a:cubicBezTo>
                    <a:close/>
                    <a:moveTo>
                      <a:pt x="20" y="346"/>
                    </a:moveTo>
                    <a:cubicBezTo>
                      <a:pt x="579" y="346"/>
                      <a:pt x="579" y="346"/>
                      <a:pt x="579" y="346"/>
                    </a:cubicBezTo>
                    <a:cubicBezTo>
                      <a:pt x="579" y="150"/>
                      <a:pt x="579" y="150"/>
                      <a:pt x="579" y="150"/>
                    </a:cubicBezTo>
                    <a:cubicBezTo>
                      <a:pt x="449" y="20"/>
                      <a:pt x="449" y="20"/>
                      <a:pt x="449" y="20"/>
                    </a:cubicBezTo>
                    <a:cubicBezTo>
                      <a:pt x="20" y="20"/>
                      <a:pt x="20" y="20"/>
                      <a:pt x="20" y="20"/>
                    </a:cubicBezTo>
                    <a:lnTo>
                      <a:pt x="20" y="3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23">
                <a:extLst>
                  <a:ext uri="{FF2B5EF4-FFF2-40B4-BE49-F238E27FC236}">
                    <a16:creationId xmlns:a16="http://schemas.microsoft.com/office/drawing/2014/main" id="{838ED1EA-B749-4F57-AFD7-F091385FBD26}"/>
                  </a:ext>
                </a:extLst>
              </p:cNvPr>
              <p:cNvSpPr>
                <a:spLocks noEditPoints="1"/>
              </p:cNvSpPr>
              <p:nvPr/>
            </p:nvSpPr>
            <p:spPr bwMode="auto">
              <a:xfrm>
                <a:off x="13490575" y="4005263"/>
                <a:ext cx="588962" cy="593725"/>
              </a:xfrm>
              <a:custGeom>
                <a:avLst/>
                <a:gdLst>
                  <a:gd name="T0" fmla="*/ 10 w 156"/>
                  <a:gd name="T1" fmla="*/ 157 h 157"/>
                  <a:gd name="T2" fmla="*/ 2 w 156"/>
                  <a:gd name="T3" fmla="*/ 154 h 157"/>
                  <a:gd name="T4" fmla="*/ 0 w 156"/>
                  <a:gd name="T5" fmla="*/ 147 h 157"/>
                  <a:gd name="T6" fmla="*/ 0 w 156"/>
                  <a:gd name="T7" fmla="*/ 11 h 157"/>
                  <a:gd name="T8" fmla="*/ 6 w 156"/>
                  <a:gd name="T9" fmla="*/ 2 h 157"/>
                  <a:gd name="T10" fmla="*/ 17 w 156"/>
                  <a:gd name="T11" fmla="*/ 4 h 157"/>
                  <a:gd name="T12" fmla="*/ 152 w 156"/>
                  <a:gd name="T13" fmla="*/ 140 h 157"/>
                  <a:gd name="T14" fmla="*/ 155 w 156"/>
                  <a:gd name="T15" fmla="*/ 151 h 157"/>
                  <a:gd name="T16" fmla="*/ 145 w 156"/>
                  <a:gd name="T17" fmla="*/ 157 h 157"/>
                  <a:gd name="T18" fmla="*/ 10 w 156"/>
                  <a:gd name="T19" fmla="*/ 157 h 157"/>
                  <a:gd name="T20" fmla="*/ 20 w 156"/>
                  <a:gd name="T21" fmla="*/ 35 h 157"/>
                  <a:gd name="T22" fmla="*/ 20 w 156"/>
                  <a:gd name="T23" fmla="*/ 137 h 157"/>
                  <a:gd name="T24" fmla="*/ 121 w 156"/>
                  <a:gd name="T25" fmla="*/ 137 h 157"/>
                  <a:gd name="T26" fmla="*/ 20 w 156"/>
                  <a:gd name="T27" fmla="*/ 3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57">
                    <a:moveTo>
                      <a:pt x="10" y="157"/>
                    </a:moveTo>
                    <a:cubicBezTo>
                      <a:pt x="7" y="157"/>
                      <a:pt x="4" y="156"/>
                      <a:pt x="2" y="154"/>
                    </a:cubicBezTo>
                    <a:cubicBezTo>
                      <a:pt x="1" y="152"/>
                      <a:pt x="0" y="149"/>
                      <a:pt x="0" y="147"/>
                    </a:cubicBezTo>
                    <a:cubicBezTo>
                      <a:pt x="0" y="11"/>
                      <a:pt x="0" y="11"/>
                      <a:pt x="0" y="11"/>
                    </a:cubicBezTo>
                    <a:cubicBezTo>
                      <a:pt x="0" y="7"/>
                      <a:pt x="2" y="3"/>
                      <a:pt x="6" y="2"/>
                    </a:cubicBezTo>
                    <a:cubicBezTo>
                      <a:pt x="9" y="0"/>
                      <a:pt x="14" y="1"/>
                      <a:pt x="17" y="4"/>
                    </a:cubicBezTo>
                    <a:cubicBezTo>
                      <a:pt x="152" y="140"/>
                      <a:pt x="152" y="140"/>
                      <a:pt x="152" y="140"/>
                    </a:cubicBezTo>
                    <a:cubicBezTo>
                      <a:pt x="155" y="142"/>
                      <a:pt x="156" y="147"/>
                      <a:pt x="155" y="151"/>
                    </a:cubicBezTo>
                    <a:cubicBezTo>
                      <a:pt x="153" y="154"/>
                      <a:pt x="149" y="157"/>
                      <a:pt x="145" y="157"/>
                    </a:cubicBezTo>
                    <a:lnTo>
                      <a:pt x="10" y="157"/>
                    </a:lnTo>
                    <a:close/>
                    <a:moveTo>
                      <a:pt x="20" y="35"/>
                    </a:moveTo>
                    <a:cubicBezTo>
                      <a:pt x="20" y="137"/>
                      <a:pt x="20" y="137"/>
                      <a:pt x="20" y="137"/>
                    </a:cubicBezTo>
                    <a:cubicBezTo>
                      <a:pt x="121" y="137"/>
                      <a:pt x="121" y="137"/>
                      <a:pt x="121" y="137"/>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4">
                <a:extLst>
                  <a:ext uri="{FF2B5EF4-FFF2-40B4-BE49-F238E27FC236}">
                    <a16:creationId xmlns:a16="http://schemas.microsoft.com/office/drawing/2014/main" id="{DA1D5CF6-2D64-4B90-8459-B0027F007F27}"/>
                  </a:ext>
                </a:extLst>
              </p:cNvPr>
              <p:cNvSpPr>
                <a:spLocks/>
              </p:cNvSpPr>
              <p:nvPr/>
            </p:nvSpPr>
            <p:spPr bwMode="auto">
              <a:xfrm>
                <a:off x="12025313" y="4224338"/>
                <a:ext cx="1843087" cy="954088"/>
              </a:xfrm>
              <a:custGeom>
                <a:avLst/>
                <a:gdLst>
                  <a:gd name="T0" fmla="*/ 479 w 489"/>
                  <a:gd name="T1" fmla="*/ 252 h 252"/>
                  <a:gd name="T2" fmla="*/ 10 w 489"/>
                  <a:gd name="T3" fmla="*/ 252 h 252"/>
                  <a:gd name="T4" fmla="*/ 0 w 489"/>
                  <a:gd name="T5" fmla="*/ 242 h 252"/>
                  <a:gd name="T6" fmla="*/ 0 w 489"/>
                  <a:gd name="T7" fmla="*/ 10 h 252"/>
                  <a:gd name="T8" fmla="*/ 10 w 489"/>
                  <a:gd name="T9" fmla="*/ 0 h 252"/>
                  <a:gd name="T10" fmla="*/ 399 w 489"/>
                  <a:gd name="T11" fmla="*/ 0 h 252"/>
                  <a:gd name="T12" fmla="*/ 409 w 489"/>
                  <a:gd name="T13" fmla="*/ 10 h 252"/>
                  <a:gd name="T14" fmla="*/ 399 w 489"/>
                  <a:gd name="T15" fmla="*/ 20 h 252"/>
                  <a:gd name="T16" fmla="*/ 20 w 489"/>
                  <a:gd name="T17" fmla="*/ 20 h 252"/>
                  <a:gd name="T18" fmla="*/ 20 w 489"/>
                  <a:gd name="T19" fmla="*/ 232 h 252"/>
                  <a:gd name="T20" fmla="*/ 469 w 489"/>
                  <a:gd name="T21" fmla="*/ 232 h 252"/>
                  <a:gd name="T22" fmla="*/ 469 w 489"/>
                  <a:gd name="T23" fmla="*/ 140 h 252"/>
                  <a:gd name="T24" fmla="*/ 479 w 489"/>
                  <a:gd name="T25" fmla="*/ 130 h 252"/>
                  <a:gd name="T26" fmla="*/ 489 w 489"/>
                  <a:gd name="T27" fmla="*/ 140 h 252"/>
                  <a:gd name="T28" fmla="*/ 489 w 489"/>
                  <a:gd name="T29" fmla="*/ 242 h 252"/>
                  <a:gd name="T30" fmla="*/ 479 w 489"/>
                  <a:gd name="T31"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52">
                    <a:moveTo>
                      <a:pt x="479" y="252"/>
                    </a:moveTo>
                    <a:cubicBezTo>
                      <a:pt x="10" y="252"/>
                      <a:pt x="10" y="252"/>
                      <a:pt x="10" y="252"/>
                    </a:cubicBezTo>
                    <a:cubicBezTo>
                      <a:pt x="5" y="252"/>
                      <a:pt x="0" y="247"/>
                      <a:pt x="0" y="242"/>
                    </a:cubicBezTo>
                    <a:cubicBezTo>
                      <a:pt x="0" y="10"/>
                      <a:pt x="0" y="10"/>
                      <a:pt x="0" y="10"/>
                    </a:cubicBezTo>
                    <a:cubicBezTo>
                      <a:pt x="0" y="4"/>
                      <a:pt x="5" y="0"/>
                      <a:pt x="10" y="0"/>
                    </a:cubicBezTo>
                    <a:cubicBezTo>
                      <a:pt x="399" y="0"/>
                      <a:pt x="399" y="0"/>
                      <a:pt x="399" y="0"/>
                    </a:cubicBezTo>
                    <a:cubicBezTo>
                      <a:pt x="404" y="0"/>
                      <a:pt x="409" y="4"/>
                      <a:pt x="409" y="10"/>
                    </a:cubicBezTo>
                    <a:cubicBezTo>
                      <a:pt x="409" y="15"/>
                      <a:pt x="404" y="20"/>
                      <a:pt x="399" y="20"/>
                    </a:cubicBezTo>
                    <a:cubicBezTo>
                      <a:pt x="20" y="20"/>
                      <a:pt x="20" y="20"/>
                      <a:pt x="20" y="20"/>
                    </a:cubicBezTo>
                    <a:cubicBezTo>
                      <a:pt x="20" y="232"/>
                      <a:pt x="20" y="232"/>
                      <a:pt x="20" y="232"/>
                    </a:cubicBezTo>
                    <a:cubicBezTo>
                      <a:pt x="469" y="232"/>
                      <a:pt x="469" y="232"/>
                      <a:pt x="469" y="232"/>
                    </a:cubicBezTo>
                    <a:cubicBezTo>
                      <a:pt x="469" y="140"/>
                      <a:pt x="469" y="140"/>
                      <a:pt x="469" y="140"/>
                    </a:cubicBezTo>
                    <a:cubicBezTo>
                      <a:pt x="469" y="135"/>
                      <a:pt x="474" y="130"/>
                      <a:pt x="479" y="130"/>
                    </a:cubicBezTo>
                    <a:cubicBezTo>
                      <a:pt x="485" y="130"/>
                      <a:pt x="489" y="135"/>
                      <a:pt x="489" y="140"/>
                    </a:cubicBezTo>
                    <a:cubicBezTo>
                      <a:pt x="489" y="242"/>
                      <a:pt x="489" y="242"/>
                      <a:pt x="489" y="242"/>
                    </a:cubicBezTo>
                    <a:cubicBezTo>
                      <a:pt x="489" y="247"/>
                      <a:pt x="485" y="252"/>
                      <a:pt x="479" y="2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5">
                <a:extLst>
                  <a:ext uri="{FF2B5EF4-FFF2-40B4-BE49-F238E27FC236}">
                    <a16:creationId xmlns:a16="http://schemas.microsoft.com/office/drawing/2014/main" id="{D177CD09-80F4-4571-A53C-8889719922A9}"/>
                  </a:ext>
                </a:extLst>
              </p:cNvPr>
              <p:cNvSpPr>
                <a:spLocks noEditPoints="1"/>
              </p:cNvSpPr>
              <p:nvPr/>
            </p:nvSpPr>
            <p:spPr bwMode="auto">
              <a:xfrm>
                <a:off x="12669838" y="4391025"/>
                <a:ext cx="554037" cy="617538"/>
              </a:xfrm>
              <a:custGeom>
                <a:avLst/>
                <a:gdLst>
                  <a:gd name="T0" fmla="*/ 74 w 147"/>
                  <a:gd name="T1" fmla="*/ 163 h 163"/>
                  <a:gd name="T2" fmla="*/ 21 w 147"/>
                  <a:gd name="T3" fmla="*/ 139 h 163"/>
                  <a:gd name="T4" fmla="*/ 0 w 147"/>
                  <a:gd name="T5" fmla="*/ 82 h 163"/>
                  <a:gd name="T6" fmla="*/ 74 w 147"/>
                  <a:gd name="T7" fmla="*/ 0 h 163"/>
                  <a:gd name="T8" fmla="*/ 147 w 147"/>
                  <a:gd name="T9" fmla="*/ 82 h 163"/>
                  <a:gd name="T10" fmla="*/ 74 w 147"/>
                  <a:gd name="T11" fmla="*/ 163 h 163"/>
                  <a:gd name="T12" fmla="*/ 74 w 147"/>
                  <a:gd name="T13" fmla="*/ 20 h 163"/>
                  <a:gd name="T14" fmla="*/ 20 w 147"/>
                  <a:gd name="T15" fmla="*/ 82 h 163"/>
                  <a:gd name="T16" fmla="*/ 36 w 147"/>
                  <a:gd name="T17" fmla="*/ 126 h 163"/>
                  <a:gd name="T18" fmla="*/ 74 w 147"/>
                  <a:gd name="T19" fmla="*/ 143 h 163"/>
                  <a:gd name="T20" fmla="*/ 127 w 147"/>
                  <a:gd name="T21" fmla="*/ 82 h 163"/>
                  <a:gd name="T22" fmla="*/ 74 w 147"/>
                  <a:gd name="T23" fmla="*/ 2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163">
                    <a:moveTo>
                      <a:pt x="74" y="163"/>
                    </a:moveTo>
                    <a:cubicBezTo>
                      <a:pt x="54" y="163"/>
                      <a:pt x="35" y="155"/>
                      <a:pt x="21" y="139"/>
                    </a:cubicBezTo>
                    <a:cubicBezTo>
                      <a:pt x="8" y="124"/>
                      <a:pt x="0" y="103"/>
                      <a:pt x="0" y="82"/>
                    </a:cubicBezTo>
                    <a:cubicBezTo>
                      <a:pt x="0" y="37"/>
                      <a:pt x="33" y="0"/>
                      <a:pt x="74" y="0"/>
                    </a:cubicBezTo>
                    <a:cubicBezTo>
                      <a:pt x="114" y="0"/>
                      <a:pt x="147" y="37"/>
                      <a:pt x="147" y="82"/>
                    </a:cubicBezTo>
                    <a:cubicBezTo>
                      <a:pt x="147" y="127"/>
                      <a:pt x="114" y="163"/>
                      <a:pt x="74" y="163"/>
                    </a:cubicBezTo>
                    <a:close/>
                    <a:moveTo>
                      <a:pt x="74" y="20"/>
                    </a:moveTo>
                    <a:cubicBezTo>
                      <a:pt x="44" y="20"/>
                      <a:pt x="20" y="48"/>
                      <a:pt x="20" y="82"/>
                    </a:cubicBezTo>
                    <a:cubicBezTo>
                      <a:pt x="20" y="98"/>
                      <a:pt x="26" y="114"/>
                      <a:pt x="36" y="126"/>
                    </a:cubicBezTo>
                    <a:cubicBezTo>
                      <a:pt x="46" y="137"/>
                      <a:pt x="59" y="143"/>
                      <a:pt x="74" y="143"/>
                    </a:cubicBezTo>
                    <a:cubicBezTo>
                      <a:pt x="103" y="143"/>
                      <a:pt x="127" y="116"/>
                      <a:pt x="127" y="82"/>
                    </a:cubicBezTo>
                    <a:cubicBezTo>
                      <a:pt x="127" y="48"/>
                      <a:pt x="103" y="20"/>
                      <a:pt x="7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56" name="Group 6">
            <a:extLst>
              <a:ext uri="{FF2B5EF4-FFF2-40B4-BE49-F238E27FC236}">
                <a16:creationId xmlns:a16="http://schemas.microsoft.com/office/drawing/2014/main" id="{7C823759-4872-4895-BE42-6A32EA9C1AFC}"/>
              </a:ext>
            </a:extLst>
          </p:cNvPr>
          <p:cNvGrpSpPr/>
          <p:nvPr/>
        </p:nvGrpSpPr>
        <p:grpSpPr>
          <a:xfrm>
            <a:off x="2609214" y="3109069"/>
            <a:ext cx="1571500" cy="1902644"/>
            <a:chOff x="7272868" y="114277"/>
            <a:chExt cx="1518458" cy="1951591"/>
          </a:xfrm>
        </p:grpSpPr>
        <p:grpSp>
          <p:nvGrpSpPr>
            <p:cNvPr id="57" name="Grupo 76">
              <a:extLst>
                <a:ext uri="{FF2B5EF4-FFF2-40B4-BE49-F238E27FC236}">
                  <a16:creationId xmlns:a16="http://schemas.microsoft.com/office/drawing/2014/main" id="{8CA5292C-57FA-4B76-BBC1-8DC84D3350E9}"/>
                </a:ext>
              </a:extLst>
            </p:cNvPr>
            <p:cNvGrpSpPr/>
            <p:nvPr/>
          </p:nvGrpSpPr>
          <p:grpSpPr>
            <a:xfrm>
              <a:off x="7272868" y="114277"/>
              <a:ext cx="1518458" cy="1951591"/>
              <a:chOff x="9540773" y="245662"/>
              <a:chExt cx="2024610" cy="2602120"/>
            </a:xfrm>
          </p:grpSpPr>
          <p:sp>
            <p:nvSpPr>
              <p:cNvPr id="72" name="Elipse 71">
                <a:extLst>
                  <a:ext uri="{FF2B5EF4-FFF2-40B4-BE49-F238E27FC236}">
                    <a16:creationId xmlns:a16="http://schemas.microsoft.com/office/drawing/2014/main" id="{806087F7-1583-4C75-A594-FD0831BB1B4C}"/>
                  </a:ext>
                </a:extLst>
              </p:cNvPr>
              <p:cNvSpPr/>
              <p:nvPr/>
            </p:nvSpPr>
            <p:spPr>
              <a:xfrm>
                <a:off x="9540773" y="734618"/>
                <a:ext cx="2024610" cy="2113164"/>
              </a:xfrm>
              <a:prstGeom prst="ellipse">
                <a:avLst/>
              </a:prstGeom>
              <a:solidFill>
                <a:srgbClr val="FFFFFF">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Retângulo 72">
                <a:extLst>
                  <a:ext uri="{FF2B5EF4-FFF2-40B4-BE49-F238E27FC236}">
                    <a16:creationId xmlns:a16="http://schemas.microsoft.com/office/drawing/2014/main" id="{379F1D27-91BC-4BCA-B685-F3ED151534F7}"/>
                  </a:ext>
                </a:extLst>
              </p:cNvPr>
              <p:cNvSpPr/>
              <p:nvPr/>
            </p:nvSpPr>
            <p:spPr>
              <a:xfrm>
                <a:off x="9615164" y="1316679"/>
                <a:ext cx="1827981" cy="1136499"/>
              </a:xfrm>
              <a:prstGeom prst="rect">
                <a:avLst/>
              </a:prstGeom>
            </p:spPr>
            <p:txBody>
              <a:bodyPr wrap="square">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solidFill>
                    <a:effectLst/>
                    <a:uLnTx/>
                    <a:uFillTx/>
                    <a:latin typeface="Arial" panose="020B0604020202020204"/>
                    <a:ea typeface="Century Gothic" charset="0"/>
                    <a:cs typeface="Century Gothic" charset="0"/>
                  </a:rPr>
                  <a:t>Previsto Arrecadar </a:t>
                </a:r>
                <a:r>
                  <a:rPr kumimoji="0" lang="pt-BR" sz="1200" b="1" i="0" u="none" strike="noStrike" kern="1200" cap="none" spc="0" normalizeH="0" baseline="0" noProof="0" dirty="0">
                    <a:ln>
                      <a:noFill/>
                    </a:ln>
                    <a:solidFill>
                      <a:srgbClr val="01528A"/>
                    </a:solidFill>
                    <a:effectLst/>
                    <a:uLnTx/>
                    <a:uFillTx/>
                    <a:latin typeface="Arial" panose="020B0604020202020204"/>
                    <a:ea typeface="Century Gothic" charset="0"/>
                    <a:cs typeface="Century Gothic" charset="0"/>
                  </a:rPr>
                  <a:t>R$ 150 BILHÕES/ANO </a:t>
                </a:r>
                <a:r>
                  <a:rPr kumimoji="0" lang="pt-BR" sz="1200" b="0" i="0" u="none" strike="noStrike" kern="1200" cap="none" spc="0" normalizeH="0" baseline="0" noProof="0" dirty="0">
                    <a:ln>
                      <a:noFill/>
                    </a:ln>
                    <a:solidFill>
                      <a:prstClr val="black"/>
                    </a:solidFill>
                    <a:effectLst/>
                    <a:uLnTx/>
                    <a:uFillTx/>
                    <a:latin typeface="Arial" panose="020B0604020202020204"/>
                    <a:ea typeface="Century Gothic" charset="0"/>
                    <a:cs typeface="Century Gothic" charset="0"/>
                  </a:rPr>
                  <a:t>de tributos</a:t>
                </a:r>
              </a:p>
            </p:txBody>
          </p:sp>
          <p:sp>
            <p:nvSpPr>
              <p:cNvPr id="74" name="Elipse 73">
                <a:extLst>
                  <a:ext uri="{FF2B5EF4-FFF2-40B4-BE49-F238E27FC236}">
                    <a16:creationId xmlns:a16="http://schemas.microsoft.com/office/drawing/2014/main" id="{B2FDD104-4459-4B48-950A-5CAC98533661}"/>
                  </a:ext>
                </a:extLst>
              </p:cNvPr>
              <p:cNvSpPr/>
              <p:nvPr/>
            </p:nvSpPr>
            <p:spPr>
              <a:xfrm>
                <a:off x="10078872" y="245662"/>
                <a:ext cx="1050878" cy="1050878"/>
              </a:xfrm>
              <a:prstGeom prst="ellipse">
                <a:avLst/>
              </a:prstGeom>
              <a:solidFill>
                <a:srgbClr val="F69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58" name="Grupo 123">
              <a:extLst>
                <a:ext uri="{FF2B5EF4-FFF2-40B4-BE49-F238E27FC236}">
                  <a16:creationId xmlns:a16="http://schemas.microsoft.com/office/drawing/2014/main" id="{3355137A-3EA1-472B-920A-9F8A57A82FC4}"/>
                </a:ext>
              </a:extLst>
            </p:cNvPr>
            <p:cNvGrpSpPr/>
            <p:nvPr/>
          </p:nvGrpSpPr>
          <p:grpSpPr>
            <a:xfrm>
              <a:off x="7855528" y="278050"/>
              <a:ext cx="467948" cy="450377"/>
              <a:chOff x="-2489200" y="3082925"/>
              <a:chExt cx="2747963" cy="2644775"/>
            </a:xfrm>
            <a:solidFill>
              <a:schemeClr val="bg1"/>
            </a:solidFill>
          </p:grpSpPr>
          <p:sp>
            <p:nvSpPr>
              <p:cNvPr id="59" name="Freeform 49">
                <a:extLst>
                  <a:ext uri="{FF2B5EF4-FFF2-40B4-BE49-F238E27FC236}">
                    <a16:creationId xmlns:a16="http://schemas.microsoft.com/office/drawing/2014/main" id="{442EAA4C-37DD-4D34-9CEE-C82BB605D354}"/>
                  </a:ext>
                </a:extLst>
              </p:cNvPr>
              <p:cNvSpPr>
                <a:spLocks/>
              </p:cNvSpPr>
              <p:nvPr/>
            </p:nvSpPr>
            <p:spPr bwMode="auto">
              <a:xfrm>
                <a:off x="-1604962" y="4246563"/>
                <a:ext cx="414338" cy="919163"/>
              </a:xfrm>
              <a:custGeom>
                <a:avLst/>
                <a:gdLst>
                  <a:gd name="T0" fmla="*/ 38 w 110"/>
                  <a:gd name="T1" fmla="*/ 223 h 244"/>
                  <a:gd name="T2" fmla="*/ 22 w 110"/>
                  <a:gd name="T3" fmla="*/ 220 h 244"/>
                  <a:gd name="T4" fmla="*/ 9 w 110"/>
                  <a:gd name="T5" fmla="*/ 216 h 244"/>
                  <a:gd name="T6" fmla="*/ 9 w 110"/>
                  <a:gd name="T7" fmla="*/ 191 h 244"/>
                  <a:gd name="T8" fmla="*/ 28 w 110"/>
                  <a:gd name="T9" fmla="*/ 197 h 244"/>
                  <a:gd name="T10" fmla="*/ 49 w 110"/>
                  <a:gd name="T11" fmla="*/ 199 h 244"/>
                  <a:gd name="T12" fmla="*/ 74 w 110"/>
                  <a:gd name="T13" fmla="*/ 191 h 244"/>
                  <a:gd name="T14" fmla="*/ 84 w 110"/>
                  <a:gd name="T15" fmla="*/ 169 h 244"/>
                  <a:gd name="T16" fmla="*/ 81 w 110"/>
                  <a:gd name="T17" fmla="*/ 154 h 244"/>
                  <a:gd name="T18" fmla="*/ 73 w 110"/>
                  <a:gd name="T19" fmla="*/ 144 h 244"/>
                  <a:gd name="T20" fmla="*/ 52 w 110"/>
                  <a:gd name="T21" fmla="*/ 132 h 244"/>
                  <a:gd name="T22" fmla="*/ 36 w 110"/>
                  <a:gd name="T23" fmla="*/ 125 h 244"/>
                  <a:gd name="T24" fmla="*/ 8 w 110"/>
                  <a:gd name="T25" fmla="*/ 103 h 244"/>
                  <a:gd name="T26" fmla="*/ 0 w 110"/>
                  <a:gd name="T27" fmla="*/ 72 h 244"/>
                  <a:gd name="T28" fmla="*/ 12 w 110"/>
                  <a:gd name="T29" fmla="*/ 39 h 244"/>
                  <a:gd name="T30" fmla="*/ 38 w 110"/>
                  <a:gd name="T31" fmla="*/ 23 h 244"/>
                  <a:gd name="T32" fmla="*/ 39 w 110"/>
                  <a:gd name="T33" fmla="*/ 0 h 244"/>
                  <a:gd name="T34" fmla="*/ 64 w 110"/>
                  <a:gd name="T35" fmla="*/ 0 h 244"/>
                  <a:gd name="T36" fmla="*/ 64 w 110"/>
                  <a:gd name="T37" fmla="*/ 21 h 244"/>
                  <a:gd name="T38" fmla="*/ 93 w 110"/>
                  <a:gd name="T39" fmla="*/ 30 h 244"/>
                  <a:gd name="T40" fmla="*/ 93 w 110"/>
                  <a:gd name="T41" fmla="*/ 55 h 244"/>
                  <a:gd name="T42" fmla="*/ 76 w 110"/>
                  <a:gd name="T43" fmla="*/ 47 h 244"/>
                  <a:gd name="T44" fmla="*/ 56 w 110"/>
                  <a:gd name="T45" fmla="*/ 43 h 244"/>
                  <a:gd name="T46" fmla="*/ 35 w 110"/>
                  <a:gd name="T47" fmla="*/ 51 h 244"/>
                  <a:gd name="T48" fmla="*/ 27 w 110"/>
                  <a:gd name="T49" fmla="*/ 71 h 244"/>
                  <a:gd name="T50" fmla="*/ 30 w 110"/>
                  <a:gd name="T51" fmla="*/ 85 h 244"/>
                  <a:gd name="T52" fmla="*/ 38 w 110"/>
                  <a:gd name="T53" fmla="*/ 95 h 244"/>
                  <a:gd name="T54" fmla="*/ 58 w 110"/>
                  <a:gd name="T55" fmla="*/ 107 h 244"/>
                  <a:gd name="T56" fmla="*/ 70 w 110"/>
                  <a:gd name="T57" fmla="*/ 113 h 244"/>
                  <a:gd name="T58" fmla="*/ 101 w 110"/>
                  <a:gd name="T59" fmla="*/ 136 h 244"/>
                  <a:gd name="T60" fmla="*/ 110 w 110"/>
                  <a:gd name="T61" fmla="*/ 173 h 244"/>
                  <a:gd name="T62" fmla="*/ 97 w 110"/>
                  <a:gd name="T63" fmla="*/ 205 h 244"/>
                  <a:gd name="T64" fmla="*/ 64 w 110"/>
                  <a:gd name="T65" fmla="*/ 221 h 244"/>
                  <a:gd name="T66" fmla="*/ 64 w 110"/>
                  <a:gd name="T67" fmla="*/ 244 h 244"/>
                  <a:gd name="T68" fmla="*/ 39 w 110"/>
                  <a:gd name="T69" fmla="*/ 244 h 244"/>
                  <a:gd name="T70" fmla="*/ 38 w 110"/>
                  <a:gd name="T71" fmla="*/ 22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 h="244">
                    <a:moveTo>
                      <a:pt x="38" y="223"/>
                    </a:moveTo>
                    <a:cubicBezTo>
                      <a:pt x="32" y="223"/>
                      <a:pt x="27" y="221"/>
                      <a:pt x="22" y="220"/>
                    </a:cubicBezTo>
                    <a:cubicBezTo>
                      <a:pt x="18" y="219"/>
                      <a:pt x="14" y="218"/>
                      <a:pt x="9" y="216"/>
                    </a:cubicBezTo>
                    <a:cubicBezTo>
                      <a:pt x="9" y="191"/>
                      <a:pt x="9" y="191"/>
                      <a:pt x="9" y="191"/>
                    </a:cubicBezTo>
                    <a:cubicBezTo>
                      <a:pt x="17" y="194"/>
                      <a:pt x="20" y="195"/>
                      <a:pt x="28" y="197"/>
                    </a:cubicBezTo>
                    <a:cubicBezTo>
                      <a:pt x="37" y="199"/>
                      <a:pt x="43" y="199"/>
                      <a:pt x="49" y="199"/>
                    </a:cubicBezTo>
                    <a:cubicBezTo>
                      <a:pt x="59" y="199"/>
                      <a:pt x="68" y="197"/>
                      <a:pt x="74" y="191"/>
                    </a:cubicBezTo>
                    <a:cubicBezTo>
                      <a:pt x="80" y="185"/>
                      <a:pt x="84" y="178"/>
                      <a:pt x="84" y="169"/>
                    </a:cubicBezTo>
                    <a:cubicBezTo>
                      <a:pt x="84" y="163"/>
                      <a:pt x="83" y="159"/>
                      <a:pt x="81" y="154"/>
                    </a:cubicBezTo>
                    <a:cubicBezTo>
                      <a:pt x="79" y="150"/>
                      <a:pt x="77" y="147"/>
                      <a:pt x="73" y="144"/>
                    </a:cubicBezTo>
                    <a:cubicBezTo>
                      <a:pt x="70" y="141"/>
                      <a:pt x="63" y="137"/>
                      <a:pt x="52" y="132"/>
                    </a:cubicBezTo>
                    <a:cubicBezTo>
                      <a:pt x="36" y="125"/>
                      <a:pt x="36" y="125"/>
                      <a:pt x="36" y="125"/>
                    </a:cubicBezTo>
                    <a:cubicBezTo>
                      <a:pt x="23" y="118"/>
                      <a:pt x="13" y="111"/>
                      <a:pt x="8" y="103"/>
                    </a:cubicBezTo>
                    <a:cubicBezTo>
                      <a:pt x="3" y="94"/>
                      <a:pt x="0" y="84"/>
                      <a:pt x="0" y="72"/>
                    </a:cubicBezTo>
                    <a:cubicBezTo>
                      <a:pt x="0" y="59"/>
                      <a:pt x="4" y="48"/>
                      <a:pt x="12" y="39"/>
                    </a:cubicBezTo>
                    <a:cubicBezTo>
                      <a:pt x="20" y="30"/>
                      <a:pt x="27" y="26"/>
                      <a:pt x="38" y="23"/>
                    </a:cubicBezTo>
                    <a:cubicBezTo>
                      <a:pt x="39" y="0"/>
                      <a:pt x="39" y="0"/>
                      <a:pt x="39" y="0"/>
                    </a:cubicBezTo>
                    <a:cubicBezTo>
                      <a:pt x="64" y="0"/>
                      <a:pt x="64" y="0"/>
                      <a:pt x="64" y="0"/>
                    </a:cubicBezTo>
                    <a:cubicBezTo>
                      <a:pt x="64" y="21"/>
                      <a:pt x="64" y="21"/>
                      <a:pt x="64" y="21"/>
                    </a:cubicBezTo>
                    <a:cubicBezTo>
                      <a:pt x="76" y="22"/>
                      <a:pt x="86" y="26"/>
                      <a:pt x="93" y="30"/>
                    </a:cubicBezTo>
                    <a:cubicBezTo>
                      <a:pt x="93" y="55"/>
                      <a:pt x="93" y="55"/>
                      <a:pt x="93" y="55"/>
                    </a:cubicBezTo>
                    <a:cubicBezTo>
                      <a:pt x="89" y="52"/>
                      <a:pt x="84" y="50"/>
                      <a:pt x="76" y="47"/>
                    </a:cubicBezTo>
                    <a:cubicBezTo>
                      <a:pt x="69" y="45"/>
                      <a:pt x="62" y="43"/>
                      <a:pt x="56" y="43"/>
                    </a:cubicBezTo>
                    <a:cubicBezTo>
                      <a:pt x="47" y="43"/>
                      <a:pt x="40" y="46"/>
                      <a:pt x="35" y="51"/>
                    </a:cubicBezTo>
                    <a:cubicBezTo>
                      <a:pt x="29" y="56"/>
                      <a:pt x="27" y="63"/>
                      <a:pt x="27" y="71"/>
                    </a:cubicBezTo>
                    <a:cubicBezTo>
                      <a:pt x="27" y="76"/>
                      <a:pt x="28" y="81"/>
                      <a:pt x="30" y="85"/>
                    </a:cubicBezTo>
                    <a:cubicBezTo>
                      <a:pt x="31" y="89"/>
                      <a:pt x="34" y="92"/>
                      <a:pt x="38" y="95"/>
                    </a:cubicBezTo>
                    <a:cubicBezTo>
                      <a:pt x="41" y="98"/>
                      <a:pt x="48" y="102"/>
                      <a:pt x="58" y="107"/>
                    </a:cubicBezTo>
                    <a:cubicBezTo>
                      <a:pt x="70" y="113"/>
                      <a:pt x="70" y="113"/>
                      <a:pt x="70" y="113"/>
                    </a:cubicBezTo>
                    <a:cubicBezTo>
                      <a:pt x="84" y="119"/>
                      <a:pt x="94" y="127"/>
                      <a:pt x="101" y="136"/>
                    </a:cubicBezTo>
                    <a:cubicBezTo>
                      <a:pt x="107" y="146"/>
                      <a:pt x="110" y="158"/>
                      <a:pt x="110" y="173"/>
                    </a:cubicBezTo>
                    <a:cubicBezTo>
                      <a:pt x="110" y="185"/>
                      <a:pt x="106" y="195"/>
                      <a:pt x="97" y="205"/>
                    </a:cubicBezTo>
                    <a:cubicBezTo>
                      <a:pt x="89" y="214"/>
                      <a:pt x="80" y="219"/>
                      <a:pt x="64" y="221"/>
                    </a:cubicBezTo>
                    <a:cubicBezTo>
                      <a:pt x="64" y="244"/>
                      <a:pt x="64" y="244"/>
                      <a:pt x="64" y="244"/>
                    </a:cubicBezTo>
                    <a:cubicBezTo>
                      <a:pt x="39" y="244"/>
                      <a:pt x="39" y="244"/>
                      <a:pt x="39" y="244"/>
                    </a:cubicBezTo>
                    <a:lnTo>
                      <a:pt x="38"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0">
                <a:extLst>
                  <a:ext uri="{FF2B5EF4-FFF2-40B4-BE49-F238E27FC236}">
                    <a16:creationId xmlns:a16="http://schemas.microsoft.com/office/drawing/2014/main" id="{951C838D-36D8-43B1-9BE4-1A5B6CFB87C3}"/>
                  </a:ext>
                </a:extLst>
              </p:cNvPr>
              <p:cNvSpPr>
                <a:spLocks/>
              </p:cNvSpPr>
              <p:nvPr/>
            </p:nvSpPr>
            <p:spPr bwMode="auto">
              <a:xfrm>
                <a:off x="-2489200" y="3689350"/>
                <a:ext cx="1841500" cy="2038350"/>
              </a:xfrm>
              <a:custGeom>
                <a:avLst/>
                <a:gdLst>
                  <a:gd name="T0" fmla="*/ 290 w 489"/>
                  <a:gd name="T1" fmla="*/ 541 h 541"/>
                  <a:gd name="T2" fmla="*/ 0 w 489"/>
                  <a:gd name="T3" fmla="*/ 327 h 541"/>
                  <a:gd name="T4" fmla="*/ 58 w 489"/>
                  <a:gd name="T5" fmla="*/ 155 h 541"/>
                  <a:gd name="T6" fmla="*/ 173 w 489"/>
                  <a:gd name="T7" fmla="*/ 0 h 541"/>
                  <a:gd name="T8" fmla="*/ 407 w 489"/>
                  <a:gd name="T9" fmla="*/ 0 h 541"/>
                  <a:gd name="T10" fmla="*/ 489 w 489"/>
                  <a:gd name="T11" fmla="*/ 110 h 541"/>
                  <a:gd name="T12" fmla="*/ 474 w 489"/>
                  <a:gd name="T13" fmla="*/ 121 h 541"/>
                  <a:gd name="T14" fmla="*/ 397 w 489"/>
                  <a:gd name="T15" fmla="*/ 19 h 541"/>
                  <a:gd name="T16" fmla="*/ 183 w 489"/>
                  <a:gd name="T17" fmla="*/ 19 h 541"/>
                  <a:gd name="T18" fmla="*/ 73 w 489"/>
                  <a:gd name="T19" fmla="*/ 166 h 541"/>
                  <a:gd name="T20" fmla="*/ 19 w 489"/>
                  <a:gd name="T21" fmla="*/ 327 h 541"/>
                  <a:gd name="T22" fmla="*/ 290 w 489"/>
                  <a:gd name="T23" fmla="*/ 522 h 541"/>
                  <a:gd name="T24" fmla="*/ 421 w 489"/>
                  <a:gd name="T25" fmla="*/ 520 h 541"/>
                  <a:gd name="T26" fmla="*/ 422 w 489"/>
                  <a:gd name="T27" fmla="*/ 539 h 541"/>
                  <a:gd name="T28" fmla="*/ 290 w 489"/>
                  <a:gd name="T29"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9" h="541">
                    <a:moveTo>
                      <a:pt x="290" y="541"/>
                    </a:moveTo>
                    <a:cubicBezTo>
                      <a:pt x="51" y="541"/>
                      <a:pt x="0" y="425"/>
                      <a:pt x="0" y="327"/>
                    </a:cubicBezTo>
                    <a:cubicBezTo>
                      <a:pt x="0" y="267"/>
                      <a:pt x="20" y="206"/>
                      <a:pt x="58" y="155"/>
                    </a:cubicBezTo>
                    <a:cubicBezTo>
                      <a:pt x="173" y="0"/>
                      <a:pt x="173" y="0"/>
                      <a:pt x="173" y="0"/>
                    </a:cubicBezTo>
                    <a:cubicBezTo>
                      <a:pt x="407" y="0"/>
                      <a:pt x="407" y="0"/>
                      <a:pt x="407" y="0"/>
                    </a:cubicBezTo>
                    <a:cubicBezTo>
                      <a:pt x="489" y="110"/>
                      <a:pt x="489" y="110"/>
                      <a:pt x="489" y="110"/>
                    </a:cubicBezTo>
                    <a:cubicBezTo>
                      <a:pt x="474" y="121"/>
                      <a:pt x="474" y="121"/>
                      <a:pt x="474" y="121"/>
                    </a:cubicBezTo>
                    <a:cubicBezTo>
                      <a:pt x="397" y="19"/>
                      <a:pt x="397" y="19"/>
                      <a:pt x="397" y="19"/>
                    </a:cubicBezTo>
                    <a:cubicBezTo>
                      <a:pt x="183" y="19"/>
                      <a:pt x="183" y="19"/>
                      <a:pt x="183" y="19"/>
                    </a:cubicBezTo>
                    <a:cubicBezTo>
                      <a:pt x="73" y="166"/>
                      <a:pt x="73" y="166"/>
                      <a:pt x="73" y="166"/>
                    </a:cubicBezTo>
                    <a:cubicBezTo>
                      <a:pt x="38" y="214"/>
                      <a:pt x="18" y="271"/>
                      <a:pt x="19" y="327"/>
                    </a:cubicBezTo>
                    <a:cubicBezTo>
                      <a:pt x="19" y="454"/>
                      <a:pt x="113" y="522"/>
                      <a:pt x="290" y="522"/>
                    </a:cubicBezTo>
                    <a:cubicBezTo>
                      <a:pt x="382" y="522"/>
                      <a:pt x="421" y="520"/>
                      <a:pt x="421" y="520"/>
                    </a:cubicBezTo>
                    <a:cubicBezTo>
                      <a:pt x="422" y="539"/>
                      <a:pt x="422" y="539"/>
                      <a:pt x="422" y="539"/>
                    </a:cubicBezTo>
                    <a:cubicBezTo>
                      <a:pt x="422" y="539"/>
                      <a:pt x="383" y="541"/>
                      <a:pt x="290"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51">
                <a:extLst>
                  <a:ext uri="{FF2B5EF4-FFF2-40B4-BE49-F238E27FC236}">
                    <a16:creationId xmlns:a16="http://schemas.microsoft.com/office/drawing/2014/main" id="{86B76F67-5199-4C17-84C5-011860FF4697}"/>
                  </a:ext>
                </a:extLst>
              </p:cNvPr>
              <p:cNvSpPr>
                <a:spLocks noEditPoints="1"/>
              </p:cNvSpPr>
              <p:nvPr/>
            </p:nvSpPr>
            <p:spPr bwMode="auto">
              <a:xfrm>
                <a:off x="-1943100" y="3516313"/>
                <a:ext cx="1092200" cy="244475"/>
              </a:xfrm>
              <a:custGeom>
                <a:avLst/>
                <a:gdLst>
                  <a:gd name="T0" fmla="*/ 266 w 290"/>
                  <a:gd name="T1" fmla="*/ 65 h 65"/>
                  <a:gd name="T2" fmla="*/ 25 w 290"/>
                  <a:gd name="T3" fmla="*/ 65 h 65"/>
                  <a:gd name="T4" fmla="*/ 0 w 290"/>
                  <a:gd name="T5" fmla="*/ 40 h 65"/>
                  <a:gd name="T6" fmla="*/ 0 w 290"/>
                  <a:gd name="T7" fmla="*/ 25 h 65"/>
                  <a:gd name="T8" fmla="*/ 25 w 290"/>
                  <a:gd name="T9" fmla="*/ 0 h 65"/>
                  <a:gd name="T10" fmla="*/ 266 w 290"/>
                  <a:gd name="T11" fmla="*/ 0 h 65"/>
                  <a:gd name="T12" fmla="*/ 290 w 290"/>
                  <a:gd name="T13" fmla="*/ 25 h 65"/>
                  <a:gd name="T14" fmla="*/ 290 w 290"/>
                  <a:gd name="T15" fmla="*/ 40 h 65"/>
                  <a:gd name="T16" fmla="*/ 266 w 290"/>
                  <a:gd name="T17" fmla="*/ 65 h 65"/>
                  <a:gd name="T18" fmla="*/ 25 w 290"/>
                  <a:gd name="T19" fmla="*/ 19 h 65"/>
                  <a:gd name="T20" fmla="*/ 19 w 290"/>
                  <a:gd name="T21" fmla="*/ 25 h 65"/>
                  <a:gd name="T22" fmla="*/ 19 w 290"/>
                  <a:gd name="T23" fmla="*/ 40 h 65"/>
                  <a:gd name="T24" fmla="*/ 25 w 290"/>
                  <a:gd name="T25" fmla="*/ 46 h 65"/>
                  <a:gd name="T26" fmla="*/ 266 w 290"/>
                  <a:gd name="T27" fmla="*/ 46 h 65"/>
                  <a:gd name="T28" fmla="*/ 271 w 290"/>
                  <a:gd name="T29" fmla="*/ 40 h 65"/>
                  <a:gd name="T30" fmla="*/ 271 w 290"/>
                  <a:gd name="T31" fmla="*/ 25 h 65"/>
                  <a:gd name="T32" fmla="*/ 266 w 290"/>
                  <a:gd name="T33" fmla="*/ 19 h 65"/>
                  <a:gd name="T34" fmla="*/ 25 w 290"/>
                  <a:gd name="T35" fmla="*/ 1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65">
                    <a:moveTo>
                      <a:pt x="266" y="65"/>
                    </a:moveTo>
                    <a:cubicBezTo>
                      <a:pt x="25" y="65"/>
                      <a:pt x="25" y="65"/>
                      <a:pt x="25" y="65"/>
                    </a:cubicBezTo>
                    <a:cubicBezTo>
                      <a:pt x="11" y="65"/>
                      <a:pt x="0" y="53"/>
                      <a:pt x="0" y="40"/>
                    </a:cubicBezTo>
                    <a:cubicBezTo>
                      <a:pt x="0" y="25"/>
                      <a:pt x="0" y="25"/>
                      <a:pt x="0" y="25"/>
                    </a:cubicBezTo>
                    <a:cubicBezTo>
                      <a:pt x="0" y="12"/>
                      <a:pt x="11" y="0"/>
                      <a:pt x="25" y="0"/>
                    </a:cubicBezTo>
                    <a:cubicBezTo>
                      <a:pt x="266" y="0"/>
                      <a:pt x="266" y="0"/>
                      <a:pt x="266" y="0"/>
                    </a:cubicBezTo>
                    <a:cubicBezTo>
                      <a:pt x="279" y="0"/>
                      <a:pt x="290" y="12"/>
                      <a:pt x="290" y="25"/>
                    </a:cubicBezTo>
                    <a:cubicBezTo>
                      <a:pt x="290" y="40"/>
                      <a:pt x="290" y="40"/>
                      <a:pt x="290" y="40"/>
                    </a:cubicBezTo>
                    <a:cubicBezTo>
                      <a:pt x="290" y="53"/>
                      <a:pt x="279" y="65"/>
                      <a:pt x="266" y="65"/>
                    </a:cubicBezTo>
                    <a:close/>
                    <a:moveTo>
                      <a:pt x="25" y="19"/>
                    </a:moveTo>
                    <a:cubicBezTo>
                      <a:pt x="22" y="19"/>
                      <a:pt x="19" y="22"/>
                      <a:pt x="19" y="25"/>
                    </a:cubicBezTo>
                    <a:cubicBezTo>
                      <a:pt x="19" y="40"/>
                      <a:pt x="19" y="40"/>
                      <a:pt x="19" y="40"/>
                    </a:cubicBezTo>
                    <a:cubicBezTo>
                      <a:pt x="19" y="43"/>
                      <a:pt x="22" y="46"/>
                      <a:pt x="25" y="46"/>
                    </a:cubicBezTo>
                    <a:cubicBezTo>
                      <a:pt x="266" y="46"/>
                      <a:pt x="266" y="46"/>
                      <a:pt x="266" y="46"/>
                    </a:cubicBezTo>
                    <a:cubicBezTo>
                      <a:pt x="269" y="46"/>
                      <a:pt x="271" y="43"/>
                      <a:pt x="271" y="40"/>
                    </a:cubicBezTo>
                    <a:cubicBezTo>
                      <a:pt x="271" y="25"/>
                      <a:pt x="271" y="25"/>
                      <a:pt x="271" y="25"/>
                    </a:cubicBezTo>
                    <a:cubicBezTo>
                      <a:pt x="271" y="22"/>
                      <a:pt x="269" y="19"/>
                      <a:pt x="266" y="19"/>
                    </a:cubicBezTo>
                    <a:lnTo>
                      <a:pt x="2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52">
                <a:extLst>
                  <a:ext uri="{FF2B5EF4-FFF2-40B4-BE49-F238E27FC236}">
                    <a16:creationId xmlns:a16="http://schemas.microsoft.com/office/drawing/2014/main" id="{F89479BF-C449-458F-8C25-CDBF5534A81F}"/>
                  </a:ext>
                </a:extLst>
              </p:cNvPr>
              <p:cNvSpPr>
                <a:spLocks noEditPoints="1"/>
              </p:cNvSpPr>
              <p:nvPr/>
            </p:nvSpPr>
            <p:spPr bwMode="auto">
              <a:xfrm>
                <a:off x="-2108200" y="3082925"/>
                <a:ext cx="1433513" cy="504825"/>
              </a:xfrm>
              <a:custGeom>
                <a:avLst/>
                <a:gdLst>
                  <a:gd name="T0" fmla="*/ 296 w 381"/>
                  <a:gd name="T1" fmla="*/ 134 h 134"/>
                  <a:gd name="T2" fmla="*/ 85 w 381"/>
                  <a:gd name="T3" fmla="*/ 134 h 134"/>
                  <a:gd name="T4" fmla="*/ 0 w 381"/>
                  <a:gd name="T5" fmla="*/ 52 h 134"/>
                  <a:gd name="T6" fmla="*/ 34 w 381"/>
                  <a:gd name="T7" fmla="*/ 18 h 134"/>
                  <a:gd name="T8" fmla="*/ 77 w 381"/>
                  <a:gd name="T9" fmla="*/ 0 h 134"/>
                  <a:gd name="T10" fmla="*/ 120 w 381"/>
                  <a:gd name="T11" fmla="*/ 18 h 134"/>
                  <a:gd name="T12" fmla="*/ 136 w 381"/>
                  <a:gd name="T13" fmla="*/ 33 h 134"/>
                  <a:gd name="T14" fmla="*/ 138 w 381"/>
                  <a:gd name="T15" fmla="*/ 31 h 134"/>
                  <a:gd name="T16" fmla="*/ 242 w 381"/>
                  <a:gd name="T17" fmla="*/ 31 h 134"/>
                  <a:gd name="T18" fmla="*/ 245 w 381"/>
                  <a:gd name="T19" fmla="*/ 33 h 134"/>
                  <a:gd name="T20" fmla="*/ 260 w 381"/>
                  <a:gd name="T21" fmla="*/ 18 h 134"/>
                  <a:gd name="T22" fmla="*/ 304 w 381"/>
                  <a:gd name="T23" fmla="*/ 0 h 134"/>
                  <a:gd name="T24" fmla="*/ 347 w 381"/>
                  <a:gd name="T25" fmla="*/ 18 h 134"/>
                  <a:gd name="T26" fmla="*/ 381 w 381"/>
                  <a:gd name="T27" fmla="*/ 52 h 134"/>
                  <a:gd name="T28" fmla="*/ 296 w 381"/>
                  <a:gd name="T29" fmla="*/ 134 h 134"/>
                  <a:gd name="T30" fmla="*/ 93 w 381"/>
                  <a:gd name="T31" fmla="*/ 115 h 134"/>
                  <a:gd name="T32" fmla="*/ 288 w 381"/>
                  <a:gd name="T33" fmla="*/ 115 h 134"/>
                  <a:gd name="T34" fmla="*/ 354 w 381"/>
                  <a:gd name="T35" fmla="*/ 52 h 134"/>
                  <a:gd name="T36" fmla="*/ 334 w 381"/>
                  <a:gd name="T37" fmla="*/ 32 h 134"/>
                  <a:gd name="T38" fmla="*/ 304 w 381"/>
                  <a:gd name="T39" fmla="*/ 19 h 134"/>
                  <a:gd name="T40" fmla="*/ 274 w 381"/>
                  <a:gd name="T41" fmla="*/ 32 h 134"/>
                  <a:gd name="T42" fmla="*/ 274 w 381"/>
                  <a:gd name="T43" fmla="*/ 32 h 134"/>
                  <a:gd name="T44" fmla="*/ 245 w 381"/>
                  <a:gd name="T45" fmla="*/ 60 h 134"/>
                  <a:gd name="T46" fmla="*/ 229 w 381"/>
                  <a:gd name="T47" fmla="*/ 44 h 134"/>
                  <a:gd name="T48" fmla="*/ 152 w 381"/>
                  <a:gd name="T49" fmla="*/ 44 h 134"/>
                  <a:gd name="T50" fmla="*/ 136 w 381"/>
                  <a:gd name="T51" fmla="*/ 60 h 134"/>
                  <a:gd name="T52" fmla="*/ 107 w 381"/>
                  <a:gd name="T53" fmla="*/ 32 h 134"/>
                  <a:gd name="T54" fmla="*/ 77 w 381"/>
                  <a:gd name="T55" fmla="*/ 19 h 134"/>
                  <a:gd name="T56" fmla="*/ 47 w 381"/>
                  <a:gd name="T57" fmla="*/ 32 h 134"/>
                  <a:gd name="T58" fmla="*/ 27 w 381"/>
                  <a:gd name="T59" fmla="*/ 52 h 134"/>
                  <a:gd name="T60" fmla="*/ 93 w 381"/>
                  <a:gd name="T61" fmla="*/ 1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1" h="134">
                    <a:moveTo>
                      <a:pt x="296" y="134"/>
                    </a:moveTo>
                    <a:cubicBezTo>
                      <a:pt x="85" y="134"/>
                      <a:pt x="85" y="134"/>
                      <a:pt x="85" y="134"/>
                    </a:cubicBezTo>
                    <a:cubicBezTo>
                      <a:pt x="0" y="52"/>
                      <a:pt x="0" y="52"/>
                      <a:pt x="0" y="52"/>
                    </a:cubicBezTo>
                    <a:cubicBezTo>
                      <a:pt x="34" y="18"/>
                      <a:pt x="34" y="18"/>
                      <a:pt x="34" y="18"/>
                    </a:cubicBezTo>
                    <a:cubicBezTo>
                      <a:pt x="45" y="7"/>
                      <a:pt x="61" y="0"/>
                      <a:pt x="77" y="0"/>
                    </a:cubicBezTo>
                    <a:cubicBezTo>
                      <a:pt x="94" y="0"/>
                      <a:pt x="109" y="7"/>
                      <a:pt x="120" y="18"/>
                    </a:cubicBezTo>
                    <a:cubicBezTo>
                      <a:pt x="136" y="33"/>
                      <a:pt x="136" y="33"/>
                      <a:pt x="136" y="33"/>
                    </a:cubicBezTo>
                    <a:cubicBezTo>
                      <a:pt x="138" y="31"/>
                      <a:pt x="138" y="31"/>
                      <a:pt x="138" y="31"/>
                    </a:cubicBezTo>
                    <a:cubicBezTo>
                      <a:pt x="167" y="2"/>
                      <a:pt x="214" y="2"/>
                      <a:pt x="242" y="31"/>
                    </a:cubicBezTo>
                    <a:cubicBezTo>
                      <a:pt x="245" y="33"/>
                      <a:pt x="245" y="33"/>
                      <a:pt x="245" y="33"/>
                    </a:cubicBezTo>
                    <a:cubicBezTo>
                      <a:pt x="260" y="18"/>
                      <a:pt x="260" y="18"/>
                      <a:pt x="260" y="18"/>
                    </a:cubicBezTo>
                    <a:cubicBezTo>
                      <a:pt x="272" y="7"/>
                      <a:pt x="287" y="0"/>
                      <a:pt x="304" y="0"/>
                    </a:cubicBezTo>
                    <a:cubicBezTo>
                      <a:pt x="320" y="0"/>
                      <a:pt x="336" y="7"/>
                      <a:pt x="347" y="18"/>
                    </a:cubicBezTo>
                    <a:cubicBezTo>
                      <a:pt x="381" y="52"/>
                      <a:pt x="381" y="52"/>
                      <a:pt x="381" y="52"/>
                    </a:cubicBezTo>
                    <a:lnTo>
                      <a:pt x="296" y="134"/>
                    </a:lnTo>
                    <a:close/>
                    <a:moveTo>
                      <a:pt x="93" y="115"/>
                    </a:moveTo>
                    <a:cubicBezTo>
                      <a:pt x="288" y="115"/>
                      <a:pt x="288" y="115"/>
                      <a:pt x="288" y="115"/>
                    </a:cubicBezTo>
                    <a:cubicBezTo>
                      <a:pt x="354" y="52"/>
                      <a:pt x="354" y="52"/>
                      <a:pt x="354" y="52"/>
                    </a:cubicBezTo>
                    <a:cubicBezTo>
                      <a:pt x="334" y="32"/>
                      <a:pt x="334" y="32"/>
                      <a:pt x="334" y="32"/>
                    </a:cubicBezTo>
                    <a:cubicBezTo>
                      <a:pt x="326" y="24"/>
                      <a:pt x="315" y="19"/>
                      <a:pt x="304" y="19"/>
                    </a:cubicBezTo>
                    <a:cubicBezTo>
                      <a:pt x="293" y="19"/>
                      <a:pt x="282" y="24"/>
                      <a:pt x="274" y="32"/>
                    </a:cubicBezTo>
                    <a:cubicBezTo>
                      <a:pt x="274" y="32"/>
                      <a:pt x="274" y="32"/>
                      <a:pt x="274" y="32"/>
                    </a:cubicBezTo>
                    <a:cubicBezTo>
                      <a:pt x="245" y="60"/>
                      <a:pt x="245" y="60"/>
                      <a:pt x="245" y="60"/>
                    </a:cubicBezTo>
                    <a:cubicBezTo>
                      <a:pt x="229" y="44"/>
                      <a:pt x="229" y="44"/>
                      <a:pt x="229" y="44"/>
                    </a:cubicBezTo>
                    <a:cubicBezTo>
                      <a:pt x="208" y="23"/>
                      <a:pt x="173" y="23"/>
                      <a:pt x="152" y="44"/>
                    </a:cubicBezTo>
                    <a:cubicBezTo>
                      <a:pt x="136" y="60"/>
                      <a:pt x="136" y="60"/>
                      <a:pt x="136" y="60"/>
                    </a:cubicBezTo>
                    <a:cubicBezTo>
                      <a:pt x="107" y="32"/>
                      <a:pt x="107" y="32"/>
                      <a:pt x="107" y="32"/>
                    </a:cubicBezTo>
                    <a:cubicBezTo>
                      <a:pt x="99" y="24"/>
                      <a:pt x="88" y="19"/>
                      <a:pt x="77" y="19"/>
                    </a:cubicBezTo>
                    <a:cubicBezTo>
                      <a:pt x="66" y="19"/>
                      <a:pt x="55" y="24"/>
                      <a:pt x="47" y="32"/>
                    </a:cubicBezTo>
                    <a:cubicBezTo>
                      <a:pt x="27" y="52"/>
                      <a:pt x="27" y="52"/>
                      <a:pt x="27" y="52"/>
                    </a:cubicBezTo>
                    <a:lnTo>
                      <a:pt x="93"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53">
                <a:extLst>
                  <a:ext uri="{FF2B5EF4-FFF2-40B4-BE49-F238E27FC236}">
                    <a16:creationId xmlns:a16="http://schemas.microsoft.com/office/drawing/2014/main" id="{2D0D8C3B-AD01-44C1-9892-880F4A2A92F0}"/>
                  </a:ext>
                </a:extLst>
              </p:cNvPr>
              <p:cNvSpPr>
                <a:spLocks noEditPoints="1"/>
              </p:cNvSpPr>
              <p:nvPr/>
            </p:nvSpPr>
            <p:spPr bwMode="auto">
              <a:xfrm>
                <a:off x="-938212" y="4087813"/>
                <a:ext cx="1196975" cy="1631950"/>
              </a:xfrm>
              <a:custGeom>
                <a:avLst/>
                <a:gdLst>
                  <a:gd name="T0" fmla="*/ 754 w 754"/>
                  <a:gd name="T1" fmla="*/ 1028 h 1028"/>
                  <a:gd name="T2" fmla="*/ 0 w 754"/>
                  <a:gd name="T3" fmla="*/ 1028 h 1028"/>
                  <a:gd name="T4" fmla="*/ 0 w 754"/>
                  <a:gd name="T5" fmla="*/ 0 h 1028"/>
                  <a:gd name="T6" fmla="*/ 754 w 754"/>
                  <a:gd name="T7" fmla="*/ 0 h 1028"/>
                  <a:gd name="T8" fmla="*/ 754 w 754"/>
                  <a:gd name="T9" fmla="*/ 1028 h 1028"/>
                  <a:gd name="T10" fmla="*/ 45 w 754"/>
                  <a:gd name="T11" fmla="*/ 983 h 1028"/>
                  <a:gd name="T12" fmla="*/ 712 w 754"/>
                  <a:gd name="T13" fmla="*/ 983 h 1028"/>
                  <a:gd name="T14" fmla="*/ 712 w 754"/>
                  <a:gd name="T15" fmla="*/ 45 h 1028"/>
                  <a:gd name="T16" fmla="*/ 45 w 754"/>
                  <a:gd name="T17" fmla="*/ 45 h 1028"/>
                  <a:gd name="T18" fmla="*/ 45 w 754"/>
                  <a:gd name="T19" fmla="*/ 98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4" h="1028">
                    <a:moveTo>
                      <a:pt x="754" y="1028"/>
                    </a:moveTo>
                    <a:lnTo>
                      <a:pt x="0" y="1028"/>
                    </a:lnTo>
                    <a:lnTo>
                      <a:pt x="0" y="0"/>
                    </a:lnTo>
                    <a:lnTo>
                      <a:pt x="754" y="0"/>
                    </a:lnTo>
                    <a:lnTo>
                      <a:pt x="754" y="1028"/>
                    </a:lnTo>
                    <a:close/>
                    <a:moveTo>
                      <a:pt x="45" y="983"/>
                    </a:moveTo>
                    <a:lnTo>
                      <a:pt x="712" y="983"/>
                    </a:lnTo>
                    <a:lnTo>
                      <a:pt x="712" y="45"/>
                    </a:lnTo>
                    <a:lnTo>
                      <a:pt x="45" y="45"/>
                    </a:lnTo>
                    <a:lnTo>
                      <a:pt x="45" y="9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54">
                <a:extLst>
                  <a:ext uri="{FF2B5EF4-FFF2-40B4-BE49-F238E27FC236}">
                    <a16:creationId xmlns:a16="http://schemas.microsoft.com/office/drawing/2014/main" id="{3DF5E6AB-871B-42DF-BB36-5C4C0A2339ED}"/>
                  </a:ext>
                </a:extLst>
              </p:cNvPr>
              <p:cNvSpPr>
                <a:spLocks noEditPoints="1"/>
              </p:cNvSpPr>
              <p:nvPr/>
            </p:nvSpPr>
            <p:spPr bwMode="auto">
              <a:xfrm>
                <a:off x="-779462" y="4246563"/>
                <a:ext cx="881063" cy="249238"/>
              </a:xfrm>
              <a:custGeom>
                <a:avLst/>
                <a:gdLst>
                  <a:gd name="T0" fmla="*/ 555 w 555"/>
                  <a:gd name="T1" fmla="*/ 157 h 157"/>
                  <a:gd name="T2" fmla="*/ 0 w 555"/>
                  <a:gd name="T3" fmla="*/ 157 h 157"/>
                  <a:gd name="T4" fmla="*/ 0 w 555"/>
                  <a:gd name="T5" fmla="*/ 0 h 157"/>
                  <a:gd name="T6" fmla="*/ 555 w 555"/>
                  <a:gd name="T7" fmla="*/ 0 h 157"/>
                  <a:gd name="T8" fmla="*/ 555 w 555"/>
                  <a:gd name="T9" fmla="*/ 157 h 157"/>
                  <a:gd name="T10" fmla="*/ 45 w 555"/>
                  <a:gd name="T11" fmla="*/ 114 h 157"/>
                  <a:gd name="T12" fmla="*/ 512 w 555"/>
                  <a:gd name="T13" fmla="*/ 114 h 157"/>
                  <a:gd name="T14" fmla="*/ 512 w 555"/>
                  <a:gd name="T15" fmla="*/ 45 h 157"/>
                  <a:gd name="T16" fmla="*/ 45 w 555"/>
                  <a:gd name="T17" fmla="*/ 45 h 157"/>
                  <a:gd name="T18" fmla="*/ 45 w 555"/>
                  <a:gd name="T19" fmla="*/ 1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157">
                    <a:moveTo>
                      <a:pt x="555" y="157"/>
                    </a:moveTo>
                    <a:lnTo>
                      <a:pt x="0" y="157"/>
                    </a:lnTo>
                    <a:lnTo>
                      <a:pt x="0" y="0"/>
                    </a:lnTo>
                    <a:lnTo>
                      <a:pt x="555" y="0"/>
                    </a:lnTo>
                    <a:lnTo>
                      <a:pt x="555" y="157"/>
                    </a:lnTo>
                    <a:close/>
                    <a:moveTo>
                      <a:pt x="45" y="114"/>
                    </a:moveTo>
                    <a:lnTo>
                      <a:pt x="512" y="114"/>
                    </a:lnTo>
                    <a:lnTo>
                      <a:pt x="512" y="45"/>
                    </a:lnTo>
                    <a:lnTo>
                      <a:pt x="45" y="45"/>
                    </a:lnTo>
                    <a:lnTo>
                      <a:pt x="45"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55">
                <a:extLst>
                  <a:ext uri="{FF2B5EF4-FFF2-40B4-BE49-F238E27FC236}">
                    <a16:creationId xmlns:a16="http://schemas.microsoft.com/office/drawing/2014/main" id="{FB1B4A71-D2C0-4874-91F1-68970D57C892}"/>
                  </a:ext>
                </a:extLst>
              </p:cNvPr>
              <p:cNvSpPr>
                <a:spLocks noEditPoints="1"/>
              </p:cNvSpPr>
              <p:nvPr/>
            </p:nvSpPr>
            <p:spPr bwMode="auto">
              <a:xfrm>
                <a:off x="-779462" y="4702175"/>
                <a:ext cx="881063" cy="847725"/>
              </a:xfrm>
              <a:custGeom>
                <a:avLst/>
                <a:gdLst>
                  <a:gd name="T0" fmla="*/ 555 w 555"/>
                  <a:gd name="T1" fmla="*/ 534 h 534"/>
                  <a:gd name="T2" fmla="*/ 0 w 555"/>
                  <a:gd name="T3" fmla="*/ 534 h 534"/>
                  <a:gd name="T4" fmla="*/ 0 w 555"/>
                  <a:gd name="T5" fmla="*/ 0 h 534"/>
                  <a:gd name="T6" fmla="*/ 555 w 555"/>
                  <a:gd name="T7" fmla="*/ 0 h 534"/>
                  <a:gd name="T8" fmla="*/ 555 w 555"/>
                  <a:gd name="T9" fmla="*/ 534 h 534"/>
                  <a:gd name="T10" fmla="*/ 45 w 555"/>
                  <a:gd name="T11" fmla="*/ 489 h 534"/>
                  <a:gd name="T12" fmla="*/ 512 w 555"/>
                  <a:gd name="T13" fmla="*/ 489 h 534"/>
                  <a:gd name="T14" fmla="*/ 512 w 555"/>
                  <a:gd name="T15" fmla="*/ 45 h 534"/>
                  <a:gd name="T16" fmla="*/ 45 w 555"/>
                  <a:gd name="T17" fmla="*/ 45 h 534"/>
                  <a:gd name="T18" fmla="*/ 45 w 555"/>
                  <a:gd name="T19" fmla="*/ 48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534">
                    <a:moveTo>
                      <a:pt x="555" y="534"/>
                    </a:moveTo>
                    <a:lnTo>
                      <a:pt x="0" y="534"/>
                    </a:lnTo>
                    <a:lnTo>
                      <a:pt x="0" y="0"/>
                    </a:lnTo>
                    <a:lnTo>
                      <a:pt x="555" y="0"/>
                    </a:lnTo>
                    <a:lnTo>
                      <a:pt x="555" y="534"/>
                    </a:lnTo>
                    <a:close/>
                    <a:moveTo>
                      <a:pt x="45" y="489"/>
                    </a:moveTo>
                    <a:lnTo>
                      <a:pt x="512" y="489"/>
                    </a:lnTo>
                    <a:lnTo>
                      <a:pt x="512" y="45"/>
                    </a:lnTo>
                    <a:lnTo>
                      <a:pt x="45" y="45"/>
                    </a:lnTo>
                    <a:lnTo>
                      <a:pt x="45" y="4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Rectangle 56">
                <a:extLst>
                  <a:ext uri="{FF2B5EF4-FFF2-40B4-BE49-F238E27FC236}">
                    <a16:creationId xmlns:a16="http://schemas.microsoft.com/office/drawing/2014/main" id="{351B28C5-87FD-4EC3-A996-694A8411E4EA}"/>
                  </a:ext>
                </a:extLst>
              </p:cNvPr>
              <p:cNvSpPr>
                <a:spLocks noChangeArrowheads="1"/>
              </p:cNvSpPr>
              <p:nvPr/>
            </p:nvSpPr>
            <p:spPr bwMode="auto">
              <a:xfrm>
                <a:off x="-576262" y="4927600"/>
                <a:ext cx="71438" cy="588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Rectangle 57">
                <a:extLst>
                  <a:ext uri="{FF2B5EF4-FFF2-40B4-BE49-F238E27FC236}">
                    <a16:creationId xmlns:a16="http://schemas.microsoft.com/office/drawing/2014/main" id="{E2C4AEE7-EE97-4694-A0D1-53650FE57047}"/>
                  </a:ext>
                </a:extLst>
              </p:cNvPr>
              <p:cNvSpPr>
                <a:spLocks noChangeArrowheads="1"/>
              </p:cNvSpPr>
              <p:nvPr/>
            </p:nvSpPr>
            <p:spPr bwMode="auto">
              <a:xfrm>
                <a:off x="-373062" y="4735513"/>
                <a:ext cx="71438" cy="784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Rectangle 58">
                <a:extLst>
                  <a:ext uri="{FF2B5EF4-FFF2-40B4-BE49-F238E27FC236}">
                    <a16:creationId xmlns:a16="http://schemas.microsoft.com/office/drawing/2014/main" id="{C4B7ADD0-305F-4DAD-A748-B86E9432551C}"/>
                  </a:ext>
                </a:extLst>
              </p:cNvPr>
              <p:cNvSpPr>
                <a:spLocks noChangeArrowheads="1"/>
              </p:cNvSpPr>
              <p:nvPr/>
            </p:nvSpPr>
            <p:spPr bwMode="auto">
              <a:xfrm>
                <a:off x="-173037" y="4743450"/>
                <a:ext cx="71438" cy="784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Rectangle 59">
                <a:extLst>
                  <a:ext uri="{FF2B5EF4-FFF2-40B4-BE49-F238E27FC236}">
                    <a16:creationId xmlns:a16="http://schemas.microsoft.com/office/drawing/2014/main" id="{47B2D62B-1F9B-4259-9461-F5BDE657A945}"/>
                  </a:ext>
                </a:extLst>
              </p:cNvPr>
              <p:cNvSpPr>
                <a:spLocks noChangeArrowheads="1"/>
              </p:cNvSpPr>
              <p:nvPr/>
            </p:nvSpPr>
            <p:spPr bwMode="auto">
              <a:xfrm>
                <a:off x="-741362" y="4891088"/>
                <a:ext cx="809625"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Rectangle 60">
                <a:extLst>
                  <a:ext uri="{FF2B5EF4-FFF2-40B4-BE49-F238E27FC236}">
                    <a16:creationId xmlns:a16="http://schemas.microsoft.com/office/drawing/2014/main" id="{0FB83208-6E4A-415F-93A6-7F5C0397DE82}"/>
                  </a:ext>
                </a:extLst>
              </p:cNvPr>
              <p:cNvSpPr>
                <a:spLocks noChangeArrowheads="1"/>
              </p:cNvSpPr>
              <p:nvPr/>
            </p:nvSpPr>
            <p:spPr bwMode="auto">
              <a:xfrm>
                <a:off x="-741362" y="5094288"/>
                <a:ext cx="809625"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Rectangle 61">
                <a:extLst>
                  <a:ext uri="{FF2B5EF4-FFF2-40B4-BE49-F238E27FC236}">
                    <a16:creationId xmlns:a16="http://schemas.microsoft.com/office/drawing/2014/main" id="{70CFF9CF-47B5-4BA1-9651-1B07D48A33D0}"/>
                  </a:ext>
                </a:extLst>
              </p:cNvPr>
              <p:cNvSpPr>
                <a:spLocks noChangeArrowheads="1"/>
              </p:cNvSpPr>
              <p:nvPr/>
            </p:nvSpPr>
            <p:spPr bwMode="auto">
              <a:xfrm>
                <a:off x="-741362" y="5297488"/>
                <a:ext cx="809625" cy="68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75" name="Rectangle 7">
            <a:extLst>
              <a:ext uri="{FF2B5EF4-FFF2-40B4-BE49-F238E27FC236}">
                <a16:creationId xmlns:a16="http://schemas.microsoft.com/office/drawing/2014/main" id="{F07C42BC-0295-4C03-AE04-176A4F2564AF}"/>
              </a:ext>
            </a:extLst>
          </p:cNvPr>
          <p:cNvSpPr/>
          <p:nvPr/>
        </p:nvSpPr>
        <p:spPr>
          <a:xfrm>
            <a:off x="-33716" y="6389686"/>
            <a:ext cx="5198533" cy="487113"/>
          </a:xfrm>
          <a:prstGeom prst="rect">
            <a:avLst/>
          </a:prstGeom>
        </p:spPr>
        <p:txBody>
          <a:bodyPr wrap="square" lIns="121912" tIns="60956" rIns="121912" bIns="60956">
            <a:spAutoFit/>
          </a:bodyPr>
          <a:lstStyle/>
          <a:p>
            <a:pPr marL="0" marR="0" lvl="0" indent="0" algn="l" defTabSz="914286" rtl="0" eaLnBrk="1" fontAlgn="auto" latinLnBrk="0" hangingPunct="1">
              <a:lnSpc>
                <a:spcPct val="2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dados pesquisas ANP/</a:t>
            </a:r>
            <a:r>
              <a:rPr kumimoji="0" lang="pt-BR" sz="1400" b="0" i="0" u="none" strike="noStrike" kern="120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Esalq</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/PB/</a:t>
            </a:r>
            <a:r>
              <a:rPr kumimoji="0" lang="pt-BR" sz="1400" b="0" i="0" u="none" strike="noStrike" kern="1200" cap="none" spc="0" normalizeH="0" baseline="0" noProof="0" dirty="0" err="1">
                <a:ln>
                  <a:noFill/>
                </a:ln>
                <a:solidFill>
                  <a:prstClr val="black"/>
                </a:solidFill>
                <a:effectLst/>
                <a:uLnTx/>
                <a:uFillTx/>
                <a:latin typeface="Arial" panose="020B0604020202020204" pitchFamily="34" charset="0"/>
                <a:ea typeface="Century Gothic" charset="0"/>
                <a:cs typeface="Arial" panose="020B0604020202020204" pitchFamily="34" charset="0"/>
              </a:rPr>
              <a:t>cotepe</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rPr>
              <a:t> </a:t>
            </a:r>
            <a:endPar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Century Gothic" charset="0"/>
              <a:cs typeface="Arial" panose="020B0604020202020204" pitchFamily="34" charset="0"/>
            </a:endParaRPr>
          </a:p>
        </p:txBody>
      </p:sp>
      <p:sp>
        <p:nvSpPr>
          <p:cNvPr id="76" name="Título 1">
            <a:extLst>
              <a:ext uri="{FF2B5EF4-FFF2-40B4-BE49-F238E27FC236}">
                <a16:creationId xmlns:a16="http://schemas.microsoft.com/office/drawing/2014/main" id="{B186BCE3-EC17-4A9B-9E9F-800156F68727}"/>
              </a:ext>
            </a:extLst>
          </p:cNvPr>
          <p:cNvSpPr txBox="1">
            <a:spLocks/>
          </p:cNvSpPr>
          <p:nvPr/>
        </p:nvSpPr>
        <p:spPr>
          <a:xfrm rot="16200000">
            <a:off x="10507919" y="3711569"/>
            <a:ext cx="3022431" cy="463281"/>
          </a:xfrm>
          <a:prstGeom prst="rect">
            <a:avLst/>
          </a:prstGeom>
        </p:spPr>
        <p:txBody>
          <a:bodyPr vert="horz" lIns="110627" tIns="55315" rIns="110627" bIns="55315" rtlCol="0" anchor="ctr">
            <a:normAutofit/>
          </a:bodyPr>
          <a:lstStyle>
            <a:lvl1pPr algn="l" defTabSz="1043056" rtl="0" eaLnBrk="1" latinLnBrk="0" hangingPunct="1">
              <a:spcBef>
                <a:spcPct val="0"/>
              </a:spcBef>
              <a:buNone/>
              <a:defRPr sz="5000" b="1" kern="1200">
                <a:solidFill>
                  <a:srgbClr val="194C69"/>
                </a:solidFill>
                <a:latin typeface="+mj-lt"/>
                <a:ea typeface="+mj-ea"/>
                <a:cs typeface="+mj-cs"/>
              </a:defRPr>
            </a:lvl1pPr>
          </a:lstStyle>
          <a:p>
            <a:pPr marL="0" marR="0" lvl="0" indent="0" algn="l" defTabSz="1390707" rtl="0" eaLnBrk="1" fontAlgn="auto" latinLnBrk="0" hangingPunct="1">
              <a:lnSpc>
                <a:spcPct val="100000"/>
              </a:lnSpc>
              <a:spcBef>
                <a:spcPct val="0"/>
              </a:spcBef>
              <a:spcAft>
                <a:spcPts val="0"/>
              </a:spcAft>
              <a:buClrTx/>
              <a:buSzTx/>
              <a:buFontTx/>
              <a:buNone/>
              <a:tabLst/>
              <a:defRPr/>
            </a:pPr>
            <a:r>
              <a:rPr kumimoji="0" lang="pt-BR" sz="1467" b="1" i="0" u="none" strike="noStrike" kern="1200" cap="none" spc="0" normalizeH="0" baseline="0" noProof="0" dirty="0">
                <a:ln>
                  <a:noFill/>
                </a:ln>
                <a:solidFill>
                  <a:srgbClr val="01528A"/>
                </a:solidFill>
                <a:effectLst/>
                <a:uLnTx/>
                <a:uFillTx/>
                <a:latin typeface="Calibri Light"/>
                <a:ea typeface="+mj-ea"/>
                <a:cs typeface="+mj-cs"/>
              </a:rPr>
              <a:t> Fonte : PGES/ANP/CEPEIA/COTEPE</a:t>
            </a:r>
          </a:p>
        </p:txBody>
      </p:sp>
    </p:spTree>
    <p:extLst>
      <p:ext uri="{BB962C8B-B14F-4D97-AF65-F5344CB8AC3E}">
        <p14:creationId xmlns:p14="http://schemas.microsoft.com/office/powerpoint/2010/main" val="932300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additive="base">
                                        <p:cTn id="34" dur="500" fill="hold"/>
                                        <p:tgtEl>
                                          <p:spTgt spid="77"/>
                                        </p:tgtEl>
                                        <p:attrNameLst>
                                          <p:attrName>ppt_x</p:attrName>
                                        </p:attrNameLst>
                                      </p:cBhvr>
                                      <p:tavLst>
                                        <p:tav tm="0">
                                          <p:val>
                                            <p:strVal val="#ppt_x"/>
                                          </p:val>
                                        </p:tav>
                                        <p:tav tm="100000">
                                          <p:val>
                                            <p:strVal val="#ppt_x"/>
                                          </p:val>
                                        </p:tav>
                                      </p:tavLst>
                                    </p:anim>
                                    <p:anim calcmode="lin" valueType="num">
                                      <p:cBhvr additive="base">
                                        <p:cTn id="35"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5"/>
          <p:cNvSpPr txBox="1"/>
          <p:nvPr/>
        </p:nvSpPr>
        <p:spPr>
          <a:xfrm>
            <a:off x="699799" y="1381342"/>
            <a:ext cx="10207687" cy="4804239"/>
          </a:xfrm>
          <a:prstGeom prst="rect">
            <a:avLst/>
          </a:prstGeom>
          <a:noFill/>
        </p:spPr>
        <p:txBody>
          <a:bodyPr wrap="square" lIns="82906" tIns="41453" rIns="82906" bIns="41453">
            <a:spAutoFit/>
          </a:bodyPr>
          <a:lstStyle/>
          <a:p>
            <a:pPr marL="417" defTabSz="945718">
              <a:lnSpc>
                <a:spcPct val="150000"/>
              </a:lnSpc>
              <a:defRPr/>
            </a:pPr>
            <a:r>
              <a:rPr lang="pt-BR" sz="1814" b="1" dirty="0">
                <a:solidFill>
                  <a:srgbClr val="000000"/>
                </a:solidFill>
              </a:rPr>
              <a:t>No Rio de Janeiro :</a:t>
            </a:r>
          </a:p>
          <a:p>
            <a:pPr marL="343317" indent="-342900" defTabSz="945718">
              <a:lnSpc>
                <a:spcPct val="150000"/>
              </a:lnSpc>
              <a:buSzPct val="85000"/>
              <a:buFont typeface="Wingdings" panose="05000000000000000000" pitchFamily="2" charset="2"/>
              <a:buChar char="Ø"/>
              <a:defRPr/>
            </a:pPr>
            <a:r>
              <a:rPr lang="pt-BR" sz="1814" dirty="0">
                <a:solidFill>
                  <a:srgbClr val="000000"/>
                </a:solidFill>
              </a:rPr>
              <a:t>Divida de ICMS sem lastro no Setor de Combustíveis estimada em </a:t>
            </a:r>
            <a:r>
              <a:rPr lang="pt-BR" sz="1814" b="1" dirty="0">
                <a:solidFill>
                  <a:srgbClr val="FF0000"/>
                </a:solidFill>
              </a:rPr>
              <a:t>+ R$ 8 Bilhões</a:t>
            </a:r>
          </a:p>
          <a:p>
            <a:pPr marL="800517" lvl="1" indent="-342900" defTabSz="945718">
              <a:lnSpc>
                <a:spcPct val="150000"/>
              </a:lnSpc>
              <a:buSzPct val="85000"/>
              <a:buFont typeface="Wingdings" panose="05000000000000000000" pitchFamily="2" charset="2"/>
              <a:buChar char="ü"/>
              <a:defRPr/>
            </a:pPr>
            <a:r>
              <a:rPr lang="pt-BR" sz="1814" dirty="0">
                <a:solidFill>
                  <a:srgbClr val="000000"/>
                </a:solidFill>
              </a:rPr>
              <a:t>Das 5 maiores devedoras, 3 já são </a:t>
            </a:r>
            <a:r>
              <a:rPr lang="pt-BR" sz="1814" b="1" dirty="0">
                <a:solidFill>
                  <a:srgbClr val="FF0000"/>
                </a:solidFill>
              </a:rPr>
              <a:t>Inativas</a:t>
            </a:r>
          </a:p>
          <a:p>
            <a:pPr marL="800517" lvl="1" indent="-342900" defTabSz="945718">
              <a:lnSpc>
                <a:spcPct val="150000"/>
              </a:lnSpc>
              <a:buSzPct val="85000"/>
              <a:buFont typeface="Wingdings" panose="05000000000000000000" pitchFamily="2" charset="2"/>
              <a:buChar char="ü"/>
              <a:defRPr/>
            </a:pPr>
            <a:endParaRPr lang="pt-BR" sz="1814" dirty="0">
              <a:solidFill>
                <a:srgbClr val="FF0000"/>
              </a:solidFill>
            </a:endParaRPr>
          </a:p>
          <a:p>
            <a:pPr marL="343317" indent="-342900" defTabSz="945718">
              <a:lnSpc>
                <a:spcPct val="150000"/>
              </a:lnSpc>
              <a:buSzPct val="85000"/>
              <a:buFont typeface="Wingdings" panose="05000000000000000000" pitchFamily="2" charset="2"/>
              <a:buChar char="Ø"/>
              <a:defRPr/>
            </a:pPr>
            <a:r>
              <a:rPr lang="pt-BR" sz="1814" dirty="0">
                <a:solidFill>
                  <a:srgbClr val="000000"/>
                </a:solidFill>
              </a:rPr>
              <a:t>Hoje estima-se que </a:t>
            </a:r>
            <a:r>
              <a:rPr lang="pt-BR" sz="1814" b="1" dirty="0">
                <a:solidFill>
                  <a:srgbClr val="000000"/>
                </a:solidFill>
              </a:rPr>
              <a:t>250 milhões de litros/ano </a:t>
            </a:r>
            <a:r>
              <a:rPr lang="pt-BR" sz="1814" dirty="0">
                <a:solidFill>
                  <a:srgbClr val="000000"/>
                </a:solidFill>
              </a:rPr>
              <a:t>de gasolina tem ICMS questionado no valor de </a:t>
            </a:r>
            <a:r>
              <a:rPr lang="pt-BR" sz="2000" b="1" dirty="0">
                <a:solidFill>
                  <a:srgbClr val="FF0000"/>
                </a:solidFill>
              </a:rPr>
              <a:t>R$ 370 Milhões/ano</a:t>
            </a:r>
          </a:p>
          <a:p>
            <a:pPr marL="759110" lvl="1" indent="-285750" defTabSz="945718">
              <a:lnSpc>
                <a:spcPct val="150000"/>
              </a:lnSpc>
              <a:buSzPct val="85000"/>
              <a:buFont typeface="Wingdings" panose="05000000000000000000" pitchFamily="2" charset="2"/>
              <a:buChar char="ü"/>
              <a:defRPr/>
            </a:pPr>
            <a:r>
              <a:rPr lang="pt-BR" sz="1600" dirty="0">
                <a:solidFill>
                  <a:srgbClr val="000000"/>
                </a:solidFill>
              </a:rPr>
              <a:t>Aproximadamente 12% do mercado de Gasolina </a:t>
            </a:r>
          </a:p>
          <a:p>
            <a:pPr marL="759110" lvl="1" indent="-285750" defTabSz="945718">
              <a:lnSpc>
                <a:spcPct val="150000"/>
              </a:lnSpc>
              <a:buSzPct val="85000"/>
              <a:buFont typeface="Wingdings" panose="05000000000000000000" pitchFamily="2" charset="2"/>
              <a:buChar char="ü"/>
              <a:defRPr/>
            </a:pPr>
            <a:r>
              <a:rPr lang="pt-BR" sz="1600" dirty="0">
                <a:solidFill>
                  <a:srgbClr val="000000"/>
                </a:solidFill>
              </a:rPr>
              <a:t>Distribuidoras Regionais não conseguem operar no mercado do RJ </a:t>
            </a:r>
            <a:endParaRPr lang="pt-BR" sz="1600" b="1" dirty="0"/>
          </a:p>
          <a:p>
            <a:pPr marL="732535" lvl="1" indent="-259175" defTabSz="945718">
              <a:lnSpc>
                <a:spcPct val="150000"/>
              </a:lnSpc>
              <a:buSzPct val="85000"/>
              <a:buFont typeface="Wingdings" panose="05000000000000000000" pitchFamily="2" charset="2"/>
              <a:buChar char="Ø"/>
              <a:defRPr/>
            </a:pPr>
            <a:endParaRPr lang="pt-BR" sz="907" dirty="0">
              <a:solidFill>
                <a:srgbClr val="000000"/>
              </a:solidFill>
            </a:endParaRPr>
          </a:p>
          <a:p>
            <a:pPr marL="343317" indent="-342900" defTabSz="945718">
              <a:lnSpc>
                <a:spcPct val="150000"/>
              </a:lnSpc>
              <a:buSzPct val="85000"/>
              <a:buFont typeface="Wingdings" panose="05000000000000000000" pitchFamily="2" charset="2"/>
              <a:buChar char="Ø"/>
              <a:defRPr/>
            </a:pPr>
            <a:r>
              <a:rPr lang="pt-BR" sz="2000" dirty="0">
                <a:solidFill>
                  <a:srgbClr val="000000"/>
                </a:solidFill>
              </a:rPr>
              <a:t>No Etanol Hidratado, estima-se que </a:t>
            </a:r>
            <a:r>
              <a:rPr lang="pt-BR" sz="2000" b="1" dirty="0">
                <a:solidFill>
                  <a:srgbClr val="000000"/>
                </a:solidFill>
              </a:rPr>
              <a:t>170 milhões litros/ano tem </a:t>
            </a:r>
            <a:r>
              <a:rPr lang="pt-BR" sz="2000" dirty="0">
                <a:solidFill>
                  <a:srgbClr val="000000"/>
                </a:solidFill>
              </a:rPr>
              <a:t>o ICMS de </a:t>
            </a:r>
            <a:r>
              <a:rPr lang="pt-BR" sz="2000" b="1" dirty="0">
                <a:solidFill>
                  <a:srgbClr val="FF0000"/>
                </a:solidFill>
              </a:rPr>
              <a:t>R$ 66 Milhões  </a:t>
            </a:r>
            <a:r>
              <a:rPr lang="pt-BR" sz="2000" dirty="0">
                <a:solidFill>
                  <a:srgbClr val="000000"/>
                </a:solidFill>
              </a:rPr>
              <a:t>sendo questionado:</a:t>
            </a:r>
          </a:p>
          <a:p>
            <a:pPr marL="759110" lvl="1" indent="-285750" defTabSz="945718">
              <a:lnSpc>
                <a:spcPct val="150000"/>
              </a:lnSpc>
              <a:buSzPct val="85000"/>
              <a:buFont typeface="Wingdings" panose="05000000000000000000" pitchFamily="2" charset="2"/>
              <a:buChar char="Ø"/>
              <a:defRPr/>
            </a:pPr>
            <a:r>
              <a:rPr lang="pt-BR" sz="1600" dirty="0">
                <a:solidFill>
                  <a:srgbClr val="000000"/>
                </a:solidFill>
              </a:rPr>
              <a:t>Aproximadamente 30% do mercado de Etanol Hidratado</a:t>
            </a:r>
          </a:p>
        </p:txBody>
      </p:sp>
      <p:sp>
        <p:nvSpPr>
          <p:cNvPr id="18" name="Título 1">
            <a:extLst>
              <a:ext uri="{FF2B5EF4-FFF2-40B4-BE49-F238E27FC236}">
                <a16:creationId xmlns:a16="http://schemas.microsoft.com/office/drawing/2014/main" id="{7219525E-635A-463B-BE04-0394A702D547}"/>
              </a:ext>
            </a:extLst>
          </p:cNvPr>
          <p:cNvSpPr txBox="1">
            <a:spLocks/>
          </p:cNvSpPr>
          <p:nvPr/>
        </p:nvSpPr>
        <p:spPr>
          <a:xfrm>
            <a:off x="8883996" y="6407661"/>
            <a:ext cx="3082716" cy="463865"/>
          </a:xfrm>
          <a:prstGeom prst="rect">
            <a:avLst/>
          </a:prstGeom>
        </p:spPr>
        <p:txBody>
          <a:bodyPr vert="horz" lIns="82976" tIns="41489" rIns="82976" bIns="41489" rtlCol="0" anchor="ctr">
            <a:normAutofit/>
          </a:bodyPr>
          <a:lstStyle>
            <a:lvl1pPr algn="l" defTabSz="1043056" rtl="0" eaLnBrk="1" latinLnBrk="0" hangingPunct="1">
              <a:spcBef>
                <a:spcPct val="0"/>
              </a:spcBef>
              <a:buNone/>
              <a:defRPr sz="5000" b="1" kern="1200">
                <a:solidFill>
                  <a:srgbClr val="194C69"/>
                </a:solidFill>
                <a:latin typeface="+mj-lt"/>
                <a:ea typeface="+mj-ea"/>
                <a:cs typeface="+mj-cs"/>
              </a:defRPr>
            </a:lvl1pPr>
          </a:lstStyle>
          <a:p>
            <a:r>
              <a:rPr lang="pt-BR" sz="1088" dirty="0">
                <a:solidFill>
                  <a:schemeClr val="tx1"/>
                </a:solidFill>
              </a:rPr>
              <a:t> Fontes :  PGES/ANP/CEPEIA/COTEPE</a:t>
            </a:r>
          </a:p>
        </p:txBody>
      </p:sp>
      <p:sp>
        <p:nvSpPr>
          <p:cNvPr id="19" name="Shape 144">
            <a:extLst>
              <a:ext uri="{FF2B5EF4-FFF2-40B4-BE49-F238E27FC236}">
                <a16:creationId xmlns:a16="http://schemas.microsoft.com/office/drawing/2014/main" id="{F7616E6C-75B8-4B42-9748-498042D1ED39}"/>
              </a:ext>
            </a:extLst>
          </p:cNvPr>
          <p:cNvSpPr txBox="1">
            <a:spLocks/>
          </p:cNvSpPr>
          <p:nvPr/>
        </p:nvSpPr>
        <p:spPr>
          <a:xfrm>
            <a:off x="653144" y="195943"/>
            <a:ext cx="8818847" cy="1009906"/>
          </a:xfrm>
          <a:prstGeom prst="rect">
            <a:avLst/>
          </a:prstGeom>
        </p:spPr>
        <p:txBody>
          <a:bodyPr lIns="45699" tIns="45699" rIns="45699" bIns="45699" anchor="ctr"/>
          <a:lstStyle>
            <a:lvl1pPr algn="l" defTabSz="914400" rtl="0" eaLnBrk="1" latinLnBrk="0" hangingPunct="1">
              <a:lnSpc>
                <a:spcPct val="90000"/>
              </a:lnSpc>
              <a:spcBef>
                <a:spcPct val="0"/>
              </a:spcBef>
              <a:buNone/>
              <a:defRPr sz="3000" b="1"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333399"/>
                </a:solidFill>
                <a:effectLst/>
                <a:uLnTx/>
                <a:uFillTx/>
                <a:ea typeface="+mj-ea"/>
                <a:cs typeface="Arial" panose="020B0604020202020204" pitchFamily="34" charset="0"/>
              </a:rPr>
              <a:t>O Estado do RJ agoniza enquanto os débitos dos Devedores Contumazes só aumentam... </a:t>
            </a:r>
          </a:p>
        </p:txBody>
      </p:sp>
    </p:spTree>
    <p:extLst>
      <p:ext uri="{BB962C8B-B14F-4D97-AF65-F5344CB8AC3E}">
        <p14:creationId xmlns:p14="http://schemas.microsoft.com/office/powerpoint/2010/main" val="7610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348BF79B-1203-4E94-AEDB-0457FD297B85}"/>
              </a:ext>
            </a:extLst>
          </p:cNvPr>
          <p:cNvGraphicFramePr>
            <a:graphicFrameLocks noGrp="1"/>
          </p:cNvGraphicFramePr>
          <p:nvPr>
            <p:extLst>
              <p:ext uri="{D42A27DB-BD31-4B8C-83A1-F6EECF244321}">
                <p14:modId xmlns:p14="http://schemas.microsoft.com/office/powerpoint/2010/main" val="648382778"/>
              </p:ext>
            </p:extLst>
          </p:nvPr>
        </p:nvGraphicFramePr>
        <p:xfrm>
          <a:off x="897527" y="1295112"/>
          <a:ext cx="4436473" cy="4944326"/>
        </p:xfrm>
        <a:graphic>
          <a:graphicData uri="http://schemas.openxmlformats.org/drawingml/2006/table">
            <a:tbl>
              <a:tblPr/>
              <a:tblGrid>
                <a:gridCol w="1100001">
                  <a:extLst>
                    <a:ext uri="{9D8B030D-6E8A-4147-A177-3AD203B41FA5}">
                      <a16:colId xmlns:a16="http://schemas.microsoft.com/office/drawing/2014/main" val="3929166849"/>
                    </a:ext>
                  </a:extLst>
                </a:gridCol>
                <a:gridCol w="1100001">
                  <a:extLst>
                    <a:ext uri="{9D8B030D-6E8A-4147-A177-3AD203B41FA5}">
                      <a16:colId xmlns:a16="http://schemas.microsoft.com/office/drawing/2014/main" val="567568535"/>
                    </a:ext>
                  </a:extLst>
                </a:gridCol>
                <a:gridCol w="1100001">
                  <a:extLst>
                    <a:ext uri="{9D8B030D-6E8A-4147-A177-3AD203B41FA5}">
                      <a16:colId xmlns:a16="http://schemas.microsoft.com/office/drawing/2014/main" val="2605050708"/>
                    </a:ext>
                  </a:extLst>
                </a:gridCol>
                <a:gridCol w="1136470">
                  <a:extLst>
                    <a:ext uri="{9D8B030D-6E8A-4147-A177-3AD203B41FA5}">
                      <a16:colId xmlns:a16="http://schemas.microsoft.com/office/drawing/2014/main" val="3028281857"/>
                    </a:ext>
                  </a:extLst>
                </a:gridCol>
              </a:tblGrid>
              <a:tr h="400304">
                <a:tc>
                  <a:txBody>
                    <a:bodyPr/>
                    <a:lstStyle/>
                    <a:p>
                      <a:pPr algn="ctr" fontAlgn="ctr"/>
                      <a:r>
                        <a:rPr lang="pt-BR" sz="1200" b="1" i="0" u="none" strike="noStrike" dirty="0">
                          <a:solidFill>
                            <a:srgbClr val="FFFFFF"/>
                          </a:solidFill>
                          <a:effectLst/>
                          <a:latin typeface="Arial" panose="020B0604020202020204" pitchFamily="34" charset="0"/>
                        </a:rPr>
                        <a:t>Empresa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pt-BR" sz="1200" b="1" i="0" u="none" strike="noStrike" dirty="0">
                          <a:solidFill>
                            <a:srgbClr val="FFFFFF"/>
                          </a:solidFill>
                          <a:effectLst/>
                          <a:latin typeface="Arial" panose="020B0604020202020204" pitchFamily="34" charset="0"/>
                        </a:rPr>
                        <a:t>Autorização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pt-BR" sz="1000" b="1" i="0" u="none" strike="noStrike" dirty="0">
                          <a:solidFill>
                            <a:srgbClr val="FFFFFF"/>
                          </a:solidFill>
                          <a:effectLst/>
                          <a:latin typeface="Arial" panose="020B0604020202020204" pitchFamily="34" charset="0"/>
                        </a:rPr>
                        <a:t>Dívida Ativa</a:t>
                      </a:r>
                      <a:br>
                        <a:rPr lang="pt-BR" sz="1000" b="1" i="0" u="none" strike="noStrike" dirty="0">
                          <a:solidFill>
                            <a:srgbClr val="FFFFFF"/>
                          </a:solidFill>
                          <a:effectLst/>
                          <a:latin typeface="Arial" panose="020B0604020202020204" pitchFamily="34" charset="0"/>
                        </a:rPr>
                      </a:br>
                      <a:r>
                        <a:rPr lang="pt-BR" sz="1000" b="1" i="0" u="none" strike="noStrike" dirty="0">
                          <a:solidFill>
                            <a:srgbClr val="FFFFFF"/>
                          </a:solidFill>
                          <a:effectLst/>
                          <a:latin typeface="Arial" panose="020B060402020202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ctr"/>
                      <a:r>
                        <a:rPr lang="pt-BR" sz="1000" b="1" i="0" u="none" strike="noStrike" dirty="0">
                          <a:solidFill>
                            <a:srgbClr val="FFFFFF"/>
                          </a:solidFill>
                          <a:effectLst/>
                          <a:latin typeface="Arial" panose="020B0604020202020204" pitchFamily="34" charset="0"/>
                        </a:rPr>
                        <a:t>Capital Social</a:t>
                      </a:r>
                      <a:br>
                        <a:rPr lang="pt-BR" sz="1000" b="1" i="0" u="none" strike="noStrike" dirty="0">
                          <a:solidFill>
                            <a:srgbClr val="FFFFFF"/>
                          </a:solidFill>
                          <a:effectLst/>
                          <a:latin typeface="Arial" panose="020B0604020202020204" pitchFamily="34" charset="0"/>
                        </a:rPr>
                      </a:br>
                      <a:r>
                        <a:rPr lang="pt-BR" sz="1000" b="1" i="0" u="none" strike="noStrike" dirty="0">
                          <a:solidFill>
                            <a:srgbClr val="FFFFFF"/>
                          </a:solidFill>
                          <a:effectLst/>
                          <a:latin typeface="Arial" panose="020B0604020202020204" pitchFamily="34" charset="0"/>
                        </a:rPr>
                        <a:t>(R$)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3174939222"/>
                  </a:ext>
                </a:extLst>
              </a:tr>
              <a:tr h="216382">
                <a:tc>
                  <a:txBody>
                    <a:bodyPr/>
                    <a:lstStyle/>
                    <a:p>
                      <a:pPr algn="ctr" fontAlgn="ctr"/>
                      <a:r>
                        <a:rPr lang="pt-BR" sz="900" b="0" i="0" u="none" strike="noStrike" dirty="0">
                          <a:solidFill>
                            <a:srgbClr val="000000"/>
                          </a:solidFill>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effectLst/>
                          <a:latin typeface="Arial" panose="020B0604020202020204" pitchFamily="34" charset="0"/>
                        </a:rPr>
                        <a: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2.602.738.360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205.431.960.491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482096"/>
                  </a:ext>
                </a:extLst>
              </a:tr>
              <a:tr h="216382">
                <a:tc>
                  <a:txBody>
                    <a:bodyPr/>
                    <a:lstStyle/>
                    <a:p>
                      <a:pPr algn="ctr" fontAlgn="ctr"/>
                      <a:r>
                        <a:rPr lang="pt-BR" sz="900" b="0" i="0" u="none" strike="noStrike" dirty="0">
                          <a:solidFill>
                            <a:srgbClr val="000000"/>
                          </a:solidFill>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effectLst/>
                          <a:latin typeface="Arial" panose="020B0604020202020204" pitchFamily="34" charset="0"/>
                        </a:rPr>
                        <a: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2.270.777.678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208.713.675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989026"/>
                  </a:ext>
                </a:extLst>
              </a:tr>
              <a:tr h="216382">
                <a:tc>
                  <a:txBody>
                    <a:bodyPr/>
                    <a:lstStyle/>
                    <a:p>
                      <a:pPr algn="ctr" fontAlgn="ctr"/>
                      <a:r>
                        <a:rPr lang="pt-BR" sz="900" b="0" i="0" u="none" strike="noStrike" dirty="0">
                          <a:solidFill>
                            <a:srgbClr val="000000"/>
                          </a:solidFill>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effectLst/>
                          <a:latin typeface="Arial" panose="020B0604020202020204" pitchFamily="34" charset="0"/>
                        </a:rPr>
                        <a: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1.503.315.722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9.500.000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053411"/>
                  </a:ext>
                </a:extLst>
              </a:tr>
              <a:tr h="216382">
                <a:tc>
                  <a:txBody>
                    <a:bodyPr/>
                    <a:lstStyle/>
                    <a:p>
                      <a:pPr algn="ctr" fontAlgn="ctr"/>
                      <a:r>
                        <a:rPr lang="pt-BR" sz="900" b="0" i="0" u="none" strike="noStrike">
                          <a:solidFill>
                            <a:srgbClr val="000000"/>
                          </a:solidFill>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1.142.443.216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178558"/>
                  </a:ext>
                </a:extLst>
              </a:tr>
              <a:tr h="216382">
                <a:tc>
                  <a:txBody>
                    <a:bodyPr/>
                    <a:lstStyle/>
                    <a:p>
                      <a:pPr algn="ctr" fontAlgn="ctr"/>
                      <a:r>
                        <a:rPr lang="pt-BR" sz="900" b="0" i="0" u="none" strike="noStrike">
                          <a:solidFill>
                            <a:srgbClr val="000000"/>
                          </a:solidFill>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1.107.267.468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771242"/>
                  </a:ext>
                </a:extLst>
              </a:tr>
              <a:tr h="216382">
                <a:tc>
                  <a:txBody>
                    <a:bodyPr/>
                    <a:lstStyle/>
                    <a:p>
                      <a:pPr algn="ctr" fontAlgn="ctr"/>
                      <a:r>
                        <a:rPr lang="pt-BR" sz="900" b="0" i="0" u="none" strike="noStrike">
                          <a:solidFill>
                            <a:srgbClr val="000000"/>
                          </a:solidFill>
                          <a:effectLst/>
                          <a:latin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000000"/>
                          </a:solidFill>
                          <a:effectLst/>
                          <a:latin typeface="Arial" panose="020B0604020202020204" pitchFamily="34" charset="0"/>
                        </a:rPr>
                        <a: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1.067.814.702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503833"/>
                  </a:ext>
                </a:extLst>
              </a:tr>
              <a:tr h="216382">
                <a:tc>
                  <a:txBody>
                    <a:bodyPr/>
                    <a:lstStyle/>
                    <a:p>
                      <a:pPr algn="ctr" fontAlgn="ctr"/>
                      <a:r>
                        <a:rPr lang="pt-BR" sz="900" b="0" i="0" u="none" strike="noStrike">
                          <a:solidFill>
                            <a:srgbClr val="000000"/>
                          </a:solidFill>
                          <a:effectLst/>
                          <a:latin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1.055.012.817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717093"/>
                  </a:ext>
                </a:extLst>
              </a:tr>
              <a:tr h="216382">
                <a:tc>
                  <a:txBody>
                    <a:bodyPr/>
                    <a:lstStyle/>
                    <a:p>
                      <a:pPr algn="ctr" fontAlgn="ctr"/>
                      <a:r>
                        <a:rPr lang="pt-BR" sz="900" b="0" i="0" u="none" strike="noStrike">
                          <a:solidFill>
                            <a:srgbClr val="000000"/>
                          </a:solidFill>
                          <a:effectLst/>
                          <a:latin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921.879.391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832653"/>
                  </a:ext>
                </a:extLst>
              </a:tr>
              <a:tr h="216382">
                <a:tc>
                  <a:txBody>
                    <a:bodyPr/>
                    <a:lstStyle/>
                    <a:p>
                      <a:pPr algn="ctr" fontAlgn="ctr"/>
                      <a:r>
                        <a:rPr lang="pt-BR" sz="900" b="0" i="0" u="none" strike="noStrike">
                          <a:solidFill>
                            <a:srgbClr val="000000"/>
                          </a:solidFill>
                          <a:effectLst/>
                          <a:latin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838.460.011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324857"/>
                  </a:ext>
                </a:extLst>
              </a:tr>
              <a:tr h="216382">
                <a:tc>
                  <a:txBody>
                    <a:bodyPr/>
                    <a:lstStyle/>
                    <a:p>
                      <a:pPr algn="ctr" fontAlgn="ctr"/>
                      <a:r>
                        <a:rPr lang="pt-BR" sz="900" b="0" i="0" u="none" strike="noStrike">
                          <a:solidFill>
                            <a:srgbClr val="000000"/>
                          </a:solidFill>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800.177.965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827067"/>
                  </a:ext>
                </a:extLst>
              </a:tr>
              <a:tr h="216382">
                <a:tc>
                  <a:txBody>
                    <a:bodyPr/>
                    <a:lstStyle/>
                    <a:p>
                      <a:pPr algn="ctr" fontAlgn="ctr"/>
                      <a:r>
                        <a:rPr lang="pt-BR" sz="900" b="0" i="0" u="none" strike="noStrike">
                          <a:solidFill>
                            <a:srgbClr val="000000"/>
                          </a:solidFill>
                          <a:effectLst/>
                          <a:latin typeface="Arial" panose="020B060402020202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790.175.395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8002988"/>
                  </a:ext>
                </a:extLst>
              </a:tr>
              <a:tr h="216382">
                <a:tc>
                  <a:txBody>
                    <a:bodyPr/>
                    <a:lstStyle/>
                    <a:p>
                      <a:pPr algn="ctr" fontAlgn="ctr"/>
                      <a:r>
                        <a:rPr lang="pt-BR" sz="900" b="0" i="0" u="none" strike="noStrike">
                          <a:solidFill>
                            <a:srgbClr val="000000"/>
                          </a:solidFill>
                          <a:effectLst/>
                          <a:latin typeface="Arial" panose="020B060402020202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741.317.654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677157"/>
                  </a:ext>
                </a:extLst>
              </a:tr>
              <a:tr h="216382">
                <a:tc>
                  <a:txBody>
                    <a:bodyPr/>
                    <a:lstStyle/>
                    <a:p>
                      <a:pPr algn="ctr" fontAlgn="ctr"/>
                      <a:r>
                        <a:rPr lang="pt-BR" sz="900" b="0" i="0" u="none" strike="noStrike">
                          <a:solidFill>
                            <a:srgbClr val="000000"/>
                          </a:solidFill>
                          <a:effectLst/>
                          <a:latin typeface="Arial" panose="020B060402020202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a:solidFill>
                            <a:srgbClr val="000000"/>
                          </a:solidFill>
                          <a:effectLst/>
                          <a:latin typeface="Arial" panose="020B0604020202020204" pitchFamily="34" charset="0"/>
                        </a:rPr>
                        <a:t>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713.449.232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060438"/>
                  </a:ext>
                </a:extLst>
              </a:tr>
              <a:tr h="216382">
                <a:tc>
                  <a:txBody>
                    <a:bodyPr/>
                    <a:lstStyle/>
                    <a:p>
                      <a:pPr algn="ctr" fontAlgn="ctr"/>
                      <a:r>
                        <a:rPr lang="pt-BR" sz="900" b="0" i="0" u="none" strike="noStrike">
                          <a:solidFill>
                            <a:srgbClr val="000000"/>
                          </a:solidFill>
                          <a:effectLst/>
                          <a:latin typeface="Arial" panose="020B060402020202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659.803.656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385127"/>
                  </a:ext>
                </a:extLst>
              </a:tr>
              <a:tr h="216382">
                <a:tc>
                  <a:txBody>
                    <a:bodyPr/>
                    <a:lstStyle/>
                    <a:p>
                      <a:pPr algn="ctr" fontAlgn="ctr"/>
                      <a:r>
                        <a:rPr lang="pt-BR" sz="900" b="0" i="0" u="none" strike="noStrike">
                          <a:solidFill>
                            <a:srgbClr val="000000"/>
                          </a:solidFill>
                          <a:effectLst/>
                          <a:latin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658.712.454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8783779"/>
                  </a:ext>
                </a:extLst>
              </a:tr>
              <a:tr h="216382">
                <a:tc>
                  <a:txBody>
                    <a:bodyPr/>
                    <a:lstStyle/>
                    <a:p>
                      <a:pPr algn="ctr" fontAlgn="ctr"/>
                      <a:r>
                        <a:rPr lang="pt-BR" sz="900" b="0" i="0" u="none" strike="noStrike">
                          <a:solidFill>
                            <a:srgbClr val="000000"/>
                          </a:solidFill>
                          <a:effectLst/>
                          <a:latin typeface="Arial" panose="020B060402020202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636.893.177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17575"/>
                  </a:ext>
                </a:extLst>
              </a:tr>
              <a:tr h="216382">
                <a:tc>
                  <a:txBody>
                    <a:bodyPr/>
                    <a:lstStyle/>
                    <a:p>
                      <a:pPr algn="ctr" fontAlgn="ctr"/>
                      <a:r>
                        <a:rPr lang="pt-BR" sz="900" b="0" i="0" u="none" strike="noStrike">
                          <a:solidFill>
                            <a:srgbClr val="000000"/>
                          </a:solidFill>
                          <a:effectLst/>
                          <a:latin typeface="Arial" panose="020B060402020202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553.932.002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1.000.000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519960"/>
                  </a:ext>
                </a:extLst>
              </a:tr>
              <a:tr h="216382">
                <a:tc>
                  <a:txBody>
                    <a:bodyPr/>
                    <a:lstStyle/>
                    <a:p>
                      <a:pPr algn="ctr" fontAlgn="ctr"/>
                      <a:r>
                        <a:rPr lang="pt-BR" sz="900" b="0" i="0" u="none" strike="noStrike">
                          <a:solidFill>
                            <a:srgbClr val="000000"/>
                          </a:solidFill>
                          <a:effectLst/>
                          <a:latin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553.382.230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1.000.000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932037"/>
                  </a:ext>
                </a:extLst>
              </a:tr>
              <a:tr h="216382">
                <a:tc>
                  <a:txBody>
                    <a:bodyPr/>
                    <a:lstStyle/>
                    <a:p>
                      <a:pPr algn="ctr" fontAlgn="ctr"/>
                      <a:r>
                        <a:rPr lang="pt-BR" sz="900" b="0" i="0" u="none" strike="noStrike">
                          <a:solidFill>
                            <a:srgbClr val="000000"/>
                          </a:solidFill>
                          <a:effectLst/>
                          <a:latin typeface="Arial" panose="020B0604020202020204" pitchFamily="34"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530.202.463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29743"/>
                  </a:ext>
                </a:extLst>
              </a:tr>
              <a:tr h="216382">
                <a:tc>
                  <a:txBody>
                    <a:bodyPr/>
                    <a:lstStyle/>
                    <a:p>
                      <a:pPr algn="ctr" fontAlgn="ctr"/>
                      <a:r>
                        <a:rPr lang="pt-BR" sz="900" b="0" i="0" u="none" strike="noStrike">
                          <a:solidFill>
                            <a:srgbClr val="000000"/>
                          </a:solidFill>
                          <a:effectLst/>
                          <a:latin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000" b="0" i="0" u="none" strike="noStrike" dirty="0">
                          <a:solidFill>
                            <a:srgbClr val="FF0000"/>
                          </a:solidFill>
                          <a:effectLst/>
                          <a:latin typeface="Arial" panose="020B0604020202020204" pitchFamily="34" charset="0"/>
                        </a:rPr>
                        <a:t>Inativa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effectLst/>
                          <a:latin typeface="Arial" panose="020B0604020202020204" pitchFamily="34" charset="0"/>
                        </a:rPr>
                        <a:t>526.782.471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dirty="0">
                          <a:effectLst/>
                          <a:latin typeface="Arial" panose="020B0604020202020204" pitchFamily="34" charset="0"/>
                        </a:rPr>
                        <a:t>N/D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12753"/>
                  </a:ext>
                </a:extLst>
              </a:tr>
              <a:tr h="216382">
                <a:tc>
                  <a:txBody>
                    <a:bodyPr/>
                    <a:lstStyle/>
                    <a:p>
                      <a:pPr algn="l" fontAlgn="ctr"/>
                      <a:r>
                        <a:rPr lang="pt-BR" sz="900" b="0" i="0" u="none" strike="noStrike" dirty="0">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1000" b="0"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1" i="0" u="none" strike="noStrike" dirty="0">
                          <a:solidFill>
                            <a:srgbClr val="FF0000"/>
                          </a:solidFill>
                          <a:effectLst/>
                          <a:latin typeface="Arial" panose="020B0604020202020204" pitchFamily="34" charset="0"/>
                        </a:rPr>
                        <a:t>19.674.538.065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pt-BR" sz="900" b="1" i="0" u="none" strike="noStrike" dirty="0">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087464"/>
                  </a:ext>
                </a:extLst>
              </a:tr>
            </a:tbl>
          </a:graphicData>
        </a:graphic>
      </p:graphicFrame>
      <p:sp>
        <p:nvSpPr>
          <p:cNvPr id="2" name="Título 1">
            <a:extLst>
              <a:ext uri="{FF2B5EF4-FFF2-40B4-BE49-F238E27FC236}">
                <a16:creationId xmlns:a16="http://schemas.microsoft.com/office/drawing/2014/main" id="{6B0A303B-400C-4C30-91DC-AE45BA6BEEB5}"/>
              </a:ext>
            </a:extLst>
          </p:cNvPr>
          <p:cNvSpPr>
            <a:spLocks noGrp="1"/>
          </p:cNvSpPr>
          <p:nvPr>
            <p:ph type="title"/>
          </p:nvPr>
        </p:nvSpPr>
        <p:spPr>
          <a:xfrm>
            <a:off x="662121" y="273465"/>
            <a:ext cx="9069708" cy="927374"/>
          </a:xfrm>
        </p:spPr>
        <p:txBody>
          <a:bodyPr/>
          <a:lstStyle/>
          <a:p>
            <a:r>
              <a:rPr lang="pt-BR" sz="2600" dirty="0"/>
              <a:t>Em SP, as 20 maiores Devedoras do Setor de Combustíveis acumulam ~R$ 20 bilhões na dívida ativa</a:t>
            </a:r>
          </a:p>
        </p:txBody>
      </p:sp>
      <p:sp>
        <p:nvSpPr>
          <p:cNvPr id="10" name="Espaço Reservado para Texto 9">
            <a:extLst>
              <a:ext uri="{FF2B5EF4-FFF2-40B4-BE49-F238E27FC236}">
                <a16:creationId xmlns:a16="http://schemas.microsoft.com/office/drawing/2014/main" id="{16B9BEF5-66D0-4191-A48E-DCA0E0ADB35E}"/>
              </a:ext>
            </a:extLst>
          </p:cNvPr>
          <p:cNvSpPr>
            <a:spLocks noGrp="1"/>
          </p:cNvSpPr>
          <p:nvPr>
            <p:ph type="body" sz="quarter" idx="11"/>
          </p:nvPr>
        </p:nvSpPr>
        <p:spPr>
          <a:xfrm>
            <a:off x="2026027" y="6616164"/>
            <a:ext cx="11026775" cy="241836"/>
          </a:xfrm>
        </p:spPr>
        <p:txBody>
          <a:bodyPr/>
          <a:lstStyle/>
          <a:p>
            <a:r>
              <a:rPr lang="pt-BR" dirty="0"/>
              <a:t>Fonte: http://www.dividaativa.pge.sp.gov.br/ </a:t>
            </a:r>
          </a:p>
          <a:p>
            <a:endParaRPr lang="pt-BR" dirty="0"/>
          </a:p>
        </p:txBody>
      </p:sp>
      <p:sp>
        <p:nvSpPr>
          <p:cNvPr id="5" name="Retângulo 4">
            <a:extLst>
              <a:ext uri="{FF2B5EF4-FFF2-40B4-BE49-F238E27FC236}">
                <a16:creationId xmlns:a16="http://schemas.microsoft.com/office/drawing/2014/main" id="{DBDBA6DA-4023-4AAD-A9CC-9C8A0AE39BF2}"/>
              </a:ext>
            </a:extLst>
          </p:cNvPr>
          <p:cNvSpPr/>
          <p:nvPr/>
        </p:nvSpPr>
        <p:spPr>
          <a:xfrm>
            <a:off x="5591229" y="1407935"/>
            <a:ext cx="5902997" cy="5027017"/>
          </a:xfrm>
          <a:prstGeom prst="rect">
            <a:avLst/>
          </a:prstGeom>
        </p:spPr>
        <p:txBody>
          <a:bodyPr wrap="square">
            <a:spAutoFit/>
          </a:bodyPr>
          <a:lstStyle/>
          <a:p>
            <a:pPr marL="285750" indent="-285750">
              <a:lnSpc>
                <a:spcPct val="150000"/>
              </a:lnSpc>
              <a:buFont typeface="Wingdings" panose="05000000000000000000" pitchFamily="2" charset="2"/>
              <a:buChar char="ü"/>
            </a:pPr>
            <a:r>
              <a:rPr lang="pt-BR" b="1" dirty="0">
                <a:solidFill>
                  <a:srgbClr val="FF0000"/>
                </a:solidFill>
              </a:rPr>
              <a:t>15 empresas </a:t>
            </a:r>
            <a:r>
              <a:rPr lang="pt-BR" dirty="0"/>
              <a:t>estão Inativas ou inexistem</a:t>
            </a:r>
          </a:p>
          <a:p>
            <a:pPr marL="285750" indent="-285750">
              <a:lnSpc>
                <a:spcPct val="150000"/>
              </a:lnSpc>
              <a:buFont typeface="Wingdings" panose="05000000000000000000" pitchFamily="2" charset="2"/>
              <a:buChar char="ü"/>
            </a:pPr>
            <a:r>
              <a:rPr lang="pt-BR" dirty="0"/>
              <a:t>7 empresas operaram ou operam com liminares contra os </a:t>
            </a:r>
            <a:r>
              <a:rPr lang="pt-BR" b="1" dirty="0">
                <a:solidFill>
                  <a:srgbClr val="FF0000"/>
                </a:solidFill>
              </a:rPr>
              <a:t>Regimes Especiais de Tributação </a:t>
            </a:r>
          </a:p>
          <a:p>
            <a:pPr marL="285750" indent="-285750">
              <a:lnSpc>
                <a:spcPct val="150000"/>
              </a:lnSpc>
              <a:buFont typeface="Wingdings" panose="05000000000000000000" pitchFamily="2" charset="2"/>
              <a:buChar char="ü"/>
            </a:pPr>
            <a:r>
              <a:rPr lang="pt-BR" dirty="0"/>
              <a:t>A grande maioria não tem lastro em Juízo para garantia dos débitos</a:t>
            </a:r>
          </a:p>
          <a:p>
            <a:pPr marL="285750" indent="-285750">
              <a:lnSpc>
                <a:spcPct val="150000"/>
              </a:lnSpc>
              <a:buFont typeface="Wingdings" panose="05000000000000000000" pitchFamily="2" charset="2"/>
              <a:buChar char="ü"/>
            </a:pPr>
            <a:r>
              <a:rPr lang="pt-BR" dirty="0"/>
              <a:t>Durante o período de operação, sistematicamente vendendo </a:t>
            </a:r>
            <a:r>
              <a:rPr lang="pt-BR" b="1" dirty="0">
                <a:solidFill>
                  <a:srgbClr val="FF0000"/>
                </a:solidFill>
              </a:rPr>
              <a:t>abaixo do custo alijando concorrentes.</a:t>
            </a:r>
          </a:p>
          <a:p>
            <a:pPr algn="ctr">
              <a:lnSpc>
                <a:spcPct val="150000"/>
              </a:lnSpc>
            </a:pPr>
            <a:endParaRPr lang="pt-BR" b="1" dirty="0">
              <a:solidFill>
                <a:srgbClr val="FF0000"/>
              </a:solidFill>
            </a:endParaRPr>
          </a:p>
          <a:p>
            <a:pPr marL="285750" indent="-285750">
              <a:lnSpc>
                <a:spcPct val="150000"/>
              </a:lnSpc>
              <a:buFont typeface="Wingdings" panose="05000000000000000000" pitchFamily="2" charset="2"/>
              <a:buChar char="ü"/>
            </a:pPr>
            <a:r>
              <a:rPr lang="pt-BR" b="1" dirty="0">
                <a:solidFill>
                  <a:srgbClr val="FF0000"/>
                </a:solidFill>
              </a:rPr>
              <a:t>A pergunta é : </a:t>
            </a:r>
            <a:r>
              <a:rPr lang="pt-BR" dirty="0"/>
              <a:t>É razoável se permitir tamanho acúmulo de passivo, onde as dividas chegam</a:t>
            </a:r>
            <a:r>
              <a:rPr lang="pt-BR" b="1" dirty="0">
                <a:solidFill>
                  <a:srgbClr val="FF0000"/>
                </a:solidFill>
              </a:rPr>
              <a:t> a 1000 </a:t>
            </a:r>
            <a:r>
              <a:rPr lang="pt-BR" dirty="0"/>
              <a:t>vezes o Capital Social da empresa?</a:t>
            </a:r>
          </a:p>
          <a:p>
            <a:pPr marL="285750" indent="-285750">
              <a:lnSpc>
                <a:spcPct val="150000"/>
              </a:lnSpc>
              <a:buFont typeface="Wingdings" panose="05000000000000000000" pitchFamily="2" charset="2"/>
              <a:buChar char="ü"/>
            </a:pPr>
            <a:r>
              <a:rPr lang="pt-BR" dirty="0"/>
              <a:t>Ou seja : </a:t>
            </a:r>
            <a:r>
              <a:rPr lang="pt-BR" b="1" dirty="0">
                <a:solidFill>
                  <a:srgbClr val="FF0000"/>
                </a:solidFill>
              </a:rPr>
              <a:t>Nunca será recuperado pelo Fisco</a:t>
            </a:r>
            <a:r>
              <a:rPr lang="pt-BR" dirty="0">
                <a:solidFill>
                  <a:srgbClr val="FF0000"/>
                </a:solidFill>
              </a:rPr>
              <a:t>.</a:t>
            </a:r>
          </a:p>
        </p:txBody>
      </p:sp>
      <p:sp>
        <p:nvSpPr>
          <p:cNvPr id="4" name="CaixaDeTexto 3">
            <a:extLst>
              <a:ext uri="{FF2B5EF4-FFF2-40B4-BE49-F238E27FC236}">
                <a16:creationId xmlns:a16="http://schemas.microsoft.com/office/drawing/2014/main" id="{34C97A47-7BC1-45A6-B6F3-6F58302C030F}"/>
              </a:ext>
            </a:extLst>
          </p:cNvPr>
          <p:cNvSpPr txBox="1"/>
          <p:nvPr/>
        </p:nvSpPr>
        <p:spPr>
          <a:xfrm>
            <a:off x="1085780" y="1876019"/>
            <a:ext cx="322730" cy="461665"/>
          </a:xfrm>
          <a:prstGeom prst="rect">
            <a:avLst/>
          </a:prstGeom>
          <a:noFill/>
        </p:spPr>
        <p:txBody>
          <a:bodyPr wrap="square" rtlCol="0">
            <a:spAutoFit/>
          </a:bodyPr>
          <a:lstStyle/>
          <a:p>
            <a:r>
              <a:rPr lang="pt-BR" sz="2400" dirty="0">
                <a:solidFill>
                  <a:srgbClr val="FF0000"/>
                </a:solidFill>
              </a:rPr>
              <a:t>*</a:t>
            </a:r>
          </a:p>
        </p:txBody>
      </p:sp>
      <p:sp>
        <p:nvSpPr>
          <p:cNvPr id="8" name="CaixaDeTexto 7">
            <a:extLst>
              <a:ext uri="{FF2B5EF4-FFF2-40B4-BE49-F238E27FC236}">
                <a16:creationId xmlns:a16="http://schemas.microsoft.com/office/drawing/2014/main" id="{B65A0BFB-A6E2-446E-AD76-51559A1A9FF8}"/>
              </a:ext>
            </a:extLst>
          </p:cNvPr>
          <p:cNvSpPr txBox="1"/>
          <p:nvPr/>
        </p:nvSpPr>
        <p:spPr>
          <a:xfrm>
            <a:off x="1085780" y="2711759"/>
            <a:ext cx="322730" cy="461665"/>
          </a:xfrm>
          <a:prstGeom prst="rect">
            <a:avLst/>
          </a:prstGeom>
          <a:noFill/>
        </p:spPr>
        <p:txBody>
          <a:bodyPr wrap="square" rtlCol="0">
            <a:spAutoFit/>
          </a:bodyPr>
          <a:lstStyle/>
          <a:p>
            <a:r>
              <a:rPr lang="pt-BR" sz="2400" dirty="0">
                <a:solidFill>
                  <a:srgbClr val="FF0000"/>
                </a:solidFill>
              </a:rPr>
              <a:t>*</a:t>
            </a:r>
          </a:p>
        </p:txBody>
      </p:sp>
      <p:sp>
        <p:nvSpPr>
          <p:cNvPr id="9" name="CaixaDeTexto 8">
            <a:extLst>
              <a:ext uri="{FF2B5EF4-FFF2-40B4-BE49-F238E27FC236}">
                <a16:creationId xmlns:a16="http://schemas.microsoft.com/office/drawing/2014/main" id="{C629EC3D-8073-4658-849F-03AD24864F12}"/>
              </a:ext>
            </a:extLst>
          </p:cNvPr>
          <p:cNvSpPr txBox="1"/>
          <p:nvPr/>
        </p:nvSpPr>
        <p:spPr>
          <a:xfrm>
            <a:off x="1085780" y="3583353"/>
            <a:ext cx="322730" cy="461665"/>
          </a:xfrm>
          <a:prstGeom prst="rect">
            <a:avLst/>
          </a:prstGeom>
          <a:noFill/>
        </p:spPr>
        <p:txBody>
          <a:bodyPr wrap="square" rtlCol="0">
            <a:spAutoFit/>
          </a:bodyPr>
          <a:lstStyle/>
          <a:p>
            <a:r>
              <a:rPr lang="pt-BR" sz="2400" dirty="0">
                <a:solidFill>
                  <a:srgbClr val="FF0000"/>
                </a:solidFill>
              </a:rPr>
              <a:t>*</a:t>
            </a:r>
          </a:p>
        </p:txBody>
      </p:sp>
      <p:sp>
        <p:nvSpPr>
          <p:cNvPr id="11" name="CaixaDeTexto 10">
            <a:extLst>
              <a:ext uri="{FF2B5EF4-FFF2-40B4-BE49-F238E27FC236}">
                <a16:creationId xmlns:a16="http://schemas.microsoft.com/office/drawing/2014/main" id="{A5F93CED-04A9-4730-8BE0-5380E8BDFD18}"/>
              </a:ext>
            </a:extLst>
          </p:cNvPr>
          <p:cNvSpPr txBox="1"/>
          <p:nvPr/>
        </p:nvSpPr>
        <p:spPr>
          <a:xfrm>
            <a:off x="1085780" y="4237354"/>
            <a:ext cx="322730" cy="461665"/>
          </a:xfrm>
          <a:prstGeom prst="rect">
            <a:avLst/>
          </a:prstGeom>
          <a:noFill/>
        </p:spPr>
        <p:txBody>
          <a:bodyPr wrap="square" rtlCol="0">
            <a:spAutoFit/>
          </a:bodyPr>
          <a:lstStyle/>
          <a:p>
            <a:r>
              <a:rPr lang="pt-BR" sz="2400" dirty="0">
                <a:solidFill>
                  <a:srgbClr val="FF0000"/>
                </a:solidFill>
              </a:rPr>
              <a:t>*</a:t>
            </a:r>
          </a:p>
        </p:txBody>
      </p:sp>
      <p:sp>
        <p:nvSpPr>
          <p:cNvPr id="12" name="CaixaDeTexto 11">
            <a:extLst>
              <a:ext uri="{FF2B5EF4-FFF2-40B4-BE49-F238E27FC236}">
                <a16:creationId xmlns:a16="http://schemas.microsoft.com/office/drawing/2014/main" id="{DAC7F361-EEB3-4E3E-AC30-EE03AF02358F}"/>
              </a:ext>
            </a:extLst>
          </p:cNvPr>
          <p:cNvSpPr txBox="1"/>
          <p:nvPr/>
        </p:nvSpPr>
        <p:spPr>
          <a:xfrm>
            <a:off x="1085780" y="5526727"/>
            <a:ext cx="322730" cy="461665"/>
          </a:xfrm>
          <a:prstGeom prst="rect">
            <a:avLst/>
          </a:prstGeom>
          <a:noFill/>
        </p:spPr>
        <p:txBody>
          <a:bodyPr wrap="square" rtlCol="0">
            <a:spAutoFit/>
          </a:bodyPr>
          <a:lstStyle/>
          <a:p>
            <a:r>
              <a:rPr lang="pt-BR" sz="2400" dirty="0">
                <a:solidFill>
                  <a:srgbClr val="FF0000"/>
                </a:solidFill>
              </a:rPr>
              <a:t>*</a:t>
            </a:r>
          </a:p>
        </p:txBody>
      </p:sp>
      <p:sp>
        <p:nvSpPr>
          <p:cNvPr id="13" name="CaixaDeTexto 12">
            <a:extLst>
              <a:ext uri="{FF2B5EF4-FFF2-40B4-BE49-F238E27FC236}">
                <a16:creationId xmlns:a16="http://schemas.microsoft.com/office/drawing/2014/main" id="{2C1B7D21-76DC-4B84-9E72-B0A98AA03F97}"/>
              </a:ext>
            </a:extLst>
          </p:cNvPr>
          <p:cNvSpPr txBox="1"/>
          <p:nvPr/>
        </p:nvSpPr>
        <p:spPr>
          <a:xfrm>
            <a:off x="1085780" y="2275740"/>
            <a:ext cx="322730" cy="461665"/>
          </a:xfrm>
          <a:prstGeom prst="rect">
            <a:avLst/>
          </a:prstGeom>
          <a:noFill/>
        </p:spPr>
        <p:txBody>
          <a:bodyPr wrap="square" rtlCol="0">
            <a:spAutoFit/>
          </a:bodyPr>
          <a:lstStyle/>
          <a:p>
            <a:r>
              <a:rPr lang="pt-BR" sz="2400" dirty="0">
                <a:solidFill>
                  <a:srgbClr val="FF0000"/>
                </a:solidFill>
              </a:rPr>
              <a:t>*</a:t>
            </a:r>
          </a:p>
        </p:txBody>
      </p:sp>
      <p:sp>
        <p:nvSpPr>
          <p:cNvPr id="14" name="CaixaDeTexto 13">
            <a:extLst>
              <a:ext uri="{FF2B5EF4-FFF2-40B4-BE49-F238E27FC236}">
                <a16:creationId xmlns:a16="http://schemas.microsoft.com/office/drawing/2014/main" id="{BD652E47-3CF9-4F6A-A472-1D6E33774D8A}"/>
              </a:ext>
            </a:extLst>
          </p:cNvPr>
          <p:cNvSpPr txBox="1"/>
          <p:nvPr/>
        </p:nvSpPr>
        <p:spPr>
          <a:xfrm>
            <a:off x="1085780" y="4891530"/>
            <a:ext cx="322730" cy="461665"/>
          </a:xfrm>
          <a:prstGeom prst="rect">
            <a:avLst/>
          </a:prstGeom>
          <a:noFill/>
        </p:spPr>
        <p:txBody>
          <a:bodyPr wrap="square" rtlCol="0">
            <a:spAutoFit/>
          </a:bodyPr>
          <a:lstStyle/>
          <a:p>
            <a:r>
              <a:rPr lang="pt-BR" sz="2400" dirty="0">
                <a:solidFill>
                  <a:srgbClr val="FF0000"/>
                </a:solidFill>
              </a:rPr>
              <a:t>*</a:t>
            </a:r>
          </a:p>
        </p:txBody>
      </p:sp>
      <p:sp>
        <p:nvSpPr>
          <p:cNvPr id="15" name="CaixaDeTexto 14">
            <a:extLst>
              <a:ext uri="{FF2B5EF4-FFF2-40B4-BE49-F238E27FC236}">
                <a16:creationId xmlns:a16="http://schemas.microsoft.com/office/drawing/2014/main" id="{C9BE86C5-8D91-4BEF-AE06-2B5486458767}"/>
              </a:ext>
            </a:extLst>
          </p:cNvPr>
          <p:cNvSpPr txBox="1"/>
          <p:nvPr/>
        </p:nvSpPr>
        <p:spPr>
          <a:xfrm>
            <a:off x="897527" y="6239438"/>
            <a:ext cx="4262302" cy="369332"/>
          </a:xfrm>
          <a:prstGeom prst="rect">
            <a:avLst/>
          </a:prstGeom>
          <a:noFill/>
        </p:spPr>
        <p:txBody>
          <a:bodyPr wrap="square" rtlCol="0">
            <a:spAutoFit/>
          </a:bodyPr>
          <a:lstStyle/>
          <a:p>
            <a:r>
              <a:rPr lang="pt-BR" dirty="0">
                <a:solidFill>
                  <a:srgbClr val="FF0000"/>
                </a:solidFill>
              </a:rPr>
              <a:t>( * ) </a:t>
            </a:r>
            <a:r>
              <a:rPr lang="pt-BR" dirty="0"/>
              <a:t>empresas com liminares</a:t>
            </a:r>
          </a:p>
        </p:txBody>
      </p:sp>
    </p:spTree>
    <p:extLst>
      <p:ext uri="{BB962C8B-B14F-4D97-AF65-F5344CB8AC3E}">
        <p14:creationId xmlns:p14="http://schemas.microsoft.com/office/powerpoint/2010/main" val="895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 calcmode="lin" valueType="num">
                                      <p:cBhvr additive="base">
                                        <p:cTn id="2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a:xfrm>
            <a:off x="662122" y="273465"/>
            <a:ext cx="8834610" cy="927374"/>
          </a:xfrm>
        </p:spPr>
        <p:txBody>
          <a:bodyPr/>
          <a:lstStyle/>
          <a:p>
            <a:r>
              <a:rPr lang="pt-BR" sz="2800" dirty="0">
                <a:latin typeface="+mj-lt"/>
              </a:rPr>
              <a:t>A Extinção de Punibilidade</a:t>
            </a:r>
            <a:r>
              <a:rPr lang="pt-BR" sz="2800" dirty="0">
                <a:solidFill>
                  <a:srgbClr val="FF0000"/>
                </a:solidFill>
                <a:latin typeface="+mj-lt"/>
              </a:rPr>
              <a:t> igualou </a:t>
            </a:r>
            <a:r>
              <a:rPr lang="pt-BR" sz="2800" dirty="0">
                <a:latin typeface="+mj-lt"/>
              </a:rPr>
              <a:t>o Devedor Contumaz ao Devedor Eventual de Tributos</a:t>
            </a:r>
          </a:p>
        </p:txBody>
      </p:sp>
      <p:sp>
        <p:nvSpPr>
          <p:cNvPr id="3" name="Retângulo 2">
            <a:extLst>
              <a:ext uri="{FF2B5EF4-FFF2-40B4-BE49-F238E27FC236}">
                <a16:creationId xmlns:a16="http://schemas.microsoft.com/office/drawing/2014/main" id="{76A0546B-C8D9-42EC-9C06-88A8475FFDEF}"/>
              </a:ext>
            </a:extLst>
          </p:cNvPr>
          <p:cNvSpPr/>
          <p:nvPr/>
        </p:nvSpPr>
        <p:spPr>
          <a:xfrm>
            <a:off x="662122" y="1295760"/>
            <a:ext cx="11141102" cy="5355312"/>
          </a:xfrm>
          <a:prstGeom prst="rect">
            <a:avLst/>
          </a:prstGeom>
        </p:spPr>
        <p:txBody>
          <a:bodyPr wrap="square">
            <a:spAutoFit/>
          </a:bodyPr>
          <a:lstStyle/>
          <a:p>
            <a:pPr lvl="0">
              <a:spcAft>
                <a:spcPts val="0"/>
              </a:spcAft>
            </a:pPr>
            <a:r>
              <a:rPr lang="pt-BR" b="1" dirty="0">
                <a:solidFill>
                  <a:srgbClr val="FF0000"/>
                </a:solidFill>
                <a:ea typeface="Times New Roman" panose="02020603050405020304" pitchFamily="18" charset="0"/>
              </a:rPr>
              <a:t>1990</a:t>
            </a:r>
            <a:r>
              <a:rPr lang="pt-BR" dirty="0">
                <a:solidFill>
                  <a:srgbClr val="FF0000"/>
                </a:solidFill>
                <a:ea typeface="Times New Roman" panose="02020603050405020304" pitchFamily="18" charset="0"/>
              </a:rPr>
              <a:t> </a:t>
            </a:r>
            <a:r>
              <a:rPr lang="pt-BR" dirty="0">
                <a:ea typeface="Times New Roman" panose="02020603050405020304" pitchFamily="18" charset="0"/>
              </a:rPr>
              <a:t>: A Lei 8.137/90, que define os crimes contra a ordem tributária (sonegação, por ex.), determinava que a </a:t>
            </a:r>
            <a:r>
              <a:rPr lang="pt-BR" b="1" dirty="0">
                <a:solidFill>
                  <a:srgbClr val="FF0000"/>
                </a:solidFill>
                <a:ea typeface="Times New Roman" panose="02020603050405020304" pitchFamily="18" charset="0"/>
              </a:rPr>
              <a:t>extinção da punibilidade </a:t>
            </a:r>
            <a:r>
              <a:rPr lang="pt-BR" dirty="0">
                <a:ea typeface="Times New Roman" panose="02020603050405020304" pitchFamily="18" charset="0"/>
              </a:rPr>
              <a:t>somente ocorria caso o pagamento do tributo fosse feito em momento </a:t>
            </a:r>
            <a:r>
              <a:rPr lang="pt-BR" b="1" dirty="0">
                <a:solidFill>
                  <a:srgbClr val="FF0000"/>
                </a:solidFill>
                <a:ea typeface="Times New Roman" panose="02020603050405020304" pitchFamily="18" charset="0"/>
              </a:rPr>
              <a:t>anterior</a:t>
            </a:r>
            <a:r>
              <a:rPr lang="pt-BR" dirty="0">
                <a:ea typeface="Times New Roman" panose="02020603050405020304" pitchFamily="18" charset="0"/>
              </a:rPr>
              <a:t> ao do recebimento da denúncia penal;</a:t>
            </a:r>
            <a:endParaRPr lang="pt-BR" dirty="0">
              <a:ea typeface="Calibri" panose="020F0502020204030204" pitchFamily="34" charset="0"/>
            </a:endParaRPr>
          </a:p>
          <a:p>
            <a:pPr marL="457200">
              <a:spcAft>
                <a:spcPts val="0"/>
              </a:spcAft>
            </a:pPr>
            <a:r>
              <a:rPr lang="pt-BR" dirty="0">
                <a:ea typeface="Calibri" panose="020F0502020204030204" pitchFamily="34" charset="0"/>
              </a:rPr>
              <a:t> </a:t>
            </a:r>
          </a:p>
          <a:p>
            <a:pPr lvl="0">
              <a:spcAft>
                <a:spcPts val="0"/>
              </a:spcAft>
            </a:pPr>
            <a:r>
              <a:rPr lang="pt-BR" b="1" dirty="0">
                <a:solidFill>
                  <a:srgbClr val="FF0000"/>
                </a:solidFill>
                <a:ea typeface="Times New Roman" panose="02020603050405020304" pitchFamily="18" charset="0"/>
              </a:rPr>
              <a:t>1991 </a:t>
            </a:r>
            <a:r>
              <a:rPr lang="pt-BR" dirty="0">
                <a:ea typeface="Times New Roman" panose="02020603050405020304" pitchFamily="18" charset="0"/>
              </a:rPr>
              <a:t>: Essa possibilidade foi revogada pela </a:t>
            </a:r>
            <a:r>
              <a:rPr lang="pt-BR" dirty="0"/>
              <a:t>Lei nº 8.383, de 30.12.1991, n</a:t>
            </a:r>
            <a:r>
              <a:rPr lang="pt-BR" dirty="0">
                <a:ea typeface="Times New Roman" panose="02020603050405020304" pitchFamily="18" charset="0"/>
              </a:rPr>
              <a:t>o entanto;</a:t>
            </a:r>
          </a:p>
          <a:p>
            <a:pPr lvl="0">
              <a:spcAft>
                <a:spcPts val="0"/>
              </a:spcAft>
            </a:pPr>
            <a:endParaRPr lang="pt-BR" dirty="0">
              <a:ea typeface="Times New Roman" panose="02020603050405020304" pitchFamily="18" charset="0"/>
            </a:endParaRPr>
          </a:p>
          <a:p>
            <a:pPr lvl="0">
              <a:spcAft>
                <a:spcPts val="0"/>
              </a:spcAft>
            </a:pPr>
            <a:r>
              <a:rPr lang="pt-BR" b="1" dirty="0">
                <a:solidFill>
                  <a:srgbClr val="FF0000"/>
                </a:solidFill>
                <a:ea typeface="Times New Roman" panose="02020603050405020304" pitchFamily="18" charset="0"/>
              </a:rPr>
              <a:t>1995</a:t>
            </a:r>
            <a:r>
              <a:rPr lang="pt-BR" dirty="0">
                <a:ea typeface="Times New Roman" panose="02020603050405020304" pitchFamily="18" charset="0"/>
              </a:rPr>
              <a:t> : Lei  9.249/95,  ressuscitou em seu artigo 34, </a:t>
            </a:r>
            <a:r>
              <a:rPr lang="pt-BR" b="1" dirty="0">
                <a:solidFill>
                  <a:srgbClr val="FF0000"/>
                </a:solidFill>
                <a:ea typeface="Times New Roman" panose="02020603050405020304" pitchFamily="18" charset="0"/>
              </a:rPr>
              <a:t>a extinção de punibilidade </a:t>
            </a:r>
            <a:r>
              <a:rPr lang="pt-BR" dirty="0">
                <a:ea typeface="Times New Roman" panose="02020603050405020304" pitchFamily="18" charset="0"/>
              </a:rPr>
              <a:t>mantendo a limitação temporal (leia-se: pagamento até o recebimento da denúncia);</a:t>
            </a:r>
            <a:endParaRPr lang="pt-BR" dirty="0">
              <a:ea typeface="Calibri" panose="020F0502020204030204" pitchFamily="34" charset="0"/>
            </a:endParaRPr>
          </a:p>
          <a:p>
            <a:pPr>
              <a:spcAft>
                <a:spcPts val="0"/>
              </a:spcAft>
            </a:pPr>
            <a:r>
              <a:rPr lang="pt-BR" dirty="0">
                <a:ea typeface="Calibri" panose="020F0502020204030204" pitchFamily="34" charset="0"/>
              </a:rPr>
              <a:t> </a:t>
            </a:r>
          </a:p>
          <a:p>
            <a:pPr lvl="0">
              <a:spcAft>
                <a:spcPts val="0"/>
              </a:spcAft>
            </a:pPr>
            <a:r>
              <a:rPr lang="pt-BR" b="1" dirty="0">
                <a:solidFill>
                  <a:srgbClr val="FF0000"/>
                </a:solidFill>
                <a:ea typeface="Times New Roman" panose="02020603050405020304" pitchFamily="18" charset="0"/>
              </a:rPr>
              <a:t>2003</a:t>
            </a:r>
            <a:r>
              <a:rPr lang="pt-BR" dirty="0">
                <a:ea typeface="Times New Roman" panose="02020603050405020304" pitchFamily="18" charset="0"/>
              </a:rPr>
              <a:t> : A </a:t>
            </a:r>
            <a:r>
              <a:rPr lang="pt-BR" b="1" dirty="0">
                <a:ea typeface="Times New Roman" panose="02020603050405020304" pitchFamily="18" charset="0"/>
              </a:rPr>
              <a:t>Lei nº 10.684/2003</a:t>
            </a:r>
            <a:r>
              <a:rPr lang="pt-BR" dirty="0">
                <a:ea typeface="Times New Roman" panose="02020603050405020304" pitchFamily="18" charset="0"/>
              </a:rPr>
              <a:t> alterou significativamente o cenário, pois passou-se a defender que o pagamento integral de tributo,</a:t>
            </a:r>
            <a:r>
              <a:rPr lang="pt-BR" b="1" dirty="0">
                <a:ea typeface="Times New Roman" panose="02020603050405020304" pitchFamily="18" charset="0"/>
              </a:rPr>
              <a:t> </a:t>
            </a:r>
            <a:r>
              <a:rPr lang="pt-BR" b="1" dirty="0">
                <a:solidFill>
                  <a:srgbClr val="FF0000"/>
                </a:solidFill>
                <a:ea typeface="Times New Roman" panose="02020603050405020304" pitchFamily="18" charset="0"/>
              </a:rPr>
              <a:t>realizado a qualquer tempo, geraria a extinção da punibilidade, </a:t>
            </a:r>
            <a:r>
              <a:rPr lang="pt-BR" dirty="0">
                <a:ea typeface="Times New Roman" panose="02020603050405020304" pitchFamily="18" charset="0"/>
              </a:rPr>
              <a:t>entendimento esse foi ratificado pelo </a:t>
            </a:r>
            <a:r>
              <a:rPr lang="pt-BR" b="1" dirty="0">
                <a:ea typeface="Times New Roman" panose="02020603050405020304" pitchFamily="18" charset="0"/>
              </a:rPr>
              <a:t>STF</a:t>
            </a:r>
            <a:r>
              <a:rPr lang="pt-BR" dirty="0">
                <a:ea typeface="Times New Roman" panose="02020603050405020304" pitchFamily="18" charset="0"/>
              </a:rPr>
              <a:t>. E, mais, atualmente, prevalece o entendimento do STF de que o pagamento integral do débito tributário, </a:t>
            </a:r>
            <a:r>
              <a:rPr lang="pt-BR" b="1" dirty="0">
                <a:ea typeface="Times New Roman" panose="02020603050405020304" pitchFamily="18" charset="0"/>
              </a:rPr>
              <a:t>ainda que após o trânsito em julgado da condenação</a:t>
            </a:r>
            <a:r>
              <a:rPr lang="pt-BR" dirty="0">
                <a:ea typeface="Times New Roman" panose="02020603050405020304" pitchFamily="18" charset="0"/>
              </a:rPr>
              <a:t>, é causa de extinção da punibilidade;</a:t>
            </a:r>
            <a:endParaRPr lang="pt-BR" dirty="0">
              <a:ea typeface="Calibri" panose="020F0502020204030204" pitchFamily="34" charset="0"/>
            </a:endParaRPr>
          </a:p>
          <a:p>
            <a:pPr>
              <a:spcAft>
                <a:spcPts val="0"/>
              </a:spcAft>
            </a:pPr>
            <a:r>
              <a:rPr lang="pt-BR" dirty="0">
                <a:ea typeface="Calibri" panose="020F0502020204030204" pitchFamily="34" charset="0"/>
              </a:rPr>
              <a:t> </a:t>
            </a:r>
          </a:p>
          <a:p>
            <a:pPr lvl="0">
              <a:spcAft>
                <a:spcPts val="0"/>
              </a:spcAft>
            </a:pPr>
            <a:r>
              <a:rPr lang="pt-BR" b="1" dirty="0">
                <a:solidFill>
                  <a:srgbClr val="FF0000"/>
                </a:solidFill>
                <a:ea typeface="Times New Roman" panose="02020603050405020304" pitchFamily="18" charset="0"/>
              </a:rPr>
              <a:t>2011</a:t>
            </a:r>
            <a:r>
              <a:rPr lang="pt-BR" dirty="0">
                <a:ea typeface="Times New Roman" panose="02020603050405020304" pitchFamily="18" charset="0"/>
              </a:rPr>
              <a:t> : No caso de </a:t>
            </a:r>
            <a:r>
              <a:rPr lang="pt-BR" b="1" dirty="0">
                <a:ea typeface="Times New Roman" panose="02020603050405020304" pitchFamily="18" charset="0"/>
              </a:rPr>
              <a:t>parcelamento (Refis)</a:t>
            </a:r>
            <a:r>
              <a:rPr lang="pt-BR" dirty="0">
                <a:ea typeface="Times New Roman" panose="02020603050405020304" pitchFamily="18" charset="0"/>
              </a:rPr>
              <a:t> de débitos tributários (e previdenciários) foi mantida uma limitação temporal. Isto é, se for formalizado </a:t>
            </a:r>
            <a:r>
              <a:rPr lang="pt-BR" b="1" dirty="0">
                <a:solidFill>
                  <a:srgbClr val="FF0000"/>
                </a:solidFill>
                <a:ea typeface="Times New Roman" panose="02020603050405020304" pitchFamily="18" charset="0"/>
              </a:rPr>
              <a:t>antes do recebimento da denúncia</a:t>
            </a:r>
            <a:r>
              <a:rPr lang="pt-BR" dirty="0">
                <a:ea typeface="Times New Roman" panose="02020603050405020304" pitchFamily="18" charset="0"/>
              </a:rPr>
              <a:t>, a Lei nº 12.382/2011              determina que fica  pretensão punitiva e se extingue definitivamente a punibilidade com o pagamento       da última parcela</a:t>
            </a:r>
            <a:endParaRPr lang="pt-BR"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94948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3A80A-ECFE-4D85-A6AF-61CE1AA07A54}"/>
              </a:ext>
            </a:extLst>
          </p:cNvPr>
          <p:cNvSpPr>
            <a:spLocks noGrp="1"/>
          </p:cNvSpPr>
          <p:nvPr>
            <p:ph type="title"/>
          </p:nvPr>
        </p:nvSpPr>
        <p:spPr>
          <a:xfrm>
            <a:off x="662121" y="273465"/>
            <a:ext cx="8892425" cy="927374"/>
          </a:xfrm>
        </p:spPr>
        <p:txBody>
          <a:bodyPr/>
          <a:lstStyle/>
          <a:p>
            <a:r>
              <a:rPr lang="pt-BR" sz="2800" dirty="0">
                <a:latin typeface="+mj-lt"/>
              </a:rPr>
              <a:t>No que pese a Súmula 70 do STF, o Judiciário tem reconhecido a figura do Devedor Contumaz ... </a:t>
            </a:r>
          </a:p>
        </p:txBody>
      </p:sp>
      <p:sp>
        <p:nvSpPr>
          <p:cNvPr id="4" name="Retângulo 3">
            <a:extLst>
              <a:ext uri="{FF2B5EF4-FFF2-40B4-BE49-F238E27FC236}">
                <a16:creationId xmlns:a16="http://schemas.microsoft.com/office/drawing/2014/main" id="{75619EC8-066E-47B4-8125-69ED2979D8FC}"/>
              </a:ext>
            </a:extLst>
          </p:cNvPr>
          <p:cNvSpPr/>
          <p:nvPr/>
        </p:nvSpPr>
        <p:spPr>
          <a:xfrm>
            <a:off x="737112" y="3379331"/>
            <a:ext cx="10590248" cy="923330"/>
          </a:xfrm>
          <a:prstGeom prst="rect">
            <a:avLst/>
          </a:prstGeom>
        </p:spPr>
        <p:txBody>
          <a:bodyPr wrap="square">
            <a:spAutoFit/>
          </a:bodyPr>
          <a:lstStyle/>
          <a:p>
            <a:pPr marL="285750" indent="-285750">
              <a:spcAft>
                <a:spcPts val="0"/>
              </a:spcAft>
              <a:buFont typeface="Wingdings" panose="05000000000000000000" pitchFamily="2" charset="2"/>
              <a:buChar char="ü"/>
            </a:pPr>
            <a:r>
              <a:rPr lang="pt-BR" dirty="0">
                <a:latin typeface="+mj-lt"/>
                <a:ea typeface="Calibri" panose="020F0502020204030204" pitchFamily="34" charset="0"/>
              </a:rPr>
              <a:t>Em maio/13, o </a:t>
            </a:r>
            <a:r>
              <a:rPr lang="pt-BR" b="1" dirty="0">
                <a:solidFill>
                  <a:srgbClr val="FF0000"/>
                </a:solidFill>
                <a:latin typeface="+mj-lt"/>
                <a:ea typeface="Calibri" panose="020F0502020204030204" pitchFamily="34" charset="0"/>
              </a:rPr>
              <a:t>STF</a:t>
            </a:r>
            <a:r>
              <a:rPr lang="pt-BR" dirty="0">
                <a:solidFill>
                  <a:srgbClr val="FF0000"/>
                </a:solidFill>
                <a:latin typeface="+mj-lt"/>
                <a:ea typeface="Calibri" panose="020F0502020204030204" pitchFamily="34" charset="0"/>
              </a:rPr>
              <a:t> </a:t>
            </a:r>
            <a:r>
              <a:rPr lang="pt-BR" dirty="0">
                <a:latin typeface="+mj-lt"/>
                <a:ea typeface="Calibri" panose="020F0502020204030204" pitchFamily="34" charset="0"/>
              </a:rPr>
              <a:t>declarou a norma </a:t>
            </a:r>
            <a:r>
              <a:rPr lang="pt-BR" b="1" dirty="0">
                <a:solidFill>
                  <a:srgbClr val="FF0000"/>
                </a:solidFill>
                <a:latin typeface="+mj-lt"/>
                <a:ea typeface="Calibri" panose="020F0502020204030204" pitchFamily="34" charset="0"/>
              </a:rPr>
              <a:t>constitucional. </a:t>
            </a:r>
            <a:r>
              <a:rPr lang="pt-BR" dirty="0">
                <a:latin typeface="+mj-lt"/>
                <a:ea typeface="Calibri" panose="020F0502020204030204" pitchFamily="34" charset="0"/>
              </a:rPr>
              <a:t>Com isso, chancelou a decisão da Receita de fechar a American Virginia Indústria Comércio Importação e Exportação de Tabacos, dona de uma </a:t>
            </a:r>
            <a:r>
              <a:rPr lang="pt-BR" dirty="0">
                <a:ea typeface="Calibri" panose="020F0502020204030204" pitchFamily="34" charset="0"/>
              </a:rPr>
              <a:t>dívida</a:t>
            </a:r>
            <a:r>
              <a:rPr lang="pt-BR" dirty="0">
                <a:latin typeface="+mj-lt"/>
                <a:ea typeface="Calibri" panose="020F0502020204030204" pitchFamily="34" charset="0"/>
              </a:rPr>
              <a:t> de R$ 2 bilhões com o Fisco. </a:t>
            </a:r>
          </a:p>
        </p:txBody>
      </p:sp>
      <p:sp>
        <p:nvSpPr>
          <p:cNvPr id="6" name="Rectangle 2">
            <a:extLst>
              <a:ext uri="{FF2B5EF4-FFF2-40B4-BE49-F238E27FC236}">
                <a16:creationId xmlns:a16="http://schemas.microsoft.com/office/drawing/2014/main" id="{2B8BAB40-D644-41D3-8725-5E721B98E6BF}"/>
              </a:ext>
            </a:extLst>
          </p:cNvPr>
          <p:cNvSpPr>
            <a:spLocks noChangeArrowheads="1"/>
          </p:cNvSpPr>
          <p:nvPr/>
        </p:nvSpPr>
        <p:spPr bwMode="auto">
          <a:xfrm>
            <a:off x="731481" y="1214461"/>
            <a:ext cx="1074517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pt-BR" altLang="pt-BR" sz="1200" dirty="0">
                <a:latin typeface="Times New Roman" panose="02020603050405020304" pitchFamily="18" charset="0"/>
                <a:ea typeface="Calibri" panose="020F0502020204030204" pitchFamily="34" charset="0"/>
                <a:cs typeface="Times New Roman" panose="02020603050405020304" pitchFamily="18" charset="0"/>
              </a:rPr>
              <a:t>Extraído da Reportagem de Bárbara Pombo | De Brasília – Valor Econômico - 2013</a:t>
            </a:r>
          </a:p>
          <a:p>
            <a:pPr algn="just" defTabSz="914400" eaLnBrk="0" fontAlgn="base" hangingPunct="0">
              <a:spcBef>
                <a:spcPct val="0"/>
              </a:spcBef>
              <a:spcAft>
                <a:spcPct val="0"/>
              </a:spcAft>
            </a:pPr>
            <a:endParaRPr kumimoji="0" lang="pt-BR" altLang="pt-BR"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defTabSz="914400" eaLnBrk="0" fontAlgn="base" hangingPunct="0">
              <a:spcBef>
                <a:spcPct val="0"/>
              </a:spcBef>
              <a:spcAft>
                <a:spcPct val="0"/>
              </a:spcAft>
              <a:buFont typeface="Wingdings" panose="05000000000000000000" pitchFamily="2" charset="2"/>
              <a:buChar char="ü"/>
            </a:pPr>
            <a:r>
              <a:rPr lang="pt-BR" altLang="pt-BR" dirty="0">
                <a:ea typeface="Calibri" panose="020F0502020204030204" pitchFamily="34" charset="0"/>
                <a:cs typeface="Times New Roman" panose="02020603050405020304" pitchFamily="18" charset="0"/>
              </a:rPr>
              <a:t>Na quinta-feira, a Corte Especial do TRF da 1ª Região ,..., determinou o fechamento da Cia </a:t>
            </a:r>
            <a:r>
              <a:rPr lang="pt-BR" altLang="pt-BR" dirty="0" err="1">
                <a:ea typeface="Calibri" panose="020F0502020204030204" pitchFamily="34" charset="0"/>
                <a:cs typeface="Times New Roman" panose="02020603050405020304" pitchFamily="18" charset="0"/>
              </a:rPr>
              <a:t>Sulamericana</a:t>
            </a:r>
            <a:r>
              <a:rPr lang="pt-BR" altLang="pt-BR" dirty="0">
                <a:ea typeface="Calibri" panose="020F0502020204030204" pitchFamily="34" charset="0"/>
                <a:cs typeface="Times New Roman" panose="02020603050405020304" pitchFamily="18" charset="0"/>
              </a:rPr>
              <a:t> de Tabacos, devedora de R$ 402 milhões em PIS, </a:t>
            </a:r>
            <a:r>
              <a:rPr lang="pt-BR" altLang="pt-BR" dirty="0" err="1">
                <a:ea typeface="Calibri" panose="020F0502020204030204" pitchFamily="34" charset="0"/>
                <a:cs typeface="Times New Roman" panose="02020603050405020304" pitchFamily="18" charset="0"/>
              </a:rPr>
              <a:t>Cofins</a:t>
            </a:r>
            <a:r>
              <a:rPr lang="pt-BR" altLang="pt-BR" dirty="0">
                <a:ea typeface="Calibri" panose="020F0502020204030204" pitchFamily="34" charset="0"/>
                <a:cs typeface="Times New Roman" panose="02020603050405020304" pitchFamily="18" charset="0"/>
              </a:rPr>
              <a:t> e (IPI). </a:t>
            </a:r>
          </a:p>
          <a:p>
            <a:pPr marL="285750" lvl="0" indent="-285750" algn="just" defTabSz="914400" eaLnBrk="0" fontAlgn="base" hangingPunct="0">
              <a:spcBef>
                <a:spcPct val="0"/>
              </a:spcBef>
              <a:spcAft>
                <a:spcPct val="0"/>
              </a:spcAft>
              <a:buFont typeface="Wingdings" panose="05000000000000000000" pitchFamily="2" charset="2"/>
              <a:buChar char="ü"/>
            </a:pPr>
            <a:endParaRPr lang="pt-BR" altLang="pt-BR" dirty="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pt-BR" altLang="pt-BR"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O fechamento de indústrias de cigarros inadimplentes com a Receita Federal. Em decisões recentes, o Supremo Tribunal Federal (STF) e o Tribunal Regional Federal (TRF) da 1ª Região, em Brasília, </a:t>
            </a:r>
            <a:r>
              <a:rPr kumimoji="0" lang="pt-BR" altLang="pt-BR" b="1" i="0" u="none" strike="noStrike" cap="none" normalizeH="0" baseline="0" dirty="0">
                <a:ln>
                  <a:noFill/>
                </a:ln>
                <a:solidFill>
                  <a:srgbClr val="FF0000"/>
                </a:solidFill>
                <a:effectLst/>
                <a:ea typeface="Calibri" panose="020F0502020204030204" pitchFamily="34" charset="0"/>
                <a:cs typeface="Times New Roman" panose="02020603050405020304" pitchFamily="18" charset="0"/>
              </a:rPr>
              <a:t>confirmaram o direito do Fisco de cassar os registros das empresas.</a:t>
            </a:r>
            <a:endParaRPr kumimoji="0" lang="pt-BR" altLang="pt-BR" b="1" i="0" u="none" strike="noStrike" cap="none" normalizeH="0" baseline="0" dirty="0">
              <a:ln>
                <a:noFill/>
              </a:ln>
              <a:solidFill>
                <a:srgbClr val="FF0000"/>
              </a:solidFill>
              <a:effectLst/>
            </a:endParaRPr>
          </a:p>
        </p:txBody>
      </p:sp>
      <p:sp>
        <p:nvSpPr>
          <p:cNvPr id="9" name="Retângulo 8">
            <a:extLst>
              <a:ext uri="{FF2B5EF4-FFF2-40B4-BE49-F238E27FC236}">
                <a16:creationId xmlns:a16="http://schemas.microsoft.com/office/drawing/2014/main" id="{58313FC1-0299-4212-928C-C190DD5E3573}"/>
              </a:ext>
            </a:extLst>
          </p:cNvPr>
          <p:cNvSpPr/>
          <p:nvPr/>
        </p:nvSpPr>
        <p:spPr>
          <a:xfrm>
            <a:off x="1091683" y="4371494"/>
            <a:ext cx="9974424" cy="2431435"/>
          </a:xfrm>
          <a:prstGeom prst="rect">
            <a:avLst/>
          </a:prstGeom>
        </p:spPr>
        <p:txBody>
          <a:bodyPr wrap="square">
            <a:spAutoFit/>
          </a:bodyPr>
          <a:lstStyle/>
          <a:p>
            <a:pPr>
              <a:spcAft>
                <a:spcPts val="0"/>
              </a:spcAft>
            </a:pPr>
            <a:r>
              <a:rPr lang="pt-BR" dirty="0">
                <a:ea typeface="Calibri" panose="020F0502020204030204" pitchFamily="34" charset="0"/>
              </a:rPr>
              <a:t>As justificativas alegando que a suspensão ou em último caso o fechamento do inadimplente seria pior porque assim ele não teria condições de gerar receitas e provocaria desemprego é uma </a:t>
            </a:r>
            <a:r>
              <a:rPr lang="pt-BR" b="1" dirty="0">
                <a:solidFill>
                  <a:srgbClr val="FF0000"/>
                </a:solidFill>
                <a:ea typeface="Calibri" panose="020F0502020204030204" pitchFamily="34" charset="0"/>
              </a:rPr>
              <a:t>FALÁCIA: </a:t>
            </a:r>
          </a:p>
          <a:p>
            <a:pPr>
              <a:spcAft>
                <a:spcPts val="0"/>
              </a:spcAft>
            </a:pPr>
            <a:endParaRPr lang="pt-BR" b="1" dirty="0">
              <a:solidFill>
                <a:srgbClr val="FF0000"/>
              </a:solidFill>
              <a:ea typeface="Calibri" panose="020F0502020204030204" pitchFamily="34" charset="0"/>
            </a:endParaRPr>
          </a:p>
          <a:p>
            <a:pPr marL="857250" lvl="1" indent="-400050">
              <a:buFont typeface="+mj-lt"/>
              <a:buAutoNum type="romanLcPeriod"/>
            </a:pPr>
            <a:r>
              <a:rPr lang="pt-BR" sz="1600" b="1" dirty="0">
                <a:solidFill>
                  <a:srgbClr val="FF0000"/>
                </a:solidFill>
                <a:ea typeface="Calibri" panose="020F0502020204030204" pitchFamily="34" charset="0"/>
              </a:rPr>
              <a:t>Não terá recursos </a:t>
            </a:r>
            <a:r>
              <a:rPr lang="pt-BR" sz="1600" dirty="0">
                <a:ea typeface="Calibri" panose="020F0502020204030204" pitchFamily="34" charset="0"/>
              </a:rPr>
              <a:t>para pagar os débitos acumulados, pois repassou a preços os ganhos pelo não recolhimento do tributo, </a:t>
            </a:r>
          </a:p>
          <a:p>
            <a:pPr marL="857250" lvl="1" indent="-400050">
              <a:buFont typeface="+mj-lt"/>
              <a:buAutoNum type="romanLcPeriod"/>
            </a:pPr>
            <a:r>
              <a:rPr lang="pt-BR" sz="1600" dirty="0">
                <a:ea typeface="Calibri" panose="020F0502020204030204" pitchFamily="34" charset="0"/>
              </a:rPr>
              <a:t>Quanto mais tempo ela sem um Regime Especial, </a:t>
            </a:r>
            <a:r>
              <a:rPr lang="pt-BR" sz="1600" b="1" dirty="0">
                <a:solidFill>
                  <a:srgbClr val="FF0000"/>
                </a:solidFill>
                <a:ea typeface="Calibri" panose="020F0502020204030204" pitchFamily="34" charset="0"/>
              </a:rPr>
              <a:t>Maior os danos à concorrência e ao Fisco,</a:t>
            </a:r>
          </a:p>
          <a:p>
            <a:pPr marL="857250" lvl="1" indent="-400050">
              <a:buFont typeface="+mj-lt"/>
              <a:buAutoNum type="romanLcPeriod"/>
            </a:pPr>
            <a:r>
              <a:rPr lang="pt-BR" sz="1600" dirty="0">
                <a:ea typeface="Calibri" panose="020F0502020204030204" pitchFamily="34" charset="0"/>
              </a:rPr>
              <a:t>Danos à concorrência já foram causados e por consequência desemprego, deterioração do mercado, </a:t>
            </a:r>
            <a:r>
              <a:rPr lang="pt-BR" sz="1600" dirty="0" err="1">
                <a:ea typeface="Calibri" panose="020F0502020204030204" pitchFamily="34" charset="0"/>
              </a:rPr>
              <a:t>etc</a:t>
            </a:r>
            <a:endParaRPr lang="pt-BR" sz="1600" dirty="0">
              <a:ea typeface="Calibri" panose="020F0502020204030204" pitchFamily="34" charset="0"/>
            </a:endParaRPr>
          </a:p>
        </p:txBody>
      </p:sp>
    </p:spTree>
    <p:extLst>
      <p:ext uri="{BB962C8B-B14F-4D97-AF65-F5344CB8AC3E}">
        <p14:creationId xmlns:p14="http://schemas.microsoft.com/office/powerpoint/2010/main" val="2009683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94386" y="1400376"/>
            <a:ext cx="10716953" cy="4670381"/>
          </a:xfrm>
          <a:prstGeom prst="rect">
            <a:avLst/>
          </a:prstGeom>
        </p:spPr>
        <p:txBody>
          <a:bodyPr wrap="square">
            <a:spAutoFit/>
          </a:bodyPr>
          <a:lstStyle/>
          <a:p>
            <a:pPr marL="342900" indent="-342900">
              <a:lnSpc>
                <a:spcPct val="150000"/>
              </a:lnSpc>
              <a:buSzPct val="85000"/>
              <a:buFont typeface="Wingdings" panose="05000000000000000000" pitchFamily="2" charset="2"/>
              <a:buChar char="Ø"/>
            </a:pPr>
            <a:r>
              <a:rPr lang="pt-BR" sz="1814" b="1" dirty="0"/>
              <a:t>Acompanhou voto do relator Min. Joaquin Barbosa negando provimento ao recurso</a:t>
            </a:r>
          </a:p>
          <a:p>
            <a:pPr marL="342900" indent="-342900">
              <a:lnSpc>
                <a:spcPct val="150000"/>
              </a:lnSpc>
              <a:buFont typeface="Wingdings" panose="05000000000000000000" pitchFamily="2" charset="2"/>
              <a:buChar char="ü"/>
            </a:pPr>
            <a:endParaRPr lang="pt-BR" sz="1814" dirty="0"/>
          </a:p>
          <a:p>
            <a:pPr marL="815843" lvl="1" indent="-342900">
              <a:lnSpc>
                <a:spcPct val="150000"/>
              </a:lnSpc>
              <a:buSzPct val="85000"/>
              <a:buFont typeface="Wingdings" panose="05000000000000000000" pitchFamily="2" charset="2"/>
              <a:buChar char="ü"/>
            </a:pPr>
            <a:r>
              <a:rPr lang="pt-BR" sz="1600" dirty="0"/>
              <a:t>Emenda Constitucional nº 42/2003 incluiu alínea ao </a:t>
            </a:r>
            <a:r>
              <a:rPr lang="pt-BR" sz="1600" b="1" dirty="0">
                <a:solidFill>
                  <a:srgbClr val="FF0000"/>
                </a:solidFill>
              </a:rPr>
              <a:t>artigo 146:</a:t>
            </a:r>
          </a:p>
          <a:p>
            <a:pPr marL="800100" lvl="1" indent="-342900">
              <a:lnSpc>
                <a:spcPct val="150000"/>
              </a:lnSpc>
              <a:buSzPct val="85000"/>
              <a:buFont typeface="Wingdings" panose="05000000000000000000" pitchFamily="2" charset="2"/>
              <a:buChar char="ü"/>
            </a:pPr>
            <a:r>
              <a:rPr lang="pt-BR" sz="1600" b="1" dirty="0">
                <a:solidFill>
                  <a:srgbClr val="FF0000"/>
                </a:solidFill>
              </a:rPr>
              <a:t>"Art. 146-A</a:t>
            </a:r>
            <a:r>
              <a:rPr lang="pt-BR" sz="1600" dirty="0"/>
              <a:t>. Lei complementar poderá estabelecer critérios especiais de tributação, com o 	objetivo de prevenir desequilíbrios da concorrência, sem prejuízo da competência de a União, por lei, estabelecer normas de igual objetivo.“</a:t>
            </a:r>
          </a:p>
          <a:p>
            <a:pPr marL="815843" lvl="1" indent="-342900">
              <a:lnSpc>
                <a:spcPct val="150000"/>
              </a:lnSpc>
              <a:buSzPct val="85000"/>
              <a:buFont typeface="Wingdings" panose="05000000000000000000" pitchFamily="2" charset="2"/>
              <a:buChar char="ü"/>
            </a:pPr>
            <a:r>
              <a:rPr lang="pt-BR" sz="1600" b="1" dirty="0">
                <a:solidFill>
                  <a:srgbClr val="FF0000"/>
                </a:solidFill>
              </a:rPr>
              <a:t>Súmulas pressupõe dívida tributária normal – não é o caso em questão</a:t>
            </a:r>
          </a:p>
          <a:p>
            <a:pPr marL="815843" lvl="1" indent="-342900">
              <a:lnSpc>
                <a:spcPct val="150000"/>
              </a:lnSpc>
              <a:buSzPct val="85000"/>
              <a:buFont typeface="Wingdings" panose="05000000000000000000" pitchFamily="2" charset="2"/>
              <a:buChar char="ü"/>
            </a:pPr>
            <a:r>
              <a:rPr lang="pt-BR" sz="1600" dirty="0"/>
              <a:t>Interdição do estabelecimento não ocorreu por mero não pagamento de tributos, mas devido a uma estratégia dolosa contra a administração tributária</a:t>
            </a:r>
            <a:r>
              <a:rPr lang="pt-BR" sz="1600" b="1" dirty="0"/>
              <a:t> </a:t>
            </a:r>
          </a:p>
          <a:p>
            <a:pPr marL="815843" lvl="1" indent="-342900">
              <a:lnSpc>
                <a:spcPct val="150000"/>
              </a:lnSpc>
              <a:buSzPct val="85000"/>
              <a:buFont typeface="Wingdings" panose="05000000000000000000" pitchFamily="2" charset="2"/>
              <a:buChar char="ü"/>
            </a:pPr>
            <a:r>
              <a:rPr lang="pt-BR" sz="1600" dirty="0"/>
              <a:t>Menciona experiência pessoal em empresa anglo-holandesa obrigada a ir embora do Brasil devido à concorrência desleal (produtos falsificados sem pagamento de tributos</a:t>
            </a:r>
            <a:r>
              <a:rPr lang="pt-BR" sz="1814" dirty="0"/>
              <a:t>)</a:t>
            </a:r>
          </a:p>
          <a:p>
            <a:pPr marL="783953" lvl="1" indent="-311010">
              <a:lnSpc>
                <a:spcPct val="150000"/>
              </a:lnSpc>
              <a:buFont typeface="Wingdings" panose="05000000000000000000" pitchFamily="2" charset="2"/>
              <a:buChar char="ü"/>
            </a:pPr>
            <a:endParaRPr lang="pt-BR" sz="1814" b="1" dirty="0"/>
          </a:p>
        </p:txBody>
      </p:sp>
      <p:sp>
        <p:nvSpPr>
          <p:cNvPr id="5" name="CaixaDeTexto 2"/>
          <p:cNvSpPr txBox="1">
            <a:spLocks noChangeArrowheads="1"/>
          </p:cNvSpPr>
          <p:nvPr/>
        </p:nvSpPr>
        <p:spPr bwMode="auto">
          <a:xfrm>
            <a:off x="690541" y="292236"/>
            <a:ext cx="8816938" cy="88188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defTabSz="914400" fontAlgn="auto">
              <a:lnSpc>
                <a:spcPct val="90000"/>
              </a:lnSpc>
              <a:spcBef>
                <a:spcPct val="0"/>
              </a:spcBef>
              <a:spcAft>
                <a:spcPts val="0"/>
              </a:spcAft>
              <a:buNone/>
              <a:defRPr sz="2400" b="1">
                <a:solidFill>
                  <a:srgbClr val="333399"/>
                </a:solidFill>
                <a:effectLst/>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3200">
                <a:solidFill>
                  <a:srgbClr val="194C69"/>
                </a:solidFill>
                <a:latin typeface="Arial Narrow" pitchFamily="34" charset="0"/>
              </a:defRPr>
            </a:lvl2pPr>
            <a:lvl3pPr marL="1143000" indent="-228600" eaLnBrk="0" hangingPunct="0">
              <a:spcBef>
                <a:spcPct val="20000"/>
              </a:spcBef>
              <a:buFont typeface="Arial" pitchFamily="34" charset="0"/>
              <a:buChar char="•"/>
              <a:defRPr sz="2700">
                <a:solidFill>
                  <a:srgbClr val="194C69"/>
                </a:solidFill>
                <a:latin typeface="Arial Narrow" pitchFamily="34" charset="0"/>
              </a:defRPr>
            </a:lvl3pPr>
            <a:lvl4pPr marL="1600200" indent="-228600" eaLnBrk="0" hangingPunct="0">
              <a:spcBef>
                <a:spcPct val="20000"/>
              </a:spcBef>
              <a:buFont typeface="Arial" pitchFamily="34" charset="0"/>
              <a:buChar char="–"/>
              <a:defRPr sz="2300">
                <a:solidFill>
                  <a:srgbClr val="194C69"/>
                </a:solidFill>
                <a:latin typeface="Arial Narrow" pitchFamily="34" charset="0"/>
              </a:defRPr>
            </a:lvl4pPr>
            <a:lvl5pPr marL="2057400" indent="-228600" eaLnBrk="0" hangingPunct="0">
              <a:spcBef>
                <a:spcPct val="20000"/>
              </a:spcBef>
              <a:buFont typeface="Arial" pitchFamily="34" charset="0"/>
              <a:buChar char="»"/>
              <a:defRPr sz="2300">
                <a:solidFill>
                  <a:srgbClr val="194C69"/>
                </a:solidFill>
                <a:latin typeface="Arial Narrow" pitchFamily="34" charset="0"/>
              </a:defRPr>
            </a:lvl5pPr>
            <a:lvl6pPr marL="25146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6pPr>
            <a:lvl7pPr marL="29718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7pPr>
            <a:lvl8pPr marL="34290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8pPr>
            <a:lvl9pPr marL="3886200" indent="-228600" defTabSz="1042988" eaLnBrk="0" fontAlgn="base" hangingPunct="0">
              <a:spcBef>
                <a:spcPct val="20000"/>
              </a:spcBef>
              <a:spcAft>
                <a:spcPct val="0"/>
              </a:spcAft>
              <a:buFont typeface="Arial" pitchFamily="34" charset="0"/>
              <a:buChar char="»"/>
              <a:defRPr sz="2300">
                <a:solidFill>
                  <a:srgbClr val="194C69"/>
                </a:solidFill>
                <a:latin typeface="Arial Narrow" pitchFamily="34" charset="0"/>
              </a:defRPr>
            </a:lvl9pPr>
          </a:lstStyle>
          <a:p>
            <a:pPr>
              <a:lnSpc>
                <a:spcPct val="150000"/>
              </a:lnSpc>
            </a:pPr>
            <a:r>
              <a:rPr lang="pt-BR" altLang="pt-BR" dirty="0"/>
              <a:t>Julgamento no STF – Voto do Ministro LUIZ FUX	</a:t>
            </a:r>
          </a:p>
          <a:p>
            <a:r>
              <a:rPr lang="pt-BR" altLang="pt-BR" dirty="0"/>
              <a:t>Processo da American Virginia </a:t>
            </a:r>
          </a:p>
        </p:txBody>
      </p:sp>
    </p:spTree>
    <p:extLst>
      <p:ext uri="{BB962C8B-B14F-4D97-AF65-F5344CB8AC3E}">
        <p14:creationId xmlns:p14="http://schemas.microsoft.com/office/powerpoint/2010/main" val="142679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p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Cap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Ger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ombustívei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bustívei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veniênci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ubrificante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ogístic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viação">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er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ombustívei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ap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fc3bcd7f-728c-4ad2-b907-64952b4fe0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86ACCF4F0D22FB40850155598CABCD06" ma:contentTypeVersion="13" ma:contentTypeDescription="Crie um novo documento." ma:contentTypeScope="" ma:versionID="46d40559459da829f89615c4e35a5ab2">
  <xsd:schema xmlns:xsd="http://www.w3.org/2001/XMLSchema" xmlns:xs="http://www.w3.org/2001/XMLSchema" xmlns:p="http://schemas.microsoft.com/office/2006/metadata/properties" xmlns:ns1="http://schemas.microsoft.com/sharepoint/v3" xmlns:ns2="4e50ac2c-e6f5-49b8-840c-cf816203163c" xmlns:ns3="fc3bcd7f-728c-4ad2-b907-64952b4fe089" targetNamespace="http://schemas.microsoft.com/office/2006/metadata/properties" ma:root="true" ma:fieldsID="147ea889291d279baf9699cc9bb83449" ns1:_="" ns2:_="" ns3:_="">
    <xsd:import namespace="http://schemas.microsoft.com/sharepoint/v3"/>
    <xsd:import namespace="4e50ac2c-e6f5-49b8-840c-cf816203163c"/>
    <xsd:import namespace="fc3bcd7f-728c-4ad2-b907-64952b4fe089"/>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Propriedades da Política de Conformidade Unificada" ma:description="" ma:hidden="true" ma:internalName="_ip_UnifiedCompliancePolicyProperties">
      <xsd:simpleType>
        <xsd:restriction base="dms:Note"/>
      </xsd:simpleType>
    </xsd:element>
    <xsd:element name="_ip_UnifiedCompliancePolicyUIAction" ma:index="11" nillable="true" ma:displayName="Ação de Interface do Usuário da Política de Conformidade Unificada"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50ac2c-e6f5-49b8-840c-cf816203163c" elementFormDefault="qualified">
    <xsd:import namespace="http://schemas.microsoft.com/office/2006/documentManagement/types"/>
    <xsd:import namespace="http://schemas.microsoft.com/office/infopath/2007/PartnerControls"/>
    <xsd:element name="SharedWithUsers" ma:index="8" nillable="true" ma:displayName="Compartilhado com"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3bcd7f-728c-4ad2-b907-64952b4fe08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_Flow_SignoffStatus" ma:index="20" nillable="true" ma:displayName="Status de liberação" ma:internalName="_x0024_Resources_x003a_core_x002c_Signoff_Status_x003b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68C855-97A2-461C-9376-7CADC96F687D}">
  <ds:schemaRefs>
    <ds:schemaRef ds:uri="http://schemas.microsoft.com/sharepoint/v3"/>
    <ds:schemaRef ds:uri="http://schemas.microsoft.com/office/2006/documentManagement/types"/>
    <ds:schemaRef ds:uri="http://purl.org/dc/terms/"/>
    <ds:schemaRef ds:uri="4e50ac2c-e6f5-49b8-840c-cf816203163c"/>
    <ds:schemaRef ds:uri="http://purl.org/dc/dcmitype/"/>
    <ds:schemaRef ds:uri="fc3bcd7f-728c-4ad2-b907-64952b4fe089"/>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F2A739-7F2B-4F82-8811-F1D16A1B6F9A}">
  <ds:schemaRefs>
    <ds:schemaRef ds:uri="http://schemas.microsoft.com/sharepoint/v3/contenttype/forms"/>
  </ds:schemaRefs>
</ds:datastoreItem>
</file>

<file path=customXml/itemProps3.xml><?xml version="1.0" encoding="utf-8"?>
<ds:datastoreItem xmlns:ds="http://schemas.openxmlformats.org/officeDocument/2006/customXml" ds:itemID="{E85CC7D4-8DF0-4C01-9992-B058B2C4A1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50ac2c-e6f5-49b8-840c-cf816203163c"/>
    <ds:schemaRef ds:uri="fc3bcd7f-728c-4ad2-b907-64952b4fe0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6832</TotalTime>
  <Words>3023</Words>
  <Application>Microsoft Office PowerPoint</Application>
  <PresentationFormat>Widescreen</PresentationFormat>
  <Paragraphs>310</Paragraphs>
  <Slides>24</Slides>
  <Notes>5</Notes>
  <HiddenSlides>0</HiddenSlides>
  <MMClips>0</MMClips>
  <ScaleCrop>false</ScaleCrop>
  <HeadingPairs>
    <vt:vector size="8" baseType="variant">
      <vt:variant>
        <vt:lpstr>Fontes usadas</vt:lpstr>
      </vt:variant>
      <vt:variant>
        <vt:i4>9</vt:i4>
      </vt:variant>
      <vt:variant>
        <vt:lpstr>Tema</vt:lpstr>
      </vt:variant>
      <vt:variant>
        <vt:i4>12</vt:i4>
      </vt:variant>
      <vt:variant>
        <vt:lpstr>Servidores OLE inseridos</vt:lpstr>
      </vt:variant>
      <vt:variant>
        <vt:i4>1</vt:i4>
      </vt:variant>
      <vt:variant>
        <vt:lpstr>Títulos de slides</vt:lpstr>
      </vt:variant>
      <vt:variant>
        <vt:i4>24</vt:i4>
      </vt:variant>
    </vt:vector>
  </HeadingPairs>
  <TitlesOfParts>
    <vt:vector size="46" baseType="lpstr">
      <vt:lpstr>Akkurat-Light</vt:lpstr>
      <vt:lpstr>Arial</vt:lpstr>
      <vt:lpstr>Arial Narrow</vt:lpstr>
      <vt:lpstr>Calibri</vt:lpstr>
      <vt:lpstr>Calibri Light</vt:lpstr>
      <vt:lpstr>DIN Next Rounded LT Pro Light</vt:lpstr>
      <vt:lpstr>MarrSansCond Bold</vt:lpstr>
      <vt:lpstr>Times New Roman</vt:lpstr>
      <vt:lpstr>Wingdings</vt:lpstr>
      <vt:lpstr>Capas</vt:lpstr>
      <vt:lpstr>Combustíveis</vt:lpstr>
      <vt:lpstr>Conveniência</vt:lpstr>
      <vt:lpstr>Lubrificantes</vt:lpstr>
      <vt:lpstr>Logística</vt:lpstr>
      <vt:lpstr>Aviação</vt:lpstr>
      <vt:lpstr>Geral</vt:lpstr>
      <vt:lpstr>1_Combustíveis</vt:lpstr>
      <vt:lpstr>1_Capas</vt:lpstr>
      <vt:lpstr>2_Capas</vt:lpstr>
      <vt:lpstr>1_Geral</vt:lpstr>
      <vt:lpstr>2_Combustíveis</vt:lpstr>
      <vt:lpstr>think-cell Slide</vt:lpstr>
      <vt:lpstr>Audiência Publica do Senado Federal PLS n° 284 / 2017  Comissão de Transparência, Governança, Fiscalização e Defesa do Consumidor (CTFC)   </vt:lpstr>
      <vt:lpstr>Apresentação do PowerPoint</vt:lpstr>
      <vt:lpstr>PLS n° 284 / 2017</vt:lpstr>
      <vt:lpstr>Apresentação do PowerPoint</vt:lpstr>
      <vt:lpstr>Apresentação do PowerPoint</vt:lpstr>
      <vt:lpstr>Em SP, as 20 maiores Devedoras do Setor de Combustíveis acumulam ~R$ 20 bilhões na dívida ativa</vt:lpstr>
      <vt:lpstr>A Extinção de Punibilidade igualou o Devedor Contumaz ao Devedor Eventual de Tributos</vt:lpstr>
      <vt:lpstr>No que pese a Súmula 70 do STF, o Judiciário tem reconhecido a figura do Devedor Contumaz ... </vt:lpstr>
      <vt:lpstr>Apresentação do PowerPoint</vt:lpstr>
      <vt:lpstr>Apresentação do PowerPoint</vt:lpstr>
      <vt:lpstr>O PLS 284 não tem cunho Punitivo, visa sim a Proteção do bom Contribuinte e da Concorrência</vt:lpstr>
      <vt:lpstr>O PLS 284 é de suma importância para o Pais</vt:lpstr>
      <vt:lpstr>Obrigado    Helvio Rebeschini Diretor de Planejamento Estratégico e Mercado helvio@somosplural.com.br  21- 9 7242 3697</vt:lpstr>
      <vt:lpstr>Anexos </vt:lpstr>
      <vt:lpstr>O PLS 284 vai reparar uma injustiça que está sendo cometida com o bom Contribuinte</vt:lpstr>
      <vt:lpstr>O PLS preserva o Contribuinte Devedor Eventual e garante plenos direitos de defesa do Devedor Contumaz</vt:lpstr>
      <vt:lpstr>ESTUDO DE CASO  DEVEDOR CONTUMAZ   AMERICAN VIRGINIA INDÚSTRIA COMÉRCIO  IMPORTAÇÃO E EXPORTAÇÃO DE TABACOS LTDA   </vt:lpstr>
      <vt:lpstr>Histórico</vt:lpstr>
      <vt:lpstr>Recurso da União junto ao TRF</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 da Apresentaçao (Arial 40)</dc:title>
  <dc:creator>Samuel Luiz de Carvalho</dc:creator>
  <cp:lastModifiedBy>Helvio Rebeschini</cp:lastModifiedBy>
  <cp:revision>188</cp:revision>
  <cp:lastPrinted>2018-02-19T16:57:17Z</cp:lastPrinted>
  <dcterms:created xsi:type="dcterms:W3CDTF">2015-12-02T21:37:32Z</dcterms:created>
  <dcterms:modified xsi:type="dcterms:W3CDTF">2018-12-05T01:13:02Z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0x01010086ACCF4F0D22FB40850155598CABCD06</vt:lpwstr>
  </property>
</Properties>
</file>