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verage"/>
      <p:regular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regular.fntdata"/><Relationship Id="rId16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fdec3dca4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fdec3dca4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d2c078cd7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d2c078cd7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d2c078cd7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d2c078cd7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d2c078cd7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d2c078cd7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2c078cd7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d2c078cd7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fdec3dca4b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fdec3dca4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fdec3dca4b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fdec3dca4b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dec3dca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fdec3dca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fdec3dca4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fdec3dca4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0" y="1014900"/>
            <a:ext cx="8053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Audiência Pública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93250" y="4276451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2743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Helio Beltrão</a:t>
            </a:r>
            <a:r>
              <a:rPr lang="en"/>
              <a:t>       	</a:t>
            </a:r>
            <a:r>
              <a:rPr lang="en" sz="1700"/>
              <a:t>10 de setembro de 2024</a:t>
            </a:r>
            <a:endParaRPr sz="1700"/>
          </a:p>
        </p:txBody>
      </p:sp>
      <p:sp>
        <p:nvSpPr>
          <p:cNvPr id="61" name="Google Shape;61;p13"/>
          <p:cNvSpPr txBox="1"/>
          <p:nvPr/>
        </p:nvSpPr>
        <p:spPr>
          <a:xfrm>
            <a:off x="1295400" y="3064325"/>
            <a:ext cx="68052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1C232"/>
                </a:solidFill>
                <a:latin typeface="Average"/>
                <a:ea typeface="Average"/>
                <a:cs typeface="Average"/>
                <a:sym typeface="Average"/>
              </a:rPr>
              <a:t>Análise preliminar de impacto econômico da suspensão do X e da apreensão de ativos da Starlink</a:t>
            </a:r>
            <a:endParaRPr b="1" sz="2300">
              <a:solidFill>
                <a:srgbClr val="F1C232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50" y="383325"/>
            <a:ext cx="3335779" cy="8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Obrigado</a:t>
            </a: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!</a:t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Helio Beltrão - </a:t>
            </a:r>
            <a:r>
              <a:rPr lang="en" sz="30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Instituto Mises Brasil</a:t>
            </a:r>
            <a:endParaRPr sz="3000">
              <a:solidFill>
                <a:schemeClr val="accent5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5" name="Google Shape;135;p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 eventos danosos e seus custos</a:t>
            </a:r>
            <a:endParaRPr/>
          </a:p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❖"/>
            </a:pPr>
            <a:r>
              <a:rPr lang="en"/>
              <a:t>A </a:t>
            </a:r>
            <a:r>
              <a:rPr lang="en">
                <a:solidFill>
                  <a:schemeClr val="accent5"/>
                </a:solidFill>
              </a:rPr>
              <a:t>suspensão</a:t>
            </a:r>
            <a:r>
              <a:rPr lang="en"/>
              <a:t> por tempo indeterminado do X, e a </a:t>
            </a:r>
            <a:r>
              <a:rPr lang="en">
                <a:solidFill>
                  <a:schemeClr val="accent5"/>
                </a:solidFill>
              </a:rPr>
              <a:t>proibição</a:t>
            </a:r>
            <a:r>
              <a:rPr lang="en"/>
              <a:t> de que brasileiros acessem o X.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❖"/>
            </a:pPr>
            <a:r>
              <a:rPr lang="en">
                <a:solidFill>
                  <a:schemeClr val="accent5"/>
                </a:solidFill>
              </a:rPr>
              <a:t>Starlink</a:t>
            </a:r>
            <a:r>
              <a:rPr lang="en"/>
              <a:t> - </a:t>
            </a:r>
            <a:r>
              <a:rPr lang="en">
                <a:solidFill>
                  <a:schemeClr val="accent5"/>
                </a:solidFill>
              </a:rPr>
              <a:t>bloqueio</a:t>
            </a:r>
            <a:r>
              <a:rPr lang="en"/>
              <a:t> das contas e a </a:t>
            </a:r>
            <a:r>
              <a:rPr lang="en">
                <a:solidFill>
                  <a:schemeClr val="accent5"/>
                </a:solidFill>
              </a:rPr>
              <a:t>apreensão</a:t>
            </a:r>
            <a:r>
              <a:rPr lang="en"/>
              <a:t> de aeronaves, automóveis e outros ativos.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❖"/>
            </a:pPr>
            <a:r>
              <a:rPr lang="en">
                <a:solidFill>
                  <a:schemeClr val="accent5"/>
                </a:solidFill>
              </a:rPr>
              <a:t>↗ i</a:t>
            </a:r>
            <a:r>
              <a:rPr lang="en">
                <a:solidFill>
                  <a:schemeClr val="accent5"/>
                </a:solidFill>
              </a:rPr>
              <a:t>nsegurança jurídica, punição aos brasileiros, ↗ custo de capital empresas,     ↗ incertezas quanto ao devido processo legal.  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76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 exemplo da degradação da China após a prisão de Jack Ma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125" y="1095700"/>
            <a:ext cx="6764849" cy="394882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5010675" y="1540225"/>
            <a:ext cx="60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40%</a:t>
            </a:r>
            <a:endParaRPr sz="1800"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7453975" y="2453000"/>
            <a:ext cx="60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21</a:t>
            </a:r>
            <a:r>
              <a:rPr lang="en" sz="1800">
                <a:solidFill>
                  <a:srgbClr val="FF0000"/>
                </a:solidFill>
                <a:latin typeface="Average"/>
                <a:ea typeface="Average"/>
                <a:cs typeface="Average"/>
                <a:sym typeface="Average"/>
              </a:rPr>
              <a:t>%</a:t>
            </a:r>
            <a:endParaRPr sz="1800">
              <a:solidFill>
                <a:srgbClr val="FF0000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cxnSp>
        <p:nvCxnSpPr>
          <p:cNvPr id="78" name="Google Shape;78;p15"/>
          <p:cNvCxnSpPr/>
          <p:nvPr/>
        </p:nvCxnSpPr>
        <p:spPr>
          <a:xfrm>
            <a:off x="5556750" y="1773000"/>
            <a:ext cx="1975200" cy="886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regras do jogo em mudança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845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30"/>
              <a:buChar char="❖"/>
            </a:pPr>
            <a:r>
              <a:rPr lang="en" sz="1729">
                <a:solidFill>
                  <a:schemeClr val="dk1"/>
                </a:solidFill>
              </a:rPr>
              <a:t>"</a:t>
            </a:r>
            <a:r>
              <a:rPr lang="en" sz="1729">
                <a:solidFill>
                  <a:schemeClr val="dk1"/>
                </a:solidFill>
              </a:rPr>
              <a:t>Empresas não devem ser julgadas na </a:t>
            </a:r>
            <a:r>
              <a:rPr lang="en" sz="1729">
                <a:solidFill>
                  <a:schemeClr val="accent5"/>
                </a:solidFill>
              </a:rPr>
              <a:t>primeira instância</a:t>
            </a:r>
            <a:r>
              <a:rPr lang="en" sz="1729">
                <a:solidFill>
                  <a:schemeClr val="dk1"/>
                </a:solidFill>
              </a:rPr>
              <a:t>?"</a:t>
            </a:r>
            <a:endParaRPr sz="1729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30"/>
              <a:buChar char="❖"/>
            </a:pPr>
            <a:r>
              <a:rPr lang="en" sz="1729">
                <a:solidFill>
                  <a:schemeClr val="dk1"/>
                </a:solidFill>
              </a:rPr>
              <a:t>"Uma decisão monocrática pode </a:t>
            </a:r>
            <a:r>
              <a:rPr lang="en" sz="1729">
                <a:solidFill>
                  <a:schemeClr val="accent5"/>
                </a:solidFill>
              </a:rPr>
              <a:t>fechar</a:t>
            </a:r>
            <a:r>
              <a:rPr lang="en" sz="1729">
                <a:solidFill>
                  <a:schemeClr val="dk1"/>
                </a:solidFill>
              </a:rPr>
              <a:t> minha empresa?",  e "</a:t>
            </a:r>
            <a:r>
              <a:rPr lang="en" sz="1729">
                <a:solidFill>
                  <a:schemeClr val="accent5"/>
                </a:solidFill>
              </a:rPr>
              <a:t>por que</a:t>
            </a:r>
            <a:r>
              <a:rPr lang="en" sz="1729">
                <a:solidFill>
                  <a:schemeClr val="dk1"/>
                </a:solidFill>
              </a:rPr>
              <a:t> outros negócios sem representação no Brasil não foram fechados?</a:t>
            </a:r>
            <a:endParaRPr sz="1729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729"/>
          </a:p>
          <a:p>
            <a:pPr indent="-338455" lvl="0" marL="45720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30"/>
              <a:buChar char="❖"/>
            </a:pPr>
            <a:r>
              <a:rPr lang="en" sz="1729">
                <a:solidFill>
                  <a:schemeClr val="dk1"/>
                </a:solidFill>
              </a:rPr>
              <a:t>"Como devo pensar quando leio que o Brasil faz parte do </a:t>
            </a:r>
            <a:r>
              <a:rPr lang="en" sz="1729">
                <a:solidFill>
                  <a:schemeClr val="accent5"/>
                </a:solidFill>
              </a:rPr>
              <a:t>"seleto"</a:t>
            </a:r>
            <a:r>
              <a:rPr lang="en" sz="1729">
                <a:solidFill>
                  <a:schemeClr val="dk1"/>
                </a:solidFill>
              </a:rPr>
              <a:t> grupo de países que </a:t>
            </a:r>
            <a:r>
              <a:rPr lang="en" sz="1729">
                <a:solidFill>
                  <a:schemeClr val="accent5"/>
                </a:solidFill>
              </a:rPr>
              <a:t>baniram o X</a:t>
            </a:r>
            <a:r>
              <a:rPr lang="en" sz="1729">
                <a:solidFill>
                  <a:schemeClr val="dk1"/>
                </a:solidFill>
              </a:rPr>
              <a:t>"?</a:t>
            </a:r>
            <a:endParaRPr sz="1729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729">
              <a:solidFill>
                <a:schemeClr val="dk1"/>
              </a:solidFill>
            </a:endParaRPr>
          </a:p>
          <a:p>
            <a:pPr indent="-338455" lvl="0" marL="457200" rtl="0" algn="l">
              <a:lnSpc>
                <a:spcPct val="9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730"/>
              <a:buChar char="❖"/>
            </a:pPr>
            <a:r>
              <a:rPr lang="en" sz="1729">
                <a:solidFill>
                  <a:schemeClr val="dk1"/>
                </a:solidFill>
              </a:rPr>
              <a:t>"Se sou sócio-acionista com 20% de um sujeito que tem 40% de uma empresa A mas cuja </a:t>
            </a:r>
            <a:r>
              <a:rPr lang="en" sz="1729">
                <a:solidFill>
                  <a:schemeClr val="accent5"/>
                </a:solidFill>
              </a:rPr>
              <a:t>outra empresa B, 100% dele, tem algum problema com a justiça,</a:t>
            </a:r>
            <a:r>
              <a:rPr lang="en" sz="1729">
                <a:solidFill>
                  <a:schemeClr val="dk1"/>
                </a:solidFill>
              </a:rPr>
              <a:t> posso ter os bens da minha empresa X </a:t>
            </a:r>
            <a:r>
              <a:rPr lang="en" sz="1729">
                <a:solidFill>
                  <a:schemeClr val="accent5"/>
                </a:solidFill>
              </a:rPr>
              <a:t>bloqueados monocraticamente</a:t>
            </a:r>
            <a:r>
              <a:rPr lang="en" sz="1729">
                <a:solidFill>
                  <a:schemeClr val="dk1"/>
                </a:solidFill>
              </a:rPr>
              <a:t>?"</a:t>
            </a:r>
            <a:endParaRPr sz="1729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9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530">
              <a:solidFill>
                <a:schemeClr val="dk1"/>
              </a:solidFill>
            </a:endParaRPr>
          </a:p>
        </p:txBody>
      </p:sp>
      <p:sp>
        <p:nvSpPr>
          <p:cNvPr id="86" name="Google Shape;86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IMPORTÂNCIA ECONÔMICA DA REDE </a:t>
            </a:r>
            <a:r>
              <a:rPr lang="en">
                <a:solidFill>
                  <a:schemeClr val="accent5"/>
                </a:solidFill>
              </a:rPr>
              <a:t>X</a:t>
            </a:r>
            <a:r>
              <a:rPr lang="en"/>
              <a:t> E DA </a:t>
            </a:r>
            <a:r>
              <a:rPr lang="en">
                <a:solidFill>
                  <a:schemeClr val="accent5"/>
                </a:solidFill>
              </a:rPr>
              <a:t>STARLINK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>
                <a:solidFill>
                  <a:schemeClr val="dk1"/>
                </a:solidFill>
              </a:rPr>
              <a:t>Quantas </a:t>
            </a:r>
            <a:r>
              <a:rPr lang="en">
                <a:solidFill>
                  <a:schemeClr val="accent5"/>
                </a:solidFill>
              </a:rPr>
              <a:t>empresas</a:t>
            </a:r>
            <a:r>
              <a:rPr lang="en">
                <a:solidFill>
                  <a:schemeClr val="dk1"/>
                </a:solidFill>
              </a:rPr>
              <a:t> e </a:t>
            </a:r>
            <a:r>
              <a:rPr lang="en">
                <a:solidFill>
                  <a:schemeClr val="accent5"/>
                </a:solidFill>
              </a:rPr>
              <a:t>microempreendedores</a:t>
            </a:r>
            <a:r>
              <a:rPr lang="en">
                <a:solidFill>
                  <a:schemeClr val="dk1"/>
                </a:solidFill>
              </a:rPr>
              <a:t> dependem do X para divulgar seus serviços e produtos?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>
                <a:solidFill>
                  <a:schemeClr val="dk1"/>
                </a:solidFill>
              </a:rPr>
              <a:t>"</a:t>
            </a:r>
            <a:r>
              <a:rPr lang="en">
                <a:solidFill>
                  <a:schemeClr val="accent5"/>
                </a:solidFill>
              </a:rPr>
              <a:t>Quantos</a:t>
            </a:r>
            <a:r>
              <a:rPr lang="en">
                <a:solidFill>
                  <a:schemeClr val="dk1"/>
                </a:solidFill>
              </a:rPr>
              <a:t> brasileiros se informam por </a:t>
            </a:r>
            <a:r>
              <a:rPr lang="en">
                <a:solidFill>
                  <a:schemeClr val="accent5"/>
                </a:solidFill>
              </a:rPr>
              <a:t>matérias da mídia tradicional</a:t>
            </a:r>
            <a:r>
              <a:rPr lang="en">
                <a:solidFill>
                  <a:schemeClr val="dk1"/>
                </a:solidFill>
              </a:rPr>
              <a:t> divulgadas regularmente no X?" Todos foram prejudicados.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>
                <a:solidFill>
                  <a:schemeClr val="dk1"/>
                </a:solidFill>
              </a:rPr>
              <a:t>"</a:t>
            </a:r>
            <a:r>
              <a:rPr lang="en">
                <a:solidFill>
                  <a:schemeClr val="accent5"/>
                </a:solidFill>
              </a:rPr>
              <a:t>Como um jornalista cobrirá</a:t>
            </a:r>
            <a:r>
              <a:rPr lang="en">
                <a:solidFill>
                  <a:schemeClr val="dk1"/>
                </a:solidFill>
              </a:rPr>
              <a:t> tempestivamente os últimos fatos e notícias na Venezuela? Como cobrirá as </a:t>
            </a:r>
            <a:r>
              <a:rPr lang="en">
                <a:solidFill>
                  <a:schemeClr val="accent5"/>
                </a:solidFill>
              </a:rPr>
              <a:t>eleições americanas</a:t>
            </a:r>
            <a:r>
              <a:rPr lang="en">
                <a:solidFill>
                  <a:schemeClr val="dk1"/>
                </a:solidFill>
              </a:rPr>
              <a:t>? Detalhes da </a:t>
            </a:r>
            <a:r>
              <a:rPr lang="en">
                <a:solidFill>
                  <a:schemeClr val="accent5"/>
                </a:solidFill>
              </a:rPr>
              <a:t>guerra da Ucrânia</a:t>
            </a:r>
            <a:r>
              <a:rPr lang="en">
                <a:solidFill>
                  <a:schemeClr val="dk1"/>
                </a:solidFill>
              </a:rPr>
              <a:t>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>
                <a:solidFill>
                  <a:schemeClr val="dk1"/>
                </a:solidFill>
              </a:rPr>
              <a:t>"Como fica o </a:t>
            </a:r>
            <a:r>
              <a:rPr lang="en">
                <a:solidFill>
                  <a:schemeClr val="accent5"/>
                </a:solidFill>
              </a:rPr>
              <a:t>exército</a:t>
            </a:r>
            <a:r>
              <a:rPr lang="en">
                <a:solidFill>
                  <a:schemeClr val="dk1"/>
                </a:solidFill>
              </a:rPr>
              <a:t> e </a:t>
            </a:r>
            <a:r>
              <a:rPr lang="en">
                <a:solidFill>
                  <a:schemeClr val="accent5"/>
                </a:solidFill>
              </a:rPr>
              <a:t>escolas</a:t>
            </a:r>
            <a:r>
              <a:rPr lang="en">
                <a:solidFill>
                  <a:schemeClr val="dk1"/>
                </a:solidFill>
              </a:rPr>
              <a:t> em </a:t>
            </a:r>
            <a:r>
              <a:rPr lang="en" u="sng">
                <a:solidFill>
                  <a:schemeClr val="dk1"/>
                </a:solidFill>
              </a:rPr>
              <a:t>áreas remotas</a:t>
            </a:r>
            <a:r>
              <a:rPr lang="en">
                <a:solidFill>
                  <a:schemeClr val="dk1"/>
                </a:solidFill>
              </a:rPr>
              <a:t> atendidas pela </a:t>
            </a:r>
            <a:r>
              <a:rPr lang="en">
                <a:solidFill>
                  <a:schemeClr val="accent5"/>
                </a:solidFill>
              </a:rPr>
              <a:t>Starlink</a:t>
            </a:r>
            <a:r>
              <a:rPr lang="en">
                <a:solidFill>
                  <a:schemeClr val="dk1"/>
                </a:solidFill>
              </a:rPr>
              <a:t>? Como fica a </a:t>
            </a:r>
            <a:r>
              <a:rPr lang="en">
                <a:solidFill>
                  <a:schemeClr val="accent5"/>
                </a:solidFill>
              </a:rPr>
              <a:t>agricultura no NE</a:t>
            </a:r>
            <a:r>
              <a:rPr lang="en">
                <a:solidFill>
                  <a:schemeClr val="dk1"/>
                </a:solidFill>
              </a:rPr>
              <a:t> que usa amplamente a Starlink?"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77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260"/>
          </a:p>
        </p:txBody>
      </p:sp>
      <p:sp>
        <p:nvSpPr>
          <p:cNvPr id="93" name="Google Shape;93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Reação institucional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43350"/>
            <a:ext cx="4175450" cy="14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750" y="183688"/>
            <a:ext cx="3929551" cy="477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INVESTIDORES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5307777" cy="2119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9475" y="2449801"/>
            <a:ext cx="3179764" cy="211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Mídia internacional</a:t>
            </a:r>
            <a:endParaRPr/>
          </a:p>
        </p:txBody>
      </p:sp>
      <p:sp>
        <p:nvSpPr>
          <p:cNvPr id="117" name="Google Shape;11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200" y="1152475"/>
            <a:ext cx="2235825" cy="3815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500" y="200100"/>
            <a:ext cx="4108100" cy="264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9988" y="3085950"/>
            <a:ext cx="4257126" cy="179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 suma…</a:t>
            </a:r>
            <a:endParaRPr/>
          </a:p>
        </p:txBody>
      </p:sp>
      <p:sp>
        <p:nvSpPr>
          <p:cNvPr id="127" name="Google Shape;12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0996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8"/>
              <a:buChar char="❖"/>
            </a:pPr>
            <a:r>
              <a:rPr lang="en" sz="1927"/>
              <a:t>A suspensão do X e o bloqueio de bens da Starlink é prejudicial ao Brasil: </a:t>
            </a:r>
            <a:endParaRPr sz="1927"/>
          </a:p>
          <a:p>
            <a:pPr indent="0" lvl="0" marL="4572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927"/>
          </a:p>
          <a:p>
            <a:pPr indent="-350996" lvl="1" marL="9144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928"/>
              <a:buChar char="➢"/>
            </a:pPr>
            <a:r>
              <a:rPr lang="en" sz="1927"/>
              <a:t>Causa </a:t>
            </a:r>
            <a:r>
              <a:rPr lang="en" sz="1927">
                <a:solidFill>
                  <a:schemeClr val="accent5"/>
                </a:solidFill>
              </a:rPr>
              <a:t>degradação institucional</a:t>
            </a:r>
            <a:r>
              <a:rPr lang="en" sz="1927"/>
              <a:t>, e percepção de </a:t>
            </a:r>
            <a:r>
              <a:rPr lang="en" sz="1927">
                <a:solidFill>
                  <a:schemeClr val="accent5"/>
                </a:solidFill>
              </a:rPr>
              <a:t>maior risco ex-ante</a:t>
            </a:r>
            <a:r>
              <a:rPr lang="en" sz="1927"/>
              <a:t> aos empresários brasileiros e estrangeiros.</a:t>
            </a:r>
            <a:endParaRPr sz="1927"/>
          </a:p>
          <a:p>
            <a:pPr indent="0" lvl="0" marL="9144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27"/>
          </a:p>
          <a:p>
            <a:pPr indent="-350996" lvl="1" marL="9144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928"/>
              <a:buChar char="➢"/>
            </a:pPr>
            <a:r>
              <a:rPr lang="en" sz="1927"/>
              <a:t>O </a:t>
            </a:r>
            <a:r>
              <a:rPr lang="en" sz="1927">
                <a:solidFill>
                  <a:schemeClr val="accent5"/>
                </a:solidFill>
              </a:rPr>
              <a:t>Risco Brasil</a:t>
            </a:r>
            <a:r>
              <a:rPr lang="en" sz="1927"/>
              <a:t> tende a  crescer com o tempo,, e o </a:t>
            </a:r>
            <a:r>
              <a:rPr lang="en" sz="1927">
                <a:solidFill>
                  <a:schemeClr val="accent5"/>
                </a:solidFill>
              </a:rPr>
              <a:t>custo de capital </a:t>
            </a:r>
            <a:r>
              <a:rPr lang="en" sz="1927"/>
              <a:t>das empresas fica </a:t>
            </a:r>
            <a:r>
              <a:rPr lang="en" sz="1927">
                <a:solidFill>
                  <a:schemeClr val="accent5"/>
                </a:solidFill>
              </a:rPr>
              <a:t>mais caro</a:t>
            </a:r>
            <a:r>
              <a:rPr lang="en" sz="1927"/>
              <a:t>.</a:t>
            </a:r>
            <a:endParaRPr sz="1927"/>
          </a:p>
          <a:p>
            <a:pPr indent="0" lvl="0" marL="9144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27"/>
          </a:p>
          <a:p>
            <a:pPr indent="-350996" lvl="1" marL="9144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SzPts val="1928"/>
              <a:buChar char="➢"/>
            </a:pPr>
            <a:r>
              <a:rPr lang="en" sz="1927">
                <a:solidFill>
                  <a:schemeClr val="accent5"/>
                </a:solidFill>
              </a:rPr>
              <a:t>Penaliza</a:t>
            </a:r>
            <a:r>
              <a:rPr lang="en" sz="1927"/>
              <a:t> indevidamente brasileiros diversos, desde microempreendedores, ao Exército, a escolas, e agricultores no NE.</a:t>
            </a:r>
            <a:endParaRPr sz="1927"/>
          </a:p>
          <a:p>
            <a:pPr indent="0" lvl="0" marL="914400" rtl="0" algn="l">
              <a:lnSpc>
                <a:spcPct val="9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27"/>
          </a:p>
          <a:p>
            <a:pPr indent="-350996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928"/>
              <a:buChar char="❖"/>
            </a:pPr>
            <a:r>
              <a:t/>
            </a:r>
            <a:endParaRPr sz="1927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395"/>
          </a:p>
        </p:txBody>
      </p:sp>
      <p:sp>
        <p:nvSpPr>
          <p:cNvPr id="128" name="Google Shape;128;p2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