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6" r:id="rId2"/>
    <p:sldId id="286" r:id="rId3"/>
    <p:sldId id="300" r:id="rId4"/>
    <p:sldId id="287" r:id="rId5"/>
    <p:sldId id="299" r:id="rId6"/>
    <p:sldId id="304" r:id="rId7"/>
    <p:sldId id="288" r:id="rId8"/>
    <p:sldId id="291" r:id="rId9"/>
    <p:sldId id="311" r:id="rId10"/>
    <p:sldId id="312" r:id="rId11"/>
    <p:sldId id="295" r:id="rId12"/>
    <p:sldId id="309" r:id="rId13"/>
    <p:sldId id="292" r:id="rId14"/>
    <p:sldId id="314" r:id="rId15"/>
    <p:sldId id="305" r:id="rId16"/>
    <p:sldId id="302" r:id="rId17"/>
    <p:sldId id="303" r:id="rId18"/>
    <p:sldId id="293" r:id="rId19"/>
    <p:sldId id="294" r:id="rId20"/>
    <p:sldId id="306" r:id="rId21"/>
    <p:sldId id="307" r:id="rId22"/>
    <p:sldId id="317" r:id="rId23"/>
    <p:sldId id="308" r:id="rId24"/>
    <p:sldId id="316" r:id="rId2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pedroarm\AppData\Roaming\Microsoft\Excel\Pasta1%20(version%201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pPr>
            <a:r>
              <a:rPr lang="pt-BR" sz="2400" b="1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Nº</a:t>
            </a:r>
            <a:r>
              <a:rPr lang="pt-BR" sz="2400" b="1" baseline="0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de </a:t>
            </a:r>
            <a:r>
              <a:rPr lang="pt-BR" sz="2400" b="1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visualizações</a:t>
            </a:r>
            <a:endParaRPr lang="pt-BR" sz="2400" b="1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c:rich>
      </c:tx>
      <c:layout>
        <c:manualLayout>
          <c:xMode val="edge"/>
          <c:yMode val="edge"/>
          <c:x val="0.24341175746784502"/>
          <c:y val="5.5555555555555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effectLst/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300326400"/>
        <c:axId val="300326792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spPr>
                  <a:gradFill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84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outerShdw blurRad="76200" dir="18900000" sy="23000" kx="-1200000" algn="bl" rotWithShape="0">
                      <a:prstClr val="black">
                        <a:alpha val="20000"/>
                      </a:prstClr>
                    </a:out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Plan1!$D$8:$D$9</c15:sqref>
                        </c15:formulaRef>
                      </c:ext>
                    </c:extLst>
                    <c:numCache>
                      <c:formatCode>mmm\-yy</c:formatCode>
                      <c:ptCount val="2"/>
                      <c:pt idx="0">
                        <c:v>42005</c:v>
                      </c:pt>
                      <c:pt idx="1">
                        <c:v>42309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3003264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0326792"/>
        <c:crosses val="autoZero"/>
        <c:auto val="1"/>
        <c:lblAlgn val="ctr"/>
        <c:lblOffset val="100"/>
        <c:noMultiLvlLbl val="0"/>
      </c:catAx>
      <c:valAx>
        <c:axId val="30032679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300326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C065A-A665-4874-88E6-3F83D0314CC5}" type="datetimeFigureOut">
              <a:rPr lang="pt-BR" smtClean="0"/>
              <a:pPr/>
              <a:t>07/12/2015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EA41B-C2A2-4AE8-B96C-0BBACE34CC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285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9"/>
          <p:cNvSpPr/>
          <p:nvPr userDrawn="1"/>
        </p:nvSpPr>
        <p:spPr>
          <a:xfrm>
            <a:off x="0" y="5805488"/>
            <a:ext cx="9144000" cy="1052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5805488"/>
            <a:ext cx="135572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fund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51590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80920" cy="36004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ucida Sans Unicode" pitchFamily="34" charset="0"/>
                <a:cs typeface="Lucida Sans Unicode" pitchFamily="34" charset="0"/>
              </a:defRPr>
            </a:lvl1pPr>
            <a:lvl2pPr>
              <a:defRPr>
                <a:latin typeface="Lucida Sans Unicode" pitchFamily="34" charset="0"/>
                <a:cs typeface="Lucida Sans Unicode" pitchFamily="34" charset="0"/>
              </a:defRPr>
            </a:lvl2pPr>
            <a:lvl3pPr>
              <a:defRPr>
                <a:latin typeface="Lucida Sans Unicode" pitchFamily="34" charset="0"/>
                <a:cs typeface="Lucida Sans Unicode" pitchFamily="34" charset="0"/>
              </a:defRPr>
            </a:lvl3pPr>
            <a:lvl4pPr>
              <a:defRPr>
                <a:latin typeface="Lucida Sans Unicode" pitchFamily="34" charset="0"/>
                <a:cs typeface="Lucida Sans Unicode" pitchFamily="34" charset="0"/>
              </a:defRPr>
            </a:lvl4pPr>
            <a:lvl5pPr>
              <a:defRPr>
                <a:latin typeface="Lucida Sans Unicode" pitchFamily="34" charset="0"/>
                <a:cs typeface="Lucida Sans Unicode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2689ECE0-2569-4E6F-AEC8-3C1ECA694749}" type="datetimeFigureOut">
              <a:rPr lang="pt-BR"/>
              <a:pPr>
                <a:defRPr/>
              </a:pPr>
              <a:t>07/12/2015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AFDF6-7A5A-40A0-AB73-5468D06370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9239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765175"/>
            <a:ext cx="8229600" cy="536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52DAE41A-73F1-45AD-A661-5C13995C7FEC}" type="datetimeFigureOut">
              <a:rPr lang="pt-BR"/>
              <a:pPr>
                <a:defRPr/>
              </a:pPr>
              <a:t>07/12/2015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F3036184-EAD7-4E68-AEB1-68464090F04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030" name="Picture 8"/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0" y="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179388" y="115888"/>
            <a:ext cx="87137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pic>
        <p:nvPicPr>
          <p:cNvPr id="1032" name="Imagem 11" descr="base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 bwMode="auto">
          <a:xfrm>
            <a:off x="1" y="6304813"/>
            <a:ext cx="9144000" cy="58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Lucida Sans Unicode" pitchFamily="34" charset="0"/>
          <a:ea typeface="+mj-ea"/>
          <a:cs typeface="Lucida Sans Unicode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Lucida Sans Unicode" pitchFamily="34" charset="0"/>
          <a:cs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Lucida Sans Unicode" pitchFamily="34" charset="0"/>
          <a:cs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Lucida Sans Unicode" pitchFamily="34" charset="0"/>
          <a:cs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Lucida Sans Unicode" pitchFamily="34" charset="0"/>
          <a:cs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Lucida Sans Unicode" pitchFamily="34" charset="0"/>
          <a:cs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Lucida Sans Unicode" pitchFamily="34" charset="0"/>
          <a:cs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Lucida Sans Unicode" pitchFamily="34" charset="0"/>
          <a:cs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Lucida Sans Unicode" pitchFamily="34" charset="0"/>
          <a:cs typeface="Lucida Sans Unico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Lucida Sans Unicode" pitchFamily="34" charset="0"/>
          <a:ea typeface="+mn-ea"/>
          <a:cs typeface="Lucida Sans Unicode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Lucida Sans Unicode" pitchFamily="34" charset="0"/>
          <a:ea typeface="+mn-ea"/>
          <a:cs typeface="Lucida Sans Unicode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Lucida Sans Unicode" pitchFamily="34" charset="0"/>
          <a:ea typeface="+mn-ea"/>
          <a:cs typeface="Lucida Sans Unicode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Lucida Sans Unicode" pitchFamily="34" charset="0"/>
          <a:ea typeface="+mn-ea"/>
          <a:cs typeface="Lucida Sans Unicode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Lucida Sans Unicode" pitchFamily="34" charset="0"/>
          <a:ea typeface="+mn-ea"/>
          <a:cs typeface="Lucida Sans Unicod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youtube.com/tvsenado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vgalvez@senado.leg.b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467544" y="5445224"/>
            <a:ext cx="5539077" cy="1080120"/>
            <a:chOff x="1259632" y="5445224"/>
            <a:chExt cx="5539077" cy="1080120"/>
          </a:xfrm>
        </p:grpSpPr>
        <p:pic>
          <p:nvPicPr>
            <p:cNvPr id="2050" name="Picture 2" descr="U:\IDENTIDADE VISUAL SENADO\Manual Identidade Senado_20111026 Folder\Papelaria_Institucional\marca-secom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19672" y="5733256"/>
              <a:ext cx="5179037" cy="432048"/>
            </a:xfrm>
            <a:prstGeom prst="rect">
              <a:avLst/>
            </a:prstGeom>
            <a:noFill/>
          </p:spPr>
        </p:pic>
        <p:sp>
          <p:nvSpPr>
            <p:cNvPr id="3" name="Retângulo 2"/>
            <p:cNvSpPr/>
            <p:nvPr/>
          </p:nvSpPr>
          <p:spPr>
            <a:xfrm>
              <a:off x="1259632" y="5445224"/>
              <a:ext cx="2160240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971600" y="2204864"/>
            <a:ext cx="7092006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Comunicação para a Cidadania</a:t>
            </a:r>
          </a:p>
          <a:p>
            <a:pPr algn="ctr"/>
            <a:endParaRPr lang="pt-BR" sz="2800" b="1" dirty="0" smtClean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Dez/2015</a:t>
            </a:r>
          </a:p>
          <a:p>
            <a:pPr algn="ctr"/>
            <a:endParaRPr lang="pt-BR" sz="1600" b="1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31912" y="116632"/>
            <a:ext cx="8280920" cy="3600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9pPr>
          </a:lstStyle>
          <a:p>
            <a:pPr algn="ctr"/>
            <a:r>
              <a:rPr lang="pt-BR" dirty="0" smtClean="0"/>
              <a:t>Interação com o cidadão - 2015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31" y="1253408"/>
            <a:ext cx="8077617" cy="447984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402734" y="764704"/>
            <a:ext cx="4139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Senado Agora no Portal de Notícias</a:t>
            </a:r>
            <a:endParaRPr lang="pt-BR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6"/>
          <p:cNvSpPr txBox="1">
            <a:spLocks noChangeArrowheads="1"/>
          </p:cNvSpPr>
          <p:nvPr/>
        </p:nvSpPr>
        <p:spPr bwMode="auto">
          <a:xfrm>
            <a:off x="468313" y="1412875"/>
            <a:ext cx="7920037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pt-BR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Território nacional - 24 </a:t>
            </a:r>
            <a:r>
              <a:rPr lang="pt-BR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horas no </a:t>
            </a:r>
            <a:r>
              <a:rPr lang="pt-BR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ar</a:t>
            </a:r>
          </a:p>
          <a:p>
            <a:pPr marL="457200" indent="-457200" algn="ctr">
              <a:lnSpc>
                <a:spcPct val="150000"/>
              </a:lnSpc>
            </a:pPr>
            <a:endParaRPr lang="pt-BR" sz="10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pt-BR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19 milhões </a:t>
            </a:r>
            <a:r>
              <a:rPr lang="pt-B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de </a:t>
            </a:r>
            <a:r>
              <a:rPr lang="pt-BR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assinantes de TV </a:t>
            </a:r>
            <a:r>
              <a:rPr lang="pt-B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por assinatura </a:t>
            </a:r>
            <a:r>
              <a:rPr lang="pt-BR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– cabo e </a:t>
            </a:r>
            <a:r>
              <a:rPr lang="pt-B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DTH </a:t>
            </a:r>
            <a:endParaRPr lang="pt-BR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pt-BR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20 </a:t>
            </a:r>
            <a:r>
              <a:rPr lang="pt-BR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milhões</a:t>
            </a:r>
            <a:r>
              <a:rPr lang="pt-B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de antenas </a:t>
            </a:r>
            <a:r>
              <a:rPr lang="pt-BR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parabólicas</a:t>
            </a:r>
            <a:endParaRPr lang="pt-BR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pt-BR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Sinal </a:t>
            </a:r>
            <a:r>
              <a:rPr lang="pt-BR" b="1">
                <a:latin typeface="Lucida Sans Unicode" panose="020B0602030504020204" pitchFamily="34" charset="0"/>
                <a:cs typeface="Lucida Sans Unicode" panose="020B0602030504020204" pitchFamily="34" charset="0"/>
              </a:rPr>
              <a:t>aberto </a:t>
            </a:r>
            <a:r>
              <a:rPr lang="pt-BR" b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20 </a:t>
            </a:r>
            <a:r>
              <a:rPr lang="pt-BR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capitais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pt-BR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Analógico</a:t>
            </a:r>
            <a:r>
              <a:rPr lang="pt-BR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: Brasília (+ Gama/DF), </a:t>
            </a:r>
            <a:r>
              <a:rPr lang="pt-B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Salvador, Recife, João Pessoa, </a:t>
            </a:r>
            <a:r>
              <a:rPr lang="pt-BR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Fortaleza</a:t>
            </a:r>
            <a:r>
              <a:rPr lang="pt-B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, Natal, Rio de </a:t>
            </a:r>
            <a:r>
              <a:rPr lang="pt-BR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Janeiro (Zona Oeste), Cuiabá e Rio Branco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pt-BR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Digital</a:t>
            </a:r>
            <a:r>
              <a:rPr lang="pt-BR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: Brasília, João Pessoa, Boa Vista, Macapá, Manaus, São Luís, São Paulo, Belo Horizonte, Porto Alegre, Goiânia, Florianópolis, Palmas, Vitória e Salvador</a:t>
            </a:r>
          </a:p>
          <a:p>
            <a:pPr marL="457200" indent="-4572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pt-BR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indent="-457200">
              <a:lnSpc>
                <a:spcPct val="150000"/>
              </a:lnSpc>
            </a:pPr>
            <a:endParaRPr lang="pt-BR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857250" y="694656"/>
            <a:ext cx="7215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600" b="1" dirty="0">
                <a:latin typeface="+mj-lt"/>
                <a:ea typeface="+mj-ea"/>
                <a:cs typeface="+mj-cs"/>
              </a:rPr>
              <a:t>TV Senado - Alcance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31912" y="116632"/>
            <a:ext cx="8280920" cy="3600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9pPr>
          </a:lstStyle>
          <a:p>
            <a:pPr algn="ctr"/>
            <a:r>
              <a:rPr lang="pt-BR" dirty="0" smtClean="0"/>
              <a:t>Interação com o cidadão - 2015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939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31912" y="116632"/>
            <a:ext cx="8280920" cy="3600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9pPr>
          </a:lstStyle>
          <a:p>
            <a:pPr algn="ctr"/>
            <a:r>
              <a:rPr lang="pt-BR" dirty="0" smtClean="0"/>
              <a:t>Interação com o cidadão - 2015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976" y="908720"/>
            <a:ext cx="7128792" cy="466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8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sz="2800" b="1" dirty="0" smtClean="0"/>
              <a:t>TV Senado no </a:t>
            </a:r>
            <a:r>
              <a:rPr lang="pt-BR" sz="2800" b="1" dirty="0" err="1" smtClean="0"/>
              <a:t>Youtube</a:t>
            </a:r>
            <a:r>
              <a:rPr lang="pt-BR" sz="2800" b="1" dirty="0" smtClean="0"/>
              <a:t> -  2015</a:t>
            </a:r>
          </a:p>
          <a:p>
            <a:pPr algn="just">
              <a:buNone/>
            </a:pPr>
            <a:r>
              <a:rPr lang="pt-BR" sz="2000" dirty="0" smtClean="0"/>
              <a:t>Estreia de </a:t>
            </a:r>
            <a:r>
              <a:rPr lang="pt-BR" sz="2000" b="1" dirty="0" smtClean="0"/>
              <a:t>2 canais </a:t>
            </a:r>
            <a:r>
              <a:rPr lang="pt-BR" sz="2000" dirty="0" smtClean="0"/>
              <a:t>na internet (computadores, celulares, </a:t>
            </a:r>
            <a:r>
              <a:rPr lang="pt-BR" sz="2000" dirty="0" err="1" smtClean="0"/>
              <a:t>tablets</a:t>
            </a:r>
            <a:r>
              <a:rPr lang="pt-BR" sz="2000" dirty="0" smtClean="0"/>
              <a:t>)</a:t>
            </a:r>
          </a:p>
          <a:p>
            <a:pPr algn="just">
              <a:buNone/>
            </a:pPr>
            <a:r>
              <a:rPr lang="pt-BR" sz="2000" dirty="0" smtClean="0"/>
              <a:t> </a:t>
            </a:r>
            <a:endParaRPr lang="pt-BR" sz="1800" b="1" dirty="0"/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000" b="1" dirty="0">
                <a:ea typeface="Calibri" panose="020F0502020204030204" pitchFamily="34" charset="0"/>
              </a:rPr>
              <a:t>13 mil vídeos </a:t>
            </a:r>
            <a:r>
              <a:rPr lang="pt-BR" sz="2000" dirty="0">
                <a:ea typeface="Calibri" panose="020F0502020204030204" pitchFamily="34" charset="0"/>
              </a:rPr>
              <a:t>publicados no </a:t>
            </a:r>
            <a:r>
              <a:rPr lang="pt-BR" sz="2000" dirty="0" err="1">
                <a:ea typeface="Calibri" panose="020F0502020204030204" pitchFamily="34" charset="0"/>
              </a:rPr>
              <a:t>YouTube</a:t>
            </a:r>
            <a:r>
              <a:rPr lang="pt-BR" sz="2000" dirty="0">
                <a:ea typeface="Calibri" panose="020F0502020204030204" pitchFamily="34" charset="0"/>
              </a:rPr>
              <a:t> em 2015 - discursos e votações em Plenário, debates em audiências públicas, votações em comissões, programas da TV Senado, reportagens, </a:t>
            </a:r>
            <a:r>
              <a:rPr lang="pt-BR" sz="2000" dirty="0" smtClean="0">
                <a:ea typeface="Calibri" panose="020F0502020204030204" pitchFamily="34" charset="0"/>
              </a:rPr>
              <a:t>documentários</a:t>
            </a:r>
            <a:endParaRPr lang="pt-BR" sz="2000" dirty="0">
              <a:ea typeface="Calibri" panose="020F0502020204030204" pitchFamily="34" charset="0"/>
            </a:endParaRPr>
          </a:p>
          <a:p>
            <a:pPr algn="just">
              <a:buNone/>
            </a:pPr>
            <a:endParaRPr lang="pt-BR" sz="2000" dirty="0"/>
          </a:p>
          <a:p>
            <a:pPr algn="just">
              <a:buNone/>
            </a:pPr>
            <a:endParaRPr lang="pt-BR" sz="2000" b="1" dirty="0">
              <a:solidFill>
                <a:srgbClr val="FF0000"/>
              </a:solidFill>
            </a:endParaRPr>
          </a:p>
          <a:p>
            <a:pPr algn="just">
              <a:buNone/>
            </a:pPr>
            <a:endParaRPr lang="pt-BR" sz="2000" b="1" dirty="0">
              <a:solidFill>
                <a:srgbClr val="FF0000"/>
              </a:solidFill>
            </a:endParaRPr>
          </a:p>
        </p:txBody>
      </p:sp>
      <p:pic>
        <p:nvPicPr>
          <p:cNvPr id="5" name="Imagem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280" y="4293096"/>
            <a:ext cx="1656184" cy="1656184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331912" y="116632"/>
            <a:ext cx="8280920" cy="3600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9pPr>
          </a:lstStyle>
          <a:p>
            <a:pPr algn="ctr"/>
            <a:r>
              <a:rPr lang="pt-BR" dirty="0" smtClean="0"/>
              <a:t>Interação com o cidadão - 2015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31912" y="116632"/>
            <a:ext cx="8280920" cy="3600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9pPr>
          </a:lstStyle>
          <a:p>
            <a:pPr algn="ctr"/>
            <a:r>
              <a:rPr lang="pt-BR" dirty="0" smtClean="0">
                <a:solidFill>
                  <a:prstClr val="white"/>
                </a:solidFill>
              </a:rPr>
              <a:t>Interação com o cidadão - 2015</a:t>
            </a: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04" y="1052736"/>
            <a:ext cx="7079136" cy="452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0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31912" y="116632"/>
            <a:ext cx="8280920" cy="3600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9pPr>
          </a:lstStyle>
          <a:p>
            <a:pPr algn="ctr"/>
            <a:r>
              <a:rPr lang="pt-BR" dirty="0" smtClean="0"/>
              <a:t>Interação com o cidadão - 2015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t="4680" r="1565" b="74"/>
          <a:stretch/>
        </p:blipFill>
        <p:spPr>
          <a:xfrm>
            <a:off x="331912" y="1196752"/>
            <a:ext cx="8464412" cy="496855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702015" y="764704"/>
            <a:ext cx="3776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Canal da TV Senado no </a:t>
            </a:r>
            <a:r>
              <a:rPr lang="pt-BR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Youtube</a:t>
            </a:r>
            <a:endParaRPr lang="pt-BR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37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6"/>
          <p:cNvSpPr txBox="1">
            <a:spLocks noChangeArrowheads="1"/>
          </p:cNvSpPr>
          <p:nvPr/>
        </p:nvSpPr>
        <p:spPr bwMode="auto">
          <a:xfrm>
            <a:off x="468313" y="1503943"/>
            <a:ext cx="813613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/>
            <a:endParaRPr lang="pt-BR" sz="24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indent="-457200">
              <a:buClr>
                <a:srgbClr val="A50021"/>
              </a:buClr>
              <a:buFont typeface="Wingdings" pitchFamily="2" charset="2"/>
              <a:buChar char="§"/>
            </a:pPr>
            <a:r>
              <a:rPr lang="pt-BR" sz="24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10 capitais </a:t>
            </a:r>
            <a:r>
              <a:rPr lang="pt-BR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– Brasília, Fortaleza, João Pessoa, Natal, Manaus, Cuiabá, Rio Branco, Macapá, Teresina e São Luís</a:t>
            </a:r>
          </a:p>
          <a:p>
            <a:pPr marL="457200" indent="-457200">
              <a:buClr>
                <a:srgbClr val="A50021"/>
              </a:buClr>
              <a:buFont typeface="Wingdings" pitchFamily="2" charset="2"/>
              <a:buChar char="§"/>
            </a:pPr>
            <a:endParaRPr lang="pt-BR" sz="24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indent="-457200">
              <a:buClr>
                <a:srgbClr val="A50021"/>
              </a:buClr>
              <a:buFont typeface="Wingdings" pitchFamily="2" charset="2"/>
              <a:buChar char="§"/>
            </a:pPr>
            <a:r>
              <a:rPr lang="pt-BR" sz="24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3.138 emissoras</a:t>
            </a:r>
            <a:r>
              <a:rPr lang="pt-BR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parceiras em todo o Brasil</a:t>
            </a:r>
          </a:p>
          <a:p>
            <a:pPr>
              <a:buClr>
                <a:srgbClr val="A50021"/>
              </a:buClr>
            </a:pPr>
            <a:r>
              <a:rPr lang="pt-BR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</a:p>
          <a:p>
            <a:pPr marL="457200" indent="-457200">
              <a:buClr>
                <a:srgbClr val="A50021"/>
              </a:buClr>
              <a:buFont typeface="Wingdings" pitchFamily="2" charset="2"/>
              <a:buChar char="§"/>
            </a:pPr>
            <a:r>
              <a:rPr lang="pt-BR" sz="24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1.133.305 </a:t>
            </a:r>
            <a:r>
              <a:rPr lang="pt-BR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acessos no Portal da </a:t>
            </a:r>
            <a:r>
              <a:rPr lang="pt-BR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Rádio </a:t>
            </a:r>
            <a:r>
              <a:rPr lang="pt-BR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na </a:t>
            </a:r>
            <a:r>
              <a:rPr lang="pt-BR" sz="24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internet</a:t>
            </a:r>
          </a:p>
          <a:p>
            <a:pPr marL="457200" indent="-457200">
              <a:buClr>
                <a:srgbClr val="A50021"/>
              </a:buClr>
              <a:buFont typeface="Wingdings" pitchFamily="2" charset="2"/>
              <a:buChar char="§"/>
            </a:pPr>
            <a:endParaRPr lang="pt-BR" sz="2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indent="-457200">
              <a:buClr>
                <a:srgbClr val="A50021"/>
              </a:buClr>
              <a:buFont typeface="Wingdings" pitchFamily="2" charset="2"/>
              <a:buChar char="§"/>
            </a:pPr>
            <a:endParaRPr lang="pt-BR" sz="2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857250" y="838672"/>
            <a:ext cx="72151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200" b="1" dirty="0" smtClean="0">
                <a:latin typeface="Lucida Sans Unicode" panose="020B0602030504020204" pitchFamily="34" charset="0"/>
                <a:ea typeface="+mj-ea"/>
                <a:cs typeface="Lucida Sans Unicode" panose="020B0602030504020204" pitchFamily="34" charset="0"/>
              </a:rPr>
              <a:t>Rádio </a:t>
            </a:r>
            <a:r>
              <a:rPr lang="pt-BR" sz="3200" b="1" dirty="0">
                <a:latin typeface="Lucida Sans Unicode" panose="020B0602030504020204" pitchFamily="34" charset="0"/>
                <a:ea typeface="+mj-ea"/>
                <a:cs typeface="Lucida Sans Unicode" panose="020B0602030504020204" pitchFamily="34" charset="0"/>
              </a:rPr>
              <a:t>Senado - Alcance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79512" y="116632"/>
            <a:ext cx="8280920" cy="3600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9pPr>
          </a:lstStyle>
          <a:p>
            <a:pPr algn="ctr"/>
            <a:r>
              <a:rPr lang="pt-BR" dirty="0" smtClean="0"/>
              <a:t>Interação com o cidadão - 2015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471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6"/>
          <p:cNvSpPr txBox="1">
            <a:spLocks noChangeArrowheads="1"/>
          </p:cNvSpPr>
          <p:nvPr/>
        </p:nvSpPr>
        <p:spPr bwMode="auto">
          <a:xfrm>
            <a:off x="468313" y="1729259"/>
            <a:ext cx="7920037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lnSpc>
                <a:spcPct val="150000"/>
              </a:lnSpc>
            </a:pPr>
            <a:endParaRPr lang="pt-BR" sz="1600" b="1" dirty="0">
              <a:latin typeface="Arial" charset="0"/>
            </a:endParaRPr>
          </a:p>
          <a:p>
            <a:pPr marL="457200" indent="-457200"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§"/>
            </a:pPr>
            <a:r>
              <a:rPr lang="pt-BR" sz="2800" b="1" dirty="0" smtClean="0">
                <a:latin typeface="Calibri" pitchFamily="34" charset="0"/>
              </a:rPr>
              <a:t>384 atendimentos </a:t>
            </a:r>
            <a:r>
              <a:rPr lang="pt-BR" sz="2800" dirty="0" smtClean="0">
                <a:latin typeface="Calibri" pitchFamily="34" charset="0"/>
              </a:rPr>
              <a:t>a veículos de imprensa</a:t>
            </a:r>
          </a:p>
          <a:p>
            <a:pPr marL="457200" indent="-457200"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§"/>
            </a:pPr>
            <a:r>
              <a:rPr lang="pt-BR" sz="2800" dirty="0" smtClean="0">
                <a:latin typeface="Calibri" pitchFamily="34" charset="0"/>
              </a:rPr>
              <a:t>Média de </a:t>
            </a:r>
            <a:r>
              <a:rPr lang="pt-BR" sz="2800" b="1" dirty="0" smtClean="0">
                <a:latin typeface="Calibri" pitchFamily="34" charset="0"/>
              </a:rPr>
              <a:t>100 atendimentos telefônicos </a:t>
            </a:r>
            <a:r>
              <a:rPr lang="pt-BR" sz="2800" dirty="0" smtClean="0">
                <a:latin typeface="Calibri" pitchFamily="34" charset="0"/>
              </a:rPr>
              <a:t>por mês </a:t>
            </a:r>
          </a:p>
          <a:p>
            <a:pPr marL="457200" indent="-457200"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§"/>
            </a:pPr>
            <a:r>
              <a:rPr lang="pt-BR" sz="2800" dirty="0" smtClean="0">
                <a:latin typeface="Calibri" pitchFamily="34" charset="0"/>
              </a:rPr>
              <a:t>Ouvidoria</a:t>
            </a:r>
          </a:p>
          <a:p>
            <a:pPr marL="457200" indent="-457200"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§"/>
            </a:pPr>
            <a:r>
              <a:rPr lang="pt-BR" sz="2800" dirty="0" smtClean="0">
                <a:latin typeface="Calibri" pitchFamily="34" charset="0"/>
              </a:rPr>
              <a:t>Lei de Acesso à Informação</a:t>
            </a:r>
            <a:endParaRPr lang="pt-BR" sz="2800" dirty="0">
              <a:latin typeface="Calibri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§"/>
            </a:pPr>
            <a:endParaRPr lang="pt-BR" sz="2400" dirty="0">
              <a:latin typeface="Calibri" pitchFamily="34" charset="0"/>
            </a:endParaRPr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857250" y="838672"/>
            <a:ext cx="7215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600" b="1" dirty="0" smtClean="0">
                <a:latin typeface="+mj-lt"/>
                <a:ea typeface="+mj-ea"/>
                <a:cs typeface="+mj-cs"/>
              </a:rPr>
              <a:t>Assessoria de Imprensa </a:t>
            </a:r>
            <a:endParaRPr lang="pt-BR" sz="360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79512" y="116632"/>
            <a:ext cx="8280920" cy="3600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9pPr>
          </a:lstStyle>
          <a:p>
            <a:pPr algn="ctr"/>
            <a:r>
              <a:rPr lang="pt-BR" dirty="0" smtClean="0"/>
              <a:t>Interação com o cidadão - 2015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550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765175"/>
            <a:ext cx="8640960" cy="5360988"/>
          </a:xfrm>
        </p:spPr>
        <p:txBody>
          <a:bodyPr/>
          <a:lstStyle/>
          <a:p>
            <a:pPr algn="ctr">
              <a:buNone/>
            </a:pPr>
            <a:r>
              <a:rPr lang="pt-BR" b="1" dirty="0" smtClean="0"/>
              <a:t>Visite o Congresso</a:t>
            </a:r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r>
              <a:rPr lang="pt-BR" sz="2000" b="1" dirty="0" smtClean="0"/>
              <a:t>121.791</a:t>
            </a:r>
            <a:r>
              <a:rPr lang="pt-BR" sz="2000" dirty="0" smtClean="0"/>
              <a:t> visitantes até novembro</a:t>
            </a:r>
          </a:p>
          <a:p>
            <a:pPr algn="just">
              <a:buNone/>
            </a:pPr>
            <a:r>
              <a:rPr lang="pt-BR" sz="2000" dirty="0" smtClean="0"/>
              <a:t>		57% sábado e domingo</a:t>
            </a:r>
          </a:p>
          <a:p>
            <a:pPr algn="just">
              <a:buNone/>
            </a:pPr>
            <a:endParaRPr lang="pt-BR" sz="2000" dirty="0" smtClean="0"/>
          </a:p>
          <a:p>
            <a:pPr marL="0" indent="0">
              <a:buNone/>
            </a:pPr>
            <a:r>
              <a:rPr lang="pt-BR" sz="1900" dirty="0" smtClean="0"/>
              <a:t>Guia Michelin concedeu </a:t>
            </a:r>
            <a:r>
              <a:rPr lang="pt-BR" sz="1900" b="1" dirty="0" smtClean="0"/>
              <a:t>três estrelas (melhor classificação) </a:t>
            </a:r>
            <a:r>
              <a:rPr lang="pt-BR" sz="1900" dirty="0" smtClean="0"/>
              <a:t>na categoria Atrações Turísticas – lugares para ver e o que fazer</a:t>
            </a:r>
          </a:p>
          <a:p>
            <a:pPr>
              <a:buNone/>
            </a:pPr>
            <a:endParaRPr lang="pt-BR" sz="1900" dirty="0" smtClean="0"/>
          </a:p>
          <a:p>
            <a:pPr marL="0" indent="0">
              <a:buNone/>
            </a:pPr>
            <a:r>
              <a:rPr lang="pt-BR" sz="1900" i="1" dirty="0" err="1" smtClean="0"/>
              <a:t>TripAdvisor</a:t>
            </a:r>
            <a:r>
              <a:rPr lang="pt-BR" sz="1900" dirty="0" smtClean="0"/>
              <a:t> (maior site de viagens do mundo) conferiu </a:t>
            </a:r>
            <a:r>
              <a:rPr lang="pt-BR" sz="1900" b="1" dirty="0" smtClean="0"/>
              <a:t>certificado de excelência </a:t>
            </a:r>
            <a:r>
              <a:rPr lang="pt-BR" sz="1900" dirty="0" smtClean="0"/>
              <a:t>pela quantidade de avaliações favoráveis dos internautas</a:t>
            </a:r>
          </a:p>
          <a:p>
            <a:pPr>
              <a:buNone/>
            </a:pPr>
            <a:endParaRPr lang="pt-BR" sz="2000" b="1" dirty="0">
              <a:solidFill>
                <a:srgbClr val="FF00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015553"/>
            <a:ext cx="2295525" cy="10668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964" y="5074241"/>
            <a:ext cx="1181924" cy="1008112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79512" y="116632"/>
            <a:ext cx="8280920" cy="3600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9pPr>
          </a:lstStyle>
          <a:p>
            <a:pPr algn="ctr"/>
            <a:r>
              <a:rPr lang="pt-BR" dirty="0" smtClean="0"/>
              <a:t>Interação com o cidadão - 2015</a:t>
            </a:r>
            <a:endParaRPr lang="pt-BR" dirty="0"/>
          </a:p>
        </p:txBody>
      </p:sp>
      <p:sp>
        <p:nvSpPr>
          <p:cNvPr id="10" name="Seta para a direita 9"/>
          <p:cNvSpPr/>
          <p:nvPr/>
        </p:nvSpPr>
        <p:spPr>
          <a:xfrm>
            <a:off x="467544" y="2060848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b="1" dirty="0" smtClean="0"/>
              <a:t>Jovem </a:t>
            </a:r>
            <a:r>
              <a:rPr lang="pt-BR" b="1" dirty="0"/>
              <a:t>Senador - </a:t>
            </a:r>
            <a:r>
              <a:rPr lang="pt-BR" b="1" dirty="0" smtClean="0"/>
              <a:t>2010</a:t>
            </a:r>
            <a:endParaRPr lang="pt-BR" b="1" dirty="0"/>
          </a:p>
          <a:p>
            <a:pPr marL="0" indent="0" algn="ctr">
              <a:buNone/>
            </a:pPr>
            <a:endParaRPr lang="pt-BR" b="1" dirty="0" smtClean="0"/>
          </a:p>
          <a:p>
            <a:pPr>
              <a:buNone/>
            </a:pPr>
            <a:endParaRPr lang="pt-BR" sz="800" dirty="0" smtClean="0"/>
          </a:p>
          <a:p>
            <a:pPr marL="1165225" indent="-1165225">
              <a:buNone/>
            </a:pPr>
            <a:r>
              <a:rPr lang="pt-BR" sz="2400" b="1" dirty="0" smtClean="0"/>
              <a:t>2015</a:t>
            </a:r>
            <a:r>
              <a:rPr lang="pt-BR" sz="2400" dirty="0" smtClean="0"/>
              <a:t> - 8º Concurso de Redação do Senado e  </a:t>
            </a:r>
          </a:p>
          <a:p>
            <a:pPr marL="1165225" indent="-1165225">
              <a:buNone/>
            </a:pPr>
            <a:r>
              <a:rPr lang="pt-BR" sz="2400" dirty="0" smtClean="0"/>
              <a:t>	5º Projeto Jovem Senador</a:t>
            </a:r>
          </a:p>
          <a:p>
            <a:pPr marL="1165225" indent="-1165225" algn="ctr">
              <a:buNone/>
            </a:pPr>
            <a:endParaRPr lang="pt-BR" sz="2400" b="1" dirty="0" smtClean="0"/>
          </a:p>
          <a:p>
            <a:pPr marL="1165225" indent="-1165225" algn="ctr">
              <a:spcBef>
                <a:spcPts val="0"/>
              </a:spcBef>
              <a:buNone/>
            </a:pPr>
            <a:r>
              <a:rPr lang="pt-BR" b="1" dirty="0" smtClean="0"/>
              <a:t>267.244 alunos</a:t>
            </a:r>
          </a:p>
          <a:p>
            <a:pPr>
              <a:spcBef>
                <a:spcPts val="0"/>
              </a:spcBef>
              <a:buNone/>
            </a:pPr>
            <a:endParaRPr lang="pt-BR" sz="800" b="1" dirty="0" smtClean="0"/>
          </a:p>
          <a:p>
            <a:pPr>
              <a:spcBef>
                <a:spcPts val="0"/>
              </a:spcBef>
              <a:buNone/>
            </a:pPr>
            <a:endParaRPr lang="pt-BR" sz="1000" b="1" dirty="0" smtClean="0"/>
          </a:p>
          <a:p>
            <a:pPr algn="ctr">
              <a:spcBef>
                <a:spcPts val="0"/>
              </a:spcBef>
              <a:buNone/>
            </a:pPr>
            <a:r>
              <a:rPr lang="pt-B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73%</a:t>
            </a:r>
            <a:r>
              <a:rPr lang="pt-BR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superior a 2014 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12" y="4941168"/>
            <a:ext cx="3384376" cy="1104019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79512" y="116632"/>
            <a:ext cx="8280920" cy="3600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9pPr>
          </a:lstStyle>
          <a:p>
            <a:pPr algn="ctr"/>
            <a:r>
              <a:rPr lang="pt-BR" dirty="0" smtClean="0"/>
              <a:t>Interação com o cidadão - 2015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SECOM – Atribuições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20340"/>
            <a:ext cx="8229600" cy="536098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t-BR" sz="2800" b="1" dirty="0" smtClean="0"/>
              <a:t>Secretaria </a:t>
            </a:r>
            <a:r>
              <a:rPr lang="pt-BR" sz="2800" b="1" dirty="0"/>
              <a:t>de Comunicação </a:t>
            </a:r>
            <a:r>
              <a:rPr lang="pt-BR" sz="2800" b="1" dirty="0" smtClean="0"/>
              <a:t>Social</a:t>
            </a:r>
            <a:endParaRPr lang="pt-BR" sz="2800" b="1" dirty="0"/>
          </a:p>
          <a:p>
            <a:pPr>
              <a:lnSpc>
                <a:spcPct val="150000"/>
              </a:lnSpc>
              <a:buNone/>
            </a:pPr>
            <a:endParaRPr lang="pt-BR" sz="20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 smtClean="0"/>
              <a:t>Compete </a:t>
            </a:r>
            <a:r>
              <a:rPr lang="pt-BR" sz="2000" b="1" dirty="0" smtClean="0"/>
              <a:t>formular</a:t>
            </a:r>
            <a:r>
              <a:rPr lang="pt-BR" sz="2000" dirty="0"/>
              <a:t>, </a:t>
            </a:r>
            <a:r>
              <a:rPr lang="pt-BR" sz="2000" b="1" dirty="0"/>
              <a:t>coordenar</a:t>
            </a:r>
            <a:r>
              <a:rPr lang="pt-BR" sz="2000" dirty="0"/>
              <a:t> e </a:t>
            </a:r>
            <a:r>
              <a:rPr lang="pt-BR" sz="2000" b="1" dirty="0"/>
              <a:t>supervisionar</a:t>
            </a:r>
            <a:r>
              <a:rPr lang="pt-BR" sz="2000" dirty="0"/>
              <a:t> a execução de programas concernentes às </a:t>
            </a:r>
            <a:r>
              <a:rPr lang="pt-BR" sz="2000" b="1" dirty="0"/>
              <a:t>políticas de comunicação social</a:t>
            </a:r>
            <a:r>
              <a:rPr lang="pt-BR" sz="2000" dirty="0"/>
              <a:t> e de </a:t>
            </a:r>
            <a:r>
              <a:rPr lang="pt-BR" sz="2000" b="1" dirty="0"/>
              <a:t>comunicação institucional</a:t>
            </a:r>
            <a:r>
              <a:rPr lang="pt-BR" sz="2000" dirty="0"/>
              <a:t> que contribuam para a </a:t>
            </a:r>
            <a:r>
              <a:rPr lang="pt-BR" sz="2000" b="1" dirty="0"/>
              <a:t>transparência </a:t>
            </a:r>
            <a:r>
              <a:rPr lang="pt-BR" sz="2000" dirty="0"/>
              <a:t>e </a:t>
            </a:r>
            <a:r>
              <a:rPr lang="pt-BR" sz="20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pt-BR" sz="2000" b="1" dirty="0"/>
              <a:t>divulgação </a:t>
            </a:r>
            <a:r>
              <a:rPr lang="pt-BR" sz="2000" dirty="0"/>
              <a:t>das </a:t>
            </a:r>
            <a:r>
              <a:rPr lang="pt-BR" sz="2000" b="1" dirty="0"/>
              <a:t>atividades legislativa e institucional </a:t>
            </a:r>
            <a:r>
              <a:rPr lang="pt-BR" sz="2000" dirty="0"/>
              <a:t>e consolidem a </a:t>
            </a:r>
            <a:r>
              <a:rPr lang="pt-BR" sz="2000" b="1" dirty="0"/>
              <a:t>imagem </a:t>
            </a:r>
            <a:r>
              <a:rPr lang="pt-BR" sz="2000" dirty="0"/>
              <a:t>do Senado Federal para os públicos </a:t>
            </a:r>
            <a:r>
              <a:rPr lang="pt-BR" sz="2000" b="1" dirty="0"/>
              <a:t>interno e </a:t>
            </a:r>
            <a:r>
              <a:rPr lang="pt-BR" sz="2000" b="1" dirty="0" smtClean="0"/>
              <a:t>externo</a:t>
            </a:r>
            <a:endParaRPr lang="pt-BR" sz="2000" dirty="0"/>
          </a:p>
          <a:p>
            <a:pPr>
              <a:lnSpc>
                <a:spcPct val="150000"/>
              </a:lnSpc>
              <a:buNone/>
            </a:pPr>
            <a:endParaRPr lang="pt-BR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1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65175"/>
            <a:ext cx="8291264" cy="536098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</a:t>
            </a:r>
            <a:r>
              <a:rPr lang="pt-BR" b="1" dirty="0" smtClean="0"/>
              <a:t>Mídias Sociais</a:t>
            </a:r>
          </a:p>
          <a:p>
            <a:pPr>
              <a:buNone/>
            </a:pPr>
            <a:r>
              <a:rPr lang="pt-BR" sz="2000" dirty="0" smtClean="0"/>
              <a:t>	A página do Senado no Facebook alcançou </a:t>
            </a:r>
            <a:r>
              <a:rPr lang="pt-BR" sz="2000" b="1" dirty="0" smtClean="0"/>
              <a:t>800 mil  </a:t>
            </a:r>
            <a:r>
              <a:rPr lang="pt-BR" sz="2000" dirty="0" smtClean="0"/>
              <a:t>assinantes em dezembro, um crescimento de </a:t>
            </a:r>
            <a:r>
              <a:rPr lang="pt-BR" sz="2000" b="1" dirty="0" smtClean="0"/>
              <a:t>184%  </a:t>
            </a:r>
            <a:r>
              <a:rPr lang="pt-BR" sz="2000" dirty="0" smtClean="0"/>
              <a:t>ao longo de 2015</a:t>
            </a:r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r>
              <a:rPr lang="pt-BR" sz="2000" dirty="0" smtClean="0"/>
              <a:t>	O número representou um salto da </a:t>
            </a:r>
            <a:r>
              <a:rPr lang="pt-BR" sz="2000" b="1" dirty="0" smtClean="0"/>
              <a:t>21ª</a:t>
            </a:r>
            <a:r>
              <a:rPr lang="pt-BR" sz="2000" dirty="0" smtClean="0"/>
              <a:t> para a </a:t>
            </a:r>
            <a:r>
              <a:rPr lang="pt-BR" sz="2000" b="1" dirty="0" smtClean="0"/>
              <a:t>13ª</a:t>
            </a:r>
            <a:r>
              <a:rPr lang="pt-BR" sz="2000" dirty="0" smtClean="0"/>
              <a:t> colocação no ranking das páginas de governo</a:t>
            </a:r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r>
              <a:rPr lang="pt-BR" sz="2000" dirty="0" smtClean="0"/>
              <a:t>	O alcance médio das publicações também subiu: em janeiro era de </a:t>
            </a:r>
            <a:r>
              <a:rPr lang="pt-BR" sz="2000" b="1" dirty="0" smtClean="0"/>
              <a:t>900 mil </a:t>
            </a:r>
            <a:r>
              <a:rPr lang="pt-BR" sz="2000" dirty="0" smtClean="0"/>
              <a:t>pessoas por dia e chegou a </a:t>
            </a:r>
            <a:r>
              <a:rPr lang="pt-BR" sz="2000" b="1" dirty="0" smtClean="0"/>
              <a:t>2,4 milhões </a:t>
            </a:r>
            <a:r>
              <a:rPr lang="pt-BR" sz="2000" dirty="0" smtClean="0"/>
              <a:t>de pessoas a cada dia de novembro </a:t>
            </a:r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r>
              <a:rPr lang="pt-BR" sz="2000" dirty="0" smtClean="0"/>
              <a:t>	O alcance acumulado do ano ultrapassou </a:t>
            </a:r>
            <a:r>
              <a:rPr lang="pt-BR" sz="2000" b="1" dirty="0" smtClean="0"/>
              <a:t>690 milhões </a:t>
            </a:r>
            <a:r>
              <a:rPr lang="pt-BR" sz="2000" dirty="0" smtClean="0"/>
              <a:t>de visualizações em 2015, </a:t>
            </a:r>
            <a:r>
              <a:rPr lang="pt-BR" sz="2000" b="1" dirty="0" smtClean="0"/>
              <a:t>cinco vezes maior  </a:t>
            </a:r>
            <a:r>
              <a:rPr lang="pt-BR" sz="2000" dirty="0" smtClean="0"/>
              <a:t>do que o de 2014, que foi de 139 milhões </a:t>
            </a:r>
          </a:p>
        </p:txBody>
      </p:sp>
      <p:pic>
        <p:nvPicPr>
          <p:cNvPr id="4" name="Imagem 3" descr="calendario-crescimen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340768"/>
            <a:ext cx="648072" cy="648072"/>
          </a:xfrm>
          <a:prstGeom prst="rect">
            <a:avLst/>
          </a:prstGeom>
        </p:spPr>
      </p:pic>
      <p:pic>
        <p:nvPicPr>
          <p:cNvPr id="6" name="Imagem 5" descr="crescimento-anu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501008"/>
            <a:ext cx="648072" cy="648072"/>
          </a:xfrm>
          <a:prstGeom prst="rect">
            <a:avLst/>
          </a:prstGeom>
        </p:spPr>
      </p:pic>
      <p:pic>
        <p:nvPicPr>
          <p:cNvPr id="7" name="Imagem 6" descr="aumento-alcan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4827240"/>
            <a:ext cx="762000" cy="762000"/>
          </a:xfrm>
          <a:prstGeom prst="rect">
            <a:avLst/>
          </a:prstGeom>
        </p:spPr>
      </p:pic>
      <p:pic>
        <p:nvPicPr>
          <p:cNvPr id="8" name="Imagem 7" descr="posica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2306960"/>
            <a:ext cx="762000" cy="76200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79512" y="116632"/>
            <a:ext cx="8280920" cy="3600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9pPr>
          </a:lstStyle>
          <a:p>
            <a:pPr algn="ctr"/>
            <a:r>
              <a:rPr lang="pt-BR" dirty="0" smtClean="0"/>
              <a:t>Interação com o cidadão - 2015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51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rimeiro-do-mun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669219"/>
            <a:ext cx="4176464" cy="1703997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65174"/>
            <a:ext cx="8579296" cy="5400129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  Mídias Sociais</a:t>
            </a:r>
          </a:p>
          <a:p>
            <a:pPr>
              <a:buNone/>
            </a:pPr>
            <a:r>
              <a:rPr lang="pt-BR" sz="2000" dirty="0" smtClean="0"/>
              <a:t>	</a:t>
            </a:r>
            <a:r>
              <a:rPr lang="pt-BR" sz="1800" dirty="0" smtClean="0"/>
              <a:t>Dos </a:t>
            </a:r>
            <a:r>
              <a:rPr lang="pt-BR" sz="1800" b="1" dirty="0" smtClean="0"/>
              <a:t>1.200 posts </a:t>
            </a:r>
            <a:r>
              <a:rPr lang="pt-BR" sz="1800" dirty="0" smtClean="0"/>
              <a:t>no </a:t>
            </a:r>
            <a:r>
              <a:rPr lang="pt-BR" sz="1800" dirty="0" err="1" smtClean="0"/>
              <a:t>Facebook</a:t>
            </a:r>
            <a:r>
              <a:rPr lang="pt-BR" sz="1800" dirty="0" smtClean="0"/>
              <a:t>, </a:t>
            </a:r>
            <a:r>
              <a:rPr lang="pt-BR" sz="1800" b="1" dirty="0" smtClean="0"/>
              <a:t>mais de 100 tiveram alcance superior a 1 milhão</a:t>
            </a:r>
            <a:r>
              <a:rPr lang="pt-BR" sz="1800" dirty="0" smtClean="0"/>
              <a:t> de pessoas cada um. Dois ultrapassaram o alcance de </a:t>
            </a:r>
            <a:r>
              <a:rPr lang="pt-BR" sz="1800" b="1" dirty="0" smtClean="0"/>
              <a:t>20 milhões </a:t>
            </a:r>
            <a:r>
              <a:rPr lang="pt-BR" sz="1800" dirty="0" smtClean="0"/>
              <a:t>de pessoas. Um desses posts teve </a:t>
            </a:r>
            <a:r>
              <a:rPr lang="pt-BR" sz="1800" b="1" dirty="0" smtClean="0"/>
              <a:t>140 mil comentários </a:t>
            </a:r>
            <a:r>
              <a:rPr lang="pt-BR" sz="1800" dirty="0" smtClean="0"/>
              <a:t>e foi compartilhado </a:t>
            </a:r>
            <a:r>
              <a:rPr lang="pt-BR" sz="1800" b="1" dirty="0" smtClean="0"/>
              <a:t>135 mil vezes</a:t>
            </a:r>
            <a:endParaRPr lang="pt-BR" sz="1800" dirty="0" smtClean="0"/>
          </a:p>
          <a:p>
            <a:pPr>
              <a:buNone/>
            </a:pPr>
            <a:endParaRPr lang="pt-BR" sz="1800" dirty="0" smtClean="0"/>
          </a:p>
          <a:p>
            <a:pPr>
              <a:buNone/>
            </a:pPr>
            <a:r>
              <a:rPr lang="pt-BR" sz="1800" dirty="0" smtClean="0"/>
              <a:t>	O engajamento da página, que mostra o grau de envolvimento dos internautas com as publicações, chegou a ser </a:t>
            </a:r>
            <a:r>
              <a:rPr lang="pt-BR" sz="1800" b="1" dirty="0" smtClean="0"/>
              <a:t>o maior do mundo inteiro</a:t>
            </a:r>
            <a:r>
              <a:rPr lang="pt-BR" sz="1800" dirty="0" smtClean="0"/>
              <a:t>, superando, inclusive, as páginas da </a:t>
            </a:r>
            <a:r>
              <a:rPr lang="pt-BR" sz="1800" b="1" dirty="0" err="1" smtClean="0"/>
              <a:t>Nasa</a:t>
            </a:r>
            <a:r>
              <a:rPr lang="pt-BR" sz="1800" dirty="0" smtClean="0"/>
              <a:t> e da </a:t>
            </a:r>
            <a:r>
              <a:rPr lang="pt-BR" sz="1800" b="1" dirty="0" smtClean="0"/>
              <a:t>Casa Branca</a:t>
            </a:r>
            <a:r>
              <a:rPr lang="pt-BR" sz="1800" dirty="0" smtClean="0"/>
              <a:t> </a:t>
            </a:r>
          </a:p>
          <a:p>
            <a:pPr>
              <a:buNone/>
            </a:pPr>
            <a:r>
              <a:rPr lang="pt-BR" sz="1800" dirty="0" smtClean="0"/>
              <a:t/>
            </a:r>
            <a:br>
              <a:rPr lang="pt-BR" sz="1800" dirty="0" smtClean="0"/>
            </a:br>
            <a:endParaRPr lang="pt-BR" sz="1800" dirty="0" smtClean="0"/>
          </a:p>
          <a:p>
            <a:pPr>
              <a:buNone/>
            </a:pPr>
            <a:r>
              <a:rPr lang="pt-BR" sz="1800" dirty="0" smtClean="0"/>
              <a:t>	</a:t>
            </a:r>
          </a:p>
          <a:p>
            <a:pPr>
              <a:buNone/>
            </a:pPr>
            <a:endParaRPr lang="pt-BR" sz="1800" dirty="0" smtClean="0"/>
          </a:p>
          <a:p>
            <a:pPr>
              <a:buNone/>
            </a:pPr>
            <a:endParaRPr lang="pt-BR" sz="1800" dirty="0" smtClean="0"/>
          </a:p>
          <a:p>
            <a:pPr>
              <a:buNone/>
            </a:pPr>
            <a:r>
              <a:rPr lang="pt-BR" sz="1800" dirty="0" smtClean="0"/>
              <a:t>	Muitas vezes a página do Senado ficou como </a:t>
            </a:r>
            <a:r>
              <a:rPr lang="pt-BR" sz="2400" b="1" dirty="0" smtClean="0"/>
              <a:t>a número um </a:t>
            </a:r>
            <a:r>
              <a:rPr lang="pt-BR" sz="1800" dirty="0" smtClean="0"/>
              <a:t>em engajamento entre as de governo no Brasil. Disputa posição com a da Prefeitura de Curitiba, hoje em segundo lugar</a:t>
            </a:r>
          </a:p>
          <a:p>
            <a:pPr>
              <a:buNone/>
            </a:pPr>
            <a:endParaRPr lang="pt-BR" sz="20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79512" y="116632"/>
            <a:ext cx="8280920" cy="3600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9pPr>
          </a:lstStyle>
          <a:p>
            <a:pPr algn="ctr"/>
            <a:r>
              <a:rPr lang="pt-BR" dirty="0" smtClean="0"/>
              <a:t>Interação com o cidadão - 2015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000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827584" y="3979510"/>
            <a:ext cx="7200800" cy="21602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827584" y="1747262"/>
            <a:ext cx="7200800" cy="21602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65175"/>
            <a:ext cx="8291264" cy="5360988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  Mídias Sociais</a:t>
            </a:r>
          </a:p>
          <a:p>
            <a:pPr>
              <a:buNone/>
            </a:pPr>
            <a:r>
              <a:rPr lang="pt-BR" sz="2000" dirty="0" smtClean="0"/>
              <a:t>	As melhores postagens de 2015</a:t>
            </a:r>
            <a:endParaRPr lang="pt-BR" sz="2000" dirty="0"/>
          </a:p>
        </p:txBody>
      </p:sp>
      <p:pic>
        <p:nvPicPr>
          <p:cNvPr id="6" name="Imagem 5" descr="1-lug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819270"/>
            <a:ext cx="2016224" cy="2016224"/>
          </a:xfrm>
          <a:prstGeom prst="rect">
            <a:avLst/>
          </a:prstGeom>
        </p:spPr>
      </p:pic>
      <p:pic>
        <p:nvPicPr>
          <p:cNvPr id="7" name="Imagem 6" descr="2-lug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051518"/>
            <a:ext cx="2016224" cy="201622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131840" y="2009740"/>
            <a:ext cx="468052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1"/>
                </a:solidFill>
                <a:latin typeface="Lucida Sans" pitchFamily="34" charset="0"/>
              </a:rPr>
              <a:t>Alcance: </a:t>
            </a:r>
            <a:r>
              <a:rPr lang="pt-BR" sz="2600" b="1" dirty="0" smtClean="0">
                <a:latin typeface="Lucida Sans" pitchFamily="34" charset="0"/>
              </a:rPr>
              <a:t>21.138.369 </a:t>
            </a:r>
          </a:p>
          <a:p>
            <a:r>
              <a:rPr lang="pt-BR" b="1" dirty="0" smtClean="0">
                <a:solidFill>
                  <a:schemeClr val="accent1"/>
                </a:solidFill>
                <a:latin typeface="Lucida Sans" pitchFamily="34" charset="0"/>
              </a:rPr>
              <a:t>Compartilhamentos: </a:t>
            </a:r>
            <a:r>
              <a:rPr lang="pt-BR" sz="2600" b="1" dirty="0" smtClean="0">
                <a:latin typeface="Lucida Sans" pitchFamily="34" charset="0"/>
              </a:rPr>
              <a:t>269.415</a:t>
            </a:r>
            <a:r>
              <a:rPr lang="pt-BR" b="1" dirty="0" smtClean="0">
                <a:latin typeface="Lucida Sans" pitchFamily="34" charset="0"/>
              </a:rPr>
              <a:t> </a:t>
            </a:r>
          </a:p>
          <a:p>
            <a:r>
              <a:rPr lang="pt-BR" b="1" dirty="0" smtClean="0">
                <a:solidFill>
                  <a:schemeClr val="accent1"/>
                </a:solidFill>
                <a:latin typeface="Lucida Sans" pitchFamily="34" charset="0"/>
              </a:rPr>
              <a:t>Curtidas: </a:t>
            </a:r>
            <a:r>
              <a:rPr lang="pt-BR" sz="2600" b="1" dirty="0" smtClean="0">
                <a:latin typeface="Lucida Sans" pitchFamily="34" charset="0"/>
              </a:rPr>
              <a:t>900.026 </a:t>
            </a:r>
          </a:p>
          <a:p>
            <a:r>
              <a:rPr lang="pt-BR" b="1" dirty="0" smtClean="0">
                <a:solidFill>
                  <a:schemeClr val="accent1"/>
                </a:solidFill>
                <a:latin typeface="Lucida Sans" pitchFamily="34" charset="0"/>
              </a:rPr>
              <a:t>Comentários: </a:t>
            </a:r>
            <a:r>
              <a:rPr lang="pt-BR" sz="2600" b="1" dirty="0" smtClean="0">
                <a:latin typeface="Lucida Sans" pitchFamily="34" charset="0"/>
              </a:rPr>
              <a:t>56.315</a:t>
            </a:r>
            <a:r>
              <a:rPr lang="pt-BR" b="1" dirty="0" smtClean="0">
                <a:latin typeface="Lucida Sans" pitchFamily="34" charset="0"/>
              </a:rPr>
              <a:t> </a:t>
            </a:r>
            <a:r>
              <a:rPr lang="pt-BR" b="1" dirty="0" smtClean="0"/>
              <a:t>	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203848" y="4195534"/>
            <a:ext cx="453650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1"/>
                </a:solidFill>
                <a:latin typeface="Lucida Sans" pitchFamily="34" charset="0"/>
              </a:rPr>
              <a:t>Alcance: </a:t>
            </a:r>
            <a:r>
              <a:rPr lang="pt-BR" sz="2600" b="1" dirty="0" smtClean="0">
                <a:latin typeface="Lucida Sans" pitchFamily="34" charset="0"/>
              </a:rPr>
              <a:t>19.996.340</a:t>
            </a:r>
            <a:r>
              <a:rPr lang="pt-BR" b="1" dirty="0" smtClean="0">
                <a:latin typeface="Lucida Sans" pitchFamily="34" charset="0"/>
              </a:rPr>
              <a:t> </a:t>
            </a:r>
          </a:p>
          <a:p>
            <a:r>
              <a:rPr lang="pt-BR" b="1" dirty="0" smtClean="0">
                <a:solidFill>
                  <a:schemeClr val="accent1"/>
                </a:solidFill>
                <a:latin typeface="Lucida Sans" pitchFamily="34" charset="0"/>
              </a:rPr>
              <a:t>Compartilhamentos: </a:t>
            </a:r>
            <a:r>
              <a:rPr lang="pt-BR" sz="2600" b="1" dirty="0" smtClean="0">
                <a:latin typeface="Lucida Sans" pitchFamily="34" charset="0"/>
              </a:rPr>
              <a:t>136.707 </a:t>
            </a:r>
          </a:p>
          <a:p>
            <a:r>
              <a:rPr lang="pt-BR" b="1" dirty="0" smtClean="0">
                <a:solidFill>
                  <a:schemeClr val="accent1"/>
                </a:solidFill>
                <a:latin typeface="Lucida Sans" pitchFamily="34" charset="0"/>
              </a:rPr>
              <a:t>Curtidas: </a:t>
            </a:r>
            <a:r>
              <a:rPr lang="pt-BR" sz="2600" b="1" dirty="0" smtClean="0">
                <a:latin typeface="Lucida Sans" pitchFamily="34" charset="0"/>
              </a:rPr>
              <a:t>706.031</a:t>
            </a:r>
            <a:r>
              <a:rPr lang="pt-BR" b="1" dirty="0" smtClean="0">
                <a:latin typeface="Lucida Sans" pitchFamily="34" charset="0"/>
              </a:rPr>
              <a:t> </a:t>
            </a:r>
          </a:p>
          <a:p>
            <a:r>
              <a:rPr lang="pt-BR" b="1" dirty="0" smtClean="0">
                <a:solidFill>
                  <a:schemeClr val="accent1"/>
                </a:solidFill>
                <a:latin typeface="Lucida Sans" pitchFamily="34" charset="0"/>
              </a:rPr>
              <a:t>Comentários: </a:t>
            </a:r>
            <a:r>
              <a:rPr lang="pt-BR" sz="2600" b="1" dirty="0" smtClean="0">
                <a:latin typeface="Lucida Sans" pitchFamily="34" charset="0"/>
              </a:rPr>
              <a:t>142.078</a:t>
            </a:r>
            <a:r>
              <a:rPr lang="pt-BR" b="1" dirty="0" smtClean="0">
                <a:latin typeface="Lucida Sans" pitchFamily="34" charset="0"/>
              </a:rPr>
              <a:t> 	</a:t>
            </a:r>
          </a:p>
          <a:p>
            <a:endParaRPr lang="pt-BR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79512" y="116632"/>
            <a:ext cx="8280920" cy="3600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9pPr>
          </a:lstStyle>
          <a:p>
            <a:pPr algn="ctr"/>
            <a:r>
              <a:rPr lang="pt-BR" dirty="0" smtClean="0"/>
              <a:t>Interação com o cidadão - 2015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301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65175"/>
            <a:ext cx="8291264" cy="5360988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  Mídias Sociais</a:t>
            </a:r>
          </a:p>
          <a:p>
            <a:pPr>
              <a:spcBef>
                <a:spcPts val="0"/>
              </a:spcBef>
              <a:buNone/>
            </a:pPr>
            <a:r>
              <a:rPr lang="pt-BR" sz="2000" dirty="0" smtClean="0"/>
              <a:t>			O post do Senado que mais recebeu comentários 		positivos até hoje tratou da imigração </a:t>
            </a:r>
          </a:p>
          <a:p>
            <a:pPr>
              <a:spcBef>
                <a:spcPts val="0"/>
              </a:spcBef>
              <a:buNone/>
            </a:pPr>
            <a:r>
              <a:rPr lang="pt-BR" sz="2000" dirty="0" smtClean="0"/>
              <a:t>			japonesa no Brasil e é ilustrado pelos Cavaleiros 		do Zodíaco</a:t>
            </a:r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r>
              <a:rPr lang="pt-BR" sz="2000" dirty="0" smtClean="0"/>
              <a:t>			No </a:t>
            </a:r>
            <a:r>
              <a:rPr lang="pt-BR" sz="2000" dirty="0" err="1" smtClean="0"/>
              <a:t>Twitter</a:t>
            </a:r>
            <a:r>
              <a:rPr lang="pt-BR" sz="2000" dirty="0" smtClean="0"/>
              <a:t>, o crescimento também foi consistente: 		o ano começou com </a:t>
            </a:r>
            <a:r>
              <a:rPr lang="pt-BR" sz="2000" b="1" dirty="0" smtClean="0"/>
              <a:t>139 mil seguidores </a:t>
            </a:r>
            <a:r>
              <a:rPr lang="pt-BR" sz="2000" dirty="0" smtClean="0"/>
              <a:t>e já são 		mais de </a:t>
            </a:r>
            <a:r>
              <a:rPr lang="pt-BR" sz="2000" b="1" dirty="0" smtClean="0"/>
              <a:t>262 mil </a:t>
            </a:r>
            <a:r>
              <a:rPr lang="pt-BR" sz="2000" dirty="0" smtClean="0"/>
              <a:t>– um acréscimo de </a:t>
            </a:r>
            <a:r>
              <a:rPr lang="pt-BR" sz="2000" b="1" dirty="0" smtClean="0"/>
              <a:t>88%</a:t>
            </a:r>
            <a:r>
              <a:rPr lang="pt-BR" sz="2000" dirty="0" smtClean="0"/>
              <a:t/>
            </a:r>
            <a:br>
              <a:rPr lang="pt-BR" sz="2000" dirty="0" smtClean="0"/>
            </a:br>
            <a:endParaRPr lang="pt-BR" sz="2000" dirty="0"/>
          </a:p>
        </p:txBody>
      </p:sp>
      <p:pic>
        <p:nvPicPr>
          <p:cNvPr id="4" name="Imagem 3" descr="2015-11-11-brasil-japa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342843"/>
            <a:ext cx="1905000" cy="1905000"/>
          </a:xfrm>
          <a:prstGeom prst="rect">
            <a:avLst/>
          </a:prstGeom>
        </p:spPr>
      </p:pic>
      <p:pic>
        <p:nvPicPr>
          <p:cNvPr id="5" name="Imagem 4" descr="Twitter-cresciment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501008"/>
            <a:ext cx="2049016" cy="2049016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79512" y="116632"/>
            <a:ext cx="8280920" cy="3600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9pPr>
          </a:lstStyle>
          <a:p>
            <a:pPr algn="ctr"/>
            <a:r>
              <a:rPr lang="pt-BR" dirty="0" smtClean="0"/>
              <a:t>Interação com o cidadão - 2015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874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744415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pt-BR" b="1" dirty="0" smtClean="0"/>
              <a:t>Muito obrigada</a:t>
            </a:r>
          </a:p>
          <a:p>
            <a:pPr algn="ctr">
              <a:lnSpc>
                <a:spcPct val="150000"/>
              </a:lnSpc>
              <a:buNone/>
            </a:pPr>
            <a:endParaRPr lang="pt-BR" b="1" dirty="0" smtClean="0"/>
          </a:p>
          <a:p>
            <a:pPr algn="ctr">
              <a:lnSpc>
                <a:spcPct val="150000"/>
              </a:lnSpc>
              <a:buNone/>
            </a:pPr>
            <a:r>
              <a:rPr lang="pt-BR" sz="1800" b="1" i="1" dirty="0" smtClean="0"/>
              <a:t>Virgínia Malheiros Galvez</a:t>
            </a:r>
          </a:p>
          <a:p>
            <a:pPr algn="ctr">
              <a:lnSpc>
                <a:spcPct val="150000"/>
              </a:lnSpc>
              <a:buNone/>
            </a:pPr>
            <a:r>
              <a:rPr lang="pt-BR" sz="1800" b="1" dirty="0" smtClean="0"/>
              <a:t>Diretora</a:t>
            </a:r>
          </a:p>
          <a:p>
            <a:pPr algn="ctr">
              <a:lnSpc>
                <a:spcPct val="150000"/>
              </a:lnSpc>
              <a:buNone/>
            </a:pPr>
            <a:r>
              <a:rPr lang="pt-BR" sz="1800" b="1" dirty="0" smtClean="0"/>
              <a:t>Secretaria de Comunicação Social do Senado Federal</a:t>
            </a:r>
          </a:p>
          <a:p>
            <a:pPr algn="ctr">
              <a:lnSpc>
                <a:spcPct val="150000"/>
              </a:lnSpc>
              <a:buNone/>
            </a:pPr>
            <a:r>
              <a:rPr lang="pt-BR" sz="1800" dirty="0" smtClean="0">
                <a:hlinkClick r:id="rId2"/>
              </a:rPr>
              <a:t>vgalvez@senado.leg.br</a:t>
            </a:r>
            <a:endParaRPr lang="pt-BR" sz="1800" dirty="0" smtClean="0"/>
          </a:p>
          <a:p>
            <a:pPr algn="ctr">
              <a:lnSpc>
                <a:spcPct val="150000"/>
              </a:lnSpc>
              <a:buNone/>
            </a:pPr>
            <a:r>
              <a:rPr lang="pt-BR" sz="1800" dirty="0" smtClean="0"/>
              <a:t>3303-3211</a:t>
            </a:r>
          </a:p>
          <a:p>
            <a:pPr>
              <a:lnSpc>
                <a:spcPct val="150000"/>
              </a:lnSpc>
              <a:buNone/>
            </a:pPr>
            <a:endParaRPr lang="pt-BR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31912" y="116632"/>
            <a:ext cx="8280920" cy="3600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9pPr>
          </a:lstStyle>
          <a:p>
            <a:pPr algn="ctr"/>
            <a:r>
              <a:rPr lang="pt-BR" dirty="0" smtClean="0"/>
              <a:t>Interação com o cidadão - 2015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285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O Senado faz a sua Comunicação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2348"/>
            <a:ext cx="8229600" cy="5360988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None/>
            </a:pPr>
            <a:r>
              <a:rPr lang="pt-BR" sz="2800" b="1" dirty="0"/>
              <a:t>Secretaria de Comunicação </a:t>
            </a:r>
            <a:r>
              <a:rPr lang="pt-BR" sz="2800" b="1" dirty="0" smtClean="0"/>
              <a:t>Social - 1997</a:t>
            </a:r>
            <a:endParaRPr lang="pt-BR" sz="2800" b="1" dirty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pt-BR" sz="1000" b="1" dirty="0" smtClean="0"/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pt-BR" sz="2400" dirty="0" smtClean="0"/>
              <a:t>Jornal do Senado – 1995</a:t>
            </a:r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pt-BR" sz="2400" dirty="0" smtClean="0"/>
              <a:t>TV Senado - 1995</a:t>
            </a:r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pt-BR" sz="2400" dirty="0" smtClean="0"/>
              <a:t>Agência Senado - 1995</a:t>
            </a:r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pt-BR" sz="2400" dirty="0" smtClean="0"/>
              <a:t>Rádio Senado - 1997</a:t>
            </a:r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pt-BR" sz="2400" dirty="0" smtClean="0"/>
              <a:t>Subsecretaria de Projetos Especiais - 1998</a:t>
            </a:r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pt-BR" sz="2400" dirty="0" smtClean="0"/>
              <a:t>Secretaria de Pesquisa e Opinião - 2004 </a:t>
            </a:r>
          </a:p>
          <a:p>
            <a:pPr eaLnBrk="1" hangingPunct="1"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§"/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253316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SECOM – Interação com o cidadão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76324"/>
            <a:ext cx="8229600" cy="5360988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400" dirty="0" smtClean="0"/>
              <a:t>TV </a:t>
            </a:r>
            <a:r>
              <a:rPr lang="pt-BR" sz="2400" dirty="0"/>
              <a:t>Senado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400" dirty="0"/>
              <a:t>Rádio Senado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400" dirty="0" smtClean="0"/>
              <a:t>Agência Senado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400" dirty="0" smtClean="0"/>
              <a:t>Jornal do Senado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400" dirty="0" smtClean="0"/>
              <a:t>Mídias Sociais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400" dirty="0" smtClean="0"/>
              <a:t>Visite </a:t>
            </a:r>
            <a:r>
              <a:rPr lang="pt-BR" sz="2400" dirty="0"/>
              <a:t>o Congresso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400" dirty="0" smtClean="0"/>
              <a:t>Programa Jovem Senador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400" dirty="0" smtClean="0"/>
              <a:t>Assessoria de Imprensa</a:t>
            </a:r>
          </a:p>
        </p:txBody>
      </p:sp>
    </p:spTree>
    <p:extLst>
      <p:ext uri="{BB962C8B-B14F-4D97-AF65-F5344CB8AC3E}">
        <p14:creationId xmlns:p14="http://schemas.microsoft.com/office/powerpoint/2010/main" val="120697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pt-BR" sz="2400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t-BR" sz="2000" b="1" dirty="0" smtClean="0"/>
              <a:t>Transmissões integrais AO VIVO e gravadas</a:t>
            </a:r>
            <a:endParaRPr lang="pt-BR" sz="2000" b="1" dirty="0"/>
          </a:p>
          <a:p>
            <a:pPr eaLnBrk="1" hangingPunct="1">
              <a:lnSpc>
                <a:spcPct val="90000"/>
              </a:lnSpc>
              <a:buNone/>
            </a:pPr>
            <a:r>
              <a:rPr lang="pt-BR" sz="2000" dirty="0"/>
              <a:t>TV </a:t>
            </a:r>
            <a:r>
              <a:rPr lang="pt-BR" sz="2000" dirty="0" smtClean="0"/>
              <a:t>Senado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pt-BR" sz="2000" dirty="0" smtClean="0"/>
              <a:t>Rádio </a:t>
            </a:r>
            <a:r>
              <a:rPr lang="pt-BR" sz="2000" dirty="0"/>
              <a:t>Senado </a:t>
            </a:r>
            <a:endParaRPr lang="pt-BR" sz="2000" dirty="0" smtClean="0"/>
          </a:p>
          <a:p>
            <a:pPr marL="0" indent="0" eaLnBrk="1" hangingPunct="1">
              <a:lnSpc>
                <a:spcPct val="90000"/>
              </a:lnSpc>
              <a:buClr>
                <a:srgbClr val="A50021"/>
              </a:buClr>
              <a:buNone/>
            </a:pPr>
            <a:endParaRPr lang="pt-BR" sz="2000" dirty="0" smtClean="0"/>
          </a:p>
          <a:p>
            <a:pPr marL="0" indent="0" eaLnBrk="1" hangingPunct="1">
              <a:lnSpc>
                <a:spcPct val="90000"/>
              </a:lnSpc>
              <a:buClr>
                <a:srgbClr val="A50021"/>
              </a:buClr>
              <a:buNone/>
            </a:pPr>
            <a:r>
              <a:rPr lang="pt-BR" sz="2000" b="1" dirty="0" smtClean="0"/>
              <a:t>Cobertura institucional</a:t>
            </a:r>
          </a:p>
          <a:p>
            <a:pPr marL="0" indent="0" eaLnBrk="1" hangingPunct="1">
              <a:lnSpc>
                <a:spcPct val="90000"/>
              </a:lnSpc>
              <a:buClr>
                <a:srgbClr val="A50021"/>
              </a:buClr>
              <a:buNone/>
            </a:pPr>
            <a:r>
              <a:rPr lang="pt-BR" sz="2000" dirty="0" smtClean="0"/>
              <a:t>Portal de Notícias</a:t>
            </a:r>
          </a:p>
          <a:p>
            <a:pPr marL="0" indent="0" eaLnBrk="1" hangingPunct="1">
              <a:lnSpc>
                <a:spcPct val="90000"/>
              </a:lnSpc>
              <a:buClr>
                <a:srgbClr val="A50021"/>
              </a:buClr>
              <a:buNone/>
            </a:pPr>
            <a:r>
              <a:rPr lang="pt-BR" sz="2000" dirty="0" smtClean="0"/>
              <a:t>TV Senado</a:t>
            </a:r>
          </a:p>
          <a:p>
            <a:pPr marL="0" indent="0" eaLnBrk="1" hangingPunct="1">
              <a:lnSpc>
                <a:spcPct val="90000"/>
              </a:lnSpc>
              <a:buClr>
                <a:srgbClr val="A50021"/>
              </a:buClr>
              <a:buNone/>
            </a:pPr>
            <a:r>
              <a:rPr lang="pt-BR" sz="2000" dirty="0" smtClean="0"/>
              <a:t>Rádio Senado</a:t>
            </a:r>
          </a:p>
          <a:p>
            <a:pPr marL="0" indent="0" eaLnBrk="1" hangingPunct="1">
              <a:lnSpc>
                <a:spcPct val="90000"/>
              </a:lnSpc>
              <a:buClr>
                <a:srgbClr val="A50021"/>
              </a:buClr>
              <a:buNone/>
            </a:pPr>
            <a:endParaRPr lang="pt-BR" sz="2000" dirty="0" smtClean="0"/>
          </a:p>
          <a:p>
            <a:pPr marL="0" indent="0" eaLnBrk="1" hangingPunct="1">
              <a:lnSpc>
                <a:spcPct val="90000"/>
              </a:lnSpc>
              <a:buClr>
                <a:srgbClr val="A50021"/>
              </a:buClr>
              <a:buNone/>
            </a:pPr>
            <a:r>
              <a:rPr lang="pt-BR" sz="2000" b="1" dirty="0"/>
              <a:t>Divulgação Institucional</a:t>
            </a:r>
          </a:p>
          <a:p>
            <a:pPr marL="0" indent="0" eaLnBrk="1" hangingPunct="1">
              <a:lnSpc>
                <a:spcPct val="90000"/>
              </a:lnSpc>
              <a:buClr>
                <a:srgbClr val="A50021"/>
              </a:buClr>
              <a:buNone/>
            </a:pPr>
            <a:r>
              <a:rPr lang="pt-BR" sz="2000" dirty="0" smtClean="0"/>
              <a:t>Mídias Sociais - </a:t>
            </a:r>
            <a:r>
              <a:rPr lang="pt-BR" sz="2000" i="1" dirty="0" err="1" smtClean="0"/>
              <a:t>Twitter</a:t>
            </a:r>
            <a:r>
              <a:rPr lang="pt-BR" sz="2000" i="1" dirty="0" smtClean="0"/>
              <a:t>, </a:t>
            </a:r>
            <a:r>
              <a:rPr lang="pt-BR" sz="2000" i="1" dirty="0" err="1" smtClean="0"/>
              <a:t>Facebook</a:t>
            </a:r>
            <a:endParaRPr lang="pt-BR" sz="2000" i="1" dirty="0" smtClean="0"/>
          </a:p>
          <a:p>
            <a:pPr marL="0" indent="0" eaLnBrk="1" hangingPunct="1">
              <a:lnSpc>
                <a:spcPct val="90000"/>
              </a:lnSpc>
              <a:buClr>
                <a:srgbClr val="A50021"/>
              </a:buClr>
              <a:buNone/>
            </a:pPr>
            <a:r>
              <a:rPr lang="pt-BR" sz="2000" dirty="0" smtClean="0"/>
              <a:t>Visite o Congresso</a:t>
            </a:r>
          </a:p>
          <a:p>
            <a:pPr marL="0" indent="0" eaLnBrk="1" hangingPunct="1">
              <a:lnSpc>
                <a:spcPct val="90000"/>
              </a:lnSpc>
              <a:buClr>
                <a:srgbClr val="A50021"/>
              </a:buClr>
              <a:buNone/>
            </a:pPr>
            <a:r>
              <a:rPr lang="pt-BR" sz="2000" dirty="0" smtClean="0"/>
              <a:t>Projeto Jovem Senador</a:t>
            </a:r>
          </a:p>
          <a:p>
            <a:pPr marL="0" indent="0" eaLnBrk="1" hangingPunct="1">
              <a:lnSpc>
                <a:spcPct val="90000"/>
              </a:lnSpc>
              <a:buClr>
                <a:srgbClr val="A50021"/>
              </a:buClr>
              <a:buNone/>
            </a:pPr>
            <a:r>
              <a:rPr lang="pt-BR" sz="2000" dirty="0" smtClean="0"/>
              <a:t>Senado Transparente</a:t>
            </a:r>
            <a:endParaRPr lang="pt-BR" sz="2000" dirty="0"/>
          </a:p>
          <a:p>
            <a:pPr marL="0" indent="0" eaLnBrk="1" hangingPunct="1">
              <a:lnSpc>
                <a:spcPct val="90000"/>
              </a:lnSpc>
              <a:buClr>
                <a:srgbClr val="A50021"/>
              </a:buClr>
              <a:buNone/>
            </a:pPr>
            <a:endParaRPr lang="pt-BR" sz="2000" i="1" dirty="0"/>
          </a:p>
          <a:p>
            <a:pPr marL="0" indent="0" eaLnBrk="1" hangingPunct="1">
              <a:lnSpc>
                <a:spcPct val="90000"/>
              </a:lnSpc>
              <a:buClr>
                <a:srgbClr val="A50021"/>
              </a:buClr>
              <a:buNone/>
            </a:pPr>
            <a:endParaRPr lang="pt-BR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1800" dirty="0" smtClean="0"/>
              <a:t>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400" dirty="0" smtClean="0"/>
          </a:p>
          <a:p>
            <a:pPr eaLnBrk="1" hangingPunct="1">
              <a:lnSpc>
                <a:spcPct val="90000"/>
              </a:lnSpc>
            </a:pPr>
            <a:endParaRPr lang="pt-BR" dirty="0" smtClean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31912" y="116632"/>
            <a:ext cx="8280920" cy="3600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9pPr>
          </a:lstStyle>
          <a:p>
            <a:pPr algn="ctr"/>
            <a:r>
              <a:rPr lang="pt-BR" dirty="0" smtClean="0"/>
              <a:t>Interação com o cidadão - 2015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341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Font typeface="Arial" charset="0"/>
              <a:buNone/>
            </a:pPr>
            <a:r>
              <a:rPr lang="pt-BR" b="1" dirty="0" smtClean="0"/>
              <a:t>TV Senado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endParaRPr lang="pt-BR" sz="1000" dirty="0"/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pt-BR" sz="1800" b="1" dirty="0" smtClean="0"/>
              <a:t>248 </a:t>
            </a:r>
            <a:r>
              <a:rPr lang="pt-BR" sz="1800" dirty="0" smtClean="0"/>
              <a:t>sessões plenárias = </a:t>
            </a:r>
            <a:r>
              <a:rPr lang="pt-BR" sz="1800" b="1" dirty="0" smtClean="0"/>
              <a:t>1.102 horas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pt-BR" sz="1800" b="1" dirty="0" smtClean="0"/>
              <a:t>853</a:t>
            </a:r>
            <a:r>
              <a:rPr lang="pt-BR" sz="1800" dirty="0" smtClean="0"/>
              <a:t> reuniões comissões = </a:t>
            </a:r>
            <a:r>
              <a:rPr lang="pt-BR" sz="1800" b="1" dirty="0" smtClean="0"/>
              <a:t>1.797 horas</a:t>
            </a:r>
            <a:endParaRPr lang="pt-BR" sz="1800" b="1" dirty="0"/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endParaRPr lang="pt-BR" sz="1800" b="1" dirty="0" smtClean="0"/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pt-BR" sz="2800" b="1" dirty="0" smtClean="0"/>
              <a:t>Crescimento:</a:t>
            </a:r>
          </a:p>
          <a:p>
            <a:pPr marL="982663" indent="0" eaLnBrk="1" hangingPunct="1">
              <a:lnSpc>
                <a:spcPct val="150000"/>
              </a:lnSpc>
              <a:buClr>
                <a:srgbClr val="A50021"/>
              </a:buClr>
              <a:buNone/>
            </a:pPr>
            <a:r>
              <a:rPr lang="pt-BR" sz="1800" dirty="0" smtClean="0"/>
              <a:t> </a:t>
            </a:r>
            <a:r>
              <a:rPr lang="pt-BR" sz="2400" b="1" dirty="0" smtClean="0"/>
              <a:t>17%</a:t>
            </a:r>
            <a:r>
              <a:rPr lang="pt-BR" sz="2400" dirty="0" smtClean="0"/>
              <a:t> </a:t>
            </a:r>
            <a:r>
              <a:rPr lang="pt-BR" sz="1800" dirty="0"/>
              <a:t>nas transmissões de </a:t>
            </a:r>
            <a:r>
              <a:rPr lang="pt-BR" sz="1800" dirty="0" smtClean="0"/>
              <a:t>Plenário</a:t>
            </a:r>
          </a:p>
          <a:p>
            <a:pPr marL="982663" indent="0" eaLnBrk="1" hangingPunct="1">
              <a:lnSpc>
                <a:spcPct val="150000"/>
              </a:lnSpc>
              <a:buClr>
                <a:srgbClr val="A50021"/>
              </a:buClr>
              <a:buNone/>
            </a:pPr>
            <a:r>
              <a:rPr lang="pt-BR" sz="1800" dirty="0" smtClean="0"/>
              <a:t> </a:t>
            </a:r>
            <a:r>
              <a:rPr lang="pt-BR" sz="2400" b="1" dirty="0" smtClean="0"/>
              <a:t>82% </a:t>
            </a:r>
            <a:r>
              <a:rPr lang="pt-BR" sz="1800" dirty="0"/>
              <a:t>nas transmissões de Comissão</a:t>
            </a:r>
            <a:endParaRPr lang="pt-BR" sz="1800" dirty="0" smtClean="0"/>
          </a:p>
          <a:p>
            <a:pPr marL="0" indent="0" eaLnBrk="1" hangingPunct="1">
              <a:lnSpc>
                <a:spcPct val="150000"/>
              </a:lnSpc>
              <a:buClr>
                <a:srgbClr val="A50021"/>
              </a:buClr>
              <a:buNone/>
            </a:pPr>
            <a:endParaRPr lang="pt-BR" sz="1800" dirty="0" smtClean="0"/>
          </a:p>
          <a:p>
            <a:pPr marL="0" indent="0" eaLnBrk="1" hangingPunct="1">
              <a:lnSpc>
                <a:spcPct val="150000"/>
              </a:lnSpc>
              <a:buClr>
                <a:srgbClr val="A50021"/>
              </a:buClr>
              <a:buNone/>
            </a:pPr>
            <a:endParaRPr lang="pt-BR" sz="1800" i="1" dirty="0"/>
          </a:p>
          <a:p>
            <a:pPr marL="0" indent="0" eaLnBrk="1" hangingPunct="1">
              <a:lnSpc>
                <a:spcPct val="150000"/>
              </a:lnSpc>
              <a:buClr>
                <a:srgbClr val="A50021"/>
              </a:buClr>
              <a:buNone/>
            </a:pPr>
            <a:endParaRPr lang="pt-BR" sz="1600" dirty="0" smtClean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pt-BR" sz="1600" dirty="0" smtClean="0"/>
              <a:t>		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pt-BR" sz="2000" dirty="0" smtClean="0"/>
          </a:p>
          <a:p>
            <a:pPr eaLnBrk="1" hangingPunct="1">
              <a:lnSpc>
                <a:spcPct val="150000"/>
              </a:lnSpc>
            </a:pPr>
            <a:endParaRPr lang="pt-BR" sz="2800" dirty="0" smtClean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31912" y="116632"/>
            <a:ext cx="8280920" cy="3600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9pPr>
          </a:lstStyle>
          <a:p>
            <a:pPr algn="ctr"/>
            <a:r>
              <a:rPr lang="pt-BR" dirty="0" smtClean="0"/>
              <a:t>Interação com o cidadão - 2015</a:t>
            </a:r>
            <a:endParaRPr lang="pt-BR" dirty="0"/>
          </a:p>
        </p:txBody>
      </p:sp>
      <p:sp>
        <p:nvSpPr>
          <p:cNvPr id="3" name="Chave direita 2"/>
          <p:cNvSpPr/>
          <p:nvPr/>
        </p:nvSpPr>
        <p:spPr>
          <a:xfrm>
            <a:off x="5148064" y="1916832"/>
            <a:ext cx="576064" cy="936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966314" y="1970837"/>
            <a:ext cx="28248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1.101 reuniões</a:t>
            </a:r>
          </a:p>
          <a:p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2.897 horas</a:t>
            </a:r>
            <a:endParaRPr lang="pt-BR" sz="2800" b="1" dirty="0">
              <a:solidFill>
                <a:schemeClr val="tx2">
                  <a:lumMod val="60000"/>
                  <a:lumOff val="40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81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b="1" dirty="0" smtClean="0"/>
              <a:t>Portal de Notícias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800" dirty="0"/>
              <a:t>A página congrega os conteúdos de </a:t>
            </a:r>
            <a:r>
              <a:rPr lang="pt-BR" sz="1800" b="1" dirty="0"/>
              <a:t>todos os veículos</a:t>
            </a:r>
            <a:r>
              <a:rPr lang="pt-BR" sz="1800" dirty="0"/>
              <a:t> e é o primeiro espaço de divulgação de notícias </a:t>
            </a:r>
            <a:endParaRPr lang="pt-BR" sz="1800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pt-BR" sz="1800" dirty="0"/>
          </a:p>
          <a:p>
            <a:pPr>
              <a:lnSpc>
                <a:spcPct val="150000"/>
              </a:lnSpc>
              <a:buNone/>
            </a:pPr>
            <a:endParaRPr lang="pt-BR" dirty="0" smtClean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6479165"/>
              </p:ext>
            </p:extLst>
          </p:nvPr>
        </p:nvGraphicFramePr>
        <p:xfrm>
          <a:off x="1763688" y="2808237"/>
          <a:ext cx="5526360" cy="3315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2"/>
          <p:cNvSpPr txBox="1"/>
          <p:nvPr/>
        </p:nvSpPr>
        <p:spPr>
          <a:xfrm>
            <a:off x="2890999" y="5661248"/>
            <a:ext cx="744897" cy="2769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Jan/15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331912" y="116632"/>
            <a:ext cx="8280920" cy="3600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9pPr>
          </a:lstStyle>
          <a:p>
            <a:pPr algn="ctr"/>
            <a:r>
              <a:rPr lang="pt-BR" dirty="0" smtClean="0"/>
              <a:t>Interação com o cidadão - 2015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370" y="2711011"/>
            <a:ext cx="5845259" cy="351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7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281339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pt-BR" b="1" dirty="0" smtClean="0"/>
              <a:t>Tempo real – 2015</a:t>
            </a:r>
          </a:p>
          <a:p>
            <a:pPr>
              <a:lnSpc>
                <a:spcPct val="150000"/>
              </a:lnSpc>
              <a:buNone/>
            </a:pPr>
            <a:endParaRPr lang="pt-BR" dirty="0" smtClean="0"/>
          </a:p>
          <a:p>
            <a:pPr marL="2422525" indent="-2422525">
              <a:lnSpc>
                <a:spcPct val="150000"/>
              </a:lnSpc>
              <a:buNone/>
            </a:pPr>
            <a:r>
              <a:rPr lang="pt-BR" sz="2400" b="1" dirty="0" smtClean="0"/>
              <a:t>Senado Agora </a:t>
            </a:r>
            <a:r>
              <a:rPr lang="pt-BR" sz="2400" dirty="0" smtClean="0"/>
              <a:t>– notícias curtas em tempo real com atalhos para compartilhamento no </a:t>
            </a:r>
            <a:r>
              <a:rPr lang="pt-BR" sz="2400" dirty="0" err="1" smtClean="0"/>
              <a:t>Facebook</a:t>
            </a:r>
            <a:r>
              <a:rPr lang="pt-BR" sz="2400" dirty="0" smtClean="0"/>
              <a:t> e </a:t>
            </a:r>
            <a:r>
              <a:rPr lang="pt-BR" sz="2400" dirty="0" err="1" smtClean="0"/>
              <a:t>Twitter</a:t>
            </a:r>
            <a:endParaRPr lang="pt-BR" sz="2400" dirty="0"/>
          </a:p>
          <a:p>
            <a:pPr>
              <a:lnSpc>
                <a:spcPct val="150000"/>
              </a:lnSpc>
              <a:buNone/>
            </a:pPr>
            <a:endParaRPr lang="pt-BR" sz="1800" dirty="0" smtClean="0"/>
          </a:p>
          <a:p>
            <a:pPr>
              <a:lnSpc>
                <a:spcPct val="150000"/>
              </a:lnSpc>
              <a:buNone/>
            </a:pPr>
            <a:endParaRPr lang="pt-BR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31912" y="116632"/>
            <a:ext cx="8280920" cy="3600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9pPr>
          </a:lstStyle>
          <a:p>
            <a:pPr algn="ctr"/>
            <a:r>
              <a:rPr lang="pt-BR" dirty="0" smtClean="0"/>
              <a:t>Interação com o cidadão - 2015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31912" y="116632"/>
            <a:ext cx="8280920" cy="3600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9pPr>
          </a:lstStyle>
          <a:p>
            <a:pPr algn="ctr"/>
            <a:r>
              <a:rPr lang="pt-BR" dirty="0" smtClean="0"/>
              <a:t>Interação com o cidadão - 2015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0"/>
          <a:stretch/>
        </p:blipFill>
        <p:spPr>
          <a:xfrm>
            <a:off x="504056" y="1268760"/>
            <a:ext cx="8100392" cy="489654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429184" y="755412"/>
            <a:ext cx="4086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Senado Agora no portal do Senado</a:t>
            </a:r>
            <a:endParaRPr lang="pt-BR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3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a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1F497D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2032</TotalTime>
  <Words>662</Words>
  <Application>Microsoft Office PowerPoint</Application>
  <PresentationFormat>Apresentação na tela (4:3)</PresentationFormat>
  <Paragraphs>174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0" baseType="lpstr">
      <vt:lpstr>Arial</vt:lpstr>
      <vt:lpstr>Calibri</vt:lpstr>
      <vt:lpstr>Lucida Sans</vt:lpstr>
      <vt:lpstr>Lucida Sans Unicode</vt:lpstr>
      <vt:lpstr>Wingdings</vt:lpstr>
      <vt:lpstr>Tema do Office</vt:lpstr>
      <vt:lpstr>Apresentação do PowerPoint</vt:lpstr>
      <vt:lpstr>SECOM – Atribuições</vt:lpstr>
      <vt:lpstr>O Senado faz a sua Comunicação</vt:lpstr>
      <vt:lpstr>SECOM – Interação com o cidadão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Senado Federal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Eleonora Stanziona Viggiano</dc:creator>
  <cp:lastModifiedBy>Andréia Mano da Silva Tavares</cp:lastModifiedBy>
  <cp:revision>201</cp:revision>
  <dcterms:created xsi:type="dcterms:W3CDTF">2011-08-24T19:48:25Z</dcterms:created>
  <dcterms:modified xsi:type="dcterms:W3CDTF">2015-12-07T18:25:34Z</dcterms:modified>
</cp:coreProperties>
</file>