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0" r:id="rId3"/>
    <p:sldId id="267" r:id="rId4"/>
    <p:sldId id="268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95BBD5E-A41E-4178-8144-45A1E3D72B46}" type="datetimeFigureOut">
              <a:rPr lang="es-ES"/>
              <a:pPr>
                <a:defRPr/>
              </a:pPr>
              <a:t>19/11/2013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DBFBBD9-85E8-4A21-A4F3-A064B4069C6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C658DC5-6821-4E88-80FC-84F8524BB93A}" type="datetimeFigureOut">
              <a:rPr lang="es-ES"/>
              <a:pPr>
                <a:defRPr/>
              </a:pPr>
              <a:t>19/11/2013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254F70B-B5C5-4255-AD31-E28D0613CC9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A9E0B-9083-4AA0-BE55-0CB7100A07C5}" type="datetimeFigureOut">
              <a:rPr lang="es-ES"/>
              <a:pPr>
                <a:defRPr/>
              </a:pPr>
              <a:t>19/11/2013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DDBF8-45A3-460E-BA04-1FED5BC3F7D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AB14B-4E5B-4791-B0B3-949D4323B9E1}" type="datetimeFigureOut">
              <a:rPr lang="es-ES"/>
              <a:pPr>
                <a:defRPr/>
              </a:pPr>
              <a:t>19/11/2013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145AC-0664-42A3-9A7B-1876CD601E9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88854-387D-46BF-BF5D-C87EECF0D023}" type="datetimeFigureOut">
              <a:rPr lang="es-ES"/>
              <a:pPr>
                <a:defRPr/>
              </a:pPr>
              <a:t>19/11/2013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2AACA-2BF4-4FB7-840C-F649E216443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14BC0-75E4-47AF-95F1-92F1BB857EF1}" type="datetimeFigureOut">
              <a:rPr lang="es-ES"/>
              <a:pPr>
                <a:defRPr/>
              </a:pPr>
              <a:t>19/11/2013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E2406-BB86-4BF6-9C0F-EA9534183FE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36E0E-F045-4FCA-AE70-8C27CF7526AD}" type="datetimeFigureOut">
              <a:rPr lang="es-ES"/>
              <a:pPr>
                <a:defRPr/>
              </a:pPr>
              <a:t>19/11/2013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BC1F9-D29F-430D-AD93-62258C37210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D996F-05FE-4C6F-9337-0E3E84A16BEA}" type="datetimeFigureOut">
              <a:rPr lang="es-ES"/>
              <a:pPr>
                <a:defRPr/>
              </a:pPr>
              <a:t>19/11/2013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55B47-571D-4ACF-8405-E123CDAF870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70937-0BEA-48BE-8005-4459C8E1E01C}" type="datetimeFigureOut">
              <a:rPr lang="es-ES"/>
              <a:pPr>
                <a:defRPr/>
              </a:pPr>
              <a:t>19/11/2013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FE8AF-1FC6-4AEF-B80D-F5FE6B7FD83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C907A-8705-4AD1-B48F-1697AEC37703}" type="datetimeFigureOut">
              <a:rPr lang="es-ES"/>
              <a:pPr>
                <a:defRPr/>
              </a:pPr>
              <a:t>19/11/2013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D9C2A-4B44-4538-A744-D2CFFCC7BCD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93061-D869-48AD-A738-7EA87D7E24F4}" type="datetimeFigureOut">
              <a:rPr lang="es-ES"/>
              <a:pPr>
                <a:defRPr/>
              </a:pPr>
              <a:t>19/11/2013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4E80D-0B3B-457C-9497-B9A7702713E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FC881-361F-4BC0-9053-C23F56EB71D3}" type="datetimeFigureOut">
              <a:rPr lang="es-ES"/>
              <a:pPr>
                <a:defRPr/>
              </a:pPr>
              <a:t>19/11/2013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83112-AEF3-4EAD-8260-1370325514D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F709E-7757-49E4-9667-332CFFC550A2}" type="datetimeFigureOut">
              <a:rPr lang="es-ES"/>
              <a:pPr>
                <a:defRPr/>
              </a:pPr>
              <a:t>19/11/2013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01B07-83D1-4573-9E94-572412316CF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18CB6C3-B227-42B4-BBF5-935D463955DE}" type="datetimeFigureOut">
              <a:rPr lang="es-ES"/>
              <a:pPr>
                <a:defRPr/>
              </a:pPr>
              <a:t>19/11/2013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834BC6E-83FE-4A69-A93D-95CA452552D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1285875" y="2786063"/>
            <a:ext cx="6661150" cy="1616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PROYECTO DE LEY PARA REFORMAR EL CÓDIGO PENAL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 INSERTAR EL FEMINICIDIO COMO CIRCUNSTANCIA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CALIFICADORA DEL DELITO DE HOMICIDIO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500063"/>
            <a:ext cx="11430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2214563" y="5357813"/>
            <a:ext cx="4883150" cy="830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COMISIÓN DE CONSTITUCIONALIDAD, JUSTICIA Y CIUDADANÍA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SENADO FEDERAL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2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Noviembre 2013</a:t>
            </a:r>
            <a:endParaRPr lang="es-ES" sz="12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5" name="AutoShape 2" descr="Anna_Pinho_P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>
              <a:latin typeface="Calibri" pitchFamily="34" charset="0"/>
            </a:endParaRPr>
          </a:p>
        </p:txBody>
      </p:sp>
      <p:pic>
        <p:nvPicPr>
          <p:cNvPr id="1536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50" y="857250"/>
            <a:ext cx="15811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642938"/>
            <a:ext cx="19812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57375" y="1000125"/>
            <a:ext cx="2349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42875"/>
            <a:ext cx="785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Conector recto"/>
          <p:cNvCxnSpPr/>
          <p:nvPr/>
        </p:nvCxnSpPr>
        <p:spPr>
          <a:xfrm>
            <a:off x="2000250" y="2000250"/>
            <a:ext cx="6429375" cy="1588"/>
          </a:xfrm>
          <a:prstGeom prst="line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2000250" y="1960563"/>
            <a:ext cx="6429375" cy="158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1500188" y="3429000"/>
            <a:ext cx="6929437" cy="138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La existencia de una relación íntima de afecto o </a:t>
            </a:r>
            <a:r>
              <a:rPr lang="es-ES" sz="14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parentezco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La realización de hechos de violencia sexual; 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La mutilación o desfiguración de la víctima.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000250" y="571500"/>
            <a:ext cx="5934075" cy="889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PROYECTO DE LEY PARA REFORMAR EL CÓDIGO PENAL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 INSERTAR EL FEMINICIDIO COMO CIRCUNSTANCIA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CALIFICADORA DEL DELITO DE HOMICIDIO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928688"/>
            <a:ext cx="135731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1643063"/>
            <a:ext cx="15811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19 Conector recto"/>
          <p:cNvCxnSpPr/>
          <p:nvPr/>
        </p:nvCxnSpPr>
        <p:spPr>
          <a:xfrm>
            <a:off x="2000250" y="2041525"/>
            <a:ext cx="6429375" cy="158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357188" y="2928938"/>
            <a:ext cx="692943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Las circunstancias que determinan la violencia de género en el proyecto: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57375" y="1000125"/>
            <a:ext cx="2349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42875"/>
            <a:ext cx="785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Conector recto"/>
          <p:cNvCxnSpPr/>
          <p:nvPr/>
        </p:nvCxnSpPr>
        <p:spPr>
          <a:xfrm>
            <a:off x="2000250" y="2000250"/>
            <a:ext cx="6429375" cy="1588"/>
          </a:xfrm>
          <a:prstGeom prst="line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2000250" y="1960563"/>
            <a:ext cx="6429375" cy="158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1500188" y="2857500"/>
            <a:ext cx="6929437" cy="28924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La existencia de relaciones de poder entre víctima y victimario.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La existencia de relaciones no sólo íntimas sino también laborales, educativas, de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tutela, etc.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Ejercicio de actos discriminatorios y/o violentos anteriores.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Exhibición pública del cuerpo de la víctima.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Haber pretendido infructuosamente una relación de pareja o intimidad con la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víctima.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Como resultado de ritos grupales, de pandillas.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La misoginia.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Aprovechar condición de riesgo o vulnerabilidad física, psíquica o social.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La incomunicación o limitación de libertad antes de la muerte.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Cuando se produce en presencia de hijos/hijas de la víctima.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000250" y="571500"/>
            <a:ext cx="5934075" cy="889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PROYECTO DE LEY PARA REFORMAR EL CÓDIGO PENAL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 INSERTAR EL FEMINICIDIO COMO CIRCUNSTANCIA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CALIFICADORA DEL DELITO DE HOMICIDIO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928688"/>
            <a:ext cx="135731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1643063"/>
            <a:ext cx="15811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19 Conector recto"/>
          <p:cNvCxnSpPr/>
          <p:nvPr/>
        </p:nvCxnSpPr>
        <p:spPr>
          <a:xfrm>
            <a:off x="2000250" y="2041525"/>
            <a:ext cx="6429375" cy="158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357188" y="2428875"/>
            <a:ext cx="82867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Las circunstancias que determinan la violencia de género en otras leyes de otros países: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57375" y="1000125"/>
            <a:ext cx="2349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42875"/>
            <a:ext cx="785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Conector recto"/>
          <p:cNvCxnSpPr/>
          <p:nvPr/>
        </p:nvCxnSpPr>
        <p:spPr>
          <a:xfrm>
            <a:off x="2000250" y="2000250"/>
            <a:ext cx="6429375" cy="1588"/>
          </a:xfrm>
          <a:prstGeom prst="line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2000250" y="1960563"/>
            <a:ext cx="6429375" cy="158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1500188" y="2771775"/>
            <a:ext cx="692943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Sanciones para funcionarios responsables de retardo o denegación de justicia.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000250" y="571500"/>
            <a:ext cx="5934075" cy="889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PROYECTO DE LEY PARA REFORMAR EL CÓDIGO PENAL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 INSERTAR EL FEMINICIDIO COMO CIRCUNSTANCIA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CALIFICADORA DEL DELITO DE HOMICIDIO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3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928688"/>
            <a:ext cx="135731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1643063"/>
            <a:ext cx="15811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19 Conector recto"/>
          <p:cNvCxnSpPr/>
          <p:nvPr/>
        </p:nvCxnSpPr>
        <p:spPr>
          <a:xfrm>
            <a:off x="2000250" y="2041525"/>
            <a:ext cx="6429375" cy="158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357188" y="2343150"/>
            <a:ext cx="82867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Tipos penales conexos: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500188" y="3749675"/>
            <a:ext cx="6929437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No a la suspensión del proceso a prueba.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No a la conciliación.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No a la libertad condicional.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No a la ejecución condicional de la penal.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No a la libertad vigilada.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No a la reducción de penas.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No al otorgamiento de beneficios carcelarios.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57188" y="3321050"/>
            <a:ext cx="8286750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Prohibición de institutos alternativos: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57188" y="5548313"/>
            <a:ext cx="82867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Importancia del querellante adhesivo / actor coadyuvante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57375" y="1000125"/>
            <a:ext cx="2349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42875"/>
            <a:ext cx="785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Conector recto"/>
          <p:cNvCxnSpPr/>
          <p:nvPr/>
        </p:nvCxnSpPr>
        <p:spPr>
          <a:xfrm>
            <a:off x="2000250" y="2000250"/>
            <a:ext cx="6429375" cy="1588"/>
          </a:xfrm>
          <a:prstGeom prst="line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2000250" y="1960563"/>
            <a:ext cx="6429375" cy="158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1500188" y="3322638"/>
            <a:ext cx="6929437" cy="2678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Convención de las Naciones Unidas contra la Delincuencia Organizada y sus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Protocolos.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Participación de querellantes adhesivos o actores coadyuvantes.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Creación de Tribunales con competencias especiales.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000250" y="571500"/>
            <a:ext cx="5934075" cy="889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PROYECTO DE LEY PARA REFORMAR EL CÓDIGO PENAL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 INSERTAR EL FEMINICIDIO COMO CIRCUNSTANCIA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CALIFICADORA DEL DELITO DE HOMICIDIO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928688"/>
            <a:ext cx="135731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1643063"/>
            <a:ext cx="15811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19 Conector recto"/>
          <p:cNvCxnSpPr/>
          <p:nvPr/>
        </p:nvCxnSpPr>
        <p:spPr>
          <a:xfrm>
            <a:off x="2000250" y="2041525"/>
            <a:ext cx="6429375" cy="158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357188" y="2894013"/>
            <a:ext cx="82867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Necesidad de utilizar métodos especiales de investigación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57375" y="1000125"/>
            <a:ext cx="2349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42875"/>
            <a:ext cx="785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Conector recto"/>
          <p:cNvCxnSpPr/>
          <p:nvPr/>
        </p:nvCxnSpPr>
        <p:spPr>
          <a:xfrm>
            <a:off x="2000250" y="2000250"/>
            <a:ext cx="6429375" cy="1588"/>
          </a:xfrm>
          <a:prstGeom prst="line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2000250" y="1960563"/>
            <a:ext cx="6429375" cy="158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1500188" y="3322638"/>
            <a:ext cx="6929437" cy="2032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Período corto de vigencia de las leyes.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Dificultad para hacer una valoración de su aplicación.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Dificultad para medir su incidencia en la disminución de la impunidad.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Hay aspectos políticos, sustantivos y procesales que deben considerarse.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000250" y="571500"/>
            <a:ext cx="5934075" cy="889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PROYECTO DE LEY PARA REFORMAR EL CÓDIGO PENAL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 INSERTAR EL FEMINICIDIO COMO CIRCUNSTANCIA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CALIFICADORA DEL DELITO DE HOMICIDIO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928688"/>
            <a:ext cx="135731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1643063"/>
            <a:ext cx="15811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19 Conector recto"/>
          <p:cNvCxnSpPr/>
          <p:nvPr/>
        </p:nvCxnSpPr>
        <p:spPr>
          <a:xfrm>
            <a:off x="2000250" y="2041525"/>
            <a:ext cx="6429375" cy="158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357188" y="2894013"/>
            <a:ext cx="82867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Reflexiones finales: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57375" y="1000125"/>
            <a:ext cx="2349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42875"/>
            <a:ext cx="785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Conector recto"/>
          <p:cNvCxnSpPr/>
          <p:nvPr/>
        </p:nvCxnSpPr>
        <p:spPr>
          <a:xfrm>
            <a:off x="2000250" y="2000250"/>
            <a:ext cx="6429375" cy="1588"/>
          </a:xfrm>
          <a:prstGeom prst="line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2000250" y="1960563"/>
            <a:ext cx="6429375" cy="158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785813" y="2382838"/>
            <a:ext cx="8072437" cy="4832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Ámbito legal y jurisprudencial internacional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Convención de Naciones Unidas para la Eliminación de todas las formas de 	Discriminación contra la Mujer (CEDAW)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Convención Interamericana para Prevenir, Castigar y Erradicar la Violencia contra la 	Mujer (Belém do Pará)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Jurisprudencia de organismos internacionales: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2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Informe de la Comisión Interamericana de Derechos Humanos en el caso María da              </a:t>
            </a:r>
          </a:p>
          <a:p>
            <a:pPr lvl="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Penha </a:t>
            </a:r>
            <a:r>
              <a:rPr lang="es-ES" sz="14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Maia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4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Fernandes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(2001)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lvl="2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Sentencia de la Corte </a:t>
            </a:r>
            <a:r>
              <a:rPr lang="es-ES" sz="14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Internamericana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de Derechos Humanos en el caso Miguel            </a:t>
            </a:r>
          </a:p>
          <a:p>
            <a:pPr lvl="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Castro </a:t>
            </a:r>
            <a:r>
              <a:rPr lang="es-ES" sz="14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Castro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contra Perú (2006)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2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Sentencia de la Corte Interamericana de Derechos Humanos en el caso González y  </a:t>
            </a:r>
          </a:p>
          <a:p>
            <a:pPr lvl="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otras contra México (Campo Algodonero) (2009)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2000250" y="571500"/>
            <a:ext cx="5934075" cy="889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PROYECTO DE LEY PARA REFORMAR EL CÓDIGO PENAL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 INSERTAR EL FEMINICIDIO COMO CIRCUNSTANCIA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CALIFICADORA DEL DELITO DE HOMICIDIO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9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928688"/>
            <a:ext cx="135731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1643063"/>
            <a:ext cx="15811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19 Conector recto"/>
          <p:cNvCxnSpPr/>
          <p:nvPr/>
        </p:nvCxnSpPr>
        <p:spPr>
          <a:xfrm>
            <a:off x="2000250" y="2041525"/>
            <a:ext cx="6429375" cy="158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57375" y="1000125"/>
            <a:ext cx="2349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42875"/>
            <a:ext cx="785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Conector recto"/>
          <p:cNvCxnSpPr/>
          <p:nvPr/>
        </p:nvCxnSpPr>
        <p:spPr>
          <a:xfrm>
            <a:off x="2000250" y="2000250"/>
            <a:ext cx="6429375" cy="1588"/>
          </a:xfrm>
          <a:prstGeom prst="line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2000250" y="1960563"/>
            <a:ext cx="6429375" cy="158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785813" y="2894013"/>
            <a:ext cx="8072437" cy="2678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Sentencia del Campo Algodonero: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La CIDH utiliza por primera vez el término feminicidio.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La CIDH determina su competencia para conocer casos de feminicidio.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La CIDH hace recomendaciones para sancionar, prevenir y amparar familiares de 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víctimas.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La violencia puede ocurrir en el ámbito privado, como en el público, o realizada o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tolerada por el Estado o sus agentes.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000250" y="571500"/>
            <a:ext cx="5934075" cy="889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PROYECTO DE LEY PARA REFORMAR EL CÓDIGO PENAL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 INSERTAR EL FEMINICIDIO COMO CIRCUNSTANCIA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CALIFICADORA DEL DELITO DE HOMICIDIO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928688"/>
            <a:ext cx="135731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1643063"/>
            <a:ext cx="15811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19 Conector recto"/>
          <p:cNvCxnSpPr/>
          <p:nvPr/>
        </p:nvCxnSpPr>
        <p:spPr>
          <a:xfrm>
            <a:off x="2000250" y="2041525"/>
            <a:ext cx="6429375" cy="158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57375" y="1000125"/>
            <a:ext cx="2349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42875"/>
            <a:ext cx="785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Conector recto"/>
          <p:cNvCxnSpPr/>
          <p:nvPr/>
        </p:nvCxnSpPr>
        <p:spPr>
          <a:xfrm>
            <a:off x="2000250" y="2000250"/>
            <a:ext cx="6429375" cy="1588"/>
          </a:xfrm>
          <a:prstGeom prst="line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2000250" y="1960563"/>
            <a:ext cx="6429375" cy="158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500063" y="2857500"/>
            <a:ext cx="8072437" cy="3108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El proceso de reformas legales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Aprobación de las leyes de primera generación.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3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Protección frente a violencia intrafamiliar, doméstica, íntima.</a:t>
            </a:r>
          </a:p>
          <a:p>
            <a:pPr lvl="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lvl="3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Medidas de protección coercitivas no penales.</a:t>
            </a:r>
          </a:p>
          <a:p>
            <a:pPr lvl="3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3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Se traslada la lucha del ámbito privado a la jurisdicción civil y de familia.</a:t>
            </a:r>
          </a:p>
          <a:p>
            <a:pPr lvl="3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3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Se promulgaron entre 1994 y 2006.</a:t>
            </a:r>
          </a:p>
          <a:p>
            <a:pPr lvl="3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3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Ley Maria da Penha.	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000250" y="571500"/>
            <a:ext cx="5934075" cy="889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PROYECTO DE LEY PARA REFORMAR EL CÓDIGO PENAL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 INSERTAR EL FEMINICIDIO COMO CIRCUNSTANCIA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CALIFICADORA DEL DELITO DE HOMICIDIO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928688"/>
            <a:ext cx="135731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1643063"/>
            <a:ext cx="15811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19 Conector recto"/>
          <p:cNvCxnSpPr/>
          <p:nvPr/>
        </p:nvCxnSpPr>
        <p:spPr>
          <a:xfrm>
            <a:off x="2000250" y="2041525"/>
            <a:ext cx="6429375" cy="158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57375" y="1000125"/>
            <a:ext cx="2349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42875"/>
            <a:ext cx="785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Conector recto"/>
          <p:cNvCxnSpPr/>
          <p:nvPr/>
        </p:nvCxnSpPr>
        <p:spPr>
          <a:xfrm>
            <a:off x="2000250" y="2000250"/>
            <a:ext cx="6429375" cy="1588"/>
          </a:xfrm>
          <a:prstGeom prst="line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2000250" y="1960563"/>
            <a:ext cx="6429375" cy="158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500063" y="2428875"/>
            <a:ext cx="8072437" cy="41036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El proceso de reformas legales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Aprobación de las leyes de segunda generación.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3" fontAlgn="auto"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Regulan no sólo la violencia del ámbito privado sino también la que se produce 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en el ámbito público.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Se sanciona con mayor severidad la denegación y obstaculización de justicia.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Se traslada la contención del ámbito civil y familiar a la jurisdicción penal.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Se incorpora el tipo penal del feminicidio y otros tipos penales relacionados con 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la violencia contra las mujeres.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Se establece la obligación de la atención integral a las víctimas.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Se establecen políticas públicas de prevención y combate.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Se establece un amplio listado de medidas de protección.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Se elimina la mediación y la conciliación como mecanismos de solución del 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conflicto.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000250" y="571500"/>
            <a:ext cx="5934075" cy="889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PROYECTO DE LEY PARA REFORMAR EL CÓDIGO PENAL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 INSERTAR EL FEMINICIDIO COMO CIRCUNSTANCIA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CALIFICADORA DEL DELITO DE HOMICIDIO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928688"/>
            <a:ext cx="135731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1643063"/>
            <a:ext cx="15811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19 Conector recto"/>
          <p:cNvCxnSpPr/>
          <p:nvPr/>
        </p:nvCxnSpPr>
        <p:spPr>
          <a:xfrm>
            <a:off x="2000250" y="2041525"/>
            <a:ext cx="6429375" cy="158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57375" y="1000125"/>
            <a:ext cx="2349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42875"/>
            <a:ext cx="785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Conector recto"/>
          <p:cNvCxnSpPr/>
          <p:nvPr/>
        </p:nvCxnSpPr>
        <p:spPr>
          <a:xfrm>
            <a:off x="2000250" y="2000250"/>
            <a:ext cx="6429375" cy="1588"/>
          </a:xfrm>
          <a:prstGeom prst="line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2000250" y="1960563"/>
            <a:ext cx="6429375" cy="158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500063" y="2428875"/>
            <a:ext cx="8072437" cy="40274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Legislación comparada.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Utilización indistinta de los términos femicidio y feminicidio.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	Fundamentos de la penalización del feminicidio: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3" fontAlgn="auto"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Obligación de adecuar la legislación a instrumentos internacionales.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Incremento de casos de muertes de mujeres.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Excesiva crueldad de hechos de violencia contra las mujeres.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Ausencia de tipos penales especiales para sancionar el quitar la vida a una  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mujer por razones de odio, desprecio y como resultado de relaciones 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asimétricas de poder.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Imposibilidad de conocer la vedad, compensación y/o reparación del daño 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causado.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Dificultades de acceso a la justicia (</a:t>
            </a:r>
            <a:r>
              <a:rPr lang="es-ES" sz="14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revictimización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lvl="3" fontAlgn="auto">
              <a:spcBef>
                <a:spcPts val="200"/>
              </a:spcBef>
              <a:spcAft>
                <a:spcPts val="200"/>
              </a:spcAft>
              <a:buFont typeface="Courier New" pitchFamily="49" charset="0"/>
              <a:buChar char="o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Altos índices de impunidad.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2000250" y="571500"/>
            <a:ext cx="5934075" cy="889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PROYECTO DE LEY PARA REFORMAR EL CÓDIGO PENAL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 INSERTAR EL FEMINICIDIO COMO CIRCUNSTANCIA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CALIFICADORA DEL DELITO DE HOMICIDIO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928688"/>
            <a:ext cx="135731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1643063"/>
            <a:ext cx="15811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19 Conector recto"/>
          <p:cNvCxnSpPr/>
          <p:nvPr/>
        </p:nvCxnSpPr>
        <p:spPr>
          <a:xfrm>
            <a:off x="2000250" y="2041525"/>
            <a:ext cx="6429375" cy="158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57375" y="1000125"/>
            <a:ext cx="2349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42875"/>
            <a:ext cx="785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Conector recto"/>
          <p:cNvCxnSpPr/>
          <p:nvPr/>
        </p:nvCxnSpPr>
        <p:spPr>
          <a:xfrm>
            <a:off x="2000250" y="2000250"/>
            <a:ext cx="6429375" cy="1588"/>
          </a:xfrm>
          <a:prstGeom prst="line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2000250" y="1960563"/>
            <a:ext cx="6429375" cy="158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500063" y="2892425"/>
            <a:ext cx="8072437" cy="3108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Técnica legislativa utilizada.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Reforma del Código Penal, como circunstancia agravante o </a:t>
            </a:r>
            <a:r>
              <a:rPr lang="es-ES" sz="14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calificante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(Chile, Perú)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	Inclusión en el Código Penal como tipo penal autónomo (Perú recientemente, y México).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Inclusión en  una ley especial de penalización de la violencia contra las mujeres (Costa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Rica)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Inclusión en leyes integrales que además de establecer tipos penales crean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órganos especializados para investigar y sancionar y definen mecanismos encargados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de diseñar y ejecutar políticas para prevenir, atender y proteger a las víctimas.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000250" y="571500"/>
            <a:ext cx="5934075" cy="889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PROYECTO DE LEY PARA REFORMAR EL CÓDIGO PENAL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 INSERTAR EL FEMINICIDIO COMO CIRCUNSTANCIA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CALIFICADORA DEL DELITO DE HOMICIDIO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1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928688"/>
            <a:ext cx="135731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1643063"/>
            <a:ext cx="15811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19 Conector recto"/>
          <p:cNvCxnSpPr/>
          <p:nvPr/>
        </p:nvCxnSpPr>
        <p:spPr>
          <a:xfrm>
            <a:off x="2000250" y="2041525"/>
            <a:ext cx="6429375" cy="158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57375" y="1000125"/>
            <a:ext cx="2349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42875"/>
            <a:ext cx="785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Conector recto"/>
          <p:cNvCxnSpPr/>
          <p:nvPr/>
        </p:nvCxnSpPr>
        <p:spPr>
          <a:xfrm>
            <a:off x="2000250" y="2000250"/>
            <a:ext cx="6429375" cy="1588"/>
          </a:xfrm>
          <a:prstGeom prst="line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2000250" y="1960563"/>
            <a:ext cx="6429375" cy="158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1500188" y="3429000"/>
            <a:ext cx="6929437" cy="2246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Han dado una perspectiva de género a la política criminal.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Han incorporado el principio de proporcionalidad para aumentar las penas.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Fortalecen las estrategias de persecución y sanción.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Tienden a garantizar la reparación y compensación de las víctimas.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Procuran reducir la impunidad.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000250" y="571500"/>
            <a:ext cx="5934075" cy="889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PROYECTO DE LEY PARA REFORMAR EL CÓDIGO PENAL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 INSERTAR EL FEMINICIDIO COMO CIRCUNSTANCIA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CALIFICADORA DEL DELITO DE HOMICIDIO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928688"/>
            <a:ext cx="135731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1643063"/>
            <a:ext cx="15811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19 Conector recto"/>
          <p:cNvCxnSpPr/>
          <p:nvPr/>
        </p:nvCxnSpPr>
        <p:spPr>
          <a:xfrm>
            <a:off x="2000250" y="2041525"/>
            <a:ext cx="6429375" cy="158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357188" y="2928938"/>
            <a:ext cx="692943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Las leyes aprobadas: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57375" y="1000125"/>
            <a:ext cx="2349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42875"/>
            <a:ext cx="7858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Conector recto"/>
          <p:cNvCxnSpPr/>
          <p:nvPr/>
        </p:nvCxnSpPr>
        <p:spPr>
          <a:xfrm>
            <a:off x="2000250" y="2000250"/>
            <a:ext cx="6429375" cy="1588"/>
          </a:xfrm>
          <a:prstGeom prst="line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2000250" y="1960563"/>
            <a:ext cx="6429375" cy="158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1500188" y="3429000"/>
            <a:ext cx="6929437" cy="2678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Mayor fortaleza política y del mensaje de prevención general.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Facilita la labor de interpretación de jueces y juezas.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Permite construcción de registros y estadísticas.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El feminicidio tiene su naturaleza específica (odio y desprecio a las mujeres).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El feminicidio es un delito </a:t>
            </a:r>
            <a:r>
              <a:rPr lang="es-ES" sz="14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pluriofensivo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La sanción penal debe ser adecuada al daño y a la vulnerabilidad de la víctima.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000250" y="571500"/>
            <a:ext cx="5934075" cy="889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PROYECTO DE LEY PARA REFORMAR EL CÓDIGO PENAL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 INSERTAR EL FEMINICIDIO COMO CIRCUNSTANCIA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CALIFICADORA DEL DELITO DE HOMICIDIO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928688"/>
            <a:ext cx="135731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1643063"/>
            <a:ext cx="15811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19 Conector recto"/>
          <p:cNvCxnSpPr/>
          <p:nvPr/>
        </p:nvCxnSpPr>
        <p:spPr>
          <a:xfrm>
            <a:off x="2000250" y="2041525"/>
            <a:ext cx="6429375" cy="158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357188" y="2928938"/>
            <a:ext cx="692943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Necesidad de un tipo penal especial: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1134</Words>
  <Application>Microsoft Office PowerPoint</Application>
  <PresentationFormat>On-screen Show (4:3)</PresentationFormat>
  <Paragraphs>217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Modelo de design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Calibri</vt:lpstr>
      <vt:lpstr>Arial</vt:lpstr>
      <vt:lpstr>Wingdings</vt:lpstr>
      <vt:lpstr>Courier New</vt:lpstr>
      <vt:lpstr>Tema de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jsaborio</dc:creator>
  <cp:lastModifiedBy>anabr</cp:lastModifiedBy>
  <cp:revision>62</cp:revision>
  <dcterms:created xsi:type="dcterms:W3CDTF">2013-11-07T16:00:40Z</dcterms:created>
  <dcterms:modified xsi:type="dcterms:W3CDTF">2013-11-19T18:52:14Z</dcterms:modified>
</cp:coreProperties>
</file>