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0" r:id="rId5"/>
  </p:sldMasterIdLst>
  <p:notesMasterIdLst>
    <p:notesMasterId r:id="rId11"/>
  </p:notesMasterIdLst>
  <p:sldIdLst>
    <p:sldId id="256" r:id="rId6"/>
    <p:sldId id="4265" r:id="rId7"/>
    <p:sldId id="4262" r:id="rId8"/>
    <p:sldId id="4263" r:id="rId9"/>
    <p:sldId id="260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italic r:id="rId17"/>
      <p:boldItalic r:id="rId18"/>
    </p:embeddedFont>
    <p:embeddedFont>
      <p:font typeface="Montserrat Light" panose="00000400000000000000" pitchFamily="2" charset="0"/>
      <p:regular r:id="rId19"/>
      <p:italic r:id="rId20"/>
    </p:embeddedFont>
    <p:embeddedFont>
      <p:font typeface="Segoe UI Semibold" panose="020B0702040204020203" pitchFamily="34" charset="0"/>
      <p:bold r:id="rId21"/>
      <p:boldItalic r:id="rId22"/>
    </p:embeddedFont>
    <p:embeddedFont>
      <p:font typeface="Segoe UI Semilight" panose="020B0402040204020203" pitchFamily="34" charset="0"/>
      <p:regular r:id="rId23"/>
      <p:italic r:id="rId24"/>
    </p:embeddedFont>
  </p:embeddedFontLst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 base" id="{D36AA8E4-B271-FC43-8A69-850A9CB00BFC}">
          <p14:sldIdLst>
            <p14:sldId id="256"/>
            <p14:sldId id="4265"/>
            <p14:sldId id="4262"/>
            <p14:sldId id="4263"/>
            <p14:sldId id="260"/>
          </p14:sldIdLst>
        </p14:section>
        <p14:section name="Recursos" id="{A98EF74D-4EF8-C44F-92EF-E26CA1CA125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2"/>
    <a:srgbClr val="02B8B7"/>
    <a:srgbClr val="708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C508F-66FE-4873-B121-6894F07C680F}" v="424" dt="2024-10-01T14:35:11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34C4-B82A-486B-9FE8-952CA1D5ACA5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535-E830-4C3A-B298-F0635AB24E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9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INSERI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Apresentador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mês</a:t>
            </a:r>
            <a:r>
              <a:rPr lang="en-US" dirty="0"/>
              <a:t>/</a:t>
            </a:r>
            <a:r>
              <a:rPr lang="en-US" dirty="0" err="1"/>
              <a:t>ano</a:t>
            </a:r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23491AA-AC64-4A3C-8A0B-3415917DB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559A47-C570-4C54-86F2-169B4FFD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425" y="-57150"/>
            <a:ext cx="12322850" cy="697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Apresentador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mês</a:t>
            </a:r>
            <a:r>
              <a:rPr lang="en-US" dirty="0"/>
              <a:t>/</a:t>
            </a:r>
            <a:r>
              <a:rPr lang="en-US" dirty="0" err="1"/>
              <a:t>ano</a:t>
            </a:r>
            <a:endParaRPr lang="en-U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6AFBC18-941A-4CDB-A160-E6E77C55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4231CD-5857-C845-8243-AEAD7893B9DE}"/>
              </a:ext>
            </a:extLst>
          </p:cNvPr>
          <p:cNvSpPr/>
          <p:nvPr userDrawn="1"/>
        </p:nvSpPr>
        <p:spPr>
          <a:xfrm rot="10800000" flipH="1"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Apresentador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mês</a:t>
            </a:r>
            <a:r>
              <a:rPr lang="en-US" dirty="0"/>
              <a:t>/</a:t>
            </a:r>
            <a:r>
              <a:rPr lang="en-US" dirty="0" err="1"/>
              <a:t>ano</a:t>
            </a:r>
            <a:endParaRPr 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2EEC18-503F-4820-93DC-F911CFD95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27127C-C671-7342-9581-2C075D170D9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13285-22D3-479E-AE40-6EFAF054289B}"/>
              </a:ext>
            </a:extLst>
          </p:cNvPr>
          <p:cNvSpPr txBox="1">
            <a:spLocks/>
          </p:cNvSpPr>
          <p:nvPr userDrawn="1"/>
        </p:nvSpPr>
        <p:spPr>
          <a:xfrm>
            <a:off x="704733" y="2046869"/>
            <a:ext cx="6038967" cy="23524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2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Líder no mercado brasileiro em prestação de serviços na área de </a:t>
            </a:r>
            <a:r>
              <a:rPr lang="pt-BR" sz="1200" b="0" i="0" dirty="0" err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public</a:t>
            </a:r>
            <a:r>
              <a:rPr lang="pt-BR" sz="12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 affairs, a PATRI foi fundada no Brasil em 1986 durante o período de redemocratização do país após 21 anos de regime militar. A criação e o desenvolvimento de nosso trabalho se confundem com o processo de construção da democracia e do Estado de Direito no Brasil.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2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Com 36 anos de experiência, temos sólido conhecimento sobre o processo de formulação de políticas públicas no Brasil e sobre o seu complexo ambiente de negócios. Temos expertise em traduzir a linguagem política e institucional para diferentes negócios, mitigando riscos e subsidiando engajamentos eficientes.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DE74B8E-D97E-8C41-C1EB-4CC539B6C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2752" y="905033"/>
            <a:ext cx="3646383" cy="79432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06EC555-3CB5-B35D-090C-7CBE97366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043" y="3880547"/>
            <a:ext cx="1556326" cy="475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A4ADF6B-8E21-E23A-0C23-2ADB0916F6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4399" y="4723382"/>
            <a:ext cx="1364970" cy="473849"/>
          </a:xfrm>
          <a:prstGeom prst="rect">
            <a:avLst/>
          </a:prstGeom>
        </p:spPr>
      </p:pic>
      <p:pic>
        <p:nvPicPr>
          <p:cNvPr id="17" name="Imagem 16" descr="Texto, Logotipo&#10;&#10;Descrição gerada automaticamente">
            <a:extLst>
              <a:ext uri="{FF2B5EF4-FFF2-40B4-BE49-F238E27FC236}">
                <a16:creationId xmlns:a16="http://schemas.microsoft.com/office/drawing/2014/main" id="{AF4D21F6-D7EC-7923-8436-63B456FC1D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19368" y="5570473"/>
            <a:ext cx="1520001" cy="472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7FB7E6-B3FF-B2CD-5472-8F46437E5410}"/>
              </a:ext>
            </a:extLst>
          </p:cNvPr>
          <p:cNvSpPr txBox="1">
            <a:spLocks/>
          </p:cNvSpPr>
          <p:nvPr userDrawn="1"/>
        </p:nvSpPr>
        <p:spPr>
          <a:xfrm>
            <a:off x="704733" y="4746788"/>
            <a:ext cx="4736659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0" i="0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PATRI Políticas Públicas &amp; Public Affairs Ltda. 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SAF Sul Quadra 02, Bloco D, Ed. Via Esplanada, Salas 103 a 106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Brasília, DF, CEP: 70070 600. Fone: +55 61 3327 2606</a:t>
            </a:r>
            <a:endParaRPr lang="pt-BR" sz="1100" b="0" i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dirty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dirty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www.patri.com.br          patripoliticaspublicas@patri.com.br</a:t>
            </a:r>
          </a:p>
          <a:p>
            <a:pPr marL="0" indent="0" fontAlgn="t">
              <a:lnSpc>
                <a:spcPct val="70000"/>
              </a:lnSpc>
              <a:buNone/>
            </a:pPr>
            <a:endParaRPr lang="en-US" sz="1200" b="0" i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CF7306B-B700-CC9C-8DB2-648C198565AF}"/>
              </a:ext>
            </a:extLst>
          </p:cNvPr>
          <p:cNvSpPr txBox="1">
            <a:spLocks/>
          </p:cNvSpPr>
          <p:nvPr userDrawn="1"/>
        </p:nvSpPr>
        <p:spPr>
          <a:xfrm>
            <a:off x="704734" y="5557101"/>
            <a:ext cx="4434976" cy="26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1200" b="0" i="0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Brasília   ▪   São Paulo   ▪   Belo Horizonte</a:t>
            </a:r>
            <a:endParaRPr lang="en-US" sz="1200" b="0" i="0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0" indent="0" fontAlgn="t">
              <a:lnSpc>
                <a:spcPct val="70000"/>
              </a:lnSpc>
              <a:buNone/>
            </a:pPr>
            <a:endParaRPr lang="en-US" sz="1100" b="0" i="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4">
          <p15:clr>
            <a:srgbClr val="FBAE40"/>
          </p15:clr>
        </p15:guide>
        <p15:guide id="2" pos="4248">
          <p15:clr>
            <a:srgbClr val="FBAE40"/>
          </p15:clr>
        </p15:guide>
        <p15:guide id="3" orient="horz" pos="678">
          <p15:clr>
            <a:srgbClr val="FBAE40"/>
          </p15:clr>
        </p15:guide>
        <p15:guide id="4" orient="horz" pos="38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72C97DD-251F-719B-8485-3BB522EB587B}"/>
              </a:ext>
            </a:extLst>
          </p:cNvPr>
          <p:cNvSpPr/>
          <p:nvPr userDrawn="1"/>
        </p:nvSpPr>
        <p:spPr>
          <a:xfrm>
            <a:off x="0" y="0"/>
            <a:ext cx="12192000" cy="77089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00212-724C-A7FE-20B6-E6A2C7ED3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18" y="899947"/>
            <a:ext cx="4422140" cy="1221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644" b="75910"/>
          <a:stretch/>
        </p:blipFill>
        <p:spPr>
          <a:xfrm rot="16200000">
            <a:off x="7613205" y="3087925"/>
            <a:ext cx="7666724" cy="14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67B31D8F-E567-BA28-81D4-F896C8CE3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716" b="76057"/>
          <a:stretch/>
        </p:blipFill>
        <p:spPr>
          <a:xfrm rot="16200000">
            <a:off x="8103706" y="2769705"/>
            <a:ext cx="6858000" cy="131858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EB6F77B-8752-8DB7-C030-89DDC89453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23" y="899947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B82A4-9000-0D64-DDF7-9311BADE2F13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28C89-8F17-94A7-1EFD-1A59D631A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51505" y="6225614"/>
            <a:ext cx="1507951" cy="4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41915-51BB-7E79-E09B-AC33C131C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F234F7-1951-6061-F4E1-EB58C891908E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92D35-9FE8-16BF-700A-CB918C0A0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505" y="6225614"/>
            <a:ext cx="1507951" cy="416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0625E-DE65-C172-3B00-E4831DD6F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92126"/>
          <a:stretch/>
        </p:blipFill>
        <p:spPr>
          <a:xfrm rot="5400000" flipH="1">
            <a:off x="-3158987" y="3158987"/>
            <a:ext cx="6858000" cy="5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556D5-321E-CC45-EF84-825A8D1524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0E3AC47E-6A0D-83E4-7108-CAB26995E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1561A95-338B-ADFA-F8D3-428472224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0146" y="2818269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8910F-835C-F32B-49AF-82D43CFE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1804-9721-386C-996A-EF779C04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A11B-FA50-BC90-72EA-FC7D2DB5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9364-3955-B248-AF2E-A90CABFE5676}" type="datetimeFigureOut">
              <a:rPr lang="en-BR" smtClean="0"/>
              <a:t>10/01/2024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7534-3094-FAA6-4FB9-CFB351E8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9671-82EB-0D27-5482-F8698411A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D487-53DA-D54F-941A-4A6E1624B774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04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6" r:id="rId3"/>
    <p:sldLayoutId id="2147483650" r:id="rId4"/>
    <p:sldLayoutId id="2147483655" r:id="rId5"/>
    <p:sldLayoutId id="2147483651" r:id="rId6"/>
    <p:sldLayoutId id="2147483652" r:id="rId7"/>
    <p:sldLayoutId id="2147483653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38EFC0-E20F-9EFA-2215-43B10B4F46FC}"/>
              </a:ext>
            </a:extLst>
          </p:cNvPr>
          <p:cNvSpPr txBox="1"/>
          <p:nvPr/>
        </p:nvSpPr>
        <p:spPr>
          <a:xfrm>
            <a:off x="974959" y="4411591"/>
            <a:ext cx="5725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Montserrat Light" pitchFamily="2" charset="77"/>
              </a:rPr>
              <a:t>02 de outubro de 2024</a:t>
            </a:r>
            <a:endParaRPr lang="en-BR" sz="20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66C903-5967-8976-38E8-A9F4E63CF740}"/>
              </a:ext>
            </a:extLst>
          </p:cNvPr>
          <p:cNvCxnSpPr>
            <a:cxnSpLocks/>
          </p:cNvCxnSpPr>
          <p:nvPr/>
        </p:nvCxnSpPr>
        <p:spPr>
          <a:xfrm>
            <a:off x="1007580" y="4202829"/>
            <a:ext cx="4859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">
            <a:extLst>
              <a:ext uri="{FF2B5EF4-FFF2-40B4-BE49-F238E27FC236}">
                <a16:creationId xmlns:a16="http://schemas.microsoft.com/office/drawing/2014/main" id="{4BB90760-E455-8A4D-3E7A-FF79CB4A745C}"/>
              </a:ext>
            </a:extLst>
          </p:cNvPr>
          <p:cNvSpPr txBox="1"/>
          <p:nvPr/>
        </p:nvSpPr>
        <p:spPr>
          <a:xfrm>
            <a:off x="920495" y="3466947"/>
            <a:ext cx="9105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  <a:latin typeface="Montserrat ExtraBold" pitchFamily="2" charset="77"/>
              </a:rPr>
              <a:t>PLP nº 108 – Contencioso do IBS</a:t>
            </a:r>
            <a:endParaRPr lang="en-BR" sz="3500" b="1" i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3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3249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PLP nº 108/24 – Questões Prioritárias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810705" y="849081"/>
            <a:ext cx="106428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Unificação do Contencioso de IBS e CBS: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Premissa da Reforma – Simplificação;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Pleito histórico do GETAP – GTs da FPE;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Reflexos no Julgamento do Contencioso Judicial (complexidade).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Estímulo Perverso à Multiplicação de Fiscalizações e Contencioso:</a:t>
            </a: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Distribuição do Produto das Multas;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Possibilidade de celebração de convênio para delegação de competência;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“Poderá” 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versus 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“Deverá”.</a:t>
            </a:r>
          </a:p>
          <a:p>
            <a:pPr marL="457200" lvl="2"/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Incoerência no Padrão de Multas: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Potencial superação do limite de 100% (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: REF);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Parâmetros: Limite imposto pelo STF e Lei nº 14.689/23.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Limitação ao livre convencimento dos julgadores: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Preservação do livre convencimento motivado do julgador.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0" lvl="1"/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0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3249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PLP nº 108/24 - Medidas de Aprimoramento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810705" y="849081"/>
            <a:ext cx="106428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Quanto ao curso desejável para o processo: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Hipótese de Extinção (Dispensa ao Recurso de Ofício):</a:t>
            </a: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1257300" lvl="3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Ampliação da regra que dispensa a interposição de Recurso de Ofício: Inclusão dos casos em que a decisão aplicou um precedente vinculante, já que a decisão de revisão será rigorosamente a mesma devido justamente à vinculação.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Hipótese de Paralização (Sobrestamento): </a:t>
            </a:r>
          </a:p>
          <a:p>
            <a:pPr marL="1257300" lvl="3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Adequação ao sistema de precedentes do CPC/15, em compasso com os princípios da segurança jurídica, da instrumentalidade e da eficiência da Administração Pública, além de preservar os entes federativos quanto </a:t>
            </a: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(1)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 ao pagamento de honorários sucumbenciais e </a:t>
            </a: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(2)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 ao ressarcimento dos custos de garantia (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: PL 2488).</a:t>
            </a: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457200" lvl="2"/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3249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PLP nº 108/24 - Medidas de Aprimoramento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810705" y="849081"/>
            <a:ext cx="10642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Quanto aos expedientes para provocar o avanço do processo: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Agravo: </a:t>
            </a:r>
          </a:p>
          <a:p>
            <a:pPr marL="1257300" lvl="3" indent="-342900" algn="just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Inclusão do recurso, por meio de lei, de modo que os regimentos internos dos tribunais administrativos não o possam suprimir (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: PL 2483/22 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versus 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Regimento do CARF).</a:t>
            </a:r>
          </a:p>
          <a:p>
            <a:pPr marL="800100" lvl="2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Uniformização – Confederações: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Roupagem de recurso (voluntariedade) para o expediente que se presta a unificar as decisões divergentes entre IBS e CBS.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Embargos de Declaração (“Retificação de Julgado”): 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Ampliação de legitimados a opor tal recurso (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: CARF).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Padronização de Prazos: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Padrão da Comissão de Juristas do Senado (federal).</a:t>
            </a: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0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s">
  <a:themeElements>
    <a:clrScheme name="Patri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004A77"/>
      </a:accent1>
      <a:accent2>
        <a:srgbClr val="904287"/>
      </a:accent2>
      <a:accent3>
        <a:srgbClr val="FF9E00"/>
      </a:accent3>
      <a:accent4>
        <a:srgbClr val="78A22F"/>
      </a:accent4>
      <a:accent5>
        <a:srgbClr val="008F87"/>
      </a:accent5>
      <a:accent6>
        <a:srgbClr val="416529"/>
      </a:accent6>
      <a:hlink>
        <a:srgbClr val="FFFFFF"/>
      </a:hlink>
      <a:folHlink>
        <a:srgbClr val="D8D8D8"/>
      </a:folHlink>
    </a:clrScheme>
    <a:fontScheme name="Negrit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65DD7274-C864-4C4F-93D5-C079C5576E8F}" vid="{9AE75FF6-85F0-4B70-8F1B-B3CC36961798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d0f6c3-cd31-46f3-8f07-3743d9e744f2" xsi:nil="true"/>
    <lcf76f155ced4ddcb4097134ff3c332f xmlns="e7f7ccea-dee8-44f8-97ce-db50d96d70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AFBED98FEFC643ABE17D6B031CD8F9" ma:contentTypeVersion="18" ma:contentTypeDescription="Crie um novo documento." ma:contentTypeScope="" ma:versionID="3317bc820770cdb3fb294afa3e8a96dd">
  <xsd:schema xmlns:xsd="http://www.w3.org/2001/XMLSchema" xmlns:xs="http://www.w3.org/2001/XMLSchema" xmlns:p="http://schemas.microsoft.com/office/2006/metadata/properties" xmlns:ns2="e7f7ccea-dee8-44f8-97ce-db50d96d7082" xmlns:ns3="5d1b34ba-032f-4a4e-9e0e-3b97c6feb5a4" xmlns:ns4="cfd0f6c3-cd31-46f3-8f07-3743d9e744f2" targetNamespace="http://schemas.microsoft.com/office/2006/metadata/properties" ma:root="true" ma:fieldsID="2c8e0fb35f9287dae7ce186e99ac9ec7" ns2:_="" ns3:_="" ns4:_="">
    <xsd:import namespace="e7f7ccea-dee8-44f8-97ce-db50d96d7082"/>
    <xsd:import namespace="5d1b34ba-032f-4a4e-9e0e-3b97c6feb5a4"/>
    <xsd:import namespace="cfd0f6c3-cd31-46f3-8f07-3743d9e74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7ccea-dee8-44f8-97ce-db50d96d7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e401f4f9-695c-4a7c-995a-1d74c1232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34ba-032f-4a4e-9e0e-3b97c6feb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f6c3-cd31-46f3-8f07-3743d9e744f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a811c4e-ef3c-4c4c-ae10-26283d990aad}" ma:internalName="TaxCatchAll" ma:showField="CatchAllData" ma:web="cfd0f6c3-cd31-46f3-8f07-3743d9e74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5CD43-E9CB-45C7-8C87-4E50B5213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D9EE9-CFE2-4854-886F-D74EA7BA1C7C}">
  <ds:schemaRefs>
    <ds:schemaRef ds:uri="http://schemas.microsoft.com/office/2006/metadata/properties"/>
    <ds:schemaRef ds:uri="cfd0f6c3-cd31-46f3-8f07-3743d9e744f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d1b34ba-032f-4a4e-9e0e-3b97c6feb5a4"/>
    <ds:schemaRef ds:uri="http://purl.org/dc/terms/"/>
    <ds:schemaRef ds:uri="http://purl.org/dc/elements/1.1/"/>
    <ds:schemaRef ds:uri="http://schemas.openxmlformats.org/package/2006/metadata/core-properties"/>
    <ds:schemaRef ds:uri="e7f7ccea-dee8-44f8-97ce-db50d96d708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A92E57-62DD-43A5-AE75-61737719A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f7ccea-dee8-44f8-97ce-db50d96d7082"/>
    <ds:schemaRef ds:uri="5d1b34ba-032f-4a4e-9e0e-3b97c6feb5a4"/>
    <ds:schemaRef ds:uri="cfd0f6c3-cd31-46f3-8f07-3743d9e744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374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7" baseType="lpstr">
      <vt:lpstr>Wingdings</vt:lpstr>
      <vt:lpstr>Calibri Light</vt:lpstr>
      <vt:lpstr>Montserrat Light</vt:lpstr>
      <vt:lpstr>Courier New</vt:lpstr>
      <vt:lpstr>Montserrat ExtraBold</vt:lpstr>
      <vt:lpstr>Montserrat</vt:lpstr>
      <vt:lpstr>Arial</vt:lpstr>
      <vt:lpstr>Segoe UI Semilight</vt:lpstr>
      <vt:lpstr>Segoe UI Semibold</vt:lpstr>
      <vt:lpstr>Calibri</vt:lpstr>
      <vt:lpstr>Office Theme</vt:lpstr>
      <vt:lpstr>Capas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Criação</dc:creator>
  <cp:lastModifiedBy>Juliana Soares Amorim</cp:lastModifiedBy>
  <cp:revision>23</cp:revision>
  <dcterms:created xsi:type="dcterms:W3CDTF">2022-11-18T19:09:11Z</dcterms:created>
  <dcterms:modified xsi:type="dcterms:W3CDTF">2024-10-01T20:07:02Z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0x010100FAAFBED98FEFC643ABE17D6B031CD8F9</vt:lpwstr>
  </property>
  <property fmtid="{D5CDD505-2E9C-101B-9397-08002B2CF9AE}" pid="3" name="MediaServiceImageTags">
    <vt:lpwstr/>
  </property>
</Properties>
</file>