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  <p:sldMasterId id="2147483670" r:id="rId5"/>
  </p:sldMasterIdLst>
  <p:notesMasterIdLst>
    <p:notesMasterId r:id="rId11"/>
  </p:notesMasterIdLst>
  <p:sldIdLst>
    <p:sldId id="256" r:id="rId6"/>
    <p:sldId id="4265" r:id="rId7"/>
    <p:sldId id="4262" r:id="rId8"/>
    <p:sldId id="4263" r:id="rId9"/>
    <p:sldId id="260" r:id="rId10"/>
  </p:sldIdLst>
  <p:sldSz cx="12192000" cy="6858000"/>
  <p:notesSz cx="6858000" cy="9144000"/>
  <p:embeddedFontLst>
    <p:embeddedFont>
      <p:font typeface="Montserrat" panose="00000500000000000000" pitchFamily="2" charset="0"/>
      <p:regular r:id="rId12"/>
      <p:bold r:id="rId13"/>
      <p:italic r:id="rId14"/>
      <p:boldItalic r:id="rId15"/>
    </p:embeddedFont>
    <p:embeddedFont>
      <p:font typeface="Montserrat ExtraBold" panose="00000900000000000000" pitchFamily="2" charset="0"/>
      <p:bold r:id="rId16"/>
      <p:italic r:id="rId17"/>
      <p:boldItalic r:id="rId18"/>
    </p:embeddedFont>
    <p:embeddedFont>
      <p:font typeface="Montserrat Light" panose="00000400000000000000" pitchFamily="2" charset="0"/>
      <p:regular r:id="rId19"/>
      <p:italic r:id="rId20"/>
    </p:embeddedFont>
    <p:embeddedFont>
      <p:font typeface="Segoe UI Semibold" panose="020B0702040204020203" pitchFamily="34" charset="0"/>
      <p:bold r:id="rId21"/>
      <p:boldItalic r:id="rId22"/>
    </p:embeddedFont>
    <p:embeddedFont>
      <p:font typeface="Segoe UI Semilight" panose="020B0402040204020203" pitchFamily="34" charset="0"/>
      <p:regular r:id="rId23"/>
      <p:italic r:id="rId24"/>
    </p:embeddedFont>
  </p:embeddedFontLst>
  <p:defaultTextStyle>
    <a:defPPr>
      <a:defRPr lang="en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presentação base" id="{D36AA8E4-B271-FC43-8A69-850A9CB00BFC}">
          <p14:sldIdLst>
            <p14:sldId id="256"/>
            <p14:sldId id="4265"/>
            <p14:sldId id="4262"/>
            <p14:sldId id="4263"/>
            <p14:sldId id="260"/>
          </p14:sldIdLst>
        </p14:section>
        <p14:section name="Recursos" id="{A98EF74D-4EF8-C44F-92EF-E26CA1CA1255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2F52"/>
    <a:srgbClr val="02B8B7"/>
    <a:srgbClr val="7081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AC508F-66FE-4873-B121-6894F07C680F}" v="424" dt="2024-10-01T14:35:11.2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10.fntdata"/><Relationship Id="rId7" Type="http://schemas.openxmlformats.org/officeDocument/2006/relationships/slide" Target="slides/slide2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5" Type="http://schemas.openxmlformats.org/officeDocument/2006/relationships/slideMaster" Target="slideMasters/slideMaster2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font" Target="fonts/font8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3234C4-B82A-486B-9FE8-952CA1D5ACA5}" type="datetimeFigureOut">
              <a:rPr lang="pt-BR" smtClean="0"/>
              <a:t>01/10/2024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17A535-E830-4C3A-B298-F0635AB24E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5258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svg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2.svg"/><Relationship Id="rId7" Type="http://schemas.openxmlformats.org/officeDocument/2006/relationships/image" Target="../media/image17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1959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- INSERIR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172F474-8FEE-584F-B5D4-3006D060546D}"/>
              </a:ext>
            </a:extLst>
          </p:cNvPr>
          <p:cNvCxnSpPr>
            <a:cxnSpLocks/>
          </p:cNvCxnSpPr>
          <p:nvPr userDrawn="1"/>
        </p:nvCxnSpPr>
        <p:spPr>
          <a:xfrm>
            <a:off x="611984" y="2097560"/>
            <a:ext cx="1146882" cy="0"/>
          </a:xfrm>
          <a:prstGeom prst="line">
            <a:avLst/>
          </a:prstGeom>
          <a:ln w="28575">
            <a:solidFill>
              <a:schemeClr val="bg1">
                <a:alpha val="22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93BEA5BC-30DD-B748-90B9-2D48C5558B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87927" y="5890893"/>
            <a:ext cx="12192000" cy="670304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2D783E6-CFCB-B340-8F1D-EB462B560D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984" y="1151963"/>
            <a:ext cx="9144000" cy="84143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Título</a:t>
            </a:r>
            <a:r>
              <a:rPr lang="en-US" dirty="0"/>
              <a:t> da </a:t>
            </a:r>
            <a:r>
              <a:rPr lang="en-US" dirty="0" err="1"/>
              <a:t>Apresentação</a:t>
            </a:r>
            <a:endParaRPr lang="en-US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AF0E983A-2A74-4D44-B613-CD7F749144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1984" y="2201728"/>
            <a:ext cx="9144000" cy="43324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Cliente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Apresentador</a:t>
            </a:r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6A57DD04-C4A1-1D4C-BE26-98A5CDE653C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985" y="2739144"/>
            <a:ext cx="3259372" cy="3009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mês</a:t>
            </a:r>
            <a:r>
              <a:rPr lang="en-US" dirty="0"/>
              <a:t>/</a:t>
            </a:r>
            <a:r>
              <a:rPr lang="en-US" dirty="0" err="1"/>
              <a:t>ano</a:t>
            </a:r>
            <a:endParaRPr lang="en-US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F23491AA-AC64-4A3C-8A0B-3415917DB17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9396413" y="322341"/>
            <a:ext cx="2393960" cy="52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550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Ge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6559A47-C570-4C54-86F2-169B4FFD42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65425" y="-57150"/>
            <a:ext cx="12322850" cy="697230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172F474-8FEE-584F-B5D4-3006D060546D}"/>
              </a:ext>
            </a:extLst>
          </p:cNvPr>
          <p:cNvCxnSpPr>
            <a:cxnSpLocks/>
          </p:cNvCxnSpPr>
          <p:nvPr userDrawn="1"/>
        </p:nvCxnSpPr>
        <p:spPr>
          <a:xfrm>
            <a:off x="611984" y="2097560"/>
            <a:ext cx="1146882" cy="0"/>
          </a:xfrm>
          <a:prstGeom prst="line">
            <a:avLst/>
          </a:prstGeom>
          <a:ln w="28575">
            <a:solidFill>
              <a:schemeClr val="bg1">
                <a:alpha val="22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32D783E6-CFCB-B340-8F1D-EB462B560D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984" y="1151963"/>
            <a:ext cx="9144000" cy="84143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Título</a:t>
            </a:r>
            <a:r>
              <a:rPr lang="en-US" dirty="0"/>
              <a:t> da </a:t>
            </a:r>
            <a:r>
              <a:rPr lang="en-US" dirty="0" err="1"/>
              <a:t>Apresentação</a:t>
            </a:r>
            <a:endParaRPr lang="en-US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AF0E983A-2A74-4D44-B613-CD7F749144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1984" y="2201728"/>
            <a:ext cx="9144000" cy="43324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Cliente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Apresentador</a:t>
            </a:r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6A57DD04-C4A1-1D4C-BE26-98A5CDE653C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985" y="2739144"/>
            <a:ext cx="3259372" cy="3009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mês</a:t>
            </a:r>
            <a:r>
              <a:rPr lang="en-US" dirty="0"/>
              <a:t>/</a:t>
            </a:r>
            <a:r>
              <a:rPr lang="en-US" dirty="0" err="1"/>
              <a:t>ano</a:t>
            </a:r>
            <a:endParaRPr lang="en-US" dirty="0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A6AFBC18-941A-4CDB-A160-E6E77C55C10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396413" y="322341"/>
            <a:ext cx="2393960" cy="52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9030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m T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D4231CD-5857-C845-8243-AEAD7893B9DE}"/>
              </a:ext>
            </a:extLst>
          </p:cNvPr>
          <p:cNvSpPr/>
          <p:nvPr userDrawn="1"/>
        </p:nvSpPr>
        <p:spPr>
          <a:xfrm rot="10800000" flipH="1">
            <a:off x="1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004A77">
                  <a:lumMod val="100000"/>
                </a:srgbClr>
              </a:gs>
              <a:gs pos="100000">
                <a:srgbClr val="78A22F">
                  <a:lumMod val="10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172F474-8FEE-584F-B5D4-3006D060546D}"/>
              </a:ext>
            </a:extLst>
          </p:cNvPr>
          <p:cNvCxnSpPr>
            <a:cxnSpLocks/>
          </p:cNvCxnSpPr>
          <p:nvPr userDrawn="1"/>
        </p:nvCxnSpPr>
        <p:spPr>
          <a:xfrm>
            <a:off x="611984" y="2097560"/>
            <a:ext cx="1146882" cy="0"/>
          </a:xfrm>
          <a:prstGeom prst="line">
            <a:avLst/>
          </a:prstGeom>
          <a:ln w="28575">
            <a:solidFill>
              <a:schemeClr val="bg1">
                <a:alpha val="22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93BEA5BC-30DD-B748-90B9-2D48C5558B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87927" y="5890893"/>
            <a:ext cx="12192000" cy="670304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2D783E6-CFCB-B340-8F1D-EB462B560D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984" y="1151963"/>
            <a:ext cx="9144000" cy="84143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Título</a:t>
            </a:r>
            <a:r>
              <a:rPr lang="en-US" dirty="0"/>
              <a:t> da </a:t>
            </a:r>
            <a:r>
              <a:rPr lang="en-US" dirty="0" err="1"/>
              <a:t>Apresentação</a:t>
            </a:r>
            <a:endParaRPr lang="en-US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AF0E983A-2A74-4D44-B613-CD7F749144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1984" y="2201728"/>
            <a:ext cx="9144000" cy="43324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Cliente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Apresentador</a:t>
            </a:r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6A57DD04-C4A1-1D4C-BE26-98A5CDE653C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985" y="2739144"/>
            <a:ext cx="3259372" cy="3009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mês</a:t>
            </a:r>
            <a:r>
              <a:rPr lang="en-US" dirty="0"/>
              <a:t>/</a:t>
            </a:r>
            <a:r>
              <a:rPr lang="en-US" dirty="0" err="1"/>
              <a:t>ano</a:t>
            </a:r>
            <a:endParaRPr lang="en-US" dirty="0"/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AA2EEC18-503F-4820-93DC-F911CFD95F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9396413" y="322341"/>
            <a:ext cx="2393960" cy="52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9214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F27127C-C671-7342-9581-2C075D170D96}"/>
              </a:ext>
            </a:extLst>
          </p:cNvPr>
          <p:cNvSpPr/>
          <p:nvPr userDrawn="1"/>
        </p:nvSpPr>
        <p:spPr>
          <a:xfrm rot="10800000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004A77">
                  <a:lumMod val="100000"/>
                </a:srgbClr>
              </a:gs>
              <a:gs pos="100000">
                <a:srgbClr val="78A22F">
                  <a:lumMod val="10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B613285-22D3-479E-AE40-6EFAF054289B}"/>
              </a:ext>
            </a:extLst>
          </p:cNvPr>
          <p:cNvSpPr txBox="1">
            <a:spLocks/>
          </p:cNvSpPr>
          <p:nvPr userDrawn="1"/>
        </p:nvSpPr>
        <p:spPr>
          <a:xfrm>
            <a:off x="704733" y="2046869"/>
            <a:ext cx="6038967" cy="235241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pt-BR" sz="1200" b="0" i="0" dirty="0">
                <a:solidFill>
                  <a:schemeClr val="bg1"/>
                </a:solidFill>
                <a:latin typeface="+mn-lt"/>
                <a:cs typeface="Segoe UI Semilight" panose="020B0402040204020203" pitchFamily="34" charset="0"/>
              </a:rPr>
              <a:t>Líder no mercado brasileiro em prestação de serviços na área de </a:t>
            </a:r>
            <a:r>
              <a:rPr lang="pt-BR" sz="1200" b="0" i="0" dirty="0" err="1">
                <a:solidFill>
                  <a:schemeClr val="bg1"/>
                </a:solidFill>
                <a:latin typeface="+mn-lt"/>
                <a:cs typeface="Segoe UI Semilight" panose="020B0402040204020203" pitchFamily="34" charset="0"/>
              </a:rPr>
              <a:t>public</a:t>
            </a:r>
            <a:r>
              <a:rPr lang="pt-BR" sz="1200" b="0" i="0" dirty="0">
                <a:solidFill>
                  <a:schemeClr val="bg1"/>
                </a:solidFill>
                <a:latin typeface="+mn-lt"/>
                <a:cs typeface="Segoe UI Semilight" panose="020B0402040204020203" pitchFamily="34" charset="0"/>
              </a:rPr>
              <a:t> affairs, a PATRI foi fundada no Brasil em 1986 durante o período de redemocratização do país após 21 anos de regime militar. A criação e o desenvolvimento de nosso trabalho se confundem com o processo de construção da democracia e do Estado de Direito no Brasil.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t-BR" sz="1200" b="0" i="0" dirty="0">
                <a:solidFill>
                  <a:schemeClr val="bg1"/>
                </a:solidFill>
                <a:latin typeface="+mn-lt"/>
                <a:cs typeface="Segoe UI Semilight" panose="020B0402040204020203" pitchFamily="34" charset="0"/>
              </a:rPr>
              <a:t>Com 36 anos de experiência, temos sólido conhecimento sobre o processo de formulação de políticas públicas no Brasil e sobre o seu complexo ambiente de negócios. Temos expertise em traduzir a linguagem política e institucional para diferentes negócios, mitigando riscos e subsidiando engajamentos eficientes. </a:t>
            </a: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ADE74B8E-D97E-8C41-C1EB-4CC539B6C4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22752" y="905033"/>
            <a:ext cx="3646383" cy="794328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A06EC555-3CB5-B35D-090C-7CBE97366B8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83043" y="3880547"/>
            <a:ext cx="1556326" cy="475951"/>
          </a:xfrm>
          <a:prstGeom prst="rect">
            <a:avLst/>
          </a:prstGeom>
        </p:spPr>
      </p:pic>
      <p:pic>
        <p:nvPicPr>
          <p:cNvPr id="16" name="Gráfico 15">
            <a:extLst>
              <a:ext uri="{FF2B5EF4-FFF2-40B4-BE49-F238E27FC236}">
                <a16:creationId xmlns:a16="http://schemas.microsoft.com/office/drawing/2014/main" id="{3A4ADF6B-8E21-E23A-0C23-2ADB0916F69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974399" y="4723382"/>
            <a:ext cx="1364970" cy="473849"/>
          </a:xfrm>
          <a:prstGeom prst="rect">
            <a:avLst/>
          </a:prstGeom>
        </p:spPr>
      </p:pic>
      <p:pic>
        <p:nvPicPr>
          <p:cNvPr id="17" name="Imagem 16" descr="Texto, Logotipo&#10;&#10;Descrição gerada automaticamente">
            <a:extLst>
              <a:ext uri="{FF2B5EF4-FFF2-40B4-BE49-F238E27FC236}">
                <a16:creationId xmlns:a16="http://schemas.microsoft.com/office/drawing/2014/main" id="{AF4D21F6-D7EC-7923-8436-63B456FC1D6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9819368" y="5570473"/>
            <a:ext cx="1520001" cy="472879"/>
          </a:xfrm>
          <a:prstGeom prst="rect">
            <a:avLst/>
          </a:prstGeom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B27FB7E6-B3FF-B2CD-5472-8F46437E5410}"/>
              </a:ext>
            </a:extLst>
          </p:cNvPr>
          <p:cNvSpPr txBox="1">
            <a:spLocks/>
          </p:cNvSpPr>
          <p:nvPr userDrawn="1"/>
        </p:nvSpPr>
        <p:spPr>
          <a:xfrm>
            <a:off x="704733" y="4746788"/>
            <a:ext cx="4736659" cy="16033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 Semilight" panose="020B040204020402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 Semilight" panose="020B040204020402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Semilight" panose="020B040204020402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t">
              <a:spcBef>
                <a:spcPts val="0"/>
              </a:spcBef>
              <a:spcAft>
                <a:spcPts val="300"/>
              </a:spcAft>
              <a:buNone/>
            </a:pPr>
            <a:r>
              <a:rPr lang="en-US" sz="1200" b="0" i="0" dirty="0">
                <a:solidFill>
                  <a:schemeClr val="bg1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PATRI Políticas Públicas &amp; Public Affairs Ltda. </a:t>
            </a:r>
          </a:p>
          <a:p>
            <a:pPr marL="0" indent="0" fontAlgn="t">
              <a:lnSpc>
                <a:spcPct val="50000"/>
              </a:lnSpc>
              <a:buNone/>
            </a:pPr>
            <a:r>
              <a:rPr lang="pt-BR" sz="1100" b="0" i="0" dirty="0">
                <a:solidFill>
                  <a:schemeClr val="bg1"/>
                </a:solidFill>
                <a:latin typeface="+mn-lt"/>
                <a:cs typeface="Segoe UI Semilight" panose="020B0402040204020203" pitchFamily="34" charset="0"/>
              </a:rPr>
              <a:t>SAF Sul Quadra 02, Bloco D, Ed. Via Esplanada, Salas 103 a 106</a:t>
            </a:r>
          </a:p>
          <a:p>
            <a:pPr marL="0" indent="0" fontAlgn="t">
              <a:lnSpc>
                <a:spcPct val="50000"/>
              </a:lnSpc>
              <a:buNone/>
            </a:pPr>
            <a:r>
              <a:rPr lang="pt-BR" sz="1100" b="0" i="0" dirty="0">
                <a:solidFill>
                  <a:schemeClr val="bg1"/>
                </a:solidFill>
                <a:latin typeface="+mn-lt"/>
                <a:cs typeface="Segoe UI Semilight" panose="020B0402040204020203" pitchFamily="34" charset="0"/>
              </a:rPr>
              <a:t>Brasília, DF, CEP: 70070 600. Fone: +55 61 3327 2606</a:t>
            </a:r>
            <a:endParaRPr lang="pt-BR" sz="1100" b="0" i="0" dirty="0">
              <a:solidFill>
                <a:schemeClr val="bg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t" latinLnBrk="0" hangingPunct="1">
              <a:lnSpc>
                <a:spcPct val="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100" b="0" i="0" dirty="0">
              <a:solidFill>
                <a:schemeClr val="bg1"/>
              </a:solidFill>
              <a:latin typeface="+mn-lt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t" latinLnBrk="0" hangingPunct="1">
              <a:lnSpc>
                <a:spcPct val="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100" b="0" i="0" dirty="0">
              <a:solidFill>
                <a:schemeClr val="bg1"/>
              </a:solidFill>
              <a:latin typeface="+mn-lt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t" latinLnBrk="0" hangingPunct="1">
              <a:lnSpc>
                <a:spcPct val="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100" b="0" i="0" dirty="0">
                <a:solidFill>
                  <a:schemeClr val="bg1"/>
                </a:solidFill>
                <a:latin typeface="+mn-lt"/>
                <a:cs typeface="Segoe UI Semilight" panose="020B0402040204020203" pitchFamily="34" charset="0"/>
              </a:rPr>
              <a:t>www.patri.com.br          patripoliticaspublicas@patri.com.br</a:t>
            </a:r>
          </a:p>
          <a:p>
            <a:pPr marL="0" indent="0" fontAlgn="t">
              <a:lnSpc>
                <a:spcPct val="70000"/>
              </a:lnSpc>
              <a:buNone/>
            </a:pPr>
            <a:endParaRPr lang="en-US" sz="1200" b="0" i="0" dirty="0">
              <a:solidFill>
                <a:schemeClr val="bg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CF7306B-B700-CC9C-8DB2-648C198565AF}"/>
              </a:ext>
            </a:extLst>
          </p:cNvPr>
          <p:cNvSpPr txBox="1">
            <a:spLocks/>
          </p:cNvSpPr>
          <p:nvPr userDrawn="1"/>
        </p:nvSpPr>
        <p:spPr>
          <a:xfrm>
            <a:off x="704734" y="5557101"/>
            <a:ext cx="4434976" cy="2698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 Semilight" panose="020B040204020402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 Semilight" panose="020B040204020402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Semilight" panose="020B040204020402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t">
              <a:lnSpc>
                <a:spcPct val="70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pt-BR" sz="1200" b="0" i="0" dirty="0">
                <a:solidFill>
                  <a:schemeClr val="bg1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Brasília   ▪   São Paulo   ▪   Belo Horizonte</a:t>
            </a:r>
            <a:endParaRPr lang="en-US" sz="1200" b="0" i="0" dirty="0">
              <a:solidFill>
                <a:schemeClr val="bg1"/>
              </a:solidFill>
              <a:latin typeface="Segoe UI Semibold" panose="020B0502040204020203" pitchFamily="34" charset="0"/>
              <a:cs typeface="Segoe UI Semibold" panose="020B0502040204020203" pitchFamily="34" charset="0"/>
            </a:endParaRPr>
          </a:p>
          <a:p>
            <a:pPr marL="0" indent="0" fontAlgn="t">
              <a:lnSpc>
                <a:spcPct val="70000"/>
              </a:lnSpc>
              <a:buNone/>
            </a:pPr>
            <a:endParaRPr lang="en-US" sz="1100" b="0" i="0" dirty="0">
              <a:solidFill>
                <a:schemeClr val="bg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503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4">
          <p15:clr>
            <a:srgbClr val="FBAE40"/>
          </p15:clr>
        </p15:guide>
        <p15:guide id="2" pos="4248">
          <p15:clr>
            <a:srgbClr val="FBAE40"/>
          </p15:clr>
        </p15:guide>
        <p15:guide id="3" orient="horz" pos="678">
          <p15:clr>
            <a:srgbClr val="FBAE40"/>
          </p15:clr>
        </p15:guide>
        <p15:guide id="4" orient="horz" pos="3823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B72C97DD-251F-719B-8485-3BB522EB587B}"/>
              </a:ext>
            </a:extLst>
          </p:cNvPr>
          <p:cNvSpPr/>
          <p:nvPr userDrawn="1"/>
        </p:nvSpPr>
        <p:spPr>
          <a:xfrm>
            <a:off x="0" y="0"/>
            <a:ext cx="12192000" cy="7708900"/>
          </a:xfrm>
          <a:prstGeom prst="rect">
            <a:avLst/>
          </a:prstGeom>
          <a:solidFill>
            <a:srgbClr val="1F2F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7500212-724C-A7FE-20B6-E6A2C7ED39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1418" y="899947"/>
            <a:ext cx="4422140" cy="12214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656EF9-F990-BE2B-8B65-6536205C5D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644" b="75910"/>
          <a:stretch/>
        </p:blipFill>
        <p:spPr>
          <a:xfrm rot="16200000">
            <a:off x="7613205" y="3087925"/>
            <a:ext cx="7666724" cy="1490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31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Padrão do plano de fundo&#10;&#10;Descrição gerada automaticamente">
            <a:extLst>
              <a:ext uri="{FF2B5EF4-FFF2-40B4-BE49-F238E27FC236}">
                <a16:creationId xmlns:a16="http://schemas.microsoft.com/office/drawing/2014/main" id="{67B31D8F-E567-BA28-81D4-F896C8CE3E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656EF9-F990-BE2B-8B65-6536205C5D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716" b="76057"/>
          <a:stretch/>
        </p:blipFill>
        <p:spPr>
          <a:xfrm rot="16200000">
            <a:off x="8103706" y="2769705"/>
            <a:ext cx="6858000" cy="1318588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id="{8EB6F77B-8752-8DB7-C030-89DDC894531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3923" y="899947"/>
            <a:ext cx="4442826" cy="122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533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intern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C2A224E-3572-425E-E30B-A48F32D9FE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462F434-C0BE-A6EA-D9DA-2F2A05F1C5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4824" y="418703"/>
            <a:ext cx="2170018" cy="59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268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intern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C2A224E-3572-425E-E30B-A48F32D9FE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462F434-C0BE-A6EA-D9DA-2F2A05F1C5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4824" y="418703"/>
            <a:ext cx="2170018" cy="59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351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ase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4B82A4-9000-0D64-DDF7-9311BADE2F13}"/>
              </a:ext>
            </a:extLst>
          </p:cNvPr>
          <p:cNvSpPr/>
          <p:nvPr userDrawn="1"/>
        </p:nvSpPr>
        <p:spPr>
          <a:xfrm>
            <a:off x="0" y="6757416"/>
            <a:ext cx="12192000" cy="100584"/>
          </a:xfrm>
          <a:prstGeom prst="rect">
            <a:avLst/>
          </a:prstGeom>
          <a:solidFill>
            <a:srgbClr val="02B8B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D28C89-8F17-94A7-1EFD-1A59D631A5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51505" y="6225614"/>
            <a:ext cx="1507951" cy="416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664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ase az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941915-51BB-7E79-E09B-AC33C131CD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6F234F7-1951-6061-F4E1-EB58C891908E}"/>
              </a:ext>
            </a:extLst>
          </p:cNvPr>
          <p:cNvSpPr/>
          <p:nvPr userDrawn="1"/>
        </p:nvSpPr>
        <p:spPr>
          <a:xfrm>
            <a:off x="0" y="6757416"/>
            <a:ext cx="12192000" cy="100584"/>
          </a:xfrm>
          <a:prstGeom prst="rect">
            <a:avLst/>
          </a:prstGeom>
          <a:solidFill>
            <a:srgbClr val="02B8B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292D35-9FE8-16BF-700A-CB918C0A05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51505" y="6225614"/>
            <a:ext cx="1507951" cy="4165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70625E-DE65-C172-3B00-E4831DD6FA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92126"/>
          <a:stretch/>
        </p:blipFill>
        <p:spPr>
          <a:xfrm rot="5400000" flipH="1">
            <a:off x="-3158987" y="3158987"/>
            <a:ext cx="6858000" cy="540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389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1556D5-321E-CC45-EF84-825A8D15249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F2F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9608AE-2326-77A1-3218-37EFD8E7AA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84930" y="2818270"/>
            <a:ext cx="4422140" cy="122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612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ra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9608AE-2326-77A1-3218-37EFD8E7AA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84930" y="2818270"/>
            <a:ext cx="4422140" cy="1221461"/>
          </a:xfrm>
          <a:prstGeom prst="rect">
            <a:avLst/>
          </a:prstGeom>
        </p:spPr>
      </p:pic>
      <p:pic>
        <p:nvPicPr>
          <p:cNvPr id="6" name="Imagem 5" descr="Padrão do plano de fundo&#10;&#10;Descrição gerada automaticamente">
            <a:extLst>
              <a:ext uri="{FF2B5EF4-FFF2-40B4-BE49-F238E27FC236}">
                <a16:creationId xmlns:a16="http://schemas.microsoft.com/office/drawing/2014/main" id="{0E3AC47E-6A0D-83E4-7108-CAB26995E9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A1561A95-338B-ADFA-F8D3-428472224FA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80146" y="2818269"/>
            <a:ext cx="4442826" cy="122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296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88910F-835C-F32B-49AF-82D43CFEC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4C1804-9721-386C-996A-EF779C0473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61A11B-FA50-BC90-72EA-FC7D2DB538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A09364-3955-B248-AF2E-A90CABFE5676}" type="datetimeFigureOut">
              <a:rPr lang="en-BR" smtClean="0"/>
              <a:t>10/01/2024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667534-3094-FAA6-4FB9-CFB351E817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979671-82EB-0D27-5482-F8698411A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36D487-53DA-D54F-941A-4A6E1624B774}" type="slidenum">
              <a:rPr lang="en-BR" smtClean="0"/>
              <a:t>‹nº›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00408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49" r:id="rId2"/>
    <p:sldLayoutId id="2147483656" r:id="rId3"/>
    <p:sldLayoutId id="2147483650" r:id="rId4"/>
    <p:sldLayoutId id="2147483655" r:id="rId5"/>
    <p:sldLayoutId id="2147483651" r:id="rId6"/>
    <p:sldLayoutId id="2147483652" r:id="rId7"/>
    <p:sldLayoutId id="2147483653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8467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238EFC0-E20F-9EFA-2215-43B10B4F46FC}"/>
              </a:ext>
            </a:extLst>
          </p:cNvPr>
          <p:cNvSpPr txBox="1"/>
          <p:nvPr/>
        </p:nvSpPr>
        <p:spPr>
          <a:xfrm>
            <a:off x="974959" y="4411591"/>
            <a:ext cx="57254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bg1"/>
                </a:solidFill>
                <a:latin typeface="Montserrat Light" pitchFamily="2" charset="77"/>
              </a:rPr>
              <a:t>02 de outubro de 2024</a:t>
            </a:r>
            <a:endParaRPr lang="en-BR" sz="2000" dirty="0">
              <a:solidFill>
                <a:schemeClr val="bg1"/>
              </a:solidFill>
              <a:latin typeface="Montserrat Light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F66C903-5967-8976-38E8-A9F4E63CF740}"/>
              </a:ext>
            </a:extLst>
          </p:cNvPr>
          <p:cNvCxnSpPr>
            <a:cxnSpLocks/>
          </p:cNvCxnSpPr>
          <p:nvPr/>
        </p:nvCxnSpPr>
        <p:spPr>
          <a:xfrm>
            <a:off x="1007580" y="4202829"/>
            <a:ext cx="485982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6">
            <a:extLst>
              <a:ext uri="{FF2B5EF4-FFF2-40B4-BE49-F238E27FC236}">
                <a16:creationId xmlns:a16="http://schemas.microsoft.com/office/drawing/2014/main" id="{4BB90760-E455-8A4D-3E7A-FF79CB4A745C}"/>
              </a:ext>
            </a:extLst>
          </p:cNvPr>
          <p:cNvSpPr txBox="1"/>
          <p:nvPr/>
        </p:nvSpPr>
        <p:spPr>
          <a:xfrm>
            <a:off x="920495" y="3466947"/>
            <a:ext cx="910524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500" b="1" dirty="0">
                <a:solidFill>
                  <a:schemeClr val="bg1"/>
                </a:solidFill>
                <a:latin typeface="Montserrat ExtraBold" pitchFamily="2" charset="77"/>
              </a:rPr>
              <a:t>PLP nº 108 – Contencioso do IBS</a:t>
            </a:r>
            <a:endParaRPr lang="en-BR" sz="3500" b="1" i="1" dirty="0">
              <a:solidFill>
                <a:schemeClr val="bg1"/>
              </a:solidFill>
              <a:latin typeface="Montserrat Extra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66311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4A534A-594C-37D7-F0AF-21C5E25F47E6}"/>
              </a:ext>
            </a:extLst>
          </p:cNvPr>
          <p:cNvSpPr txBox="1"/>
          <p:nvPr/>
        </p:nvSpPr>
        <p:spPr>
          <a:xfrm>
            <a:off x="832499" y="187394"/>
            <a:ext cx="107934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>
                <a:solidFill>
                  <a:srgbClr val="02B8B7"/>
                </a:solidFill>
                <a:latin typeface="Montserrat ExtraBold" pitchFamily="2" charset="77"/>
              </a:rPr>
              <a:t>PLP nº 108/24 – Questões Prioritárias</a:t>
            </a:r>
            <a:endParaRPr lang="en-BR" sz="3000" b="1" dirty="0">
              <a:solidFill>
                <a:srgbClr val="02B8B7"/>
              </a:solidFill>
              <a:latin typeface="Montserrat ExtraBold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02A55D6-5741-6C85-7F6C-BBF3D291769B}"/>
              </a:ext>
            </a:extLst>
          </p:cNvPr>
          <p:cNvCxnSpPr/>
          <p:nvPr/>
        </p:nvCxnSpPr>
        <p:spPr>
          <a:xfrm>
            <a:off x="810705" y="763571"/>
            <a:ext cx="10642862" cy="0"/>
          </a:xfrm>
          <a:prstGeom prst="line">
            <a:avLst/>
          </a:prstGeom>
          <a:ln>
            <a:solidFill>
              <a:srgbClr val="02B8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>
            <a:extLst>
              <a:ext uri="{FF2B5EF4-FFF2-40B4-BE49-F238E27FC236}">
                <a16:creationId xmlns:a16="http://schemas.microsoft.com/office/drawing/2014/main" id="{F7F17BC4-591F-EE49-FB6B-49D0FB14891B}"/>
              </a:ext>
            </a:extLst>
          </p:cNvPr>
          <p:cNvSpPr txBox="1"/>
          <p:nvPr/>
        </p:nvSpPr>
        <p:spPr>
          <a:xfrm>
            <a:off x="810705" y="849081"/>
            <a:ext cx="1064286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buFont typeface="Wingdings" panose="05000000000000000000" pitchFamily="2" charset="2"/>
              <a:buChar char="q"/>
            </a:pPr>
            <a:r>
              <a:rPr lang="pt-BR" sz="2000" b="1" dirty="0">
                <a:solidFill>
                  <a:srgbClr val="1F2F52"/>
                </a:solidFill>
                <a:latin typeface="Montserrat" panose="00000500000000000000" pitchFamily="2" charset="0"/>
              </a:rPr>
              <a:t>Unificação do Contencioso de IBS e CBS:</a:t>
            </a:r>
          </a:p>
          <a:p>
            <a:pPr marL="800100" lvl="2" indent="-342900">
              <a:buFont typeface="Courier New" panose="02070309020205020404" pitchFamily="49" charset="0"/>
              <a:buChar char="o"/>
            </a:pPr>
            <a:r>
              <a:rPr lang="pt-BR" sz="2000" dirty="0">
                <a:solidFill>
                  <a:srgbClr val="1F2F52"/>
                </a:solidFill>
                <a:latin typeface="Montserrat" panose="00000500000000000000" pitchFamily="2" charset="0"/>
              </a:rPr>
              <a:t>Premissa da Reforma – Simplificação;</a:t>
            </a:r>
          </a:p>
          <a:p>
            <a:pPr marL="800100" lvl="2" indent="-342900">
              <a:buFont typeface="Courier New" panose="02070309020205020404" pitchFamily="49" charset="0"/>
              <a:buChar char="o"/>
            </a:pPr>
            <a:r>
              <a:rPr lang="pt-BR" sz="2000" dirty="0">
                <a:solidFill>
                  <a:srgbClr val="1F2F52"/>
                </a:solidFill>
                <a:latin typeface="Montserrat" panose="00000500000000000000" pitchFamily="2" charset="0"/>
              </a:rPr>
              <a:t>Pleito histórico do GETAP – GTs da FPE;</a:t>
            </a:r>
          </a:p>
          <a:p>
            <a:pPr marL="800100" lvl="2" indent="-342900">
              <a:buFont typeface="Courier New" panose="02070309020205020404" pitchFamily="49" charset="0"/>
              <a:buChar char="o"/>
            </a:pPr>
            <a:r>
              <a:rPr lang="pt-BR" sz="2000" dirty="0">
                <a:solidFill>
                  <a:srgbClr val="1F2F52"/>
                </a:solidFill>
                <a:latin typeface="Montserrat" panose="00000500000000000000" pitchFamily="2" charset="0"/>
              </a:rPr>
              <a:t>Reflexos no Julgamento do Contencioso Judicial (complexidade).</a:t>
            </a:r>
          </a:p>
          <a:p>
            <a:pPr marL="342900" lvl="1" indent="-342900">
              <a:buFont typeface="Wingdings" panose="05000000000000000000" pitchFamily="2" charset="2"/>
              <a:buChar char="q"/>
            </a:pPr>
            <a:endParaRPr lang="pt-BR" sz="2000" b="1" dirty="0">
              <a:solidFill>
                <a:srgbClr val="1F2F52"/>
              </a:solidFill>
              <a:latin typeface="Montserrat" panose="00000500000000000000" pitchFamily="2" charset="0"/>
            </a:endParaRPr>
          </a:p>
          <a:p>
            <a:pPr marL="342900" lvl="1" indent="-342900">
              <a:buFont typeface="Wingdings" panose="05000000000000000000" pitchFamily="2" charset="2"/>
              <a:buChar char="q"/>
            </a:pPr>
            <a:r>
              <a:rPr lang="pt-BR" sz="2000" b="1" dirty="0">
                <a:solidFill>
                  <a:srgbClr val="1F2F52"/>
                </a:solidFill>
                <a:latin typeface="Montserrat" panose="00000500000000000000" pitchFamily="2" charset="0"/>
              </a:rPr>
              <a:t>Estímulo Perverso à Multiplicação de Fiscalizações e Contencioso:</a:t>
            </a:r>
            <a:endParaRPr lang="pt-BR" sz="2000" dirty="0">
              <a:solidFill>
                <a:srgbClr val="1F2F52"/>
              </a:solidFill>
              <a:latin typeface="Montserrat" panose="00000500000000000000" pitchFamily="2" charset="0"/>
            </a:endParaRPr>
          </a:p>
          <a:p>
            <a:pPr marL="800100" lvl="2" indent="-342900">
              <a:buFont typeface="Courier New" panose="02070309020205020404" pitchFamily="49" charset="0"/>
              <a:buChar char="o"/>
            </a:pPr>
            <a:r>
              <a:rPr lang="pt-BR" sz="2000" dirty="0">
                <a:solidFill>
                  <a:srgbClr val="1F2F52"/>
                </a:solidFill>
                <a:latin typeface="Montserrat" panose="00000500000000000000" pitchFamily="2" charset="0"/>
              </a:rPr>
              <a:t>Distribuição do Produto das Multas;</a:t>
            </a:r>
          </a:p>
          <a:p>
            <a:pPr marL="800100" lvl="2" indent="-342900">
              <a:buFont typeface="Courier New" panose="02070309020205020404" pitchFamily="49" charset="0"/>
              <a:buChar char="o"/>
            </a:pPr>
            <a:r>
              <a:rPr lang="pt-BR" sz="2000" dirty="0">
                <a:solidFill>
                  <a:srgbClr val="1F2F52"/>
                </a:solidFill>
                <a:latin typeface="Montserrat" panose="00000500000000000000" pitchFamily="2" charset="0"/>
              </a:rPr>
              <a:t>Possibilidade de celebração de convênio para delegação de competência;</a:t>
            </a:r>
          </a:p>
          <a:p>
            <a:pPr marL="800100" lvl="2" indent="-342900">
              <a:buFont typeface="Courier New" panose="02070309020205020404" pitchFamily="49" charset="0"/>
              <a:buChar char="o"/>
            </a:pPr>
            <a:r>
              <a:rPr lang="pt-BR" sz="2000" dirty="0">
                <a:solidFill>
                  <a:srgbClr val="1F2F52"/>
                </a:solidFill>
                <a:latin typeface="Montserrat" panose="00000500000000000000" pitchFamily="2" charset="0"/>
              </a:rPr>
              <a:t>“Poderá” </a:t>
            </a:r>
            <a:r>
              <a:rPr lang="pt-BR" sz="2000" i="1" dirty="0">
                <a:solidFill>
                  <a:srgbClr val="1F2F52"/>
                </a:solidFill>
                <a:latin typeface="Montserrat" panose="00000500000000000000" pitchFamily="2" charset="0"/>
              </a:rPr>
              <a:t>versus </a:t>
            </a:r>
            <a:r>
              <a:rPr lang="pt-BR" sz="2000" dirty="0">
                <a:solidFill>
                  <a:srgbClr val="1F2F52"/>
                </a:solidFill>
                <a:latin typeface="Montserrat" panose="00000500000000000000" pitchFamily="2" charset="0"/>
              </a:rPr>
              <a:t>“Deverá”.</a:t>
            </a:r>
          </a:p>
          <a:p>
            <a:pPr marL="457200" lvl="2"/>
            <a:endParaRPr lang="pt-BR" sz="2000" dirty="0">
              <a:solidFill>
                <a:srgbClr val="1F2F52"/>
              </a:solidFill>
              <a:latin typeface="Montserrat" panose="00000500000000000000" pitchFamily="2" charset="0"/>
            </a:endParaRPr>
          </a:p>
          <a:p>
            <a:pPr marL="342900" lvl="1" indent="-342900">
              <a:buFont typeface="Wingdings" panose="05000000000000000000" pitchFamily="2" charset="2"/>
              <a:buChar char="q"/>
            </a:pPr>
            <a:r>
              <a:rPr lang="pt-BR" sz="2000" b="1" dirty="0">
                <a:solidFill>
                  <a:srgbClr val="1F2F52"/>
                </a:solidFill>
                <a:latin typeface="Montserrat" panose="00000500000000000000" pitchFamily="2" charset="0"/>
              </a:rPr>
              <a:t>Incoerência no Padrão de Multas:</a:t>
            </a:r>
          </a:p>
          <a:p>
            <a:pPr marL="800100" lvl="2" indent="-342900">
              <a:buFont typeface="Courier New" panose="02070309020205020404" pitchFamily="49" charset="0"/>
              <a:buChar char="o"/>
            </a:pPr>
            <a:r>
              <a:rPr lang="pt-BR" sz="2000" dirty="0">
                <a:solidFill>
                  <a:srgbClr val="1F2F52"/>
                </a:solidFill>
                <a:latin typeface="Montserrat" panose="00000500000000000000" pitchFamily="2" charset="0"/>
              </a:rPr>
              <a:t>Potencial superação do limite de 100% (</a:t>
            </a:r>
            <a:r>
              <a:rPr lang="pt-BR" sz="2000" i="1" dirty="0">
                <a:solidFill>
                  <a:srgbClr val="1F2F52"/>
                </a:solidFill>
                <a:latin typeface="Montserrat" panose="00000500000000000000" pitchFamily="2" charset="0"/>
              </a:rPr>
              <a:t>e.g.</a:t>
            </a:r>
            <a:r>
              <a:rPr lang="pt-BR" sz="2000" dirty="0">
                <a:solidFill>
                  <a:srgbClr val="1F2F52"/>
                </a:solidFill>
                <a:latin typeface="Montserrat" panose="00000500000000000000" pitchFamily="2" charset="0"/>
              </a:rPr>
              <a:t>: REF);</a:t>
            </a:r>
          </a:p>
          <a:p>
            <a:pPr marL="800100" lvl="2" indent="-342900">
              <a:buFont typeface="Courier New" panose="02070309020205020404" pitchFamily="49" charset="0"/>
              <a:buChar char="o"/>
            </a:pPr>
            <a:r>
              <a:rPr lang="pt-BR" sz="2000" dirty="0">
                <a:solidFill>
                  <a:srgbClr val="1F2F52"/>
                </a:solidFill>
                <a:latin typeface="Montserrat" panose="00000500000000000000" pitchFamily="2" charset="0"/>
              </a:rPr>
              <a:t>Parâmetros: Limite imposto pelo STF e Lei nº 14.689/23.</a:t>
            </a:r>
          </a:p>
          <a:p>
            <a:pPr marL="342900" lvl="1" indent="-342900">
              <a:buFont typeface="Wingdings" panose="05000000000000000000" pitchFamily="2" charset="2"/>
              <a:buChar char="q"/>
            </a:pPr>
            <a:endParaRPr lang="pt-BR" sz="2000" b="1" dirty="0">
              <a:solidFill>
                <a:srgbClr val="1F2F52"/>
              </a:solidFill>
              <a:latin typeface="Montserrat" panose="00000500000000000000" pitchFamily="2" charset="0"/>
            </a:endParaRPr>
          </a:p>
          <a:p>
            <a:pPr marL="342900" lvl="1" indent="-342900">
              <a:buFont typeface="Wingdings" panose="05000000000000000000" pitchFamily="2" charset="2"/>
              <a:buChar char="q"/>
            </a:pPr>
            <a:r>
              <a:rPr lang="pt-BR" sz="2000" b="1" dirty="0">
                <a:solidFill>
                  <a:srgbClr val="1F2F52"/>
                </a:solidFill>
                <a:latin typeface="Montserrat" panose="00000500000000000000" pitchFamily="2" charset="0"/>
              </a:rPr>
              <a:t>Limitação ao livre convencimento dos julgadores:</a:t>
            </a:r>
          </a:p>
          <a:p>
            <a:pPr marL="800100" lvl="2" indent="-342900">
              <a:buFont typeface="Courier New" panose="02070309020205020404" pitchFamily="49" charset="0"/>
              <a:buChar char="o"/>
            </a:pPr>
            <a:r>
              <a:rPr lang="pt-BR" sz="2000" dirty="0">
                <a:solidFill>
                  <a:srgbClr val="1F2F52"/>
                </a:solidFill>
                <a:latin typeface="Montserrat" panose="00000500000000000000" pitchFamily="2" charset="0"/>
              </a:rPr>
              <a:t>Preservação do livre convencimento motivado do julgador.</a:t>
            </a:r>
          </a:p>
          <a:p>
            <a:pPr marL="800100" lvl="2" indent="-342900">
              <a:buFont typeface="Courier New" panose="02070309020205020404" pitchFamily="49" charset="0"/>
              <a:buChar char="o"/>
            </a:pPr>
            <a:endParaRPr lang="pt-BR" sz="2000" dirty="0">
              <a:solidFill>
                <a:srgbClr val="1F2F52"/>
              </a:solidFill>
              <a:latin typeface="Montserrat" panose="00000500000000000000" pitchFamily="2" charset="0"/>
            </a:endParaRPr>
          </a:p>
          <a:p>
            <a:pPr marL="0" lvl="1"/>
            <a:endParaRPr lang="pt-BR" sz="2000" dirty="0">
              <a:solidFill>
                <a:srgbClr val="1F2F52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305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4A534A-594C-37D7-F0AF-21C5E25F47E6}"/>
              </a:ext>
            </a:extLst>
          </p:cNvPr>
          <p:cNvSpPr txBox="1"/>
          <p:nvPr/>
        </p:nvSpPr>
        <p:spPr>
          <a:xfrm>
            <a:off x="832499" y="187394"/>
            <a:ext cx="107934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>
                <a:solidFill>
                  <a:srgbClr val="02B8B7"/>
                </a:solidFill>
                <a:latin typeface="Montserrat ExtraBold" pitchFamily="2" charset="77"/>
              </a:rPr>
              <a:t>PLP nº 108/24 - Medidas de Aprimoramento</a:t>
            </a:r>
            <a:endParaRPr lang="en-BR" sz="3000" b="1" dirty="0">
              <a:solidFill>
                <a:srgbClr val="02B8B7"/>
              </a:solidFill>
              <a:latin typeface="Montserrat ExtraBold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02A55D6-5741-6C85-7F6C-BBF3D291769B}"/>
              </a:ext>
            </a:extLst>
          </p:cNvPr>
          <p:cNvCxnSpPr/>
          <p:nvPr/>
        </p:nvCxnSpPr>
        <p:spPr>
          <a:xfrm>
            <a:off x="810705" y="763571"/>
            <a:ext cx="10642862" cy="0"/>
          </a:xfrm>
          <a:prstGeom prst="line">
            <a:avLst/>
          </a:prstGeom>
          <a:ln>
            <a:solidFill>
              <a:srgbClr val="02B8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>
            <a:extLst>
              <a:ext uri="{FF2B5EF4-FFF2-40B4-BE49-F238E27FC236}">
                <a16:creationId xmlns:a16="http://schemas.microsoft.com/office/drawing/2014/main" id="{F7F17BC4-591F-EE49-FB6B-49D0FB14891B}"/>
              </a:ext>
            </a:extLst>
          </p:cNvPr>
          <p:cNvSpPr txBox="1"/>
          <p:nvPr/>
        </p:nvSpPr>
        <p:spPr>
          <a:xfrm>
            <a:off x="810705" y="849081"/>
            <a:ext cx="1064286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buFont typeface="Wingdings" panose="05000000000000000000" pitchFamily="2" charset="2"/>
              <a:buChar char="q"/>
            </a:pPr>
            <a:r>
              <a:rPr lang="pt-BR" sz="2000" b="1" dirty="0">
                <a:solidFill>
                  <a:srgbClr val="1F2F52"/>
                </a:solidFill>
                <a:latin typeface="Montserrat" panose="00000500000000000000" pitchFamily="2" charset="0"/>
              </a:rPr>
              <a:t>Quanto ao curso desejável para o processo:</a:t>
            </a:r>
          </a:p>
          <a:p>
            <a:pPr marL="342900" lvl="1" indent="-342900">
              <a:buFont typeface="Wingdings" panose="05000000000000000000" pitchFamily="2" charset="2"/>
              <a:buChar char="q"/>
            </a:pPr>
            <a:endParaRPr lang="pt-BR" sz="2000" dirty="0">
              <a:solidFill>
                <a:srgbClr val="1F2F52"/>
              </a:solidFill>
              <a:latin typeface="Montserrat" panose="00000500000000000000" pitchFamily="2" charset="0"/>
            </a:endParaRPr>
          </a:p>
          <a:p>
            <a:pPr marL="800100" lvl="2" indent="-342900">
              <a:buFont typeface="Wingdings" panose="05000000000000000000" pitchFamily="2" charset="2"/>
              <a:buChar char="q"/>
            </a:pPr>
            <a:r>
              <a:rPr lang="pt-BR" sz="2000" b="1" dirty="0">
                <a:solidFill>
                  <a:srgbClr val="1F2F52"/>
                </a:solidFill>
                <a:latin typeface="Montserrat" panose="00000500000000000000" pitchFamily="2" charset="0"/>
              </a:rPr>
              <a:t>Hipótese de Extinção (Dispensa ao Recurso de Ofício):</a:t>
            </a:r>
            <a:endParaRPr lang="pt-BR" sz="2000" dirty="0">
              <a:solidFill>
                <a:srgbClr val="1F2F52"/>
              </a:solidFill>
              <a:latin typeface="Montserrat" panose="00000500000000000000" pitchFamily="2" charset="0"/>
            </a:endParaRPr>
          </a:p>
          <a:p>
            <a:pPr marL="1257300" lvl="3" indent="-342900" algn="just">
              <a:buFont typeface="Courier New" panose="02070309020205020404" pitchFamily="49" charset="0"/>
              <a:buChar char="o"/>
            </a:pPr>
            <a:r>
              <a:rPr lang="pt-BR" sz="2000" dirty="0">
                <a:solidFill>
                  <a:srgbClr val="1F2F52"/>
                </a:solidFill>
                <a:latin typeface="Montserrat" panose="00000500000000000000" pitchFamily="2" charset="0"/>
              </a:rPr>
              <a:t>Ampliação da regra que dispensa a interposição de Recurso de Ofício: Inclusão dos casos em que a decisão aplicou um precedente vinculante, já que a decisão de revisão será rigorosamente a mesma devido justamente à vinculação.</a:t>
            </a:r>
          </a:p>
          <a:p>
            <a:pPr marL="1257300" lvl="3" indent="-342900">
              <a:buFont typeface="Courier New" panose="02070309020205020404" pitchFamily="49" charset="0"/>
              <a:buChar char="o"/>
            </a:pPr>
            <a:endParaRPr lang="pt-BR" sz="2000" dirty="0">
              <a:solidFill>
                <a:srgbClr val="1F2F52"/>
              </a:solidFill>
              <a:latin typeface="Montserrat" panose="00000500000000000000" pitchFamily="2" charset="0"/>
            </a:endParaRPr>
          </a:p>
          <a:p>
            <a:pPr marL="800100" lvl="2" indent="-342900">
              <a:buFont typeface="Wingdings" panose="05000000000000000000" pitchFamily="2" charset="2"/>
              <a:buChar char="q"/>
            </a:pPr>
            <a:r>
              <a:rPr lang="pt-BR" sz="2000" b="1" dirty="0">
                <a:solidFill>
                  <a:srgbClr val="1F2F52"/>
                </a:solidFill>
                <a:latin typeface="Montserrat" panose="00000500000000000000" pitchFamily="2" charset="0"/>
              </a:rPr>
              <a:t>Hipótese de Paralização (Sobrestamento): </a:t>
            </a:r>
          </a:p>
          <a:p>
            <a:pPr marL="1257300" lvl="3" indent="-342900" algn="just">
              <a:buFont typeface="Courier New" panose="02070309020205020404" pitchFamily="49" charset="0"/>
              <a:buChar char="o"/>
            </a:pPr>
            <a:r>
              <a:rPr lang="pt-BR" sz="2000" dirty="0">
                <a:solidFill>
                  <a:srgbClr val="1F2F52"/>
                </a:solidFill>
                <a:latin typeface="Montserrat" panose="00000500000000000000" pitchFamily="2" charset="0"/>
              </a:rPr>
              <a:t>Adequação ao sistema de precedentes do CPC/15, em compasso com os princípios da segurança jurídica, da instrumentalidade e da eficiência da Administração Pública, além de preservar os entes federativos quanto </a:t>
            </a:r>
            <a:r>
              <a:rPr lang="pt-BR" sz="2000" b="1" dirty="0">
                <a:solidFill>
                  <a:srgbClr val="1F2F52"/>
                </a:solidFill>
                <a:latin typeface="Montserrat" panose="00000500000000000000" pitchFamily="2" charset="0"/>
              </a:rPr>
              <a:t>(1)</a:t>
            </a:r>
            <a:r>
              <a:rPr lang="pt-BR" sz="2000" dirty="0">
                <a:solidFill>
                  <a:srgbClr val="1F2F52"/>
                </a:solidFill>
                <a:latin typeface="Montserrat" panose="00000500000000000000" pitchFamily="2" charset="0"/>
              </a:rPr>
              <a:t> ao pagamento de honorários sucumbenciais e </a:t>
            </a:r>
            <a:r>
              <a:rPr lang="pt-BR" sz="2000" b="1" dirty="0">
                <a:solidFill>
                  <a:srgbClr val="1F2F52"/>
                </a:solidFill>
                <a:latin typeface="Montserrat" panose="00000500000000000000" pitchFamily="2" charset="0"/>
              </a:rPr>
              <a:t>(2)</a:t>
            </a:r>
            <a:r>
              <a:rPr lang="pt-BR" sz="2000" dirty="0">
                <a:solidFill>
                  <a:srgbClr val="1F2F52"/>
                </a:solidFill>
                <a:latin typeface="Montserrat" panose="00000500000000000000" pitchFamily="2" charset="0"/>
              </a:rPr>
              <a:t> ao ressarcimento dos custos de garantia (</a:t>
            </a:r>
            <a:r>
              <a:rPr lang="pt-BR" sz="2000" i="1" dirty="0">
                <a:solidFill>
                  <a:srgbClr val="1F2F52"/>
                </a:solidFill>
                <a:latin typeface="Montserrat" panose="00000500000000000000" pitchFamily="2" charset="0"/>
              </a:rPr>
              <a:t>e.g.</a:t>
            </a:r>
            <a:r>
              <a:rPr lang="pt-BR" sz="2000" dirty="0">
                <a:solidFill>
                  <a:srgbClr val="1F2F52"/>
                </a:solidFill>
                <a:latin typeface="Montserrat" panose="00000500000000000000" pitchFamily="2" charset="0"/>
              </a:rPr>
              <a:t>: PL 2488).</a:t>
            </a:r>
            <a:endParaRPr lang="pt-BR" sz="2000" b="1" dirty="0">
              <a:solidFill>
                <a:srgbClr val="1F2F52"/>
              </a:solidFill>
              <a:latin typeface="Montserrat" panose="00000500000000000000" pitchFamily="2" charset="0"/>
            </a:endParaRPr>
          </a:p>
          <a:p>
            <a:pPr marL="457200" lvl="2"/>
            <a:endParaRPr lang="pt-BR" sz="2000" dirty="0">
              <a:solidFill>
                <a:srgbClr val="1F2F52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65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4A534A-594C-37D7-F0AF-21C5E25F47E6}"/>
              </a:ext>
            </a:extLst>
          </p:cNvPr>
          <p:cNvSpPr txBox="1"/>
          <p:nvPr/>
        </p:nvSpPr>
        <p:spPr>
          <a:xfrm>
            <a:off x="832499" y="187394"/>
            <a:ext cx="107934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>
                <a:solidFill>
                  <a:srgbClr val="02B8B7"/>
                </a:solidFill>
                <a:latin typeface="Montserrat ExtraBold" pitchFamily="2" charset="77"/>
              </a:rPr>
              <a:t>PLP nº 108/24 - Medidas de Aprimoramento</a:t>
            </a:r>
            <a:endParaRPr lang="en-BR" sz="3000" b="1" dirty="0">
              <a:solidFill>
                <a:srgbClr val="02B8B7"/>
              </a:solidFill>
              <a:latin typeface="Montserrat ExtraBold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02A55D6-5741-6C85-7F6C-BBF3D291769B}"/>
              </a:ext>
            </a:extLst>
          </p:cNvPr>
          <p:cNvCxnSpPr/>
          <p:nvPr/>
        </p:nvCxnSpPr>
        <p:spPr>
          <a:xfrm>
            <a:off x="810705" y="763571"/>
            <a:ext cx="10642862" cy="0"/>
          </a:xfrm>
          <a:prstGeom prst="line">
            <a:avLst/>
          </a:prstGeom>
          <a:ln>
            <a:solidFill>
              <a:srgbClr val="02B8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>
            <a:extLst>
              <a:ext uri="{FF2B5EF4-FFF2-40B4-BE49-F238E27FC236}">
                <a16:creationId xmlns:a16="http://schemas.microsoft.com/office/drawing/2014/main" id="{F7F17BC4-591F-EE49-FB6B-49D0FB14891B}"/>
              </a:ext>
            </a:extLst>
          </p:cNvPr>
          <p:cNvSpPr txBox="1"/>
          <p:nvPr/>
        </p:nvSpPr>
        <p:spPr>
          <a:xfrm>
            <a:off x="810705" y="849081"/>
            <a:ext cx="1064286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buFont typeface="Wingdings" panose="05000000000000000000" pitchFamily="2" charset="2"/>
              <a:buChar char="q"/>
            </a:pPr>
            <a:r>
              <a:rPr lang="pt-BR" sz="2000" b="1" dirty="0">
                <a:solidFill>
                  <a:srgbClr val="1F2F52"/>
                </a:solidFill>
                <a:latin typeface="Montserrat" panose="00000500000000000000" pitchFamily="2" charset="0"/>
              </a:rPr>
              <a:t>Quanto aos expedientes para provocar o avanço do processo:</a:t>
            </a:r>
          </a:p>
          <a:p>
            <a:pPr marL="342900" lvl="1" indent="-342900">
              <a:buFont typeface="Wingdings" panose="05000000000000000000" pitchFamily="2" charset="2"/>
              <a:buChar char="q"/>
            </a:pPr>
            <a:endParaRPr lang="pt-BR" sz="2000" dirty="0">
              <a:solidFill>
                <a:srgbClr val="1F2F52"/>
              </a:solidFill>
              <a:latin typeface="Montserrat" panose="00000500000000000000" pitchFamily="2" charset="0"/>
            </a:endParaRPr>
          </a:p>
          <a:p>
            <a:pPr marL="800100" lvl="2" indent="-342900">
              <a:buFont typeface="Wingdings" panose="05000000000000000000" pitchFamily="2" charset="2"/>
              <a:buChar char="q"/>
            </a:pPr>
            <a:r>
              <a:rPr lang="pt-BR" sz="2000" b="1" dirty="0">
                <a:solidFill>
                  <a:srgbClr val="1F2F52"/>
                </a:solidFill>
                <a:latin typeface="Montserrat" panose="00000500000000000000" pitchFamily="2" charset="0"/>
              </a:rPr>
              <a:t>Agravo: </a:t>
            </a:r>
          </a:p>
          <a:p>
            <a:pPr marL="1257300" lvl="3" indent="-342900" algn="just">
              <a:buFont typeface="Courier New" panose="02070309020205020404" pitchFamily="49" charset="0"/>
              <a:buChar char="o"/>
            </a:pPr>
            <a:r>
              <a:rPr lang="pt-BR" sz="2000" dirty="0">
                <a:solidFill>
                  <a:srgbClr val="1F2F52"/>
                </a:solidFill>
                <a:latin typeface="Montserrat" panose="00000500000000000000" pitchFamily="2" charset="0"/>
              </a:rPr>
              <a:t>Inclusão do recurso, por meio de lei, de modo que os regimentos internos dos tribunais administrativos não o possam suprimir (</a:t>
            </a:r>
            <a:r>
              <a:rPr lang="pt-BR" sz="2000" i="1" dirty="0">
                <a:solidFill>
                  <a:srgbClr val="1F2F52"/>
                </a:solidFill>
                <a:latin typeface="Montserrat" panose="00000500000000000000" pitchFamily="2" charset="0"/>
              </a:rPr>
              <a:t>e.g.</a:t>
            </a:r>
            <a:r>
              <a:rPr lang="pt-BR" sz="2000" dirty="0">
                <a:solidFill>
                  <a:srgbClr val="1F2F52"/>
                </a:solidFill>
                <a:latin typeface="Montserrat" panose="00000500000000000000" pitchFamily="2" charset="0"/>
              </a:rPr>
              <a:t>: PL 2483/22 </a:t>
            </a:r>
            <a:r>
              <a:rPr lang="pt-BR" sz="2000" i="1" dirty="0">
                <a:solidFill>
                  <a:srgbClr val="1F2F52"/>
                </a:solidFill>
                <a:latin typeface="Montserrat" panose="00000500000000000000" pitchFamily="2" charset="0"/>
              </a:rPr>
              <a:t>versus </a:t>
            </a:r>
            <a:r>
              <a:rPr lang="pt-BR" sz="2000" dirty="0">
                <a:solidFill>
                  <a:srgbClr val="1F2F52"/>
                </a:solidFill>
                <a:latin typeface="Montserrat" panose="00000500000000000000" pitchFamily="2" charset="0"/>
              </a:rPr>
              <a:t>Regimento do CARF).</a:t>
            </a:r>
          </a:p>
          <a:p>
            <a:pPr marL="800100" lvl="2" indent="-342900">
              <a:buFont typeface="Wingdings" panose="05000000000000000000" pitchFamily="2" charset="2"/>
              <a:buChar char="q"/>
            </a:pPr>
            <a:endParaRPr lang="pt-BR" sz="2000" dirty="0">
              <a:solidFill>
                <a:srgbClr val="1F2F52"/>
              </a:solidFill>
              <a:latin typeface="Montserrat" panose="00000500000000000000" pitchFamily="2" charset="0"/>
            </a:endParaRPr>
          </a:p>
          <a:p>
            <a:pPr marL="800100" lvl="2" indent="-342900">
              <a:buFont typeface="Wingdings" panose="05000000000000000000" pitchFamily="2" charset="2"/>
              <a:buChar char="q"/>
            </a:pPr>
            <a:r>
              <a:rPr lang="pt-BR" sz="2000" b="1" dirty="0">
                <a:solidFill>
                  <a:srgbClr val="1F2F52"/>
                </a:solidFill>
                <a:latin typeface="Montserrat" panose="00000500000000000000" pitchFamily="2" charset="0"/>
              </a:rPr>
              <a:t>Uniformização – Confederações:</a:t>
            </a:r>
          </a:p>
          <a:p>
            <a:pPr marL="1257300" lvl="3" indent="-342900">
              <a:buFont typeface="Courier New" panose="02070309020205020404" pitchFamily="49" charset="0"/>
              <a:buChar char="o"/>
            </a:pPr>
            <a:r>
              <a:rPr lang="pt-BR" sz="2000" dirty="0">
                <a:solidFill>
                  <a:srgbClr val="1F2F52"/>
                </a:solidFill>
                <a:latin typeface="Montserrat" panose="00000500000000000000" pitchFamily="2" charset="0"/>
              </a:rPr>
              <a:t>Roupagem de recurso (voluntariedade) para o expediente que se presta a unificar as decisões divergentes entre IBS e CBS.</a:t>
            </a:r>
          </a:p>
          <a:p>
            <a:pPr marL="800100" lvl="2" indent="-342900">
              <a:buFont typeface="Wingdings" panose="05000000000000000000" pitchFamily="2" charset="2"/>
              <a:buChar char="ü"/>
            </a:pPr>
            <a:endParaRPr lang="pt-BR" sz="2000" dirty="0">
              <a:solidFill>
                <a:srgbClr val="1F2F52"/>
              </a:solidFill>
              <a:latin typeface="Montserrat" panose="00000500000000000000" pitchFamily="2" charset="0"/>
            </a:endParaRPr>
          </a:p>
          <a:p>
            <a:pPr marL="800100" lvl="2" indent="-342900">
              <a:buFont typeface="Wingdings" panose="05000000000000000000" pitchFamily="2" charset="2"/>
              <a:buChar char="q"/>
            </a:pPr>
            <a:r>
              <a:rPr lang="pt-BR" sz="2000" b="1" dirty="0">
                <a:solidFill>
                  <a:srgbClr val="1F2F52"/>
                </a:solidFill>
                <a:latin typeface="Montserrat" panose="00000500000000000000" pitchFamily="2" charset="0"/>
              </a:rPr>
              <a:t>Embargos de Declaração (“Retificação de Julgado”): </a:t>
            </a:r>
          </a:p>
          <a:p>
            <a:pPr marL="1257300" lvl="3" indent="-342900">
              <a:buFont typeface="Courier New" panose="02070309020205020404" pitchFamily="49" charset="0"/>
              <a:buChar char="o"/>
            </a:pPr>
            <a:r>
              <a:rPr lang="pt-BR" sz="2000" dirty="0">
                <a:solidFill>
                  <a:srgbClr val="1F2F52"/>
                </a:solidFill>
                <a:latin typeface="Montserrat" panose="00000500000000000000" pitchFamily="2" charset="0"/>
              </a:rPr>
              <a:t>Ampliação de legitimados a opor tal recurso (</a:t>
            </a:r>
            <a:r>
              <a:rPr lang="pt-BR" sz="2000" i="1" dirty="0">
                <a:solidFill>
                  <a:srgbClr val="1F2F52"/>
                </a:solidFill>
                <a:latin typeface="Montserrat" panose="00000500000000000000" pitchFamily="2" charset="0"/>
              </a:rPr>
              <a:t>e.g.</a:t>
            </a:r>
            <a:r>
              <a:rPr lang="pt-BR" sz="2000" dirty="0">
                <a:solidFill>
                  <a:srgbClr val="1F2F52"/>
                </a:solidFill>
                <a:latin typeface="Montserrat" panose="00000500000000000000" pitchFamily="2" charset="0"/>
              </a:rPr>
              <a:t>: CARF).</a:t>
            </a:r>
          </a:p>
          <a:p>
            <a:pPr marL="800100" lvl="2" indent="-342900">
              <a:buFont typeface="Wingdings" panose="05000000000000000000" pitchFamily="2" charset="2"/>
              <a:buChar char="ü"/>
            </a:pPr>
            <a:endParaRPr lang="pt-BR" sz="2000" b="1" dirty="0">
              <a:solidFill>
                <a:srgbClr val="1F2F52"/>
              </a:solidFill>
              <a:latin typeface="Montserrat" panose="00000500000000000000" pitchFamily="2" charset="0"/>
            </a:endParaRPr>
          </a:p>
          <a:p>
            <a:pPr marL="800100" lvl="2" indent="-342900">
              <a:buFont typeface="Wingdings" panose="05000000000000000000" pitchFamily="2" charset="2"/>
              <a:buChar char="q"/>
            </a:pPr>
            <a:r>
              <a:rPr lang="pt-BR" sz="2000" b="1" dirty="0">
                <a:solidFill>
                  <a:srgbClr val="1F2F52"/>
                </a:solidFill>
                <a:latin typeface="Montserrat" panose="00000500000000000000" pitchFamily="2" charset="0"/>
              </a:rPr>
              <a:t>Padronização de Prazos:</a:t>
            </a:r>
          </a:p>
          <a:p>
            <a:pPr marL="1257300" lvl="3" indent="-342900">
              <a:buFont typeface="Courier New" panose="02070309020205020404" pitchFamily="49" charset="0"/>
              <a:buChar char="o"/>
            </a:pPr>
            <a:r>
              <a:rPr lang="pt-BR" sz="2000" dirty="0">
                <a:solidFill>
                  <a:srgbClr val="1F2F52"/>
                </a:solidFill>
                <a:latin typeface="Montserrat" panose="00000500000000000000" pitchFamily="2" charset="0"/>
              </a:rPr>
              <a:t>Padrão da Comissão de Juristas do Senado (federal).</a:t>
            </a:r>
            <a:endParaRPr lang="pt-BR" sz="2000" b="1" dirty="0">
              <a:solidFill>
                <a:srgbClr val="1F2F52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903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95878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apas">
  <a:themeElements>
    <a:clrScheme name="Patri">
      <a:dk1>
        <a:srgbClr val="595959"/>
      </a:dk1>
      <a:lt1>
        <a:sysClr val="window" lastClr="FFFFFF"/>
      </a:lt1>
      <a:dk2>
        <a:srgbClr val="595959"/>
      </a:dk2>
      <a:lt2>
        <a:srgbClr val="E7E6E6"/>
      </a:lt2>
      <a:accent1>
        <a:srgbClr val="004A77"/>
      </a:accent1>
      <a:accent2>
        <a:srgbClr val="904287"/>
      </a:accent2>
      <a:accent3>
        <a:srgbClr val="FF9E00"/>
      </a:accent3>
      <a:accent4>
        <a:srgbClr val="78A22F"/>
      </a:accent4>
      <a:accent5>
        <a:srgbClr val="008F87"/>
      </a:accent5>
      <a:accent6>
        <a:srgbClr val="416529"/>
      </a:accent6>
      <a:hlink>
        <a:srgbClr val="FFFFFF"/>
      </a:hlink>
      <a:folHlink>
        <a:srgbClr val="D8D8D8"/>
      </a:folHlink>
    </a:clrScheme>
    <a:fontScheme name="Negrito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Sólidos Suti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presentação1" id="{65DD7274-C864-4C4F-93D5-C079C5576E8F}" vid="{9AE75FF6-85F0-4B70-8F1B-B3CC36961798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fd0f6c3-cd31-46f3-8f07-3743d9e744f2" xsi:nil="true"/>
    <lcf76f155ced4ddcb4097134ff3c332f xmlns="e7f7ccea-dee8-44f8-97ce-db50d96d7082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AAFBED98FEFC643ABE17D6B031CD8F9" ma:contentTypeVersion="18" ma:contentTypeDescription="Crie um novo documento." ma:contentTypeScope="" ma:versionID="3317bc820770cdb3fb294afa3e8a96dd">
  <xsd:schema xmlns:xsd="http://www.w3.org/2001/XMLSchema" xmlns:xs="http://www.w3.org/2001/XMLSchema" xmlns:p="http://schemas.microsoft.com/office/2006/metadata/properties" xmlns:ns2="e7f7ccea-dee8-44f8-97ce-db50d96d7082" xmlns:ns3="5d1b34ba-032f-4a4e-9e0e-3b97c6feb5a4" xmlns:ns4="cfd0f6c3-cd31-46f3-8f07-3743d9e744f2" targetNamespace="http://schemas.microsoft.com/office/2006/metadata/properties" ma:root="true" ma:fieldsID="2c8e0fb35f9287dae7ce186e99ac9ec7" ns2:_="" ns3:_="" ns4:_="">
    <xsd:import namespace="e7f7ccea-dee8-44f8-97ce-db50d96d7082"/>
    <xsd:import namespace="5d1b34ba-032f-4a4e-9e0e-3b97c6feb5a4"/>
    <xsd:import namespace="cfd0f6c3-cd31-46f3-8f07-3743d9e744f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f7ccea-dee8-44f8-97ce-db50d96d708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Marcações de imagem" ma:readOnly="false" ma:fieldId="{5cf76f15-5ced-4ddc-b409-7134ff3c332f}" ma:taxonomyMulti="true" ma:sspId="e401f4f9-695c-4a7c-995a-1d74c12325e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1b34ba-032f-4a4e-9e0e-3b97c6feb5a4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d0f6c3-cd31-46f3-8f07-3743d9e744f2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6a811c4e-ef3c-4c4c-ae10-26283d990aad}" ma:internalName="TaxCatchAll" ma:showField="CatchAllData" ma:web="cfd0f6c3-cd31-46f3-8f07-3743d9e744f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375CD43-E9CB-45C7-8C87-4E50B52139C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CBD9EE9-CFE2-4854-886F-D74EA7BA1C7C}">
  <ds:schemaRefs>
    <ds:schemaRef ds:uri="http://schemas.microsoft.com/office/2006/metadata/properties"/>
    <ds:schemaRef ds:uri="cfd0f6c3-cd31-46f3-8f07-3743d9e744f2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5d1b34ba-032f-4a4e-9e0e-3b97c6feb5a4"/>
    <ds:schemaRef ds:uri="http://purl.org/dc/terms/"/>
    <ds:schemaRef ds:uri="http://purl.org/dc/elements/1.1/"/>
    <ds:schemaRef ds:uri="http://schemas.openxmlformats.org/package/2006/metadata/core-properties"/>
    <ds:schemaRef ds:uri="e7f7ccea-dee8-44f8-97ce-db50d96d7082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8A92E57-62DD-43A5-AE75-61737719A15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f7ccea-dee8-44f8-97ce-db50d96d7082"/>
    <ds:schemaRef ds:uri="5d1b34ba-032f-4a4e-9e0e-3b97c6feb5a4"/>
    <ds:schemaRef ds:uri="cfd0f6c3-cd31-46f3-8f07-3743d9e744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2387</TotalTime>
  <Words>374</Words>
  <Application>Microsoft Office PowerPoint</Application>
  <PresentationFormat>Widescreen</PresentationFormat>
  <Paragraphs>41</Paragraphs>
  <Slides>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5</vt:i4>
      </vt:variant>
    </vt:vector>
  </HeadingPairs>
  <TitlesOfParts>
    <vt:vector size="17" baseType="lpstr">
      <vt:lpstr>Wingdings</vt:lpstr>
      <vt:lpstr>Calibri Light</vt:lpstr>
      <vt:lpstr>Montserrat Light</vt:lpstr>
      <vt:lpstr>Courier New</vt:lpstr>
      <vt:lpstr>Montserrat ExtraBold</vt:lpstr>
      <vt:lpstr>Montserrat</vt:lpstr>
      <vt:lpstr>Arial</vt:lpstr>
      <vt:lpstr>Segoe UI Semilight</vt:lpstr>
      <vt:lpstr>Segoe UI Semibold</vt:lpstr>
      <vt:lpstr>Calibri</vt:lpstr>
      <vt:lpstr>Office Theme</vt:lpstr>
      <vt:lpstr>Capas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Criação</dc:creator>
  <cp:lastModifiedBy>Juliana Soares Amorim</cp:lastModifiedBy>
  <cp:revision>23</cp:revision>
  <dcterms:created xsi:type="dcterms:W3CDTF">2022-11-18T19:09:11Z</dcterms:created>
  <dcterms:modified xsi:type="dcterms:W3CDTF">2024-10-01T20:07:02Z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0x010100FAAFBED98FEFC643ABE17D6B031CD8F9</vt:lpwstr>
  </property>
  <property fmtid="{D5CDD505-2E9C-101B-9397-08002B2CF9AE}" pid="3" name="MediaServiceImageTags">
    <vt:lpwstr/>
  </property>
</Properties>
</file>