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video/mp4" Extension="mp4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</p:sldIdLst>
  <p:sldSz cx="18288000" cy="10287000"/>
  <p:notesSz cx="6858000" cy="9144000"/>
  <p:embeddedFontLst>
    <p:embeddedFont>
      <p:font typeface="Roboto Bold" charset="1" panose="02000000000000000000"/>
      <p:regular r:id="rId29"/>
    </p:embeddedFont>
    <p:embeddedFont>
      <p:font typeface="Roboto" charset="1" panose="02000000000000000000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14.png" Type="http://schemas.openxmlformats.org/officeDocument/2006/relationships/image"/><Relationship Id="rId4" Target="../media/image15.png" Type="http://schemas.openxmlformats.org/officeDocument/2006/relationships/image"/><Relationship Id="rId5" Target="../media/image16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17.png" Type="http://schemas.openxmlformats.org/officeDocument/2006/relationships/image"/><Relationship Id="rId4" Target="../media/image18.png" Type="http://schemas.openxmlformats.org/officeDocument/2006/relationships/image"/><Relationship Id="rId5" Target="../media/image19.png" Type="http://schemas.openxmlformats.org/officeDocument/2006/relationships/image"/><Relationship Id="rId6" Target="../media/image20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21.jpeg" Type="http://schemas.openxmlformats.org/officeDocument/2006/relationships/image"/><Relationship Id="rId4" Target="../media/image22.jpeg" Type="http://schemas.openxmlformats.org/officeDocument/2006/relationships/image"/><Relationship Id="rId5" Target="../media/image23.jpeg" Type="http://schemas.openxmlformats.org/officeDocument/2006/relationships/image"/><Relationship Id="rId6" Target="../media/image24.jpeg" Type="http://schemas.openxmlformats.org/officeDocument/2006/relationships/image"/><Relationship Id="rId7" Target="../media/image25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26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27.jpeg" Type="http://schemas.openxmlformats.org/officeDocument/2006/relationships/image"/><Relationship Id="rId4" Target="../media/image28.jpeg" Type="http://schemas.openxmlformats.org/officeDocument/2006/relationships/image"/><Relationship Id="rId5" Target="../media/image29.jpeg" Type="http://schemas.openxmlformats.org/officeDocument/2006/relationships/image"/><Relationship Id="rId6" Target="../media/image30.jpe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3.jpe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31.jpeg" Type="http://schemas.openxmlformats.org/officeDocument/2006/relationships/image"/><Relationship Id="rId4" Target="../media/image32.jpeg" Type="http://schemas.openxmlformats.org/officeDocument/2006/relationships/image"/><Relationship Id="rId5" Target="../media/image33.jpeg" Type="http://schemas.openxmlformats.org/officeDocument/2006/relationships/image"/><Relationship Id="rId6" Target="../media/image34.jpeg" Type="http://schemas.openxmlformats.org/officeDocument/2006/relationships/image"/><Relationship Id="rId7" Target="../media/image35.jpe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36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37.jpeg" Type="http://schemas.openxmlformats.org/officeDocument/2006/relationships/image"/><Relationship Id="rId4" Target="../media/VAGld1ruCQg.mp4" Type="http://schemas.openxmlformats.org/officeDocument/2006/relationships/video"/><Relationship Id="rId5" Target="../media/VAGld1ruCQg.mp4" Type="http://schemas.microsoft.com/office/2007/relationships/media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8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9.jpeg" Type="http://schemas.openxmlformats.org/officeDocument/2006/relationships/image"/><Relationship Id="rId4" Target="../media/VAGlfNJPhpA.mp4" Type="http://schemas.openxmlformats.org/officeDocument/2006/relationships/video"/><Relationship Id="rId5" Target="../media/VAGlfNJPhpA.mp4" Type="http://schemas.microsoft.com/office/2007/relationships/media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10.png" Type="http://schemas.openxmlformats.org/officeDocument/2006/relationships/image"/><Relationship Id="rId4" Target="../media/image11.png" Type="http://schemas.openxmlformats.org/officeDocument/2006/relationships/image"/><Relationship Id="rId5" Target="../media/image12.png" Type="http://schemas.openxmlformats.org/officeDocument/2006/relationships/image"/><Relationship Id="rId6" Target="../media/image1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49370" y="0"/>
            <a:ext cx="18437370" cy="10371021"/>
          </a:xfrm>
          <a:custGeom>
            <a:avLst/>
            <a:gdLst/>
            <a:ahLst/>
            <a:cxnLst/>
            <a:rect r="r" b="b" t="t" l="l"/>
            <a:pathLst>
              <a:path h="10371021" w="18437370">
                <a:moveTo>
                  <a:pt x="0" y="0"/>
                </a:moveTo>
                <a:lnTo>
                  <a:pt x="18437370" y="0"/>
                </a:lnTo>
                <a:lnTo>
                  <a:pt x="18437370" y="10371021"/>
                </a:lnTo>
                <a:lnTo>
                  <a:pt x="0" y="103710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28700" y="655197"/>
            <a:ext cx="2374504" cy="650020"/>
          </a:xfrm>
          <a:custGeom>
            <a:avLst/>
            <a:gdLst/>
            <a:ahLst/>
            <a:cxnLst/>
            <a:rect r="r" b="b" t="t" l="l"/>
            <a:pathLst>
              <a:path h="650020" w="2374504">
                <a:moveTo>
                  <a:pt x="0" y="0"/>
                </a:moveTo>
                <a:lnTo>
                  <a:pt x="2374504" y="0"/>
                </a:lnTo>
                <a:lnTo>
                  <a:pt x="2374504" y="650020"/>
                </a:lnTo>
                <a:lnTo>
                  <a:pt x="0" y="6500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567191" y="1390968"/>
            <a:ext cx="7576809" cy="7867332"/>
            <a:chOff x="0" y="0"/>
            <a:chExt cx="577407" cy="599546"/>
          </a:xfrm>
        </p:grpSpPr>
        <p:sp>
          <p:nvSpPr>
            <p:cNvPr name="Freeform 5" id="5"/>
            <p:cNvSpPr/>
            <p:nvPr/>
          </p:nvSpPr>
          <p:spPr>
            <a:xfrm flipH="false" flipV="false" rot="66000">
              <a:off x="-5702" y="-5487"/>
              <a:ext cx="588810" cy="610521"/>
            </a:xfrm>
            <a:custGeom>
              <a:avLst/>
              <a:gdLst/>
              <a:ahLst/>
              <a:cxnLst/>
              <a:rect r="r" b="b" t="t" l="l"/>
              <a:pathLst>
                <a:path h="610521" w="588810">
                  <a:moveTo>
                    <a:pt x="0" y="11085"/>
                  </a:moveTo>
                  <a:lnTo>
                    <a:pt x="577300" y="0"/>
                  </a:lnTo>
                  <a:lnTo>
                    <a:pt x="588810" y="599436"/>
                  </a:lnTo>
                  <a:lnTo>
                    <a:pt x="11510" y="610521"/>
                  </a:lnTo>
                  <a:close/>
                </a:path>
              </a:pathLst>
            </a:custGeom>
            <a:blipFill>
              <a:blip r:embed="rId4"/>
              <a:stretch>
                <a:fillRect l="-4600" t="-36588" r="-12951" b="-64961"/>
              </a:stretch>
            </a:blipFill>
          </p:spPr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009857" y="5622724"/>
            <a:ext cx="5506239" cy="4129679"/>
          </a:xfrm>
          <a:custGeom>
            <a:avLst/>
            <a:gdLst/>
            <a:ahLst/>
            <a:cxnLst/>
            <a:rect r="r" b="b" t="t" l="l"/>
            <a:pathLst>
              <a:path h="4129679" w="5506239">
                <a:moveTo>
                  <a:pt x="0" y="0"/>
                </a:moveTo>
                <a:lnTo>
                  <a:pt x="5506239" y="0"/>
                </a:lnTo>
                <a:lnTo>
                  <a:pt x="5506239" y="4129678"/>
                </a:lnTo>
                <a:lnTo>
                  <a:pt x="0" y="41296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9229572" y="2019625"/>
            <a:ext cx="8029728" cy="3123875"/>
          </a:xfrm>
          <a:custGeom>
            <a:avLst/>
            <a:gdLst/>
            <a:ahLst/>
            <a:cxnLst/>
            <a:rect r="r" b="b" t="t" l="l"/>
            <a:pathLst>
              <a:path h="3123875" w="8029728">
                <a:moveTo>
                  <a:pt x="0" y="0"/>
                </a:moveTo>
                <a:lnTo>
                  <a:pt x="8029728" y="0"/>
                </a:lnTo>
                <a:lnTo>
                  <a:pt x="8029728" y="3123875"/>
                </a:lnTo>
                <a:lnTo>
                  <a:pt x="0" y="31238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39736" r="0" b="-53046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657484" y="5660704"/>
            <a:ext cx="5735143" cy="4053718"/>
          </a:xfrm>
          <a:custGeom>
            <a:avLst/>
            <a:gdLst/>
            <a:ahLst/>
            <a:cxnLst/>
            <a:rect r="r" b="b" t="t" l="l"/>
            <a:pathLst>
              <a:path h="4053718" w="5735143">
                <a:moveTo>
                  <a:pt x="0" y="0"/>
                </a:moveTo>
                <a:lnTo>
                  <a:pt x="5735143" y="0"/>
                </a:lnTo>
                <a:lnTo>
                  <a:pt x="5735143" y="4053718"/>
                </a:lnTo>
                <a:lnTo>
                  <a:pt x="0" y="40537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54" r="0" b="-3054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401746" y="608963"/>
            <a:ext cx="17484509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b="true" sz="6000" spc="102">
                <a:solidFill>
                  <a:srgbClr val="0E6EB3"/>
                </a:solidFill>
                <a:latin typeface="Roboto Bold"/>
                <a:ea typeface="Roboto Bold"/>
                <a:cs typeface="Roboto Bold"/>
                <a:sym typeface="Roboto Bold"/>
              </a:rPr>
              <a:t>Escola Aberta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81953" y="1962475"/>
            <a:ext cx="8762047" cy="27341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640"/>
              </a:lnSpc>
            </a:pPr>
            <a:r>
              <a:rPr lang="en-US" b="true" sz="2600" spc="44">
                <a:solidFill>
                  <a:srgbClr val="046EB3"/>
                </a:solidFill>
                <a:latin typeface="Roboto Bold"/>
                <a:ea typeface="Roboto Bold"/>
                <a:cs typeface="Roboto Bold"/>
                <a:sym typeface="Roboto Bold"/>
              </a:rPr>
              <a:t>EIXOS DE ATUAÇÃO:</a:t>
            </a:r>
          </a:p>
          <a:p>
            <a:pPr algn="just">
              <a:lnSpc>
                <a:spcPts val="3640"/>
              </a:lnSpc>
            </a:pPr>
          </a:p>
          <a:p>
            <a:pPr algn="just" marL="561341" indent="-280670" lvl="1">
              <a:lnSpc>
                <a:spcPts val="3640"/>
              </a:lnSpc>
              <a:buFont typeface="Arial"/>
              <a:buChar char="•"/>
            </a:pPr>
            <a:r>
              <a:rPr lang="en-US" sz="2600" spc="44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Abertura das Escolas nos Finais de Semana </a:t>
            </a:r>
          </a:p>
          <a:p>
            <a:pPr algn="just" marL="561341" indent="-280670" lvl="1">
              <a:lnSpc>
                <a:spcPts val="3640"/>
              </a:lnSpc>
              <a:buFont typeface="Arial"/>
              <a:buChar char="•"/>
            </a:pPr>
            <a:r>
              <a:rPr lang="en-US" sz="2600" spc="44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Atividades Educativas e Culturais</a:t>
            </a:r>
          </a:p>
          <a:p>
            <a:pPr algn="just" marL="561341" indent="-280670" lvl="1">
              <a:lnSpc>
                <a:spcPts val="3640"/>
              </a:lnSpc>
              <a:buFont typeface="Arial"/>
              <a:buChar char="•"/>
            </a:pPr>
            <a:r>
              <a:rPr lang="en-US" sz="2600" spc="44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Formação para o Trabalho e Geração de Renda</a:t>
            </a:r>
          </a:p>
          <a:p>
            <a:pPr algn="just" marL="561341" indent="-280670" lvl="1">
              <a:lnSpc>
                <a:spcPts val="3640"/>
              </a:lnSpc>
              <a:buFont typeface="Arial"/>
              <a:buChar char="•"/>
            </a:pPr>
            <a:r>
              <a:rPr lang="en-US" sz="2600" spc="44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Participação Comunitária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28700" y="1543687"/>
            <a:ext cx="5893008" cy="3722074"/>
          </a:xfrm>
          <a:custGeom>
            <a:avLst/>
            <a:gdLst/>
            <a:ahLst/>
            <a:cxnLst/>
            <a:rect r="r" b="b" t="t" l="l"/>
            <a:pathLst>
              <a:path h="3722074" w="5893008">
                <a:moveTo>
                  <a:pt x="0" y="0"/>
                </a:moveTo>
                <a:lnTo>
                  <a:pt x="5893008" y="0"/>
                </a:lnTo>
                <a:lnTo>
                  <a:pt x="5893008" y="3722075"/>
                </a:lnTo>
                <a:lnTo>
                  <a:pt x="0" y="37220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9372" r="0" b="-9372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28700" y="5878476"/>
            <a:ext cx="5733274" cy="4011746"/>
          </a:xfrm>
          <a:custGeom>
            <a:avLst/>
            <a:gdLst/>
            <a:ahLst/>
            <a:cxnLst/>
            <a:rect r="r" b="b" t="t" l="l"/>
            <a:pathLst>
              <a:path h="4011746" w="5733274">
                <a:moveTo>
                  <a:pt x="0" y="0"/>
                </a:moveTo>
                <a:lnTo>
                  <a:pt x="5733274" y="0"/>
                </a:lnTo>
                <a:lnTo>
                  <a:pt x="5733274" y="4011746"/>
                </a:lnTo>
                <a:lnTo>
                  <a:pt x="0" y="401174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6584" r="-5582" b="-6584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942826" y="5813699"/>
            <a:ext cx="5676231" cy="4180330"/>
          </a:xfrm>
          <a:custGeom>
            <a:avLst/>
            <a:gdLst/>
            <a:ahLst/>
            <a:cxnLst/>
            <a:rect r="r" b="b" t="t" l="l"/>
            <a:pathLst>
              <a:path h="4180330" w="5676231">
                <a:moveTo>
                  <a:pt x="0" y="0"/>
                </a:moveTo>
                <a:lnTo>
                  <a:pt x="5676231" y="0"/>
                </a:lnTo>
                <a:lnTo>
                  <a:pt x="5676231" y="4180330"/>
                </a:lnTo>
                <a:lnTo>
                  <a:pt x="0" y="41803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-1838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771495" y="5878476"/>
            <a:ext cx="3161810" cy="4115554"/>
          </a:xfrm>
          <a:custGeom>
            <a:avLst/>
            <a:gdLst/>
            <a:ahLst/>
            <a:cxnLst/>
            <a:rect r="r" b="b" t="t" l="l"/>
            <a:pathLst>
              <a:path h="4115554" w="3161810">
                <a:moveTo>
                  <a:pt x="0" y="0"/>
                </a:moveTo>
                <a:lnTo>
                  <a:pt x="3161810" y="0"/>
                </a:lnTo>
                <a:lnTo>
                  <a:pt x="3161810" y="4115553"/>
                </a:lnTo>
                <a:lnTo>
                  <a:pt x="0" y="411555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1217" r="0" b="-1217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7441854" y="2040555"/>
            <a:ext cx="10295957" cy="3200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b="true" sz="3000" spc="51">
                <a:solidFill>
                  <a:srgbClr val="046EB3"/>
                </a:solidFill>
                <a:latin typeface="Roboto Bold"/>
                <a:ea typeface="Roboto Bold"/>
                <a:cs typeface="Roboto Bold"/>
                <a:sym typeface="Roboto Bold"/>
              </a:rPr>
              <a:t>AÇÕES ESTRATÉGICAS:</a:t>
            </a:r>
          </a:p>
          <a:p>
            <a:pPr algn="ctr">
              <a:lnSpc>
                <a:spcPts val="4200"/>
              </a:lnSpc>
            </a:pP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Diagnóstic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o das Necessidades Locais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Parcerias Intersetoriais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Capacitação de Equipes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Monitoramento e Avaliação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550188" y="608963"/>
            <a:ext cx="17187623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b="true" sz="6000" spc="102">
                <a:solidFill>
                  <a:srgbClr val="0E6EB3"/>
                </a:solidFill>
                <a:latin typeface="Roboto Bold"/>
                <a:ea typeface="Roboto Bold"/>
                <a:cs typeface="Roboto Bold"/>
                <a:sym typeface="Roboto Bold"/>
              </a:rPr>
              <a:t>Escola Aberta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941533" y="1543687"/>
            <a:ext cx="7796278" cy="4505689"/>
          </a:xfrm>
          <a:custGeom>
            <a:avLst/>
            <a:gdLst/>
            <a:ahLst/>
            <a:cxnLst/>
            <a:rect r="r" b="b" t="t" l="l"/>
            <a:pathLst>
              <a:path h="4505689" w="7796278">
                <a:moveTo>
                  <a:pt x="0" y="0"/>
                </a:moveTo>
                <a:lnTo>
                  <a:pt x="7796279" y="0"/>
                </a:lnTo>
                <a:lnTo>
                  <a:pt x="7796279" y="4505689"/>
                </a:lnTo>
                <a:lnTo>
                  <a:pt x="0" y="450568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-29773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50188" y="6835685"/>
            <a:ext cx="4262262" cy="3196696"/>
          </a:xfrm>
          <a:custGeom>
            <a:avLst/>
            <a:gdLst/>
            <a:ahLst/>
            <a:cxnLst/>
            <a:rect r="r" b="b" t="t" l="l"/>
            <a:pathLst>
              <a:path h="3196696" w="4262262">
                <a:moveTo>
                  <a:pt x="0" y="0"/>
                </a:moveTo>
                <a:lnTo>
                  <a:pt x="4262262" y="0"/>
                </a:lnTo>
                <a:lnTo>
                  <a:pt x="4262262" y="3196697"/>
                </a:lnTo>
                <a:lnTo>
                  <a:pt x="0" y="319669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3542225" y="6835685"/>
            <a:ext cx="4262262" cy="3196696"/>
          </a:xfrm>
          <a:custGeom>
            <a:avLst/>
            <a:gdLst/>
            <a:ahLst/>
            <a:cxnLst/>
            <a:rect r="r" b="b" t="t" l="l"/>
            <a:pathLst>
              <a:path h="3196696" w="4262262">
                <a:moveTo>
                  <a:pt x="0" y="0"/>
                </a:moveTo>
                <a:lnTo>
                  <a:pt x="4262262" y="0"/>
                </a:lnTo>
                <a:lnTo>
                  <a:pt x="4262262" y="3196697"/>
                </a:lnTo>
                <a:lnTo>
                  <a:pt x="0" y="319669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4881738" y="6835685"/>
            <a:ext cx="4262262" cy="3196696"/>
          </a:xfrm>
          <a:custGeom>
            <a:avLst/>
            <a:gdLst/>
            <a:ahLst/>
            <a:cxnLst/>
            <a:rect r="r" b="b" t="t" l="l"/>
            <a:pathLst>
              <a:path h="3196696" w="4262262">
                <a:moveTo>
                  <a:pt x="0" y="0"/>
                </a:moveTo>
                <a:lnTo>
                  <a:pt x="4262262" y="0"/>
                </a:lnTo>
                <a:lnTo>
                  <a:pt x="4262262" y="3196697"/>
                </a:lnTo>
                <a:lnTo>
                  <a:pt x="0" y="31966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213288" y="6835685"/>
            <a:ext cx="4262262" cy="3196696"/>
          </a:xfrm>
          <a:custGeom>
            <a:avLst/>
            <a:gdLst/>
            <a:ahLst/>
            <a:cxnLst/>
            <a:rect r="r" b="b" t="t" l="l"/>
            <a:pathLst>
              <a:path h="3196696" w="4262262">
                <a:moveTo>
                  <a:pt x="0" y="0"/>
                </a:moveTo>
                <a:lnTo>
                  <a:pt x="4262262" y="0"/>
                </a:lnTo>
                <a:lnTo>
                  <a:pt x="4262262" y="3196697"/>
                </a:lnTo>
                <a:lnTo>
                  <a:pt x="0" y="319669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550188" y="1810258"/>
            <a:ext cx="8973781" cy="36484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0"/>
              </a:lnSpc>
            </a:pPr>
            <a:r>
              <a:rPr lang="en-US" b="true" sz="2600" spc="44">
                <a:solidFill>
                  <a:srgbClr val="046EB3"/>
                </a:solidFill>
                <a:latin typeface="Roboto Bold"/>
                <a:ea typeface="Roboto Bold"/>
                <a:cs typeface="Roboto Bold"/>
                <a:sym typeface="Roboto Bold"/>
              </a:rPr>
              <a:t>RESULTADOS</a:t>
            </a:r>
          </a:p>
          <a:p>
            <a:pPr algn="l">
              <a:lnSpc>
                <a:spcPts val="3640"/>
              </a:lnSpc>
            </a:pPr>
          </a:p>
          <a:p>
            <a:pPr algn="l" marL="561342" indent="-280671" lvl="1">
              <a:lnSpc>
                <a:spcPts val="3640"/>
              </a:lnSpc>
              <a:buFont typeface="Arial"/>
              <a:buChar char="•"/>
            </a:pPr>
            <a:r>
              <a:rPr lang="en-US" sz="2600" spc="44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Fortalecimento dos vínculos entre escola e comunidade.</a:t>
            </a:r>
          </a:p>
          <a:p>
            <a:pPr algn="l" marL="561342" indent="-280671" lvl="1">
              <a:lnSpc>
                <a:spcPts val="3640"/>
              </a:lnSpc>
              <a:buFont typeface="Arial"/>
              <a:buChar char="•"/>
            </a:pPr>
            <a:r>
              <a:rPr lang="en-US" sz="2600" spc="44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Ampliação das oportunidades de aprendizagem e desenvolvimento para estudantes e moradores locais.</a:t>
            </a:r>
          </a:p>
          <a:p>
            <a:pPr algn="l" marL="561342" indent="-280671" lvl="1">
              <a:lnSpc>
                <a:spcPts val="3640"/>
              </a:lnSpc>
              <a:buFont typeface="Arial"/>
              <a:buChar char="•"/>
            </a:pPr>
            <a:r>
              <a:rPr lang="en-US" sz="2600" spc="44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Promoção da cidadania e inclusão social.</a:t>
            </a:r>
          </a:p>
          <a:p>
            <a:pPr algn="l" marL="561342" indent="-280671" lvl="1">
              <a:lnSpc>
                <a:spcPts val="3640"/>
              </a:lnSpc>
              <a:buFont typeface="Arial"/>
              <a:buChar char="•"/>
            </a:pPr>
            <a:r>
              <a:rPr lang="en-US" sz="2600" spc="44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Valorização dos saberes e culturas locais.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50188" y="608963"/>
            <a:ext cx="17187623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b="true" sz="6000" spc="102">
                <a:solidFill>
                  <a:srgbClr val="0E6EB3"/>
                </a:solidFill>
                <a:latin typeface="Roboto Bold"/>
                <a:ea typeface="Roboto Bold"/>
                <a:cs typeface="Roboto Bold"/>
                <a:sym typeface="Roboto Bold"/>
              </a:rPr>
              <a:t>Escola Aberta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427011" y="0"/>
            <a:ext cx="11433978" cy="4014778"/>
          </a:xfrm>
          <a:custGeom>
            <a:avLst/>
            <a:gdLst/>
            <a:ahLst/>
            <a:cxnLst/>
            <a:rect r="r" b="b" t="t" l="l"/>
            <a:pathLst>
              <a:path h="4014778" w="11433978">
                <a:moveTo>
                  <a:pt x="0" y="0"/>
                </a:moveTo>
                <a:lnTo>
                  <a:pt x="11433978" y="0"/>
                </a:lnTo>
                <a:lnTo>
                  <a:pt x="11433978" y="4014778"/>
                </a:lnTo>
                <a:lnTo>
                  <a:pt x="0" y="40147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50188" y="4116523"/>
            <a:ext cx="17187623" cy="5227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b="true" sz="2700" spc="45">
                <a:solidFill>
                  <a:srgbClr val="0D6EB3"/>
                </a:solidFill>
                <a:latin typeface="Roboto Bold"/>
                <a:ea typeface="Roboto Bold"/>
                <a:cs typeface="Roboto Bold"/>
                <a:sym typeface="Roboto Bold"/>
              </a:rPr>
              <a:t>OBJETIVO GERAL</a:t>
            </a:r>
          </a:p>
          <a:p>
            <a:pPr algn="just">
              <a:lnSpc>
                <a:spcPts val="3779"/>
              </a:lnSpc>
            </a:pPr>
            <a:r>
              <a:rPr lang="en-US" sz="2700" spc="45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Fomentar e qualificar, no âmbito das escolas públicas de educação básica, a participação da família na vida escolar do estudante e na construção do seu projeto de vida, com foco no processo de reflexão sobre o que cada estudante deseja ser no futuro e no planejamento de ações para alcançar esse objetivo.​</a:t>
            </a:r>
          </a:p>
          <a:p>
            <a:pPr algn="just">
              <a:lnSpc>
                <a:spcPts val="3779"/>
              </a:lnSpc>
            </a:pPr>
          </a:p>
          <a:p>
            <a:pPr algn="ctr">
              <a:lnSpc>
                <a:spcPts val="3779"/>
              </a:lnSpc>
            </a:pPr>
            <a:r>
              <a:rPr lang="en-US" b="true" sz="2700" spc="45">
                <a:solidFill>
                  <a:srgbClr val="046EB3"/>
                </a:solidFill>
                <a:latin typeface="Roboto Bold"/>
                <a:ea typeface="Roboto Bold"/>
                <a:cs typeface="Roboto Bold"/>
                <a:sym typeface="Roboto Bold"/>
              </a:rPr>
              <a:t>BASE LEGAL</a:t>
            </a:r>
          </a:p>
          <a:p>
            <a:pPr algn="just" marL="582930" indent="-291465" lvl="1">
              <a:lnSpc>
                <a:spcPts val="3779"/>
              </a:lnSpc>
              <a:buFont typeface="Arial"/>
              <a:buChar char="•"/>
            </a:pPr>
            <a:r>
              <a:rPr lang="en-US" sz="2700" spc="45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Portar</a:t>
            </a:r>
            <a:r>
              <a:rPr lang="en-US" sz="2700" spc="45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ia MEC nº 571, de 2 de agosto de 2021.</a:t>
            </a:r>
          </a:p>
          <a:p>
            <a:pPr algn="just" marL="582930" indent="-291465" lvl="1">
              <a:lnSpc>
                <a:spcPts val="3779"/>
              </a:lnSpc>
              <a:buFont typeface="Arial"/>
              <a:buChar char="•"/>
            </a:pPr>
            <a:r>
              <a:rPr lang="en-US" sz="2700" spc="45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Resolução CD/FNDE/MEC nº 11, de 31 de agosto de 2021.</a:t>
            </a:r>
          </a:p>
          <a:p>
            <a:pPr algn="just" marL="582930" indent="-291465" lvl="1">
              <a:lnSpc>
                <a:spcPts val="3779"/>
              </a:lnSpc>
              <a:buFont typeface="Arial"/>
              <a:buChar char="•"/>
            </a:pPr>
            <a:r>
              <a:rPr lang="en-US" sz="2700" spc="45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Alinhamento com o Plano Nacional de Educação (Lei nº 13.005/2014) e a Base Nacional Comum Curricular (BNCC).</a:t>
            </a:r>
          </a:p>
          <a:p>
            <a:pPr algn="just">
              <a:lnSpc>
                <a:spcPts val="3779"/>
              </a:lnSpc>
            </a:pP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50188" y="608963"/>
            <a:ext cx="17187623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b="true" sz="6000" spc="102">
                <a:solidFill>
                  <a:srgbClr val="0E6EB3"/>
                </a:solidFill>
                <a:latin typeface="Roboto Bold"/>
                <a:ea typeface="Roboto Bold"/>
                <a:cs typeface="Roboto Bold"/>
                <a:sym typeface="Roboto Bold"/>
              </a:rPr>
              <a:t>Educação e Família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550188" y="1653456"/>
            <a:ext cx="17187623" cy="48001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b="true" sz="3000" spc="51">
                <a:solidFill>
                  <a:srgbClr val="046EB3"/>
                </a:solidFill>
                <a:latin typeface="Roboto Bold"/>
                <a:ea typeface="Roboto Bold"/>
                <a:cs typeface="Roboto Bold"/>
                <a:sym typeface="Roboto Bold"/>
              </a:rPr>
              <a:t>EIXOS DE ATUAÇÃO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b="true" sz="3000" spc="51">
                <a:solidFill>
                  <a:srgbClr val="333229"/>
                </a:solidFill>
                <a:latin typeface="Roboto Bold"/>
                <a:ea typeface="Roboto Bold"/>
                <a:cs typeface="Roboto Bold"/>
                <a:sym typeface="Roboto Bold"/>
              </a:rPr>
              <a:t>PDDE Educ</a:t>
            </a:r>
            <a:r>
              <a:rPr lang="en-US" b="true" sz="3000" spc="51">
                <a:solidFill>
                  <a:srgbClr val="333229"/>
                </a:solidFill>
                <a:latin typeface="Roboto Bold"/>
                <a:ea typeface="Roboto Bold"/>
                <a:cs typeface="Roboto Bold"/>
                <a:sym typeface="Roboto Bold"/>
              </a:rPr>
              <a:t>ação e Família: 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Destinação de recursos financeiros às escolas públicas de educação básica para fomentar e qualificar a participação da família na vida escolar do estudante.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b="true" sz="3000" spc="51">
                <a:solidFill>
                  <a:srgbClr val="333229"/>
                </a:solidFill>
                <a:latin typeface="Roboto Bold"/>
                <a:ea typeface="Roboto Bold"/>
                <a:cs typeface="Roboto Bold"/>
                <a:sym typeface="Roboto Bold"/>
              </a:rPr>
              <a:t>Projetos de Formação: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 Capacitação de famílias e profissionais da educação para fortalecer a parceria entre escola e comunidade.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b="true" sz="3000" spc="51">
                <a:solidFill>
                  <a:srgbClr val="333229"/>
                </a:solidFill>
                <a:latin typeface="Roboto Bold"/>
                <a:ea typeface="Roboto Bold"/>
                <a:cs typeface="Roboto Bold"/>
                <a:sym typeface="Roboto Bold"/>
              </a:rPr>
              <a:t>Conselho Escolar: 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Fortalecimento e qualificação da atuação dos conselhos escolares, promovendo maior participação das famílias.</a:t>
            </a:r>
          </a:p>
          <a:p>
            <a:pPr algn="l">
              <a:lnSpc>
                <a:spcPts val="4200"/>
              </a:lnSpc>
            </a:pP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50188" y="1930549"/>
            <a:ext cx="17187623" cy="80001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b="true" sz="3000" spc="51">
                <a:solidFill>
                  <a:srgbClr val="0E6EB3"/>
                </a:solidFill>
                <a:latin typeface="Roboto Bold"/>
                <a:ea typeface="Roboto Bold"/>
                <a:cs typeface="Roboto Bold"/>
                <a:sym typeface="Roboto Bold"/>
              </a:rPr>
              <a:t>AÇÕES ESTRATÉGICAS</a:t>
            </a:r>
          </a:p>
          <a:p>
            <a:pPr algn="ctr">
              <a:lnSpc>
                <a:spcPts val="4200"/>
              </a:lnSpc>
            </a:pP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P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romoção de 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ações 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d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e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 formação que envolva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m a</a:t>
            </a:r>
            <a:r>
              <a:rPr lang="en-US" b="true" sz="3000" spc="51">
                <a:solidFill>
                  <a:srgbClr val="333229"/>
                </a:solidFill>
                <a:latin typeface="Roboto Bold"/>
                <a:ea typeface="Roboto Bold"/>
                <a:cs typeface="Roboto Bold"/>
                <a:sym typeface="Roboto Bold"/>
              </a:rPr>
              <a:t> família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 e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 os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 p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rofissionais da educação.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Apoio 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técn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ico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 e financeiro às escolas para elaboraçã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o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 e imple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ment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açã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o 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do Pl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n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o 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de Ação.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Desenv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ol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v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imento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 de materiais pedagógicos que valorizem a integração entre família e escola.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Fomento à 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r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eflex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ão s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obre a importância da família e da escola na c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on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s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tr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uçã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o 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do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pr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o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jet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o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 de vida dos estudantes.</a:t>
            </a:r>
          </a:p>
          <a:p>
            <a:pPr algn="l">
              <a:lnSpc>
                <a:spcPts val="4200"/>
              </a:lnSpc>
            </a:pPr>
          </a:p>
          <a:p>
            <a:pPr algn="ctr">
              <a:lnSpc>
                <a:spcPts val="4200"/>
              </a:lnSpc>
            </a:pPr>
            <a:r>
              <a:rPr lang="en-US" b="true" sz="3000" spc="51">
                <a:solidFill>
                  <a:srgbClr val="0E6EB3"/>
                </a:solidFill>
                <a:latin typeface="Roboto Bold"/>
                <a:ea typeface="Roboto Bold"/>
                <a:cs typeface="Roboto Bold"/>
                <a:sym typeface="Roboto Bold"/>
              </a:rPr>
              <a:t>RESULTADOS</a:t>
            </a:r>
          </a:p>
          <a:p>
            <a:pPr algn="ctr">
              <a:lnSpc>
                <a:spcPts val="4200"/>
              </a:lnSpc>
            </a:pP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Aum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ento da participação das famílias na vida escolar dos estudantes.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Melhoria do desempenho escolar dos alunos.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Fortalecimento dos vínculos entre escola e comunidade.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Contribuição para a consecução das metas do Plano Nacional de Educação e das premissas da BNCC.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550188" y="608963"/>
            <a:ext cx="17187623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b="true" sz="6000" spc="102">
                <a:solidFill>
                  <a:srgbClr val="0E6EB3"/>
                </a:solidFill>
                <a:latin typeface="Roboto Bold"/>
                <a:ea typeface="Roboto Bold"/>
                <a:cs typeface="Roboto Bold"/>
                <a:sym typeface="Roboto Bold"/>
              </a:rPr>
              <a:t>Educação e Família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80488" y="4455228"/>
            <a:ext cx="13592463" cy="15860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818"/>
              </a:lnSpc>
            </a:pPr>
            <a:r>
              <a:rPr lang="en-US" sz="11818" spc="200" b="true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AÇÕES SEEDF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780488" y="568963"/>
            <a:ext cx="2994311" cy="919475"/>
          </a:xfrm>
          <a:custGeom>
            <a:avLst/>
            <a:gdLst/>
            <a:ahLst/>
            <a:cxnLst/>
            <a:rect r="r" b="b" t="t" l="l"/>
            <a:pathLst>
              <a:path h="919475" w="2994311">
                <a:moveTo>
                  <a:pt x="0" y="0"/>
                </a:moveTo>
                <a:lnTo>
                  <a:pt x="2994311" y="0"/>
                </a:lnTo>
                <a:lnTo>
                  <a:pt x="2994311" y="919474"/>
                </a:lnTo>
                <a:lnTo>
                  <a:pt x="0" y="9194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409575"/>
            <a:ext cx="16230600" cy="619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00"/>
              </a:lnSpc>
            </a:pPr>
            <a:r>
              <a:rPr lang="en-US" b="true" sz="4500" spc="76">
                <a:solidFill>
                  <a:srgbClr val="0E6EB3"/>
                </a:solidFill>
                <a:latin typeface="Roboto Bold"/>
                <a:ea typeface="Roboto Bold"/>
                <a:cs typeface="Roboto Bold"/>
                <a:sym typeface="Roboto Bold"/>
              </a:rPr>
              <a:t>Lei da Gestão Democrática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579087" y="1375944"/>
            <a:ext cx="17039903" cy="86844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060"/>
              </a:lnSpc>
            </a:pPr>
            <a:r>
              <a:rPr lang="en-US" sz="2900" spc="49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A </a:t>
            </a:r>
            <a:r>
              <a:rPr lang="en-US" b="true" sz="2900" spc="49">
                <a:solidFill>
                  <a:srgbClr val="333229"/>
                </a:solidFill>
                <a:latin typeface="Roboto Bold"/>
                <a:ea typeface="Roboto Bold"/>
                <a:cs typeface="Roboto Bold"/>
                <a:sym typeface="Roboto Bold"/>
              </a:rPr>
              <a:t>Lei nº 4.751, de 7 de fevereiro de 2012,</a:t>
            </a:r>
            <a:r>
              <a:rPr lang="en-US" sz="2900" spc="49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 que trata da gestão democrática da educação básica na Rede Pública de Ensino do Distrito Federal, estabelece mecanismos que promovem a participação ativa da comunidade escolar, incluindo as famílias, na gestão das escolas.​</a:t>
            </a:r>
          </a:p>
          <a:p>
            <a:pPr algn="just">
              <a:lnSpc>
                <a:spcPts val="4060"/>
              </a:lnSpc>
            </a:pPr>
          </a:p>
          <a:p>
            <a:pPr algn="just">
              <a:lnSpc>
                <a:spcPts val="4060"/>
              </a:lnSpc>
            </a:pPr>
            <a:r>
              <a:rPr lang="en-US" b="true" sz="2900" spc="49">
                <a:solidFill>
                  <a:srgbClr val="004AAD"/>
                </a:solidFill>
                <a:latin typeface="Roboto Bold"/>
                <a:ea typeface="Roboto Bold"/>
                <a:cs typeface="Roboto Bold"/>
                <a:sym typeface="Roboto Bold"/>
              </a:rPr>
              <a:t>Princípios Fundamentais:</a:t>
            </a:r>
          </a:p>
          <a:p>
            <a:pPr algn="just" marL="626111" indent="-313055" lvl="1">
              <a:lnSpc>
                <a:spcPts val="4060"/>
              </a:lnSpc>
              <a:buFont typeface="Arial"/>
              <a:buChar char="•"/>
            </a:pPr>
            <a:r>
              <a:rPr lang="en-US" b="true" sz="2900" spc="49">
                <a:solidFill>
                  <a:srgbClr val="333229"/>
                </a:solidFill>
                <a:latin typeface="Roboto Bold"/>
                <a:ea typeface="Roboto Bold"/>
                <a:cs typeface="Roboto Bold"/>
                <a:sym typeface="Roboto Bold"/>
              </a:rPr>
              <a:t>Participação da Comunidade Escola</a:t>
            </a:r>
            <a:r>
              <a:rPr lang="en-US" sz="2900" spc="49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r: Permite que as famílias contribuam nas decisões pedagógicas, administrativas e financeiras das escolas.</a:t>
            </a:r>
          </a:p>
          <a:p>
            <a:pPr algn="just">
              <a:lnSpc>
                <a:spcPts val="4060"/>
              </a:lnSpc>
            </a:pPr>
          </a:p>
          <a:p>
            <a:pPr algn="just" marL="626111" indent="-313055" lvl="1">
              <a:lnSpc>
                <a:spcPts val="4060"/>
              </a:lnSpc>
              <a:buFont typeface="Arial"/>
              <a:buChar char="•"/>
            </a:pPr>
            <a:r>
              <a:rPr lang="en-US" b="true" sz="2900" spc="49">
                <a:solidFill>
                  <a:srgbClr val="333229"/>
                </a:solidFill>
                <a:latin typeface="Roboto Bold"/>
                <a:ea typeface="Roboto Bold"/>
                <a:cs typeface="Roboto Bold"/>
                <a:sym typeface="Roboto Bold"/>
              </a:rPr>
              <a:t>Eleição de Diretores e Vice-Diretores:</a:t>
            </a:r>
            <a:r>
              <a:rPr lang="en-US" sz="2900" spc="49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 Prevê eleições diretas para cargos de direção, fortalecendo o vínculo entre gestão escolar e famílias.</a:t>
            </a:r>
          </a:p>
          <a:p>
            <a:pPr algn="just">
              <a:lnSpc>
                <a:spcPts val="4060"/>
              </a:lnSpc>
            </a:pPr>
          </a:p>
          <a:p>
            <a:pPr algn="just" marL="626111" indent="-313055" lvl="1">
              <a:lnSpc>
                <a:spcPts val="4060"/>
              </a:lnSpc>
              <a:buFont typeface="Arial"/>
              <a:buChar char="•"/>
            </a:pPr>
            <a:r>
              <a:rPr lang="en-US" b="true" sz="2900" spc="49">
                <a:solidFill>
                  <a:srgbClr val="333229"/>
                </a:solidFill>
                <a:latin typeface="Roboto Bold"/>
                <a:ea typeface="Roboto Bold"/>
                <a:cs typeface="Roboto Bold"/>
                <a:sym typeface="Roboto Bold"/>
              </a:rPr>
              <a:t>Autonomia e Transparência:</a:t>
            </a:r>
            <a:r>
              <a:rPr lang="en-US" sz="2900" spc="49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 Garante a transparência na gestão</a:t>
            </a:r>
          </a:p>
          <a:p>
            <a:pPr algn="just">
              <a:lnSpc>
                <a:spcPts val="4060"/>
              </a:lnSpc>
            </a:pPr>
          </a:p>
          <a:p>
            <a:pPr algn="just">
              <a:lnSpc>
                <a:spcPts val="4060"/>
              </a:lnSpc>
            </a:pPr>
            <a:r>
              <a:rPr lang="en-US" sz="2900" spc="49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lang="en-US" sz="2900" spc="49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 Lei da Gestão Democrática do Distrito Federal reconhece e valoriza o papel das famílias na construção de uma escola mais participativa, transparente e alinhada às necessidades da comunidade, promovendo uma educação pública de qualidade para todos.</a:t>
            </a:r>
          </a:p>
          <a:p>
            <a:pPr algn="just">
              <a:lnSpc>
                <a:spcPts val="3640"/>
              </a:lnSpc>
            </a:pP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30439" y="498502"/>
            <a:ext cx="17057590" cy="5301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99"/>
              </a:lnSpc>
            </a:pPr>
            <a:r>
              <a:rPr lang="en-US" b="true" sz="3999" spc="67">
                <a:solidFill>
                  <a:srgbClr val="0E6EB3"/>
                </a:solidFill>
                <a:latin typeface="Roboto Bold"/>
                <a:ea typeface="Roboto Bold"/>
                <a:cs typeface="Roboto Bold"/>
                <a:sym typeface="Roboto Bold"/>
              </a:rPr>
              <a:t>Política Distrital de Educação para a Integridade - Lei nº 1.603/2025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2539719" y="6330345"/>
            <a:ext cx="5223147" cy="3480738"/>
          </a:xfrm>
          <a:custGeom>
            <a:avLst/>
            <a:gdLst/>
            <a:ahLst/>
            <a:cxnLst/>
            <a:rect r="r" b="b" t="t" l="l"/>
            <a:pathLst>
              <a:path h="3480738" w="5223147">
                <a:moveTo>
                  <a:pt x="0" y="0"/>
                </a:moveTo>
                <a:lnTo>
                  <a:pt x="5223147" y="0"/>
                </a:lnTo>
                <a:lnTo>
                  <a:pt x="5223147" y="3480738"/>
                </a:lnTo>
                <a:lnTo>
                  <a:pt x="0" y="34807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22203" y="6371051"/>
            <a:ext cx="5162064" cy="3440032"/>
          </a:xfrm>
          <a:custGeom>
            <a:avLst/>
            <a:gdLst/>
            <a:ahLst/>
            <a:cxnLst/>
            <a:rect r="r" b="b" t="t" l="l"/>
            <a:pathLst>
              <a:path h="3440032" w="5162064">
                <a:moveTo>
                  <a:pt x="0" y="0"/>
                </a:moveTo>
                <a:lnTo>
                  <a:pt x="5162065" y="0"/>
                </a:lnTo>
                <a:lnTo>
                  <a:pt x="5162065" y="3440032"/>
                </a:lnTo>
                <a:lnTo>
                  <a:pt x="0" y="344003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222418" y="6371051"/>
            <a:ext cx="2736817" cy="3440032"/>
          </a:xfrm>
          <a:custGeom>
            <a:avLst/>
            <a:gdLst/>
            <a:ahLst/>
            <a:cxnLst/>
            <a:rect r="r" b="b" t="t" l="l"/>
            <a:pathLst>
              <a:path h="3440032" w="2736817">
                <a:moveTo>
                  <a:pt x="0" y="0"/>
                </a:moveTo>
                <a:lnTo>
                  <a:pt x="2736817" y="0"/>
                </a:lnTo>
                <a:lnTo>
                  <a:pt x="2736817" y="3440032"/>
                </a:lnTo>
                <a:lnTo>
                  <a:pt x="0" y="344003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-6077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401212" y="6371051"/>
            <a:ext cx="2696530" cy="3440032"/>
          </a:xfrm>
          <a:custGeom>
            <a:avLst/>
            <a:gdLst/>
            <a:ahLst/>
            <a:cxnLst/>
            <a:rect r="r" b="b" t="t" l="l"/>
            <a:pathLst>
              <a:path h="3440032" w="2696530">
                <a:moveTo>
                  <a:pt x="0" y="0"/>
                </a:moveTo>
                <a:lnTo>
                  <a:pt x="2696530" y="0"/>
                </a:lnTo>
                <a:lnTo>
                  <a:pt x="2696530" y="3440032"/>
                </a:lnTo>
                <a:lnTo>
                  <a:pt x="0" y="344003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4845" r="0" b="-6935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608206" y="1301947"/>
            <a:ext cx="17071587" cy="45628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640"/>
              </a:lnSpc>
            </a:pPr>
            <a:r>
              <a:rPr lang="en-US" sz="2600" spc="44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​A Política Distrital de Educação para a Integridade fortalece o compromisso das escolas com a formação ética dos alunos. Com a nova Lei da Educação para a Cidadania, o</a:t>
            </a:r>
            <a:r>
              <a:rPr lang="en-US" sz="2600" spc="44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b="true" sz="2600" spc="44">
                <a:solidFill>
                  <a:srgbClr val="333229"/>
                </a:solidFill>
                <a:latin typeface="Roboto Bold"/>
                <a:ea typeface="Roboto Bold"/>
                <a:cs typeface="Roboto Bold"/>
                <a:sym typeface="Roboto Bold"/>
              </a:rPr>
              <a:t>programa NaMora</a:t>
            </a:r>
            <a:r>
              <a:rPr lang="en-US" b="true" sz="2600" spc="44">
                <a:solidFill>
                  <a:srgbClr val="333229"/>
                </a:solidFill>
                <a:latin typeface="Roboto Bold"/>
                <a:ea typeface="Roboto Bold"/>
                <a:cs typeface="Roboto Bold"/>
                <a:sym typeface="Roboto Bold"/>
              </a:rPr>
              <a:t>l,</a:t>
            </a:r>
            <a:r>
              <a:rPr lang="en-US" sz="2600" spc="44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 já presente nas escolas públicas, será ampliado para todas instituições públicas e privadas. </a:t>
            </a:r>
          </a:p>
          <a:p>
            <a:pPr algn="just">
              <a:lnSpc>
                <a:spcPts val="3640"/>
              </a:lnSpc>
            </a:pPr>
          </a:p>
          <a:p>
            <a:pPr algn="just">
              <a:lnSpc>
                <a:spcPts val="3640"/>
              </a:lnSpc>
            </a:pPr>
            <a:r>
              <a:rPr lang="en-US" sz="2600" spc="44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O </a:t>
            </a:r>
            <a:r>
              <a:rPr lang="en-US" b="true" sz="2600" spc="44">
                <a:solidFill>
                  <a:srgbClr val="333229"/>
                </a:solidFill>
                <a:latin typeface="Roboto Bold"/>
                <a:ea typeface="Roboto Bold"/>
                <a:cs typeface="Roboto Bold"/>
                <a:sym typeface="Roboto Bold"/>
              </a:rPr>
              <a:t>Programa NaMoral </a:t>
            </a:r>
            <a:r>
              <a:rPr lang="en-US" sz="2600" spc="44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é uma</a:t>
            </a:r>
            <a:r>
              <a:rPr lang="en-US" sz="2600" spc="44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 parceria da Secretaria de Estado de Educação do Distrito Federal (SEEDF) e do Ministério Público do Distrito Fede</a:t>
            </a:r>
            <a:r>
              <a:rPr lang="en-US" sz="2600" spc="44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r</a:t>
            </a:r>
            <a:r>
              <a:rPr lang="en-US" sz="2600" spc="44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al e Territórios (MPDFT), para promover a formação ética e cidadã dos estudantes da rede pública de ensino. </a:t>
            </a:r>
          </a:p>
          <a:p>
            <a:pPr algn="just">
              <a:lnSpc>
                <a:spcPts val="3640"/>
              </a:lnSpc>
            </a:pPr>
          </a:p>
          <a:p>
            <a:pPr algn="just">
              <a:lnSpc>
                <a:spcPts val="3640"/>
              </a:lnSpc>
            </a:pPr>
            <a:r>
              <a:rPr lang="en-US" sz="2600" spc="44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Além do ambiente escolar, as reflexões levadas para casa incentivam laços familiares e atitudes sociais mais justas, consolidando a parceria entre escola e família na formação de cidadãos éticos.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80488" y="4455228"/>
            <a:ext cx="13592463" cy="15860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818"/>
              </a:lnSpc>
            </a:pPr>
            <a:r>
              <a:rPr lang="en-US" sz="11818" spc="200" b="true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PROJETOS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780488" y="568963"/>
            <a:ext cx="2994311" cy="919475"/>
          </a:xfrm>
          <a:custGeom>
            <a:avLst/>
            <a:gdLst/>
            <a:ahLst/>
            <a:cxnLst/>
            <a:rect r="r" b="b" t="t" l="l"/>
            <a:pathLst>
              <a:path h="919475" w="2994311">
                <a:moveTo>
                  <a:pt x="0" y="0"/>
                </a:moveTo>
                <a:lnTo>
                  <a:pt x="2994311" y="0"/>
                </a:lnTo>
                <a:lnTo>
                  <a:pt x="2994311" y="919474"/>
                </a:lnTo>
                <a:lnTo>
                  <a:pt x="0" y="9194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08796" y="-61198"/>
            <a:ext cx="18396796" cy="10348198"/>
          </a:xfrm>
          <a:custGeom>
            <a:avLst/>
            <a:gdLst/>
            <a:ahLst/>
            <a:cxnLst/>
            <a:rect r="r" b="b" t="t" l="l"/>
            <a:pathLst>
              <a:path h="10348198" w="18396796">
                <a:moveTo>
                  <a:pt x="0" y="0"/>
                </a:moveTo>
                <a:lnTo>
                  <a:pt x="18396796" y="0"/>
                </a:lnTo>
                <a:lnTo>
                  <a:pt x="18396796" y="10348198"/>
                </a:lnTo>
                <a:lnTo>
                  <a:pt x="0" y="10348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711191" y="0"/>
            <a:ext cx="7576809" cy="10287000"/>
            <a:chOff x="0" y="0"/>
            <a:chExt cx="577407" cy="78394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7407" cy="783942"/>
            </a:xfrm>
            <a:custGeom>
              <a:avLst/>
              <a:gdLst/>
              <a:ahLst/>
              <a:cxnLst/>
              <a:rect r="r" b="b" t="t" l="l"/>
              <a:pathLst>
                <a:path h="783942" w="577407">
                  <a:moveTo>
                    <a:pt x="0" y="0"/>
                  </a:moveTo>
                  <a:lnTo>
                    <a:pt x="577407" y="0"/>
                  </a:lnTo>
                  <a:lnTo>
                    <a:pt x="577407" y="783942"/>
                  </a:lnTo>
                  <a:lnTo>
                    <a:pt x="0" y="783942"/>
                  </a:lnTo>
                  <a:close/>
                </a:path>
              </a:pathLst>
            </a:custGeom>
            <a:blipFill>
              <a:blip r:embed="rId3"/>
              <a:stretch>
                <a:fillRect l="0" t="-15470" r="0" b="-15470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355759" y="1819717"/>
            <a:ext cx="10098131" cy="2343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b="true" sz="6000" spc="102">
                <a:solidFill>
                  <a:srgbClr val="0E6EB3"/>
                </a:solidFill>
                <a:latin typeface="Roboto Bold"/>
                <a:ea typeface="Roboto Bold"/>
                <a:cs typeface="Roboto Bold"/>
                <a:sym typeface="Roboto Bold"/>
              </a:rPr>
              <a:t>24 de Abril</a:t>
            </a:r>
          </a:p>
          <a:p>
            <a:pPr algn="ctr">
              <a:lnSpc>
                <a:spcPts val="6000"/>
              </a:lnSpc>
            </a:pPr>
            <a:r>
              <a:rPr lang="en-US" b="true" sz="6000" spc="102">
                <a:solidFill>
                  <a:srgbClr val="0E6EB3"/>
                </a:solidFill>
                <a:latin typeface="Roboto Bold"/>
                <a:ea typeface="Roboto Bold"/>
                <a:cs typeface="Roboto Bold"/>
                <a:sym typeface="Roboto Bold"/>
              </a:rPr>
              <a:t>Dia Nacional da Família na Escola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55759" y="5067300"/>
            <a:ext cx="10098131" cy="26667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Instituído pelo </a:t>
            </a:r>
            <a:r>
              <a:rPr lang="en-US" b="true" sz="3000" spc="51">
                <a:solidFill>
                  <a:srgbClr val="333229"/>
                </a:solidFill>
                <a:latin typeface="Roboto Bold"/>
                <a:ea typeface="Roboto Bold"/>
                <a:cs typeface="Roboto Bold"/>
                <a:sym typeface="Roboto Bold"/>
              </a:rPr>
              <a:t>Ministério da Educação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 (MEC) EM 2001</a:t>
            </a:r>
          </a:p>
          <a:p>
            <a:pPr algn="just">
              <a:lnSpc>
                <a:spcPts val="4200"/>
              </a:lnSpc>
            </a:pPr>
          </a:p>
          <a:p>
            <a:pPr algn="ctr">
              <a:lnSpc>
                <a:spcPts val="4200"/>
              </a:lnSpc>
            </a:pPr>
            <a:r>
              <a:rPr lang="en-US" b="true" sz="3000" spc="51">
                <a:solidFill>
                  <a:srgbClr val="046EB3"/>
                </a:solidFill>
                <a:latin typeface="Roboto Bold"/>
                <a:ea typeface="Roboto Bold"/>
                <a:cs typeface="Roboto Bold"/>
                <a:sym typeface="Roboto Bold"/>
              </a:rPr>
              <a:t>OBJETIVO </a:t>
            </a:r>
          </a:p>
          <a:p>
            <a:pPr algn="just">
              <a:lnSpc>
                <a:spcPts val="4200"/>
              </a:lnSpc>
            </a:pP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Sensibilizar a sociedade sobre a importância da parceria entre a escola e a família na educação dos alunos. 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221750" y="5875218"/>
            <a:ext cx="10368233" cy="3932408"/>
          </a:xfrm>
          <a:custGeom>
            <a:avLst/>
            <a:gdLst/>
            <a:ahLst/>
            <a:cxnLst/>
            <a:rect r="r" b="b" t="t" l="l"/>
            <a:pathLst>
              <a:path h="3932408" w="10368233">
                <a:moveTo>
                  <a:pt x="0" y="0"/>
                </a:moveTo>
                <a:lnTo>
                  <a:pt x="10368233" y="0"/>
                </a:lnTo>
                <a:lnTo>
                  <a:pt x="10368233" y="3932408"/>
                </a:lnTo>
                <a:lnTo>
                  <a:pt x="0" y="39324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47668" r="-14628" b="-22902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28700" y="6034499"/>
            <a:ext cx="2652772" cy="3773127"/>
          </a:xfrm>
          <a:custGeom>
            <a:avLst/>
            <a:gdLst/>
            <a:ahLst/>
            <a:cxnLst/>
            <a:rect r="r" b="b" t="t" l="l"/>
            <a:pathLst>
              <a:path h="3773127" w="2652772">
                <a:moveTo>
                  <a:pt x="0" y="0"/>
                </a:moveTo>
                <a:lnTo>
                  <a:pt x="2652772" y="0"/>
                </a:lnTo>
                <a:lnTo>
                  <a:pt x="2652772" y="3773127"/>
                </a:lnTo>
                <a:lnTo>
                  <a:pt x="0" y="37731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205" t="0" r="-5469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5130261" y="2008548"/>
            <a:ext cx="2607550" cy="3537030"/>
          </a:xfrm>
          <a:custGeom>
            <a:avLst/>
            <a:gdLst/>
            <a:ahLst/>
            <a:cxnLst/>
            <a:rect r="r" b="b" t="t" l="l"/>
            <a:pathLst>
              <a:path h="3537030" w="2607550">
                <a:moveTo>
                  <a:pt x="0" y="0"/>
                </a:moveTo>
                <a:lnTo>
                  <a:pt x="2607551" y="0"/>
                </a:lnTo>
                <a:lnTo>
                  <a:pt x="2607551" y="3537030"/>
                </a:lnTo>
                <a:lnTo>
                  <a:pt x="0" y="35370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26116" r="0" b="-33551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28700" y="2008548"/>
            <a:ext cx="2652772" cy="3537030"/>
          </a:xfrm>
          <a:custGeom>
            <a:avLst/>
            <a:gdLst/>
            <a:ahLst/>
            <a:cxnLst/>
            <a:rect r="r" b="b" t="t" l="l"/>
            <a:pathLst>
              <a:path h="3537030" w="2652772">
                <a:moveTo>
                  <a:pt x="0" y="0"/>
                </a:moveTo>
                <a:lnTo>
                  <a:pt x="2652772" y="0"/>
                </a:lnTo>
                <a:lnTo>
                  <a:pt x="2652772" y="3537030"/>
                </a:lnTo>
                <a:lnTo>
                  <a:pt x="0" y="353703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130261" y="6034499"/>
            <a:ext cx="2643307" cy="3773127"/>
          </a:xfrm>
          <a:custGeom>
            <a:avLst/>
            <a:gdLst/>
            <a:ahLst/>
            <a:cxnLst/>
            <a:rect r="r" b="b" t="t" l="l"/>
            <a:pathLst>
              <a:path h="3773127" w="2643307">
                <a:moveTo>
                  <a:pt x="0" y="0"/>
                </a:moveTo>
                <a:lnTo>
                  <a:pt x="2643307" y="0"/>
                </a:lnTo>
                <a:lnTo>
                  <a:pt x="2643307" y="3773127"/>
                </a:lnTo>
                <a:lnTo>
                  <a:pt x="0" y="377312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7278" t="0" r="-7278" b="-42674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550188" y="422329"/>
            <a:ext cx="17187623" cy="12984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b="true" sz="5000" spc="85">
                <a:solidFill>
                  <a:srgbClr val="0E6EB3"/>
                </a:solidFill>
                <a:latin typeface="Roboto Bold"/>
                <a:ea typeface="Roboto Bold"/>
                <a:cs typeface="Roboto Bold"/>
                <a:sym typeface="Roboto Bold"/>
              </a:rPr>
              <a:t>Estreitando Laços</a:t>
            </a:r>
          </a:p>
          <a:p>
            <a:pPr algn="ctr">
              <a:lnSpc>
                <a:spcPts val="5000"/>
              </a:lnSpc>
            </a:pPr>
            <a:r>
              <a:rPr lang="en-US" b="true" sz="5000" spc="85">
                <a:solidFill>
                  <a:srgbClr val="0E6EB3"/>
                </a:solidFill>
                <a:latin typeface="Roboto Bold"/>
                <a:ea typeface="Roboto Bold"/>
                <a:cs typeface="Roboto Bold"/>
                <a:sym typeface="Roboto Bold"/>
              </a:rPr>
              <a:t>Escola do Parque da Cidade PROEM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4221750" y="2290405"/>
            <a:ext cx="10368233" cy="32551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339"/>
              </a:lnSpc>
            </a:pPr>
            <a:r>
              <a:rPr lang="en-US" sz="3099" spc="52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O projeto </a:t>
            </a:r>
            <a:r>
              <a:rPr lang="en-US" b="true" sz="3099" spc="52">
                <a:solidFill>
                  <a:srgbClr val="004AAD"/>
                </a:solidFill>
                <a:latin typeface="Roboto Bold"/>
                <a:ea typeface="Roboto Bold"/>
                <a:cs typeface="Roboto Bold"/>
                <a:sym typeface="Roboto Bold"/>
              </a:rPr>
              <a:t>"Estreitando Laços"</a:t>
            </a:r>
            <a:r>
              <a:rPr lang="en-US" sz="3099" spc="52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, do </a:t>
            </a:r>
            <a:r>
              <a:rPr lang="en-US" b="true" sz="3099" spc="52">
                <a:solidFill>
                  <a:srgbClr val="333229"/>
                </a:solidFill>
                <a:latin typeface="Roboto Bold"/>
                <a:ea typeface="Roboto Bold"/>
                <a:cs typeface="Roboto Bold"/>
                <a:sym typeface="Roboto Bold"/>
              </a:rPr>
              <a:t>PROEM</a:t>
            </a:r>
            <a:r>
              <a:rPr lang="en-US" sz="3099" spc="52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, foca no fortalecimento de parcerias institucionais e na corresponsabilidade na promoção de políticas públicas. </a:t>
            </a:r>
          </a:p>
          <a:p>
            <a:pPr algn="just">
              <a:lnSpc>
                <a:spcPts val="4339"/>
              </a:lnSpc>
            </a:pPr>
          </a:p>
          <a:p>
            <a:pPr algn="just">
              <a:lnSpc>
                <a:spcPts val="4339"/>
              </a:lnSpc>
            </a:pPr>
            <a:r>
              <a:rPr lang="en-US" sz="3099" spc="52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Os </a:t>
            </a:r>
            <a:r>
              <a:rPr lang="en-US" sz="3099" spc="52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e</a:t>
            </a:r>
            <a:r>
              <a:rPr lang="en-US" sz="3099" spc="52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ncontros</a:t>
            </a:r>
            <a:r>
              <a:rPr lang="en-US" sz="3099" spc="52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 mensais que acontecem na Escola, fortalecem o vinculo  entre a escola e a família</a:t>
            </a:r>
            <a:r>
              <a:rPr lang="en-US" sz="3099" spc="52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01563" y="2027590"/>
            <a:ext cx="4690039" cy="6544558"/>
          </a:xfrm>
          <a:custGeom>
            <a:avLst/>
            <a:gdLst/>
            <a:ahLst/>
            <a:cxnLst/>
            <a:rect r="r" b="b" t="t" l="l"/>
            <a:pathLst>
              <a:path h="6544558" w="4690039">
                <a:moveTo>
                  <a:pt x="0" y="0"/>
                </a:moveTo>
                <a:lnTo>
                  <a:pt x="4690039" y="0"/>
                </a:lnTo>
                <a:lnTo>
                  <a:pt x="4690039" y="6544558"/>
                </a:lnTo>
                <a:lnTo>
                  <a:pt x="0" y="65445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5971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70284" y="599438"/>
            <a:ext cx="17375976" cy="6698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b="true" sz="5000" spc="85">
                <a:solidFill>
                  <a:srgbClr val="0E6EB3"/>
                </a:solidFill>
                <a:latin typeface="Roboto Bold"/>
                <a:ea typeface="Roboto Bold"/>
                <a:cs typeface="Roboto Bold"/>
                <a:sym typeface="Roboto Bold"/>
              </a:rPr>
              <a:t>Rodas de Conversas -CEM 01 do Guará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09531" y="2438671"/>
            <a:ext cx="11949769" cy="53334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Essa iniciativa fortalece o vínculo entre os responsáveis e o ambiente escolar, oportunizando um espaço de </a:t>
            </a:r>
            <a:r>
              <a:rPr lang="en-US" b="true" sz="3000" spc="51">
                <a:solidFill>
                  <a:srgbClr val="333229"/>
                </a:solidFill>
                <a:latin typeface="Roboto Bold"/>
                <a:ea typeface="Roboto Bold"/>
                <a:cs typeface="Roboto Bold"/>
                <a:sym typeface="Roboto Bold"/>
              </a:rPr>
              <a:t>escuta ativa, diálogo intergeracional e reflexão crítica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 sobre os impactos sociais, emocionais e comportamentais.</a:t>
            </a:r>
          </a:p>
          <a:p>
            <a:pPr algn="just">
              <a:lnSpc>
                <a:spcPts val="4200"/>
              </a:lnSpc>
            </a:pPr>
          </a:p>
          <a:p>
            <a:pPr algn="just">
              <a:lnSpc>
                <a:spcPts val="4200"/>
              </a:lnSpc>
            </a:pP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O evento, voltado à comunidade escolar, é um e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xem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p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lo concreto de ação que integra</a:t>
            </a: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 família e escola em torno de um tema central da formação dos jovens: os desafios e vivências da adolescência.</a:t>
            </a:r>
          </a:p>
          <a:p>
            <a:pPr algn="just">
              <a:lnSpc>
                <a:spcPts val="4200"/>
              </a:lnSpc>
            </a:pPr>
          </a:p>
          <a:p>
            <a:pPr algn="just">
              <a:lnSpc>
                <a:spcPts val="4200"/>
              </a:lnSpc>
            </a:pP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 l="0" t="0" r="0" b="0"/>
            </a:stretch>
          </a:blipFill>
        </p:spPr>
      </p:sp>
      <p:pic>
        <p:nvPicPr>
          <p:cNvPr name="Picture 3" id="3">
            <a:hlinkClick action="ppaction://media"/>
          </p:cNvPr>
          <p:cNvPicPr>
            <a:picLocks noChangeAspect="true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"/>
          <a:srcRect l="0" t="1230" r="0" b="1230"/>
          <a:stretch>
            <a:fillRect/>
          </a:stretch>
        </p:blipFill>
        <p:spPr>
          <a:xfrm flipH="false" flipV="false" rot="0">
            <a:off x="7469880" y="2262605"/>
            <a:ext cx="10501730" cy="5761790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550188" y="608963"/>
            <a:ext cx="17187623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b="true" sz="6000" spc="102">
                <a:solidFill>
                  <a:srgbClr val="0E6EB3"/>
                </a:solidFill>
                <a:latin typeface="Roboto Bold"/>
                <a:ea typeface="Roboto Bold"/>
                <a:cs typeface="Roboto Bold"/>
                <a:sym typeface="Roboto Bold"/>
              </a:rPr>
              <a:t>ESPAÇO OLHAR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52359" y="2025015"/>
            <a:ext cx="6793800" cy="61798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780"/>
              </a:lnSpc>
            </a:pPr>
            <a:r>
              <a:rPr lang="en-US" sz="2700" spc="45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O Espaço Olhar, é fruto de uma parceria entre a Secretaria de Educação do Distrito Federal (SEEDF) e a Secretaria de Saúde do Distrito Federal (SES-DF).</a:t>
            </a:r>
          </a:p>
          <a:p>
            <a:pPr algn="just">
              <a:lnSpc>
                <a:spcPts val="3780"/>
              </a:lnSpc>
            </a:pPr>
          </a:p>
          <a:p>
            <a:pPr algn="just">
              <a:lnSpc>
                <a:spcPts val="3780"/>
              </a:lnSpc>
            </a:pPr>
            <a:r>
              <a:rPr lang="en-US" sz="2700" spc="45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O projeto oferece rodas de </a:t>
            </a:r>
            <a:r>
              <a:rPr lang="en-US" b="true" sz="2700" spc="45">
                <a:solidFill>
                  <a:srgbClr val="333229"/>
                </a:solidFill>
                <a:latin typeface="Roboto Bold"/>
                <a:ea typeface="Roboto Bold"/>
                <a:cs typeface="Roboto Bold"/>
                <a:sym typeface="Roboto Bold"/>
              </a:rPr>
              <a:t>Terapia Comunitária Integrativa (TCI)</a:t>
            </a:r>
            <a:r>
              <a:rPr lang="en-US" sz="2700" spc="45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 para famílias de </a:t>
            </a:r>
            <a:r>
              <a:rPr lang="en-US" sz="2700" spc="45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es</a:t>
            </a:r>
            <a:r>
              <a:rPr lang="en-US" sz="2700" spc="45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t</a:t>
            </a:r>
            <a:r>
              <a:rPr lang="en-US" sz="2700" spc="45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ud</a:t>
            </a:r>
            <a:r>
              <a:rPr lang="en-US" sz="2700" spc="45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lang="en-US" sz="2700" spc="45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nte</a:t>
            </a:r>
            <a:r>
              <a:rPr lang="en-US" sz="2700" spc="45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s, </a:t>
            </a:r>
            <a:r>
              <a:rPr lang="en-US" sz="2700" spc="45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con</a:t>
            </a:r>
            <a:r>
              <a:rPr lang="en-US" sz="2700" spc="45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duzid</a:t>
            </a:r>
            <a:r>
              <a:rPr lang="en-US" sz="2700" spc="45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lang="en-US" sz="2700" spc="45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s</a:t>
            </a:r>
            <a:r>
              <a:rPr lang="en-US" sz="2700" spc="45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700" spc="45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p</a:t>
            </a:r>
            <a:r>
              <a:rPr lang="en-US" sz="2700" spc="45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o</a:t>
            </a:r>
            <a:r>
              <a:rPr lang="en-US" sz="2700" spc="45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r</a:t>
            </a:r>
            <a:r>
              <a:rPr lang="en-US" sz="2700" spc="45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700" spc="45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se</a:t>
            </a:r>
            <a:r>
              <a:rPr lang="en-US" sz="2700" spc="45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r</a:t>
            </a:r>
            <a:r>
              <a:rPr lang="en-US" sz="2700" spc="45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v</a:t>
            </a:r>
            <a:r>
              <a:rPr lang="en-US" sz="2700" spc="45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i</a:t>
            </a:r>
            <a:r>
              <a:rPr lang="en-US" sz="2700" spc="45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dores capacitados. </a:t>
            </a:r>
          </a:p>
          <a:p>
            <a:pPr algn="just">
              <a:lnSpc>
                <a:spcPts val="3780"/>
              </a:lnSpc>
            </a:pPr>
          </a:p>
          <a:p>
            <a:pPr algn="just">
              <a:lnSpc>
                <a:spcPts val="3780"/>
              </a:lnSpc>
            </a:pPr>
            <a:r>
              <a:rPr lang="en-US" sz="2700" spc="45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o Espaço Olhar </a:t>
            </a:r>
            <a:r>
              <a:rPr lang="en-US" sz="2700" spc="45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fortalece o vínculo entre os membros da comunidade escolar, promovendo bem-estar e integração</a:t>
            </a:r>
          </a:p>
        </p:txBody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49370" y="0"/>
            <a:ext cx="18437370" cy="10371021"/>
          </a:xfrm>
          <a:custGeom>
            <a:avLst/>
            <a:gdLst/>
            <a:ahLst/>
            <a:cxnLst/>
            <a:rect r="r" b="b" t="t" l="l"/>
            <a:pathLst>
              <a:path h="10371021" w="18437370">
                <a:moveTo>
                  <a:pt x="0" y="0"/>
                </a:moveTo>
                <a:lnTo>
                  <a:pt x="18437370" y="0"/>
                </a:lnTo>
                <a:lnTo>
                  <a:pt x="18437370" y="10371021"/>
                </a:lnTo>
                <a:lnTo>
                  <a:pt x="0" y="103710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270287" y="3034770"/>
            <a:ext cx="3732507" cy="3744394"/>
          </a:xfrm>
          <a:custGeom>
            <a:avLst/>
            <a:gdLst/>
            <a:ahLst/>
            <a:cxnLst/>
            <a:rect r="r" b="b" t="t" l="l"/>
            <a:pathLst>
              <a:path h="3744394" w="3732507">
                <a:moveTo>
                  <a:pt x="0" y="0"/>
                </a:moveTo>
                <a:lnTo>
                  <a:pt x="3732507" y="0"/>
                </a:lnTo>
                <a:lnTo>
                  <a:pt x="3732507" y="3744394"/>
                </a:lnTo>
                <a:lnTo>
                  <a:pt x="0" y="374439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403303" y="6779164"/>
            <a:ext cx="7862135" cy="24791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68"/>
              </a:lnSpc>
            </a:pPr>
          </a:p>
          <a:p>
            <a:pPr algn="ctr">
              <a:lnSpc>
                <a:spcPts val="3268"/>
              </a:lnSpc>
            </a:pPr>
            <a:r>
              <a:rPr lang="en-US" b="true" sz="2867" spc="48">
                <a:solidFill>
                  <a:srgbClr val="004AAD"/>
                </a:solidFill>
                <a:latin typeface="Roboto Bold"/>
                <a:ea typeface="Roboto Bold"/>
                <a:cs typeface="Roboto Bold"/>
                <a:sym typeface="Roboto Bold"/>
              </a:rPr>
              <a:t>Assessoria Especial de Cultura da Paz</a:t>
            </a:r>
          </a:p>
          <a:p>
            <a:pPr algn="ctr">
              <a:lnSpc>
                <a:spcPts val="3268"/>
              </a:lnSpc>
            </a:pPr>
            <a:r>
              <a:rPr lang="en-US" b="true" sz="2867" spc="48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Telefone: </a:t>
            </a:r>
            <a:r>
              <a:rPr lang="en-US" sz="2867" spc="4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(61) 3318-2994</a:t>
            </a:r>
          </a:p>
          <a:p>
            <a:pPr algn="ctr">
              <a:lnSpc>
                <a:spcPts val="3268"/>
              </a:lnSpc>
            </a:pPr>
            <a:r>
              <a:rPr lang="en-US" b="true" sz="2867" spc="48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E-mail:</a:t>
            </a:r>
            <a:r>
              <a:rPr lang="en-US" sz="2867" spc="4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aecp.subeb@se.df.gov.br</a:t>
            </a:r>
          </a:p>
          <a:p>
            <a:pPr algn="ctr">
              <a:lnSpc>
                <a:spcPts val="3268"/>
              </a:lnSpc>
            </a:pPr>
            <a:r>
              <a:rPr lang="en-US" b="true" sz="2867" spc="48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Instagram:</a:t>
            </a:r>
            <a:r>
              <a:rPr lang="en-US" sz="2867" spc="4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@aecp_seedf</a:t>
            </a:r>
          </a:p>
          <a:p>
            <a:pPr algn="ctr">
              <a:lnSpc>
                <a:spcPts val="3268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1797631"/>
            <a:ext cx="7862135" cy="8933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39"/>
              </a:lnSpc>
            </a:pPr>
            <a:r>
              <a:rPr lang="en-US" b="true" sz="6000" spc="102">
                <a:solidFill>
                  <a:srgbClr val="004AAD"/>
                </a:solidFill>
                <a:latin typeface="Roboto Bold"/>
                <a:ea typeface="Roboto Bold"/>
                <a:cs typeface="Roboto Bold"/>
                <a:sym typeface="Roboto Bold"/>
              </a:rPr>
              <a:t>Obrigada!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3739078"/>
            <a:ext cx="12960010" cy="15303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499"/>
              </a:lnSpc>
            </a:pPr>
            <a:r>
              <a:rPr lang="en-US" sz="11499" spc="195" b="true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LEGISLAÇÃO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780488" y="568963"/>
            <a:ext cx="2994311" cy="919475"/>
          </a:xfrm>
          <a:custGeom>
            <a:avLst/>
            <a:gdLst/>
            <a:ahLst/>
            <a:cxnLst/>
            <a:rect r="r" b="b" t="t" l="l"/>
            <a:pathLst>
              <a:path h="919475" w="2994311">
                <a:moveTo>
                  <a:pt x="0" y="0"/>
                </a:moveTo>
                <a:lnTo>
                  <a:pt x="2994311" y="0"/>
                </a:lnTo>
                <a:lnTo>
                  <a:pt x="2994311" y="919474"/>
                </a:lnTo>
                <a:lnTo>
                  <a:pt x="0" y="9194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028700" y="5288450"/>
            <a:ext cx="7862135" cy="7428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00"/>
              </a:lnSpc>
            </a:pPr>
            <a:r>
              <a:rPr lang="en-US" sz="5000" spc="85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O que diz a Lei?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1349320"/>
            <a:ext cx="16230600" cy="619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00"/>
              </a:lnSpc>
            </a:pPr>
            <a:r>
              <a:rPr lang="en-US" b="true" sz="4500" spc="76">
                <a:solidFill>
                  <a:srgbClr val="0E6EB3"/>
                </a:solidFill>
                <a:latin typeface="Roboto Bold"/>
                <a:ea typeface="Roboto Bold"/>
                <a:cs typeface="Roboto Bold"/>
                <a:sym typeface="Roboto Bold"/>
              </a:rPr>
              <a:t>Constituição Federal - Art. 205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2301820"/>
            <a:ext cx="16230600" cy="1562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194"/>
              </a:lnSpc>
            </a:pPr>
            <a:r>
              <a:rPr lang="en-US" sz="2996" spc="50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A </a:t>
            </a:r>
            <a:r>
              <a:rPr lang="en-US" sz="2996" spc="50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educação, direito de todos e dever do </a:t>
            </a:r>
            <a:r>
              <a:rPr lang="en-US" b="true" sz="2996" spc="50">
                <a:solidFill>
                  <a:srgbClr val="333229"/>
                </a:solidFill>
                <a:latin typeface="Roboto Bold"/>
                <a:ea typeface="Roboto Bold"/>
                <a:cs typeface="Roboto Bold"/>
                <a:sym typeface="Roboto Bold"/>
              </a:rPr>
              <a:t>Estado</a:t>
            </a:r>
            <a:r>
              <a:rPr lang="en-US" sz="2996" spc="50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 e da </a:t>
            </a:r>
            <a:r>
              <a:rPr lang="en-US" b="true" sz="2996" spc="50">
                <a:solidFill>
                  <a:srgbClr val="333229"/>
                </a:solidFill>
                <a:latin typeface="Roboto Bold"/>
                <a:ea typeface="Roboto Bold"/>
                <a:cs typeface="Roboto Bold"/>
                <a:sym typeface="Roboto Bold"/>
              </a:rPr>
              <a:t>família</a:t>
            </a:r>
            <a:r>
              <a:rPr lang="en-US" sz="2996" spc="50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, será promovida e incentivada com a colaboração da sociedade, visando ao pleno desenvolvimento da pessoa, seu preparo para o exercício da cidadania e sua qualificação para o trabalho.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4330745"/>
            <a:ext cx="16230600" cy="5733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b="true" sz="4200" spc="71">
                <a:solidFill>
                  <a:srgbClr val="0E6EB3"/>
                </a:solidFill>
                <a:latin typeface="Roboto Bold"/>
                <a:ea typeface="Roboto Bold"/>
                <a:cs typeface="Roboto Bold"/>
                <a:sym typeface="Roboto Bold"/>
              </a:rPr>
              <a:t>Lei de Diretrizes e Bases da Educação Nacional (LDB) - Art. 2º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5237471"/>
            <a:ext cx="16230600" cy="1562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194"/>
              </a:lnSpc>
            </a:pPr>
            <a:r>
              <a:rPr lang="en-US" sz="2996" spc="50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A </a:t>
            </a:r>
            <a:r>
              <a:rPr lang="en-US" sz="2996" spc="50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educação é direito de todos e dever da </a:t>
            </a:r>
            <a:r>
              <a:rPr lang="en-US" b="true" sz="2996" spc="50">
                <a:solidFill>
                  <a:srgbClr val="333229"/>
                </a:solidFill>
                <a:latin typeface="Roboto Bold"/>
                <a:ea typeface="Roboto Bold"/>
                <a:cs typeface="Roboto Bold"/>
                <a:sym typeface="Roboto Bold"/>
              </a:rPr>
              <a:t>família</a:t>
            </a:r>
            <a:r>
              <a:rPr lang="en-US" sz="2996" spc="50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 e do </a:t>
            </a:r>
            <a:r>
              <a:rPr lang="en-US" b="true" sz="2996" spc="50">
                <a:solidFill>
                  <a:srgbClr val="333229"/>
                </a:solidFill>
                <a:latin typeface="Roboto Bold"/>
                <a:ea typeface="Roboto Bold"/>
                <a:cs typeface="Roboto Bold"/>
                <a:sym typeface="Roboto Bold"/>
              </a:rPr>
              <a:t>Estado</a:t>
            </a:r>
            <a:r>
              <a:rPr lang="en-US" sz="2996" spc="50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 cabendo aos pais, na idade própria, matricular seus filhos na rede escolar, cumprindo ao Estado a responsabilidade de oferecer vagas e condições adequadas de ensino.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7266396"/>
            <a:ext cx="16230600" cy="619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00"/>
              </a:lnSpc>
            </a:pPr>
            <a:r>
              <a:rPr lang="en-US" b="true" sz="4500" spc="76">
                <a:solidFill>
                  <a:srgbClr val="0E6EB3"/>
                </a:solidFill>
                <a:latin typeface="Roboto Bold"/>
                <a:ea typeface="Roboto Bold"/>
                <a:cs typeface="Roboto Bold"/>
                <a:sym typeface="Roboto Bold"/>
              </a:rPr>
              <a:t>Estatuto da Criança e do Adolescente (ECA) - Art. 54, § 3º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8219975"/>
            <a:ext cx="16230600" cy="1038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4"/>
              </a:lnSpc>
            </a:pPr>
            <a:r>
              <a:rPr lang="en-US" sz="2996" spc="50" b="true">
                <a:solidFill>
                  <a:srgbClr val="333229"/>
                </a:solidFill>
                <a:latin typeface="Roboto Bold"/>
                <a:ea typeface="Roboto Bold"/>
                <a:cs typeface="Roboto Bold"/>
                <a:sym typeface="Roboto Bold"/>
              </a:rPr>
              <a:t>P</a:t>
            </a:r>
            <a:r>
              <a:rPr lang="en-US" sz="2996" spc="50" b="true">
                <a:solidFill>
                  <a:srgbClr val="333229"/>
                </a:solidFill>
                <a:latin typeface="Roboto Bold"/>
                <a:ea typeface="Roboto Bold"/>
                <a:cs typeface="Roboto Bold"/>
                <a:sym typeface="Roboto Bold"/>
              </a:rPr>
              <a:t>ais</a:t>
            </a:r>
            <a:r>
              <a:rPr lang="en-US" sz="2996" spc="50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 ou responsáveis, juntamente como</a:t>
            </a:r>
            <a:r>
              <a:rPr lang="en-US" sz="2996" spc="50" b="true">
                <a:solidFill>
                  <a:srgbClr val="333229"/>
                </a:solidFill>
                <a:latin typeface="Roboto Bold"/>
                <a:ea typeface="Roboto Bold"/>
                <a:cs typeface="Roboto Bold"/>
                <a:sym typeface="Roboto Bold"/>
              </a:rPr>
              <a:t> poder público</a:t>
            </a:r>
            <a:r>
              <a:rPr lang="en-US" sz="2996" spc="50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, têm o dever de acompanhar a frequência e o aproveitamento escolar das crianças e adolescentes.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80488" y="3717027"/>
            <a:ext cx="13592463" cy="29876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499"/>
              </a:lnSpc>
            </a:pPr>
            <a:r>
              <a:rPr lang="en-US" sz="11499" spc="195" b="true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“Família &amp; Escola: caminhando juntas”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780488" y="568963"/>
            <a:ext cx="2994311" cy="919475"/>
          </a:xfrm>
          <a:custGeom>
            <a:avLst/>
            <a:gdLst/>
            <a:ahLst/>
            <a:cxnLst/>
            <a:rect r="r" b="b" t="t" l="l"/>
            <a:pathLst>
              <a:path h="919475" w="2994311">
                <a:moveTo>
                  <a:pt x="0" y="0"/>
                </a:moveTo>
                <a:lnTo>
                  <a:pt x="2994311" y="0"/>
                </a:lnTo>
                <a:lnTo>
                  <a:pt x="2994311" y="919474"/>
                </a:lnTo>
                <a:lnTo>
                  <a:pt x="0" y="9194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11663" y="2216922"/>
            <a:ext cx="10834266" cy="48001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Desenvolvimento socioemocional dos estudantes;</a:t>
            </a:r>
          </a:p>
          <a:p>
            <a:pPr algn="l">
              <a:lnSpc>
                <a:spcPts val="4200"/>
              </a:lnSpc>
            </a:pP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Melhor acompanhamento do processo de aprendizado;</a:t>
            </a:r>
          </a:p>
          <a:p>
            <a:pPr algn="l">
              <a:lnSpc>
                <a:spcPts val="4200"/>
              </a:lnSpc>
            </a:pP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Maior engajamento e Motivação dos estudantes;</a:t>
            </a:r>
          </a:p>
          <a:p>
            <a:pPr algn="l">
              <a:lnSpc>
                <a:spcPts val="4200"/>
              </a:lnSpc>
            </a:pP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 spc="51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Redução de problemas disciplinares e melhoria do ambiente escolar.</a:t>
            </a:r>
          </a:p>
          <a:p>
            <a:pPr algn="l">
              <a:lnSpc>
                <a:spcPts val="4200"/>
              </a:lnSpc>
            </a:pPr>
          </a:p>
        </p:txBody>
      </p:sp>
      <p:grpSp>
        <p:nvGrpSpPr>
          <p:cNvPr name="Group 4" id="4"/>
          <p:cNvGrpSpPr/>
          <p:nvPr/>
        </p:nvGrpSpPr>
        <p:grpSpPr>
          <a:xfrm rot="0">
            <a:off x="10375034" y="3855517"/>
            <a:ext cx="7489488" cy="7489488"/>
            <a:chOff x="0" y="0"/>
            <a:chExt cx="812800" cy="812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46EB3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0658518" y="3991690"/>
            <a:ext cx="7353316" cy="7353316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50000" r="0" b="0"/>
              </a:stretch>
            </a:blipFill>
          </p:spPr>
        </p:sp>
      </p:grpSp>
      <p:sp>
        <p:nvSpPr>
          <p:cNvPr name="TextBox 9" id="9"/>
          <p:cNvSpPr txBox="true"/>
          <p:nvPr/>
        </p:nvSpPr>
        <p:spPr>
          <a:xfrm rot="0">
            <a:off x="1028700" y="628013"/>
            <a:ext cx="10961521" cy="9156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800"/>
              </a:lnSpc>
            </a:pPr>
            <a:r>
              <a:rPr lang="en-US" b="true" sz="6800" spc="115">
                <a:solidFill>
                  <a:srgbClr val="0E6EB3"/>
                </a:solidFill>
                <a:latin typeface="Roboto Bold"/>
                <a:ea typeface="Roboto Bold"/>
                <a:cs typeface="Roboto Bold"/>
                <a:sym typeface="Roboto Bold"/>
              </a:rPr>
              <a:t>Benefícios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 l="0" t="0" r="0" b="0"/>
            </a:stretch>
          </a:blipFill>
        </p:spPr>
      </p:sp>
      <p:pic>
        <p:nvPicPr>
          <p:cNvPr name="Picture 3" id="3">
            <a:hlinkClick action="ppaction://media"/>
          </p:cNvPr>
          <p:cNvPicPr>
            <a:picLocks noChangeAspect="true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2286566" y="1921362"/>
            <a:ext cx="13714867" cy="7714613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1028700" y="628013"/>
            <a:ext cx="10961521" cy="9156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800"/>
              </a:lnSpc>
            </a:pPr>
            <a:r>
              <a:rPr lang="en-US" b="true" sz="6800" spc="115">
                <a:solidFill>
                  <a:srgbClr val="0E6EB3"/>
                </a:solidFill>
                <a:latin typeface="Roboto Bold"/>
                <a:ea typeface="Roboto Bold"/>
                <a:cs typeface="Roboto Bold"/>
                <a:sym typeface="Roboto Bold"/>
              </a:rPr>
              <a:t>Redes Sociais</a:t>
            </a:r>
          </a:p>
        </p:txBody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80488" y="4455228"/>
            <a:ext cx="13592463" cy="15524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618"/>
              </a:lnSpc>
            </a:pPr>
            <a:r>
              <a:rPr lang="en-US" sz="11618" spc="197" b="true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Programas MEC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780488" y="568963"/>
            <a:ext cx="2994311" cy="919475"/>
          </a:xfrm>
          <a:custGeom>
            <a:avLst/>
            <a:gdLst/>
            <a:ahLst/>
            <a:cxnLst/>
            <a:rect r="r" b="b" t="t" l="l"/>
            <a:pathLst>
              <a:path h="919475" w="2994311">
                <a:moveTo>
                  <a:pt x="0" y="0"/>
                </a:moveTo>
                <a:lnTo>
                  <a:pt x="2994311" y="0"/>
                </a:lnTo>
                <a:lnTo>
                  <a:pt x="2994311" y="919474"/>
                </a:lnTo>
                <a:lnTo>
                  <a:pt x="0" y="9194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01746" y="1395720"/>
            <a:ext cx="17484509" cy="82202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0"/>
              </a:lnSpc>
            </a:pPr>
            <a:r>
              <a:rPr lang="en-US" b="true" sz="2600" spc="44">
                <a:solidFill>
                  <a:srgbClr val="046EB3"/>
                </a:solidFill>
                <a:latin typeface="Roboto Bold"/>
                <a:ea typeface="Roboto Bold"/>
                <a:cs typeface="Roboto Bold"/>
                <a:sym typeface="Roboto Bold"/>
              </a:rPr>
              <a:t>OBJETIVO GERAL:</a:t>
            </a:r>
          </a:p>
          <a:p>
            <a:pPr algn="just" marL="561342" indent="-280671" lvl="1">
              <a:lnSpc>
                <a:spcPts val="3640"/>
              </a:lnSpc>
              <a:buFont typeface="Arial"/>
              <a:buChar char="•"/>
            </a:pPr>
            <a:r>
              <a:rPr lang="en-US" sz="2600" spc="44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O programa visa ocupar criativamente os espaços escolares nos finais de semana com atividades educativas, culturais, esportivas, de lazer e formação inicial para o trabalho, beneficiando alunos e a população do entorno</a:t>
            </a:r>
          </a:p>
          <a:p>
            <a:pPr algn="ctr">
              <a:lnSpc>
                <a:spcPts val="3640"/>
              </a:lnSpc>
            </a:pPr>
          </a:p>
          <a:p>
            <a:pPr algn="ctr">
              <a:lnSpc>
                <a:spcPts val="3640"/>
              </a:lnSpc>
            </a:pPr>
          </a:p>
          <a:p>
            <a:pPr algn="ctr">
              <a:lnSpc>
                <a:spcPts val="3640"/>
              </a:lnSpc>
            </a:pPr>
          </a:p>
          <a:p>
            <a:pPr algn="ctr">
              <a:lnSpc>
                <a:spcPts val="3640"/>
              </a:lnSpc>
            </a:pPr>
          </a:p>
          <a:p>
            <a:pPr algn="ctr">
              <a:lnSpc>
                <a:spcPts val="3640"/>
              </a:lnSpc>
            </a:pPr>
          </a:p>
          <a:p>
            <a:pPr algn="ctr">
              <a:lnSpc>
                <a:spcPts val="3640"/>
              </a:lnSpc>
            </a:pPr>
          </a:p>
          <a:p>
            <a:pPr algn="ctr">
              <a:lnSpc>
                <a:spcPts val="3640"/>
              </a:lnSpc>
            </a:pPr>
          </a:p>
          <a:p>
            <a:pPr algn="ctr">
              <a:lnSpc>
                <a:spcPts val="3640"/>
              </a:lnSpc>
            </a:pPr>
          </a:p>
          <a:p>
            <a:pPr algn="l">
              <a:lnSpc>
                <a:spcPts val="3640"/>
              </a:lnSpc>
            </a:pPr>
          </a:p>
          <a:p>
            <a:pPr algn="l">
              <a:lnSpc>
                <a:spcPts val="3640"/>
              </a:lnSpc>
            </a:pPr>
          </a:p>
          <a:p>
            <a:pPr algn="l">
              <a:lnSpc>
                <a:spcPts val="3640"/>
              </a:lnSpc>
            </a:pPr>
          </a:p>
          <a:p>
            <a:pPr algn="l">
              <a:lnSpc>
                <a:spcPts val="3640"/>
              </a:lnSpc>
            </a:pPr>
          </a:p>
          <a:p>
            <a:pPr algn="l">
              <a:lnSpc>
                <a:spcPts val="3640"/>
              </a:lnSpc>
            </a:pPr>
          </a:p>
          <a:p>
            <a:pPr algn="l">
              <a:lnSpc>
                <a:spcPts val="3640"/>
              </a:lnSpc>
            </a:pPr>
            <a:r>
              <a:rPr lang="en-US" b="true" sz="2600" spc="44">
                <a:solidFill>
                  <a:srgbClr val="046EB3"/>
                </a:solidFill>
                <a:latin typeface="Roboto Bold"/>
                <a:ea typeface="Roboto Bold"/>
                <a:cs typeface="Roboto Bold"/>
                <a:sym typeface="Roboto Bold"/>
              </a:rPr>
              <a:t>BASE LEGAL:</a:t>
            </a:r>
          </a:p>
          <a:p>
            <a:pPr algn="just" marL="561342" indent="-280671" lvl="1">
              <a:lnSpc>
                <a:spcPts val="3640"/>
              </a:lnSpc>
              <a:buFont typeface="Arial"/>
              <a:buChar char="•"/>
            </a:pPr>
            <a:r>
              <a:rPr lang="en-US" sz="2600" spc="44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I</a:t>
            </a:r>
            <a:r>
              <a:rPr lang="en-US" sz="2600" spc="44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n</a:t>
            </a:r>
            <a:r>
              <a:rPr lang="en-US" sz="2600" spc="44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stituído pelo </a:t>
            </a:r>
            <a:r>
              <a:rPr lang="en-US" b="true" sz="2600" spc="44">
                <a:solidFill>
                  <a:srgbClr val="333229"/>
                </a:solidFill>
                <a:latin typeface="Roboto Bold"/>
                <a:ea typeface="Roboto Bold"/>
                <a:cs typeface="Roboto Bold"/>
                <a:sym typeface="Roboto Bold"/>
              </a:rPr>
              <a:t>Ministério da Educação (MEC)</a:t>
            </a:r>
            <a:r>
              <a:rPr lang="en-US" sz="2600" spc="44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 em </a:t>
            </a:r>
            <a:r>
              <a:rPr lang="en-US" b="true" sz="2600" spc="44">
                <a:solidFill>
                  <a:srgbClr val="333229"/>
                </a:solidFill>
                <a:latin typeface="Roboto Bold"/>
                <a:ea typeface="Roboto Bold"/>
                <a:cs typeface="Roboto Bold"/>
                <a:sym typeface="Roboto Bold"/>
              </a:rPr>
              <a:t>2004</a:t>
            </a:r>
            <a:r>
              <a:rPr lang="en-US" sz="2600" spc="44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, em parceria com a </a:t>
            </a:r>
            <a:r>
              <a:rPr lang="en-US" b="true" sz="2600" spc="44">
                <a:solidFill>
                  <a:srgbClr val="333229"/>
                </a:solidFill>
                <a:latin typeface="Roboto Bold"/>
                <a:ea typeface="Roboto Bold"/>
                <a:cs typeface="Roboto Bold"/>
                <a:sym typeface="Roboto Bold"/>
              </a:rPr>
              <a:t>UNESCO</a:t>
            </a:r>
            <a:r>
              <a:rPr lang="en-US" sz="2600" spc="44">
                <a:solidFill>
                  <a:srgbClr val="333229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028700" y="3947537"/>
            <a:ext cx="4469117" cy="3351838"/>
          </a:xfrm>
          <a:custGeom>
            <a:avLst/>
            <a:gdLst/>
            <a:ahLst/>
            <a:cxnLst/>
            <a:rect r="r" b="b" t="t" l="l"/>
            <a:pathLst>
              <a:path h="3351838" w="4469117">
                <a:moveTo>
                  <a:pt x="0" y="0"/>
                </a:moveTo>
                <a:lnTo>
                  <a:pt x="4469117" y="0"/>
                </a:lnTo>
                <a:lnTo>
                  <a:pt x="4469117" y="3351838"/>
                </a:lnTo>
                <a:lnTo>
                  <a:pt x="0" y="33518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5073037" y="5534406"/>
            <a:ext cx="4321431" cy="3241073"/>
          </a:xfrm>
          <a:custGeom>
            <a:avLst/>
            <a:gdLst/>
            <a:ahLst/>
            <a:cxnLst/>
            <a:rect r="r" b="b" t="t" l="l"/>
            <a:pathLst>
              <a:path h="3241073" w="4321431">
                <a:moveTo>
                  <a:pt x="0" y="0"/>
                </a:moveTo>
                <a:lnTo>
                  <a:pt x="4321431" y="0"/>
                </a:lnTo>
                <a:lnTo>
                  <a:pt x="4321431" y="3241073"/>
                </a:lnTo>
                <a:lnTo>
                  <a:pt x="0" y="324107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721526" y="3843436"/>
            <a:ext cx="4382031" cy="3286523"/>
          </a:xfrm>
          <a:custGeom>
            <a:avLst/>
            <a:gdLst/>
            <a:ahLst/>
            <a:cxnLst/>
            <a:rect r="r" b="b" t="t" l="l"/>
            <a:pathLst>
              <a:path h="3286523" w="4382031">
                <a:moveTo>
                  <a:pt x="0" y="0"/>
                </a:moveTo>
                <a:lnTo>
                  <a:pt x="4382031" y="0"/>
                </a:lnTo>
                <a:lnTo>
                  <a:pt x="4382031" y="3286523"/>
                </a:lnTo>
                <a:lnTo>
                  <a:pt x="0" y="328652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2449617" y="5534406"/>
            <a:ext cx="4442520" cy="3331890"/>
          </a:xfrm>
          <a:custGeom>
            <a:avLst/>
            <a:gdLst/>
            <a:ahLst/>
            <a:cxnLst/>
            <a:rect r="r" b="b" t="t" l="l"/>
            <a:pathLst>
              <a:path h="3331890" w="4442520">
                <a:moveTo>
                  <a:pt x="0" y="0"/>
                </a:moveTo>
                <a:lnTo>
                  <a:pt x="4442520" y="0"/>
                </a:lnTo>
                <a:lnTo>
                  <a:pt x="4442520" y="3331890"/>
                </a:lnTo>
                <a:lnTo>
                  <a:pt x="0" y="333189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401746" y="608963"/>
            <a:ext cx="17484509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b="true" sz="6000" spc="102">
                <a:solidFill>
                  <a:srgbClr val="0E6EB3"/>
                </a:solidFill>
                <a:latin typeface="Roboto Bold"/>
                <a:ea typeface="Roboto Bold"/>
                <a:cs typeface="Roboto Bold"/>
                <a:sym typeface="Roboto Bold"/>
              </a:rPr>
              <a:t>Escola Aberta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DAGlX4FJl9c</dc:identifier>
  <dcterms:modified xsi:type="dcterms:W3CDTF">2011-08-01T06:04:30Z</dcterms:modified>
  <cp:revision>1</cp:revision>
  <dc:title>Audiência Pública - Família </dc:title>
</cp:coreProperties>
</file>