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5" r:id="rId3"/>
  </p:sldMasterIdLst>
  <p:notesMasterIdLst>
    <p:notesMasterId r:id="rId15"/>
  </p:notesMasterIdLst>
  <p:sldIdLst>
    <p:sldId id="373" r:id="rId4"/>
    <p:sldId id="336" r:id="rId5"/>
    <p:sldId id="337" r:id="rId6"/>
    <p:sldId id="339" r:id="rId7"/>
    <p:sldId id="389" r:id="rId8"/>
    <p:sldId id="390" r:id="rId9"/>
    <p:sldId id="388" r:id="rId10"/>
    <p:sldId id="391" r:id="rId11"/>
    <p:sldId id="393" r:id="rId12"/>
    <p:sldId id="394" r:id="rId13"/>
    <p:sldId id="379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44">
          <p15:clr>
            <a:srgbClr val="A4A3A4"/>
          </p15:clr>
        </p15:guide>
        <p15:guide id="4" pos="1281">
          <p15:clr>
            <a:srgbClr val="A4A3A4"/>
          </p15:clr>
        </p15:guide>
        <p15:guide id="5" pos="5785">
          <p15:clr>
            <a:srgbClr val="A4A3A4"/>
          </p15:clr>
        </p15:guide>
        <p15:guide id="6" pos="4022">
          <p15:clr>
            <a:srgbClr val="A4A3A4"/>
          </p15:clr>
        </p15:guide>
        <p15:guide id="7" pos="2241">
          <p15:clr>
            <a:srgbClr val="A4A3A4"/>
          </p15:clr>
        </p15:guide>
        <p15:guide id="8" pos="52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6"/>
    <a:srgbClr val="009E49"/>
    <a:srgbClr val="D6EB00"/>
    <a:srgbClr val="C9C01F"/>
    <a:srgbClr val="FFFFFF"/>
    <a:srgbClr val="EFFF53"/>
    <a:srgbClr val="AAA096"/>
    <a:srgbClr val="073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53" autoAdjust="0"/>
    <p:restoredTop sz="80432" autoAdjust="0"/>
  </p:normalViewPr>
  <p:slideViewPr>
    <p:cSldViewPr snapToGrid="0" snapToObjects="1">
      <p:cViewPr varScale="1">
        <p:scale>
          <a:sx n="92" d="100"/>
          <a:sy n="92" d="100"/>
        </p:scale>
        <p:origin x="696" y="66"/>
      </p:cViewPr>
      <p:guideLst>
        <p:guide orient="horz" pos="2160"/>
        <p:guide pos="3840"/>
        <p:guide orient="horz" pos="2244"/>
        <p:guide pos="1281"/>
        <p:guide pos="5785"/>
        <p:guide pos="4022"/>
        <p:guide pos="2241"/>
        <p:guide pos="52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78"/>
    </p:cViewPr>
  </p:sorterViewPr>
  <p:notesViewPr>
    <p:cSldViewPr snapToGrid="0" snapToObjects="1">
      <p:cViewPr varScale="1">
        <p:scale>
          <a:sx n="70" d="100"/>
          <a:sy n="70" d="100"/>
        </p:scale>
        <p:origin x="-322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sfs01\DEPTO-DFR\DFRM\DFRM\Capital%20Social\2016\Junho\Capital%20Social%20Por%20Cust&#243;dia_Jun_1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Sandro%20Damasio\Eletrobras\Simula&#231;&#227;o%20de%20Aporte%20p&#243;s-descotiza&#231;&#227;o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Sandro%20Damasio\Eletrobras\Simula&#231;&#227;o%20de%20Aporte%20p&#243;s-descotiza&#231;&#227;o.xls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Sandro%20Damasio\Eletrobras\Simula&#231;&#227;o%20de%20Aporte%20p&#243;s-descotiza&#231;&#227;o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chemeClr val="accent5"/>
            </a:solidFill>
          </c:spPr>
          <c:dPt>
            <c:idx val="1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35-45A3-BCCF-9909431245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35-45A3-BCCF-990943124573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935-45A3-BCCF-99094312457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80938486750082E-2"/>
                  <c:y val="-0.12761433965981756"/>
                </c:manualLayout>
              </c:layout>
              <c:tx>
                <c:rich>
                  <a:bodyPr/>
                  <a:lstStyle/>
                  <a:p>
                    <a:pPr>
                      <a:defRPr sz="1200" b="1" baseline="0">
                        <a:solidFill>
                          <a:srgbClr val="097D0C"/>
                        </a:solidFill>
                        <a:effectLst/>
                        <a:latin typeface="Arial" panose="020B0604020202020204" pitchFamily="34" charset="0"/>
                      </a:defRPr>
                    </a:pPr>
                    <a:r>
                      <a:rPr lang="en-US" sz="1200" b="1" baseline="0" dirty="0">
                        <a:solidFill>
                          <a:srgbClr val="097D0C"/>
                        </a:solidFill>
                        <a:effectLst/>
                        <a:latin typeface="Arial" panose="020B0604020202020204" pitchFamily="34" charset="0"/>
                      </a:rPr>
                      <a:t>7,0%</a:t>
                    </a:r>
                    <a:endParaRPr lang="en-US" sz="1200" baseline="0" dirty="0">
                      <a:solidFill>
                        <a:srgbClr val="097D0C"/>
                      </a:solidFill>
                      <a:latin typeface="Arial" panose="020B0604020202020204" pitchFamily="34" charset="0"/>
                    </a:endParaRP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35-45A3-BCCF-99094312457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4193346390077292E-2"/>
                  <c:y val="-7.2656747670043334E-2"/>
                </c:manualLayout>
              </c:layout>
              <c:tx>
                <c:rich>
                  <a:bodyPr/>
                  <a:lstStyle/>
                  <a:p>
                    <a:pPr>
                      <a:defRPr sz="1200" b="1" baseline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defRPr>
                    </a:pPr>
                    <a:r>
                      <a:rPr lang="en-US" b="1" baseline="0" dirty="0">
                        <a:solidFill>
                          <a:schemeClr val="accent3"/>
                        </a:solidFill>
                        <a:effectLst/>
                      </a:rPr>
                      <a:t>6,9%</a:t>
                    </a:r>
                    <a:endParaRPr lang="en-US" baseline="0" dirty="0">
                      <a:solidFill>
                        <a:schemeClr val="accent3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35-45A3-BCCF-99094312457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935-45A3-BCCF-99094312457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935-45A3-BCCF-99094312457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935-45A3-BCCF-99094312457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935-45A3-BCCF-99094312457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935-45A3-BCCF-99094312457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37247585168605263"/>
                  <c:y val="-0.47557250187640626"/>
                </c:manualLayout>
              </c:layout>
              <c:tx>
                <c:rich>
                  <a:bodyPr/>
                  <a:lstStyle/>
                  <a:p>
                    <a:pPr>
                      <a:defRPr sz="1200" b="1" baseline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defRPr>
                    </a:pPr>
                    <a:r>
                      <a:rPr lang="en-US" b="1" baseline="0" dirty="0">
                        <a:solidFill>
                          <a:schemeClr val="accent5"/>
                        </a:solidFill>
                        <a:effectLst/>
                      </a:rPr>
                      <a:t>86,1%</a:t>
                    </a:r>
                    <a:endParaRPr lang="en-US" baseline="0" dirty="0">
                      <a:solidFill>
                        <a:schemeClr val="accent5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935-45A3-BCCF-990943124573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effectLst/>
                    <a:latin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'[Capital Social Por Custódia_Jun_16.xls]Jun16'!$K$10:$K$18</c:f>
              <c:numCache>
                <c:formatCode>0.00%</c:formatCode>
                <c:ptCount val="9"/>
                <c:pt idx="0">
                  <c:v>5.8136075414207541E-6</c:v>
                </c:pt>
                <c:pt idx="1">
                  <c:v>7.0377416803539206E-2</c:v>
                </c:pt>
                <c:pt idx="2">
                  <c:v>6.8764249904200839E-2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0.86085251968471965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935-45A3-BCCF-990943124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90548928938844"/>
          <c:y val="0.11192428242162381"/>
          <c:w val="0.64160176328069696"/>
          <c:h val="0.81881734151068297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Ações Ordinárias</c:v>
                </c:pt>
              </c:strCache>
            </c:strRef>
          </c:tx>
          <c:dPt>
            <c:idx val="1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92-4B86-A374-359264D08B01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92-4B86-A374-359264D08B01}"/>
              </c:ext>
            </c:extLst>
          </c:dPt>
          <c:dLbls>
            <c:dLbl>
              <c:idx val="0"/>
              <c:layout>
                <c:manualLayout>
                  <c:x val="-0.15975795319501604"/>
                  <c:y val="8.262937944125022E-2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accent1"/>
                        </a:solidFill>
                        <a:latin typeface="Arial"/>
                        <a:cs typeface="Arial"/>
                      </a:defRPr>
                    </a:pPr>
                    <a:r>
                      <a:rPr lang="en-US" sz="1200" b="1" dirty="0">
                        <a:solidFill>
                          <a:schemeClr val="accent1"/>
                        </a:solidFill>
                        <a:latin typeface="Arial"/>
                        <a:cs typeface="Arial"/>
                      </a:rPr>
                      <a:t>51,0%</a:t>
                    </a:r>
                    <a:endParaRPr lang="en-US" sz="1200" dirty="0">
                      <a:solidFill>
                        <a:schemeClr val="accent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692-4B86-A374-359264D08B0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9494867836843"/>
                  <c:y val="-0.10026198888242002"/>
                </c:manualLayout>
              </c:layout>
              <c:tx>
                <c:rich>
                  <a:bodyPr/>
                  <a:lstStyle/>
                  <a:p>
                    <a:pPr>
                      <a:defRPr sz="1300" b="1" baseline="0">
                        <a:solidFill>
                          <a:srgbClr val="097D0C"/>
                        </a:solidFill>
                        <a:latin typeface="Arial"/>
                        <a:cs typeface="Arial"/>
                      </a:defRPr>
                    </a:pPr>
                    <a:r>
                      <a:rPr lang="en-US" sz="1200" b="1" baseline="0" dirty="0">
                        <a:solidFill>
                          <a:srgbClr val="097D0C"/>
                        </a:solidFill>
                        <a:latin typeface="Arial"/>
                        <a:cs typeface="Arial"/>
                      </a:rPr>
                      <a:t>13,0%</a:t>
                    </a:r>
                    <a:endParaRPr lang="en-US" sz="1200" baseline="0" dirty="0">
                      <a:solidFill>
                        <a:srgbClr val="097D0C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692-4B86-A374-359264D08B0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048109898040402E-2"/>
                  <c:y val="-0.13167234242784301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accent3"/>
                        </a:solidFill>
                        <a:latin typeface="Arial"/>
                        <a:cs typeface="Arial"/>
                      </a:defRPr>
                    </a:pPr>
                    <a:r>
                      <a:rPr lang="en-US" sz="1300" b="1" dirty="0">
                        <a:solidFill>
                          <a:schemeClr val="accent3"/>
                        </a:solidFill>
                        <a:latin typeface="Arial"/>
                        <a:cs typeface="Arial"/>
                      </a:rPr>
                      <a:t>6,9%</a:t>
                    </a:r>
                    <a:endParaRPr lang="en-US" dirty="0">
                      <a:solidFill>
                        <a:schemeClr val="accent3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692-4B86-A374-359264D08B0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285848154011"/>
                  <c:y val="-0.13167234242784301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Arial"/>
                        <a:cs typeface="Arial"/>
                      </a:defRPr>
                    </a:pPr>
                    <a:r>
                      <a:rPr lang="en-US" sz="1300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Arial"/>
                        <a:cs typeface="Arial"/>
                      </a:rPr>
                      <a:t>4,3%</a:t>
                    </a:r>
                    <a:endParaRPr lang="en-US" dirty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692-4B86-A374-359264D08B0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865352269538167"/>
                  <c:y val="-0.18738027068196891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accent5"/>
                        </a:solidFill>
                        <a:latin typeface="Arial"/>
                        <a:cs typeface="Arial"/>
                      </a:defRPr>
                    </a:pPr>
                    <a:r>
                      <a:rPr lang="en-US" sz="12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rPr>
                      <a:t>24,8%</a:t>
                    </a:r>
                    <a:endParaRPr lang="en-US" sz="1200" dirty="0">
                      <a:solidFill>
                        <a:schemeClr val="accent5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692-4B86-A374-359264D08B01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União</c:v>
                </c:pt>
                <c:pt idx="1">
                  <c:v>BNDESpar</c:v>
                </c:pt>
                <c:pt idx="2">
                  <c:v>BNDES</c:v>
                </c:pt>
                <c:pt idx="3">
                  <c:v>Fundos
de Governo</c:v>
                </c:pt>
                <c:pt idx="4">
                  <c:v>Minoritários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 formatCode="0.00%">
                  <c:v>0.51</c:v>
                </c:pt>
                <c:pt idx="1">
                  <c:v>0.13039999999999999</c:v>
                </c:pt>
                <c:pt idx="2">
                  <c:v>6.8599999999999994E-2</c:v>
                </c:pt>
                <c:pt idx="3">
                  <c:v>5.0900000000000001E-2</c:v>
                </c:pt>
                <c:pt idx="4">
                  <c:v>0.24010000000000001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692-4B86-A374-359264D08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0"/>
        <c:holeSize val="6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1.9897017211610345E-3"/>
          <c:w val="1"/>
          <c:h val="0.869393800629437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Não Residentes</c:v>
                </c:pt>
              </c:strCache>
            </c:strRef>
          </c:tx>
          <c:invertIfNegative val="0"/>
          <c:cat>
            <c:strRef>
              <c:f>Plan1!$A$2</c:f>
              <c:strCache>
                <c:ptCount val="1"/>
                <c:pt idx="0">
                  <c:v>Residentes</c:v>
                </c:pt>
              </c:strCache>
            </c:strRef>
          </c:cat>
          <c:val>
            <c:numRef>
              <c:f>Plan1!$B$2</c:f>
              <c:numCache>
                <c:formatCode>0.0%</c:formatCode>
                <c:ptCount val="1"/>
                <c:pt idx="0">
                  <c:v>0.13900000000000001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33-4578-A6B0-84896554665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Residentes2</c:v>
                </c:pt>
              </c:strCache>
            </c:strRef>
          </c:tx>
          <c:invertIfNegative val="0"/>
          <c:cat>
            <c:strRef>
              <c:f>Plan1!$A$2</c:f>
              <c:strCache>
                <c:ptCount val="1"/>
                <c:pt idx="0">
                  <c:v>Residentes</c:v>
                </c:pt>
              </c:strCache>
            </c:strRef>
          </c:cat>
          <c:val>
            <c:numRef>
              <c:f>Plan1!$C$2</c:f>
              <c:numCache>
                <c:formatCode>0.0%</c:formatCode>
                <c:ptCount val="1"/>
                <c:pt idx="0">
                  <c:v>0.10100000000000002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33-4578-A6B0-848965546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711336"/>
        <c:axId val="236141072"/>
      </c:barChart>
      <c:catAx>
        <c:axId val="1487113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36141072"/>
        <c:crosses val="autoZero"/>
        <c:auto val="1"/>
        <c:lblAlgn val="ctr"/>
        <c:lblOffset val="100"/>
        <c:noMultiLvlLbl val="0"/>
      </c:catAx>
      <c:valAx>
        <c:axId val="23614107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148711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8083227058711325E-2"/>
          <c:w val="1"/>
          <c:h val="0.927842314760102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Não Residentes</c:v>
                </c:pt>
              </c:strCache>
            </c:strRef>
          </c:tx>
          <c:invertIfNegative val="0"/>
          <c:cat>
            <c:strRef>
              <c:f>Plan1!$A$2</c:f>
              <c:strCache>
                <c:ptCount val="1"/>
                <c:pt idx="0">
                  <c:v>Residentes</c:v>
                </c:pt>
              </c:strCache>
            </c:strRef>
          </c:cat>
          <c:val>
            <c:numRef>
              <c:f>Plan1!$B$2</c:f>
              <c:numCache>
                <c:formatCode>0.0%</c:formatCode>
                <c:ptCount val="1"/>
                <c:pt idx="0">
                  <c:v>0.41500000000000031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40-400E-8C31-B19A17A72EF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Residentes2</c:v>
                </c:pt>
              </c:strCache>
            </c:strRef>
          </c:tx>
          <c:invertIfNegative val="0"/>
          <c:cat>
            <c:strRef>
              <c:f>Plan1!$A$2</c:f>
              <c:strCache>
                <c:ptCount val="1"/>
                <c:pt idx="0">
                  <c:v>Residentes</c:v>
                </c:pt>
              </c:strCache>
            </c:strRef>
          </c:cat>
          <c:val>
            <c:numRef>
              <c:f>Plan1!$C$2</c:f>
              <c:numCache>
                <c:formatCode>0.0%</c:formatCode>
                <c:ptCount val="1"/>
                <c:pt idx="0">
                  <c:v>0.41300000000000031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40-400E-8C31-B19A17A72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41856"/>
        <c:axId val="236142248"/>
      </c:barChart>
      <c:catAx>
        <c:axId val="2361418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36142248"/>
        <c:crosses val="autoZero"/>
        <c:auto val="1"/>
        <c:lblAlgn val="ctr"/>
        <c:lblOffset val="100"/>
        <c:noMultiLvlLbl val="0"/>
      </c:catAx>
      <c:valAx>
        <c:axId val="23614224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236141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838169979169"/>
          <c:y val="0.13510346703492099"/>
          <c:w val="0.58946375463465905"/>
          <c:h val="0.80118560939441463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Ações Ordinárias</c:v>
                </c:pt>
              </c:strCache>
            </c:strRef>
          </c:tx>
          <c:dPt>
            <c:idx val="1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EB-4699-AC14-61FF148C18D3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EB-4699-AC14-61FF148C18D3}"/>
              </c:ext>
            </c:extLst>
          </c:dPt>
          <c:dLbls>
            <c:dLbl>
              <c:idx val="0"/>
              <c:layout>
                <c:manualLayout>
                  <c:x val="-0.16222961730449301"/>
                  <c:y val="6.2191961700079804E-2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accent1"/>
                        </a:solidFill>
                        <a:latin typeface="Arial"/>
                        <a:cs typeface="Arial"/>
                      </a:defRPr>
                    </a:pPr>
                    <a:r>
                      <a:rPr lang="en-US" sz="1300" b="1" dirty="0">
                        <a:solidFill>
                          <a:schemeClr val="accent1"/>
                        </a:solidFill>
                        <a:latin typeface="Arial"/>
                        <a:cs typeface="Arial"/>
                      </a:rPr>
                      <a:t>41,0%</a:t>
                    </a:r>
                    <a:endParaRPr lang="en-US" dirty="0">
                      <a:solidFill>
                        <a:schemeClr val="accent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6EB-4699-AC14-61FF148C18D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533801931164587"/>
                  <c:y val="-7.9190355927668599E-2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097D0C"/>
                        </a:solidFill>
                        <a:latin typeface="Arial"/>
                        <a:cs typeface="Arial"/>
                      </a:defRPr>
                    </a:pPr>
                    <a:r>
                      <a:rPr lang="en-US" sz="1300" b="1" dirty="0">
                        <a:solidFill>
                          <a:srgbClr val="097D0C"/>
                        </a:solidFill>
                        <a:latin typeface="Arial"/>
                        <a:cs typeface="Arial"/>
                      </a:rPr>
                      <a:t>11,9%</a:t>
                    </a:r>
                    <a:endParaRPr lang="en-US" dirty="0">
                      <a:solidFill>
                        <a:srgbClr val="097D0C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EB-4699-AC14-61FF148C18D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076539101497532E-2"/>
                  <c:y val="-0.1370360032249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accent3"/>
                        </a:solidFill>
                        <a:latin typeface="Arial"/>
                        <a:cs typeface="Arial"/>
                      </a:defRPr>
                    </a:pPr>
                    <a:r>
                      <a:rPr lang="en-US" sz="1300" b="1" dirty="0">
                        <a:solidFill>
                          <a:schemeClr val="accent3"/>
                        </a:solidFill>
                        <a:latin typeface="Arial"/>
                        <a:cs typeface="Arial"/>
                      </a:rPr>
                      <a:t>6,9%</a:t>
                    </a:r>
                    <a:endParaRPr lang="en-US" dirty="0">
                      <a:solidFill>
                        <a:schemeClr val="accent3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6EB-4699-AC14-61FF148C18D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595110511352694E-2"/>
                  <c:y val="-0.15265344208245712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Arial"/>
                        <a:cs typeface="Arial"/>
                      </a:defRPr>
                    </a:pPr>
                    <a:r>
                      <a:rPr lang="en-US" sz="1300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Arial"/>
                        <a:cs typeface="Arial"/>
                      </a:rPr>
                      <a:t>3,4%</a:t>
                    </a:r>
                    <a:endParaRPr lang="en-US" dirty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6EB-4699-AC14-61FF148C18D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4076539101497532E-2"/>
                  <c:y val="-0.29965217910038588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accent5"/>
                        </a:solidFill>
                        <a:latin typeface="Arial"/>
                        <a:cs typeface="Arial"/>
                      </a:defRPr>
                    </a:pPr>
                    <a:r>
                      <a:rPr lang="en-US" sz="1300" b="1" dirty="0">
                        <a:solidFill>
                          <a:schemeClr val="accent5"/>
                        </a:solidFill>
                        <a:latin typeface="Arial"/>
                        <a:cs typeface="Arial"/>
                      </a:rPr>
                      <a:t>36,8%</a:t>
                    </a:r>
                    <a:endParaRPr lang="en-US" dirty="0">
                      <a:solidFill>
                        <a:schemeClr val="accent5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6EB-4699-AC14-61FF148C18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União</c:v>
                </c:pt>
                <c:pt idx="1">
                  <c:v>BNDESpar</c:v>
                </c:pt>
                <c:pt idx="2">
                  <c:v>BNDES</c:v>
                </c:pt>
                <c:pt idx="3">
                  <c:v>Fundos
de Governo</c:v>
                </c:pt>
                <c:pt idx="4">
                  <c:v>Minoritários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>
                  <c:v>0.40990000000000032</c:v>
                </c:pt>
                <c:pt idx="1">
                  <c:v>0.11860000000000002</c:v>
                </c:pt>
                <c:pt idx="2">
                  <c:v>6.9000000000000034E-2</c:v>
                </c:pt>
                <c:pt idx="3">
                  <c:v>4.1000000000000002E-2</c:v>
                </c:pt>
                <c:pt idx="4">
                  <c:v>0.36100000000000032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6EB-4699-AC14-61FF148C1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0"/>
        <c:holeSize val="6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7.3961349259289003E-2"/>
          <c:w val="1"/>
          <c:h val="0.926038650740711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Não Residentes</c:v>
                </c:pt>
              </c:strCache>
            </c:strRef>
          </c:tx>
          <c:invertIfNegative val="0"/>
          <c:cat>
            <c:strRef>
              <c:f>Plan1!$A$2</c:f>
              <c:strCache>
                <c:ptCount val="1"/>
                <c:pt idx="0">
                  <c:v>Residentes</c:v>
                </c:pt>
              </c:strCache>
            </c:strRef>
          </c:cat>
          <c:val>
            <c:numRef>
              <c:f>Plan1!$B$2</c:f>
              <c:numCache>
                <c:formatCode>0.0%</c:formatCode>
                <c:ptCount val="1"/>
                <c:pt idx="0">
                  <c:v>0.19289999999999999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F5-4223-82C0-24403C1F11D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Residentes2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Plan1!$A$2</c:f>
              <c:strCache>
                <c:ptCount val="1"/>
                <c:pt idx="0">
                  <c:v>Residentes</c:v>
                </c:pt>
              </c:strCache>
            </c:strRef>
          </c:cat>
          <c:val>
            <c:numRef>
              <c:f>Plan1!$C$2</c:f>
              <c:numCache>
                <c:formatCode>0.0%</c:formatCode>
                <c:ptCount val="1"/>
                <c:pt idx="0">
                  <c:v>0.16259999999999999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F5-4223-82C0-24403C1F1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43424"/>
        <c:axId val="236143816"/>
      </c:barChart>
      <c:catAx>
        <c:axId val="2361434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36143816"/>
        <c:crosses val="autoZero"/>
        <c:auto val="1"/>
        <c:lblAlgn val="ctr"/>
        <c:lblOffset val="100"/>
        <c:noMultiLvlLbl val="0"/>
      </c:catAx>
      <c:valAx>
        <c:axId val="23614381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23614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Plan1!$C$19</c:f>
              <c:strCache>
                <c:ptCount val="1"/>
                <c:pt idx="0">
                  <c:v>União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90C6"/>
              </a:solidFill>
            </c:spPr>
          </c:dPt>
          <c:dLbls>
            <c:dLbl>
              <c:idx val="0"/>
              <c:layout>
                <c:manualLayout>
                  <c:x val="0.21276595744680876"/>
                  <c:y val="4.8305374871619334E-3"/>
                </c:manualLayout>
              </c:layout>
              <c:tx>
                <c:rich>
                  <a:bodyPr/>
                  <a:lstStyle/>
                  <a:p>
                    <a:r>
                      <a:rPr lang="pt-BR" sz="1000" b="0" i="0" u="none" strike="noStrike" kern="1200" baseline="0" dirty="0" smtClean="0">
                        <a:solidFill>
                          <a:srgbClr val="0090C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12,83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pt-BR" sz="1050" b="0" i="0" u="none" strike="noStrike" kern="1200" baseline="0">
                    <a:solidFill>
                      <a:srgbClr val="0090C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Plan1!$D$19</c:f>
              <c:numCache>
                <c:formatCode>0.00%</c:formatCode>
                <c:ptCount val="1"/>
                <c:pt idx="0">
                  <c:v>0.41</c:v>
                </c:pt>
              </c:numCache>
            </c:numRef>
          </c:val>
        </c:ser>
        <c:ser>
          <c:idx val="1"/>
          <c:order val="1"/>
          <c:tx>
            <c:strRef>
              <c:f>Plan1!$C$20</c:f>
              <c:strCache>
                <c:ptCount val="1"/>
                <c:pt idx="0">
                  <c:v>Minoritários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21003818876159303"/>
                  <c:y val="1.4492753623188406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pt-BR" sz="1100" b="0" i="0" u="none" strike="noStrike" kern="1200" baseline="0">
                        <a:solidFill>
                          <a:srgbClr val="0090C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r>
                      <a:rPr lang="pt-BR" sz="1100" b="0" i="0" baseline="0" dirty="0" smtClean="0"/>
                      <a:t>11,52</a:t>
                    </a:r>
                    <a:endParaRPr lang="pt-BR" sz="1100" dirty="0"/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pt-BR" sz="1000" b="0" i="0" u="none" strike="noStrike" kern="1200" baseline="0">
                    <a:solidFill>
                      <a:srgbClr val="0090C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Plan1!$D$20</c:f>
              <c:numCache>
                <c:formatCode>0.00%</c:formatCode>
                <c:ptCount val="1"/>
                <c:pt idx="0">
                  <c:v>0.36799999999999999</c:v>
                </c:pt>
              </c:numCache>
            </c:numRef>
          </c:val>
        </c:ser>
        <c:ser>
          <c:idx val="2"/>
          <c:order val="2"/>
          <c:tx>
            <c:strRef>
              <c:f>Plan1!$C$21</c:f>
              <c:strCache>
                <c:ptCount val="1"/>
                <c:pt idx="0">
                  <c:v>BNDES </c:v>
                </c:pt>
              </c:strCache>
            </c:strRef>
          </c:tx>
          <c:spPr>
            <a:solidFill>
              <a:srgbClr val="B6CF23"/>
            </a:solidFill>
          </c:spPr>
          <c:invertIfNegative val="0"/>
          <c:dLbls>
            <c:dLbl>
              <c:idx val="0"/>
              <c:layout>
                <c:manualLayout>
                  <c:x val="0.20731042007637751"/>
                  <c:y val="9.6610749743238616E-3"/>
                </c:manualLayout>
              </c:layout>
              <c:tx>
                <c:rich>
                  <a:bodyPr/>
                  <a:lstStyle/>
                  <a:p>
                    <a:r>
                      <a:rPr lang="pt-BR" sz="1000" b="0" i="0" baseline="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5,88</a:t>
                    </a:r>
                    <a:endParaRPr lang="pt-BR" sz="1000" b="0" i="0" baseline="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pt-BR" sz="1050" b="0" i="0" u="none" strike="noStrike" kern="1200" baseline="0">
                    <a:solidFill>
                      <a:srgbClr val="0090C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Plan1!$D$21</c:f>
              <c:numCache>
                <c:formatCode>0.00%</c:formatCode>
                <c:ptCount val="1"/>
                <c:pt idx="0">
                  <c:v>0.188</c:v>
                </c:pt>
              </c:numCache>
            </c:numRef>
          </c:val>
        </c:ser>
        <c:ser>
          <c:idx val="3"/>
          <c:order val="3"/>
          <c:tx>
            <c:strRef>
              <c:f>Plan1!$C$22</c:f>
              <c:strCache>
                <c:ptCount val="1"/>
                <c:pt idx="0">
                  <c:v>Fundos do Governo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.2073104200763777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pt-BR" sz="1000" b="0" i="0" baseline="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1,06</a:t>
                    </a:r>
                    <a:endParaRPr lang="pt-BR" sz="10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pt-BR" sz="1050" b="0" i="0" u="none" strike="noStrike" kern="1200" baseline="0">
                    <a:solidFill>
                      <a:srgbClr val="0090C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Plan1!$D$22</c:f>
              <c:numCache>
                <c:formatCode>0.00%</c:formatCode>
                <c:ptCount val="1"/>
                <c:pt idx="0">
                  <c:v>3.4000000000000002E-2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44600"/>
        <c:axId val="236144992"/>
      </c:barChart>
      <c:catAx>
        <c:axId val="23614460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236144992"/>
        <c:crosses val="max"/>
        <c:auto val="1"/>
        <c:lblAlgn val="ctr"/>
        <c:lblOffset val="100"/>
        <c:noMultiLvlLbl val="0"/>
      </c:catAx>
      <c:valAx>
        <c:axId val="236144992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pt-BR"/>
          </a:p>
        </c:txPr>
        <c:crossAx val="236144600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595327998075522"/>
          <c:y val="0.65120810985583311"/>
          <c:w val="0.26186626463972351"/>
          <c:h val="0.34492778032140303"/>
        </c:manualLayout>
      </c:layout>
      <c:overlay val="0"/>
      <c:txPr>
        <a:bodyPr/>
        <a:lstStyle/>
        <a:p>
          <a:pPr>
            <a:defRPr>
              <a:solidFill>
                <a:srgbClr val="0090C6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Plan1!$K$10</c:f>
              <c:strCache>
                <c:ptCount val="1"/>
                <c:pt idx="0">
                  <c:v>União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90C6"/>
              </a:solidFill>
            </c:spPr>
          </c:dPt>
          <c:dLbls>
            <c:dLbl>
              <c:idx val="0"/>
              <c:layout>
                <c:manualLayout>
                  <c:x val="0.19054374453193351"/>
                  <c:y val="-9.6622161360264743E-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pt-BR" sz="1050" b="0" i="0" u="none" strike="noStrike" kern="1200" baseline="0">
                        <a:solidFill>
                          <a:srgbClr val="0090C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r>
                      <a:rPr lang="pt-BR" sz="1000" b="0" i="0" kern="1200" baseline="0" dirty="0" smtClean="0">
                        <a:solidFill>
                          <a:srgbClr val="0090C6"/>
                        </a:solidFill>
                        <a:latin typeface="Verdana"/>
                        <a:ea typeface="Verdana"/>
                        <a:cs typeface="Verdana"/>
                      </a:rPr>
                      <a:t>16,52</a:t>
                    </a:r>
                    <a:endParaRPr lang="pt-BR" dirty="0"/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pt-BR" sz="1050" b="0" i="0" u="none" strike="noStrike" kern="1200" baseline="0">
                    <a:solidFill>
                      <a:srgbClr val="0090C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Plan1!$P$10</c:f>
              <c:numCache>
                <c:formatCode>0.00%</c:formatCode>
                <c:ptCount val="1"/>
                <c:pt idx="0">
                  <c:v>0.41000000000000003</c:v>
                </c:pt>
              </c:numCache>
            </c:numRef>
          </c:val>
        </c:ser>
        <c:ser>
          <c:idx val="1"/>
          <c:order val="1"/>
          <c:tx>
            <c:strRef>
              <c:f>Plan1!$K$11</c:f>
              <c:strCache>
                <c:ptCount val="1"/>
                <c:pt idx="0">
                  <c:v>Minoritários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8781605424321959"/>
                  <c:y val="-9.6618357487922701E-3"/>
                </c:manualLayout>
              </c:layout>
              <c:tx>
                <c:rich>
                  <a:bodyPr/>
                  <a:lstStyle/>
                  <a:p>
                    <a:r>
                      <a:rPr lang="pt-BR" sz="1000" b="0" i="0" baseline="0" dirty="0" smtClean="0"/>
                      <a:t>14,83</a:t>
                    </a:r>
                    <a:endParaRPr lang="pt-BR" sz="1000" b="0" i="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pt-BR" sz="1050" b="0" i="0" u="none" strike="noStrike" kern="1200" baseline="0">
                    <a:solidFill>
                      <a:srgbClr val="0090C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Plan1!$P$11</c:f>
              <c:numCache>
                <c:formatCode>0.00%</c:formatCode>
                <c:ptCount val="1"/>
                <c:pt idx="0">
                  <c:v>0.36799999999999999</c:v>
                </c:pt>
              </c:numCache>
            </c:numRef>
          </c:val>
        </c:ser>
        <c:ser>
          <c:idx val="2"/>
          <c:order val="2"/>
          <c:tx>
            <c:strRef>
              <c:f>Plan1!$K$12</c:f>
              <c:strCache>
                <c:ptCount val="1"/>
                <c:pt idx="0">
                  <c:v>BNDES </c:v>
                </c:pt>
              </c:strCache>
            </c:strRef>
          </c:tx>
          <c:spPr>
            <a:solidFill>
              <a:srgbClr val="B6CF23"/>
            </a:solidFill>
          </c:spPr>
          <c:invertIfNegative val="0"/>
          <c:dLbls>
            <c:dLbl>
              <c:idx val="0"/>
              <c:layout>
                <c:manualLayout>
                  <c:x val="0.19619925634295712"/>
                  <c:y val="9.6610749743238616E-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pt-BR" sz="1100" b="0" i="0" u="none" strike="noStrike" kern="1200" baseline="0">
                        <a:solidFill>
                          <a:srgbClr val="0090C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r>
                      <a:rPr lang="pt-BR" sz="1000" b="0" i="0" kern="1200" baseline="0" dirty="0" smtClean="0">
                        <a:solidFill>
                          <a:srgbClr val="0090C6"/>
                        </a:solidFill>
                        <a:latin typeface="Verdana"/>
                        <a:ea typeface="Verdana"/>
                        <a:cs typeface="Verdana"/>
                      </a:rPr>
                      <a:t>7,58</a:t>
                    </a:r>
                    <a:endParaRPr lang="pt-BR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pt-BR" sz="1100" b="0" i="0" u="none" strike="noStrike" kern="1200" baseline="0">
                    <a:solidFill>
                      <a:srgbClr val="0090C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Plan1!$P$12</c:f>
              <c:numCache>
                <c:formatCode>0.00%</c:formatCode>
                <c:ptCount val="1"/>
                <c:pt idx="0">
                  <c:v>0.18800000000000003</c:v>
                </c:pt>
              </c:numCache>
            </c:numRef>
          </c:val>
        </c:ser>
        <c:ser>
          <c:idx val="3"/>
          <c:order val="3"/>
          <c:tx>
            <c:strRef>
              <c:f>Plan1!$K$13</c:f>
              <c:strCache>
                <c:ptCount val="1"/>
                <c:pt idx="0">
                  <c:v>Fundos do Governo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.19064370078740159"/>
                  <c:y val="9.6618357487922753E-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pt-BR" sz="1100" b="0" i="0" u="none" strike="noStrike" kern="1200" baseline="0">
                        <a:solidFill>
                          <a:srgbClr val="0090C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r>
                      <a:rPr lang="pt-BR" sz="1000" b="0" i="0" kern="1200" baseline="0" dirty="0" smtClean="0">
                        <a:solidFill>
                          <a:srgbClr val="0090C6"/>
                        </a:solidFill>
                        <a:latin typeface="Verdana"/>
                        <a:ea typeface="Verdana"/>
                        <a:cs typeface="Verdana"/>
                      </a:rPr>
                      <a:t>1,37</a:t>
                    </a:r>
                    <a:endParaRPr lang="pt-BR" sz="1000" b="0" i="0" kern="1200" baseline="0" dirty="0">
                      <a:solidFill>
                        <a:srgbClr val="0090C6"/>
                      </a:solidFill>
                      <a:latin typeface="Verdana"/>
                      <a:ea typeface="Verdana"/>
                      <a:cs typeface="Verdana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pt-BR" sz="1100" b="0" i="0" u="none" strike="noStrike" kern="1200" baseline="0">
                    <a:solidFill>
                      <a:srgbClr val="0090C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Plan1!$P$13</c:f>
              <c:numCache>
                <c:formatCode>0.00%</c:formatCode>
                <c:ptCount val="1"/>
                <c:pt idx="0">
                  <c:v>3.4000000000000002E-2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45776"/>
        <c:axId val="236146168"/>
      </c:barChart>
      <c:catAx>
        <c:axId val="23614577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236146168"/>
        <c:crosses val="max"/>
        <c:auto val="1"/>
        <c:lblAlgn val="ctr"/>
        <c:lblOffset val="100"/>
        <c:noMultiLvlLbl val="0"/>
      </c:catAx>
      <c:valAx>
        <c:axId val="236146168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pt-BR"/>
          </a:p>
        </c:txPr>
        <c:crossAx val="236145776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595327998075522"/>
          <c:y val="0.34202936589448141"/>
          <c:w val="0.26186626463972357"/>
          <c:h val="0.34492778032140314"/>
        </c:manualLayout>
      </c:layout>
      <c:overlay val="0"/>
      <c:txPr>
        <a:bodyPr/>
        <a:lstStyle/>
        <a:p>
          <a:pPr>
            <a:defRPr>
              <a:solidFill>
                <a:srgbClr val="0090C6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15391513560805"/>
          <c:y val="4.8542776083625387E-2"/>
          <c:w val="0.55715660542432199"/>
          <c:h val="0.893280536464733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Plan1!$K$33</c:f>
              <c:strCache>
                <c:ptCount val="1"/>
                <c:pt idx="0">
                  <c:v>União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90C6"/>
              </a:solidFill>
            </c:spPr>
          </c:dPt>
          <c:dLbls>
            <c:dLbl>
              <c:idx val="0"/>
              <c:layout>
                <c:manualLayout>
                  <c:x val="0.18776596675415574"/>
                  <c:y val="-3.3705035425485107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pt-BR" sz="1100" b="0" i="0" u="none" strike="noStrike" kern="1200" baseline="0">
                        <a:solidFill>
                          <a:srgbClr val="0090C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r>
                      <a:rPr lang="pt-BR" sz="1000" b="0" i="0" kern="1200" baseline="0" dirty="0" smtClean="0">
                        <a:solidFill>
                          <a:srgbClr val="0090C6"/>
                        </a:solidFill>
                        <a:latin typeface="Verdana"/>
                        <a:ea typeface="Verdana"/>
                        <a:cs typeface="Verdana"/>
                      </a:rPr>
                      <a:t>12,83</a:t>
                    </a:r>
                    <a:endParaRPr lang="pt-BR" sz="1000" b="0" i="0" kern="1200" baseline="0" dirty="0">
                      <a:solidFill>
                        <a:srgbClr val="0090C6"/>
                      </a:solidFill>
                      <a:latin typeface="Verdana"/>
                      <a:ea typeface="Verdana"/>
                      <a:cs typeface="Verdana"/>
                    </a:endParaRP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pt-BR" sz="1100" b="0" i="0" u="none" strike="noStrike" kern="1200" baseline="0">
                    <a:solidFill>
                      <a:srgbClr val="0090C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Plan1!$P$33</c:f>
              <c:numCache>
                <c:formatCode>0.00%</c:formatCode>
                <c:ptCount val="1"/>
                <c:pt idx="0">
                  <c:v>0.31843672456575683</c:v>
                </c:pt>
              </c:numCache>
            </c:numRef>
          </c:val>
        </c:ser>
        <c:ser>
          <c:idx val="1"/>
          <c:order val="1"/>
          <c:tx>
            <c:strRef>
              <c:f>Plan1!$K$34</c:f>
              <c:strCache>
                <c:ptCount val="1"/>
                <c:pt idx="0">
                  <c:v>Minoritários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8781605424321959"/>
                  <c:y val="4.9284663116532399E-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pt-BR" sz="1050" b="0" i="0" u="none" strike="noStrike" kern="1200" baseline="0">
                        <a:solidFill>
                          <a:srgbClr val="0090C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r>
                      <a:rPr lang="pt-BR" sz="1000" b="0" i="0" kern="1200" baseline="0" dirty="0" smtClean="0">
                        <a:solidFill>
                          <a:srgbClr val="0090C6"/>
                        </a:solidFill>
                        <a:latin typeface="Verdana"/>
                        <a:ea typeface="Verdana"/>
                        <a:cs typeface="Verdana"/>
                      </a:rPr>
                      <a:t> 20,52</a:t>
                    </a:r>
                    <a:endParaRPr lang="pt-BR" dirty="0"/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pt-BR" sz="1050" b="0" i="0" u="none" strike="noStrike" kern="1200" baseline="0">
                    <a:solidFill>
                      <a:srgbClr val="0090C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Plan1!$P$34</c:f>
              <c:numCache>
                <c:formatCode>0.00%</c:formatCode>
                <c:ptCount val="1"/>
                <c:pt idx="0">
                  <c:v>0.50914143920595534</c:v>
                </c:pt>
              </c:numCache>
            </c:numRef>
          </c:val>
        </c:ser>
        <c:ser>
          <c:idx val="2"/>
          <c:order val="2"/>
          <c:tx>
            <c:strRef>
              <c:f>Plan1!$K$35</c:f>
              <c:strCache>
                <c:ptCount val="1"/>
                <c:pt idx="0">
                  <c:v>BNDES </c:v>
                </c:pt>
              </c:strCache>
            </c:strRef>
          </c:tx>
          <c:spPr>
            <a:solidFill>
              <a:srgbClr val="B6CF23"/>
            </a:solidFill>
          </c:spPr>
          <c:invertIfNegative val="0"/>
          <c:dLbls>
            <c:dLbl>
              <c:idx val="0"/>
              <c:layout>
                <c:manualLayout>
                  <c:x val="0.18508814523184602"/>
                  <c:y val="9.7731100086477628E-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pt-BR" sz="1050" b="0" i="0" u="none" strike="noStrike" kern="1200" baseline="0">
                        <a:solidFill>
                          <a:srgbClr val="0090C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r>
                      <a:rPr lang="pt-BR" sz="1000" b="0" i="0" kern="1200" baseline="0" dirty="0" smtClean="0">
                        <a:solidFill>
                          <a:srgbClr val="0090C6"/>
                        </a:solidFill>
                        <a:latin typeface="Verdana"/>
                        <a:ea typeface="Verdana"/>
                        <a:cs typeface="Verdana"/>
                      </a:rPr>
                      <a:t>5,88</a:t>
                    </a:r>
                    <a:endParaRPr lang="pt-BR" sz="1000" b="0" i="0" kern="1200" baseline="0" dirty="0">
                      <a:solidFill>
                        <a:srgbClr val="0090C6"/>
                      </a:solidFill>
                      <a:latin typeface="Verdana"/>
                      <a:ea typeface="Verdana"/>
                      <a:cs typeface="Verdana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pt-BR" sz="1050" b="0" i="0" u="none" strike="noStrike" kern="1200" baseline="0">
                    <a:solidFill>
                      <a:srgbClr val="0090C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Plan1!$P$35</c:f>
              <c:numCache>
                <c:formatCode>0.00%</c:formatCode>
                <c:ptCount val="1"/>
                <c:pt idx="0">
                  <c:v>0.14601488833746901</c:v>
                </c:pt>
              </c:numCache>
            </c:numRef>
          </c:val>
        </c:ser>
        <c:ser>
          <c:idx val="3"/>
          <c:order val="3"/>
          <c:tx>
            <c:strRef>
              <c:f>Plan1!$K$36</c:f>
              <c:strCache>
                <c:ptCount val="1"/>
                <c:pt idx="0">
                  <c:v>Fundos do Governo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.18786592300962379"/>
                  <c:y val="-4.8169556840077067E-3"/>
                </c:manualLayout>
              </c:layout>
              <c:tx>
                <c:rich>
                  <a:bodyPr/>
                  <a:lstStyle/>
                  <a:p>
                    <a:r>
                      <a:rPr lang="pt-BR" sz="1000" b="0" i="0" baseline="0" dirty="0" smtClean="0"/>
                      <a:t>1,06</a:t>
                    </a:r>
                    <a:endParaRPr lang="pt-BR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pt-BR" sz="1050" b="0" i="0" u="none" strike="noStrike" kern="1200" baseline="0">
                    <a:solidFill>
                      <a:srgbClr val="0090C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Plan1!$P$36</c:f>
              <c:numCache>
                <c:formatCode>0.00%</c:formatCode>
                <c:ptCount val="1"/>
                <c:pt idx="0">
                  <c:v>2.640694789081886E-2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46952"/>
        <c:axId val="236147344"/>
      </c:barChart>
      <c:catAx>
        <c:axId val="23614695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236147344"/>
        <c:crosses val="max"/>
        <c:auto val="1"/>
        <c:lblAlgn val="ctr"/>
        <c:lblOffset val="100"/>
        <c:noMultiLvlLbl val="0"/>
      </c:catAx>
      <c:valAx>
        <c:axId val="236147344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pt-BR"/>
          </a:p>
        </c:txPr>
        <c:crossAx val="236146952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595327998075522"/>
          <c:y val="0.34202936589448141"/>
          <c:w val="0.26186626463972357"/>
          <c:h val="0.34492778032140314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>
              <a:solidFill>
                <a:srgbClr val="0090C6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0.16301</cdr:x>
      <cdr:y>0.02061</cdr:y>
    </cdr:from>
    <cdr:to>
      <cdr:x>0.33836</cdr:x>
      <cdr:y>0.13324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758927" y="54172"/>
          <a:ext cx="816428" cy="296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3,4%</a:t>
          </a:r>
          <a:endParaRPr lang="pt-BR" sz="1100" dirty="0">
            <a:solidFill>
              <a:srgbClr val="0090C6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0.15431</cdr:x>
      <cdr:y>0.13251</cdr:y>
    </cdr:from>
    <cdr:to>
      <cdr:x>0.32967</cdr:x>
      <cdr:y>0.30228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718457" y="348343"/>
          <a:ext cx="816428" cy="446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18,8%</a:t>
          </a:r>
          <a:endParaRPr lang="pt-BR" sz="1100" dirty="0">
            <a:solidFill>
              <a:srgbClr val="0090C6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0.15603</cdr:x>
      <cdr:y>0.36908</cdr:y>
    </cdr:from>
    <cdr:to>
      <cdr:x>0.33138</cdr:x>
      <cdr:y>0.53885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726440" y="970280"/>
          <a:ext cx="816428" cy="446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36,8%</a:t>
          </a:r>
          <a:endParaRPr lang="pt-BR" sz="1100" dirty="0">
            <a:solidFill>
              <a:srgbClr val="0090C6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0.15166</cdr:x>
      <cdr:y>0.70918</cdr:y>
    </cdr:from>
    <cdr:to>
      <cdr:x>0.32702</cdr:x>
      <cdr:y>0.87895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706120" y="1864360"/>
          <a:ext cx="816428" cy="446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41,0%</a:t>
          </a:r>
          <a:endParaRPr lang="pt-BR" sz="1100" dirty="0">
            <a:solidFill>
              <a:srgbClr val="0090C6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0.18044</cdr:x>
      <cdr:y>0.01353</cdr:y>
    </cdr:from>
    <cdr:to>
      <cdr:x>0.35901</cdr:x>
      <cdr:y>0.12616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824967" y="35560"/>
          <a:ext cx="816428" cy="296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3,4%</a:t>
          </a:r>
          <a:endParaRPr lang="pt-BR" sz="1100" dirty="0">
            <a:solidFill>
              <a:srgbClr val="0090C6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0.16603</cdr:x>
      <cdr:y>0.12156</cdr:y>
    </cdr:from>
    <cdr:to>
      <cdr:x>0.3446</cdr:x>
      <cdr:y>0.29133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759097" y="319571"/>
          <a:ext cx="816428" cy="446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18,8%</a:t>
          </a:r>
          <a:endParaRPr lang="pt-BR" sz="1100" dirty="0">
            <a:solidFill>
              <a:srgbClr val="0090C6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0.16667</cdr:x>
      <cdr:y>0.36393</cdr:y>
    </cdr:from>
    <cdr:to>
      <cdr:x>0.34524</cdr:x>
      <cdr:y>0.53371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762000" y="956748"/>
          <a:ext cx="816428" cy="446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36,8%</a:t>
          </a:r>
          <a:endParaRPr lang="pt-BR" sz="1100" dirty="0">
            <a:solidFill>
              <a:srgbClr val="0090C6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0.16111</cdr:x>
      <cdr:y>0.6963</cdr:y>
    </cdr:from>
    <cdr:to>
      <cdr:x>0.33968</cdr:x>
      <cdr:y>0.86607</cdr:y>
    </cdr:to>
    <cdr:sp macro="" textlink="">
      <cdr:nvSpPr>
        <cdr:cNvPr id="7" name="CaixaDeTexto 1"/>
        <cdr:cNvSpPr txBox="1"/>
      </cdr:nvSpPr>
      <cdr:spPr>
        <a:xfrm xmlns:a="http://schemas.openxmlformats.org/drawingml/2006/main">
          <a:off x="736600" y="1830508"/>
          <a:ext cx="816428" cy="446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41,0%</a:t>
          </a:r>
          <a:endParaRPr lang="pt-BR" sz="1100" dirty="0">
            <a:solidFill>
              <a:srgbClr val="0090C6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0.17266</cdr:x>
      <cdr:y>0.00771</cdr:y>
    </cdr:from>
    <cdr:to>
      <cdr:x>0.35123</cdr:x>
      <cdr:y>0.12001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89407" y="20320"/>
          <a:ext cx="816428" cy="296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2,6%</a:t>
          </a:r>
          <a:endParaRPr lang="pt-BR" sz="1100" dirty="0">
            <a:solidFill>
              <a:srgbClr val="0090C6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0.15825</cdr:x>
      <cdr:y>0.11387</cdr:y>
    </cdr:from>
    <cdr:to>
      <cdr:x>0.33683</cdr:x>
      <cdr:y>0.28315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723537" y="300222"/>
          <a:ext cx="816428" cy="446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14,6%</a:t>
          </a:r>
          <a:endParaRPr lang="pt-BR" sz="1100" dirty="0">
            <a:solidFill>
              <a:srgbClr val="0090C6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0.15889</cdr:x>
      <cdr:y>0.34598</cdr:y>
    </cdr:from>
    <cdr:to>
      <cdr:x>0.33746</cdr:x>
      <cdr:y>0.51527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726440" y="912193"/>
          <a:ext cx="816428" cy="446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50,9%</a:t>
          </a:r>
          <a:endParaRPr lang="pt-BR" sz="1100" dirty="0">
            <a:solidFill>
              <a:srgbClr val="0090C6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0.15333</cdr:x>
      <cdr:y>0.72237</cdr:y>
    </cdr:from>
    <cdr:to>
      <cdr:x>0.3319</cdr:x>
      <cdr:y>0.89165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701040" y="1904531"/>
          <a:ext cx="816428" cy="446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31,9%</a:t>
          </a:r>
          <a:endParaRPr lang="pt-BR" sz="1100" dirty="0">
            <a:solidFill>
              <a:srgbClr val="0090C6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C30DE-F092-42ED-89D2-A531DADC4201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6B3BA-F3A4-4705-A88F-08447B13A3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03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52D0B-2EDE-4056-8957-B3CB802ED657}" type="slidenum">
              <a:rPr lang="pt-BR" smtClean="0">
                <a:solidFill>
                  <a:srgbClr val="000000"/>
                </a:solidFill>
                <a:cs typeface="Arial" pitchFamily="34" charset="0"/>
              </a:rPr>
              <a:pPr/>
              <a:t>1</a:t>
            </a:fld>
            <a:endParaRPr lang="pt-BR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66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t-BR" sz="2600" b="1" dirty="0">
              <a:solidFill>
                <a:srgbClr val="0090C6"/>
              </a:solidFill>
              <a:ea typeface="+mj-ea"/>
              <a:cs typeface="+mj-cs"/>
            </a:endParaRPr>
          </a:p>
        </p:txBody>
      </p:sp>
      <p:sp>
        <p:nvSpPr>
          <p:cNvPr id="167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67">
              <a:defRPr/>
            </a:pPr>
            <a:fld id="{E356EED2-E5C1-4D6C-8220-4A17A9E6290F}" type="slidenum">
              <a:rPr lang="pt-BR" sz="13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defTabSz="963667">
                <a:defRPr/>
              </a:pPr>
              <a:t>10</a:t>
            </a:fld>
            <a:endParaRPr lang="pt-BR" sz="13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57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FCAEC-90C5-46A2-A9FF-CE697EA8F93B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/>
              <a:t>11</a:t>
            </a:fld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Foco Light"/>
            </a:endParaRPr>
          </a:p>
        </p:txBody>
      </p:sp>
    </p:spTree>
    <p:extLst>
      <p:ext uri="{BB962C8B-B14F-4D97-AF65-F5344CB8AC3E}">
        <p14:creationId xmlns:p14="http://schemas.microsoft.com/office/powerpoint/2010/main" val="292736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t-BR" sz="2600" b="1" dirty="0">
              <a:solidFill>
                <a:srgbClr val="0090C6"/>
              </a:solidFill>
              <a:ea typeface="+mj-ea"/>
              <a:cs typeface="+mj-cs"/>
            </a:endParaRPr>
          </a:p>
        </p:txBody>
      </p:sp>
      <p:sp>
        <p:nvSpPr>
          <p:cNvPr id="167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67">
              <a:defRPr/>
            </a:pPr>
            <a:fld id="{E356EED2-E5C1-4D6C-8220-4A17A9E6290F}" type="slidenum">
              <a:rPr lang="pt-BR" sz="13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defTabSz="963667">
                <a:defRPr/>
              </a:pPr>
              <a:t>2</a:t>
            </a:fld>
            <a:endParaRPr lang="pt-BR" sz="13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5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t-BR" sz="2600" b="1" dirty="0">
              <a:solidFill>
                <a:srgbClr val="0090C6"/>
              </a:solidFill>
              <a:ea typeface="+mj-ea"/>
              <a:cs typeface="+mj-cs"/>
            </a:endParaRPr>
          </a:p>
        </p:txBody>
      </p:sp>
      <p:sp>
        <p:nvSpPr>
          <p:cNvPr id="167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67">
              <a:defRPr/>
            </a:pPr>
            <a:fld id="{E356EED2-E5C1-4D6C-8220-4A17A9E6290F}" type="slidenum">
              <a:rPr lang="pt-BR" sz="13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defTabSz="963667">
                <a:defRPr/>
              </a:pPr>
              <a:t>3</a:t>
            </a:fld>
            <a:endParaRPr lang="pt-BR" sz="13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57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t-BR" sz="2600" b="1" dirty="0">
              <a:solidFill>
                <a:srgbClr val="0090C6"/>
              </a:solidFill>
              <a:ea typeface="+mj-ea"/>
              <a:cs typeface="+mj-cs"/>
            </a:endParaRPr>
          </a:p>
        </p:txBody>
      </p:sp>
      <p:sp>
        <p:nvSpPr>
          <p:cNvPr id="167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67">
              <a:defRPr/>
            </a:pPr>
            <a:fld id="{E356EED2-E5C1-4D6C-8220-4A17A9E6290F}" type="slidenum">
              <a:rPr lang="pt-BR" sz="13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defTabSz="963667">
                <a:defRPr/>
              </a:pPr>
              <a:t>4</a:t>
            </a:fld>
            <a:endParaRPr lang="pt-BR" sz="13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57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t-BR" sz="2600" b="1" dirty="0">
              <a:solidFill>
                <a:srgbClr val="0090C6"/>
              </a:solidFill>
              <a:ea typeface="+mj-ea"/>
              <a:cs typeface="+mj-cs"/>
            </a:endParaRPr>
          </a:p>
        </p:txBody>
      </p:sp>
      <p:sp>
        <p:nvSpPr>
          <p:cNvPr id="167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67">
              <a:defRPr/>
            </a:pPr>
            <a:fld id="{E356EED2-E5C1-4D6C-8220-4A17A9E6290F}" type="slidenum">
              <a:rPr lang="pt-BR" sz="13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defTabSz="963667">
                <a:defRPr/>
              </a:pPr>
              <a:t>5</a:t>
            </a:fld>
            <a:endParaRPr lang="pt-BR" sz="13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57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t-BR" sz="2600" b="1" dirty="0">
              <a:solidFill>
                <a:srgbClr val="0090C6"/>
              </a:solidFill>
              <a:ea typeface="+mj-ea"/>
              <a:cs typeface="+mj-cs"/>
            </a:endParaRPr>
          </a:p>
        </p:txBody>
      </p:sp>
      <p:sp>
        <p:nvSpPr>
          <p:cNvPr id="167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67">
              <a:defRPr/>
            </a:pPr>
            <a:fld id="{E356EED2-E5C1-4D6C-8220-4A17A9E6290F}" type="slidenum">
              <a:rPr lang="pt-BR" sz="13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defTabSz="963667">
                <a:defRPr/>
              </a:pPr>
              <a:t>6</a:t>
            </a:fld>
            <a:endParaRPr lang="pt-BR" sz="13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57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t-BR" sz="2600" b="1" dirty="0">
              <a:solidFill>
                <a:srgbClr val="0090C6"/>
              </a:solidFill>
              <a:ea typeface="+mj-ea"/>
              <a:cs typeface="+mj-cs"/>
            </a:endParaRPr>
          </a:p>
        </p:txBody>
      </p:sp>
      <p:sp>
        <p:nvSpPr>
          <p:cNvPr id="167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67">
              <a:defRPr/>
            </a:pPr>
            <a:fld id="{E356EED2-E5C1-4D6C-8220-4A17A9E6290F}" type="slidenum">
              <a:rPr lang="pt-BR" sz="13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defTabSz="963667">
                <a:defRPr/>
              </a:pPr>
              <a:t>7</a:t>
            </a:fld>
            <a:endParaRPr lang="pt-BR" sz="13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57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t-BR" sz="2600" b="1" dirty="0">
              <a:solidFill>
                <a:srgbClr val="0090C6"/>
              </a:solidFill>
              <a:ea typeface="+mj-ea"/>
              <a:cs typeface="+mj-cs"/>
            </a:endParaRPr>
          </a:p>
        </p:txBody>
      </p:sp>
      <p:sp>
        <p:nvSpPr>
          <p:cNvPr id="167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67">
              <a:defRPr/>
            </a:pPr>
            <a:fld id="{E356EED2-E5C1-4D6C-8220-4A17A9E6290F}" type="slidenum">
              <a:rPr lang="pt-BR" sz="13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defTabSz="963667">
                <a:defRPr/>
              </a:pPr>
              <a:t>8</a:t>
            </a:fld>
            <a:endParaRPr lang="pt-BR" sz="13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57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t-BR" sz="2600" b="1" dirty="0">
              <a:solidFill>
                <a:srgbClr val="0090C6"/>
              </a:solidFill>
              <a:ea typeface="+mj-ea"/>
              <a:cs typeface="+mj-cs"/>
            </a:endParaRPr>
          </a:p>
        </p:txBody>
      </p:sp>
      <p:sp>
        <p:nvSpPr>
          <p:cNvPr id="167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67">
              <a:defRPr/>
            </a:pPr>
            <a:fld id="{E356EED2-E5C1-4D6C-8220-4A17A9E6290F}" type="slidenum">
              <a:rPr lang="pt-BR" sz="13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defTabSz="963667">
                <a:defRPr/>
              </a:pPr>
              <a:t>9</a:t>
            </a:fld>
            <a:endParaRPr lang="pt-BR" sz="13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5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3A1C-AE73-4A4D-8D83-99C81C9C426E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A339-7CC2-BF4A-8133-FD305C4BB0D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6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6298-9EB9-45A2-B594-A231F1C07CD1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A339-7CC2-BF4A-8133-FD305C4BB0D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D919-9427-4EAB-995A-5E02C126592E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A339-7CC2-BF4A-8133-FD305C4BB0D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12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6640" y="77640"/>
            <a:ext cx="11881408" cy="631344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76"/>
          <a:stretch/>
        </p:blipFill>
        <p:spPr>
          <a:xfrm>
            <a:off x="-95654" y="126283"/>
            <a:ext cx="1260000" cy="582701"/>
          </a:xfrm>
          <a:prstGeom prst="rect">
            <a:avLst/>
          </a:prstGeom>
        </p:spPr>
      </p:pic>
      <p:sp>
        <p:nvSpPr>
          <p:cNvPr id="7" name="Espaço Reservado para Número de Slide 2"/>
          <p:cNvSpPr txBox="1">
            <a:spLocks/>
          </p:cNvSpPr>
          <p:nvPr userDrawn="1"/>
        </p:nvSpPr>
        <p:spPr>
          <a:xfrm>
            <a:off x="11654405" y="6640537"/>
            <a:ext cx="531288" cy="1384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C2CD981-24AB-4C36-8050-97F24FE91D55}" type="slidenum">
              <a:rPr lang="pt-BR" sz="900" smtClean="0">
                <a:solidFill>
                  <a:srgbClr val="74695E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+mn-lt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sz="900" dirty="0">
              <a:solidFill>
                <a:srgbClr val="74695E"/>
              </a:solidFill>
              <a:latin typeface="Verdana" pitchFamily="34" charset="0"/>
              <a:ea typeface="Verdana" pitchFamily="34" charset="0"/>
              <a:cs typeface="Verdana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78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 descr="50anos-cor-gradient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7584" y="188913"/>
            <a:ext cx="109008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29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6640" y="77640"/>
            <a:ext cx="11881408" cy="631344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76"/>
          <a:stretch/>
        </p:blipFill>
        <p:spPr>
          <a:xfrm>
            <a:off x="-95654" y="126283"/>
            <a:ext cx="1260000" cy="582701"/>
          </a:xfrm>
          <a:prstGeom prst="rect">
            <a:avLst/>
          </a:prstGeom>
        </p:spPr>
      </p:pic>
      <p:sp>
        <p:nvSpPr>
          <p:cNvPr id="7" name="Espaço Reservado para Número de Slide 2"/>
          <p:cNvSpPr txBox="1">
            <a:spLocks/>
          </p:cNvSpPr>
          <p:nvPr userDrawn="1"/>
        </p:nvSpPr>
        <p:spPr>
          <a:xfrm>
            <a:off x="11654405" y="6640537"/>
            <a:ext cx="531288" cy="1384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C2CD981-24AB-4C36-8050-97F24FE91D55}" type="slidenum">
              <a:rPr lang="pt-BR" sz="900" smtClean="0">
                <a:solidFill>
                  <a:srgbClr val="74695E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+mn-lt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sz="900" dirty="0">
              <a:solidFill>
                <a:srgbClr val="74695E"/>
              </a:solidFill>
              <a:latin typeface="Verdana" pitchFamily="34" charset="0"/>
              <a:ea typeface="Verdana" pitchFamily="34" charset="0"/>
              <a:cs typeface="Verdana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78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34AC7B50-95D9-4D66-B7B7-E4BF56B829F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24/10/2017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9EA50CA6-0B1B-483C-800F-6A818F79CD79}" type="slidenum">
              <a:rPr lang="pt-BR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0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11493500" y="6535953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fld id="{44F07AAD-93BB-4232-A88D-9588A98356EB}" type="slidenum">
              <a:rPr lang="pt-BR" sz="90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defTabSz="914400"/>
              <a:t>‹nº›</a:t>
            </a:fld>
            <a:endParaRPr lang="pt-BR" sz="900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9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492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85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B67E-C91C-43C5-BB5D-39253D76AD70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A339-7CC2-BF4A-8133-FD305C4BB0D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8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1A98-CCF1-4CEE-A75F-449AC837DDB1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A339-7CC2-BF4A-8133-FD305C4BB0D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B64E-E99C-42FA-94C6-91C4D2380F29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A339-7CC2-BF4A-8133-FD305C4BB0D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9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CFDC-14E7-462E-AD0F-FC380183A06F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A339-7CC2-BF4A-8133-FD305C4BB0D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FF3F-BD25-4126-ABED-4F0B44FDFE1C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A339-7CC2-BF4A-8133-FD305C4BB0D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1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87-9BBB-4151-BCB9-EAFA43A9ABA0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A339-7CC2-BF4A-8133-FD305C4BB0D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8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6431-1932-4593-93F3-61901272A504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A339-7CC2-BF4A-8133-FD305C4BB0D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8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F72C-C1EE-4F54-9B30-5D78FB8DC16A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A339-7CC2-BF4A-8133-FD305C4BB0D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4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1E44C-C229-4BD5-AEEC-16C4E7BB584B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2A339-7CC2-BF4A-8133-FD305C4BB0D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1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2" r:id="rId12"/>
    <p:sldLayoutId id="2147483685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fundo-grafismo-02.jpg"/>
          <p:cNvPicPr>
            <a:picLocks noChangeAspect="1"/>
          </p:cNvPicPr>
          <p:nvPr/>
        </p:nvPicPr>
        <p:blipFill>
          <a:blip r:embed="rId6" cstate="print"/>
          <a:srcRect t="5556" b="20787"/>
          <a:stretch>
            <a:fillRect/>
          </a:stretch>
        </p:blipFill>
        <p:spPr bwMode="auto">
          <a:xfrm>
            <a:off x="0" y="1806576"/>
            <a:ext cx="121920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941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4" descr="Eletrobras_marca_p_cor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772" y="188913"/>
            <a:ext cx="138218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>
            <a:spLocks noEditPoints="1"/>
          </p:cNvSpPr>
          <p:nvPr userDrawn="1"/>
        </p:nvSpPr>
        <p:spPr bwMode="auto">
          <a:xfrm>
            <a:off x="11285737" y="6084590"/>
            <a:ext cx="480483" cy="512762"/>
          </a:xfrm>
          <a:custGeom>
            <a:avLst/>
            <a:gdLst>
              <a:gd name="T0" fmla="*/ 2147483647 w 267"/>
              <a:gd name="T1" fmla="*/ 2147483647 h 332"/>
              <a:gd name="T2" fmla="*/ 2147483647 w 267"/>
              <a:gd name="T3" fmla="*/ 2147483647 h 332"/>
              <a:gd name="T4" fmla="*/ 2147483647 w 267"/>
              <a:gd name="T5" fmla="*/ 2147483647 h 332"/>
              <a:gd name="T6" fmla="*/ 2147483647 w 267"/>
              <a:gd name="T7" fmla="*/ 2147483647 h 332"/>
              <a:gd name="T8" fmla="*/ 2147483647 w 267"/>
              <a:gd name="T9" fmla="*/ 2147483647 h 332"/>
              <a:gd name="T10" fmla="*/ 2147483647 w 267"/>
              <a:gd name="T11" fmla="*/ 2147483647 h 332"/>
              <a:gd name="T12" fmla="*/ 2147483647 w 267"/>
              <a:gd name="T13" fmla="*/ 2147483647 h 332"/>
              <a:gd name="T14" fmla="*/ 2147483647 w 267"/>
              <a:gd name="T15" fmla="*/ 2147483647 h 332"/>
              <a:gd name="T16" fmla="*/ 2147483647 w 267"/>
              <a:gd name="T17" fmla="*/ 2147483647 h 332"/>
              <a:gd name="T18" fmla="*/ 2147483647 w 267"/>
              <a:gd name="T19" fmla="*/ 2147483647 h 332"/>
              <a:gd name="T20" fmla="*/ 2147483647 w 267"/>
              <a:gd name="T21" fmla="*/ 2147483647 h 332"/>
              <a:gd name="T22" fmla="*/ 2147483647 w 267"/>
              <a:gd name="T23" fmla="*/ 2147483647 h 332"/>
              <a:gd name="T24" fmla="*/ 0 w 267"/>
              <a:gd name="T25" fmla="*/ 2147483647 h 332"/>
              <a:gd name="T26" fmla="*/ 2147483647 w 267"/>
              <a:gd name="T27" fmla="*/ 2147483647 h 332"/>
              <a:gd name="T28" fmla="*/ 2147483647 w 267"/>
              <a:gd name="T29" fmla="*/ 2147483647 h 332"/>
              <a:gd name="T30" fmla="*/ 2147483647 w 267"/>
              <a:gd name="T31" fmla="*/ 2147483647 h 332"/>
              <a:gd name="T32" fmla="*/ 2147483647 w 267"/>
              <a:gd name="T33" fmla="*/ 2147483647 h 332"/>
              <a:gd name="T34" fmla="*/ 2147483647 w 267"/>
              <a:gd name="T35" fmla="*/ 2147483647 h 332"/>
              <a:gd name="T36" fmla="*/ 2147483647 w 267"/>
              <a:gd name="T37" fmla="*/ 2147483647 h 332"/>
              <a:gd name="T38" fmla="*/ 2147483647 w 267"/>
              <a:gd name="T39" fmla="*/ 2147483647 h 332"/>
              <a:gd name="T40" fmla="*/ 2147483647 w 267"/>
              <a:gd name="T41" fmla="*/ 2147483647 h 332"/>
              <a:gd name="T42" fmla="*/ 2147483647 w 267"/>
              <a:gd name="T43" fmla="*/ 2147483647 h 332"/>
              <a:gd name="T44" fmla="*/ 2147483647 w 267"/>
              <a:gd name="T45" fmla="*/ 2147483647 h 332"/>
              <a:gd name="T46" fmla="*/ 2147483647 w 267"/>
              <a:gd name="T47" fmla="*/ 2147483647 h 332"/>
              <a:gd name="T48" fmla="*/ 2147483647 w 267"/>
              <a:gd name="T49" fmla="*/ 2147483647 h 332"/>
              <a:gd name="T50" fmla="*/ 2147483647 w 267"/>
              <a:gd name="T51" fmla="*/ 2147483647 h 33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67"/>
              <a:gd name="T79" fmla="*/ 0 h 332"/>
              <a:gd name="T80" fmla="*/ 267 w 267"/>
              <a:gd name="T81" fmla="*/ 332 h 33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67" h="332">
                <a:moveTo>
                  <a:pt x="217" y="138"/>
                </a:moveTo>
                <a:cubicBezTo>
                  <a:pt x="217" y="138"/>
                  <a:pt x="217" y="138"/>
                  <a:pt x="217" y="138"/>
                </a:cubicBezTo>
                <a:cubicBezTo>
                  <a:pt x="204" y="181"/>
                  <a:pt x="179" y="211"/>
                  <a:pt x="145" y="228"/>
                </a:cubicBezTo>
                <a:cubicBezTo>
                  <a:pt x="145" y="228"/>
                  <a:pt x="145" y="228"/>
                  <a:pt x="145" y="228"/>
                </a:cubicBezTo>
                <a:cubicBezTo>
                  <a:pt x="164" y="255"/>
                  <a:pt x="192" y="278"/>
                  <a:pt x="232" y="297"/>
                </a:cubicBezTo>
                <a:cubicBezTo>
                  <a:pt x="253" y="281"/>
                  <a:pt x="267" y="252"/>
                  <a:pt x="267" y="225"/>
                </a:cubicBezTo>
                <a:cubicBezTo>
                  <a:pt x="266" y="189"/>
                  <a:pt x="244" y="169"/>
                  <a:pt x="217" y="138"/>
                </a:cubicBezTo>
                <a:close/>
                <a:moveTo>
                  <a:pt x="138" y="233"/>
                </a:moveTo>
                <a:lnTo>
                  <a:pt x="137" y="231"/>
                </a:lnTo>
                <a:cubicBezTo>
                  <a:pt x="100" y="247"/>
                  <a:pt x="55" y="249"/>
                  <a:pt x="5" y="236"/>
                </a:cubicBezTo>
                <a:cubicBezTo>
                  <a:pt x="1" y="235"/>
                  <a:pt x="0" y="238"/>
                  <a:pt x="0" y="242"/>
                </a:cubicBezTo>
                <a:cubicBezTo>
                  <a:pt x="6" y="259"/>
                  <a:pt x="10" y="267"/>
                  <a:pt x="21" y="279"/>
                </a:cubicBezTo>
                <a:cubicBezTo>
                  <a:pt x="103" y="327"/>
                  <a:pt x="174" y="332"/>
                  <a:pt x="224" y="302"/>
                </a:cubicBezTo>
                <a:cubicBezTo>
                  <a:pt x="185" y="283"/>
                  <a:pt x="157" y="259"/>
                  <a:pt x="138" y="233"/>
                </a:cubicBezTo>
                <a:close/>
                <a:moveTo>
                  <a:pt x="141" y="221"/>
                </a:moveTo>
                <a:cubicBezTo>
                  <a:pt x="141" y="221"/>
                  <a:pt x="141" y="221"/>
                  <a:pt x="141" y="221"/>
                </a:cubicBezTo>
                <a:cubicBezTo>
                  <a:pt x="173" y="205"/>
                  <a:pt x="196" y="178"/>
                  <a:pt x="209" y="136"/>
                </a:cubicBezTo>
                <a:lnTo>
                  <a:pt x="210" y="132"/>
                </a:lnTo>
                <a:cubicBezTo>
                  <a:pt x="210" y="131"/>
                  <a:pt x="210" y="131"/>
                  <a:pt x="210" y="131"/>
                </a:cubicBezTo>
                <a:cubicBezTo>
                  <a:pt x="189" y="104"/>
                  <a:pt x="172" y="71"/>
                  <a:pt x="183" y="5"/>
                </a:cubicBezTo>
                <a:cubicBezTo>
                  <a:pt x="183" y="3"/>
                  <a:pt x="181" y="0"/>
                  <a:pt x="176" y="2"/>
                </a:cubicBezTo>
                <a:cubicBezTo>
                  <a:pt x="158" y="10"/>
                  <a:pt x="143" y="23"/>
                  <a:pt x="131" y="40"/>
                </a:cubicBezTo>
                <a:cubicBezTo>
                  <a:pt x="108" y="102"/>
                  <a:pt x="105" y="167"/>
                  <a:pt x="140" y="221"/>
                </a:cubicBezTo>
                <a:cubicBezTo>
                  <a:pt x="140" y="221"/>
                  <a:pt x="141" y="221"/>
                  <a:pt x="141" y="22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Espaço Reservado para Número de Slide 2"/>
          <p:cNvSpPr txBox="1">
            <a:spLocks/>
          </p:cNvSpPr>
          <p:nvPr userDrawn="1"/>
        </p:nvSpPr>
        <p:spPr>
          <a:xfrm>
            <a:off x="11654405" y="6640536"/>
            <a:ext cx="531288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C2CD981-24AB-4C36-8050-97F24FE91D55}" type="slidenum">
              <a:rPr lang="pt-BR" sz="1000">
                <a:solidFill>
                  <a:srgbClr val="74695E"/>
                </a:solidFill>
                <a:cs typeface="Arial" pitchFamily="34" charset="0"/>
                <a:sym typeface="+mn-lt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sz="1000" dirty="0">
              <a:solidFill>
                <a:srgbClr val="74695E"/>
              </a:solidFill>
              <a:cs typeface="Arial" pitchFamily="34" charset="0"/>
              <a:sym typeface="+mn-lt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5" cstate="print"/>
          <a:srcRect l="30183" t="28239" r="26242" b="60891"/>
          <a:stretch>
            <a:fillRect/>
          </a:stretch>
        </p:blipFill>
        <p:spPr bwMode="auto">
          <a:xfrm>
            <a:off x="1" y="-27384"/>
            <a:ext cx="12192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581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6.png"/><Relationship Id="rId21" Type="http://schemas.openxmlformats.org/officeDocument/2006/relationships/image" Target="../media/image33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24" Type="http://schemas.openxmlformats.org/officeDocument/2006/relationships/image" Target="../media/image36.pn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23" Type="http://schemas.openxmlformats.org/officeDocument/2006/relationships/image" Target="../media/image35.jpe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4" Type="http://schemas.microsoft.com/office/2007/relationships/hdphoto" Target="../media/hdphoto1.wdp"/><Relationship Id="rId9" Type="http://schemas.openxmlformats.org/officeDocument/2006/relationships/image" Target="../media/image21.jpeg"/><Relationship Id="rId14" Type="http://schemas.openxmlformats.org/officeDocument/2006/relationships/image" Target="../media/image26.jpeg"/><Relationship Id="rId22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7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125958" name="CaixaDeTexto 3"/>
          <p:cNvSpPr txBox="1">
            <a:spLocks noChangeArrowheads="1"/>
          </p:cNvSpPr>
          <p:nvPr/>
        </p:nvSpPr>
        <p:spPr bwMode="auto">
          <a:xfrm>
            <a:off x="139700" y="4733925"/>
            <a:ext cx="890693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solidFill>
                  <a:srgbClr val="FFFFFF"/>
                </a:solidFill>
              </a:rPr>
              <a:t>Acompanhamento do PDNG </a:t>
            </a:r>
            <a:r>
              <a:rPr lang="pt-BR" sz="2000">
                <a:solidFill>
                  <a:srgbClr val="FFFFFF"/>
                </a:solidFill>
              </a:rPr>
              <a:t>2014-2018</a:t>
            </a:r>
            <a:endParaRPr lang="pt-BR" sz="2400">
              <a:solidFill>
                <a:srgbClr val="FFFFFF"/>
              </a:solidFill>
            </a:endParaRPr>
          </a:p>
          <a:p>
            <a:r>
              <a:rPr lang="pt-BR" sz="1600">
                <a:solidFill>
                  <a:srgbClr val="FFFFFF"/>
                </a:solidFill>
              </a:rPr>
              <a:t>Posição de Janeiro 2015</a:t>
            </a:r>
          </a:p>
          <a:p>
            <a:endParaRPr lang="pt-BR" sz="1300">
              <a:solidFill>
                <a:srgbClr val="FFFFFF"/>
              </a:solidFill>
            </a:endParaRPr>
          </a:p>
          <a:p>
            <a:r>
              <a:rPr lang="pt-BR" sz="1100">
                <a:solidFill>
                  <a:srgbClr val="FFFFFF"/>
                </a:solidFill>
              </a:rPr>
              <a:t>atualizado em  23.jan.2015</a:t>
            </a:r>
          </a:p>
          <a:p>
            <a:endParaRPr lang="pt-BR" sz="1300">
              <a:solidFill>
                <a:srgbClr val="FFFFFF"/>
              </a:solidFill>
            </a:endParaRPr>
          </a:p>
        </p:txBody>
      </p:sp>
      <p:pic>
        <p:nvPicPr>
          <p:cNvPr id="9" name="Picture 4" descr="C:\Users\christe\Documents\2014\MODELO DE APRESENTAÇÃO\JPG\HIDRELETRICA\HIDRELETRICA2.jpg"/>
          <p:cNvPicPr>
            <a:picLocks noChangeAspect="1" noChangeArrowheads="1"/>
          </p:cNvPicPr>
          <p:nvPr/>
        </p:nvPicPr>
        <p:blipFill>
          <a:blip r:embed="rId4"/>
          <a:srcRect t="19090"/>
          <a:stretch>
            <a:fillRect/>
          </a:stretch>
        </p:blipFill>
        <p:spPr bwMode="auto">
          <a:xfrm>
            <a:off x="0" y="0"/>
            <a:ext cx="12192000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0" name="Imagem 10" descr="02.png"/>
          <p:cNvPicPr>
            <a:picLocks noChangeAspect="1"/>
          </p:cNvPicPr>
          <p:nvPr/>
        </p:nvPicPr>
        <p:blipFill>
          <a:blip r:embed="rId5"/>
          <a:srcRect t="43750"/>
          <a:stretch>
            <a:fillRect/>
          </a:stretch>
        </p:blipFill>
        <p:spPr bwMode="auto">
          <a:xfrm>
            <a:off x="0" y="3000376"/>
            <a:ext cx="12192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1" name="Imagem 11" descr="03.png"/>
          <p:cNvPicPr>
            <a:picLocks noChangeAspect="1"/>
          </p:cNvPicPr>
          <p:nvPr/>
        </p:nvPicPr>
        <p:blipFill>
          <a:blip r:embed="rId6"/>
          <a:srcRect l="34375" t="26042"/>
          <a:stretch>
            <a:fillRect/>
          </a:stretch>
        </p:blipFill>
        <p:spPr bwMode="auto">
          <a:xfrm>
            <a:off x="4191000" y="1785938"/>
            <a:ext cx="80264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62" name="CaixaDeTexto 3"/>
          <p:cNvSpPr txBox="1">
            <a:spLocks noChangeArrowheads="1"/>
          </p:cNvSpPr>
          <p:nvPr/>
        </p:nvSpPr>
        <p:spPr bwMode="auto">
          <a:xfrm>
            <a:off x="243510" y="4548399"/>
            <a:ext cx="8906933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Impacto 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das privatizações no futuro do setor elétrico e do </a:t>
            </a: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Brasil – Senado Federal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000" dirty="0" smtClean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000" dirty="0" smtClean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Wilson Ferreira Jr.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CEO Eletrobras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pr@eletrobras.com </a:t>
            </a:r>
          </a:p>
          <a:p>
            <a:endParaRPr lang="pt-BR" sz="1300" dirty="0">
              <a:solidFill>
                <a:srgbClr val="FFFFFF"/>
              </a:solidFill>
            </a:endParaRP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9486248" y="7912322"/>
          <a:ext cx="2189936" cy="61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4" name="CorelDRAW" r:id="rId7" imgW="4154424" imgH="1173480" progId="">
                  <p:embed/>
                </p:oleObj>
              </mc:Choice>
              <mc:Fallback>
                <p:oleObj name="CorelDRAW" r:id="rId7" imgW="4154424" imgH="117348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6248" y="7912322"/>
                        <a:ext cx="2189936" cy="616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0" descr="05.png"/>
          <p:cNvPicPr>
            <a:picLocks noChangeAspect="1"/>
          </p:cNvPicPr>
          <p:nvPr/>
        </p:nvPicPr>
        <p:blipFill>
          <a:blip r:embed="rId9"/>
          <a:srcRect r="78906" b="78125"/>
          <a:stretch>
            <a:fillRect/>
          </a:stretch>
        </p:blipFill>
        <p:spPr bwMode="auto">
          <a:xfrm>
            <a:off x="-1" y="37566"/>
            <a:ext cx="2571751" cy="17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545174"/>
              </p:ext>
            </p:extLst>
          </p:nvPr>
        </p:nvGraphicFramePr>
        <p:xfrm>
          <a:off x="347973" y="3014825"/>
          <a:ext cx="465582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Título 5"/>
          <p:cNvSpPr>
            <a:spLocks noGrp="1"/>
          </p:cNvSpPr>
          <p:nvPr>
            <p:ph type="title"/>
          </p:nvPr>
        </p:nvSpPr>
        <p:spPr>
          <a:xfrm>
            <a:off x="3797716" y="-25690"/>
            <a:ext cx="8282819" cy="867518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Estrutura de Capital pós Descotização</a:t>
            </a:r>
            <a:br>
              <a:rPr lang="pt-BR" sz="2400" b="1" dirty="0" smtClean="0"/>
            </a:br>
            <a:r>
              <a:rPr lang="pt-BR" sz="2400" b="1" dirty="0" smtClean="0"/>
              <a:t>Em R$ bilhões</a:t>
            </a:r>
            <a:endParaRPr lang="pt-BR" dirty="0"/>
          </a:p>
        </p:txBody>
      </p:sp>
      <p:sp>
        <p:nvSpPr>
          <p:cNvPr id="18" name="CaixaDeTexto 6"/>
          <p:cNvSpPr txBox="1"/>
          <p:nvPr/>
        </p:nvSpPr>
        <p:spPr>
          <a:xfrm>
            <a:off x="1173707" y="2609877"/>
            <a:ext cx="2251880" cy="6477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dirty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Capital Total</a:t>
            </a:r>
          </a:p>
          <a:p>
            <a:pPr algn="ctr"/>
            <a:r>
              <a:rPr lang="pt-BR" sz="1100" dirty="0" smtClean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R$ 31,3 bilhões</a:t>
            </a:r>
            <a:endParaRPr lang="pt-BR" sz="1100" dirty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ítulo 3"/>
          <p:cNvSpPr txBox="1">
            <a:spLocks/>
          </p:cNvSpPr>
          <p:nvPr/>
        </p:nvSpPr>
        <p:spPr>
          <a:xfrm>
            <a:off x="769922" y="2153413"/>
            <a:ext cx="3121744" cy="4989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1400" b="1" dirty="0" smtClean="0">
                <a:solidFill>
                  <a:srgbClr val="0090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</a:t>
            </a:r>
            <a:r>
              <a:rPr lang="pt-BR" sz="1400" b="1" dirty="0" err="1" smtClean="0">
                <a:solidFill>
                  <a:srgbClr val="0090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</a:t>
            </a:r>
            <a:r>
              <a:rPr lang="pt-BR" sz="1400" b="1" dirty="0" smtClean="0">
                <a:solidFill>
                  <a:srgbClr val="0090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/2017</a:t>
            </a:r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2369059" y="1333437"/>
            <a:ext cx="732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defRPr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dirty="0"/>
              <a:t>Custo estimado da Descotização para a Eletrobras ~ </a:t>
            </a:r>
            <a:r>
              <a:rPr lang="en-US" dirty="0"/>
              <a:t>R$ 9 bi</a:t>
            </a:r>
            <a:endParaRPr lang="pt-BR" dirty="0"/>
          </a:p>
        </p:txBody>
      </p:sp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943726"/>
              </p:ext>
            </p:extLst>
          </p:nvPr>
        </p:nvGraphicFramePr>
        <p:xfrm>
          <a:off x="3797716" y="3014825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Grá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273291"/>
              </p:ext>
            </p:extLst>
          </p:nvPr>
        </p:nvGraphicFramePr>
        <p:xfrm>
          <a:off x="7181174" y="3014825"/>
          <a:ext cx="457200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Retângulo 28"/>
          <p:cNvSpPr/>
          <p:nvPr/>
        </p:nvSpPr>
        <p:spPr>
          <a:xfrm>
            <a:off x="10410217" y="2186109"/>
            <a:ext cx="1415133" cy="395778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t="62504" r="9542" b="30414"/>
          <a:stretch/>
        </p:blipFill>
        <p:spPr bwMode="auto">
          <a:xfrm>
            <a:off x="3076840" y="6284461"/>
            <a:ext cx="5909481" cy="3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3"/>
          <p:cNvSpPr txBox="1">
            <a:spLocks/>
          </p:cNvSpPr>
          <p:nvPr/>
        </p:nvSpPr>
        <p:spPr>
          <a:xfrm>
            <a:off x="4191922" y="2085173"/>
            <a:ext cx="3121744" cy="4989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1400" b="1" dirty="0" smtClean="0">
                <a:solidFill>
                  <a:srgbClr val="0090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Após Descotização, com aporte do atual controlador</a:t>
            </a:r>
          </a:p>
        </p:txBody>
      </p:sp>
      <p:sp>
        <p:nvSpPr>
          <p:cNvPr id="26" name="Título 3"/>
          <p:cNvSpPr txBox="1">
            <a:spLocks/>
          </p:cNvSpPr>
          <p:nvPr/>
        </p:nvSpPr>
        <p:spPr>
          <a:xfrm>
            <a:off x="8029282" y="2087445"/>
            <a:ext cx="3121744" cy="4989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1400" b="1" dirty="0" smtClean="0">
                <a:solidFill>
                  <a:srgbClr val="0090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Após Descotização, sem aporte do atual controlador</a:t>
            </a:r>
          </a:p>
        </p:txBody>
      </p:sp>
      <p:sp>
        <p:nvSpPr>
          <p:cNvPr id="32" name="CaixaDeTexto 6"/>
          <p:cNvSpPr txBox="1"/>
          <p:nvPr/>
        </p:nvSpPr>
        <p:spPr>
          <a:xfrm>
            <a:off x="4548614" y="2614571"/>
            <a:ext cx="2251880" cy="6477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dirty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Capital Total</a:t>
            </a:r>
          </a:p>
          <a:p>
            <a:pPr algn="ctr"/>
            <a:r>
              <a:rPr lang="pt-BR" sz="1100" dirty="0" smtClean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R$ 40,3 </a:t>
            </a:r>
            <a:r>
              <a:rPr lang="pt-BR" sz="1100" dirty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bilhões</a:t>
            </a:r>
          </a:p>
        </p:txBody>
      </p:sp>
      <p:sp>
        <p:nvSpPr>
          <p:cNvPr id="33" name="CaixaDeTexto 6"/>
          <p:cNvSpPr txBox="1"/>
          <p:nvPr/>
        </p:nvSpPr>
        <p:spPr>
          <a:xfrm>
            <a:off x="8358678" y="2616843"/>
            <a:ext cx="2251880" cy="6477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dirty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Capital Total</a:t>
            </a:r>
          </a:p>
          <a:p>
            <a:pPr algn="ctr"/>
            <a:r>
              <a:rPr lang="pt-BR" sz="1100" dirty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R$ </a:t>
            </a:r>
            <a:r>
              <a:rPr lang="pt-BR" sz="1100" dirty="0" smtClean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40,3 </a:t>
            </a:r>
            <a:r>
              <a:rPr lang="pt-BR" sz="1100" dirty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bilhões</a:t>
            </a:r>
          </a:p>
        </p:txBody>
      </p:sp>
    </p:spTree>
    <p:extLst>
      <p:ext uri="{BB962C8B-B14F-4D97-AF65-F5344CB8AC3E}">
        <p14:creationId xmlns:p14="http://schemas.microsoft.com/office/powerpoint/2010/main" val="1040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5" descr="pg40.jpg"/>
          <p:cNvPicPr>
            <a:picLocks noChangeAspect="1"/>
          </p:cNvPicPr>
          <p:nvPr/>
        </p:nvPicPr>
        <p:blipFill>
          <a:blip r:embed="rId3"/>
          <a:srcRect r="18633"/>
          <a:stretch>
            <a:fillRect/>
          </a:stretch>
        </p:blipFill>
        <p:spPr bwMode="auto">
          <a:xfrm>
            <a:off x="0" y="604838"/>
            <a:ext cx="12192000" cy="625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7" name="Rectangle 13"/>
          <p:cNvSpPr>
            <a:spLocks noChangeArrowheads="1"/>
          </p:cNvSpPr>
          <p:nvPr/>
        </p:nvSpPr>
        <p:spPr bwMode="auto">
          <a:xfrm>
            <a:off x="812800" y="2670619"/>
            <a:ext cx="1087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pt-BR" sz="2000">
              <a:solidFill>
                <a:srgbClr val="BBB1A6"/>
              </a:solidFill>
              <a:latin typeface="Foco Light"/>
              <a:cs typeface="+mn-cs"/>
            </a:endParaRPr>
          </a:p>
          <a:p>
            <a:pPr>
              <a:lnSpc>
                <a:spcPct val="40000"/>
              </a:lnSpc>
              <a:defRPr/>
            </a:pPr>
            <a:endParaRPr lang="pt-BR" sz="2000">
              <a:solidFill>
                <a:srgbClr val="BBB1A6"/>
              </a:solidFill>
              <a:latin typeface="Foco Light"/>
              <a:cs typeface="+mn-cs"/>
            </a:endParaRPr>
          </a:p>
        </p:txBody>
      </p:sp>
      <p:pic>
        <p:nvPicPr>
          <p:cNvPr id="5" name="Picture 6" descr="C:\Users\limberg\Desktop\EL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8356" y="1508616"/>
            <a:ext cx="4051073" cy="116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/>
          <p:nvPr/>
        </p:nvSpPr>
        <p:spPr>
          <a:xfrm>
            <a:off x="2988356" y="3194494"/>
            <a:ext cx="5369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/>
                <a:cs typeface="Arial"/>
              </a:rPr>
              <a:t>Wilson Ferreira Jr.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/>
                <a:cs typeface="Arial"/>
              </a:rPr>
              <a:t>CEO Eletrobras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/>
                <a:cs typeface="Arial"/>
              </a:rPr>
              <a:t>pr@eletrobras.com</a:t>
            </a:r>
            <a:r>
              <a:rPr lang="en-US" sz="2400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 lang="en-US" sz="240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5"/>
          <p:cNvSpPr>
            <a:spLocks noGrp="1"/>
          </p:cNvSpPr>
          <p:nvPr>
            <p:ph type="title"/>
          </p:nvPr>
        </p:nvSpPr>
        <p:spPr>
          <a:xfrm>
            <a:off x="8272" y="104936"/>
            <a:ext cx="11881408" cy="631344"/>
          </a:xfrm>
        </p:spPr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pt-BR" sz="2800" b="1" dirty="0" smtClean="0">
                <a:solidFill>
                  <a:srgbClr val="FFFFFF"/>
                </a:solidFill>
                <a:latin typeface="+mj-lt"/>
              </a:rPr>
              <a:t>Perfil da Eletrobras</a:t>
            </a:r>
            <a:endParaRPr lang="pt-BR" sz="2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6" name="TextBox 2"/>
          <p:cNvSpPr txBox="1"/>
          <p:nvPr/>
        </p:nvSpPr>
        <p:spPr>
          <a:xfrm>
            <a:off x="118194" y="6492943"/>
            <a:ext cx="54735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Fonte: Eletrobras</a:t>
            </a:r>
            <a:endParaRPr lang="en-US" sz="1000" dirty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Elipse 36"/>
          <p:cNvSpPr>
            <a:spLocks noChangeAspect="1"/>
          </p:cNvSpPr>
          <p:nvPr/>
        </p:nvSpPr>
        <p:spPr>
          <a:xfrm>
            <a:off x="9787063" y="4221168"/>
            <a:ext cx="1508490" cy="1440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0090C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8" name="Elipse 37"/>
          <p:cNvSpPr>
            <a:spLocks noChangeAspect="1"/>
          </p:cNvSpPr>
          <p:nvPr/>
        </p:nvSpPr>
        <p:spPr>
          <a:xfrm>
            <a:off x="992365" y="1556792"/>
            <a:ext cx="1508490" cy="14400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0090C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9" name="Elipse 38"/>
          <p:cNvSpPr>
            <a:spLocks noChangeAspect="1"/>
          </p:cNvSpPr>
          <p:nvPr/>
        </p:nvSpPr>
        <p:spPr>
          <a:xfrm>
            <a:off x="992365" y="4653136"/>
            <a:ext cx="1535290" cy="14400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0090C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0" name="Elipse 39"/>
          <p:cNvSpPr>
            <a:spLocks noChangeAspect="1"/>
          </p:cNvSpPr>
          <p:nvPr/>
        </p:nvSpPr>
        <p:spPr>
          <a:xfrm>
            <a:off x="9032818" y="1556792"/>
            <a:ext cx="1508490" cy="144000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0090C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EBAFF155-0A04-4353-B47A-66C17B3E39FA}"/>
              </a:ext>
            </a:extLst>
          </p:cNvPr>
          <p:cNvSpPr txBox="1"/>
          <p:nvPr/>
        </p:nvSpPr>
        <p:spPr>
          <a:xfrm>
            <a:off x="1883337" y="914795"/>
            <a:ext cx="7416824" cy="517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pt-BR" sz="105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914400">
              <a:defRPr/>
            </a:pPr>
            <a:r>
              <a:rPr lang="pt-BR" sz="1600" b="1" dirty="0">
                <a:solidFill>
                  <a:srgbClr val="0090C6"/>
                </a:solidFill>
                <a:latin typeface="Arial"/>
                <a:cs typeface="Arial"/>
              </a:rPr>
              <a:t>Maior empresa de Energia Elétrica da América Latina</a:t>
            </a:r>
          </a:p>
          <a:p>
            <a:pPr algn="ctr" defTabSz="914400">
              <a:defRPr/>
            </a:pPr>
            <a:endParaRPr lang="pt-BR" sz="1600" b="1" dirty="0">
              <a:solidFill>
                <a:srgbClr val="0090C6"/>
              </a:solidFill>
              <a:latin typeface="Arial"/>
              <a:cs typeface="Arial"/>
            </a:endParaRPr>
          </a:p>
          <a:p>
            <a:pPr algn="ctr" defTabSz="914400">
              <a:defRPr/>
            </a:pPr>
            <a:r>
              <a:rPr lang="pt-BR" sz="1600" b="1" dirty="0" smtClean="0">
                <a:solidFill>
                  <a:srgbClr val="0090C6"/>
                </a:solidFill>
                <a:latin typeface="Arial"/>
                <a:cs typeface="Arial"/>
              </a:rPr>
              <a:t>R$171 </a:t>
            </a:r>
            <a:r>
              <a:rPr lang="pt-BR" sz="1600" b="1" dirty="0">
                <a:solidFill>
                  <a:srgbClr val="0090C6"/>
                </a:solidFill>
                <a:latin typeface="Arial"/>
                <a:cs typeface="Arial"/>
              </a:rPr>
              <a:t>bilhões em </a:t>
            </a:r>
            <a:r>
              <a:rPr lang="pt-BR" sz="1600" b="1" dirty="0" smtClean="0">
                <a:solidFill>
                  <a:srgbClr val="0090C6"/>
                </a:solidFill>
                <a:latin typeface="Arial"/>
                <a:cs typeface="Arial"/>
              </a:rPr>
              <a:t>ativos e </a:t>
            </a:r>
          </a:p>
          <a:p>
            <a:pPr algn="ctr" defTabSz="914400">
              <a:defRPr/>
            </a:pPr>
            <a:r>
              <a:rPr lang="pt-BR" sz="1600" b="1" dirty="0" smtClean="0">
                <a:solidFill>
                  <a:srgbClr val="0090C6"/>
                </a:solidFill>
                <a:latin typeface="Arial"/>
                <a:cs typeface="Arial"/>
              </a:rPr>
              <a:t>16ª </a:t>
            </a:r>
            <a:r>
              <a:rPr lang="pt-BR" sz="1600" b="1" dirty="0">
                <a:solidFill>
                  <a:srgbClr val="0090C6"/>
                </a:solidFill>
                <a:latin typeface="Arial"/>
                <a:cs typeface="Arial"/>
              </a:rPr>
              <a:t>maior empresa de Energia do Mundo</a:t>
            </a:r>
          </a:p>
          <a:p>
            <a:pPr algn="ctr" defTabSz="914400">
              <a:defRPr/>
            </a:pPr>
            <a:endParaRPr lang="pt-BR" sz="1600" b="1" dirty="0">
              <a:solidFill>
                <a:srgbClr val="0090C6"/>
              </a:solidFill>
              <a:latin typeface="Arial"/>
              <a:cs typeface="Arial"/>
            </a:endParaRPr>
          </a:p>
          <a:p>
            <a:pPr algn="ctr" defTabSz="914400">
              <a:defRPr/>
            </a:pPr>
            <a:r>
              <a:rPr lang="pt-BR" sz="1600" b="1" dirty="0">
                <a:solidFill>
                  <a:srgbClr val="0090C6"/>
                </a:solidFill>
                <a:latin typeface="Arial"/>
                <a:cs typeface="Arial"/>
              </a:rPr>
              <a:t>Uma das 5 maiores geradoras hidrelétricas do mundo</a:t>
            </a:r>
          </a:p>
          <a:p>
            <a:pPr algn="ctr" defTabSz="914400">
              <a:defRPr/>
            </a:pPr>
            <a:r>
              <a:rPr lang="pt-BR" sz="1600" b="1" dirty="0">
                <a:solidFill>
                  <a:srgbClr val="0090C6"/>
                </a:solidFill>
                <a:latin typeface="Arial"/>
                <a:cs typeface="Arial"/>
              </a:rPr>
              <a:t>  em capacidade instalada</a:t>
            </a:r>
          </a:p>
          <a:p>
            <a:pPr algn="ctr" defTabSz="914400">
              <a:defRPr/>
            </a:pPr>
            <a:endParaRPr lang="pt-BR" sz="1600" b="1" dirty="0">
              <a:solidFill>
                <a:srgbClr val="0090C6"/>
              </a:solidFill>
              <a:latin typeface="Arial"/>
              <a:cs typeface="Arial"/>
            </a:endParaRPr>
          </a:p>
          <a:p>
            <a:pPr algn="ctr" defTabSz="914400">
              <a:defRPr/>
            </a:pPr>
            <a:r>
              <a:rPr lang="pt-BR" sz="1600" b="1" dirty="0" smtClean="0">
                <a:solidFill>
                  <a:srgbClr val="0090C6"/>
                </a:solidFill>
                <a:latin typeface="Arial"/>
                <a:cs typeface="Arial"/>
              </a:rPr>
              <a:t>47 </a:t>
            </a:r>
            <a:r>
              <a:rPr lang="pt-BR" sz="1600" b="1" dirty="0">
                <a:solidFill>
                  <a:srgbClr val="0090C6"/>
                </a:solidFill>
                <a:latin typeface="Arial"/>
                <a:cs typeface="Arial"/>
              </a:rPr>
              <a:t>GW instalados em 233 usinas (32% do Brasil)</a:t>
            </a:r>
          </a:p>
          <a:p>
            <a:pPr algn="ctr" defTabSz="914400">
              <a:defRPr/>
            </a:pPr>
            <a:r>
              <a:rPr lang="pt-BR" sz="1600" b="1" dirty="0">
                <a:solidFill>
                  <a:srgbClr val="0090C6"/>
                </a:solidFill>
                <a:latin typeface="Arial"/>
                <a:cs typeface="Arial"/>
              </a:rPr>
              <a:t>(47 Hidráulicas,114 térmicas, 2 nucleares, 69 eólicas, 1 solar) </a:t>
            </a:r>
          </a:p>
          <a:p>
            <a:pPr algn="ctr" defTabSz="914400">
              <a:defRPr/>
            </a:pPr>
            <a:endParaRPr lang="pt-BR" sz="1600" b="1" dirty="0">
              <a:solidFill>
                <a:srgbClr val="0090C6"/>
              </a:solidFill>
              <a:latin typeface="Arial"/>
              <a:cs typeface="Arial"/>
            </a:endParaRPr>
          </a:p>
          <a:p>
            <a:pPr algn="ctr" defTabSz="914400">
              <a:defRPr/>
            </a:pPr>
            <a:r>
              <a:rPr lang="pt-BR" sz="1600" b="1" dirty="0">
                <a:solidFill>
                  <a:srgbClr val="0090C6"/>
                </a:solidFill>
                <a:latin typeface="Arial"/>
                <a:cs typeface="Arial"/>
              </a:rPr>
              <a:t>Maior transmissora da América Latina </a:t>
            </a:r>
          </a:p>
          <a:p>
            <a:pPr algn="ctr" defTabSz="914400">
              <a:defRPr/>
            </a:pPr>
            <a:r>
              <a:rPr lang="pt-BR" sz="1600" b="1" dirty="0">
                <a:solidFill>
                  <a:srgbClr val="0090C6"/>
                </a:solidFill>
                <a:latin typeface="Arial"/>
                <a:cs typeface="Arial"/>
              </a:rPr>
              <a:t> </a:t>
            </a:r>
            <a:r>
              <a:rPr lang="pt-BR" sz="1600" b="1" dirty="0" smtClean="0">
                <a:solidFill>
                  <a:srgbClr val="0090C6"/>
                </a:solidFill>
                <a:latin typeface="Arial"/>
                <a:cs typeface="Arial"/>
              </a:rPr>
              <a:t>com 230.000 </a:t>
            </a:r>
            <a:r>
              <a:rPr lang="pt-BR" sz="1600" b="1" dirty="0">
                <a:solidFill>
                  <a:srgbClr val="0090C6"/>
                </a:solidFill>
                <a:latin typeface="Arial"/>
                <a:cs typeface="Arial"/>
              </a:rPr>
              <a:t>MVA de capacidade de transformação (69% do Brasil</a:t>
            </a:r>
            <a:r>
              <a:rPr lang="pt-BR" sz="1600" b="1" dirty="0" smtClean="0">
                <a:solidFill>
                  <a:srgbClr val="0090C6"/>
                </a:solidFill>
                <a:latin typeface="Arial"/>
                <a:cs typeface="Arial"/>
              </a:rPr>
              <a:t>),</a:t>
            </a:r>
            <a:endParaRPr lang="pt-BR" sz="1600" b="1" dirty="0">
              <a:solidFill>
                <a:srgbClr val="0090C6"/>
              </a:solidFill>
              <a:latin typeface="Arial"/>
              <a:cs typeface="Arial"/>
            </a:endParaRPr>
          </a:p>
          <a:p>
            <a:pPr algn="ctr" defTabSz="914400">
              <a:defRPr/>
            </a:pPr>
            <a:r>
              <a:rPr lang="pt-BR" sz="1600" b="1" dirty="0">
                <a:solidFill>
                  <a:srgbClr val="0090C6"/>
                </a:solidFill>
                <a:latin typeface="Arial"/>
                <a:cs typeface="Arial"/>
              </a:rPr>
              <a:t>1.300 </a:t>
            </a:r>
            <a:r>
              <a:rPr lang="pt-BR" sz="1600" b="1" dirty="0" smtClean="0">
                <a:solidFill>
                  <a:srgbClr val="0090C6"/>
                </a:solidFill>
                <a:latin typeface="Arial"/>
                <a:cs typeface="Arial"/>
              </a:rPr>
              <a:t>transformadores e 70 </a:t>
            </a:r>
            <a:r>
              <a:rPr lang="pt-BR" sz="1600" b="1" dirty="0">
                <a:solidFill>
                  <a:srgbClr val="0090C6"/>
                </a:solidFill>
                <a:latin typeface="Arial"/>
                <a:cs typeface="Arial"/>
              </a:rPr>
              <a:t>mil km de linhas (90% igual ou acima de 230 </a:t>
            </a:r>
            <a:r>
              <a:rPr lang="pt-BR" sz="1600" b="1" dirty="0" err="1">
                <a:solidFill>
                  <a:srgbClr val="0090C6"/>
                </a:solidFill>
                <a:latin typeface="Arial"/>
                <a:cs typeface="Arial"/>
              </a:rPr>
              <a:t>Kv</a:t>
            </a:r>
            <a:r>
              <a:rPr lang="pt-BR" sz="1600" b="1" dirty="0">
                <a:solidFill>
                  <a:srgbClr val="0090C6"/>
                </a:solidFill>
                <a:latin typeface="Arial"/>
                <a:cs typeface="Arial"/>
              </a:rPr>
              <a:t>) (47% do Brasil</a:t>
            </a:r>
            <a:r>
              <a:rPr lang="pt-BR" sz="1600" b="1" dirty="0" smtClean="0">
                <a:solidFill>
                  <a:srgbClr val="0090C6"/>
                </a:solidFill>
                <a:latin typeface="Arial"/>
                <a:cs typeface="Arial"/>
              </a:rPr>
              <a:t>)</a:t>
            </a:r>
            <a:endParaRPr lang="pt-BR" sz="1600" b="1" dirty="0">
              <a:solidFill>
                <a:srgbClr val="0090C6"/>
              </a:solidFill>
              <a:latin typeface="Arial"/>
              <a:cs typeface="Arial"/>
            </a:endParaRPr>
          </a:p>
          <a:p>
            <a:pPr algn="ctr" defTabSz="914400">
              <a:defRPr/>
            </a:pPr>
            <a:endParaRPr lang="pt-BR" sz="1600" b="1" dirty="0">
              <a:solidFill>
                <a:srgbClr val="0090C6"/>
              </a:solidFill>
              <a:latin typeface="Arial"/>
              <a:cs typeface="Arial"/>
            </a:endParaRPr>
          </a:p>
          <a:p>
            <a:pPr algn="ctr" defTabSz="914400">
              <a:defRPr/>
            </a:pPr>
            <a:r>
              <a:rPr lang="pt-BR" sz="1600" b="1" dirty="0">
                <a:solidFill>
                  <a:srgbClr val="0090C6"/>
                </a:solidFill>
                <a:latin typeface="Arial"/>
                <a:cs typeface="Arial"/>
              </a:rPr>
              <a:t>4,3 milhões de clientes em distribuição, </a:t>
            </a:r>
          </a:p>
          <a:p>
            <a:pPr algn="ctr" defTabSz="914400">
              <a:defRPr/>
            </a:pPr>
            <a:r>
              <a:rPr lang="pt-BR" sz="1600" b="1" dirty="0">
                <a:solidFill>
                  <a:srgbClr val="0090C6"/>
                </a:solidFill>
                <a:latin typeface="Arial"/>
                <a:cs typeface="Arial"/>
              </a:rPr>
              <a:t>com 258 mil km de rede </a:t>
            </a:r>
          </a:p>
          <a:p>
            <a:pPr algn="ctr" defTabSz="914400">
              <a:defRPr/>
            </a:pPr>
            <a:endParaRPr lang="pt-BR" sz="1600" b="1" dirty="0">
              <a:solidFill>
                <a:srgbClr val="0090C6"/>
              </a:solidFill>
              <a:latin typeface="Arial"/>
              <a:cs typeface="Arial"/>
            </a:endParaRPr>
          </a:p>
          <a:p>
            <a:pPr algn="ctr" defTabSz="914400">
              <a:defRPr/>
            </a:pPr>
            <a:r>
              <a:rPr lang="pt-BR" sz="1600" b="1" dirty="0">
                <a:solidFill>
                  <a:srgbClr val="0090C6"/>
                </a:solidFill>
                <a:latin typeface="Arial"/>
                <a:cs typeface="Arial"/>
              </a:rPr>
              <a:t>Maior empregador  do setor elétrico </a:t>
            </a:r>
            <a:r>
              <a:rPr lang="pt-BR" sz="1600" b="1" dirty="0" smtClean="0">
                <a:solidFill>
                  <a:srgbClr val="0090C6"/>
                </a:solidFill>
                <a:latin typeface="Arial"/>
                <a:cs typeface="Arial"/>
              </a:rPr>
              <a:t>brasileiro</a:t>
            </a:r>
            <a:endParaRPr lang="pt-BR" sz="1600" b="1" dirty="0">
              <a:solidFill>
                <a:srgbClr val="0090C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64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5"/>
          <p:cNvSpPr>
            <a:spLocks noGrp="1"/>
          </p:cNvSpPr>
          <p:nvPr>
            <p:ph type="title"/>
          </p:nvPr>
        </p:nvSpPr>
        <p:spPr>
          <a:xfrm>
            <a:off x="8272" y="104935"/>
            <a:ext cx="11881408" cy="736999"/>
          </a:xfrm>
        </p:spPr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pt-BR" sz="3200" b="1" dirty="0" smtClean="0">
                <a:solidFill>
                  <a:srgbClr val="FFFFFF"/>
                </a:solidFill>
                <a:latin typeface="+mj-lt"/>
              </a:rPr>
              <a:t>Estrutura Societária</a:t>
            </a:r>
            <a:br>
              <a:rPr lang="pt-BR" sz="3200" b="1" dirty="0" smtClean="0">
                <a:solidFill>
                  <a:srgbClr val="FFFFFF"/>
                </a:solidFill>
                <a:latin typeface="+mj-lt"/>
              </a:rPr>
            </a:br>
            <a:r>
              <a:rPr lang="pt-BR" sz="3200" dirty="0" smtClean="0">
                <a:latin typeface="+mj-lt"/>
              </a:rPr>
              <a:t>jun/17</a:t>
            </a:r>
            <a:endParaRPr lang="pt-BR" sz="3200" dirty="0">
              <a:latin typeface="+mj-lt"/>
            </a:endParaRPr>
          </a:p>
        </p:txBody>
      </p:sp>
      <p:grpSp>
        <p:nvGrpSpPr>
          <p:cNvPr id="80" name="Grupo 79"/>
          <p:cNvGrpSpPr/>
          <p:nvPr/>
        </p:nvGrpSpPr>
        <p:grpSpPr>
          <a:xfrm>
            <a:off x="1556951" y="779231"/>
            <a:ext cx="9372167" cy="5844333"/>
            <a:chOff x="1783319" y="855551"/>
            <a:chExt cx="9070728" cy="6096291"/>
          </a:xfrm>
        </p:grpSpPr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8485" y="2518695"/>
              <a:ext cx="2241672" cy="175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CaixaDeTexto 81"/>
            <p:cNvSpPr txBox="1"/>
            <p:nvPr/>
          </p:nvSpPr>
          <p:spPr>
            <a:xfrm>
              <a:off x="2050654" y="4646643"/>
              <a:ext cx="764566" cy="234286"/>
            </a:xfrm>
            <a:prstGeom prst="rect">
              <a:avLst/>
            </a:prstGeom>
            <a:noFill/>
            <a:effectLst/>
          </p:spPr>
          <p:txBody>
            <a:bodyPr wrap="square" tIns="36000" bIns="3600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7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(99,56%)</a:t>
              </a:r>
            </a:p>
          </p:txBody>
        </p:sp>
        <p:sp>
          <p:nvSpPr>
            <p:cNvPr id="83" name="CaixaDeTexto 82"/>
            <p:cNvSpPr txBox="1"/>
            <p:nvPr/>
          </p:nvSpPr>
          <p:spPr>
            <a:xfrm>
              <a:off x="2070580" y="3641737"/>
              <a:ext cx="748552" cy="161583"/>
            </a:xfrm>
            <a:prstGeom prst="rect">
              <a:avLst/>
            </a:prstGeom>
            <a:noFill/>
            <a:effectLst/>
          </p:spPr>
          <p:txBody>
            <a:bodyPr wrap="square" t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7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(99,58%)</a:t>
              </a:r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2050655" y="2579783"/>
              <a:ext cx="760456" cy="234286"/>
            </a:xfrm>
            <a:prstGeom prst="rect">
              <a:avLst/>
            </a:prstGeom>
            <a:noFill/>
            <a:effectLst/>
          </p:spPr>
          <p:txBody>
            <a:bodyPr wrap="square" tIns="36000" bIns="3600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7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(99,48%)</a:t>
              </a:r>
            </a:p>
          </p:txBody>
        </p:sp>
        <p:sp>
          <p:nvSpPr>
            <p:cNvPr id="85" name="CaixaDeTexto 84"/>
            <p:cNvSpPr txBox="1"/>
            <p:nvPr/>
          </p:nvSpPr>
          <p:spPr>
            <a:xfrm>
              <a:off x="2042774" y="5625898"/>
              <a:ext cx="772446" cy="234286"/>
            </a:xfrm>
            <a:prstGeom prst="rect">
              <a:avLst/>
            </a:prstGeom>
            <a:noFill/>
            <a:effectLst/>
          </p:spPr>
          <p:txBody>
            <a:bodyPr wrap="square" tIns="36000" bIns="3600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7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(99,88%)</a:t>
              </a:r>
            </a:p>
          </p:txBody>
        </p:sp>
        <p:pic>
          <p:nvPicPr>
            <p:cNvPr id="86" name="Imagem 85" descr="Eletrobras alta.jpg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5408232" y="855551"/>
              <a:ext cx="800656" cy="477074"/>
            </a:xfrm>
            <a:prstGeom prst="rect">
              <a:avLst/>
            </a:prstGeom>
          </p:spPr>
        </p:pic>
        <p:sp>
          <p:nvSpPr>
            <p:cNvPr id="87" name="Retângulo 86"/>
            <p:cNvSpPr/>
            <p:nvPr/>
          </p:nvSpPr>
          <p:spPr>
            <a:xfrm>
              <a:off x="1783319" y="1852045"/>
              <a:ext cx="1804597" cy="145900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t-BR" sz="800" b="1" u="sng" dirty="0">
                  <a:ln w="900" cmpd="sng">
                    <a:noFill/>
                    <a:prstDash val="solid"/>
                  </a:ln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Geração e Transmissão</a:t>
              </a:r>
              <a:endParaRPr lang="pt-BR" sz="8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88" name="Conector reto 87"/>
            <p:cNvCxnSpPr/>
            <p:nvPr/>
          </p:nvCxnSpPr>
          <p:spPr>
            <a:xfrm>
              <a:off x="1797073" y="1827360"/>
              <a:ext cx="6016562" cy="0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/>
            <p:cNvCxnSpPr/>
            <p:nvPr/>
          </p:nvCxnSpPr>
          <p:spPr>
            <a:xfrm>
              <a:off x="1797073" y="1813297"/>
              <a:ext cx="0" cy="3680692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>
              <a:off x="1797073" y="2465494"/>
              <a:ext cx="214901" cy="0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to 90"/>
            <p:cNvCxnSpPr/>
            <p:nvPr/>
          </p:nvCxnSpPr>
          <p:spPr>
            <a:xfrm>
              <a:off x="1797073" y="3487908"/>
              <a:ext cx="214901" cy="0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to 91"/>
            <p:cNvCxnSpPr/>
            <p:nvPr/>
          </p:nvCxnSpPr>
          <p:spPr>
            <a:xfrm>
              <a:off x="1797073" y="4510322"/>
              <a:ext cx="214901" cy="0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3" name="Picture 1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421" y="3048319"/>
              <a:ext cx="754710" cy="605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1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037" y="2023225"/>
              <a:ext cx="752184" cy="594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1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654" y="4068379"/>
              <a:ext cx="770724" cy="618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16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329" y="5055625"/>
              <a:ext cx="764781" cy="608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CaixaDeTexto 96"/>
            <p:cNvSpPr txBox="1"/>
            <p:nvPr/>
          </p:nvSpPr>
          <p:spPr>
            <a:xfrm>
              <a:off x="4017717" y="1585782"/>
              <a:ext cx="787637" cy="277654"/>
            </a:xfrm>
            <a:prstGeom prst="rect">
              <a:avLst/>
            </a:prstGeom>
            <a:noFill/>
            <a:effectLst/>
          </p:spPr>
          <p:txBody>
            <a:bodyPr wrap="square" tIns="36000" bIns="3600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7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(100,00%)</a:t>
              </a:r>
            </a:p>
          </p:txBody>
        </p:sp>
        <p:sp>
          <p:nvSpPr>
            <p:cNvPr id="98" name="CaixaDeTexto 97"/>
            <p:cNvSpPr txBox="1"/>
            <p:nvPr/>
          </p:nvSpPr>
          <p:spPr>
            <a:xfrm>
              <a:off x="3847433" y="2584529"/>
              <a:ext cx="762367" cy="234286"/>
            </a:xfrm>
            <a:prstGeom prst="rect">
              <a:avLst/>
            </a:prstGeom>
            <a:noFill/>
            <a:effectLst/>
          </p:spPr>
          <p:txBody>
            <a:bodyPr wrap="square" tIns="36000" bIns="3600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7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(99,91%)</a:t>
              </a:r>
            </a:p>
          </p:txBody>
        </p:sp>
        <p:sp>
          <p:nvSpPr>
            <p:cNvPr id="99" name="CaixaDeTexto 98"/>
            <p:cNvSpPr txBox="1"/>
            <p:nvPr/>
          </p:nvSpPr>
          <p:spPr>
            <a:xfrm>
              <a:off x="5235491" y="2617668"/>
              <a:ext cx="778476" cy="277654"/>
            </a:xfrm>
            <a:prstGeom prst="rect">
              <a:avLst/>
            </a:prstGeom>
            <a:noFill/>
            <a:effectLst/>
          </p:spPr>
          <p:txBody>
            <a:bodyPr wrap="square" tIns="36000" bIns="3600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7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(50,00%)</a:t>
              </a:r>
            </a:p>
          </p:txBody>
        </p:sp>
        <p:pic>
          <p:nvPicPr>
            <p:cNvPr id="100" name="Imagem 99" descr="logos Itaipu Novo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35491" y="2188458"/>
              <a:ext cx="644703" cy="483881"/>
            </a:xfrm>
            <a:prstGeom prst="rect">
              <a:avLst/>
            </a:prstGeom>
            <a:effectLst/>
          </p:spPr>
        </p:pic>
        <p:sp>
          <p:nvSpPr>
            <p:cNvPr id="101" name="Retângulo 100"/>
            <p:cNvSpPr/>
            <p:nvPr/>
          </p:nvSpPr>
          <p:spPr>
            <a:xfrm>
              <a:off x="4877039" y="1844668"/>
              <a:ext cx="1588699" cy="1459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800" b="1" u="sng" dirty="0">
                  <a:ln w="900" cmpd="sng">
                    <a:noFill/>
                    <a:prstDash val="solid"/>
                  </a:ln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Geração Binacional</a:t>
              </a:r>
            </a:p>
          </p:txBody>
        </p:sp>
        <p:sp>
          <p:nvSpPr>
            <p:cNvPr id="102" name="Retângulo 101"/>
            <p:cNvSpPr/>
            <p:nvPr/>
          </p:nvSpPr>
          <p:spPr>
            <a:xfrm>
              <a:off x="3604966" y="1852044"/>
              <a:ext cx="1398726" cy="145900"/>
            </a:xfrm>
            <a:prstGeom prst="rect">
              <a:avLst/>
            </a:prstGeom>
            <a:effectLst/>
          </p:spPr>
          <p:txBody>
            <a:bodyPr wrap="square" tIns="0" bIns="0">
              <a:spAutoFit/>
            </a:bodyPr>
            <a:lstStyle/>
            <a:p>
              <a:pPr algn="ctr"/>
              <a:r>
                <a:rPr lang="pt-BR" sz="800" b="1" u="sng" dirty="0">
                  <a:ln w="900" cmpd="sng">
                    <a:noFill/>
                    <a:prstDash val="solid"/>
                  </a:ln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Geração</a:t>
              </a:r>
              <a:endParaRPr lang="pt-BR" sz="8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03" name="Conector reto 102"/>
            <p:cNvCxnSpPr/>
            <p:nvPr/>
          </p:nvCxnSpPr>
          <p:spPr>
            <a:xfrm>
              <a:off x="5808560" y="1355151"/>
              <a:ext cx="0" cy="461265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to 103"/>
            <p:cNvCxnSpPr/>
            <p:nvPr/>
          </p:nvCxnSpPr>
          <p:spPr>
            <a:xfrm>
              <a:off x="4805689" y="1443079"/>
              <a:ext cx="1002872" cy="0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to 104"/>
            <p:cNvCxnSpPr/>
            <p:nvPr/>
          </p:nvCxnSpPr>
          <p:spPr>
            <a:xfrm>
              <a:off x="3587916" y="1836377"/>
              <a:ext cx="0" cy="1658419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to 105"/>
            <p:cNvCxnSpPr/>
            <p:nvPr/>
          </p:nvCxnSpPr>
          <p:spPr>
            <a:xfrm>
              <a:off x="4948956" y="1827360"/>
              <a:ext cx="0" cy="643033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to 106"/>
            <p:cNvCxnSpPr/>
            <p:nvPr/>
          </p:nvCxnSpPr>
          <p:spPr>
            <a:xfrm>
              <a:off x="3587916" y="2465494"/>
              <a:ext cx="214901" cy="0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/>
            <p:cNvCxnSpPr/>
            <p:nvPr/>
          </p:nvCxnSpPr>
          <p:spPr>
            <a:xfrm>
              <a:off x="3587916" y="3487908"/>
              <a:ext cx="214901" cy="0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to 108"/>
            <p:cNvCxnSpPr/>
            <p:nvPr/>
          </p:nvCxnSpPr>
          <p:spPr>
            <a:xfrm>
              <a:off x="4948956" y="2465494"/>
              <a:ext cx="214901" cy="0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0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718" y="1066103"/>
              <a:ext cx="692057" cy="57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7432" y="2032681"/>
              <a:ext cx="762368" cy="602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" name="Grupo 124"/>
            <p:cNvGrpSpPr/>
            <p:nvPr/>
          </p:nvGrpSpPr>
          <p:grpSpPr>
            <a:xfrm>
              <a:off x="3866644" y="3044065"/>
              <a:ext cx="752154" cy="766607"/>
              <a:chOff x="2329543" y="2895971"/>
              <a:chExt cx="725480" cy="739421"/>
            </a:xfrm>
            <a:effectLst/>
          </p:grpSpPr>
          <p:sp>
            <p:nvSpPr>
              <p:cNvPr id="149" name="CaixaDeTexto 148"/>
              <p:cNvSpPr txBox="1"/>
              <p:nvPr/>
            </p:nvSpPr>
            <p:spPr>
              <a:xfrm>
                <a:off x="2329544" y="3409414"/>
                <a:ext cx="716802" cy="225978"/>
              </a:xfrm>
              <a:prstGeom prst="rect">
                <a:avLst/>
              </a:prstGeom>
              <a:noFill/>
            </p:spPr>
            <p:txBody>
              <a:bodyPr wrap="square" tIns="36000" bIns="3600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700" dirty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(99,99%)</a:t>
                </a:r>
              </a:p>
            </p:txBody>
          </p:sp>
          <p:pic>
            <p:nvPicPr>
              <p:cNvPr id="150" name="Picture 14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9543" y="2895971"/>
                <a:ext cx="725480" cy="568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3" name="Picture 2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774" y="6146188"/>
              <a:ext cx="751553" cy="589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CaixaDeTexto 113"/>
            <p:cNvSpPr txBox="1"/>
            <p:nvPr/>
          </p:nvSpPr>
          <p:spPr>
            <a:xfrm>
              <a:off x="1921641" y="6674188"/>
              <a:ext cx="900445" cy="277654"/>
            </a:xfrm>
            <a:prstGeom prst="rect">
              <a:avLst/>
            </a:prstGeom>
            <a:noFill/>
            <a:effectLst/>
          </p:spPr>
          <p:txBody>
            <a:bodyPr wrap="square" tIns="36000" bIns="3600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7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(100,00%)</a:t>
              </a:r>
            </a:p>
          </p:txBody>
        </p:sp>
        <p:cxnSp>
          <p:nvCxnSpPr>
            <p:cNvPr id="115" name="Conector angulado 114"/>
            <p:cNvCxnSpPr/>
            <p:nvPr/>
          </p:nvCxnSpPr>
          <p:spPr>
            <a:xfrm rot="10800000" flipV="1">
              <a:off x="2943220" y="5926941"/>
              <a:ext cx="3451169" cy="7426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tângulo 115"/>
            <p:cNvSpPr/>
            <p:nvPr/>
          </p:nvSpPr>
          <p:spPr>
            <a:xfrm>
              <a:off x="8448326" y="6031334"/>
              <a:ext cx="2405721" cy="409760"/>
            </a:xfrm>
            <a:prstGeom prst="rect">
              <a:avLst/>
            </a:prstGeom>
            <a:solidFill>
              <a:srgbClr val="DBE5F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800" dirty="0" err="1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Rouar</a:t>
              </a:r>
              <a:r>
                <a:rPr lang="pt-BR" sz="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S.A. – Parque Eólico </a:t>
              </a:r>
              <a:r>
                <a:rPr lang="pt-BR" sz="800" dirty="0" err="1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Artilleros</a:t>
              </a:r>
              <a:endParaRPr lang="pt-BR" sz="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>
                <a:defRPr/>
              </a:pPr>
              <a:r>
                <a:rPr lang="pt-BR" sz="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(50,00%)</a:t>
              </a:r>
            </a:p>
          </p:txBody>
        </p:sp>
        <p:pic>
          <p:nvPicPr>
            <p:cNvPr id="117" name="Imagem 116" descr="peru.JPG"/>
            <p:cNvPicPr>
              <a:picLocks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04873" y="5571524"/>
              <a:ext cx="429754" cy="245352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</p:pic>
        <p:sp>
          <p:nvSpPr>
            <p:cNvPr id="118" name="Retângulo 117"/>
            <p:cNvSpPr/>
            <p:nvPr/>
          </p:nvSpPr>
          <p:spPr>
            <a:xfrm>
              <a:off x="7836975" y="5031854"/>
              <a:ext cx="2793715" cy="2553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800" b="1" u="sng" dirty="0" err="1">
                  <a:ln w="900" cmpd="sng">
                    <a:noFill/>
                    <a:prstDash val="solid"/>
                  </a:ln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SPEs</a:t>
              </a:r>
              <a:r>
                <a:rPr lang="pt-BR" sz="800" b="1" u="sng" dirty="0">
                  <a:ln w="900" cmpd="sng">
                    <a:noFill/>
                    <a:prstDash val="solid"/>
                  </a:ln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no Exterior</a:t>
              </a:r>
            </a:p>
          </p:txBody>
        </p:sp>
        <p:sp>
          <p:nvSpPr>
            <p:cNvPr id="119" name="Retângulo 118"/>
            <p:cNvSpPr/>
            <p:nvPr/>
          </p:nvSpPr>
          <p:spPr>
            <a:xfrm>
              <a:off x="8459007" y="5439835"/>
              <a:ext cx="2395040" cy="501843"/>
            </a:xfrm>
            <a:prstGeom prst="rect">
              <a:avLst/>
            </a:prstGeom>
            <a:solidFill>
              <a:srgbClr val="DBE5F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err="1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Inambari</a:t>
              </a:r>
              <a:r>
                <a:rPr lang="pt-BR" sz="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Geração de Energia S.A. – IGESA</a:t>
              </a:r>
            </a:p>
            <a:p>
              <a:pPr algn="ctr"/>
              <a:r>
                <a:rPr lang="pt-BR" sz="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(29,40%)</a:t>
              </a:r>
            </a:p>
          </p:txBody>
        </p:sp>
        <p:pic>
          <p:nvPicPr>
            <p:cNvPr id="120" name="Imagem 119" descr="uruguai.JPG"/>
            <p:cNvPicPr>
              <a:picLocks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00259" y="6093515"/>
              <a:ext cx="429754" cy="245352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</p:pic>
        <p:sp>
          <p:nvSpPr>
            <p:cNvPr id="121" name="Retângulo 120"/>
            <p:cNvSpPr/>
            <p:nvPr/>
          </p:nvSpPr>
          <p:spPr>
            <a:xfrm>
              <a:off x="7814304" y="1819465"/>
              <a:ext cx="2722082" cy="145900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 algn="ctr"/>
              <a:r>
                <a:rPr lang="pt-BR" sz="800" b="1" u="sng" dirty="0">
                  <a:ln w="900" cmpd="sng">
                    <a:noFill/>
                    <a:prstDash val="solid"/>
                  </a:ln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Participação Acionária</a:t>
              </a:r>
            </a:p>
          </p:txBody>
        </p:sp>
        <p:cxnSp>
          <p:nvCxnSpPr>
            <p:cNvPr id="122" name="Conector reto 121"/>
            <p:cNvCxnSpPr/>
            <p:nvPr/>
          </p:nvCxnSpPr>
          <p:spPr>
            <a:xfrm>
              <a:off x="7814304" y="2467858"/>
              <a:ext cx="931239" cy="0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to 122"/>
            <p:cNvCxnSpPr/>
            <p:nvPr/>
          </p:nvCxnSpPr>
          <p:spPr>
            <a:xfrm>
              <a:off x="7837385" y="5941678"/>
              <a:ext cx="573070" cy="0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to 123"/>
            <p:cNvCxnSpPr/>
            <p:nvPr/>
          </p:nvCxnSpPr>
          <p:spPr>
            <a:xfrm>
              <a:off x="7838724" y="6441111"/>
              <a:ext cx="573070" cy="0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to 124"/>
            <p:cNvCxnSpPr/>
            <p:nvPr/>
          </p:nvCxnSpPr>
          <p:spPr>
            <a:xfrm>
              <a:off x="7813635" y="1813297"/>
              <a:ext cx="23340" cy="4627799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to 125"/>
            <p:cNvCxnSpPr/>
            <p:nvPr/>
          </p:nvCxnSpPr>
          <p:spPr>
            <a:xfrm>
              <a:off x="1797073" y="5491606"/>
              <a:ext cx="214901" cy="0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CaixaDeTexto 126"/>
            <p:cNvSpPr txBox="1"/>
            <p:nvPr/>
          </p:nvSpPr>
          <p:spPr>
            <a:xfrm>
              <a:off x="6473143" y="6021425"/>
              <a:ext cx="1139016" cy="234286"/>
            </a:xfrm>
            <a:prstGeom prst="rect">
              <a:avLst/>
            </a:prstGeom>
            <a:noFill/>
          </p:spPr>
          <p:txBody>
            <a:bodyPr wrap="square" tIns="36000" bIns="3600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7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(100,00%)</a:t>
              </a:r>
            </a:p>
          </p:txBody>
        </p:sp>
        <p:sp>
          <p:nvSpPr>
            <p:cNvPr id="128" name="CaixaDeTexto 127"/>
            <p:cNvSpPr txBox="1"/>
            <p:nvPr/>
          </p:nvSpPr>
          <p:spPr>
            <a:xfrm>
              <a:off x="6596530" y="2587912"/>
              <a:ext cx="823422" cy="180425"/>
            </a:xfrm>
            <a:prstGeom prst="rect">
              <a:avLst/>
            </a:prstGeom>
            <a:noFill/>
          </p:spPr>
          <p:txBody>
            <a:bodyPr wrap="square" tIns="36000" bIns="36000" rtlCol="0">
              <a:spAutoFit/>
            </a:bodyPr>
            <a:lstStyle/>
            <a:p>
              <a:pPr algn="ctr"/>
              <a:r>
                <a:rPr lang="pt-BR" sz="7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(96,71%)</a:t>
              </a:r>
            </a:p>
          </p:txBody>
        </p:sp>
        <p:sp>
          <p:nvSpPr>
            <p:cNvPr id="129" name="CaixaDeTexto 128"/>
            <p:cNvSpPr txBox="1"/>
            <p:nvPr/>
          </p:nvSpPr>
          <p:spPr>
            <a:xfrm>
              <a:off x="6609804" y="3942591"/>
              <a:ext cx="859088" cy="180425"/>
            </a:xfrm>
            <a:prstGeom prst="rect">
              <a:avLst/>
            </a:prstGeom>
            <a:noFill/>
          </p:spPr>
          <p:txBody>
            <a:bodyPr wrap="square" tIns="36000" bIns="36000" rtlCol="0">
              <a:spAutoFit/>
            </a:bodyPr>
            <a:lstStyle/>
            <a:p>
              <a:pPr algn="ctr"/>
              <a:r>
                <a:rPr lang="pt-BR" sz="7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(100,00%)</a:t>
              </a:r>
            </a:p>
          </p:txBody>
        </p:sp>
        <p:sp>
          <p:nvSpPr>
            <p:cNvPr id="130" name="CaixaDeTexto 129"/>
            <p:cNvSpPr txBox="1"/>
            <p:nvPr/>
          </p:nvSpPr>
          <p:spPr>
            <a:xfrm>
              <a:off x="6544458" y="3269414"/>
              <a:ext cx="991031" cy="180425"/>
            </a:xfrm>
            <a:prstGeom prst="rect">
              <a:avLst/>
            </a:prstGeom>
            <a:noFill/>
          </p:spPr>
          <p:txBody>
            <a:bodyPr wrap="square" tIns="36000" bIns="36000" rtlCol="0">
              <a:spAutoFit/>
            </a:bodyPr>
            <a:lstStyle/>
            <a:p>
              <a:pPr algn="ctr"/>
              <a:r>
                <a:rPr lang="pt-BR" sz="7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(100,00%)</a:t>
              </a:r>
            </a:p>
          </p:txBody>
        </p:sp>
        <p:sp>
          <p:nvSpPr>
            <p:cNvPr id="131" name="CaixaDeTexto 130"/>
            <p:cNvSpPr txBox="1"/>
            <p:nvPr/>
          </p:nvSpPr>
          <p:spPr>
            <a:xfrm>
              <a:off x="6501838" y="4647743"/>
              <a:ext cx="1094067" cy="180425"/>
            </a:xfrm>
            <a:prstGeom prst="rect">
              <a:avLst/>
            </a:prstGeom>
            <a:noFill/>
          </p:spPr>
          <p:txBody>
            <a:bodyPr wrap="square" tIns="36000" bIns="36000" rtlCol="0">
              <a:spAutoFit/>
            </a:bodyPr>
            <a:lstStyle/>
            <a:p>
              <a:pPr algn="ctr"/>
              <a:r>
                <a:rPr lang="pt-BR" sz="7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(100,00%)</a:t>
              </a:r>
            </a:p>
          </p:txBody>
        </p:sp>
        <p:sp>
          <p:nvSpPr>
            <p:cNvPr id="132" name="CaixaDeTexto 131"/>
            <p:cNvSpPr txBox="1"/>
            <p:nvPr/>
          </p:nvSpPr>
          <p:spPr>
            <a:xfrm>
              <a:off x="6537655" y="5349623"/>
              <a:ext cx="1010741" cy="180425"/>
            </a:xfrm>
            <a:prstGeom prst="rect">
              <a:avLst/>
            </a:prstGeom>
            <a:noFill/>
          </p:spPr>
          <p:txBody>
            <a:bodyPr wrap="square" tIns="36000" bIns="36000" rtlCol="0">
              <a:spAutoFit/>
            </a:bodyPr>
            <a:lstStyle/>
            <a:p>
              <a:pPr algn="ctr"/>
              <a:r>
                <a:rPr lang="pt-BR" sz="7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(100,00%)</a:t>
              </a:r>
            </a:p>
          </p:txBody>
        </p:sp>
        <p:sp>
          <p:nvSpPr>
            <p:cNvPr id="133" name="Retângulo 132"/>
            <p:cNvSpPr/>
            <p:nvPr/>
          </p:nvSpPr>
          <p:spPr>
            <a:xfrm>
              <a:off x="6394387" y="1852044"/>
              <a:ext cx="1419917" cy="1459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t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800" b="1" u="sng" dirty="0">
                  <a:ln w="900" cmpd="sng">
                    <a:noFill/>
                    <a:prstDash val="solid"/>
                  </a:ln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Distribuição</a:t>
              </a:r>
            </a:p>
          </p:txBody>
        </p:sp>
        <p:cxnSp>
          <p:nvCxnSpPr>
            <p:cNvPr id="134" name="Conector reto 133"/>
            <p:cNvCxnSpPr/>
            <p:nvPr/>
          </p:nvCxnSpPr>
          <p:spPr>
            <a:xfrm flipH="1">
              <a:off x="6381630" y="1836377"/>
              <a:ext cx="12757" cy="4090561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ector reto 134"/>
            <p:cNvCxnSpPr/>
            <p:nvPr/>
          </p:nvCxnSpPr>
          <p:spPr>
            <a:xfrm>
              <a:off x="6381630" y="2450782"/>
              <a:ext cx="214901" cy="0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ector reto 135"/>
            <p:cNvCxnSpPr/>
            <p:nvPr/>
          </p:nvCxnSpPr>
          <p:spPr>
            <a:xfrm>
              <a:off x="6394387" y="3147103"/>
              <a:ext cx="214901" cy="0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ector reto 136"/>
            <p:cNvCxnSpPr/>
            <p:nvPr/>
          </p:nvCxnSpPr>
          <p:spPr>
            <a:xfrm>
              <a:off x="6394387" y="3828713"/>
              <a:ext cx="214901" cy="0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ector reto 137"/>
            <p:cNvCxnSpPr/>
            <p:nvPr/>
          </p:nvCxnSpPr>
          <p:spPr>
            <a:xfrm>
              <a:off x="6394387" y="4510322"/>
              <a:ext cx="214901" cy="0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ector reto 138"/>
            <p:cNvCxnSpPr/>
            <p:nvPr/>
          </p:nvCxnSpPr>
          <p:spPr>
            <a:xfrm>
              <a:off x="6394387" y="5191932"/>
              <a:ext cx="214901" cy="0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ector reto 139"/>
            <p:cNvCxnSpPr/>
            <p:nvPr/>
          </p:nvCxnSpPr>
          <p:spPr>
            <a:xfrm>
              <a:off x="6394387" y="5926938"/>
              <a:ext cx="214901" cy="0"/>
            </a:xfrm>
            <a:prstGeom prst="line">
              <a:avLst/>
            </a:prstGeom>
            <a:ln>
              <a:solidFill>
                <a:srgbClr val="37609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1" name="Picture 5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601" y="2037590"/>
              <a:ext cx="815353" cy="587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2" name="Picture 3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066" y="5500946"/>
              <a:ext cx="1139016" cy="599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" name="Picture 7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061" y="2725857"/>
              <a:ext cx="997283" cy="588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4" name="Picture 8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2620" y="3397588"/>
              <a:ext cx="861831" cy="598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5" name="Picture 9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927" y="4066607"/>
              <a:ext cx="1094067" cy="609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6" name="Picture 10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921" y="4752536"/>
              <a:ext cx="1029565" cy="60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7" name="Picture 6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8824" y="1993710"/>
              <a:ext cx="690778" cy="568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" name="Picture 2"/>
            <p:cNvPicPr>
              <a:picLocks noChangeAspect="1" noChangeArrowheads="1"/>
            </p:cNvPicPr>
            <p:nvPr/>
          </p:nvPicPr>
          <p:blipFill>
            <a:blip r:embed="rId24" cstate="print"/>
            <a:srcRect l="10153" r="13218"/>
            <a:stretch>
              <a:fillRect/>
            </a:stretch>
          </p:blipFill>
          <p:spPr bwMode="auto">
            <a:xfrm>
              <a:off x="2847147" y="2033117"/>
              <a:ext cx="658347" cy="3969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0"/>
            </a:effectLst>
          </p:spPr>
        </p:pic>
      </p:grpSp>
      <p:graphicFrame>
        <p:nvGraphicFramePr>
          <p:cNvPr id="151" name="Tabela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821593"/>
              </p:ext>
            </p:extLst>
          </p:nvPr>
        </p:nvGraphicFramePr>
        <p:xfrm>
          <a:off x="3476591" y="3911184"/>
          <a:ext cx="2702395" cy="145388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555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5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0936"/>
              </a:tblGrid>
              <a:tr h="278724"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u="none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Empresas Eletrobras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u="none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Segmento de Negócio </a:t>
                      </a:r>
                      <a:endParaRPr lang="pt-BR" sz="9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Número de </a:t>
                      </a:r>
                      <a:r>
                        <a:rPr lang="pt-BR" sz="9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SPEs</a:t>
                      </a:r>
                      <a:endParaRPr lang="pt-BR" sz="9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Valor</a:t>
                      </a:r>
                      <a:r>
                        <a:rPr lang="pt-BR" sz="9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contábil (R$ milhões)</a:t>
                      </a:r>
                      <a:endParaRPr lang="pt-BR" sz="9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59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Geração </a:t>
                      </a:r>
                      <a:endParaRPr lang="pt-BR" sz="9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137</a:t>
                      </a:r>
                      <a:endParaRPr lang="pt-BR" sz="9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16.908</a:t>
                      </a:r>
                      <a:endParaRPr lang="pt-BR" sz="9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32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Transmissão </a:t>
                      </a:r>
                      <a:endParaRPr lang="pt-BR" sz="9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  <a:endParaRPr lang="pt-BR" sz="9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7.378</a:t>
                      </a:r>
                      <a:endParaRPr lang="pt-BR" sz="9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832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Serviços</a:t>
                      </a:r>
                      <a:endParaRPr lang="pt-BR" sz="9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pt-BR" sz="9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pt-BR" sz="9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2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</a:t>
                      </a:r>
                      <a:endParaRPr lang="pt-BR" sz="9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178</a:t>
                      </a:r>
                      <a:endParaRPr lang="pt-BR" sz="9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24.346</a:t>
                      </a:r>
                      <a:endParaRPr lang="pt-BR" sz="9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4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5"/>
          <p:cNvSpPr>
            <a:spLocks noGrp="1"/>
          </p:cNvSpPr>
          <p:nvPr>
            <p:ph type="title"/>
          </p:nvPr>
        </p:nvSpPr>
        <p:spPr>
          <a:xfrm>
            <a:off x="8272" y="140105"/>
            <a:ext cx="11881408" cy="736999"/>
          </a:xfrm>
        </p:spPr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pt-BR" sz="2400" b="1" dirty="0" smtClean="0">
                <a:solidFill>
                  <a:srgbClr val="FFFFFF"/>
                </a:solidFill>
              </a:rPr>
              <a:t>Estrutura de Capital 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78" name="Imagem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847" y="6208886"/>
            <a:ext cx="2974645" cy="609600"/>
          </a:xfrm>
          <a:prstGeom prst="rect">
            <a:avLst/>
          </a:prstGeom>
        </p:spPr>
      </p:pic>
      <p:pic>
        <p:nvPicPr>
          <p:cNvPr id="113" name="Imagem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123" y="6185771"/>
            <a:ext cx="2974645" cy="609600"/>
          </a:xfrm>
          <a:prstGeom prst="rect">
            <a:avLst/>
          </a:prstGeom>
        </p:spPr>
      </p:pic>
      <p:graphicFrame>
        <p:nvGraphicFramePr>
          <p:cNvPr id="115" name="Gráfico 1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447523"/>
              </p:ext>
            </p:extLst>
          </p:nvPr>
        </p:nvGraphicFramePr>
        <p:xfrm>
          <a:off x="5396695" y="1455588"/>
          <a:ext cx="3752850" cy="239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6" name="Gráfico 57"/>
          <p:cNvGraphicFramePr/>
          <p:nvPr>
            <p:extLst>
              <p:ext uri="{D42A27DB-BD31-4B8C-83A1-F6EECF244321}">
                <p14:modId xmlns:p14="http://schemas.microsoft.com/office/powerpoint/2010/main" val="3440908970"/>
              </p:ext>
            </p:extLst>
          </p:nvPr>
        </p:nvGraphicFramePr>
        <p:xfrm>
          <a:off x="643740" y="1425282"/>
          <a:ext cx="2718813" cy="2507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17" name="Group 39"/>
          <p:cNvGrpSpPr/>
          <p:nvPr/>
        </p:nvGrpSpPr>
        <p:grpSpPr>
          <a:xfrm>
            <a:off x="3015207" y="1243700"/>
            <a:ext cx="2092960" cy="2607426"/>
            <a:chOff x="2529840" y="1504935"/>
            <a:chExt cx="2092960" cy="2607426"/>
          </a:xfrm>
        </p:grpSpPr>
        <p:graphicFrame>
          <p:nvGraphicFramePr>
            <p:cNvPr id="118" name="Gráfico 51"/>
            <p:cNvGraphicFramePr/>
            <p:nvPr>
              <p:extLst>
                <p:ext uri="{D42A27DB-BD31-4B8C-83A1-F6EECF244321}">
                  <p14:modId xmlns:p14="http://schemas.microsoft.com/office/powerpoint/2010/main" val="3432044236"/>
                </p:ext>
              </p:extLst>
            </p:nvPr>
          </p:nvGraphicFramePr>
          <p:xfrm>
            <a:off x="2529840" y="1504935"/>
            <a:ext cx="2092960" cy="26074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9" name="CaixaDeTexto 52"/>
            <p:cNvSpPr txBox="1"/>
            <p:nvPr/>
          </p:nvSpPr>
          <p:spPr>
            <a:xfrm>
              <a:off x="3032088" y="2125641"/>
              <a:ext cx="108271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200" b="1" i="0" dirty="0">
                  <a:solidFill>
                    <a:schemeClr val="bg1"/>
                  </a:solidFill>
                  <a:latin typeface="Arial" pitchFamily="18" charset="0"/>
                </a:rPr>
                <a:t>Residentes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rial"/>
                  <a:ea typeface="Verdana" pitchFamily="34" charset="0"/>
                  <a:cs typeface="Arial"/>
                </a:rPr>
                <a:t>13,0%</a:t>
              </a:r>
            </a:p>
          </p:txBody>
        </p:sp>
        <p:sp>
          <p:nvSpPr>
            <p:cNvPr id="120" name="CaixaDeTexto 53"/>
            <p:cNvSpPr txBox="1"/>
            <p:nvPr/>
          </p:nvSpPr>
          <p:spPr>
            <a:xfrm>
              <a:off x="3085452" y="2884855"/>
              <a:ext cx="1003801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200" b="1" i="0" dirty="0">
                  <a:solidFill>
                    <a:schemeClr val="bg1"/>
                  </a:solidFill>
                  <a:latin typeface="Arial" pitchFamily="18" charset="0"/>
                </a:rPr>
                <a:t>Não</a:t>
              </a:r>
            </a:p>
            <a:p>
              <a:pPr algn="ctr">
                <a:defRPr/>
              </a:pPr>
              <a:r>
                <a:rPr lang="pt-BR" sz="1200" b="1" i="0" dirty="0">
                  <a:solidFill>
                    <a:schemeClr val="bg1"/>
                  </a:solidFill>
                  <a:latin typeface="Arial" pitchFamily="18" charset="0"/>
                </a:rPr>
                <a:t>Residentes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rial"/>
                  <a:ea typeface="Verdana" pitchFamily="34" charset="0"/>
                  <a:cs typeface="Arial"/>
                </a:rPr>
                <a:t>11,8%</a:t>
              </a:r>
            </a:p>
          </p:txBody>
        </p:sp>
      </p:grpSp>
      <p:grpSp>
        <p:nvGrpSpPr>
          <p:cNvPr id="121" name="Group 30"/>
          <p:cNvGrpSpPr/>
          <p:nvPr/>
        </p:nvGrpSpPr>
        <p:grpSpPr>
          <a:xfrm>
            <a:off x="8075821" y="1260376"/>
            <a:ext cx="2106625" cy="2334361"/>
            <a:chOff x="6858720" y="2066493"/>
            <a:chExt cx="2267943" cy="2334361"/>
          </a:xfrm>
        </p:grpSpPr>
        <p:graphicFrame>
          <p:nvGraphicFramePr>
            <p:cNvPr id="122" name="Gráfico 42"/>
            <p:cNvGraphicFramePr/>
            <p:nvPr>
              <p:extLst>
                <p:ext uri="{D42A27DB-BD31-4B8C-83A1-F6EECF244321}">
                  <p14:modId xmlns:p14="http://schemas.microsoft.com/office/powerpoint/2010/main" val="1461392456"/>
                </p:ext>
              </p:extLst>
            </p:nvPr>
          </p:nvGraphicFramePr>
          <p:xfrm>
            <a:off x="6858720" y="2066493"/>
            <a:ext cx="2267943" cy="23343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23" name="CaixaDeTexto 43"/>
            <p:cNvSpPr txBox="1"/>
            <p:nvPr/>
          </p:nvSpPr>
          <p:spPr>
            <a:xfrm>
              <a:off x="7446264" y="3530955"/>
              <a:ext cx="1080668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200" b="1" i="0" dirty="0">
                  <a:solidFill>
                    <a:schemeClr val="bg1"/>
                  </a:solidFill>
                  <a:latin typeface="Arial" pitchFamily="18" charset="0"/>
                </a:rPr>
                <a:t>Não </a:t>
              </a:r>
            </a:p>
            <a:p>
              <a:pPr algn="ctr">
                <a:defRPr/>
              </a:pPr>
              <a:r>
                <a:rPr lang="pt-BR" sz="1200" b="1" i="0" dirty="0">
                  <a:solidFill>
                    <a:schemeClr val="bg1"/>
                  </a:solidFill>
                  <a:latin typeface="Arial" pitchFamily="18" charset="0"/>
                </a:rPr>
                <a:t>Residentes</a:t>
              </a:r>
            </a:p>
            <a:p>
              <a:pPr algn="ctr">
                <a:defRPr/>
              </a:pPr>
              <a:r>
                <a:rPr lang="pt-BR" sz="1200" b="1" i="0" dirty="0" smtClean="0">
                  <a:solidFill>
                    <a:schemeClr val="bg1"/>
                  </a:solidFill>
                  <a:latin typeface="Arial" pitchFamily="18" charset="0"/>
                </a:rPr>
                <a:t>49,8%</a:t>
              </a:r>
              <a:endParaRPr lang="pt-BR" sz="1200" b="1" i="0" dirty="0">
                <a:solidFill>
                  <a:schemeClr val="bg1"/>
                </a:solidFill>
                <a:latin typeface="Arial" pitchFamily="18" charset="0"/>
              </a:endParaRPr>
            </a:p>
          </p:txBody>
        </p:sp>
        <p:sp>
          <p:nvSpPr>
            <p:cNvPr id="124" name="CaixaDeTexto 44"/>
            <p:cNvSpPr txBox="1"/>
            <p:nvPr/>
          </p:nvSpPr>
          <p:spPr>
            <a:xfrm>
              <a:off x="7452892" y="2645229"/>
              <a:ext cx="108066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200" b="1" i="0" dirty="0">
                  <a:solidFill>
                    <a:schemeClr val="bg1"/>
                  </a:solidFill>
                  <a:latin typeface="Arial" pitchFamily="18" charset="0"/>
                </a:rPr>
                <a:t>Residentes</a:t>
              </a:r>
            </a:p>
            <a:p>
              <a:pPr algn="ctr">
                <a:defRPr/>
              </a:pPr>
              <a:r>
                <a:rPr lang="pt-BR" sz="1200" b="1" i="0" dirty="0" smtClean="0">
                  <a:solidFill>
                    <a:schemeClr val="bg1"/>
                  </a:solidFill>
                  <a:latin typeface="Arial" pitchFamily="18" charset="0"/>
                </a:rPr>
                <a:t>36,3%</a:t>
              </a:r>
              <a:endParaRPr lang="pt-BR" sz="1200" b="1" i="0" dirty="0">
                <a:solidFill>
                  <a:schemeClr val="bg1"/>
                </a:solidFill>
                <a:latin typeface="Arial" pitchFamily="18" charset="0"/>
              </a:endParaRPr>
            </a:p>
          </p:txBody>
        </p:sp>
      </p:grpSp>
      <p:grpSp>
        <p:nvGrpSpPr>
          <p:cNvPr id="125" name="Group 47"/>
          <p:cNvGrpSpPr/>
          <p:nvPr/>
        </p:nvGrpSpPr>
        <p:grpSpPr>
          <a:xfrm>
            <a:off x="6548197" y="4463442"/>
            <a:ext cx="1648762" cy="1764968"/>
            <a:chOff x="4474936" y="4680687"/>
            <a:chExt cx="1648762" cy="1764968"/>
          </a:xfrm>
        </p:grpSpPr>
        <p:sp>
          <p:nvSpPr>
            <p:cNvPr id="126" name="Retângulo 67"/>
            <p:cNvSpPr/>
            <p:nvPr/>
          </p:nvSpPr>
          <p:spPr>
            <a:xfrm>
              <a:off x="4474936" y="4721783"/>
              <a:ext cx="226578" cy="2265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B w="635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tângulo 68"/>
            <p:cNvSpPr/>
            <p:nvPr/>
          </p:nvSpPr>
          <p:spPr>
            <a:xfrm>
              <a:off x="4474936" y="5094183"/>
              <a:ext cx="226578" cy="22657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B w="635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tângulo 69"/>
            <p:cNvSpPr/>
            <p:nvPr/>
          </p:nvSpPr>
          <p:spPr>
            <a:xfrm>
              <a:off x="4474936" y="5466583"/>
              <a:ext cx="226578" cy="226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B w="635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tângulo 70"/>
            <p:cNvSpPr/>
            <p:nvPr/>
          </p:nvSpPr>
          <p:spPr>
            <a:xfrm>
              <a:off x="4474936" y="5838983"/>
              <a:ext cx="226578" cy="2265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B w="635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CaixaDeTexto 71"/>
            <p:cNvSpPr txBox="1"/>
            <p:nvPr/>
          </p:nvSpPr>
          <p:spPr>
            <a:xfrm>
              <a:off x="4701514" y="4680687"/>
              <a:ext cx="14221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0" i="0" dirty="0">
                  <a:solidFill>
                    <a:srgbClr val="595959"/>
                  </a:solidFill>
                  <a:latin typeface="Arial" pitchFamily="18" charset="0"/>
                </a:rPr>
                <a:t>União</a:t>
              </a:r>
            </a:p>
          </p:txBody>
        </p:sp>
        <p:sp>
          <p:nvSpPr>
            <p:cNvPr id="131" name="CaixaDeTexto 72"/>
            <p:cNvSpPr txBox="1"/>
            <p:nvPr/>
          </p:nvSpPr>
          <p:spPr>
            <a:xfrm>
              <a:off x="4701514" y="5058450"/>
              <a:ext cx="8432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0" i="0" dirty="0">
                  <a:solidFill>
                    <a:srgbClr val="595959"/>
                  </a:solidFill>
                  <a:latin typeface="Arial" pitchFamily="18" charset="0"/>
                </a:rPr>
                <a:t>BNDESpar</a:t>
              </a:r>
            </a:p>
          </p:txBody>
        </p:sp>
        <p:sp>
          <p:nvSpPr>
            <p:cNvPr id="132" name="CaixaDeTexto 73"/>
            <p:cNvSpPr txBox="1"/>
            <p:nvPr/>
          </p:nvSpPr>
          <p:spPr>
            <a:xfrm>
              <a:off x="4701514" y="5436213"/>
              <a:ext cx="64858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0" i="0" dirty="0">
                  <a:solidFill>
                    <a:srgbClr val="595959"/>
                  </a:solidFill>
                  <a:latin typeface="Arial" pitchFamily="18" charset="0"/>
                </a:rPr>
                <a:t>BNDES</a:t>
              </a:r>
            </a:p>
          </p:txBody>
        </p:sp>
        <p:sp>
          <p:nvSpPr>
            <p:cNvPr id="133" name="CaixaDeTexto 74"/>
            <p:cNvSpPr txBox="1"/>
            <p:nvPr/>
          </p:nvSpPr>
          <p:spPr>
            <a:xfrm>
              <a:off x="4701514" y="5847075"/>
              <a:ext cx="13452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0" i="0" dirty="0">
                  <a:solidFill>
                    <a:srgbClr val="595959"/>
                  </a:solidFill>
                  <a:latin typeface="Arial" pitchFamily="18" charset="0"/>
                </a:rPr>
                <a:t>Fundos do Governo</a:t>
              </a:r>
            </a:p>
          </p:txBody>
        </p:sp>
        <p:sp>
          <p:nvSpPr>
            <p:cNvPr id="134" name="Retângulo 75"/>
            <p:cNvSpPr/>
            <p:nvPr/>
          </p:nvSpPr>
          <p:spPr>
            <a:xfrm>
              <a:off x="4474936" y="6211382"/>
              <a:ext cx="226578" cy="22657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B w="635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CaixaDeTexto 76"/>
            <p:cNvSpPr txBox="1"/>
            <p:nvPr/>
          </p:nvSpPr>
          <p:spPr>
            <a:xfrm>
              <a:off x="4701514" y="6191739"/>
              <a:ext cx="76335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0" i="0" dirty="0">
                  <a:solidFill>
                    <a:srgbClr val="595959"/>
                  </a:solidFill>
                  <a:latin typeface="Arial" pitchFamily="18" charset="0"/>
                </a:rPr>
                <a:t>Minoritários</a:t>
              </a:r>
            </a:p>
          </p:txBody>
        </p:sp>
      </p:grpSp>
      <p:graphicFrame>
        <p:nvGraphicFramePr>
          <p:cNvPr id="136" name="Gráfico 66"/>
          <p:cNvGraphicFramePr/>
          <p:nvPr>
            <p:extLst>
              <p:ext uri="{D42A27DB-BD31-4B8C-83A1-F6EECF244321}">
                <p14:modId xmlns:p14="http://schemas.microsoft.com/office/powerpoint/2010/main" val="2144369569"/>
              </p:ext>
            </p:extLst>
          </p:nvPr>
        </p:nvGraphicFramePr>
        <p:xfrm>
          <a:off x="775820" y="4303754"/>
          <a:ext cx="3053080" cy="2246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37" name="Group 40"/>
          <p:cNvGrpSpPr/>
          <p:nvPr/>
        </p:nvGrpSpPr>
        <p:grpSpPr>
          <a:xfrm>
            <a:off x="3004172" y="4140243"/>
            <a:ext cx="2095526" cy="2232247"/>
            <a:chOff x="2529840" y="4112361"/>
            <a:chExt cx="2095526" cy="2232247"/>
          </a:xfrm>
        </p:grpSpPr>
        <p:graphicFrame>
          <p:nvGraphicFramePr>
            <p:cNvPr id="138" name="Gráfico 60"/>
            <p:cNvGraphicFramePr/>
            <p:nvPr>
              <p:extLst>
                <p:ext uri="{D42A27DB-BD31-4B8C-83A1-F6EECF244321}">
                  <p14:modId xmlns:p14="http://schemas.microsoft.com/office/powerpoint/2010/main" val="1783185953"/>
                </p:ext>
              </p:extLst>
            </p:nvPr>
          </p:nvGraphicFramePr>
          <p:xfrm>
            <a:off x="2529840" y="4112361"/>
            <a:ext cx="2095526" cy="22322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39" name="CaixaDeTexto 61"/>
            <p:cNvSpPr txBox="1"/>
            <p:nvPr/>
          </p:nvSpPr>
          <p:spPr>
            <a:xfrm>
              <a:off x="3077891" y="4696149"/>
              <a:ext cx="100380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200" b="1" i="0" dirty="0">
                  <a:solidFill>
                    <a:schemeClr val="bg1"/>
                  </a:solidFill>
                  <a:latin typeface="Arial" pitchFamily="18" charset="0"/>
                </a:rPr>
                <a:t>Residentes</a:t>
              </a:r>
            </a:p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latin typeface="Arial"/>
                  <a:ea typeface="Verdana" pitchFamily="34" charset="0"/>
                  <a:cs typeface="Arial"/>
                </a:rPr>
                <a:t>17,3%</a:t>
              </a:r>
              <a:endParaRPr lang="pt-BR" sz="1200" b="1" dirty="0">
                <a:solidFill>
                  <a:schemeClr val="bg1"/>
                </a:solidFill>
                <a:latin typeface="Arial"/>
                <a:ea typeface="Verdana" pitchFamily="34" charset="0"/>
                <a:cs typeface="Arial"/>
              </a:endParaRPr>
            </a:p>
          </p:txBody>
        </p:sp>
        <p:sp>
          <p:nvSpPr>
            <p:cNvPr id="140" name="CaixaDeTexto 62"/>
            <p:cNvSpPr txBox="1"/>
            <p:nvPr/>
          </p:nvSpPr>
          <p:spPr>
            <a:xfrm>
              <a:off x="3085455" y="5488237"/>
              <a:ext cx="1003801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200" b="1" i="0" dirty="0">
                  <a:solidFill>
                    <a:schemeClr val="bg1"/>
                  </a:solidFill>
                  <a:latin typeface="Arial" pitchFamily="18" charset="0"/>
                </a:rPr>
                <a:t>Não </a:t>
              </a:r>
            </a:p>
            <a:p>
              <a:pPr algn="ctr">
                <a:defRPr/>
              </a:pPr>
              <a:r>
                <a:rPr lang="pt-BR" sz="1200" b="1" i="0" dirty="0">
                  <a:solidFill>
                    <a:schemeClr val="bg1"/>
                  </a:solidFill>
                  <a:latin typeface="Arial" pitchFamily="18" charset="0"/>
                </a:rPr>
                <a:t>Residentes</a:t>
              </a:r>
            </a:p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latin typeface="Arial"/>
                  <a:ea typeface="Verdana" pitchFamily="34" charset="0"/>
                  <a:cs typeface="Arial"/>
                </a:rPr>
                <a:t>19,5%</a:t>
              </a:r>
              <a:endParaRPr lang="pt-BR" sz="1200" b="1" dirty="0">
                <a:solidFill>
                  <a:schemeClr val="bg1"/>
                </a:solidFill>
                <a:latin typeface="Arial"/>
                <a:ea typeface="Verdana" pitchFamily="34" charset="0"/>
                <a:cs typeface="Arial"/>
              </a:endParaRPr>
            </a:p>
          </p:txBody>
        </p:sp>
      </p:grpSp>
      <p:sp>
        <p:nvSpPr>
          <p:cNvPr id="141" name="Isosceles Triangle 41"/>
          <p:cNvSpPr/>
          <p:nvPr/>
        </p:nvSpPr>
        <p:spPr>
          <a:xfrm rot="5400000">
            <a:off x="2846517" y="2500794"/>
            <a:ext cx="421111" cy="36302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Title 2"/>
          <p:cNvSpPr txBox="1">
            <a:spLocks/>
          </p:cNvSpPr>
          <p:nvPr/>
        </p:nvSpPr>
        <p:spPr>
          <a:xfrm>
            <a:off x="2533036" y="1147519"/>
            <a:ext cx="1881887" cy="578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pt-BR" sz="1600" b="1" i="0" dirty="0">
                <a:solidFill>
                  <a:srgbClr val="0090C6"/>
                </a:solidFill>
              </a:rPr>
              <a:t>Ordinárias</a:t>
            </a:r>
          </a:p>
          <a:p>
            <a:pPr algn="r"/>
            <a:r>
              <a:rPr lang="en-US" sz="1600" b="1" dirty="0">
                <a:solidFill>
                  <a:srgbClr val="0090C6"/>
                </a:solidFill>
              </a:rPr>
              <a:t>80,4%</a:t>
            </a:r>
          </a:p>
        </p:txBody>
      </p:sp>
      <p:sp>
        <p:nvSpPr>
          <p:cNvPr id="143" name="Title 2"/>
          <p:cNvSpPr txBox="1">
            <a:spLocks/>
          </p:cNvSpPr>
          <p:nvPr/>
        </p:nvSpPr>
        <p:spPr>
          <a:xfrm>
            <a:off x="7750584" y="1147519"/>
            <a:ext cx="1881887" cy="578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pt-BR" sz="1600" b="1" i="0" dirty="0">
                <a:solidFill>
                  <a:srgbClr val="0090C6"/>
                </a:solidFill>
              </a:rPr>
              <a:t>Preferenciais</a:t>
            </a:r>
          </a:p>
          <a:p>
            <a:pPr algn="r"/>
            <a:r>
              <a:rPr lang="en-US" sz="1600" b="1" dirty="0">
                <a:solidFill>
                  <a:srgbClr val="0090C6"/>
                </a:solidFill>
              </a:rPr>
              <a:t>19,6%</a:t>
            </a:r>
          </a:p>
        </p:txBody>
      </p:sp>
      <p:sp>
        <p:nvSpPr>
          <p:cNvPr id="144" name="Title 2"/>
          <p:cNvSpPr txBox="1">
            <a:spLocks/>
          </p:cNvSpPr>
          <p:nvPr/>
        </p:nvSpPr>
        <p:spPr>
          <a:xfrm>
            <a:off x="3047646" y="3831247"/>
            <a:ext cx="2141684" cy="578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pt-BR" sz="1600" b="1" i="0" dirty="0">
                <a:solidFill>
                  <a:srgbClr val="0090C6"/>
                </a:solidFill>
              </a:rPr>
              <a:t>Total</a:t>
            </a:r>
          </a:p>
          <a:p>
            <a:pPr algn="ctr"/>
            <a:r>
              <a:rPr lang="pt-BR" sz="1600" b="1" i="0" dirty="0">
                <a:solidFill>
                  <a:srgbClr val="0090C6"/>
                </a:solidFill>
              </a:rPr>
              <a:t>R$ 31,3 bilhões</a:t>
            </a:r>
          </a:p>
        </p:txBody>
      </p:sp>
      <p:graphicFrame>
        <p:nvGraphicFramePr>
          <p:cNvPr id="145" name="Tabe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045931"/>
              </p:ext>
            </p:extLst>
          </p:nvPr>
        </p:nvGraphicFramePr>
        <p:xfrm>
          <a:off x="8936766" y="4058418"/>
          <a:ext cx="1959833" cy="2304280"/>
        </p:xfrm>
        <a:graphic>
          <a:graphicData uri="http://schemas.openxmlformats.org/drawingml/2006/table">
            <a:tbl>
              <a:tblPr/>
              <a:tblGrid>
                <a:gridCol w="1959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0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i="0" dirty="0">
                          <a:solidFill>
                            <a:srgbClr val="595959"/>
                          </a:solidFill>
                          <a:latin typeface="Arial" pitchFamily="18" charset="0"/>
                        </a:rPr>
                        <a:t> Ticker</a:t>
                      </a:r>
                    </a:p>
                  </a:txBody>
                  <a:tcPr marL="40840" marR="4084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C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C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i="0" dirty="0">
                          <a:solidFill>
                            <a:srgbClr val="FFFFFF"/>
                          </a:solidFill>
                          <a:latin typeface="Arial" pitchFamily="18" charset="0"/>
                        </a:rPr>
                        <a:t>BM&amp;FBovespa</a:t>
                      </a:r>
                    </a:p>
                  </a:txBody>
                  <a:tcPr marL="40840" marR="4084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C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4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900" b="0" i="0" dirty="0">
                          <a:solidFill>
                            <a:srgbClr val="595959"/>
                          </a:solidFill>
                          <a:latin typeface="Arial" pitchFamily="18" charset="0"/>
                        </a:rPr>
                        <a:t>Elet3 (Ordinárias)</a:t>
                      </a:r>
                    </a:p>
                  </a:txBody>
                  <a:tcPr marL="40840" marR="4084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4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900" b="0" i="0" dirty="0">
                          <a:solidFill>
                            <a:srgbClr val="595959"/>
                          </a:solidFill>
                          <a:latin typeface="Arial" pitchFamily="18" charset="0"/>
                        </a:rPr>
                        <a:t>ELET6 (Preferenciais B)</a:t>
                      </a:r>
                    </a:p>
                  </a:txBody>
                  <a:tcPr marL="40840" marR="4084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0428">
                <a:tc>
                  <a:txBody>
                    <a:bodyPr/>
                    <a:lstStyle/>
                    <a:p>
                      <a:pPr algn="ctr"/>
                      <a:r>
                        <a:rPr lang="pt-BR" sz="900" b="1" i="0" dirty="0">
                          <a:solidFill>
                            <a:srgbClr val="FFFFFF"/>
                          </a:solidFill>
                          <a:latin typeface="Arial" pitchFamily="18" charset="0"/>
                        </a:rPr>
                        <a:t>NYSE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9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4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900" b="0" i="0" dirty="0">
                          <a:solidFill>
                            <a:srgbClr val="595959"/>
                          </a:solidFill>
                          <a:latin typeface="Arial" pitchFamily="18" charset="0"/>
                        </a:rPr>
                        <a:t>EBR (Ordinárias)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4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900" b="0" i="0" dirty="0">
                          <a:solidFill>
                            <a:srgbClr val="595959"/>
                          </a:solidFill>
                          <a:latin typeface="Arial" pitchFamily="18" charset="0"/>
                        </a:rPr>
                        <a:t>EBR_B (Preferenciais B)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04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900" b="1" i="0" dirty="0">
                          <a:solidFill>
                            <a:srgbClr val="FFFFFF"/>
                          </a:solidFill>
                          <a:latin typeface="Arial" pitchFamily="18" charset="0"/>
                        </a:rPr>
                        <a:t>Latibex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9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04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900" b="0" i="0" dirty="0">
                          <a:solidFill>
                            <a:srgbClr val="595959"/>
                          </a:solidFill>
                          <a:latin typeface="Arial" pitchFamily="18" charset="0"/>
                        </a:rPr>
                        <a:t>XELTO (Ordinárias)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04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900" b="0" i="0" dirty="0">
                          <a:solidFill>
                            <a:srgbClr val="595959"/>
                          </a:solidFill>
                          <a:latin typeface="Arial" pitchFamily="18" charset="0"/>
                        </a:rPr>
                        <a:t>XELTB (Preferenciais B)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ADC1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46" name="Isosceles Triangle 48"/>
          <p:cNvSpPr/>
          <p:nvPr/>
        </p:nvSpPr>
        <p:spPr>
          <a:xfrm rot="5400000">
            <a:off x="8046778" y="2500794"/>
            <a:ext cx="421111" cy="36302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Isosceles Triangle 49"/>
          <p:cNvSpPr/>
          <p:nvPr/>
        </p:nvSpPr>
        <p:spPr>
          <a:xfrm rot="5400000">
            <a:off x="2846517" y="5359247"/>
            <a:ext cx="421111" cy="36302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6594866" y="1647342"/>
            <a:ext cx="5261870" cy="636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4" name="Título 5"/>
          <p:cNvSpPr>
            <a:spLocks noGrp="1"/>
          </p:cNvSpPr>
          <p:nvPr>
            <p:ph type="title"/>
          </p:nvPr>
        </p:nvSpPr>
        <p:spPr>
          <a:xfrm>
            <a:off x="3739851" y="-25690"/>
            <a:ext cx="8282819" cy="867518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Risco Hidrológico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576061" y="2708908"/>
            <a:ext cx="5280675" cy="3060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5264" y="1818081"/>
            <a:ext cx="4737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t-BR" dirty="0" smtClean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Transferência do risco hidrológico para </a:t>
            </a:r>
            <a:br>
              <a:rPr lang="pt-BR" dirty="0" smtClean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os consumidores</a:t>
            </a:r>
            <a:endParaRPr lang="pt-BR" dirty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88553" y="1026494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t-BR" b="1" dirty="0" smtClean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 n° 12.783/2013</a:t>
            </a:r>
            <a:endParaRPr lang="pt-BR" b="1" dirty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eta para a esquerda 8"/>
          <p:cNvSpPr/>
          <p:nvPr/>
        </p:nvSpPr>
        <p:spPr>
          <a:xfrm rot="10800000">
            <a:off x="5616509" y="1818079"/>
            <a:ext cx="720092" cy="360046"/>
          </a:xfrm>
          <a:prstGeom prst="leftArrow">
            <a:avLst/>
          </a:prstGeom>
          <a:solidFill>
            <a:srgbClr val="0090C6"/>
          </a:solidFill>
          <a:ln>
            <a:solidFill>
              <a:srgbClr val="009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837221" y="1763092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Capacidade nula</a:t>
            </a:r>
            <a:endParaRPr lang="pt-BR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43755" y="4149092"/>
            <a:ext cx="5372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t-BR" dirty="0" smtClean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Gestão do Risco Hidrológico pelos Geradores</a:t>
            </a:r>
            <a:endParaRPr lang="pt-BR" dirty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Seta para a esquerda 11"/>
          <p:cNvSpPr/>
          <p:nvPr/>
        </p:nvSpPr>
        <p:spPr>
          <a:xfrm rot="10800000">
            <a:off x="5616509" y="4149092"/>
            <a:ext cx="720092" cy="360046"/>
          </a:xfrm>
          <a:prstGeom prst="leftArrow">
            <a:avLst>
              <a:gd name="adj1" fmla="val 50000"/>
              <a:gd name="adj2" fmla="val 46785"/>
            </a:avLst>
          </a:prstGeom>
          <a:solidFill>
            <a:srgbClr val="0090C6"/>
          </a:solidFill>
          <a:ln>
            <a:solidFill>
              <a:srgbClr val="009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326008" y="1026494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t-BR" b="1" dirty="0" smtClean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Mitigação de risco</a:t>
            </a:r>
            <a:endParaRPr lang="pt-BR" b="1" dirty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816092" y="2888931"/>
            <a:ext cx="440838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Font typeface="Wingdings" pitchFamily="2" charset="2"/>
              <a:buChar char="q"/>
            </a:pPr>
            <a:r>
              <a: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Quantidade de energia vendida</a:t>
            </a:r>
          </a:p>
          <a:p>
            <a:pPr defTabSz="914400">
              <a:buFont typeface="Wingdings" pitchFamily="2" charset="2"/>
              <a:buChar char="q"/>
            </a:pPr>
            <a:endParaRPr lang="pt-BR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>
              <a:buFont typeface="Wingdings" pitchFamily="2" charset="2"/>
              <a:buChar char="q"/>
            </a:pPr>
            <a:r>
              <a: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Sazonalização de venda e energia</a:t>
            </a:r>
            <a:br>
              <a: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garantida</a:t>
            </a:r>
          </a:p>
          <a:p>
            <a:pPr defTabSz="914400">
              <a:buFont typeface="Wingdings" pitchFamily="2" charset="2"/>
              <a:buChar char="q"/>
            </a:pPr>
            <a:endParaRPr lang="pt-BR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>
              <a:buFont typeface="Wingdings" pitchFamily="2" charset="2"/>
              <a:buChar char="q"/>
            </a:pPr>
            <a:r>
              <a: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Portfólio diversificação de fontes </a:t>
            </a:r>
            <a:br>
              <a: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de geração</a:t>
            </a:r>
          </a:p>
          <a:p>
            <a:pPr defTabSz="914400">
              <a:buFont typeface="Wingdings" pitchFamily="2" charset="2"/>
              <a:buChar char="q"/>
            </a:pPr>
            <a:endParaRPr lang="pt-BR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>
              <a:buFont typeface="Wingdings" pitchFamily="2" charset="2"/>
              <a:buChar char="q"/>
            </a:pPr>
            <a:r>
              <a: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Vendas em  prazos/modalidades</a:t>
            </a:r>
            <a:br>
              <a: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contratuais diversas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58414" y="6099800"/>
            <a:ext cx="10889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dirty="0" smtClean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transferência do risco hidrológico para o consumidor é ineficiente e pode levar a custos mais elevados, embora desapercebidos.</a:t>
            </a:r>
            <a:endParaRPr lang="pt-BR" dirty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ítulo 5"/>
          <p:cNvSpPr>
            <a:spLocks noGrp="1"/>
          </p:cNvSpPr>
          <p:nvPr>
            <p:ph type="title"/>
          </p:nvPr>
        </p:nvSpPr>
        <p:spPr>
          <a:xfrm>
            <a:off x="3739851" y="-25690"/>
            <a:ext cx="8282819" cy="867518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Risco Hidrológico</a:t>
            </a:r>
            <a:br>
              <a:rPr lang="pt-BR" sz="2400" b="1" dirty="0" smtClean="0"/>
            </a:br>
            <a:r>
              <a:rPr lang="pt-BR" sz="2400" b="1" dirty="0" smtClean="0"/>
              <a:t>Situação em 2017</a:t>
            </a:r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63916"/>
              </p:ext>
            </p:extLst>
          </p:nvPr>
        </p:nvGraphicFramePr>
        <p:xfrm>
          <a:off x="1537598" y="1660973"/>
          <a:ext cx="9086860" cy="3222564"/>
        </p:xfrm>
        <a:graphic>
          <a:graphicData uri="http://schemas.openxmlformats.org/drawingml/2006/table">
            <a:tbl>
              <a:tblPr firstRow="1" bandCol="1">
                <a:tableStyleId>{69CF1AB2-1976-4502-BF36-3FF5EA218861}</a:tableStyleId>
              </a:tblPr>
              <a:tblGrid>
                <a:gridCol w="4282631"/>
                <a:gridCol w="4804229"/>
              </a:tblGrid>
              <a:tr h="8551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2017</a:t>
                      </a:r>
                      <a:endParaRPr lang="pt-BR" sz="1600" b="0" i="0" u="none" strike="noStrike" dirty="0">
                        <a:solidFill>
                          <a:srgbClr val="0090C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</a:t>
                      </a:r>
                      <a:br>
                        <a:rPr lang="pt-BR" sz="16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pt-BR" sz="16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(R$/MWh)</a:t>
                      </a:r>
                      <a:endParaRPr lang="pt-BR" sz="1600" b="0" i="0" u="none" strike="noStrike" dirty="0">
                        <a:solidFill>
                          <a:srgbClr val="0090C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4171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Custo médio da energia cotizada</a:t>
                      </a:r>
                      <a:endParaRPr lang="pt-BR" sz="1600" b="0" i="0" u="none" strike="noStrike" dirty="0">
                        <a:solidFill>
                          <a:srgbClr val="0090C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66,00 (empresas em</a:t>
                      </a:r>
                      <a:r>
                        <a:rPr lang="pt-BR" sz="1600" u="none" strike="noStrike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geral)</a:t>
                      </a:r>
                    </a:p>
                    <a:p>
                      <a:pPr algn="ctr" fontAlgn="ctr"/>
                      <a:r>
                        <a:rPr lang="pt-BR" sz="1600" u="none" strike="noStrike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35,00 (empresas Eletrobras)</a:t>
                      </a:r>
                      <a:endParaRPr lang="pt-BR" sz="1600" b="0" i="0" u="none" strike="noStrike" dirty="0">
                        <a:solidFill>
                          <a:srgbClr val="0090C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4379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Custo da exposição </a:t>
                      </a:r>
                      <a:r>
                        <a:rPr lang="pt-BR" sz="16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Risco </a:t>
                      </a:r>
                      <a:r>
                        <a:rPr lang="pt-BR" sz="16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hidrológico (GSF)</a:t>
                      </a:r>
                      <a:endParaRPr lang="pt-BR" sz="1600" b="0" i="0" u="none" strike="noStrike" dirty="0">
                        <a:solidFill>
                          <a:srgbClr val="0090C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73,44</a:t>
                      </a:r>
                      <a:endParaRPr lang="pt-BR" sz="1600" b="0" i="0" u="none" strike="noStrike" dirty="0">
                        <a:solidFill>
                          <a:srgbClr val="0090C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9541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Custo total </a:t>
                      </a:r>
                      <a:r>
                        <a:rPr lang="pt-BR" sz="16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 energia cotizada</a:t>
                      </a:r>
                      <a:endParaRPr lang="pt-BR" sz="1600" b="0" i="0" u="none" strike="noStrike" dirty="0">
                        <a:solidFill>
                          <a:srgbClr val="0090C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139,44 (empresas em geral)</a:t>
                      </a:r>
                    </a:p>
                    <a:p>
                      <a:pPr algn="ctr" fontAlgn="ctr"/>
                      <a:r>
                        <a:rPr lang="pt-BR" sz="16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108,44 (empresas Eletrobras)</a:t>
                      </a:r>
                      <a:endParaRPr lang="pt-BR" sz="1600" b="0" i="0" u="none" strike="noStrike" dirty="0">
                        <a:solidFill>
                          <a:srgbClr val="0090C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4379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Custo da energia não cotizada</a:t>
                      </a:r>
                      <a:endParaRPr lang="pt-BR" sz="1600" b="0" i="0" u="none" strike="noStrike" dirty="0">
                        <a:solidFill>
                          <a:srgbClr val="0090C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148,09</a:t>
                      </a:r>
                      <a:endParaRPr lang="pt-BR" sz="1600" b="0" i="0" u="none" strike="noStrike" dirty="0">
                        <a:solidFill>
                          <a:srgbClr val="0090C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537596" y="5068203"/>
            <a:ext cx="25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t-BR" dirty="0" smtClean="0">
                <a:solidFill>
                  <a:srgbClr val="0090C6"/>
                </a:solidFill>
              </a:rPr>
              <a:t>GSF médio de 2017: 68%</a:t>
            </a:r>
            <a:endParaRPr lang="pt-BR" dirty="0">
              <a:solidFill>
                <a:srgbClr val="0090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ítulo 5"/>
          <p:cNvSpPr>
            <a:spLocks noGrp="1"/>
          </p:cNvSpPr>
          <p:nvPr>
            <p:ph type="title"/>
          </p:nvPr>
        </p:nvSpPr>
        <p:spPr>
          <a:xfrm>
            <a:off x="1295387" y="84972"/>
            <a:ext cx="10727283" cy="867518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pt-BR" sz="2400" dirty="0" smtClean="0"/>
              <a:t>Projeção de Custo da Exposição do Risco Hidrológico</a:t>
            </a:r>
            <a:br>
              <a:rPr lang="pt-BR" sz="2400" dirty="0" smtClean="0"/>
            </a:br>
            <a:r>
              <a:rPr lang="pt-BR" sz="2400" dirty="0" smtClean="0"/>
              <a:t> próximos 12 meses</a:t>
            </a:r>
            <a:endParaRPr lang="pt-B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87" y="1371600"/>
            <a:ext cx="10375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815327" y="6129348"/>
            <a:ext cx="10339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t-BR" dirty="0" smtClean="0">
                <a:solidFill>
                  <a:srgbClr val="0090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Desde janeiro de 2015, o consumidor cativo já pagou cerca de R$ 8 bilhões associados</a:t>
            </a:r>
          </a:p>
          <a:p>
            <a:pPr defTabSz="914400"/>
            <a:r>
              <a:rPr lang="pt-BR" dirty="0" smtClean="0">
                <a:solidFill>
                  <a:srgbClr val="0090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 risco hidrológico da contratação por cotas de energia.</a:t>
            </a:r>
          </a:p>
        </p:txBody>
      </p:sp>
    </p:spTree>
    <p:extLst>
      <p:ext uri="{BB962C8B-B14F-4D97-AF65-F5344CB8AC3E}">
        <p14:creationId xmlns:p14="http://schemas.microsoft.com/office/powerpoint/2010/main" val="1040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ítulo 5"/>
          <p:cNvSpPr>
            <a:spLocks noGrp="1"/>
          </p:cNvSpPr>
          <p:nvPr>
            <p:ph type="title"/>
          </p:nvPr>
        </p:nvSpPr>
        <p:spPr>
          <a:xfrm>
            <a:off x="3739851" y="-25690"/>
            <a:ext cx="8282819" cy="867518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Custo de Exposição ao Risco Hidrológico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739851" y="1502717"/>
            <a:ext cx="435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t-BR" dirty="0" smtClean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Análise de Sensibilidade (R$/MWh):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830882" y="2218168"/>
          <a:ext cx="8161043" cy="2116459"/>
        </p:xfrm>
        <a:graphic>
          <a:graphicData uri="http://schemas.openxmlformats.org/drawingml/2006/table">
            <a:tbl>
              <a:tblPr firstRow="1" firstCol="1" bandCol="1">
                <a:tableStyleId>{69CF1AB2-1976-4502-BF36-3FF5EA218861}</a:tableStyleId>
              </a:tblPr>
              <a:tblGrid>
                <a:gridCol w="1116040"/>
                <a:gridCol w="1116040"/>
                <a:gridCol w="1116040"/>
                <a:gridCol w="1464803"/>
                <a:gridCol w="1116040"/>
                <a:gridCol w="1116040"/>
                <a:gridCol w="1116040"/>
              </a:tblGrid>
              <a:tr h="6259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PLD (R$/MWh)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318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GSF(%)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2980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87,5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112,5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2980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2980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122,5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157,5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3129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830882" y="4570168"/>
            <a:ext cx="8271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+mj-lt"/>
              <a:buAutoNum type="arabicPeriod"/>
            </a:pPr>
            <a:r>
              <a:rPr lang="pt-BR" dirty="0" smtClean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GSF referente a outubro 2017 é igual a 60%, Valor do PLD: 533,8 R$/MWh, e o custo das cotas para os consumidores é de 213 R$/MWh.</a:t>
            </a:r>
          </a:p>
          <a:p>
            <a:pPr marL="342900" indent="-342900" defTabSz="914400">
              <a:buFont typeface="+mj-lt"/>
              <a:buAutoNum type="arabicPeriod"/>
            </a:pPr>
            <a:endParaRPr lang="pt-BR" dirty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defTabSz="914400">
              <a:buFont typeface="+mj-lt"/>
              <a:buAutoNum type="arabicPeriod"/>
            </a:pPr>
            <a:r>
              <a:rPr lang="pt-BR" dirty="0" smtClean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Montante de energia comercializada na forma de cotas: 11.658 MW médios. </a:t>
            </a:r>
            <a:endParaRPr lang="pt-BR" dirty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ítulo 5"/>
          <p:cNvSpPr>
            <a:spLocks noGrp="1"/>
          </p:cNvSpPr>
          <p:nvPr>
            <p:ph type="title"/>
          </p:nvPr>
        </p:nvSpPr>
        <p:spPr>
          <a:xfrm>
            <a:off x="3739851" y="-25690"/>
            <a:ext cx="8282819" cy="867518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Cotas de Garantia Física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739851" y="1075905"/>
            <a:ext cx="550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t-BR" dirty="0" smtClean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Custo total, com subsídio da CDE (R$/MWh):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032000" y="1651650"/>
          <a:ext cx="8161043" cy="3240416"/>
        </p:xfrm>
        <a:graphic>
          <a:graphicData uri="http://schemas.openxmlformats.org/drawingml/2006/table">
            <a:tbl>
              <a:tblPr firstRow="1" firstCol="1" bandCol="1">
                <a:tableStyleId>{69CF1AB2-1976-4502-BF36-3FF5EA218861}</a:tableStyleId>
              </a:tblPr>
              <a:tblGrid>
                <a:gridCol w="1116040"/>
                <a:gridCol w="1116040"/>
                <a:gridCol w="1116040"/>
                <a:gridCol w="1464803"/>
                <a:gridCol w="1116040"/>
                <a:gridCol w="1116040"/>
                <a:gridCol w="1116040"/>
              </a:tblGrid>
              <a:tr h="5577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PLD (R$/MWh)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121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GSF(%)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5312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110,0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122,5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135,0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147,5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168,3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5312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125,0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140,0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155,0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170,0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194,9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5312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140,0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157,5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175,0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192,5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221,6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5577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155,0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175,0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195,0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215,0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248,2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965919" y="5060755"/>
            <a:ext cx="82271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t-BR" dirty="0" smtClean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(a) Custo das cotas de garantia física:  R$ 35/MWh</a:t>
            </a:r>
          </a:p>
          <a:p>
            <a:pPr defTabSz="914400"/>
            <a:endParaRPr lang="pt-BR" dirty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/>
            <a:r>
              <a:rPr lang="pt-BR" dirty="0" smtClean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(b) Preço de referência de contratação de longo prazo: R$ 158/MWh </a:t>
            </a:r>
          </a:p>
          <a:p>
            <a:pPr defTabSz="914400"/>
            <a:endParaRPr lang="pt-BR" dirty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/>
            <a:r>
              <a:rPr lang="pt-BR" dirty="0" smtClean="0">
                <a:solidFill>
                  <a:srgbClr val="0090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(c) Subsídio da CDE: R$ 16/MWh – total (158-16 = 142)</a:t>
            </a:r>
            <a:endParaRPr lang="pt-BR" dirty="0">
              <a:solidFill>
                <a:srgbClr val="0090C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3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/>
          </a:stretch>
        </a:blipFill>
      </a:spPr>
      <a:bodyPr wrap="square" lIns="0" tIns="0" rIns="0" bIns="0" rtlCol="0">
        <a:noAutofit/>
      </a:bodyPr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6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3843</TotalTime>
  <Words>827</Words>
  <Application>Microsoft Office PowerPoint</Application>
  <PresentationFormat>Widescreen</PresentationFormat>
  <Paragraphs>282</Paragraphs>
  <Slides>11</Slides>
  <Notes>11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2" baseType="lpstr">
      <vt:lpstr>ＭＳ Ｐゴシック</vt:lpstr>
      <vt:lpstr>Arial</vt:lpstr>
      <vt:lpstr>Calibri</vt:lpstr>
      <vt:lpstr>Foco Light</vt:lpstr>
      <vt:lpstr>Times New Roman</vt:lpstr>
      <vt:lpstr>Verdana</vt:lpstr>
      <vt:lpstr>Wingdings</vt:lpstr>
      <vt:lpstr>Office Theme</vt:lpstr>
      <vt:lpstr>3_Personalizar design</vt:lpstr>
      <vt:lpstr>6_Personalizar design</vt:lpstr>
      <vt:lpstr>CorelDRAW</vt:lpstr>
      <vt:lpstr>Apresentação do PowerPoint</vt:lpstr>
      <vt:lpstr>Perfil da Eletrobras</vt:lpstr>
      <vt:lpstr>Estrutura Societária jun/17</vt:lpstr>
      <vt:lpstr>Estrutura de Capital </vt:lpstr>
      <vt:lpstr>Risco Hidrológico</vt:lpstr>
      <vt:lpstr>Risco Hidrológico Situação em 2017</vt:lpstr>
      <vt:lpstr>Projeção de Custo da Exposição do Risco Hidrológico  próximos 12 meses</vt:lpstr>
      <vt:lpstr>Custo de Exposição ao Risco Hidrológico</vt:lpstr>
      <vt:lpstr>Cotas de Garantia Física</vt:lpstr>
      <vt:lpstr>Estrutura de Capital pós Descotização Em R$ bilhões</vt:lpstr>
      <vt:lpstr>Apresentação do PowerPoint</vt:lpstr>
    </vt:vector>
  </TitlesOfParts>
  <Company>FGV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Lira</dc:creator>
  <cp:lastModifiedBy>Jane Kércia Ramos de Alcântara Lopes</cp:lastModifiedBy>
  <cp:revision>377</cp:revision>
  <cp:lastPrinted>2017-10-04T12:56:05Z</cp:lastPrinted>
  <dcterms:created xsi:type="dcterms:W3CDTF">2016-07-14T19:53:43Z</dcterms:created>
  <dcterms:modified xsi:type="dcterms:W3CDTF">2017-10-24T12:22:43Z</dcterms:modified>
</cp:coreProperties>
</file>