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3" r:id="rId3"/>
    <p:sldId id="415" r:id="rId4"/>
    <p:sldId id="408" r:id="rId5"/>
    <p:sldId id="401" r:id="rId6"/>
    <p:sldId id="412" r:id="rId7"/>
    <p:sldId id="404" r:id="rId8"/>
    <p:sldId id="405" r:id="rId9"/>
    <p:sldId id="409" r:id="rId10"/>
    <p:sldId id="406" r:id="rId11"/>
    <p:sldId id="410" r:id="rId12"/>
    <p:sldId id="411" r:id="rId13"/>
    <p:sldId id="407" r:id="rId14"/>
    <p:sldId id="402" r:id="rId15"/>
    <p:sldId id="403" r:id="rId16"/>
    <p:sldId id="414" r:id="rId17"/>
    <p:sldId id="417" r:id="rId18"/>
    <p:sldId id="41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903" userDrawn="1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EFF"/>
    <a:srgbClr val="F0E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87" autoAdjust="0"/>
    <p:restoredTop sz="86320" autoAdjust="0"/>
  </p:normalViewPr>
  <p:slideViewPr>
    <p:cSldViewPr snapToGrid="0">
      <p:cViewPr varScale="1">
        <p:scale>
          <a:sx n="85" d="100"/>
          <a:sy n="85" d="100"/>
        </p:scale>
        <p:origin x="456" y="90"/>
      </p:cViewPr>
      <p:guideLst>
        <p:guide orient="horz" pos="1620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D7CB0AF1-958C-712F-8179-E19EC554CC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A373D61-0F45-A160-B905-10B0D17F5E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A446-347D-4256-AD0E-C24C11D7AC72}" type="datetimeFigureOut">
              <a:rPr lang="pt-BR" smtClean="0"/>
              <a:t>19/10/2023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38A56F3-BF2B-1A78-B993-F0FF0F076E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4264E75-C68A-6AF1-E901-AE46FBC1F7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1B642-00FC-4AD3-96DC-8E60E45F4A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781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81621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dirty="0">
                <a:effectLst/>
                <a:latin typeface="Segoe UI" panose="020B0502040204020203" pitchFamily="34" charset="0"/>
              </a:rPr>
              <a:t>Importante destacar que ao se desenvolver os sistemas de inteligência artificial podem ser utilizadas diversas métricas de determinação de confiança de uma predição realizada, como por exemplo, Acurácia, </a:t>
            </a:r>
            <a:r>
              <a:rPr lang="pt-BR" sz="1800" dirty="0" err="1">
                <a:effectLst/>
                <a:latin typeface="Segoe UI" panose="020B0502040204020203" pitchFamily="34" charset="0"/>
              </a:rPr>
              <a:t>Revocação</a:t>
            </a:r>
            <a:r>
              <a:rPr lang="pt-BR" sz="1800" dirty="0">
                <a:effectLst/>
                <a:latin typeface="Segoe UI" panose="020B0502040204020203" pitchFamily="34" charset="0"/>
              </a:rPr>
              <a:t>, Precisão, Especificidade, Sensibilidade, Pontuação F1, dentre outras métricas. Por que só algumas são exigidas e qual foi o critério legal para exigir as elencadas em detrimento de outras existentes?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27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63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764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67000" y="744575"/>
            <a:ext cx="6165308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66992" y="2834125"/>
            <a:ext cx="616530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457540" y="86683"/>
            <a:ext cx="747788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879600" y="445025"/>
            <a:ext cx="52608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0377E40-E04E-E793-07CF-4D13661958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09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unicamp.br/unicamp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2" name="Google Shape;54;p13">
            <a:extLst>
              <a:ext uri="{FF2B5EF4-FFF2-40B4-BE49-F238E27FC236}">
                <a16:creationId xmlns:a16="http://schemas.microsoft.com/office/drawing/2014/main" xmlns="" id="{4A2A51C0-329E-25FD-916C-C97BED424B63}"/>
              </a:ext>
            </a:extLst>
          </p:cNvPr>
          <p:cNvPicPr preferRelativeResize="0"/>
          <p:nvPr userDrawn="1"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C31FCBB-983A-74A7-B972-D2C06BA620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166" y="-313387"/>
            <a:ext cx="2605977" cy="14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238;p42">
            <a:hlinkClick r:id="rId13"/>
            <a:extLst>
              <a:ext uri="{FF2B5EF4-FFF2-40B4-BE49-F238E27FC236}">
                <a16:creationId xmlns:a16="http://schemas.microsoft.com/office/drawing/2014/main" xmlns="" id="{88919A36-EBA3-BCBD-2E35-49BB2ABCCF83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1505" y="4473618"/>
            <a:ext cx="550317" cy="583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fiocruz.br/" TargetMode="External"/><Relationship Id="rId13" Type="http://schemas.openxmlformats.org/officeDocument/2006/relationships/image" Target="../media/image33.png"/><Relationship Id="rId18" Type="http://schemas.openxmlformats.org/officeDocument/2006/relationships/image" Target="../media/image37.png"/><Relationship Id="rId26" Type="http://schemas.openxmlformats.org/officeDocument/2006/relationships/image" Target="../media/image42.png"/><Relationship Id="rId3" Type="http://schemas.openxmlformats.org/officeDocument/2006/relationships/image" Target="../media/image24.png"/><Relationship Id="rId21" Type="http://schemas.openxmlformats.org/officeDocument/2006/relationships/hyperlink" Target="https://www.unicamp.br/unicamp/" TargetMode="External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hyperlink" Target="https://www5.usp.br/" TargetMode="External"/><Relationship Id="rId25" Type="http://schemas.openxmlformats.org/officeDocument/2006/relationships/image" Target="../media/image41.jp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24" Type="http://schemas.openxmlformats.org/officeDocument/2006/relationships/image" Target="../media/image40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hyperlink" Target="https://ufam.edu.br/" TargetMode="External"/><Relationship Id="rId28" Type="http://schemas.openxmlformats.org/officeDocument/2006/relationships/image" Target="../media/image44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3.png"/><Relationship Id="rId27" Type="http://schemas.openxmlformats.org/officeDocument/2006/relationships/image" Target="../media/image43.jpg"/><Relationship Id="rId30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2A30E30-BEFC-BD5E-79E9-38D23BBB3CE5}"/>
              </a:ext>
            </a:extLst>
          </p:cNvPr>
          <p:cNvSpPr txBox="1"/>
          <p:nvPr/>
        </p:nvSpPr>
        <p:spPr>
          <a:xfrm>
            <a:off x="380992" y="448315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Rodolfo de Carvalho Pacagnella, MD. PhD. </a:t>
            </a:r>
          </a:p>
          <a:p>
            <a:pPr algn="ctr"/>
            <a:r>
              <a:rPr lang="pt-BR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Faculdade de Ciências Médicas – UNICAMP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92C21C23-01FA-ADB2-2600-6D321AEC2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200" y="744575"/>
            <a:ext cx="5112000" cy="2052600"/>
          </a:xfrm>
        </p:spPr>
        <p:txBody>
          <a:bodyPr>
            <a:normAutofit fontScale="90000"/>
          </a:bodyPr>
          <a:lstStyle/>
          <a:p>
            <a:r>
              <a:rPr lang="pt-BR" dirty="0"/>
              <a:t>A Implementação de I.A. em Saúde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xmlns="" id="{D2BEF2F4-7F6B-6A1D-BBF3-86E8D1DC3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6992" y="3034150"/>
            <a:ext cx="6165308" cy="7926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Os desafios de uma proposta de regulamentação (PL 2338/2023)</a:t>
            </a:r>
          </a:p>
        </p:txBody>
      </p:sp>
    </p:spTree>
    <p:extLst>
      <p:ext uri="{BB962C8B-B14F-4D97-AF65-F5344CB8AC3E}">
        <p14:creationId xmlns:p14="http://schemas.microsoft.com/office/powerpoint/2010/main" val="173050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AF0F50CD-935C-116A-943D-C1230976CFA5}"/>
              </a:ext>
            </a:extLst>
          </p:cNvPr>
          <p:cNvGrpSpPr/>
          <p:nvPr/>
        </p:nvGrpSpPr>
        <p:grpSpPr>
          <a:xfrm>
            <a:off x="0" y="-1"/>
            <a:ext cx="9144000" cy="2505076"/>
            <a:chOff x="0" y="-1"/>
            <a:chExt cx="9144000" cy="2505076"/>
          </a:xfrm>
        </p:grpSpPr>
        <p:pic>
          <p:nvPicPr>
            <p:cNvPr id="3" name="Imagem 2" descr="Interface gráfica do usuário, Texto&#10;&#10;Descrição gerada automaticamente">
              <a:extLst>
                <a:ext uri="{FF2B5EF4-FFF2-40B4-BE49-F238E27FC236}">
                  <a16:creationId xmlns:a16="http://schemas.microsoft.com/office/drawing/2014/main" xmlns="" id="{C0A72A0D-6123-60AE-8D24-D216CDB77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09600" cy="2505075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xmlns="" id="{3308D2A6-5D4C-6A2D-3C83-6629D2816FC8}"/>
                </a:ext>
              </a:extLst>
            </p:cNvPr>
            <p:cNvGrpSpPr/>
            <p:nvPr/>
          </p:nvGrpSpPr>
          <p:grpSpPr>
            <a:xfrm>
              <a:off x="5267325" y="-1"/>
              <a:ext cx="3876675" cy="2505075"/>
              <a:chOff x="5267325" y="320402"/>
              <a:chExt cx="3667125" cy="2184672"/>
            </a:xfrm>
          </p:grpSpPr>
          <p:pic>
            <p:nvPicPr>
              <p:cNvPr id="4" name="Imagem 3">
                <a:extLst>
                  <a:ext uri="{FF2B5EF4-FFF2-40B4-BE49-F238E27FC236}">
                    <a16:creationId xmlns:a16="http://schemas.microsoft.com/office/drawing/2014/main" xmlns="" id="{A78AED82-7856-3AC6-8188-5C0D9B2836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708" t="14805"/>
              <a:stretch/>
            </p:blipFill>
            <p:spPr>
              <a:xfrm>
                <a:off x="5267325" y="320402"/>
                <a:ext cx="3667125" cy="2184672"/>
              </a:xfrm>
              <a:prstGeom prst="rect">
                <a:avLst/>
              </a:prstGeom>
            </p:spPr>
          </p:pic>
          <p:pic>
            <p:nvPicPr>
              <p:cNvPr id="4098" name="Picture 2" descr="Como desenhar uma ponte - YouTube">
                <a:extLst>
                  <a:ext uri="{FF2B5EF4-FFF2-40B4-BE49-F238E27FC236}">
                    <a16:creationId xmlns:a16="http://schemas.microsoft.com/office/drawing/2014/main" xmlns="" id="{70154E09-FD57-73C5-E427-0F54C3B30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2083" b="81528" l="24375" r="74766">
                            <a14:foregroundMark x1="24609" y1="55972" x2="24609" y2="55972"/>
                            <a14:foregroundMark x1="32969" y1="54583" x2="32969" y2="54583"/>
                            <a14:foregroundMark x1="72109" y1="49167" x2="72109" y2="49167"/>
                            <a14:foregroundMark x1="74766" y1="56667" x2="74766" y2="56667"/>
                            <a14:foregroundMark x1="27969" y1="22083" x2="27969" y2="22083"/>
                            <a14:backgroundMark x1="40391" y1="31528" x2="40391" y2="3152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42" t="15741" r="24167" b="42450"/>
              <a:stretch/>
            </p:blipFill>
            <p:spPr bwMode="auto">
              <a:xfrm>
                <a:off x="6310500" y="412613"/>
                <a:ext cx="1331725" cy="5716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31E6CF03-4D4B-A610-DB38-675DECBE63B7}"/>
              </a:ext>
            </a:extLst>
          </p:cNvPr>
          <p:cNvSpPr txBox="1"/>
          <p:nvPr/>
        </p:nvSpPr>
        <p:spPr>
          <a:xfrm>
            <a:off x="381600" y="2659500"/>
            <a:ext cx="53280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Sistema de Confiança e Abordagens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Sistema de Confiança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Composto por Pessoas, Processo e Lugar.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Pessoas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Centrais na implantação de IA.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Processo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Como modelos e algoritmos tomam decisões.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Lugar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Contexto operacional crucial para aplicação da confiança.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Duas Abordagens para Confiança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Imposição de Confiança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Confiança imposta via algoritmos e estatísticas.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200" b="1" i="0" dirty="0">
                <a:solidFill>
                  <a:schemeClr val="tx1"/>
                </a:solidFill>
                <a:effectLst/>
                <a:latin typeface="Söhne"/>
              </a:rPr>
              <a:t>Empoderamento de Confiança</a:t>
            </a:r>
            <a:r>
              <a:rPr lang="pt-BR" sz="1200" b="0" i="0" dirty="0">
                <a:solidFill>
                  <a:schemeClr val="tx1"/>
                </a:solidFill>
                <a:effectLst/>
                <a:latin typeface="Söhne"/>
              </a:rPr>
              <a:t>: Usuário toma decisões baseadas em evidências.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A11998E-F556-1361-1AFE-4A4E73FFE4CB}"/>
              </a:ext>
            </a:extLst>
          </p:cNvPr>
          <p:cNvSpPr txBox="1"/>
          <p:nvPr/>
        </p:nvSpPr>
        <p:spPr>
          <a:xfrm>
            <a:off x="5326484" y="1673990"/>
            <a:ext cx="34950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confiança é crucial para o funcionamento bem-sucedido das sociedades.</a:t>
            </a:r>
          </a:p>
          <a:p>
            <a:pPr algn="ctr"/>
            <a:endParaRPr lang="pt-BR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contexto da IA e big data, a </a:t>
            </a:r>
            <a:r>
              <a:rPr lang="pt-BR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confiança</a:t>
            </a:r>
            <a:r>
              <a:rPr lang="pt-B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torna ainda mais relevante, especialmente quando se trata do uso ético dessas tecnologias</a:t>
            </a:r>
            <a:endParaRPr lang="pt-B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4D3C57E3-C1D6-2642-6555-D02E29FC3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762" r="25405"/>
          <a:stretch/>
        </p:blipFill>
        <p:spPr>
          <a:xfrm>
            <a:off x="1312250" y="396221"/>
            <a:ext cx="3669054" cy="954108"/>
          </a:xfrm>
          <a:prstGeom prst="rect">
            <a:avLst/>
          </a:prstGeom>
        </p:spPr>
      </p:pic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xmlns="" id="{ABE6038E-59B5-9181-60DE-5B792659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484" y="119243"/>
            <a:ext cx="3865135" cy="13208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7C646FCB-D6D8-3C94-476A-C622BFE4657A}"/>
              </a:ext>
            </a:extLst>
          </p:cNvPr>
          <p:cNvSpPr txBox="1"/>
          <p:nvPr/>
        </p:nvSpPr>
        <p:spPr>
          <a:xfrm>
            <a:off x="236859" y="1925409"/>
            <a:ext cx="414187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Viés Demográfico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Algoritmos treinados em uma demografia específica podem não ser precisos para minorias.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pt-BR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Avaliação Contínua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Necessidade de reavaliação e </a:t>
            </a:r>
            <a:r>
              <a:rPr lang="pt-BR" b="0" i="0" dirty="0" err="1">
                <a:solidFill>
                  <a:schemeClr val="tx1"/>
                </a:solidFill>
                <a:effectLst/>
                <a:latin typeface="Söhne"/>
              </a:rPr>
              <a:t>re-calibração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 contínua para acompanhar mudanças demográficas e padrões de prática.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9E436DBB-D3C1-7F26-532B-B63A666A3A18}"/>
              </a:ext>
            </a:extLst>
          </p:cNvPr>
          <p:cNvSpPr txBox="1"/>
          <p:nvPr/>
        </p:nvSpPr>
        <p:spPr>
          <a:xfrm>
            <a:off x="4382678" y="1764444"/>
            <a:ext cx="463994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Soluções e Oportunidades;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Algumas dessas questões podem ser abordadas por meio de </a:t>
            </a:r>
            <a:r>
              <a:rPr lang="pt-BR" b="1" dirty="0">
                <a:solidFill>
                  <a:schemeClr val="tx1"/>
                </a:solidFill>
                <a:latin typeface="Söhne"/>
              </a:rPr>
              <a:t>Validação Externa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öhne"/>
              </a:rPr>
              <a:t>O Japão introduziu políticas regulatórias específicas para IA em saúde, focando na </a:t>
            </a:r>
            <a:r>
              <a:rPr lang="pt-BR" b="1" dirty="0">
                <a:solidFill>
                  <a:schemeClr val="tx1"/>
                </a:solidFill>
                <a:latin typeface="Söhne"/>
              </a:rPr>
              <a:t>qualidade, eficácia e segurança dos produtos</a:t>
            </a:r>
            <a:r>
              <a:rPr lang="pt-BR" dirty="0">
                <a:solidFill>
                  <a:schemeClr val="tx1"/>
                </a:solidFill>
                <a:latin typeface="Söhne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Söhne"/>
              </a:rPr>
              <a:t>O desafio é </a:t>
            </a:r>
            <a:r>
              <a:rPr lang="pt-BR" b="1" dirty="0">
                <a:solidFill>
                  <a:schemeClr val="tx1"/>
                </a:solidFill>
                <a:latin typeface="Söhne"/>
              </a:rPr>
              <a:t>equilibrar a automação e a necessidade de supervisão humana</a:t>
            </a:r>
            <a:r>
              <a:rPr lang="pt-BR" dirty="0">
                <a:solidFill>
                  <a:schemeClr val="tx1"/>
                </a:solidFill>
                <a:latin typeface="Söhne"/>
              </a:rPr>
              <a:t>, especialmente em sistemas que poderiam fornecer diagnósticos rápidos e precisos  - </a:t>
            </a:r>
            <a:r>
              <a:rPr lang="pt-BR" b="1" dirty="0">
                <a:solidFill>
                  <a:schemeClr val="tx1"/>
                </a:solidFill>
                <a:latin typeface="Söhne"/>
              </a:rPr>
              <a:t>decisão humana em questões críticas de saúde</a:t>
            </a:r>
            <a:endParaRPr lang="pt-BR" b="1" i="0" dirty="0">
              <a:solidFill>
                <a:schemeClr val="tx1"/>
              </a:solidFill>
              <a:effectLst/>
              <a:latin typeface="Söhne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F38EE9ED-1F6D-990D-96CA-E4C25739E0B2}"/>
              </a:ext>
            </a:extLst>
          </p:cNvPr>
          <p:cNvSpPr txBox="1"/>
          <p:nvPr/>
        </p:nvSpPr>
        <p:spPr>
          <a:xfrm>
            <a:off x="1110154" y="4100927"/>
            <a:ext cx="69236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i="0" dirty="0">
                <a:solidFill>
                  <a:srgbClr val="FF0000"/>
                </a:solidFill>
                <a:effectLst/>
                <a:latin typeface="Söhne"/>
              </a:rPr>
              <a:t>É oportuno que os padrões existentes para relatórios de modelos de previsão estejam sendo atualizados especificamente para incorporar normas aplicáveis a esse fim.</a:t>
            </a:r>
          </a:p>
        </p:txBody>
      </p:sp>
    </p:spTree>
    <p:extLst>
      <p:ext uri="{BB962C8B-B14F-4D97-AF65-F5344CB8AC3E}">
        <p14:creationId xmlns:p14="http://schemas.microsoft.com/office/powerpoint/2010/main" val="77328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etrologia na saúde – Benefícios, instrumentos e tendências">
            <a:extLst>
              <a:ext uri="{FF2B5EF4-FFF2-40B4-BE49-F238E27FC236}">
                <a16:creationId xmlns:a16="http://schemas.microsoft.com/office/drawing/2014/main" xmlns="" id="{C9C9AA9D-E239-C828-A882-0D77330F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-287967"/>
            <a:ext cx="9144000" cy="62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F7AC80D-831D-53DB-10DA-4C4562861275}"/>
              </a:ext>
            </a:extLst>
          </p:cNvPr>
          <p:cNvSpPr txBox="1"/>
          <p:nvPr/>
        </p:nvSpPr>
        <p:spPr>
          <a:xfrm>
            <a:off x="4244274" y="4958834"/>
            <a:ext cx="4899726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/>
              <a:t>https://elbermedical.com.br/wp-content/uploads/2022/12/xcapa-metrologia-na-saude-elber-medical.jpg.pagespeed.ic.O2N7Mn-b3E.webp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903E865A-C445-607B-5775-16C2CBB4B1C3}"/>
              </a:ext>
            </a:extLst>
          </p:cNvPr>
          <p:cNvSpPr txBox="1"/>
          <p:nvPr/>
        </p:nvSpPr>
        <p:spPr>
          <a:xfrm>
            <a:off x="401412" y="773093"/>
            <a:ext cx="41793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aguet Script" panose="020F0502020204030204" pitchFamily="2" charset="0"/>
              </a:rPr>
              <a:t>Confiança</a:t>
            </a:r>
          </a:p>
          <a:p>
            <a:endParaRPr lang="pt-BR" sz="1600" dirty="0">
              <a:latin typeface="Baguet Script" panose="020F0502020204030204" pitchFamily="2" charset="0"/>
            </a:endParaRPr>
          </a:p>
          <a:p>
            <a:endParaRPr lang="pt-BR" sz="1600" dirty="0">
              <a:latin typeface="Baguet Script" panose="020F0502020204030204" pitchFamily="2" charset="0"/>
            </a:endParaRPr>
          </a:p>
          <a:p>
            <a:endParaRPr lang="pt-BR" sz="3600" dirty="0">
              <a:latin typeface="Baguet Script" panose="020F0502020204030204" pitchFamily="2" charset="0"/>
            </a:endParaRPr>
          </a:p>
          <a:p>
            <a:r>
              <a:rPr lang="pt-BR" sz="4000" dirty="0">
                <a:latin typeface="Baguet Script" panose="020F0502020204030204" pitchFamily="2" charset="0"/>
              </a:rPr>
              <a:t>Validação externa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12F30EF-FB6B-3B24-6583-D00347E2B0D2}"/>
              </a:ext>
            </a:extLst>
          </p:cNvPr>
          <p:cNvSpPr txBox="1"/>
          <p:nvPr/>
        </p:nvSpPr>
        <p:spPr>
          <a:xfrm>
            <a:off x="401412" y="1490504"/>
            <a:ext cx="37055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  <a:latin typeface="Söhne"/>
              </a:rPr>
              <a:t>Fase 4 (Pós-Comercialização)</a:t>
            </a:r>
            <a:r>
              <a:rPr lang="pt-BR" sz="1400" dirty="0">
                <a:solidFill>
                  <a:schemeClr val="tx1"/>
                </a:solidFill>
                <a:latin typeface="Söhne"/>
              </a:rPr>
              <a:t>: </a:t>
            </a:r>
            <a:r>
              <a:rPr lang="pt-BR" sz="1400" dirty="0">
                <a:solidFill>
                  <a:srgbClr val="FF0000"/>
                </a:solidFill>
                <a:latin typeface="Söhne"/>
              </a:rPr>
              <a:t>Monitoramento contínuo de segurança e eficácia – </a:t>
            </a:r>
          </a:p>
          <a:p>
            <a:r>
              <a:rPr lang="pt-BR" dirty="0">
                <a:solidFill>
                  <a:schemeClr val="tx1"/>
                </a:solidFill>
                <a:latin typeface="Söhne"/>
              </a:rPr>
              <a:t>Efeitos que só aparecem em escalas maiores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72BE380-1F6E-E65D-97CC-631E1D705AD3}"/>
              </a:ext>
            </a:extLst>
          </p:cNvPr>
          <p:cNvSpPr txBox="1"/>
          <p:nvPr/>
        </p:nvSpPr>
        <p:spPr>
          <a:xfrm>
            <a:off x="5064774" y="1617643"/>
            <a:ext cx="3083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O PL precisa </a:t>
            </a:r>
            <a:r>
              <a:rPr lang="pt-BR" b="1" dirty="0"/>
              <a:t>garantir </a:t>
            </a:r>
            <a:r>
              <a:rPr lang="pt-BR" dirty="0"/>
              <a:t>formas de monitoramento contínuo dos sistemas e definir o que é </a:t>
            </a:r>
            <a:r>
              <a:rPr lang="pt-BR" b="1" dirty="0"/>
              <a:t>decisão humana no processo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7115896-05EA-A7FC-F2D0-D0E9B2BCC777}"/>
              </a:ext>
            </a:extLst>
          </p:cNvPr>
          <p:cNvSpPr txBox="1"/>
          <p:nvPr/>
        </p:nvSpPr>
        <p:spPr>
          <a:xfrm>
            <a:off x="-833718" y="3135268"/>
            <a:ext cx="540571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076325"/>
            <a:r>
              <a:rPr lang="pt-BR" sz="1200" dirty="0"/>
              <a:t>Seção III </a:t>
            </a:r>
          </a:p>
          <a:p>
            <a:pPr marL="1076325"/>
            <a:r>
              <a:rPr lang="pt-BR" sz="1200" b="1" dirty="0"/>
              <a:t>Avaliação de Impacto Algorítmico </a:t>
            </a:r>
          </a:p>
          <a:p>
            <a:pPr marL="1076325"/>
            <a:r>
              <a:rPr lang="pt-BR" sz="1200" dirty="0"/>
              <a:t>Art. 22. A avaliação de impacto algorítmico de sistemas de inteligência artificial é obrigação dos agentes de inteligência artificial, sempre que o sistema for considerado como de </a:t>
            </a:r>
            <a:r>
              <a:rPr lang="pt-BR" sz="1200" b="1" dirty="0"/>
              <a:t>alto risco </a:t>
            </a:r>
            <a:r>
              <a:rPr lang="pt-BR" sz="1200" dirty="0"/>
              <a:t>pela avaliação preliminar.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4B2767D6-022A-8C51-E153-68A8F4A59DC1}"/>
              </a:ext>
            </a:extLst>
          </p:cNvPr>
          <p:cNvSpPr txBox="1"/>
          <p:nvPr/>
        </p:nvSpPr>
        <p:spPr>
          <a:xfrm>
            <a:off x="5047518" y="2804408"/>
            <a:ext cx="44978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200" dirty="0"/>
              <a:t>Art. 23. A avaliação de impacto algorítmico será realizada </a:t>
            </a:r>
          </a:p>
          <a:p>
            <a:r>
              <a:rPr lang="pt-BR" sz="1200" dirty="0"/>
              <a:t>por </a:t>
            </a:r>
            <a:r>
              <a:rPr lang="pt-BR" sz="1200" b="1" dirty="0"/>
              <a:t>profissional ou equipe de profissionais com conhecimentos técnicos</a:t>
            </a:r>
            <a:r>
              <a:rPr lang="pt-BR" sz="1200" dirty="0"/>
              <a:t>...</a:t>
            </a:r>
          </a:p>
          <a:p>
            <a:endParaRPr lang="pt-BR" sz="1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830659E7-FB9F-DD30-A9F4-F8EB96F581CF}"/>
              </a:ext>
            </a:extLst>
          </p:cNvPr>
          <p:cNvSpPr txBox="1"/>
          <p:nvPr/>
        </p:nvSpPr>
        <p:spPr>
          <a:xfrm>
            <a:off x="4809219" y="3826201"/>
            <a:ext cx="413407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Quais? Haverá uma certificação de profissionais para fornecer essa certificação?</a:t>
            </a:r>
          </a:p>
          <a:p>
            <a:r>
              <a:rPr lang="pt-BR" sz="1400" dirty="0"/>
              <a:t>A Avaliação por pares não seria suficiente?</a:t>
            </a:r>
          </a:p>
          <a:p>
            <a:r>
              <a:rPr lang="pt-BR" sz="1400" dirty="0"/>
              <a:t>Ou um órgão de validação e regulação, como ANVISA?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60BD335-9987-A488-6D77-389EF3D45676}"/>
              </a:ext>
            </a:extLst>
          </p:cNvPr>
          <p:cNvSpPr/>
          <p:nvPr/>
        </p:nvSpPr>
        <p:spPr>
          <a:xfrm>
            <a:off x="5600587" y="278008"/>
            <a:ext cx="3762375" cy="1212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6526912C-96A0-F16A-76F7-13A00F55B854}"/>
              </a:ext>
            </a:extLst>
          </p:cNvPr>
          <p:cNvSpPr txBox="1"/>
          <p:nvPr/>
        </p:nvSpPr>
        <p:spPr>
          <a:xfrm>
            <a:off x="3639810" y="268483"/>
            <a:ext cx="5405718" cy="12337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808038">
              <a:lnSpc>
                <a:spcPct val="103000"/>
              </a:lnSpc>
              <a:spcAft>
                <a:spcPts val="60"/>
              </a:spcAft>
              <a:tabLst>
                <a:tab pos="4486275" algn="l"/>
              </a:tabLst>
            </a:pPr>
            <a:r>
              <a:rPr lang="pt-BR" sz="1200" b="1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Art. 19.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Os agentes de inteligência artificial estabelecerão estruturas de governança e processos internos aptos a garantir a segurança dos sistemas e o atendimento dos direitos de pessoas afetadas, nos termos previstos no Capítulo II desta Lei e da legislação pertinente, que incluirão, pelo menos: </a:t>
            </a:r>
          </a:p>
          <a:p>
            <a:pPr lvl="0" algn="just" defTabSz="808038" fontAlgn="base">
              <a:lnSpc>
                <a:spcPct val="103000"/>
              </a:lnSpc>
              <a:spcAft>
                <a:spcPts val="60"/>
              </a:spcAft>
              <a:buClr>
                <a:srgbClr val="000000"/>
              </a:buClr>
              <a:buSzPts val="1400"/>
              <a:tabLst>
                <a:tab pos="4486275" algn="l"/>
              </a:tabLst>
            </a:pPr>
            <a:r>
              <a:rPr lang="pt-BR" sz="1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– adoção de parâmetros adequados </a:t>
            </a:r>
            <a:r>
              <a:rPr lang="pt-BR" sz="7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12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de separação e organização </a:t>
            </a:r>
            <a:r>
              <a:rPr lang="pt-BR" sz="1200" kern="1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dos dados para treinamento, teste e validação dos resultados do sistema; </a:t>
            </a:r>
            <a:endParaRPr lang="pt-BR" sz="900" kern="1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26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7488E2F4-1432-ADE1-5CEE-FC336DCAE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8"/>
            <a:ext cx="4850969" cy="191262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D038CC9-9248-435C-61AF-00886BE338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708" t="14805" b="17998"/>
          <a:stretch/>
        </p:blipFill>
        <p:spPr>
          <a:xfrm>
            <a:off x="4687212" y="-89801"/>
            <a:ext cx="4456787" cy="203194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D9BD135-BB60-0E90-3D41-93FF18109A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02" b="38756" l="67484" r="69620">
                        <a14:foregroundMark x1="68513" y1="38038" x2="68513" y2="38038"/>
                        <a14:foregroundMark x1="68434" y1="38756" x2="68434" y2="38756"/>
                      </a14:backgroundRemoval>
                    </a14:imgEffect>
                  </a14:imgLayer>
                </a14:imgProps>
              </a:ext>
            </a:extLst>
          </a:blip>
          <a:srcRect l="67346" t="22995" r="30000" b="60311"/>
          <a:stretch/>
        </p:blipFill>
        <p:spPr>
          <a:xfrm>
            <a:off x="6669440" y="39538"/>
            <a:ext cx="242700" cy="504826"/>
          </a:xfrm>
          <a:prstGeom prst="rect">
            <a:avLst/>
          </a:prstGeom>
        </p:spPr>
      </p:pic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xmlns="" id="{E8E16952-C429-4D49-889D-6301DA02D1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6804" r="31081" b="20213"/>
          <a:stretch/>
        </p:blipFill>
        <p:spPr>
          <a:xfrm>
            <a:off x="5786057" y="1850883"/>
            <a:ext cx="3357942" cy="84501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7C033DA-C2DC-C035-623C-364D3D793918}"/>
              </a:ext>
            </a:extLst>
          </p:cNvPr>
          <p:cNvSpPr txBox="1"/>
          <p:nvPr/>
        </p:nvSpPr>
        <p:spPr>
          <a:xfrm>
            <a:off x="178656" y="2296741"/>
            <a:ext cx="88597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1" i="0" dirty="0">
                <a:solidFill>
                  <a:schemeClr val="tx1"/>
                </a:solidFill>
                <a:effectLst/>
                <a:latin typeface="Söhne"/>
              </a:rPr>
              <a:t>Relação entre "Caixa-Preta" e Confiança em IA</a:t>
            </a:r>
            <a:endParaRPr lang="pt-BR" sz="1600" b="0" i="0" dirty="0">
              <a:solidFill>
                <a:schemeClr val="tx1"/>
              </a:solidFill>
              <a:effectLst/>
              <a:latin typeface="Söhne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600" b="0" i="0" dirty="0">
                <a:solidFill>
                  <a:schemeClr val="tx1"/>
                </a:solidFill>
                <a:effectLst/>
                <a:latin typeface="Söhne"/>
              </a:rPr>
              <a:t>Confiança envolve precisão, eficácia e transparência.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Söhne"/>
              </a:rPr>
              <a:t>Desafios com "Caixa-Preta“</a:t>
            </a:r>
            <a:r>
              <a:rPr lang="pt-BR" sz="1600" dirty="0">
                <a:solidFill>
                  <a:schemeClr val="tx1"/>
                </a:solidFill>
                <a:latin typeface="Söhne"/>
              </a:rPr>
              <a:t> -  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Söhne"/>
              </a:rPr>
              <a:t>Erosão da confiança devido à falta de transparência.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Söhne"/>
              </a:rPr>
              <a:t>Equilíbrio Necessário e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Söhne"/>
              </a:rPr>
              <a:t>ntre complexidade do algoritmo e transparência para ganhar confiança.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Söhne"/>
              </a:rPr>
              <a:t>Imperativo Ético</a:t>
            </a:r>
            <a:r>
              <a:rPr lang="pt-BR" sz="1600" b="0" i="0" dirty="0">
                <a:solidFill>
                  <a:schemeClr val="tx1"/>
                </a:solidFill>
                <a:effectLst/>
                <a:latin typeface="Söhne"/>
              </a:rPr>
              <a:t>: Confiança como fator crítico para adoção responsável de IA em saúde.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BE443FF6-0CEB-A149-02E5-94B97CFF4D61}"/>
              </a:ext>
            </a:extLst>
          </p:cNvPr>
          <p:cNvSpPr txBox="1"/>
          <p:nvPr/>
        </p:nvSpPr>
        <p:spPr>
          <a:xfrm>
            <a:off x="178656" y="3773799"/>
            <a:ext cx="8634202" cy="1106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Cynthia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Rudin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sugere uma alternativa: o desenvolvimento e uso de modelos que são inerentemente interpretáveis:</a:t>
            </a:r>
          </a:p>
          <a:p>
            <a:pPr marL="720725"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caminho a seguir é focar no </a:t>
            </a: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desenvolvimento de modelos de aprendizado de máquina que sejam inerentemente interpretáveis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pois isso não apenas tornaria os modelos mais transparentes, mas também poderia evitar práticas ruins e potenciais danos à sociedade”</a:t>
            </a:r>
          </a:p>
        </p:txBody>
      </p:sp>
    </p:spTree>
    <p:extLst>
      <p:ext uri="{BB962C8B-B14F-4D97-AF65-F5344CB8AC3E}">
        <p14:creationId xmlns:p14="http://schemas.microsoft.com/office/powerpoint/2010/main" val="928322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E2005E66-68F5-CCD7-EE50-BB8F14AF6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435" y="3338"/>
            <a:ext cx="5028577" cy="163455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07502DF-6421-AC2C-A66C-CE3896121C11}"/>
              </a:ext>
            </a:extLst>
          </p:cNvPr>
          <p:cNvSpPr txBox="1"/>
          <p:nvPr/>
        </p:nvSpPr>
        <p:spPr>
          <a:xfrm>
            <a:off x="299914" y="1808366"/>
            <a:ext cx="3554174" cy="229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uestão da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"Responsabilidade pelo Uso do Sistema" 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um tópico complexo que cruza várias disciplinas, incluindo ética, direito e gestão.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dilema é complicado porque várias partes estão envolvidas na implementação e uso da IA em um ambiente médico:</a:t>
            </a:r>
            <a:endParaRPr lang="pt-BR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C111D6A-0224-4EF4-9911-843C853D02A4}"/>
              </a:ext>
            </a:extLst>
          </p:cNvPr>
          <p:cNvSpPr txBox="1"/>
          <p:nvPr/>
        </p:nvSpPr>
        <p:spPr>
          <a:xfrm>
            <a:off x="4183583" y="1964285"/>
            <a:ext cx="48714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Desenvolvedores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Sistema: defeito no algoritmo</a:t>
            </a:r>
          </a:p>
          <a:p>
            <a:pPr marL="342900" indent="-342900">
              <a:buAutoNum type="arabicPeriod"/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Administradores Hospitalares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decidem adquirir e implementar o sistema de IA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 de Saúde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usuários finais do sistema de IA - uso inadequado do sistema.</a:t>
            </a:r>
          </a:p>
          <a:p>
            <a:pPr marL="342900" indent="-342900">
              <a:buAutoNum type="arabicPeriod"/>
            </a:pPr>
            <a:r>
              <a:rPr lang="pt-BR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Consultores em tecnologia</a:t>
            </a: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aconselhamento da administração hospitalar na aquisição e implementação do sistema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C1F78C7-DB04-2903-A7E6-D65B524BB9C1}"/>
              </a:ext>
            </a:extLst>
          </p:cNvPr>
          <p:cNvSpPr txBox="1"/>
          <p:nvPr/>
        </p:nvSpPr>
        <p:spPr>
          <a:xfrm>
            <a:off x="1464757" y="4175351"/>
            <a:ext cx="6287512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questão da responsabilidade é ainda mais complicada pelo fato de que os sistemas de IA operam com base em algoritmos muitas vezes descritos como </a:t>
            </a:r>
            <a:r>
              <a:rPr lang="pt-BR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"caixas-pretas" 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devido à sua </a:t>
            </a:r>
            <a:r>
              <a:rPr lang="pt-BR" sz="1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falta de transparência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864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D39D1C5-FFEC-525C-03AC-43E8A416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8AB40D1-DBC5-C96B-E5D2-E34CC813AE96}"/>
              </a:ext>
            </a:extLst>
          </p:cNvPr>
          <p:cNvSpPr txBox="1"/>
          <p:nvPr/>
        </p:nvSpPr>
        <p:spPr>
          <a:xfrm>
            <a:off x="776836" y="515264"/>
            <a:ext cx="41285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aguet Script" panose="020F0502020204030204" pitchFamily="2" charset="0"/>
              </a:rPr>
              <a:t>Transparência</a:t>
            </a:r>
          </a:p>
          <a:p>
            <a:endParaRPr lang="pt-BR" sz="4000" dirty="0">
              <a:latin typeface="Baguet Script" panose="020F0502020204030204" pitchFamily="2" charset="0"/>
            </a:endParaRPr>
          </a:p>
          <a:p>
            <a:endParaRPr lang="pt-BR" sz="4000" dirty="0">
              <a:latin typeface="Baguet Script" panose="020F0502020204030204" pitchFamily="2" charset="0"/>
            </a:endParaRPr>
          </a:p>
          <a:p>
            <a:endParaRPr lang="pt-BR" sz="1600" dirty="0">
              <a:latin typeface="Baguet Script" panose="020F0502020204030204" pitchFamily="2" charset="0"/>
            </a:endParaRPr>
          </a:p>
          <a:p>
            <a:r>
              <a:rPr lang="pt-BR" sz="4000" dirty="0">
                <a:latin typeface="Baguet Script" panose="020F0502020204030204" pitchFamily="2" charset="0"/>
              </a:rPr>
              <a:t>Responsabilização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2BA2C13-F111-9571-2A25-B479DDA46D59}"/>
              </a:ext>
            </a:extLst>
          </p:cNvPr>
          <p:cNvSpPr txBox="1"/>
          <p:nvPr/>
        </p:nvSpPr>
        <p:spPr>
          <a:xfrm>
            <a:off x="-204788" y="1242693"/>
            <a:ext cx="5257800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28650"/>
            <a:r>
              <a:rPr lang="pt-BR" dirty="0"/>
              <a:t>Art. 3º O desenvolvimento, a implementação e o uso de sistemas de inteligência artificial observarão a boa-fé e os seguintes princípios: </a:t>
            </a:r>
          </a:p>
          <a:p>
            <a:pPr marL="628650"/>
            <a:r>
              <a:rPr lang="pt-BR" dirty="0"/>
              <a:t>– transparência, </a:t>
            </a:r>
            <a:r>
              <a:rPr lang="pt-BR" dirty="0" err="1"/>
              <a:t>explicabilidade</a:t>
            </a:r>
            <a:r>
              <a:rPr lang="pt-BR" dirty="0"/>
              <a:t>, inteligibilidade e </a:t>
            </a:r>
            <a:r>
              <a:rPr lang="pt-BR" dirty="0" err="1"/>
              <a:t>auditabilidade</a:t>
            </a:r>
            <a:r>
              <a:rPr lang="pt-BR" dirty="0"/>
              <a:t>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5DA37BB1-323B-4BE3-A539-26BBE6DB99B1}"/>
              </a:ext>
            </a:extLst>
          </p:cNvPr>
          <p:cNvSpPr txBox="1"/>
          <p:nvPr/>
        </p:nvSpPr>
        <p:spPr>
          <a:xfrm>
            <a:off x="5495925" y="667251"/>
            <a:ext cx="324326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PL 2338/23 deveria enfrentar temas bastante complexos como os modelos de aprendizado "caixa preta", algo que não é mencionado no texto legal.</a:t>
            </a:r>
            <a:br>
              <a:rPr lang="pt-BR" dirty="0"/>
            </a:br>
            <a:r>
              <a:rPr lang="pt-BR" dirty="0"/>
              <a:t>Alguns desses modelos podem ser benéfico mesmo sem possibilidade de explicação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2DE6BA8-24F0-CC13-372B-328D2BD61099}"/>
              </a:ext>
            </a:extLst>
          </p:cNvPr>
          <p:cNvSpPr txBox="1"/>
          <p:nvPr/>
        </p:nvSpPr>
        <p:spPr>
          <a:xfrm>
            <a:off x="-590550" y="3316031"/>
            <a:ext cx="5643562" cy="11695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95350"/>
            <a:r>
              <a:rPr lang="pt-BR" dirty="0"/>
              <a:t>Art. 3º O desenvolvimento, a implementação e o uso de sistemas de inteligência artificial observarão a boa-fé e os seguintes princípios: </a:t>
            </a:r>
          </a:p>
          <a:p>
            <a:pPr marL="895350"/>
            <a:r>
              <a:rPr lang="pt-BR" dirty="0"/>
              <a:t>–  prestação de contas, responsabilização e reparação integral de danos;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F98E5AE0-E8DB-F09E-8951-A0106C068432}"/>
              </a:ext>
            </a:extLst>
          </p:cNvPr>
          <p:cNvSpPr txBox="1"/>
          <p:nvPr/>
        </p:nvSpPr>
        <p:spPr>
          <a:xfrm>
            <a:off x="5257800" y="3444790"/>
            <a:ext cx="353734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/>
            </a:lvl1pPr>
          </a:lstStyle>
          <a:p>
            <a:pPr algn="ctr"/>
            <a:r>
              <a:rPr lang="pt-BR" dirty="0"/>
              <a:t>O PL deve enfrentar com clareza como determinar responsabilidades em diferentes etapas do ciclo dos sistemas de inteligência artificial e os desafios quanto aos sistemas de código aberto</a:t>
            </a:r>
          </a:p>
        </p:txBody>
      </p:sp>
    </p:spTree>
    <p:extLst>
      <p:ext uri="{BB962C8B-B14F-4D97-AF65-F5344CB8AC3E}">
        <p14:creationId xmlns:p14="http://schemas.microsoft.com/office/powerpoint/2010/main" val="37412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omputador com texto preto sobre fundo branco&#10;&#10;Descrição gerada automaticamente">
            <a:extLst>
              <a:ext uri="{FF2B5EF4-FFF2-40B4-BE49-F238E27FC236}">
                <a16:creationId xmlns:a16="http://schemas.microsoft.com/office/drawing/2014/main" xmlns="" id="{388D8365-62D3-B6B9-2FFC-4EAD500A3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909" y="210502"/>
            <a:ext cx="4581207" cy="282123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7EACCD4-CB11-CA7C-E1B9-72AB8158939D}"/>
              </a:ext>
            </a:extLst>
          </p:cNvPr>
          <p:cNvSpPr txBox="1"/>
          <p:nvPr/>
        </p:nvSpPr>
        <p:spPr>
          <a:xfrm>
            <a:off x="2136775" y="3383800"/>
            <a:ext cx="4870450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 estratégia nacional é maior que um plano regulatório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43471822-524E-B6AD-C02B-98D225259698}"/>
              </a:ext>
            </a:extLst>
          </p:cNvPr>
          <p:cNvSpPr txBox="1"/>
          <p:nvPr/>
        </p:nvSpPr>
        <p:spPr>
          <a:xfrm>
            <a:off x="225425" y="2310804"/>
            <a:ext cx="4870450" cy="1645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Escopo Abrangente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Múltiplos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Fomento à Inovação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Flexibilidade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Múltiplos </a:t>
            </a:r>
            <a:r>
              <a:rPr lang="pt-BR" sz="1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Stakeholdersz</a:t>
            </a:r>
            <a:endParaRPr lang="pt-BR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F76B41E-FA6E-4008-4EF9-359A9659DAA0}"/>
              </a:ext>
            </a:extLst>
          </p:cNvPr>
          <p:cNvSpPr txBox="1"/>
          <p:nvPr/>
        </p:nvSpPr>
        <p:spPr>
          <a:xfrm>
            <a:off x="7375366" y="2310804"/>
            <a:ext cx="4870450" cy="131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Escopo Limitado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Implementação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Rigidez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Foco no Controle</a:t>
            </a:r>
          </a:p>
        </p:txBody>
      </p:sp>
    </p:spTree>
    <p:extLst>
      <p:ext uri="{BB962C8B-B14F-4D97-AF65-F5344CB8AC3E}">
        <p14:creationId xmlns:p14="http://schemas.microsoft.com/office/powerpoint/2010/main" val="1221945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117E537-7140-29F7-0106-307E08EB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1" t="25397" r="-1" b="30300"/>
          <a:stretch/>
        </p:blipFill>
        <p:spPr>
          <a:xfrm>
            <a:off x="4949370" y="351064"/>
            <a:ext cx="4036489" cy="444137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663CD70-20E9-672C-F232-51507F98AB97}"/>
              </a:ext>
            </a:extLst>
          </p:cNvPr>
          <p:cNvSpPr txBox="1"/>
          <p:nvPr/>
        </p:nvSpPr>
        <p:spPr>
          <a:xfrm>
            <a:off x="-182187" y="917943"/>
            <a:ext cx="4505169" cy="979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1º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Esta Lei estabelece normas gerais de caráter nacional para </a:t>
            </a:r>
            <a:r>
              <a:rPr lang="pt-B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</a:t>
            </a:r>
            <a:r>
              <a:rPr lang="pt-B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implementação e uso responsável de sistemas de inteligência artificial (IA) no Brasil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4694A29-C252-324F-0E0F-808E89F329E5}"/>
              </a:ext>
            </a:extLst>
          </p:cNvPr>
          <p:cNvSpPr txBox="1"/>
          <p:nvPr/>
        </p:nvSpPr>
        <p:spPr>
          <a:xfrm>
            <a:off x="1002098" y="2157123"/>
            <a:ext cx="28503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Baguet Script" panose="020F0502020204030204" pitchFamily="2" charset="0"/>
              </a:rPr>
              <a:t>Dados</a:t>
            </a:r>
          </a:p>
          <a:p>
            <a:r>
              <a:rPr lang="pt-BR" sz="2800" dirty="0">
                <a:latin typeface="Baguet Script" panose="020F0502020204030204" pitchFamily="2" charset="0"/>
              </a:rPr>
              <a:t>Eficácia</a:t>
            </a:r>
          </a:p>
          <a:p>
            <a:r>
              <a:rPr lang="pt-BR" sz="2800" dirty="0">
                <a:latin typeface="Baguet Script" panose="020F0502020204030204" pitchFamily="2" charset="0"/>
              </a:rPr>
              <a:t>Segurança</a:t>
            </a:r>
          </a:p>
          <a:p>
            <a:r>
              <a:rPr lang="pt-BR" sz="2800" dirty="0">
                <a:latin typeface="Baguet Script" panose="020F0502020204030204" pitchFamily="2" charset="0"/>
              </a:rPr>
              <a:t>Confiança</a:t>
            </a:r>
          </a:p>
        </p:txBody>
      </p:sp>
    </p:spTree>
    <p:extLst>
      <p:ext uri="{BB962C8B-B14F-4D97-AF65-F5344CB8AC3E}">
        <p14:creationId xmlns:p14="http://schemas.microsoft.com/office/powerpoint/2010/main" val="275800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2;p40">
            <a:extLst>
              <a:ext uri="{FF2B5EF4-FFF2-40B4-BE49-F238E27FC236}">
                <a16:creationId xmlns:a16="http://schemas.microsoft.com/office/drawing/2014/main" xmlns="" id="{1BA84513-6D2A-68A4-CA32-5D4F84FD62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2659" r="2660"/>
          <a:stretch/>
        </p:blipFill>
        <p:spPr>
          <a:xfrm>
            <a:off x="-304794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3;p40">
            <a:extLst>
              <a:ext uri="{FF2B5EF4-FFF2-40B4-BE49-F238E27FC236}">
                <a16:creationId xmlns:a16="http://schemas.microsoft.com/office/drawing/2014/main" xmlns="" id="{3C8957DB-802C-39DB-7BEF-AE693CA68044}"/>
              </a:ext>
            </a:extLst>
          </p:cNvPr>
          <p:cNvSpPr txBox="1"/>
          <p:nvPr/>
        </p:nvSpPr>
        <p:spPr>
          <a:xfrm>
            <a:off x="7288459" y="275425"/>
            <a:ext cx="614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+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" name="Google Shape;184;p40">
            <a:extLst>
              <a:ext uri="{FF2B5EF4-FFF2-40B4-BE49-F238E27FC236}">
                <a16:creationId xmlns:a16="http://schemas.microsoft.com/office/drawing/2014/main" xmlns="" id="{0C85F23D-5D91-81A1-5B19-A41A834BA123}"/>
              </a:ext>
            </a:extLst>
          </p:cNvPr>
          <p:cNvPicPr preferRelativeResize="0"/>
          <p:nvPr/>
        </p:nvPicPr>
        <p:blipFill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50286" y="227127"/>
            <a:ext cx="1308121" cy="67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6;p40">
            <a:extLst>
              <a:ext uri="{FF2B5EF4-FFF2-40B4-BE49-F238E27FC236}">
                <a16:creationId xmlns:a16="http://schemas.microsoft.com/office/drawing/2014/main" xmlns="" id="{521C2C14-DC0A-E651-E4C1-35001BF26436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5057" t="27238" r="26097" b="29094"/>
          <a:stretch/>
        </p:blipFill>
        <p:spPr>
          <a:xfrm>
            <a:off x="1758466" y="0"/>
            <a:ext cx="4466275" cy="22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05;p41">
            <a:extLst>
              <a:ext uri="{FF2B5EF4-FFF2-40B4-BE49-F238E27FC236}">
                <a16:creationId xmlns:a16="http://schemas.microsoft.com/office/drawing/2014/main" xmlns="" id="{57EEDC6B-ADDD-3087-5E0D-C7F27744B533}"/>
              </a:ext>
            </a:extLst>
          </p:cNvPr>
          <p:cNvSpPr txBox="1"/>
          <p:nvPr/>
        </p:nvSpPr>
        <p:spPr>
          <a:xfrm>
            <a:off x="6724693" y="1601298"/>
            <a:ext cx="15294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32C8"/>
                </a:solidFill>
                <a:effectLst/>
                <a:highlight>
                  <a:srgbClr val="B4FFEA"/>
                </a:highlight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EMPRESAS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32C8"/>
              </a:solidFill>
              <a:effectLst/>
              <a:highlight>
                <a:srgbClr val="B4FFEA"/>
              </a:highlight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rgbClr val="0032C8"/>
                </a:solidFill>
                <a:effectLst/>
                <a:highlight>
                  <a:srgbClr val="B4FFEA"/>
                </a:highlight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_ PARCEIRAS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32C8"/>
              </a:solidFill>
              <a:effectLst/>
              <a:highlight>
                <a:srgbClr val="B4FFEA"/>
              </a:highlight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" name="Google Shape;208;p41">
            <a:extLst>
              <a:ext uri="{FF2B5EF4-FFF2-40B4-BE49-F238E27FC236}">
                <a16:creationId xmlns:a16="http://schemas.microsoft.com/office/drawing/2014/main" xmlns="" id="{E1995202-553C-B359-CF96-3AE42062326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2688" y="2292735"/>
            <a:ext cx="587725" cy="293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09;p41">
            <a:extLst>
              <a:ext uri="{FF2B5EF4-FFF2-40B4-BE49-F238E27FC236}">
                <a16:creationId xmlns:a16="http://schemas.microsoft.com/office/drawing/2014/main" xmlns="" id="{238ED6CE-A92D-9E82-1312-793E489D456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5560" y="2299229"/>
            <a:ext cx="496800" cy="3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15;p41">
            <a:extLst>
              <a:ext uri="{FF2B5EF4-FFF2-40B4-BE49-F238E27FC236}">
                <a16:creationId xmlns:a16="http://schemas.microsoft.com/office/drawing/2014/main" xmlns="" id="{8B6090EA-74F4-4234-A674-76351A412B22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3733" y="2332125"/>
            <a:ext cx="601500" cy="2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6;p42">
            <a:hlinkClick r:id="rId8"/>
            <a:extLst>
              <a:ext uri="{FF2B5EF4-FFF2-40B4-BE49-F238E27FC236}">
                <a16:creationId xmlns:a16="http://schemas.microsoft.com/office/drawing/2014/main" xmlns="" id="{89D5F7EF-9BE3-6E9F-B8A5-B0B7819C1C0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5403" r="22229"/>
          <a:stretch/>
        </p:blipFill>
        <p:spPr>
          <a:xfrm>
            <a:off x="2396941" y="2744502"/>
            <a:ext cx="407113" cy="41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27;p42">
            <a:extLst>
              <a:ext uri="{FF2B5EF4-FFF2-40B4-BE49-F238E27FC236}">
                <a16:creationId xmlns:a16="http://schemas.microsoft.com/office/drawing/2014/main" xmlns="" id="{BDAA4A34-E98B-2425-E240-7E65654469C7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396943" y="4007367"/>
            <a:ext cx="442069" cy="41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28;p42">
            <a:extLst>
              <a:ext uri="{FF2B5EF4-FFF2-40B4-BE49-F238E27FC236}">
                <a16:creationId xmlns:a16="http://schemas.microsoft.com/office/drawing/2014/main" xmlns="" id="{1817EDB1-E01C-AC5B-B065-41001B840625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72327" y="2785967"/>
            <a:ext cx="713554" cy="2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29;p42">
            <a:extLst>
              <a:ext uri="{FF2B5EF4-FFF2-40B4-BE49-F238E27FC236}">
                <a16:creationId xmlns:a16="http://schemas.microsoft.com/office/drawing/2014/main" xmlns="" id="{A5164AFB-60BE-CC10-0036-679C14F08FAA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43961" y="3803409"/>
            <a:ext cx="407125" cy="41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30;p42">
            <a:extLst>
              <a:ext uri="{FF2B5EF4-FFF2-40B4-BE49-F238E27FC236}">
                <a16:creationId xmlns:a16="http://schemas.microsoft.com/office/drawing/2014/main" xmlns="" id="{145373BF-17AD-A626-8D53-10A9E69DD21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886616" y="3277938"/>
            <a:ext cx="407125" cy="36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31;p42">
            <a:extLst>
              <a:ext uri="{FF2B5EF4-FFF2-40B4-BE49-F238E27FC236}">
                <a16:creationId xmlns:a16="http://schemas.microsoft.com/office/drawing/2014/main" xmlns="" id="{E082B7CB-16C7-DB35-0537-759BC904766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92955" y="3899320"/>
            <a:ext cx="477024" cy="242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32;p42">
            <a:extLst>
              <a:ext uri="{FF2B5EF4-FFF2-40B4-BE49-F238E27FC236}">
                <a16:creationId xmlns:a16="http://schemas.microsoft.com/office/drawing/2014/main" xmlns="" id="{4566EB1B-CB42-A7D1-7E0C-EE32A393FA6A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245942" y="2785967"/>
            <a:ext cx="713549" cy="30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33;p42">
            <a:extLst>
              <a:ext uri="{FF2B5EF4-FFF2-40B4-BE49-F238E27FC236}">
                <a16:creationId xmlns:a16="http://schemas.microsoft.com/office/drawing/2014/main" xmlns="" id="{1178B78D-457D-9BC7-A300-57E832BD8AE4}"/>
              </a:ext>
            </a:extLst>
          </p:cNvPr>
          <p:cNvPicPr preferRelativeResize="0"/>
          <p:nvPr/>
        </p:nvPicPr>
        <p:blipFill rotWithShape="1">
          <a:blip r:embed="rId16">
            <a:alphaModFix/>
          </a:blip>
          <a:srcRect l="7284" t="21394" r="67777" b="64269"/>
          <a:stretch/>
        </p:blipFill>
        <p:spPr>
          <a:xfrm>
            <a:off x="4823879" y="4359082"/>
            <a:ext cx="713551" cy="234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34;p42">
            <a:hlinkClick r:id="rId17"/>
            <a:extLst>
              <a:ext uri="{FF2B5EF4-FFF2-40B4-BE49-F238E27FC236}">
                <a16:creationId xmlns:a16="http://schemas.microsoft.com/office/drawing/2014/main" xmlns="" id="{A2A4E04F-A66B-88A6-F257-14CEC68E841A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057318" y="3317576"/>
            <a:ext cx="477052" cy="33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35;p42">
            <a:extLst>
              <a:ext uri="{FF2B5EF4-FFF2-40B4-BE49-F238E27FC236}">
                <a16:creationId xmlns:a16="http://schemas.microsoft.com/office/drawing/2014/main" xmlns="" id="{9ABE8839-A0B0-AC9F-57E0-1BA42793210D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4202672" y="3242083"/>
            <a:ext cx="407125" cy="413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36;p42">
            <a:extLst>
              <a:ext uri="{FF2B5EF4-FFF2-40B4-BE49-F238E27FC236}">
                <a16:creationId xmlns:a16="http://schemas.microsoft.com/office/drawing/2014/main" xmlns="" id="{5B904B63-2A32-98E6-DAA7-8E2832B4B378}"/>
              </a:ext>
            </a:extLst>
          </p:cNvPr>
          <p:cNvPicPr preferRelativeResize="0"/>
          <p:nvPr/>
        </p:nvPicPr>
        <p:blipFill rotWithShape="1">
          <a:blip r:embed="rId20">
            <a:alphaModFix/>
          </a:blip>
          <a:srcRect l="4589" t="8645" b="35789"/>
          <a:stretch/>
        </p:blipFill>
        <p:spPr>
          <a:xfrm>
            <a:off x="4244807" y="4346821"/>
            <a:ext cx="407125" cy="23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7;p42">
            <a:extLst>
              <a:ext uri="{FF2B5EF4-FFF2-40B4-BE49-F238E27FC236}">
                <a16:creationId xmlns:a16="http://schemas.microsoft.com/office/drawing/2014/main" xmlns="" id="{F684D97B-6085-C863-D5AF-6CBC78CCAA2D}"/>
              </a:ext>
            </a:extLst>
          </p:cNvPr>
          <p:cNvSpPr txBox="1"/>
          <p:nvPr/>
        </p:nvSpPr>
        <p:spPr>
          <a:xfrm>
            <a:off x="2248379" y="2004169"/>
            <a:ext cx="15483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D6A7FF"/>
                </a:highlight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ICTs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D6A7FF"/>
                </a:highlight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D6A7FF"/>
              </a:highlight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D6A7FF"/>
                </a:highlight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_ PARTICIPANTES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highlight>
                <a:srgbClr val="D6A7FF"/>
              </a:highlight>
              <a:uLnTx/>
              <a:uFillTx/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4" name="Google Shape;238;p42">
            <a:hlinkClick r:id="rId21"/>
            <a:extLst>
              <a:ext uri="{FF2B5EF4-FFF2-40B4-BE49-F238E27FC236}">
                <a16:creationId xmlns:a16="http://schemas.microsoft.com/office/drawing/2014/main" xmlns="" id="{996D159A-F965-BDEB-0B4F-1A534FCC7BE8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415297" y="2489460"/>
            <a:ext cx="550317" cy="58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39;p42">
            <a:hlinkClick r:id="rId23"/>
            <a:extLst>
              <a:ext uri="{FF2B5EF4-FFF2-40B4-BE49-F238E27FC236}">
                <a16:creationId xmlns:a16="http://schemas.microsoft.com/office/drawing/2014/main" xmlns="" id="{E5871457-7970-9368-259F-34277DCD1CF3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361981" y="3287355"/>
            <a:ext cx="477031" cy="54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40;p42">
            <a:extLst>
              <a:ext uri="{FF2B5EF4-FFF2-40B4-BE49-F238E27FC236}">
                <a16:creationId xmlns:a16="http://schemas.microsoft.com/office/drawing/2014/main" xmlns="" id="{E58C4E2B-69F0-5DBF-C013-7A88CCD923BA}"/>
              </a:ext>
            </a:extLst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561436" y="3325281"/>
            <a:ext cx="477025" cy="25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42;p42">
            <a:extLst>
              <a:ext uri="{FF2B5EF4-FFF2-40B4-BE49-F238E27FC236}">
                <a16:creationId xmlns:a16="http://schemas.microsoft.com/office/drawing/2014/main" xmlns="" id="{C4DEBF6E-443C-F588-5028-449AD874E439}"/>
              </a:ext>
            </a:extLst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5705675" y="3872643"/>
            <a:ext cx="271126" cy="24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43;p42" descr="LABEURB -&gt; Página Inicial">
            <a:extLst>
              <a:ext uri="{FF2B5EF4-FFF2-40B4-BE49-F238E27FC236}">
                <a16:creationId xmlns:a16="http://schemas.microsoft.com/office/drawing/2014/main" xmlns="" id="{82665895-17AE-A9F5-2FA8-00F7929D07EB}"/>
              </a:ext>
            </a:extLst>
          </p:cNvPr>
          <p:cNvPicPr preferRelativeResize="0"/>
          <p:nvPr/>
        </p:nvPicPr>
        <p:blipFill rotWithShape="1">
          <a:blip r:embed="rId27">
            <a:alphaModFix/>
          </a:blip>
          <a:srcRect r="61068"/>
          <a:stretch/>
        </p:blipFill>
        <p:spPr>
          <a:xfrm>
            <a:off x="4243961" y="4730533"/>
            <a:ext cx="407124" cy="26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44;p42">
            <a:extLst>
              <a:ext uri="{FF2B5EF4-FFF2-40B4-BE49-F238E27FC236}">
                <a16:creationId xmlns:a16="http://schemas.microsoft.com/office/drawing/2014/main" xmlns="" id="{874F4A7C-38AC-DE58-6E44-C84BE69EC55F}"/>
              </a:ext>
            </a:extLst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725084" y="4274754"/>
            <a:ext cx="234000" cy="333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245;p42">
            <a:extLst>
              <a:ext uri="{FF2B5EF4-FFF2-40B4-BE49-F238E27FC236}">
                <a16:creationId xmlns:a16="http://schemas.microsoft.com/office/drawing/2014/main" xmlns="" id="{B4C7FB68-2FAB-8477-ADA1-DD9ABFD983F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2529" y="4045223"/>
            <a:ext cx="601508" cy="30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46;p42">
            <a:extLst>
              <a:ext uri="{FF2B5EF4-FFF2-40B4-BE49-F238E27FC236}">
                <a16:creationId xmlns:a16="http://schemas.microsoft.com/office/drawing/2014/main" xmlns="" id="{A0E6CBF1-E973-48E4-DA45-65C3110FC74E}"/>
              </a:ext>
            </a:extLst>
          </p:cNvPr>
          <p:cNvPicPr preferRelativeResize="0"/>
          <p:nvPr/>
        </p:nvPicPr>
        <p:blipFill rotWithShape="1">
          <a:blip r:embed="rId29">
            <a:alphaModFix/>
          </a:blip>
          <a:srcRect t="28480" b="36715"/>
          <a:stretch/>
        </p:blipFill>
        <p:spPr>
          <a:xfrm>
            <a:off x="4879905" y="4791072"/>
            <a:ext cx="601500" cy="15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47;p42">
            <a:extLst>
              <a:ext uri="{FF2B5EF4-FFF2-40B4-BE49-F238E27FC236}">
                <a16:creationId xmlns:a16="http://schemas.microsoft.com/office/drawing/2014/main" xmlns="" id="{0DF781F1-2553-E28A-416E-0FC48A8CC9C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71577" y="4578082"/>
            <a:ext cx="601500" cy="246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48;p42">
            <a:extLst>
              <a:ext uri="{FF2B5EF4-FFF2-40B4-BE49-F238E27FC236}">
                <a16:creationId xmlns:a16="http://schemas.microsoft.com/office/drawing/2014/main" xmlns="" id="{D8E22369-D3C9-445C-F2F6-16837EC0198A}"/>
              </a:ext>
            </a:extLst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602717" y="4753030"/>
            <a:ext cx="477050" cy="18735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85951AD2-48B2-E7CA-5E68-17E20BBD6DA7}"/>
              </a:ext>
            </a:extLst>
          </p:cNvPr>
          <p:cNvSpPr txBox="1"/>
          <p:nvPr/>
        </p:nvSpPr>
        <p:spPr>
          <a:xfrm>
            <a:off x="361533" y="1262152"/>
            <a:ext cx="279386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5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Obrigado</a:t>
            </a:r>
            <a:endParaRPr lang="pt-BR" sz="4050" dirty="0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="" id="{C8BBEADF-6599-B83B-850C-C2A3E8D0C7DF}"/>
              </a:ext>
            </a:extLst>
          </p:cNvPr>
          <p:cNvSpPr/>
          <p:nvPr/>
        </p:nvSpPr>
        <p:spPr>
          <a:xfrm>
            <a:off x="6673733" y="4451244"/>
            <a:ext cx="3950307" cy="53091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  <a:tabLst>
                <a:tab pos="257175" algn="l"/>
                <a:tab pos="514350" algn="l"/>
                <a:tab pos="4371975" algn="l"/>
              </a:tabLst>
            </a:pPr>
            <a:r>
              <a:rPr lang="en-US" sz="1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rodolfop@unicamp.br     </a:t>
            </a:r>
          </a:p>
        </p:txBody>
      </p:sp>
    </p:spTree>
    <p:extLst>
      <p:ext uri="{BB962C8B-B14F-4D97-AF65-F5344CB8AC3E}">
        <p14:creationId xmlns:p14="http://schemas.microsoft.com/office/powerpoint/2010/main" val="347440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;p3">
            <a:extLst>
              <a:ext uri="{FF2B5EF4-FFF2-40B4-BE49-F238E27FC236}">
                <a16:creationId xmlns:a16="http://schemas.microsoft.com/office/drawing/2014/main" xmlns="" id="{290DB06B-BDFF-CA5F-FA30-FCC564C4B3C7}"/>
              </a:ext>
            </a:extLst>
          </p:cNvPr>
          <p:cNvSpPr txBox="1"/>
          <p:nvPr/>
        </p:nvSpPr>
        <p:spPr>
          <a:xfrm>
            <a:off x="199414" y="831290"/>
            <a:ext cx="8944585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D37F48"/>
              </a:buClr>
              <a:buSzPts val="4000"/>
              <a:defRPr/>
            </a:pPr>
            <a:r>
              <a:rPr lang="pt-BR" sz="3000" b="1" kern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Rodolfo de Carvalho Pacagnella</a:t>
            </a:r>
          </a:p>
          <a:p>
            <a:pPr algn="ctr" defTabSz="685800">
              <a:buClr>
                <a:srgbClr val="D37F48"/>
              </a:buClr>
              <a:buSzPts val="4000"/>
              <a:defRPr/>
            </a:pPr>
            <a:r>
              <a:rPr lang="pt-BR" sz="3000" b="1" kern="12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pt-BR" sz="135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38;p3">
            <a:extLst>
              <a:ext uri="{FF2B5EF4-FFF2-40B4-BE49-F238E27FC236}">
                <a16:creationId xmlns:a16="http://schemas.microsoft.com/office/drawing/2014/main" xmlns="" id="{FE3EEF5B-813A-0D28-8737-27012694C027}"/>
              </a:ext>
            </a:extLst>
          </p:cNvPr>
          <p:cNvSpPr txBox="1"/>
          <p:nvPr/>
        </p:nvSpPr>
        <p:spPr>
          <a:xfrm>
            <a:off x="1025808" y="3322857"/>
            <a:ext cx="744855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3F3F3F"/>
              </a:buClr>
              <a:buSzPts val="2000"/>
              <a:defRPr/>
            </a:pPr>
            <a:r>
              <a:rPr lang="pt-BR" sz="1500" kern="1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Atualmente recebo financiamento de entidade pública e privada para desenvolvimento de métodos diagnósticos e terapêuticos com uso de IA.</a:t>
            </a:r>
            <a:endParaRPr sz="13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oogle Shape;39;p3">
            <a:extLst>
              <a:ext uri="{FF2B5EF4-FFF2-40B4-BE49-F238E27FC236}">
                <a16:creationId xmlns:a16="http://schemas.microsoft.com/office/drawing/2014/main" xmlns="" id="{B67A2B97-E759-6BE7-6388-3602C2CA2C4D}"/>
              </a:ext>
            </a:extLst>
          </p:cNvPr>
          <p:cNvSpPr txBox="1"/>
          <p:nvPr/>
        </p:nvSpPr>
        <p:spPr>
          <a:xfrm>
            <a:off x="1778433" y="2489375"/>
            <a:ext cx="5393404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prstClr val="black"/>
              </a:buClr>
              <a:buSzPts val="2000"/>
              <a:defRPr/>
            </a:pPr>
            <a:endParaRPr sz="1500" b="1" kern="1200" dirty="0">
              <a:solidFill>
                <a:srgbClr val="C00000"/>
              </a:solidFill>
            </a:endParaRPr>
          </a:p>
          <a:p>
            <a:pPr algn="ctr" defTabSz="685800">
              <a:buClr>
                <a:prstClr val="black"/>
              </a:buClr>
              <a:buSzPts val="2000"/>
              <a:defRPr/>
            </a:pPr>
            <a:endParaRPr sz="1500" b="1" kern="1200" dirty="0">
              <a:solidFill>
                <a:srgbClr val="C00000"/>
              </a:solidFill>
            </a:endParaRPr>
          </a:p>
          <a:p>
            <a:pPr algn="ctr" defTabSz="685800">
              <a:buClr>
                <a:srgbClr val="D37F48"/>
              </a:buClr>
              <a:buSzPts val="2400"/>
              <a:defRPr/>
            </a:pPr>
            <a:r>
              <a:rPr lang="pt-BR" sz="1800" b="1" kern="1200" dirty="0">
                <a:solidFill>
                  <a:srgbClr val="C00000"/>
                </a:solidFill>
              </a:rPr>
              <a:t>DECLARAÇÃO DE CONFLITO DE INTERESSES </a:t>
            </a:r>
            <a:endParaRPr sz="135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40;p3">
            <a:extLst>
              <a:ext uri="{FF2B5EF4-FFF2-40B4-BE49-F238E27FC236}">
                <a16:creationId xmlns:a16="http://schemas.microsoft.com/office/drawing/2014/main" xmlns="" id="{13BB480F-C10A-253C-8902-2257F3489074}"/>
              </a:ext>
            </a:extLst>
          </p:cNvPr>
          <p:cNvSpPr txBox="1"/>
          <p:nvPr/>
        </p:nvSpPr>
        <p:spPr>
          <a:xfrm>
            <a:off x="405096" y="1396133"/>
            <a:ext cx="8333808" cy="1361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76697B"/>
              </a:buClr>
              <a:buSzPts val="2800"/>
              <a:defRPr/>
            </a:pPr>
            <a:r>
              <a:rPr lang="pt-B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Professor Livre-docente do Departamento de Tocoginecologia da FCM Unicamp</a:t>
            </a:r>
            <a:endParaRPr sz="12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685800">
              <a:buClr>
                <a:srgbClr val="76697B"/>
              </a:buClr>
              <a:buSzPts val="2800"/>
              <a:defRPr/>
            </a:pPr>
            <a:r>
              <a:rPr lang="pt-BR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Coordenador da Trilha de Saúde do </a:t>
            </a:r>
            <a:r>
              <a:rPr lang="en-US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BI0S - Brazilian Institute of Data Science – CPA/</a:t>
            </a:r>
            <a:r>
              <a:rPr lang="en-US" sz="1800" kern="1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Fapesp</a:t>
            </a:r>
            <a:r>
              <a:rPr lang="en-US" sz="1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ea typeface="Calibri"/>
                <a:cs typeface="Calibri"/>
                <a:sym typeface="Calibri"/>
              </a:rPr>
              <a:t>/MCTI</a:t>
            </a:r>
            <a:endParaRPr lang="pt-BR" sz="1800" kern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 defTabSz="685800">
              <a:buClr>
                <a:srgbClr val="76697B"/>
              </a:buClr>
              <a:buSzPts val="2800"/>
              <a:defRPr/>
            </a:pPr>
            <a:endParaRPr sz="1200" kern="120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marL="342900" indent="-209550" algn="ctr" defTabSz="685800">
              <a:buClr>
                <a:prstClr val="black"/>
              </a:buClr>
              <a:buSzPts val="2800"/>
              <a:defRPr/>
            </a:pPr>
            <a:endParaRPr sz="1800" kern="1200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353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59F76CED-F4D9-DD98-DCB3-1E102A8CF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61" t="25397" r="-1" b="30300"/>
          <a:stretch/>
        </p:blipFill>
        <p:spPr>
          <a:xfrm>
            <a:off x="4949370" y="351064"/>
            <a:ext cx="4036489" cy="4441371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98CC7CC4-E801-6B71-B2F1-508E3E7AA6A3}"/>
              </a:ext>
            </a:extLst>
          </p:cNvPr>
          <p:cNvSpPr txBox="1"/>
          <p:nvPr/>
        </p:nvSpPr>
        <p:spPr>
          <a:xfrm>
            <a:off x="-182187" y="917943"/>
            <a:ext cx="4505169" cy="979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1º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Esta Lei estabelece normas gerais de caráter nacional para </a:t>
            </a:r>
            <a:r>
              <a:rPr lang="pt-B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</a:t>
            </a:r>
            <a:r>
              <a:rPr lang="pt-BR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implementação e uso responsável de sistemas de inteligência artificial (IA) no </a:t>
            </a:r>
            <a:r>
              <a:rPr lang="pt-BR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Brasilz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C9BBA1D1-571B-F902-F870-0B468B5E80BD}"/>
              </a:ext>
            </a:extLst>
          </p:cNvPr>
          <p:cNvSpPr txBox="1"/>
          <p:nvPr/>
        </p:nvSpPr>
        <p:spPr>
          <a:xfrm>
            <a:off x="-233366" y="2082000"/>
            <a:ext cx="4869542" cy="979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2º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desenvolvimento, a implementação e o uso de sistemas de inteligência artificial no Brasil têm como fundamentos: </a:t>
            </a:r>
          </a:p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u="none" strike="noStrike" kern="100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 centralidade da pessoa humana</a:t>
            </a:r>
            <a:endParaRPr lang="pt-BR" sz="10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2C5D6A78-F982-63BF-FE82-4928D79D9777}"/>
              </a:ext>
            </a:extLst>
          </p:cNvPr>
          <p:cNvSpPr txBox="1"/>
          <p:nvPr/>
        </p:nvSpPr>
        <p:spPr>
          <a:xfrm>
            <a:off x="-263523" y="3245672"/>
            <a:ext cx="4872036" cy="1214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3º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desenvolvimento, a implementação e o uso de sistemas de inteligência artificial observarão a boa-fé e os seguintes princípios: </a:t>
            </a:r>
          </a:p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não discriminação; </a:t>
            </a:r>
          </a:p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kern="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t-BR" sz="1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justiça, equidade e inclusão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9540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8B40485-65F5-9EE3-42A8-A69898D3F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0" y="598714"/>
            <a:ext cx="3053002" cy="1031350"/>
          </a:xfrm>
        </p:spPr>
        <p:txBody>
          <a:bodyPr>
            <a:normAutofit/>
          </a:bodyPr>
          <a:lstStyle/>
          <a:p>
            <a:r>
              <a:rPr lang="pt-BR" sz="4000" b="1" dirty="0"/>
              <a:t>Princípios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FDB5712-C7EF-816B-3727-68DAAE8F1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81"/>
          <a:stretch/>
        </p:blipFill>
        <p:spPr>
          <a:xfrm>
            <a:off x="4725749" y="178374"/>
            <a:ext cx="4043397" cy="2325449"/>
          </a:xfrm>
          <a:prstGeom prst="rect">
            <a:avLst/>
          </a:prstGeom>
        </p:spPr>
      </p:pic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xmlns="" id="{2DBF7249-9295-3A38-6C6F-06C1E277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64" y="1697656"/>
            <a:ext cx="5400040" cy="1392555"/>
          </a:xfrm>
          <a:prstGeom prst="rect">
            <a:avLst/>
          </a:prstGeom>
        </p:spPr>
      </p:pic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xmlns="" id="{20B3FC25-33BF-F719-28EE-E62AF59E5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706" y="3157803"/>
            <a:ext cx="5400040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5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B2BAEF1-AA9F-E84F-9FE4-D7C8257E5510}"/>
              </a:ext>
            </a:extLst>
          </p:cNvPr>
          <p:cNvSpPr/>
          <p:nvPr/>
        </p:nvSpPr>
        <p:spPr>
          <a:xfrm>
            <a:off x="0" y="4453350"/>
            <a:ext cx="736375" cy="690150"/>
          </a:xfrm>
          <a:prstGeom prst="rect">
            <a:avLst/>
          </a:prstGeom>
          <a:solidFill>
            <a:srgbClr val="FCF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A17AFF4-E05C-BFBA-7D83-B55334829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69" r="1051" b="14952"/>
          <a:stretch/>
        </p:blipFill>
        <p:spPr>
          <a:xfrm>
            <a:off x="0" y="-36202"/>
            <a:ext cx="9144000" cy="209191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D20A8A6-10A6-DE1B-A876-4C5F8A26AB46}"/>
              </a:ext>
            </a:extLst>
          </p:cNvPr>
          <p:cNvSpPr txBox="1"/>
          <p:nvPr/>
        </p:nvSpPr>
        <p:spPr>
          <a:xfrm>
            <a:off x="5211271" y="2008326"/>
            <a:ext cx="3695025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i="1" kern="100" dirty="0">
                <a:solidFill>
                  <a:srgbClr val="000000"/>
                </a:solidFill>
                <a:effectLst/>
                <a:latin typeface="Calibri-Italic"/>
                <a:ea typeface="Calibri" panose="020F0502020204030204" pitchFamily="34" charset="0"/>
                <a:cs typeface="Times New Roman" panose="02020603050405020304" pitchFamily="18" charset="0"/>
              </a:rPr>
              <a:t>“algoritmos que se destacam na literatura de pesquisa </a:t>
            </a:r>
            <a:r>
              <a:rPr lang="pt-BR" sz="2000" i="1" kern="100" dirty="0">
                <a:solidFill>
                  <a:srgbClr val="FF0000"/>
                </a:solidFill>
                <a:effectLst/>
                <a:latin typeface="Calibri-Italic"/>
                <a:ea typeface="Calibri" panose="020F0502020204030204" pitchFamily="34" charset="0"/>
                <a:cs typeface="Times New Roman" panose="02020603050405020304" pitchFamily="18" charset="0"/>
              </a:rPr>
              <a:t>não são, de fato, executáveis nas linhas de frente da prática clínica”</a:t>
            </a:r>
            <a:endParaRPr lang="pt-BR" sz="105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655D719-70FD-BCFC-CF7C-747E8FF96C26}"/>
              </a:ext>
            </a:extLst>
          </p:cNvPr>
          <p:cNvSpPr txBox="1"/>
          <p:nvPr/>
        </p:nvSpPr>
        <p:spPr>
          <a:xfrm>
            <a:off x="219895" y="3531616"/>
            <a:ext cx="5056112" cy="133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i="1" kern="0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1) Ferramentas de IA, per se, </a:t>
            </a:r>
            <a:r>
              <a:rPr lang="pt-BR" sz="1400" b="1" i="1" kern="0" dirty="0">
                <a:solidFill>
                  <a:srgbClr val="FF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não reestruturam a forma como os serviços </a:t>
            </a:r>
            <a:r>
              <a:rPr lang="pt-BR" sz="1400" i="1" kern="0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são oferecidos.</a:t>
            </a:r>
            <a:endParaRPr lang="pt-B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400" i="1" kern="0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2) As unidades de saúde carecem de infraestrutura necessária </a:t>
            </a:r>
            <a:r>
              <a:rPr lang="pt-BR" sz="1400" b="1" i="1" kern="0" dirty="0">
                <a:solidFill>
                  <a:srgbClr val="FF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para coletar dados da população local </a:t>
            </a:r>
            <a:r>
              <a:rPr lang="pt-BR" sz="1400" i="1" kern="0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para ‘ajustar’ algoritmos </a:t>
            </a:r>
            <a:r>
              <a:rPr lang="pt-BR" sz="1400" i="1" kern="0" dirty="0" err="1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pré</a:t>
            </a:r>
            <a:r>
              <a:rPr lang="pt-BR" sz="1400" i="1" kern="0" dirty="0">
                <a:solidFill>
                  <a:srgbClr val="000000"/>
                </a:solidFill>
                <a:effectLst/>
                <a:latin typeface="Calibri-Italic"/>
                <a:ea typeface="Times New Roman" panose="02020603050405020304" pitchFamily="18" charset="0"/>
                <a:cs typeface="Times New Roman" panose="02020603050405020304" pitchFamily="18" charset="0"/>
              </a:rPr>
              <a:t>-treinados e evitar viés, preconceitos e problemas de generalização.</a:t>
            </a:r>
            <a:endParaRPr lang="pt-BR" sz="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C0466DE7-DD3F-130C-1A31-F623D3060018}"/>
              </a:ext>
            </a:extLst>
          </p:cNvPr>
          <p:cNvSpPr txBox="1"/>
          <p:nvPr/>
        </p:nvSpPr>
        <p:spPr>
          <a:xfrm>
            <a:off x="63111" y="2133686"/>
            <a:ext cx="4910456" cy="1345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/>
              <a:t>Introdução da IA na Saúde</a:t>
            </a:r>
            <a:r>
              <a:rPr lang="pt-BR" dirty="0"/>
              <a:t>: A rápida evolução da Inteligência Artificial (IA) oferece a capacidade de</a:t>
            </a:r>
            <a:r>
              <a:rPr lang="pt-BR" b="1" dirty="0"/>
              <a:t> utilizar dados de saúde agregados</a:t>
            </a:r>
            <a:r>
              <a:rPr lang="pt-BR" dirty="0"/>
              <a:t> para criar modelos poderosos.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pic>
        <p:nvPicPr>
          <p:cNvPr id="2" name="Imagem 1" descr="Texto&#10;&#10;Descrição gerada automaticamente com confiança média">
            <a:extLst>
              <a:ext uri="{FF2B5EF4-FFF2-40B4-BE49-F238E27FC236}">
                <a16:creationId xmlns:a16="http://schemas.microsoft.com/office/drawing/2014/main" xmlns="" id="{63D656A0-3E22-3C04-181A-C3FB0AE0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219" y="3602097"/>
            <a:ext cx="3500886" cy="119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2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6298B1D-AAA9-6E57-C97A-36EB123D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6413" cy="515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9B7A063-D9BE-1EF0-BEFD-392C114C8978}"/>
              </a:ext>
            </a:extLst>
          </p:cNvPr>
          <p:cNvSpPr txBox="1"/>
          <p:nvPr/>
        </p:nvSpPr>
        <p:spPr>
          <a:xfrm>
            <a:off x="638694" y="1217953"/>
            <a:ext cx="5802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aguet Script" panose="020F0502020204030204" pitchFamily="2" charset="0"/>
              </a:rPr>
              <a:t>Dados:</a:t>
            </a:r>
          </a:p>
          <a:p>
            <a:r>
              <a:rPr lang="pt-BR" sz="4000" dirty="0">
                <a:latin typeface="Baguet Script" panose="020F0502020204030204" pitchFamily="2" charset="0"/>
              </a:rPr>
              <a:t>	Geração e  curadoria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3100DB99-9700-2DD0-310B-8833D42A40FF}"/>
              </a:ext>
            </a:extLst>
          </p:cNvPr>
          <p:cNvSpPr txBox="1"/>
          <p:nvPr/>
        </p:nvSpPr>
        <p:spPr>
          <a:xfrm>
            <a:off x="-391071" y="2850212"/>
            <a:ext cx="5802831" cy="1342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99795" indent="-6350" algn="just">
              <a:lnSpc>
                <a:spcPct val="103000"/>
              </a:lnSpc>
              <a:spcAft>
                <a:spcPts val="60"/>
              </a:spcAft>
            </a:pPr>
            <a:r>
              <a:rPr lang="pt-BR" sz="1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Art. 3º</a:t>
            </a:r>
            <a:r>
              <a:rPr lang="pt-BR" sz="1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 desenvolvimento, a implementação e o uso de sistemas de inteligência artificial observarão a boa-fé e os seguintes princípios: </a:t>
            </a:r>
          </a:p>
          <a:p>
            <a:pPr marL="1257300" lvl="0" algn="just" fontAlgn="base">
              <a:lnSpc>
                <a:spcPct val="103000"/>
              </a:lnSpc>
              <a:spcAft>
                <a:spcPts val="1130"/>
              </a:spcAft>
              <a:buClr>
                <a:srgbClr val="000000"/>
              </a:buClr>
              <a:buSzPts val="1400"/>
            </a:pPr>
            <a:r>
              <a:rPr lang="pt-BR" sz="14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não discriminação; (</a:t>
            </a:r>
            <a:r>
              <a:rPr lang="pt-BR" sz="1400" b="1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</a:t>
            </a:r>
            <a:r>
              <a:rPr lang="pt-BR" sz="14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4, 5, 7,  9, </a:t>
            </a:r>
            <a:r>
              <a:rPr lang="pt-BR" b="1" kern="1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Seção</a:t>
            </a:r>
            <a:r>
              <a:rPr lang="pt-BR" sz="14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IV, 15, 19, 20)</a:t>
            </a:r>
          </a:p>
          <a:p>
            <a:pPr marL="1257300" lvl="0" algn="just" fontAlgn="base">
              <a:lnSpc>
                <a:spcPct val="103000"/>
              </a:lnSpc>
              <a:spcAft>
                <a:spcPts val="1130"/>
              </a:spcAft>
              <a:buClr>
                <a:srgbClr val="000000"/>
              </a:buClr>
              <a:buSzPts val="1400"/>
            </a:pPr>
            <a:r>
              <a:rPr lang="pt-BR" sz="1400" b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justiça, equidade e inclusão</a:t>
            </a:r>
            <a:r>
              <a:rPr lang="pt-BR" sz="14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3659394-78D7-8B64-3274-F2E07C0EFF48}"/>
              </a:ext>
            </a:extLst>
          </p:cNvPr>
          <p:cNvSpPr txBox="1"/>
          <p:nvPr/>
        </p:nvSpPr>
        <p:spPr>
          <a:xfrm>
            <a:off x="3344091" y="479507"/>
            <a:ext cx="5417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Não existe IA </a:t>
            </a:r>
            <a:r>
              <a:rPr lang="pt-BR" sz="2800" b="1" dirty="0">
                <a:solidFill>
                  <a:srgbClr val="FF0000"/>
                </a:solidFill>
              </a:rPr>
              <a:t>não discriminatória </a:t>
            </a:r>
            <a:r>
              <a:rPr lang="pt-BR" sz="2800" dirty="0">
                <a:solidFill>
                  <a:srgbClr val="FF0000"/>
                </a:solidFill>
              </a:rPr>
              <a:t>sem dados representativos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BFAA07D8-8E27-DC67-82D5-5779E32EA0C4}"/>
              </a:ext>
            </a:extLst>
          </p:cNvPr>
          <p:cNvSpPr txBox="1"/>
          <p:nvPr/>
        </p:nvSpPr>
        <p:spPr>
          <a:xfrm>
            <a:off x="5802831" y="2852231"/>
            <a:ext cx="3135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/>
              <a:t>O PL deve </a:t>
            </a:r>
            <a:r>
              <a:rPr lang="pt-BR" sz="1800" b="1" dirty="0"/>
              <a:t>desenvolver </a:t>
            </a:r>
            <a:r>
              <a:rPr lang="pt-BR" sz="1800" dirty="0"/>
              <a:t>formas de geração e curadoria de dados representativos da população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226352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iba o que é exigido para a aprovação de vacinas — Agência Nacional de  Vigilância Sanitária - Anvisa">
            <a:extLst>
              <a:ext uri="{FF2B5EF4-FFF2-40B4-BE49-F238E27FC236}">
                <a16:creationId xmlns:a16="http://schemas.microsoft.com/office/drawing/2014/main" xmlns="" id="{701F9AD5-3AF9-5615-4646-C6E587C9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2B0E05FE-ABBA-AC74-BE00-0B99714BD63F}"/>
              </a:ext>
            </a:extLst>
          </p:cNvPr>
          <p:cNvSpPr txBox="1"/>
          <p:nvPr/>
        </p:nvSpPr>
        <p:spPr>
          <a:xfrm>
            <a:off x="6564313" y="4905009"/>
            <a:ext cx="487140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00" dirty="0"/>
              <a:t>https://www.gov.br/anvisa/pt-br/arquivos-noticias-anvisa/68json-file-1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D314CD4-1067-33B9-C09C-DB418652CC3A}"/>
              </a:ext>
            </a:extLst>
          </p:cNvPr>
          <p:cNvSpPr txBox="1"/>
          <p:nvPr/>
        </p:nvSpPr>
        <p:spPr>
          <a:xfrm>
            <a:off x="656115" y="1647822"/>
            <a:ext cx="83439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Pré-Clínico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Testes in vitro e em animais para segurança e eficácia.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Fase 1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Avaliação da 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segurança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 em 20-100 voluntários saudáveis.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Fase 2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Foco na 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eficácia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; 100-300 participantes com a condição alvo.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Fase 3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Confirmação de 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eficácia e segurança 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em 1.000-3.000 participantes.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Aprovação Regulatória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Revisão por órgãos como ANVISA.</a:t>
            </a:r>
          </a:p>
          <a:p>
            <a:pPr lvl="8"/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           Dossiê de Desenvolvimento Clínico de Medicamentos (DDCM)</a:t>
            </a:r>
          </a:p>
          <a:p>
            <a:pPr lvl="8"/>
            <a:r>
              <a:rPr lang="pt-BR" sz="2000" dirty="0">
                <a:solidFill>
                  <a:schemeClr val="tx1"/>
                </a:solidFill>
                <a:latin typeface="Söhne"/>
              </a:rPr>
              <a:t>           Registro de vacinas/ medicamentos</a:t>
            </a:r>
            <a:endParaRPr lang="pt-BR" sz="2000" b="0" i="0" dirty="0">
              <a:solidFill>
                <a:schemeClr val="tx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chemeClr val="tx1"/>
                </a:solidFill>
                <a:effectLst/>
                <a:latin typeface="Söhne"/>
              </a:rPr>
              <a:t>Fase 4 (Pós-Comercialização)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Söhne"/>
              </a:rPr>
              <a:t>: Monitoramento contínuo de segurança e eficácia.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824FD0E-7472-2611-1702-EB036810A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293" y="242577"/>
            <a:ext cx="3630960" cy="11626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D7F7B29-8C05-DD00-EEC0-A512F445D527}"/>
              </a:ext>
            </a:extLst>
          </p:cNvPr>
          <p:cNvSpPr txBox="1"/>
          <p:nvPr/>
        </p:nvSpPr>
        <p:spPr>
          <a:xfrm>
            <a:off x="4992262" y="324383"/>
            <a:ext cx="40797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i="0" dirty="0">
                <a:solidFill>
                  <a:srgbClr val="FF0000"/>
                </a:solidFill>
                <a:effectLst/>
                <a:latin typeface="Söhne"/>
              </a:rPr>
              <a:t>Os princípios de regulação de medicamentos foram estendidos a outras tecnologias médicas</a:t>
            </a:r>
            <a:r>
              <a:rPr lang="pt-BR" sz="1600" b="1" dirty="0">
                <a:solidFill>
                  <a:srgbClr val="FF0000"/>
                </a:solidFill>
                <a:latin typeface="Söhne"/>
              </a:rPr>
              <a:t> e devem incluir 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Söhne"/>
              </a:rPr>
              <a:t>a aplicação de inteligência artificial (IA) em saúde.</a:t>
            </a:r>
            <a:br>
              <a:rPr lang="pt-BR" sz="1600" b="1" i="0" dirty="0">
                <a:solidFill>
                  <a:srgbClr val="FF0000"/>
                </a:solidFill>
                <a:effectLst/>
                <a:latin typeface="Söhne"/>
              </a:rPr>
            </a:br>
            <a:endParaRPr lang="pt-BR" sz="1600" b="1" i="0" dirty="0">
              <a:solidFill>
                <a:srgbClr val="FF0000"/>
              </a:solidFill>
              <a:effectLst/>
              <a:latin typeface="Söhne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F079258-9168-497E-DADF-A0585EAE51E7}"/>
              </a:ext>
            </a:extLst>
          </p:cNvPr>
          <p:cNvSpPr txBox="1"/>
          <p:nvPr/>
        </p:nvSpPr>
        <p:spPr>
          <a:xfrm>
            <a:off x="2579688" y="4503657"/>
            <a:ext cx="7591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Agência Nacional de Vigilância Sanitária - Anvisa</a:t>
            </a:r>
          </a:p>
          <a:p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50755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B0D35CB6-A28B-27CC-1727-480BD613909E}"/>
              </a:ext>
            </a:extLst>
          </p:cNvPr>
          <p:cNvSpPr txBox="1"/>
          <p:nvPr/>
        </p:nvSpPr>
        <p:spPr>
          <a:xfrm>
            <a:off x="318531" y="1733515"/>
            <a:ext cx="87023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Contexto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Aborda a lacuna de produtividade no setor de saúde, levando a desigualdades e custos elevados.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Solução Proposta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Uso de IA autônoma para aumentar a produtividade em clínicas especializadas.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Metodologia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</a:t>
            </a: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ensaio clínico randomizado em cluster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, realizado em clínicas especializadas em retina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Local e Modelo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Realizado em Bangladesh; baseado na teoria de filas racionais para medir produtividade.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1" i="0" dirty="0">
                <a:solidFill>
                  <a:schemeClr val="tx1"/>
                </a:solidFill>
                <a:effectLst/>
                <a:latin typeface="Söhne"/>
              </a:rPr>
              <a:t>Resultados</a:t>
            </a:r>
            <a:r>
              <a:rPr lang="pt-BR" b="0" i="0" dirty="0">
                <a:solidFill>
                  <a:schemeClr val="tx1"/>
                </a:solidFill>
                <a:effectLst/>
                <a:latin typeface="Söhne"/>
              </a:rPr>
              <a:t>: Aumento significativo na produtividade sem comprometer a qualidade do atendimento.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48DF91E8-FFA3-6474-BB8C-73CD4A8DA74D}"/>
              </a:ext>
            </a:extLst>
          </p:cNvPr>
          <p:cNvSpPr txBox="1"/>
          <p:nvPr/>
        </p:nvSpPr>
        <p:spPr>
          <a:xfrm>
            <a:off x="1020018" y="3025034"/>
            <a:ext cx="76955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dirty="0">
                <a:solidFill>
                  <a:schemeClr val="tx1"/>
                </a:solidFill>
                <a:effectLst/>
                <a:latin typeface="Söhne"/>
              </a:rPr>
              <a:t>Fase 2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Söhne"/>
              </a:rPr>
              <a:t>: Foco na eficácia; 100-300 participantes com a condição alvo</a:t>
            </a:r>
          </a:p>
          <a:p>
            <a:r>
              <a:rPr lang="pt-BR" sz="1800" b="1" i="0" dirty="0">
                <a:solidFill>
                  <a:schemeClr val="tx1"/>
                </a:solidFill>
                <a:effectLst/>
                <a:latin typeface="Söhne"/>
              </a:rPr>
              <a:t>Fase 3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Söhne"/>
              </a:rPr>
              <a:t>: Confirmação de eficácia e segurança em 1.000-3.000 participantes</a:t>
            </a:r>
          </a:p>
          <a:p>
            <a:r>
              <a:rPr lang="pt-BR" sz="1800" b="1" dirty="0">
                <a:solidFill>
                  <a:srgbClr val="FF0000"/>
                </a:solidFill>
                <a:latin typeface="Söhne"/>
              </a:rPr>
              <a:t>Aprovação Regulatória</a:t>
            </a:r>
            <a:r>
              <a:rPr lang="pt-BR" sz="1800" dirty="0">
                <a:solidFill>
                  <a:srgbClr val="FF0000"/>
                </a:solidFill>
                <a:latin typeface="Söhne"/>
              </a:rPr>
              <a:t>: Revisão por órgãos técnicos.  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  <a:latin typeface="Söhne"/>
              </a:rPr>
              <a:t>           “Dossiê de Desenvolvimento Clínico de Medicamentos (DDCM)” 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  <a:latin typeface="Söhne"/>
              </a:rPr>
              <a:t>           “Registro de </a:t>
            </a:r>
            <a:r>
              <a:rPr lang="pt-BR" sz="1800" dirty="0" err="1">
                <a:solidFill>
                  <a:srgbClr val="FF0000"/>
                </a:solidFill>
                <a:latin typeface="Söhne"/>
              </a:rPr>
              <a:t>algorítmos</a:t>
            </a:r>
            <a:r>
              <a:rPr lang="pt-BR" sz="1800" dirty="0">
                <a:solidFill>
                  <a:srgbClr val="FF0000"/>
                </a:solidFill>
                <a:latin typeface="Söhne"/>
              </a:rPr>
              <a:t>”</a:t>
            </a:r>
          </a:p>
          <a:p>
            <a:r>
              <a:rPr lang="pt-BR" sz="1800" b="1" dirty="0">
                <a:solidFill>
                  <a:schemeClr val="tx1"/>
                </a:solidFill>
                <a:latin typeface="Söhne"/>
              </a:rPr>
              <a:t>Fase 4 (Pós-Comercialização)</a:t>
            </a:r>
            <a:r>
              <a:rPr lang="pt-BR" sz="1800" dirty="0">
                <a:solidFill>
                  <a:schemeClr val="tx1"/>
                </a:solidFill>
                <a:latin typeface="Söhne"/>
              </a:rPr>
              <a:t>: </a:t>
            </a:r>
            <a:r>
              <a:rPr lang="pt-BR" sz="1800" dirty="0">
                <a:solidFill>
                  <a:srgbClr val="FF0000"/>
                </a:solidFill>
                <a:latin typeface="Söhne"/>
              </a:rPr>
              <a:t>Monitoramento contínuo de segurança e eficácia</a:t>
            </a:r>
            <a:r>
              <a:rPr lang="pt-BR" sz="1800" dirty="0">
                <a:solidFill>
                  <a:schemeClr val="tx1"/>
                </a:solidFill>
                <a:latin typeface="Söhne"/>
              </a:rPr>
              <a:t>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5C2870C3-54E9-2330-1AAD-31E693FC26CF}"/>
              </a:ext>
            </a:extLst>
          </p:cNvPr>
          <p:cNvGrpSpPr/>
          <p:nvPr/>
        </p:nvGrpSpPr>
        <p:grpSpPr>
          <a:xfrm>
            <a:off x="1764300" y="0"/>
            <a:ext cx="5688425" cy="1652993"/>
            <a:chOff x="1969675" y="80522"/>
            <a:chExt cx="5400040" cy="1366215"/>
          </a:xfrm>
        </p:grpSpPr>
        <p:pic>
          <p:nvPicPr>
            <p:cNvPr id="3" name="Imagem 2" descr="Texto&#10;&#10;Descrição gerada automaticamente">
              <a:extLst>
                <a:ext uri="{FF2B5EF4-FFF2-40B4-BE49-F238E27FC236}">
                  <a16:creationId xmlns:a16="http://schemas.microsoft.com/office/drawing/2014/main" xmlns="" id="{C92AB7F9-63B6-E393-CCCC-83AD575EE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6242"/>
            <a:stretch/>
          </p:blipFill>
          <p:spPr>
            <a:xfrm>
              <a:off x="1969675" y="364140"/>
              <a:ext cx="5400040" cy="1082597"/>
            </a:xfrm>
            <a:prstGeom prst="rect">
              <a:avLst/>
            </a:prstGeom>
          </p:spPr>
        </p:pic>
        <p:pic>
          <p:nvPicPr>
            <p:cNvPr id="2" name="Imagem 1" descr="Texto&#10;&#10;Descrição gerada automaticamente">
              <a:extLst>
                <a:ext uri="{FF2B5EF4-FFF2-40B4-BE49-F238E27FC236}">
                  <a16:creationId xmlns:a16="http://schemas.microsoft.com/office/drawing/2014/main" xmlns="" id="{D4B4C3DA-627D-2ABE-B627-046C6AA41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1867"/>
            <a:stretch/>
          </p:blipFill>
          <p:spPr>
            <a:xfrm>
              <a:off x="1969675" y="80522"/>
              <a:ext cx="5400040" cy="3078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02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gurança e eficácia dos medicamentos:">
            <a:extLst>
              <a:ext uri="{FF2B5EF4-FFF2-40B4-BE49-F238E27FC236}">
                <a16:creationId xmlns:a16="http://schemas.microsoft.com/office/drawing/2014/main" xmlns="" id="{CF611147-164E-9446-0FC2-6FA98770F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vo algoritmo é capaz de realizar simulações de materiais quase 40.000  vezes mais rápido">
            <a:extLst>
              <a:ext uri="{FF2B5EF4-FFF2-40B4-BE49-F238E27FC236}">
                <a16:creationId xmlns:a16="http://schemas.microsoft.com/office/drawing/2014/main" xmlns="" id="{70C0CC58-546E-F77B-1C23-FCF8651A0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215" y="1712630"/>
            <a:ext cx="1309687" cy="608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E69C792D-95E2-EC85-0897-057956D7477C}"/>
              </a:ext>
            </a:extLst>
          </p:cNvPr>
          <p:cNvSpPr txBox="1"/>
          <p:nvPr/>
        </p:nvSpPr>
        <p:spPr>
          <a:xfrm>
            <a:off x="293272" y="588312"/>
            <a:ext cx="30289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aguet Script" panose="020F0502020204030204" pitchFamily="2" charset="0"/>
              </a:rPr>
              <a:t>Eficácia</a:t>
            </a:r>
          </a:p>
          <a:p>
            <a:endParaRPr lang="pt-BR" sz="4000" dirty="0">
              <a:latin typeface="Baguet Script" panose="020F0502020204030204" pitchFamily="2" charset="0"/>
            </a:endParaRPr>
          </a:p>
          <a:p>
            <a:endParaRPr lang="pt-BR" sz="4000" dirty="0">
              <a:latin typeface="Baguet Script" panose="020F0502020204030204" pitchFamily="2" charset="0"/>
            </a:endParaRPr>
          </a:p>
          <a:p>
            <a:endParaRPr lang="pt-BR" sz="4000" dirty="0">
              <a:latin typeface="Baguet Script" panose="020F0502020204030204" pitchFamily="2" charset="0"/>
            </a:endParaRPr>
          </a:p>
          <a:p>
            <a:r>
              <a:rPr lang="pt-BR" sz="4000" dirty="0">
                <a:latin typeface="Baguet Script" panose="020F0502020204030204" pitchFamily="2" charset="0"/>
              </a:rPr>
              <a:t>Segurança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B2F4BFC-CF37-C3D5-BA4B-6A39E6507507}"/>
              </a:ext>
            </a:extLst>
          </p:cNvPr>
          <p:cNvSpPr txBox="1"/>
          <p:nvPr/>
        </p:nvSpPr>
        <p:spPr>
          <a:xfrm>
            <a:off x="214894" y="1324356"/>
            <a:ext cx="4182055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b="1" dirty="0"/>
              <a:t>Art. 3º </a:t>
            </a:r>
            <a:r>
              <a:rPr lang="pt-BR" dirty="0"/>
              <a:t>O desenvolvimento, a implementação e o uso de sistemas de inteligência artificial observarão a boa-fé e os seguintes princípios: </a:t>
            </a:r>
          </a:p>
          <a:p>
            <a:r>
              <a:rPr lang="pt-BR" dirty="0"/>
              <a:t>I– confiabilidade e </a:t>
            </a:r>
            <a:r>
              <a:rPr lang="pt-BR" b="1" dirty="0">
                <a:solidFill>
                  <a:srgbClr val="FF0000"/>
                </a:solidFill>
              </a:rPr>
              <a:t>robustez</a:t>
            </a:r>
            <a:r>
              <a:rPr lang="pt-BR" dirty="0"/>
              <a:t> dos sistemas de inteligência artificial e segurança da informação; </a:t>
            </a:r>
          </a:p>
          <a:p>
            <a:r>
              <a:rPr lang="pt-BR" b="1" dirty="0"/>
              <a:t>(</a:t>
            </a:r>
            <a:r>
              <a:rPr lang="pt-BR" b="1" dirty="0" err="1"/>
              <a:t>Art</a:t>
            </a:r>
            <a:r>
              <a:rPr lang="pt-BR" b="1" dirty="0"/>
              <a:t> 20)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73B6038-9FA6-3068-C526-149166927110}"/>
              </a:ext>
            </a:extLst>
          </p:cNvPr>
          <p:cNvSpPr txBox="1"/>
          <p:nvPr/>
        </p:nvSpPr>
        <p:spPr>
          <a:xfrm>
            <a:off x="5832902" y="2342639"/>
            <a:ext cx="3118217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effectLst/>
                <a:latin typeface="Segoe UI" panose="020B0502040204020203" pitchFamily="34" charset="0"/>
              </a:rPr>
              <a:t>Testes de velocidade;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effectLst/>
                <a:latin typeface="Segoe UI" panose="020B0502040204020203" pitchFamily="34" charset="0"/>
              </a:rPr>
              <a:t>Testes de eficácia;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>
                <a:effectLst/>
                <a:latin typeface="Segoe UI" panose="020B0502040204020203" pitchFamily="34" charset="0"/>
              </a:rPr>
              <a:t>Testes de escalabilidade;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Segoe UI" panose="020B0502040204020203" pitchFamily="34" charset="0"/>
              </a:rPr>
              <a:t>Testes de acurácia, precisão;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Segoe UI" panose="020B0502040204020203" pitchFamily="34" charset="0"/>
              </a:rPr>
              <a:t>Testes de estabilidade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latin typeface="Segoe UI" panose="020B0502040204020203" pitchFamily="34" charset="0"/>
              </a:rPr>
              <a:t>Análise de custo-efetividade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429EBFA-68F8-8F61-9C42-10FA509D4EE3}"/>
              </a:ext>
            </a:extLst>
          </p:cNvPr>
          <p:cNvSpPr txBox="1"/>
          <p:nvPr/>
        </p:nvSpPr>
        <p:spPr>
          <a:xfrm>
            <a:off x="1080167" y="3821816"/>
            <a:ext cx="73701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rgbClr val="FF0000"/>
                </a:solidFill>
                <a:latin typeface="Söhne"/>
              </a:rPr>
              <a:t>Aprovação Regulatória</a:t>
            </a:r>
            <a:r>
              <a:rPr lang="pt-BR" sz="1800" dirty="0">
                <a:solidFill>
                  <a:srgbClr val="FF0000"/>
                </a:solidFill>
                <a:latin typeface="Söhne"/>
              </a:rPr>
              <a:t>: Revisão por </a:t>
            </a:r>
            <a:r>
              <a:rPr lang="pt-BR" sz="1800" b="1" dirty="0">
                <a:solidFill>
                  <a:srgbClr val="FF0000"/>
                </a:solidFill>
                <a:latin typeface="Söhne"/>
              </a:rPr>
              <a:t>órgãos Técnicos específicos  / setoriais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  <a:latin typeface="Söhne"/>
              </a:rPr>
              <a:t>           “Dossiê de Desenvolvimento Clínico de Medicamentos (DDCM)” 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  <a:latin typeface="Söhne"/>
              </a:rPr>
              <a:t>           “Registro de vacinas/medicamentos”</a:t>
            </a:r>
          </a:p>
          <a:p>
            <a:pPr lvl="1"/>
            <a:r>
              <a:rPr lang="pt-BR" sz="1800" dirty="0">
                <a:solidFill>
                  <a:srgbClr val="FF0000"/>
                </a:solidFill>
                <a:latin typeface="Söhne"/>
              </a:rPr>
              <a:t>                                                        AUTOREGULAÇÃO – </a:t>
            </a:r>
            <a:r>
              <a:rPr lang="pt-BR" sz="1800" b="1" dirty="0">
                <a:solidFill>
                  <a:srgbClr val="FF0000"/>
                </a:solidFill>
                <a:latin typeface="Söhne"/>
              </a:rPr>
              <a:t>Processo dinâmico</a:t>
            </a:r>
          </a:p>
        </p:txBody>
      </p:sp>
    </p:spTree>
    <p:extLst>
      <p:ext uri="{BB962C8B-B14F-4D97-AF65-F5344CB8AC3E}">
        <p14:creationId xmlns:p14="http://schemas.microsoft.com/office/powerpoint/2010/main" val="181769014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1658</Words>
  <Application>Microsoft Office PowerPoint</Application>
  <PresentationFormat>Apresentação na tela (16:9)</PresentationFormat>
  <Paragraphs>156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Baguet Script</vt:lpstr>
      <vt:lpstr>Calibri</vt:lpstr>
      <vt:lpstr>Calibri-Italic</vt:lpstr>
      <vt:lpstr>Oswald</vt:lpstr>
      <vt:lpstr>Roboto Mono</vt:lpstr>
      <vt:lpstr>Segoe UI</vt:lpstr>
      <vt:lpstr>Söhne</vt:lpstr>
      <vt:lpstr>Times New Roman</vt:lpstr>
      <vt:lpstr>Simple Light</vt:lpstr>
      <vt:lpstr>A Implementação de I.A. em Saúde</vt:lpstr>
      <vt:lpstr>Apresentação do PowerPoint</vt:lpstr>
      <vt:lpstr>Apresentação do PowerPoint</vt:lpstr>
      <vt:lpstr>Princípios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Rodolfo de Carvalho Pacagnella</dc:creator>
  <cp:lastModifiedBy>Felipe Luiz da Silva</cp:lastModifiedBy>
  <cp:revision>44</cp:revision>
  <dcterms:modified xsi:type="dcterms:W3CDTF">2023-10-19T18:27:39Z</dcterms:modified>
</cp:coreProperties>
</file>