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5"/>
  </p:notesMasterIdLst>
  <p:sldIdLst>
    <p:sldId id="393" r:id="rId2"/>
    <p:sldId id="658" r:id="rId3"/>
    <p:sldId id="659" r:id="rId4"/>
    <p:sldId id="660" r:id="rId5"/>
    <p:sldId id="377" r:id="rId6"/>
    <p:sldId id="661" r:id="rId7"/>
    <p:sldId id="662" r:id="rId8"/>
    <p:sldId id="663" r:id="rId9"/>
    <p:sldId id="646" r:id="rId10"/>
    <p:sldId id="649" r:id="rId11"/>
    <p:sldId id="640" r:id="rId12"/>
    <p:sldId id="664" r:id="rId13"/>
    <p:sldId id="655" r:id="rId14"/>
  </p:sldIdLst>
  <p:sldSz cx="9906000" cy="6858000" type="A4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CC00"/>
    <a:srgbClr val="65A772"/>
    <a:srgbClr val="5EA978"/>
    <a:srgbClr val="3C9797"/>
    <a:srgbClr val="4F81BD"/>
    <a:srgbClr val="E2E42A"/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82" autoAdjust="0"/>
    <p:restoredTop sz="95770" autoAdjust="0"/>
  </p:normalViewPr>
  <p:slideViewPr>
    <p:cSldViewPr snapToGrid="0">
      <p:cViewPr varScale="1">
        <p:scale>
          <a:sx n="110" d="100"/>
          <a:sy n="110" d="100"/>
        </p:scale>
        <p:origin x="1488" y="108"/>
      </p:cViewPr>
      <p:guideLst>
        <p:guide orient="horz" pos="2160"/>
        <p:guide pos="312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Pasta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Recursos do PDRS do XINGU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 w="19050" cap="flat" cmpd="sng" algn="ctr">
          <a:solidFill>
            <a:schemeClr val="tx1">
              <a:lumMod val="25000"/>
              <a:lumOff val="75000"/>
            </a:schemeClr>
          </a:solidFill>
          <a:round/>
        </a:ln>
        <a:effectLst/>
        <a:sp3d contourW="19050">
          <a:contourClr>
            <a:schemeClr val="tx1">
              <a:lumMod val="25000"/>
              <a:lumOff val="7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cene3d>
          <a:camera prst="orthographicFront"/>
          <a:lightRig rig="threePt" dir="t"/>
        </a:scene3d>
        <a:sp3d>
          <a:bevelT/>
        </a:sp3d>
      </c:spPr>
    </c:backWall>
    <c:plotArea>
      <c:layout/>
      <c:bar3DChart>
        <c:barDir val="bar"/>
        <c:grouping val="stacked"/>
        <c:varyColors val="0"/>
        <c:ser>
          <c:idx val="0"/>
          <c:order val="0"/>
          <c:spPr>
            <a:solidFill>
              <a:schemeClr val="accent6">
                <a:lumMod val="75000"/>
              </a:schemeClr>
            </a:solidFill>
            <a:ln>
              <a:solidFill>
                <a:schemeClr val="accent2"/>
              </a:solidFill>
            </a:ln>
            <a:effectLst/>
            <a:sp3d>
              <a:contourClr>
                <a:schemeClr val="accent2"/>
              </a:contourClr>
            </a:sp3d>
          </c:spPr>
          <c:invertIfNegative val="0"/>
          <c:dLbls>
            <c:dLbl>
              <c:idx val="0"/>
              <c:layout>
                <c:manualLayout>
                  <c:x val="0.44598143478934543"/>
                  <c:y val="9.2592592592592504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A890269-B548-4077-8F58-04E4E5F2300D}" type="CELLRANGE">
                      <a:rPr lang="en-US"/>
                      <a:pPr>
                        <a:defRPr/>
                      </a:pPr>
                      <a:t>[INTERVALODACÉLULA]</a:t>
                    </a:fld>
                    <a:endParaRPr lang="pt-BR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A7F2-4F1F-80FE-2BD730083701}"/>
                </c:ext>
              </c:extLst>
            </c:dLbl>
            <c:dLbl>
              <c:idx val="1"/>
              <c:layout>
                <c:manualLayout>
                  <c:x val="0.37927354340099256"/>
                  <c:y val="7.870370370370370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100"/>
                      <a:t>Realizados R$ </a:t>
                    </a:r>
                    <a:fld id="{54C3C759-B9B3-46B5-B665-19FD308CEDE5}" type="VALUE">
                      <a:rPr lang="en-US" sz="1100"/>
                      <a:pPr>
                        <a:defRPr/>
                      </a:pPr>
                      <a:t>[VALOR]</a:t>
                    </a:fld>
                    <a:r>
                      <a:rPr lang="en-US" sz="1100"/>
                      <a:t>milhões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464515280849283"/>
                      <c:h val="0.19893518518518519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A7F2-4F1F-80FE-2BD73008370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Planilha1!$C$3:$C$4</c:f>
              <c:numCache>
                <c:formatCode>General</c:formatCode>
                <c:ptCount val="2"/>
                <c:pt idx="0">
                  <c:v>285</c:v>
                </c:pt>
                <c:pt idx="1">
                  <c:v>212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Planilha1!$D$3</c15:f>
                <c15:dlblRangeCache>
                  <c:ptCount val="1"/>
                  <c:pt idx="0">
                    <c:v>Aprovados R$285 milhões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2-A7F2-4F1F-80FE-2BD7300837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15580144"/>
        <c:axId val="320842376"/>
        <c:axId val="0"/>
      </c:bar3DChart>
      <c:catAx>
        <c:axId val="315580144"/>
        <c:scaling>
          <c:orientation val="minMax"/>
        </c:scaling>
        <c:delete val="0"/>
        <c:axPos val="l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20842376"/>
        <c:crosses val="autoZero"/>
        <c:auto val="1"/>
        <c:lblAlgn val="ctr"/>
        <c:lblOffset val="100"/>
        <c:noMultiLvlLbl val="0"/>
      </c:catAx>
      <c:valAx>
        <c:axId val="320842376"/>
        <c:scaling>
          <c:orientation val="minMax"/>
        </c:scaling>
        <c:delete val="0"/>
        <c:axPos val="b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155801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pattFill prst="ltDn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>
        <a:solidFill>
          <a:schemeClr val="phClr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Google Shape;3;n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custGeom>
            <a:avLst/>
            <a:gdLst>
              <a:gd name="T0" fmla="*/ 0 w 120000"/>
              <a:gd name="T1" fmla="*/ 0 h 120000"/>
              <a:gd name="T2" fmla="*/ 120000 w 120000"/>
              <a:gd name="T3" fmla="*/ 0 h 120000"/>
              <a:gd name="T4" fmla="*/ 120000 w 120000"/>
              <a:gd name="T5" fmla="*/ 120000 h 120000"/>
              <a:gd name="T6" fmla="*/ 0 w 120000"/>
              <a:gd name="T7" fmla="*/ 120000 h 120000"/>
              <a:gd name="T8" fmla="*/ 0 w 120000"/>
              <a:gd name="T9" fmla="*/ 0 h 12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Google Shape;4;n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altLang="pt-BR"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301413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457200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1pPr>
    <a:lvl2pPr marL="914400" lvl="1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2pPr>
    <a:lvl3pPr marL="1371600" lvl="2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3pPr>
    <a:lvl4pPr marL="1828800" lvl="3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4pPr>
    <a:lvl5pPr marL="2286000" lvl="4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>
            <a:headEnd/>
            <a:tailEnd/>
          </a:ln>
        </p:spPr>
      </p:sp>
      <p:sp>
        <p:nvSpPr>
          <p:cNvPr id="11267" name="Espaço Reservado para Anotações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SzPts val="1100"/>
              <a:buFont typeface="Arial" panose="020B0604020202020204" pitchFamily="34" charset="0"/>
              <a:buChar char="●"/>
            </a:pPr>
            <a:endParaRPr lang="pt-BR" altLang="pt-BR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68" name="Espaço Reservado para Número de Slide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/>
            <a:fld id="{E7EC8D1F-15DA-4364-8399-C2B1FA5B4865}" type="slidenum">
              <a:rPr lang="pt-BR" altLang="pt-BR"/>
              <a:pPr eaLnBrk="1" hangingPunct="1"/>
              <a:t>9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829117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495300" y="1600205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spcFirstLastPara="1"/>
          <a:lstStyle>
            <a:lvl1pPr marL="457145" lvl="0" indent="-342859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291" lvl="1" indent="-342859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436" lvl="2" indent="-342859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583" lvl="3" indent="-342859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5729" lvl="4" indent="-342859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2873" lvl="5" indent="-342859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019" lvl="6" indent="-342859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164" lvl="7" indent="-342859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313" lvl="8" indent="-342859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" name="Google Shape;8;p1"/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Google Shape;9;p1"/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Google Shape;10;p1"/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E96CD9-1DFA-4C9B-B2D7-F3AD9D38DFB1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36112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495305" y="1535113"/>
            <a:ext cx="4376870" cy="639762"/>
          </a:xfrm>
          <a:prstGeom prst="rect">
            <a:avLst/>
          </a:prstGeom>
          <a:noFill/>
          <a:ln>
            <a:noFill/>
          </a:ln>
        </p:spPr>
        <p:txBody>
          <a:bodyPr spcFirstLastPara="1" anchor="b"/>
          <a:lstStyle>
            <a:lvl1pPr marL="457145" lvl="0" indent="-228574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2" b="1"/>
            </a:lvl1pPr>
            <a:lvl2pPr marL="914291" lvl="1" indent="-228574" algn="l">
              <a:spcBef>
                <a:spcPts val="401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999" b="1"/>
            </a:lvl2pPr>
            <a:lvl3pPr marL="1371436" lvl="2" indent="-228574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583" lvl="3" indent="-228574" algn="l">
              <a:spcBef>
                <a:spcPts val="322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5729" lvl="4" indent="-228574" algn="l">
              <a:spcBef>
                <a:spcPts val="322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2873" lvl="5" indent="-228574" algn="l">
              <a:spcBef>
                <a:spcPts val="322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019" lvl="6" indent="-228574" algn="l">
              <a:spcBef>
                <a:spcPts val="322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164" lvl="7" indent="-228574" algn="l">
              <a:spcBef>
                <a:spcPts val="322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313" lvl="8" indent="-228574" algn="l">
              <a:spcBef>
                <a:spcPts val="322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495305" y="2174875"/>
            <a:ext cx="4376870" cy="3951288"/>
          </a:xfrm>
          <a:prstGeom prst="rect">
            <a:avLst/>
          </a:prstGeom>
          <a:noFill/>
          <a:ln>
            <a:noFill/>
          </a:ln>
        </p:spPr>
        <p:txBody>
          <a:bodyPr spcFirstLastPara="1"/>
          <a:lstStyle>
            <a:lvl1pPr marL="457145" lvl="0" indent="-380954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2"/>
            </a:lvl1pPr>
            <a:lvl2pPr marL="914291" lvl="1" indent="-355556" algn="l">
              <a:spcBef>
                <a:spcPts val="401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1999"/>
            </a:lvl2pPr>
            <a:lvl3pPr marL="1371436" lvl="2" indent="-342859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583" lvl="3" indent="-330162" algn="l">
              <a:spcBef>
                <a:spcPts val="322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5729" lvl="4" indent="-330162" algn="l">
              <a:spcBef>
                <a:spcPts val="322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2873" lvl="5" indent="-330162" algn="l">
              <a:spcBef>
                <a:spcPts val="32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019" lvl="6" indent="-330162" algn="l">
              <a:spcBef>
                <a:spcPts val="32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164" lvl="7" indent="-330162" algn="l">
              <a:spcBef>
                <a:spcPts val="32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313" lvl="8" indent="-330162" algn="l">
              <a:spcBef>
                <a:spcPts val="32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5032112" y="1535113"/>
            <a:ext cx="4378591" cy="639762"/>
          </a:xfrm>
          <a:prstGeom prst="rect">
            <a:avLst/>
          </a:prstGeom>
          <a:noFill/>
          <a:ln>
            <a:noFill/>
          </a:ln>
        </p:spPr>
        <p:txBody>
          <a:bodyPr spcFirstLastPara="1" anchor="b"/>
          <a:lstStyle>
            <a:lvl1pPr marL="457145" lvl="0" indent="-228574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2" b="1"/>
            </a:lvl1pPr>
            <a:lvl2pPr marL="914291" lvl="1" indent="-228574" algn="l">
              <a:spcBef>
                <a:spcPts val="401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999" b="1"/>
            </a:lvl2pPr>
            <a:lvl3pPr marL="1371436" lvl="2" indent="-228574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583" lvl="3" indent="-228574" algn="l">
              <a:spcBef>
                <a:spcPts val="322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5729" lvl="4" indent="-228574" algn="l">
              <a:spcBef>
                <a:spcPts val="322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2873" lvl="5" indent="-228574" algn="l">
              <a:spcBef>
                <a:spcPts val="322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019" lvl="6" indent="-228574" algn="l">
              <a:spcBef>
                <a:spcPts val="322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164" lvl="7" indent="-228574" algn="l">
              <a:spcBef>
                <a:spcPts val="322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313" lvl="8" indent="-228574" algn="l">
              <a:spcBef>
                <a:spcPts val="322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5032112" y="2174875"/>
            <a:ext cx="4378591" cy="3951288"/>
          </a:xfrm>
          <a:prstGeom prst="rect">
            <a:avLst/>
          </a:prstGeom>
          <a:noFill/>
          <a:ln>
            <a:noFill/>
          </a:ln>
        </p:spPr>
        <p:txBody>
          <a:bodyPr spcFirstLastPara="1"/>
          <a:lstStyle>
            <a:lvl1pPr marL="457145" lvl="0" indent="-380954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2"/>
            </a:lvl1pPr>
            <a:lvl2pPr marL="914291" lvl="1" indent="-355556" algn="l">
              <a:spcBef>
                <a:spcPts val="401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1999"/>
            </a:lvl2pPr>
            <a:lvl3pPr marL="1371436" lvl="2" indent="-342859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583" lvl="3" indent="-330162" algn="l">
              <a:spcBef>
                <a:spcPts val="322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5729" lvl="4" indent="-330162" algn="l">
              <a:spcBef>
                <a:spcPts val="322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2873" lvl="5" indent="-330162" algn="l">
              <a:spcBef>
                <a:spcPts val="32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019" lvl="6" indent="-330162" algn="l">
              <a:spcBef>
                <a:spcPts val="32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164" lvl="7" indent="-330162" algn="l">
              <a:spcBef>
                <a:spcPts val="32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313" lvl="8" indent="-330162" algn="l">
              <a:spcBef>
                <a:spcPts val="32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7" name="Google Shape;8;p1"/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8" name="Google Shape;9;p1"/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9" name="Google Shape;10;p1"/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ED498A-FB28-465D-BC3A-1C267BE0C0E2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20350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95305" y="273050"/>
            <a:ext cx="3259006" cy="1162050"/>
          </a:xfrm>
          <a:prstGeom prst="rect">
            <a:avLst/>
          </a:prstGeom>
          <a:noFill/>
          <a:ln>
            <a:noFill/>
          </a:ln>
        </p:spPr>
        <p:txBody>
          <a:bodyPr spcFirstLastPara="1" anchor="b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1999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872973" y="273059"/>
            <a:ext cx="5537729" cy="5853113"/>
          </a:xfrm>
          <a:prstGeom prst="rect">
            <a:avLst/>
          </a:prstGeom>
          <a:noFill/>
          <a:ln>
            <a:noFill/>
          </a:ln>
        </p:spPr>
        <p:txBody>
          <a:bodyPr spcFirstLastPara="1"/>
          <a:lstStyle>
            <a:lvl1pPr marL="457145" lvl="0" indent="-431750" algn="l">
              <a:spcBef>
                <a:spcPts val="639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199"/>
            </a:lvl1pPr>
            <a:lvl2pPr marL="914291" lvl="1" indent="-406351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436" lvl="2" indent="-380954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2"/>
            </a:lvl3pPr>
            <a:lvl4pPr marL="1828583" lvl="3" indent="-355556" algn="l">
              <a:spcBef>
                <a:spcPts val="401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1999"/>
            </a:lvl4pPr>
            <a:lvl5pPr marL="2285729" lvl="4" indent="-355556" algn="l">
              <a:spcBef>
                <a:spcPts val="401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1999"/>
            </a:lvl5pPr>
            <a:lvl6pPr marL="2742873" lvl="5" indent="-355556" algn="l">
              <a:spcBef>
                <a:spcPts val="401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999"/>
            </a:lvl6pPr>
            <a:lvl7pPr marL="3200019" lvl="6" indent="-355556" algn="l">
              <a:spcBef>
                <a:spcPts val="401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999"/>
            </a:lvl7pPr>
            <a:lvl8pPr marL="3657164" lvl="7" indent="-355556" algn="l">
              <a:spcBef>
                <a:spcPts val="401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999"/>
            </a:lvl8pPr>
            <a:lvl9pPr marL="4114313" lvl="8" indent="-355556" algn="l">
              <a:spcBef>
                <a:spcPts val="401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999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95305" y="1435103"/>
            <a:ext cx="3259006" cy="4691063"/>
          </a:xfrm>
          <a:prstGeom prst="rect">
            <a:avLst/>
          </a:prstGeom>
          <a:noFill/>
          <a:ln>
            <a:noFill/>
          </a:ln>
        </p:spPr>
        <p:txBody>
          <a:bodyPr spcFirstLastPara="1"/>
          <a:lstStyle>
            <a:lvl1pPr marL="457145" lvl="0" indent="-228574" algn="l">
              <a:spcBef>
                <a:spcPts val="279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291" lvl="1" indent="-228574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436" lvl="2" indent="-228574" algn="l">
              <a:spcBef>
                <a:spcPts val="198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583" lvl="3" indent="-228574" algn="l">
              <a:spcBef>
                <a:spcPts val="181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899"/>
            </a:lvl4pPr>
            <a:lvl5pPr marL="2285729" lvl="4" indent="-228574" algn="l">
              <a:spcBef>
                <a:spcPts val="181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899"/>
            </a:lvl5pPr>
            <a:lvl6pPr marL="2742873" lvl="5" indent="-228574" algn="l">
              <a:spcBef>
                <a:spcPts val="181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899"/>
            </a:lvl6pPr>
            <a:lvl7pPr marL="3200019" lvl="6" indent="-228574" algn="l">
              <a:spcBef>
                <a:spcPts val="181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899"/>
            </a:lvl7pPr>
            <a:lvl8pPr marL="3657164" lvl="7" indent="-228574" algn="l">
              <a:spcBef>
                <a:spcPts val="181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899"/>
            </a:lvl8pPr>
            <a:lvl9pPr marL="4114313" lvl="8" indent="-228574" algn="l">
              <a:spcBef>
                <a:spcPts val="181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899"/>
            </a:lvl9pPr>
          </a:lstStyle>
          <a:p>
            <a:endParaRPr/>
          </a:p>
        </p:txBody>
      </p:sp>
      <p:sp>
        <p:nvSpPr>
          <p:cNvPr id="5" name="Google Shape;8;p1"/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Google Shape;9;p1"/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Google Shape;10;p1"/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4A4944-3553-44B4-8D23-7EB5D82A1CE6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185584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  <a:prstGeom prst="rect">
            <a:avLst/>
          </a:prstGeom>
          <a:noFill/>
          <a:ln>
            <a:noFill/>
          </a:ln>
        </p:spPr>
        <p:txBody>
          <a:bodyPr spcFirstLastPara="1" anchor="b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1999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941645" y="612775"/>
            <a:ext cx="5943600" cy="4114800"/>
          </a:xfrm>
          <a:prstGeom prst="rect">
            <a:avLst/>
          </a:prstGeom>
          <a:noFill/>
          <a:ln>
            <a:noFill/>
          </a:ln>
        </p:spPr>
        <p:txBody>
          <a:bodyPr spcFirstLastPara="1"/>
          <a:lstStyle>
            <a:lvl1pPr marR="0" lvl="0" algn="l" rtl="0">
              <a:spcBef>
                <a:spcPts val="639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1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1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9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1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9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1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9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1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9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1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9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1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9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endParaRPr noProof="0">
              <a:sym typeface="Calibri"/>
            </a:endParaRPr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941645" y="5367338"/>
            <a:ext cx="5943600" cy="804862"/>
          </a:xfrm>
          <a:prstGeom prst="rect">
            <a:avLst/>
          </a:prstGeom>
          <a:noFill/>
          <a:ln>
            <a:noFill/>
          </a:ln>
        </p:spPr>
        <p:txBody>
          <a:bodyPr spcFirstLastPara="1"/>
          <a:lstStyle>
            <a:lvl1pPr marL="457145" lvl="0" indent="-228574" algn="l">
              <a:spcBef>
                <a:spcPts val="279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291" lvl="1" indent="-228574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436" lvl="2" indent="-228574" algn="l">
              <a:spcBef>
                <a:spcPts val="198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583" lvl="3" indent="-228574" algn="l">
              <a:spcBef>
                <a:spcPts val="181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899"/>
            </a:lvl4pPr>
            <a:lvl5pPr marL="2285729" lvl="4" indent="-228574" algn="l">
              <a:spcBef>
                <a:spcPts val="181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899"/>
            </a:lvl5pPr>
            <a:lvl6pPr marL="2742873" lvl="5" indent="-228574" algn="l">
              <a:spcBef>
                <a:spcPts val="181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899"/>
            </a:lvl6pPr>
            <a:lvl7pPr marL="3200019" lvl="6" indent="-228574" algn="l">
              <a:spcBef>
                <a:spcPts val="181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899"/>
            </a:lvl7pPr>
            <a:lvl8pPr marL="3657164" lvl="7" indent="-228574" algn="l">
              <a:spcBef>
                <a:spcPts val="181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899"/>
            </a:lvl8pPr>
            <a:lvl9pPr marL="4114313" lvl="8" indent="-228574" algn="l">
              <a:spcBef>
                <a:spcPts val="181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899"/>
            </a:lvl9pPr>
          </a:lstStyle>
          <a:p>
            <a:endParaRPr/>
          </a:p>
        </p:txBody>
      </p:sp>
      <p:sp>
        <p:nvSpPr>
          <p:cNvPr id="5" name="Google Shape;8;p1"/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Google Shape;9;p1"/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Google Shape;10;p1"/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33E2F8-8A30-49E5-863D-30BBC4608A5B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91822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690023" y="-594518"/>
            <a:ext cx="4525963" cy="8915400"/>
          </a:xfrm>
          <a:prstGeom prst="rect">
            <a:avLst/>
          </a:prstGeom>
          <a:noFill/>
          <a:ln>
            <a:noFill/>
          </a:ln>
        </p:spPr>
        <p:txBody>
          <a:bodyPr spcFirstLastPara="1"/>
          <a:lstStyle>
            <a:lvl1pPr marL="457145" lvl="0" indent="-342859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291" lvl="1" indent="-342859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436" lvl="2" indent="-342859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583" lvl="3" indent="-342859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5729" lvl="4" indent="-342859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2873" lvl="5" indent="-342859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019" lvl="6" indent="-342859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164" lvl="7" indent="-342859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313" lvl="8" indent="-342859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" name="Google Shape;8;p1"/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Google Shape;9;p1"/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Google Shape;10;p1"/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E8C847-6F7E-484E-8882-D1D9A1278A0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20359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is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5370520" y="2085976"/>
            <a:ext cx="5851525" cy="2228850"/>
          </a:xfrm>
          <a:prstGeom prst="rect">
            <a:avLst/>
          </a:prstGeom>
          <a:noFill/>
          <a:ln>
            <a:noFill/>
          </a:ln>
        </p:spPr>
        <p:txBody>
          <a:bodyPr spcFirstLastPara="1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830268" y="-60323"/>
            <a:ext cx="5851525" cy="6521450"/>
          </a:xfrm>
          <a:prstGeom prst="rect">
            <a:avLst/>
          </a:prstGeom>
          <a:noFill/>
          <a:ln>
            <a:noFill/>
          </a:ln>
        </p:spPr>
        <p:txBody>
          <a:bodyPr spcFirstLastPara="1"/>
          <a:lstStyle>
            <a:lvl1pPr marL="457145" lvl="0" indent="-342859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291" lvl="1" indent="-342859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436" lvl="2" indent="-342859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583" lvl="3" indent="-342859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5729" lvl="4" indent="-342859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2873" lvl="5" indent="-342859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019" lvl="6" indent="-342859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164" lvl="7" indent="-342859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313" lvl="8" indent="-342859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" name="Google Shape;8;p1"/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Google Shape;9;p1"/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Google Shape;10;p1"/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2CD870-B145-4D52-B37B-F5FB5309A716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62201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A388A86-633F-42A3-AEF6-FA5411CB0EE7}" type="datetimeFigureOut">
              <a:rPr lang="pt-BR" altLang="pt-BR"/>
              <a:pPr/>
              <a:t>04/12/2019</a:t>
            </a:fld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58E1C6-E154-4D2E-9F52-75EFA2EC470F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2973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Google Shape;6;p1"/>
          <p:cNvSpPr txBox="1"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pt-BR" altLang="pt-BR">
              <a:sym typeface="Arial" panose="020B0604020202020204" pitchFamily="34" charset="0"/>
            </a:endParaRPr>
          </a:p>
        </p:txBody>
      </p:sp>
      <p:sp>
        <p:nvSpPr>
          <p:cNvPr id="1027" name="Google Shape;7;p1"/>
          <p:cNvSpPr txBox="1"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altLang="pt-BR">
              <a:sym typeface="Arial" panose="020B0604020202020204" pitchFamily="34" charset="0"/>
            </a:endParaRPr>
          </a:p>
        </p:txBody>
      </p:sp>
      <p:sp>
        <p:nvSpPr>
          <p:cNvPr id="1028" name="Google Shape;8;p1"/>
          <p:cNvSpPr txBox="1">
            <a:spLocks noGrp="1"/>
          </p:cNvSpPr>
          <p:nvPr>
            <p:ph type="dt" idx="10"/>
          </p:nvPr>
        </p:nvSpPr>
        <p:spPr bwMode="auto">
          <a:xfrm>
            <a:off x="495300" y="6356350"/>
            <a:ext cx="2311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ctr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200">
                <a:solidFill>
                  <a:srgbClr val="888888"/>
                </a:solidFill>
                <a:latin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endParaRPr lang="pt-BR" altLang="pt-BR"/>
          </a:p>
        </p:txBody>
      </p:sp>
      <p:sp>
        <p:nvSpPr>
          <p:cNvPr id="1029" name="Google Shape;9;p1"/>
          <p:cNvSpPr txBox="1">
            <a:spLocks noGrp="1"/>
          </p:cNvSpPr>
          <p:nvPr>
            <p:ph type="ftr" idx="11"/>
          </p:nvPr>
        </p:nvSpPr>
        <p:spPr bwMode="auto">
          <a:xfrm>
            <a:off x="3384550" y="6356350"/>
            <a:ext cx="31369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200">
                <a:solidFill>
                  <a:srgbClr val="888888"/>
                </a:solidFill>
                <a:latin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endParaRPr lang="pt-BR" altLang="pt-BR"/>
          </a:p>
        </p:txBody>
      </p:sp>
      <p:sp>
        <p:nvSpPr>
          <p:cNvPr id="1030" name="Google Shape;10;p1"/>
          <p:cNvSpPr txBox="1">
            <a:spLocks noGrp="1"/>
          </p:cNvSpPr>
          <p:nvPr>
            <p:ph type="sldNum" idx="12"/>
          </p:nvPr>
        </p:nvSpPr>
        <p:spPr bwMode="auto">
          <a:xfrm>
            <a:off x="7099300" y="6356350"/>
            <a:ext cx="2311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Font typeface="Arial" panose="020B0604020202020204" pitchFamily="34" charset="0"/>
              <a:buNone/>
              <a:defRPr sz="1200">
                <a:solidFill>
                  <a:srgbClr val="888888"/>
                </a:solidFill>
                <a:latin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fld id="{3F70A468-935D-4768-8B1F-0021A4877CB9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4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joao.neto@mdr.gov.br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s://backgrounddownload.com/wp-content/uploads/2018/09/background-hijau-kuning-abstrak-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tângulo 10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FFFFFF">
              <a:alpha val="8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pt-BR" kern="0" dirty="0">
              <a:sym typeface="Arial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0"/>
            <a:ext cx="177800" cy="955675"/>
          </a:xfrm>
          <a:prstGeom prst="rect">
            <a:avLst/>
          </a:prstGeom>
          <a:solidFill>
            <a:srgbClr val="1890A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pt-BR" kern="0">
              <a:sym typeface="Arial"/>
            </a:endParaRPr>
          </a:p>
        </p:txBody>
      </p:sp>
      <p:pic>
        <p:nvPicPr>
          <p:cNvPr id="6149" name="Imagem 9"/>
          <p:cNvPicPr>
            <a:picLocks noChangeAspect="1"/>
          </p:cNvPicPr>
          <p:nvPr/>
        </p:nvPicPr>
        <p:blipFill>
          <a:blip r:embed="rId3">
            <a:clrChange>
              <a:clrFrom>
                <a:srgbClr val="FBFCFC"/>
              </a:clrFrom>
              <a:clrTo>
                <a:srgbClr val="FBFC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260"/>
          <a:stretch>
            <a:fillRect/>
          </a:stretch>
        </p:blipFill>
        <p:spPr bwMode="auto">
          <a:xfrm>
            <a:off x="0" y="5226050"/>
            <a:ext cx="9906000" cy="1624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Agrupar 1"/>
          <p:cNvGrpSpPr/>
          <p:nvPr/>
        </p:nvGrpSpPr>
        <p:grpSpPr>
          <a:xfrm>
            <a:off x="88900" y="1395411"/>
            <a:ext cx="9817100" cy="4238408"/>
            <a:chOff x="230217" y="2931318"/>
            <a:chExt cx="9906000" cy="4238408"/>
          </a:xfrm>
        </p:grpSpPr>
        <p:sp>
          <p:nvSpPr>
            <p:cNvPr id="13" name="Título 1"/>
            <p:cNvSpPr txBox="1">
              <a:spLocks/>
            </p:cNvSpPr>
            <p:nvPr/>
          </p:nvSpPr>
          <p:spPr>
            <a:xfrm>
              <a:off x="434931" y="2931318"/>
              <a:ext cx="9269835" cy="305075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lIns="91425" tIns="45700" rIns="91425" bIns="45700" anchor="ctr"/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  <a:defRPr sz="4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def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def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def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def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def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def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def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def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eaLnBrk="1" fontAlgn="auto" hangingPunct="1">
                <a:defRPr/>
              </a:pPr>
              <a:endParaRPr lang="pt-BR" sz="6000" b="1" kern="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eaLnBrk="1" fontAlgn="auto" hangingPunct="1">
                <a:defRPr/>
              </a:pPr>
              <a:r>
                <a:rPr lang="pt-BR" sz="3600" b="1" kern="0" dirty="0">
                  <a:solidFill>
                    <a:srgbClr val="0066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Plano de  Desenvolvimento Regional Sustentável - PDRS do Xingu</a:t>
              </a:r>
            </a:p>
            <a:p>
              <a:pPr eaLnBrk="1" fontAlgn="auto" hangingPunct="1">
                <a:defRPr/>
              </a:pPr>
              <a:endParaRPr lang="pt-BR" sz="1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r>
                <a:rPr lang="pt-BR" sz="1800" dirty="0"/>
                <a:t> COMISSÃO DE DESENVOLVIMENTO REGIONAL E TURISMO – CDR </a:t>
              </a:r>
            </a:p>
            <a:p>
              <a:r>
                <a:rPr lang="pt-BR" sz="1800" dirty="0"/>
                <a:t>SUBCOMISSÃO TEMPORÁRIA USINA DE BELO MONTE - CDRUBM </a:t>
              </a:r>
              <a:endParaRPr lang="pt-BR" sz="1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152" name="Retângulo 14"/>
            <p:cNvSpPr>
              <a:spLocks noChangeArrowheads="1"/>
            </p:cNvSpPr>
            <p:nvPr/>
          </p:nvSpPr>
          <p:spPr bwMode="auto">
            <a:xfrm>
              <a:off x="230217" y="6584951"/>
              <a:ext cx="99060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1143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pt-BR" altLang="pt-BR" sz="1600" b="1" dirty="0">
                  <a:solidFill>
                    <a:schemeClr val="tx1"/>
                  </a:solidFill>
                </a:rPr>
                <a:t>Audiência Pública/Senado Federal</a:t>
              </a:r>
            </a:p>
            <a:p>
              <a:pPr algn="ctr" eaLnBrk="1" hangingPunct="1"/>
              <a:r>
                <a:rPr lang="pt-BR" altLang="pt-BR" sz="1600" b="1" dirty="0">
                  <a:solidFill>
                    <a:schemeClr val="tx1"/>
                  </a:solidFill>
                </a:rPr>
                <a:t>Brasília, 04 de dezembro de 2019</a:t>
              </a:r>
            </a:p>
          </p:txBody>
        </p:sp>
      </p:grp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0" y="7938"/>
            <a:ext cx="9906000" cy="6858000"/>
          </a:xfrm>
          <a:prstGeom prst="rect">
            <a:avLst/>
          </a:prstGeom>
          <a:solidFill>
            <a:srgbClr val="BFD54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1" rIns="91441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pt-BR" kern="0" dirty="0">
              <a:sym typeface="Arial"/>
            </a:endParaRP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873500" y="273050"/>
            <a:ext cx="5537200" cy="5853113"/>
          </a:xfrm>
        </p:spPr>
        <p:txBody>
          <a:bodyPr/>
          <a:lstStyle/>
          <a:p>
            <a:pPr marL="0" indent="0" eaLnBrk="1" fontAlgn="auto" hangingPunct="1">
              <a:spcBef>
                <a:spcPts val="100"/>
              </a:spcBef>
              <a:buFont typeface="Arial"/>
              <a:buNone/>
              <a:defRPr/>
            </a:pPr>
            <a:endParaRPr lang="pt-BR" sz="2400" dirty="0">
              <a:solidFill>
                <a:schemeClr val="dk1"/>
              </a:solidFill>
              <a:ea typeface="Calibri"/>
              <a:sym typeface="Calibri"/>
            </a:endParaRPr>
          </a:p>
          <a:p>
            <a:pPr eaLnBrk="1" fontAlgn="auto" hangingPunct="1">
              <a:spcBef>
                <a:spcPts val="35"/>
              </a:spcBef>
              <a:buFont typeface="Arial"/>
              <a:buChar char="•"/>
              <a:defRPr/>
            </a:pPr>
            <a:endParaRPr lang="pt-BR" sz="2800" dirty="0">
              <a:solidFill>
                <a:schemeClr val="dk1"/>
              </a:solidFill>
              <a:latin typeface="Times New Roman"/>
              <a:ea typeface="Calibri"/>
              <a:cs typeface="Times New Roman"/>
              <a:sym typeface="Calibri"/>
            </a:endParaRPr>
          </a:p>
          <a:p>
            <a:pPr marL="0" indent="0" eaLnBrk="1" fontAlgn="auto" hangingPunct="1">
              <a:spcBef>
                <a:spcPts val="600"/>
              </a:spcBef>
              <a:spcAft>
                <a:spcPts val="600"/>
              </a:spcAft>
              <a:buFont typeface="Arial"/>
              <a:buNone/>
              <a:defRPr/>
            </a:pPr>
            <a:endParaRPr lang="pt-BR" sz="24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0" y="0"/>
            <a:ext cx="177800" cy="955675"/>
          </a:xfrm>
          <a:prstGeom prst="rect">
            <a:avLst/>
          </a:prstGeom>
          <a:solidFill>
            <a:srgbClr val="1890A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pt-BR" kern="0">
              <a:sym typeface="Arial"/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A1A3022A-1BBC-44FE-9989-45C7B435E8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1148137"/>
              </p:ext>
            </p:extLst>
          </p:nvPr>
        </p:nvGraphicFramePr>
        <p:xfrm>
          <a:off x="1071154" y="876300"/>
          <a:ext cx="7707086" cy="55916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63222">
                  <a:extLst>
                    <a:ext uri="{9D8B030D-6E8A-4147-A177-3AD203B41FA5}">
                      <a16:colId xmlns:a16="http://schemas.microsoft.com/office/drawing/2014/main" val="1691983055"/>
                    </a:ext>
                  </a:extLst>
                </a:gridCol>
                <a:gridCol w="1028936">
                  <a:extLst>
                    <a:ext uri="{9D8B030D-6E8A-4147-A177-3AD203B41FA5}">
                      <a16:colId xmlns:a16="http://schemas.microsoft.com/office/drawing/2014/main" val="3519618091"/>
                    </a:ext>
                  </a:extLst>
                </a:gridCol>
                <a:gridCol w="899088">
                  <a:extLst>
                    <a:ext uri="{9D8B030D-6E8A-4147-A177-3AD203B41FA5}">
                      <a16:colId xmlns:a16="http://schemas.microsoft.com/office/drawing/2014/main" val="2766422570"/>
                    </a:ext>
                  </a:extLst>
                </a:gridCol>
                <a:gridCol w="830507">
                  <a:extLst>
                    <a:ext uri="{9D8B030D-6E8A-4147-A177-3AD203B41FA5}">
                      <a16:colId xmlns:a16="http://schemas.microsoft.com/office/drawing/2014/main" val="2484363985"/>
                    </a:ext>
                  </a:extLst>
                </a:gridCol>
                <a:gridCol w="1001605">
                  <a:extLst>
                    <a:ext uri="{9D8B030D-6E8A-4147-A177-3AD203B41FA5}">
                      <a16:colId xmlns:a16="http://schemas.microsoft.com/office/drawing/2014/main" val="946074248"/>
                    </a:ext>
                  </a:extLst>
                </a:gridCol>
                <a:gridCol w="1056630">
                  <a:extLst>
                    <a:ext uri="{9D8B030D-6E8A-4147-A177-3AD203B41FA5}">
                      <a16:colId xmlns:a16="http://schemas.microsoft.com/office/drawing/2014/main" val="3027169026"/>
                    </a:ext>
                  </a:extLst>
                </a:gridCol>
                <a:gridCol w="963222">
                  <a:extLst>
                    <a:ext uri="{9D8B030D-6E8A-4147-A177-3AD203B41FA5}">
                      <a16:colId xmlns:a16="http://schemas.microsoft.com/office/drawing/2014/main" val="814072753"/>
                    </a:ext>
                  </a:extLst>
                </a:gridCol>
                <a:gridCol w="963876">
                  <a:extLst>
                    <a:ext uri="{9D8B030D-6E8A-4147-A177-3AD203B41FA5}">
                      <a16:colId xmlns:a16="http://schemas.microsoft.com/office/drawing/2014/main" val="3183249240"/>
                    </a:ext>
                  </a:extLst>
                </a:gridCol>
              </a:tblGrid>
              <a:tr h="4658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t-BR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dirty="0">
                          <a:effectLst/>
                        </a:rPr>
                        <a:t> EM FINALIZAÇÃO</a:t>
                      </a:r>
                      <a:endParaRPr lang="pt-BR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dirty="0">
                          <a:effectLst/>
                        </a:rPr>
                        <a:t>A INICIAR</a:t>
                      </a:r>
                      <a:endParaRPr lang="pt-BR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dirty="0">
                          <a:effectLst/>
                        </a:rPr>
                        <a:t>CANCELADO</a:t>
                      </a:r>
                      <a:endParaRPr lang="pt-BR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dirty="0">
                          <a:effectLst/>
                        </a:rPr>
                        <a:t>EM EXECUÇÃO</a:t>
                      </a:r>
                      <a:endParaRPr lang="pt-BR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dirty="0">
                          <a:effectLst/>
                        </a:rPr>
                        <a:t>FINALIZADO</a:t>
                      </a:r>
                      <a:endParaRPr lang="pt-BR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dirty="0">
                          <a:effectLst/>
                        </a:rPr>
                        <a:t>PARALISADO</a:t>
                      </a:r>
                      <a:endParaRPr lang="pt-BR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dirty="0">
                          <a:effectLst/>
                        </a:rPr>
                        <a:t>TOTAL GERAL</a:t>
                      </a:r>
                      <a:endParaRPr lang="pt-BR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extLst>
                  <a:ext uri="{0D108BD9-81ED-4DB2-BD59-A6C34878D82A}">
                    <a16:rowId xmlns:a16="http://schemas.microsoft.com/office/drawing/2014/main" val="3536441021"/>
                  </a:ext>
                </a:extLst>
              </a:tr>
              <a:tr h="4658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dirty="0">
                          <a:effectLst/>
                        </a:rPr>
                        <a:t>CG</a:t>
                      </a:r>
                      <a:endParaRPr lang="pt-BR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>
                          <a:effectLst/>
                        </a:rPr>
                        <a:t> R$              200,000.00 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pt-BR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pt-BR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pt-BR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>
                          <a:effectLst/>
                        </a:rPr>
                        <a:t> R$           1,122,184.64 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pt-BR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>
                          <a:effectLst/>
                        </a:rPr>
                        <a:t> R$          1,322,184.64 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extLst>
                  <a:ext uri="{0D108BD9-81ED-4DB2-BD59-A6C34878D82A}">
                    <a16:rowId xmlns:a16="http://schemas.microsoft.com/office/drawing/2014/main" val="388293263"/>
                  </a:ext>
                </a:extLst>
              </a:tr>
              <a:tr h="4658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dirty="0">
                          <a:effectLst/>
                        </a:rPr>
                        <a:t>CGDEX</a:t>
                      </a:r>
                      <a:endParaRPr lang="pt-BR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pt-BR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pt-BR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pt-BR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 R$              7,800,000.00 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 R$         18,179,000.00 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pt-BR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>
                          <a:effectLst/>
                        </a:rPr>
                        <a:t> R$        25,979,000.00 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extLst>
                  <a:ext uri="{0D108BD9-81ED-4DB2-BD59-A6C34878D82A}">
                    <a16:rowId xmlns:a16="http://schemas.microsoft.com/office/drawing/2014/main" val="2611457515"/>
                  </a:ext>
                </a:extLst>
              </a:tr>
              <a:tr h="4658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dirty="0">
                          <a:effectLst/>
                        </a:rPr>
                        <a:t>CT-01</a:t>
                      </a:r>
                      <a:endParaRPr lang="pt-BR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 R$          4,675,754.56 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>
                          <a:effectLst/>
                        </a:rPr>
                        <a:t> R$   1,412,415.60 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pt-BR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>
                          <a:effectLst/>
                        </a:rPr>
                        <a:t> R$           16,079,062.82 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 R$           1,585,400.00 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 R$        1,940,750.00 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>
                          <a:effectLst/>
                        </a:rPr>
                        <a:t> R$        25,693,382.98 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extLst>
                  <a:ext uri="{0D108BD9-81ED-4DB2-BD59-A6C34878D82A}">
                    <a16:rowId xmlns:a16="http://schemas.microsoft.com/office/drawing/2014/main" val="3408980485"/>
                  </a:ext>
                </a:extLst>
              </a:tr>
              <a:tr h="4658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dirty="0">
                          <a:effectLst/>
                        </a:rPr>
                        <a:t>CT-02</a:t>
                      </a:r>
                      <a:endParaRPr lang="pt-BR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 R$          7,091,354.48 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>
                          <a:effectLst/>
                        </a:rPr>
                        <a:t> R$   3,500,000.00 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pt-BR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>
                          <a:effectLst/>
                        </a:rPr>
                        <a:t> R$           32,164,937.58 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>
                          <a:effectLst/>
                        </a:rPr>
                        <a:t> R$           7,177,850.00 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 R$        9,358,378.00 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 R$        59,292,520.06 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extLst>
                  <a:ext uri="{0D108BD9-81ED-4DB2-BD59-A6C34878D82A}">
                    <a16:rowId xmlns:a16="http://schemas.microsoft.com/office/drawing/2014/main" val="2676669175"/>
                  </a:ext>
                </a:extLst>
              </a:tr>
              <a:tr h="4663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dirty="0">
                          <a:effectLst/>
                        </a:rPr>
                        <a:t>CT-03</a:t>
                      </a:r>
                      <a:endParaRPr lang="pt-BR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 R$          5,216,761.69 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pt-BR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>
                          <a:effectLst/>
                        </a:rPr>
                        <a:t> R$          2,585,893.98 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 R$           18,342,166.44 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>
                          <a:effectLst/>
                        </a:rPr>
                        <a:t> R$           3,235,093.00 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 R$        6,977,061.12 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 R$        36,356,976.23 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extLst>
                  <a:ext uri="{0D108BD9-81ED-4DB2-BD59-A6C34878D82A}">
                    <a16:rowId xmlns:a16="http://schemas.microsoft.com/office/drawing/2014/main" val="2036316196"/>
                  </a:ext>
                </a:extLst>
              </a:tr>
              <a:tr h="4658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dirty="0">
                          <a:effectLst/>
                        </a:rPr>
                        <a:t>CT-04</a:t>
                      </a:r>
                      <a:endParaRPr lang="pt-BR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 R$          7,762,941.84 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 R$      582,593.00 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 R$                               -   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>
                          <a:effectLst/>
                        </a:rPr>
                        <a:t> R$              6,764,913.55 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>
                          <a:effectLst/>
                        </a:rPr>
                        <a:t> R$           6,015,326.00 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 R$        3,533,582.21 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 R$        24,659,356.60 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extLst>
                  <a:ext uri="{0D108BD9-81ED-4DB2-BD59-A6C34878D82A}">
                    <a16:rowId xmlns:a16="http://schemas.microsoft.com/office/drawing/2014/main" val="3785497947"/>
                  </a:ext>
                </a:extLst>
              </a:tr>
              <a:tr h="4658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dirty="0">
                          <a:effectLst/>
                        </a:rPr>
                        <a:t>CT-05</a:t>
                      </a:r>
                      <a:endParaRPr lang="pt-BR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pt-BR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pt-BR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pt-BR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 R$              2,199,277.09 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>
                          <a:effectLst/>
                        </a:rPr>
                        <a:t> R$           5,019,600.00 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>
                          <a:effectLst/>
                        </a:rPr>
                        <a:t> R$            248,886.00 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 R$          7,467,763.09 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extLst>
                  <a:ext uri="{0D108BD9-81ED-4DB2-BD59-A6C34878D82A}">
                    <a16:rowId xmlns:a16="http://schemas.microsoft.com/office/drawing/2014/main" val="632207882"/>
                  </a:ext>
                </a:extLst>
              </a:tr>
              <a:tr h="4658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dirty="0">
                          <a:effectLst/>
                        </a:rPr>
                        <a:t>CT-06</a:t>
                      </a:r>
                      <a:endParaRPr lang="pt-BR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 R$          2,926,524.00 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 R$   1,593,800.00 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pt-BR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 R$              9,649,546.00 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>
                          <a:effectLst/>
                        </a:rPr>
                        <a:t> R$           3,356,197.91 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>
                          <a:effectLst/>
                        </a:rPr>
                        <a:t> R$        6,315,677.28 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 R$        23,841,745.19 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extLst>
                  <a:ext uri="{0D108BD9-81ED-4DB2-BD59-A6C34878D82A}">
                    <a16:rowId xmlns:a16="http://schemas.microsoft.com/office/drawing/2014/main" val="2981028508"/>
                  </a:ext>
                </a:extLst>
              </a:tr>
              <a:tr h="4658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dirty="0">
                          <a:effectLst/>
                        </a:rPr>
                        <a:t>CT-07</a:t>
                      </a:r>
                      <a:endParaRPr lang="pt-BR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 R$        25,581,203.81 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pt-BR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pt-BR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 R$              5,666,618.59 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>
                          <a:effectLst/>
                        </a:rPr>
                        <a:t> R$         10,989,500.00 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>
                          <a:effectLst/>
                        </a:rPr>
                        <a:t> R$        1,484,400.25 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>
                          <a:effectLst/>
                        </a:rPr>
                        <a:t> R$        43,721,722.65 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extLst>
                  <a:ext uri="{0D108BD9-81ED-4DB2-BD59-A6C34878D82A}">
                    <a16:rowId xmlns:a16="http://schemas.microsoft.com/office/drawing/2014/main" val="666696139"/>
                  </a:ext>
                </a:extLst>
              </a:tr>
              <a:tr h="4658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dirty="0">
                          <a:effectLst/>
                        </a:rPr>
                        <a:t>CT-08</a:t>
                      </a:r>
                      <a:endParaRPr lang="pt-BR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 R$          8,793,294.48 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 R$      564,368.00 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pt-BR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 R$           11,684,246.79 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 R$           3,829,635.54 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>
                          <a:effectLst/>
                        </a:rPr>
                        <a:t> R$        8,197,698.26 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>
                          <a:effectLst/>
                        </a:rPr>
                        <a:t> R$        33,069,243.07 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extLst>
                  <a:ext uri="{0D108BD9-81ED-4DB2-BD59-A6C34878D82A}">
                    <a16:rowId xmlns:a16="http://schemas.microsoft.com/office/drawing/2014/main" val="1781941603"/>
                  </a:ext>
                </a:extLst>
              </a:tr>
              <a:tr h="4663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dirty="0">
                          <a:effectLst/>
                        </a:rPr>
                        <a:t>Total Geral</a:t>
                      </a:r>
                      <a:endParaRPr lang="pt-BR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 R$        62,247,834.86 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 R$   7,653,176.60 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 R$          2,585,893.98 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 R$         110,350,768.86 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 R$         60,509,787.09 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 R$      38,056,433.12 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>
                          <a:effectLst/>
                        </a:rPr>
                        <a:t> R$      281,403,894.51 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7" marR="5497" marT="5497" marB="0" anchor="b"/>
                </a:tc>
                <a:extLst>
                  <a:ext uri="{0D108BD9-81ED-4DB2-BD59-A6C34878D82A}">
                    <a16:rowId xmlns:a16="http://schemas.microsoft.com/office/drawing/2014/main" val="3979750982"/>
                  </a:ext>
                </a:extLst>
              </a:tr>
            </a:tbl>
          </a:graphicData>
        </a:graphic>
      </p:graphicFrame>
      <p:sp>
        <p:nvSpPr>
          <p:cNvPr id="9" name="Título 1">
            <a:extLst>
              <a:ext uri="{FF2B5EF4-FFF2-40B4-BE49-F238E27FC236}">
                <a16:creationId xmlns:a16="http://schemas.microsoft.com/office/drawing/2014/main" id="{E4DE397C-4035-44C3-B63D-DD02D7F470F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31788" y="176213"/>
            <a:ext cx="5666340" cy="603250"/>
          </a:xfrm>
        </p:spPr>
        <p:txBody>
          <a:bodyPr/>
          <a:lstStyle/>
          <a:p>
            <a:pPr algn="l" eaLnBrk="1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Calibri" panose="020F0502020204030204" pitchFamily="34" charset="0"/>
              <a:buNone/>
            </a:pPr>
            <a:r>
              <a:rPr lang="pt-BR" altLang="pt-BR" sz="2800" b="1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Recursos PDRS do Xingu aprovados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BFD54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1" rIns="91441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pt-BR" b="1" dirty="0">
              <a:solidFill>
                <a:schemeClr val="tx1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pt-BR" b="1" dirty="0">
              <a:solidFill>
                <a:schemeClr val="tx1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pt-BR" b="1" dirty="0">
              <a:solidFill>
                <a:schemeClr val="tx1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pt-BR" b="1" dirty="0">
              <a:solidFill>
                <a:schemeClr val="tx1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pt-BR" b="1" dirty="0">
              <a:solidFill>
                <a:schemeClr val="tx1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pt-BR" b="1" dirty="0">
              <a:solidFill>
                <a:schemeClr val="tx1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pt-BR" b="1" dirty="0">
              <a:solidFill>
                <a:schemeClr val="tx1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pt-BR" b="1" dirty="0">
              <a:solidFill>
                <a:schemeClr val="tx1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pt-BR" b="1" dirty="0">
              <a:solidFill>
                <a:schemeClr val="tx1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pt-BR" b="1" dirty="0">
              <a:solidFill>
                <a:schemeClr val="tx1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pt-BR" b="1" dirty="0">
              <a:solidFill>
                <a:schemeClr val="tx1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pt-BR" b="1" dirty="0">
              <a:solidFill>
                <a:schemeClr val="tx1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pt-BR" b="1" dirty="0">
              <a:solidFill>
                <a:schemeClr val="tx1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pt-BR" b="1" dirty="0">
              <a:solidFill>
                <a:schemeClr val="tx1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pt-BR" b="1" dirty="0">
              <a:solidFill>
                <a:schemeClr val="tx1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pt-BR" b="1" dirty="0">
              <a:solidFill>
                <a:schemeClr val="tx1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pt-BR" b="1" dirty="0">
              <a:solidFill>
                <a:schemeClr val="tx1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pt-BR" b="1" dirty="0">
              <a:solidFill>
                <a:schemeClr val="tx1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pt-BR" b="1" dirty="0">
              <a:solidFill>
                <a:schemeClr val="tx1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r>
              <a:rPr lang="pt-BR" b="1" dirty="0">
                <a:solidFill>
                  <a:schemeClr val="tx1"/>
                </a:solidFill>
              </a:rPr>
              <a:t>Fonte:</a:t>
            </a:r>
            <a:r>
              <a:rPr lang="pt-BR" dirty="0">
                <a:solidFill>
                  <a:schemeClr val="tx1"/>
                </a:solidFill>
              </a:rPr>
              <a:t> Instituto Avaliação IA</a:t>
            </a:r>
            <a:endParaRPr lang="pt-BR" kern="0" dirty="0">
              <a:solidFill>
                <a:schemeClr val="tx1"/>
              </a:solidFill>
              <a:sym typeface="Arial"/>
            </a:endParaRPr>
          </a:p>
        </p:txBody>
      </p:sp>
      <p:sp>
        <p:nvSpPr>
          <p:cNvPr id="16387" name="Título 1"/>
          <p:cNvSpPr txBox="1">
            <a:spLocks noGrp="1"/>
          </p:cNvSpPr>
          <p:nvPr>
            <p:ph type="title"/>
          </p:nvPr>
        </p:nvSpPr>
        <p:spPr>
          <a:xfrm>
            <a:off x="331788" y="176213"/>
            <a:ext cx="5641173" cy="955674"/>
          </a:xfrm>
        </p:spPr>
        <p:txBody>
          <a:bodyPr/>
          <a:lstStyle/>
          <a:p>
            <a:pPr algn="l" eaLnBrk="1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pt-BR" sz="2800" b="1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Situação dos projetos aprovados e  recursos financeiros aplicados</a:t>
            </a:r>
            <a:endParaRPr lang="pt-BR" altLang="pt-BR" sz="2800" b="1" dirty="0">
              <a:solidFill>
                <a:srgbClr val="006600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0" y="0"/>
            <a:ext cx="177800" cy="955675"/>
          </a:xfrm>
          <a:prstGeom prst="rect">
            <a:avLst/>
          </a:prstGeom>
          <a:solidFill>
            <a:srgbClr val="1890A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pt-BR" kern="0">
              <a:sym typeface="Arial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5E95B6F-C8DD-4683-821C-7951DC81A108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846590" y="1736303"/>
            <a:ext cx="8078598" cy="3825380"/>
          </a:xfrm>
          <a:prstGeom prst="rect">
            <a:avLst/>
          </a:prstGeom>
          <a:ln w="15875">
            <a:solidFill>
              <a:srgbClr val="002060"/>
            </a:solidFill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0" y="-11566"/>
            <a:ext cx="9906000" cy="6858000"/>
          </a:xfrm>
          <a:prstGeom prst="rect">
            <a:avLst/>
          </a:prstGeom>
          <a:solidFill>
            <a:srgbClr val="BFD54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1" rIns="91441" anchor="ctr"/>
          <a:lstStyle/>
          <a:p>
            <a:pPr>
              <a:spcAft>
                <a:spcPts val="0"/>
              </a:spcAft>
            </a:pPr>
            <a:endParaRPr lang="pt-BR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Subtítulo 2"/>
          <p:cNvSpPr txBox="1">
            <a:spLocks/>
          </p:cNvSpPr>
          <p:nvPr/>
        </p:nvSpPr>
        <p:spPr>
          <a:xfrm>
            <a:off x="177800" y="1606551"/>
            <a:ext cx="9375775" cy="4395238"/>
          </a:xfrm>
          <a:prstGeom prst="rect">
            <a:avLst/>
          </a:prstGeom>
        </p:spPr>
        <p:txBody>
          <a:bodyPr lIns="91441" rIns="91441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fontAlgn="auto">
              <a:spcAft>
                <a:spcPts val="0"/>
              </a:spcAft>
              <a:buClr>
                <a:srgbClr val="000000"/>
              </a:buClr>
              <a:defRPr/>
            </a:pPr>
            <a:endParaRPr lang="pt-BR" sz="2402" b="1" dirty="0">
              <a:latin typeface="Calibri" panose="020F0502020204030204" pitchFamily="34" charset="0"/>
              <a:sym typeface="Arial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0" y="0"/>
            <a:ext cx="177800" cy="955675"/>
          </a:xfrm>
          <a:prstGeom prst="rect">
            <a:avLst/>
          </a:prstGeom>
          <a:solidFill>
            <a:srgbClr val="1890A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pt-BR" kern="0">
              <a:sym typeface="Arial"/>
            </a:endParaRPr>
          </a:p>
        </p:txBody>
      </p:sp>
      <p:sp>
        <p:nvSpPr>
          <p:cNvPr id="8197" name="CaixaDeTexto 1"/>
          <p:cNvSpPr txBox="1">
            <a:spLocks noChangeArrowheads="1"/>
          </p:cNvSpPr>
          <p:nvPr/>
        </p:nvSpPr>
        <p:spPr bwMode="auto">
          <a:xfrm>
            <a:off x="177800" y="424779"/>
            <a:ext cx="5583324" cy="1431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28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Plano de ação (Próximos passos) </a:t>
            </a:r>
          </a:p>
          <a:p>
            <a:pPr eaLnBrk="1" hangingPunct="1"/>
            <a:endParaRPr lang="pt-BR" altLang="pt-BR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pt-BR" altLang="pt-BR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E090B8D1-D103-4B7F-AE18-37C569732CA9}"/>
              </a:ext>
            </a:extLst>
          </p:cNvPr>
          <p:cNvSpPr txBox="1"/>
          <p:nvPr/>
        </p:nvSpPr>
        <p:spPr>
          <a:xfrm>
            <a:off x="775064" y="1465797"/>
            <a:ext cx="864761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pt-BR" sz="2000" b="1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Reativação do PDRS do Xingu pelas seguintes etapas:</a:t>
            </a:r>
          </a:p>
          <a:p>
            <a:pPr>
              <a:spcAft>
                <a:spcPts val="0"/>
              </a:spcAft>
            </a:pPr>
            <a:endParaRPr lang="pt-BR" sz="20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Clr>
                <a:srgbClr val="C00000"/>
              </a:buClr>
              <a:buFont typeface="+mj-lt"/>
              <a:buAutoNum type="arabicParenR"/>
            </a:pPr>
            <a:r>
              <a:rPr lang="pt-BR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Análise discriminada e pormenorizada das despesas realizadas;</a:t>
            </a:r>
          </a:p>
          <a:p>
            <a:pPr marL="342900" lvl="0" indent="-342900">
              <a:spcAft>
                <a:spcPts val="0"/>
              </a:spcAft>
              <a:buClr>
                <a:srgbClr val="C00000"/>
              </a:buClr>
              <a:buFont typeface="+mj-lt"/>
              <a:buAutoNum type="arabicParenR"/>
            </a:pPr>
            <a:endParaRPr lang="pt-BR" sz="20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Clr>
                <a:srgbClr val="C00000"/>
              </a:buClr>
              <a:buFont typeface="+mj-lt"/>
              <a:buAutoNum type="arabicParenR"/>
            </a:pPr>
            <a:r>
              <a:rPr lang="pt-BR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Minuta de novo decreto com estrutura de governança envolvendo diferentes atores e recriação de um Comitê Gestor;</a:t>
            </a:r>
          </a:p>
          <a:p>
            <a:pPr marL="342900" lvl="0" indent="-342900">
              <a:spcAft>
                <a:spcPts val="0"/>
              </a:spcAft>
              <a:buClr>
                <a:srgbClr val="C00000"/>
              </a:buClr>
              <a:buFont typeface="+mj-lt"/>
              <a:buAutoNum type="arabicParenR"/>
            </a:pPr>
            <a:endParaRPr lang="pt-BR" sz="20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Clr>
                <a:srgbClr val="C00000"/>
              </a:buClr>
              <a:buFont typeface="+mj-lt"/>
              <a:buAutoNum type="arabicParenR"/>
            </a:pPr>
            <a:r>
              <a:rPr lang="pt-BR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Termo de Referência para um novo PDRS Xingu;</a:t>
            </a:r>
          </a:p>
          <a:p>
            <a:pPr marL="342900" lvl="0" indent="-342900">
              <a:spcAft>
                <a:spcPts val="0"/>
              </a:spcAft>
              <a:buClr>
                <a:srgbClr val="C00000"/>
              </a:buClr>
              <a:buFont typeface="+mj-lt"/>
              <a:buAutoNum type="arabicParenR"/>
            </a:pPr>
            <a:endParaRPr lang="pt-BR" sz="20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Clr>
                <a:srgbClr val="C00000"/>
              </a:buClr>
              <a:buFont typeface="+mj-lt"/>
              <a:buAutoNum type="arabicParenR"/>
            </a:pPr>
            <a:r>
              <a:rPr lang="pt-BR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Proposição de uma entidade jurídica privada para gerir os recursos e projetos do PDRS Xingu.</a:t>
            </a:r>
          </a:p>
          <a:p>
            <a:endParaRPr lang="pt-B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tângulo 15"/>
          <p:cNvSpPr/>
          <p:nvPr/>
        </p:nvSpPr>
        <p:spPr>
          <a:xfrm>
            <a:off x="0" y="7938"/>
            <a:ext cx="9906000" cy="6858000"/>
          </a:xfrm>
          <a:prstGeom prst="rect">
            <a:avLst/>
          </a:prstGeom>
          <a:solidFill>
            <a:srgbClr val="BFD54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1" rIns="91441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r>
              <a:rPr lang="pt-BR" sz="1600" b="1" kern="0" dirty="0">
                <a:solidFill>
                  <a:schemeClr val="tx1"/>
                </a:solidFill>
                <a:latin typeface="open_sansregular"/>
                <a:sym typeface="Arial"/>
              </a:rPr>
              <a:t>João Mendes da Rocha Neto</a:t>
            </a:r>
          </a:p>
          <a:p>
            <a:pPr algn="ctr"/>
            <a:r>
              <a:rPr lang="pt-BR" sz="1600" dirty="0">
                <a:solidFill>
                  <a:schemeClr val="tx1"/>
                </a:solidFill>
                <a:latin typeface="open_sansregular"/>
              </a:rPr>
              <a:t>Diretor de Desenvolvimento Regional e Urbano</a:t>
            </a:r>
          </a:p>
          <a:p>
            <a:pPr algn="ctr"/>
            <a:r>
              <a:rPr lang="pt-BR" sz="1600" dirty="0">
                <a:solidFill>
                  <a:schemeClr val="tx1"/>
                </a:solidFill>
                <a:latin typeface="open_sansregular"/>
              </a:rPr>
              <a:t>Secretaria Nacional de Desenvolvimento Regional e Urbano</a:t>
            </a:r>
          </a:p>
          <a:p>
            <a:pPr algn="ctr"/>
            <a:r>
              <a:rPr lang="pt-BR" sz="1600" dirty="0">
                <a:solidFill>
                  <a:schemeClr val="tx1"/>
                </a:solidFill>
                <a:latin typeface="open_sansregular"/>
                <a:hlinkClick r:id="rId2"/>
              </a:rPr>
              <a:t>joao.neto@mdr.gov.br</a:t>
            </a:r>
            <a:r>
              <a:rPr lang="pt-BR" sz="1600" dirty="0">
                <a:solidFill>
                  <a:schemeClr val="tx1"/>
                </a:solidFill>
                <a:latin typeface="open_sansregular"/>
              </a:rPr>
              <a:t> </a:t>
            </a:r>
          </a:p>
          <a:p>
            <a:pPr algn="ctr"/>
            <a:br>
              <a:rPr lang="pt-BR" sz="3200" dirty="0">
                <a:solidFill>
                  <a:schemeClr val="tx1"/>
                </a:solidFill>
                <a:latin typeface="open_sansregular"/>
              </a:rPr>
            </a:br>
            <a:r>
              <a:rPr lang="pt-BR" sz="1200" dirty="0">
                <a:solidFill>
                  <a:schemeClr val="tx1"/>
                </a:solidFill>
                <a:latin typeface="open_sansregular"/>
              </a:rPr>
              <a:t>Setor de Grandes Áreas Norte, 906 Módulo F, Bloco A, Sala 201</a:t>
            </a:r>
            <a:br>
              <a:rPr lang="pt-BR" sz="1200" dirty="0">
                <a:solidFill>
                  <a:schemeClr val="tx1"/>
                </a:solidFill>
                <a:latin typeface="open_sansregular"/>
              </a:rPr>
            </a:br>
            <a:r>
              <a:rPr lang="pt-BR" sz="1200" dirty="0">
                <a:solidFill>
                  <a:schemeClr val="tx1"/>
                </a:solidFill>
                <a:latin typeface="open_sansregular"/>
              </a:rPr>
              <a:t>Brasília/DF - CEP 70 790-060</a:t>
            </a:r>
            <a:br>
              <a:rPr lang="pt-BR" sz="1200" dirty="0">
                <a:solidFill>
                  <a:schemeClr val="tx1"/>
                </a:solidFill>
                <a:latin typeface="open_sansregular"/>
              </a:rPr>
            </a:br>
            <a:r>
              <a:rPr lang="pt-BR" sz="1200" dirty="0">
                <a:solidFill>
                  <a:schemeClr val="tx1"/>
                </a:solidFill>
                <a:latin typeface="open_sansregular"/>
              </a:rPr>
              <a:t>Telefone: (61) 2034-5633</a:t>
            </a:r>
            <a:endParaRPr lang="pt-BR" sz="1200" kern="0" dirty="0">
              <a:solidFill>
                <a:schemeClr val="tx1"/>
              </a:solidFill>
              <a:latin typeface="open_sansregular"/>
              <a:sym typeface="Arial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0" y="0"/>
            <a:ext cx="177800" cy="955675"/>
          </a:xfrm>
          <a:prstGeom prst="rect">
            <a:avLst/>
          </a:prstGeom>
          <a:solidFill>
            <a:srgbClr val="1890A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pt-BR" kern="0"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2788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>
            <a:extLst>
              <a:ext uri="{FF2B5EF4-FFF2-40B4-BE49-F238E27FC236}">
                <a16:creationId xmlns:a16="http://schemas.microsoft.com/office/drawing/2014/main" id="{7DE9B5BA-0D27-4890-83D7-C3267F10689E}"/>
              </a:ext>
            </a:extLst>
          </p:cNvPr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BFD54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1" rIns="91441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pt-BR" kern="0" dirty="0">
              <a:sym typeface="Arial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pt-BR" kern="0" dirty="0">
              <a:solidFill>
                <a:srgbClr val="006600"/>
              </a:solidFill>
              <a:sym typeface="Arial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0"/>
            <a:ext cx="177800" cy="955675"/>
          </a:xfrm>
          <a:prstGeom prst="rect">
            <a:avLst/>
          </a:prstGeom>
          <a:solidFill>
            <a:srgbClr val="1890A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pt-BR" kern="0">
              <a:sym typeface="Arial"/>
            </a:endParaRPr>
          </a:p>
        </p:txBody>
      </p:sp>
      <p:pic>
        <p:nvPicPr>
          <p:cNvPr id="6149" name="Imagem 9"/>
          <p:cNvPicPr>
            <a:picLocks noChangeAspect="1"/>
          </p:cNvPicPr>
          <p:nvPr/>
        </p:nvPicPr>
        <p:blipFill>
          <a:blip r:embed="rId2">
            <a:clrChange>
              <a:clrFrom>
                <a:srgbClr val="FBFCFC"/>
              </a:clrFrom>
              <a:clrTo>
                <a:srgbClr val="FBFC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260"/>
          <a:stretch>
            <a:fillRect/>
          </a:stretch>
        </p:blipFill>
        <p:spPr bwMode="auto">
          <a:xfrm>
            <a:off x="0" y="5226050"/>
            <a:ext cx="9906000" cy="1624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ítulo 1"/>
          <p:cNvSpPr txBox="1">
            <a:spLocks/>
          </p:cNvSpPr>
          <p:nvPr/>
        </p:nvSpPr>
        <p:spPr>
          <a:xfrm>
            <a:off x="276496" y="164015"/>
            <a:ext cx="3267114" cy="725073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45700" rIns="91425" bIns="4570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eaLnBrk="1" fontAlgn="auto" hangingPunct="1">
              <a:defRPr/>
            </a:pPr>
            <a:endParaRPr lang="pt-BR" sz="6000" b="1" kern="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eaLnBrk="1" fontAlgn="auto" hangingPunct="1">
              <a:defRPr/>
            </a:pPr>
            <a:endParaRPr lang="pt-BR" sz="2800" b="1" kern="0" dirty="0">
              <a:solidFill>
                <a:srgbClr val="00CC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eaLnBrk="1" fontAlgn="auto" hangingPunct="1">
              <a:defRPr/>
            </a:pPr>
            <a:endParaRPr lang="pt-BR" sz="2800" b="1" kern="0" dirty="0">
              <a:solidFill>
                <a:srgbClr val="00CC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eaLnBrk="1" fontAlgn="auto" hangingPunct="1">
              <a:defRPr/>
            </a:pPr>
            <a:endParaRPr lang="pt-BR" sz="2800" b="1" kern="0" dirty="0">
              <a:solidFill>
                <a:srgbClr val="00CC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eaLnBrk="1" fontAlgn="auto" hangingPunct="1">
              <a:defRPr/>
            </a:pPr>
            <a:endParaRPr lang="pt-BR" sz="2800" b="1" kern="0" dirty="0">
              <a:solidFill>
                <a:srgbClr val="00CC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eaLnBrk="1" fontAlgn="auto" hangingPunct="1">
              <a:defRPr/>
            </a:pPr>
            <a:endParaRPr lang="pt-BR" sz="2800" b="1" kern="0" dirty="0">
              <a:solidFill>
                <a:srgbClr val="00CC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eaLnBrk="1" fontAlgn="auto" hangingPunct="1">
              <a:defRPr/>
            </a:pPr>
            <a:endParaRPr lang="pt-BR" sz="2800" b="1" kern="0" dirty="0">
              <a:solidFill>
                <a:srgbClr val="00CC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eaLnBrk="1" fontAlgn="auto" hangingPunct="1">
              <a:defRPr/>
            </a:pPr>
            <a:r>
              <a:rPr lang="pt-BR" sz="2800" b="1" kern="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Cronologia</a:t>
            </a:r>
            <a:endParaRPr lang="pt-BR" sz="2800" b="1" kern="0" dirty="0">
              <a:solidFill>
                <a:srgbClr val="00CC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eaLnBrk="1" fontAlgn="auto" hangingPunct="1">
              <a:defRPr/>
            </a:pPr>
            <a:endParaRPr lang="pt-BR" sz="2800" b="1" kern="0" dirty="0">
              <a:solidFill>
                <a:srgbClr val="00CC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eaLnBrk="1" fontAlgn="auto" hangingPunct="1">
              <a:defRPr/>
            </a:pPr>
            <a:endParaRPr lang="pt-BR" sz="2800" b="1" kern="0" dirty="0">
              <a:solidFill>
                <a:srgbClr val="00CC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eaLnBrk="1" fontAlgn="auto" hangingPunct="1">
              <a:defRPr/>
            </a:pPr>
            <a:endParaRPr lang="pt-BR" sz="2800" b="1" kern="0" dirty="0">
              <a:solidFill>
                <a:srgbClr val="00CC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eaLnBrk="1" fontAlgn="auto" hangingPunct="1">
              <a:defRPr/>
            </a:pPr>
            <a:r>
              <a:rPr lang="pt-BR" sz="2800" b="1" kern="0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l" eaLnBrk="1" fontAlgn="auto" hangingPunct="1">
              <a:defRPr/>
            </a:pPr>
            <a:r>
              <a:rPr lang="pt-BR" sz="2800" b="1" kern="0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pt-BR" sz="2800" b="1" kern="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eaLnBrk="1" fontAlgn="auto" hangingPunct="1">
              <a:defRPr/>
            </a:pPr>
            <a:endParaRPr lang="pt-BR" sz="2800" b="1" kern="0" dirty="0">
              <a:solidFill>
                <a:srgbClr val="00CC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eaLnBrk="1" fontAlgn="auto" hangingPunct="1">
              <a:defRPr/>
            </a:pPr>
            <a:endParaRPr lang="pt-BR" sz="2800" b="1" kern="0" dirty="0">
              <a:solidFill>
                <a:srgbClr val="00CC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eaLnBrk="1" fontAlgn="auto" hangingPunct="1">
              <a:defRPr/>
            </a:pPr>
            <a:endParaRPr lang="pt-BR" sz="2800" b="1" kern="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52" name="Retângulo 14"/>
          <p:cNvSpPr>
            <a:spLocks noChangeArrowheads="1"/>
          </p:cNvSpPr>
          <p:nvPr/>
        </p:nvSpPr>
        <p:spPr bwMode="auto">
          <a:xfrm>
            <a:off x="177799" y="6385232"/>
            <a:ext cx="9632405" cy="4870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143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 sz="1600" b="1" dirty="0">
              <a:solidFill>
                <a:schemeClr val="tx1"/>
              </a:solidFill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44758DD-D119-411B-8090-F0E62E5ECD5C}"/>
              </a:ext>
            </a:extLst>
          </p:cNvPr>
          <p:cNvSpPr txBox="1"/>
          <p:nvPr/>
        </p:nvSpPr>
        <p:spPr>
          <a:xfrm>
            <a:off x="276496" y="904190"/>
            <a:ext cx="935300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defRPr/>
            </a:pPr>
            <a:r>
              <a:rPr lang="pt-BR" sz="1800" kern="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2009</a:t>
            </a:r>
          </a:p>
          <a:p>
            <a:pPr algn="just" eaLnBrk="1" fontAlgn="auto" hangingPunct="1">
              <a:defRPr/>
            </a:pPr>
            <a:r>
              <a:rPr lang="pt-BR" sz="1800" kern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Decreto institui Grupo de Trabalho Intergovernamental para elaboração do PDRS Xingu.</a:t>
            </a:r>
          </a:p>
          <a:p>
            <a:pPr algn="just" eaLnBrk="1" fontAlgn="auto" hangingPunct="1">
              <a:defRPr/>
            </a:pPr>
            <a:r>
              <a:rPr lang="pt-BR" sz="1800" kern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Edital de Leilão nº 6/2009 - ANEEL prevê valor de 500 milhões de reais para financiar PDRS Xingu. </a:t>
            </a:r>
          </a:p>
          <a:p>
            <a:pPr algn="just" eaLnBrk="1" fontAlgn="auto" hangingPunct="1">
              <a:defRPr/>
            </a:pPr>
            <a:endParaRPr lang="pt-BR" sz="1800" kern="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eaLnBrk="1" fontAlgn="auto" hangingPunct="1">
              <a:defRPr/>
            </a:pPr>
            <a:r>
              <a:rPr lang="pt-BR" sz="1800" kern="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2010</a:t>
            </a:r>
          </a:p>
          <a:p>
            <a:pPr algn="just" eaLnBrk="1" fontAlgn="auto" hangingPunct="1">
              <a:defRPr/>
            </a:pPr>
            <a:r>
              <a:rPr lang="pt-BR" sz="1800" dirty="0">
                <a:latin typeface="Calibri" panose="020F0502020204030204" pitchFamily="34" charset="0"/>
                <a:cs typeface="Calibri" panose="020F0502020204030204" pitchFamily="34" charset="0"/>
              </a:rPr>
              <a:t>- Contrato de Concessão de Uso de Bem Público para exploração da UHE Belo Monte.</a:t>
            </a:r>
            <a:endParaRPr lang="pt-BR" sz="1800" kern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eaLnBrk="1" fontAlgn="auto" hangingPunct="1">
              <a:defRPr/>
            </a:pPr>
            <a:r>
              <a:rPr lang="pt-BR" sz="1800" kern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PDRS Xingu instituído pelo Decreto nº 7.340, de outubro de 2010, como parte da PNDR, e estabelecendo seu Comitê Gestor (CGDEX)</a:t>
            </a:r>
          </a:p>
          <a:p>
            <a:pPr algn="just" eaLnBrk="1" fontAlgn="auto" hangingPunct="1">
              <a:defRPr/>
            </a:pPr>
            <a:endParaRPr lang="pt-BR" sz="1800" kern="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eaLnBrk="1" fontAlgn="auto" hangingPunct="1">
              <a:defRPr/>
            </a:pPr>
            <a:r>
              <a:rPr lang="pt-BR" sz="1800" kern="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2010 – 2013 </a:t>
            </a:r>
            <a:r>
              <a:rPr lang="pt-BR" sz="1800" kern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Norte Energia faz a gestão do PDRS Xingu</a:t>
            </a:r>
          </a:p>
          <a:p>
            <a:pPr algn="just" eaLnBrk="1" fontAlgn="auto" hangingPunct="1">
              <a:defRPr/>
            </a:pPr>
            <a:r>
              <a:rPr lang="pt-BR" sz="1800" kern="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Fevereiro de 2014 – Abril de 2016 </a:t>
            </a:r>
            <a:r>
              <a:rPr lang="pt-BR" sz="1800" kern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PM 21 gerenciadora contratada pela Norte Energia  </a:t>
            </a:r>
          </a:p>
          <a:p>
            <a:pPr algn="just" eaLnBrk="1" fontAlgn="auto" hangingPunct="1">
              <a:defRPr/>
            </a:pPr>
            <a:r>
              <a:rPr lang="pt-BR" sz="1800" kern="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Maio de 2016 – Setembro de 2019 </a:t>
            </a:r>
            <a:r>
              <a:rPr lang="pt-BR" sz="1800" kern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pt-BR" sz="1800" kern="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1800" kern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Instituto Avaliação contratado pela Norte Energia </a:t>
            </a:r>
          </a:p>
          <a:p>
            <a:pPr algn="just" eaLnBrk="1" fontAlgn="auto" hangingPunct="1">
              <a:defRPr/>
            </a:pPr>
            <a:endParaRPr lang="pt-BR" sz="1800" kern="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eaLnBrk="1" fontAlgn="auto" hangingPunct="1">
              <a:defRPr/>
            </a:pPr>
            <a:r>
              <a:rPr lang="pt-BR" sz="1800" kern="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2019</a:t>
            </a:r>
          </a:p>
          <a:p>
            <a:pPr algn="just" eaLnBrk="1" fontAlgn="auto" hangingPunct="1">
              <a:defRPr/>
            </a:pPr>
            <a:r>
              <a:rPr lang="pt-BR" sz="1800" kern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extinção das estruturas de governança do PDRS do Xingu (CGDEX e Câmaras Técnicas) pelo Decreto nº 9784/2019. </a:t>
            </a:r>
          </a:p>
          <a:p>
            <a:pPr algn="just" eaLnBrk="1" fontAlgn="auto" hangingPunct="1">
              <a:defRPr/>
            </a:pPr>
            <a:r>
              <a:rPr lang="pt-BR" sz="1800" kern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encerramento do contrato do Instituto Avaliação e contratação de nova Gestora (Equilíbrio Ambiental). </a:t>
            </a: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1467871931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>
            <a:extLst>
              <a:ext uri="{FF2B5EF4-FFF2-40B4-BE49-F238E27FC236}">
                <a16:creationId xmlns:a16="http://schemas.microsoft.com/office/drawing/2014/main" id="{392CF7B8-A239-4A1B-9DE8-23CA91131AC2}"/>
              </a:ext>
            </a:extLst>
          </p:cNvPr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BFD54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1" rIns="91441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pt-BR" kern="0" dirty="0">
              <a:sym typeface="Arial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pt-BR" kern="0" dirty="0">
              <a:solidFill>
                <a:srgbClr val="006600"/>
              </a:solidFill>
              <a:sym typeface="Arial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0"/>
            <a:ext cx="177800" cy="955675"/>
          </a:xfrm>
          <a:prstGeom prst="rect">
            <a:avLst/>
          </a:prstGeom>
          <a:solidFill>
            <a:srgbClr val="1890A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pt-BR" kern="0">
              <a:sym typeface="Arial"/>
            </a:endParaRPr>
          </a:p>
        </p:txBody>
      </p:sp>
      <p:pic>
        <p:nvPicPr>
          <p:cNvPr id="17413" name="Imagem 9"/>
          <p:cNvPicPr>
            <a:picLocks noChangeAspect="1"/>
          </p:cNvPicPr>
          <p:nvPr/>
        </p:nvPicPr>
        <p:blipFill>
          <a:blip r:embed="rId2">
            <a:clrChange>
              <a:clrFrom>
                <a:srgbClr val="FBFCFC"/>
              </a:clrFrom>
              <a:clrTo>
                <a:srgbClr val="FBFC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260"/>
          <a:stretch>
            <a:fillRect/>
          </a:stretch>
        </p:blipFill>
        <p:spPr bwMode="auto">
          <a:xfrm>
            <a:off x="0" y="5226050"/>
            <a:ext cx="9906000" cy="1624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Espaço Reservado para Texto 2"/>
          <p:cNvSpPr txBox="1">
            <a:spLocks/>
          </p:cNvSpPr>
          <p:nvPr/>
        </p:nvSpPr>
        <p:spPr>
          <a:xfrm>
            <a:off x="146851" y="834866"/>
            <a:ext cx="9272588" cy="4831896"/>
          </a:xfrm>
          <a:prstGeom prst="rect">
            <a:avLst/>
          </a:prstGeom>
          <a:noFill/>
          <a:ln>
            <a:noFill/>
          </a:ln>
        </p:spPr>
        <p:txBody>
          <a:bodyPr spcFirstLastPara="1" lIns="91426" tIns="45700" rIns="91426" bIns="45700" anchor="b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400036" indent="-285750" algn="just" eaLnBrk="1" fontAlgn="auto" hangingPunct="1">
              <a:buFont typeface="Arial" panose="020B0604020202020204" pitchFamily="34" charset="0"/>
              <a:buChar char="•"/>
              <a:defRPr/>
            </a:pPr>
            <a:r>
              <a:rPr lang="pt-BR" sz="1800" b="0" kern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Conforme Decreto nº 7.340/ 2010, a Casa Civil da Presidência da República fica responsável pelo Comitê Gestor;</a:t>
            </a:r>
          </a:p>
          <a:p>
            <a:pPr marL="400036" indent="-285750" algn="just" eaLnBrk="1" fontAlgn="auto" hangingPunct="1">
              <a:buFont typeface="Arial" panose="020B0604020202020204" pitchFamily="34" charset="0"/>
              <a:buChar char="•"/>
              <a:defRPr/>
            </a:pPr>
            <a:endParaRPr lang="pt-BR" sz="1800" b="0" kern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00036" indent="-285750" algn="just" eaLnBrk="1" fontAlgn="auto" hangingPunct="1">
              <a:buFont typeface="Arial" panose="020B0604020202020204" pitchFamily="34" charset="0"/>
              <a:buChar char="•"/>
              <a:defRPr/>
            </a:pPr>
            <a:r>
              <a:rPr lang="pt-BR" sz="1800" b="0" kern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 julho de 2016, a coordenação foi transferida para a Secretaria de Governo da Presidência da República;</a:t>
            </a:r>
          </a:p>
          <a:p>
            <a:pPr marL="400036" indent="-285750" algn="just" eaLnBrk="1" fontAlgn="auto" hangingPunct="1">
              <a:buFont typeface="Arial" panose="020B0604020202020204" pitchFamily="34" charset="0"/>
              <a:buChar char="•"/>
              <a:defRPr/>
            </a:pPr>
            <a:endParaRPr lang="pt-BR" sz="1800" b="0" kern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00036" indent="-285750" algn="just" eaLnBrk="1" fontAlgn="auto" hangingPunct="1">
              <a:buFont typeface="Arial" panose="020B0604020202020204" pitchFamily="34" charset="0"/>
              <a:buChar char="•"/>
              <a:defRPr/>
            </a:pPr>
            <a:r>
              <a:rPr lang="pt-BR" sz="1800" b="0" kern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 agosto de 2019, a SEGOV transfere para o Ministério do Desenvolvimento Regional a coordenação do PDRS Xingu:</a:t>
            </a:r>
          </a:p>
          <a:p>
            <a:pPr marL="571486" lvl="1" indent="0" algn="just" eaLnBrk="1" fontAlgn="auto" hangingPunct="1">
              <a:defRPr/>
            </a:pPr>
            <a:r>
              <a:rPr lang="pt-BR" sz="1800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pt-BR" sz="18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 de outubro de 2019</a:t>
            </a:r>
            <a:r>
              <a:rPr lang="pt-BR" sz="1800" b="0" dirty="0">
                <a:latin typeface="Calibri" panose="020F0502020204030204" pitchFamily="34" charset="0"/>
                <a:cs typeface="Calibri" panose="020F0502020204030204" pitchFamily="34" charset="0"/>
              </a:rPr>
              <a:t> - 1ª Reunião com a NORTE ENERGIA, estabelece início da transição entre o Instituto Avaliação e a Equilíbrio Ambiental.     </a:t>
            </a:r>
          </a:p>
          <a:p>
            <a:pPr marL="571486" lvl="1" indent="0" algn="just" eaLnBrk="1" fontAlgn="auto" hangingPunct="1">
              <a:defRPr/>
            </a:pPr>
            <a:endParaRPr lang="pt-BR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486" lvl="1" indent="0" algn="just" eaLnBrk="1" fontAlgn="auto" hangingPunct="1">
              <a:defRPr/>
            </a:pPr>
            <a:r>
              <a:rPr lang="pt-BR" sz="1800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pt-BR" sz="18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13 de novembro de 2019</a:t>
            </a:r>
            <a:r>
              <a:rPr lang="pt-BR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1800" b="0" dirty="0"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pt-BR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1800" b="0" dirty="0">
                <a:latin typeface="Calibri" panose="020F0502020204030204" pitchFamily="34" charset="0"/>
                <a:cs typeface="Calibri" panose="020F0502020204030204" pitchFamily="34" charset="0"/>
              </a:rPr>
              <a:t>2ª Reunião com a NORTE ENERGIA, discutindo limites para aditamentos, informes sobre de nova estrutura de Comitê Gestor e pontos focais entre Norte Energia, MDR e Governo do Pará. </a:t>
            </a:r>
            <a:r>
              <a:rPr lang="pt-BR" sz="18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endParaRPr lang="pt-BR" sz="1800" kern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ítulo 3">
            <a:extLst>
              <a:ext uri="{FF2B5EF4-FFF2-40B4-BE49-F238E27FC236}">
                <a16:creationId xmlns:a16="http://schemas.microsoft.com/office/drawing/2014/main" id="{E2AAA94D-DAB5-4722-9C38-BABCF627E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281" y="117447"/>
            <a:ext cx="5696126" cy="838228"/>
          </a:xfrm>
        </p:spPr>
        <p:txBody>
          <a:bodyPr/>
          <a:lstStyle/>
          <a:p>
            <a:pPr marL="12700" algn="l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 typeface="Calibri" panose="020F0502020204030204" pitchFamily="34" charset="0"/>
              <a:buNone/>
            </a:pPr>
            <a:r>
              <a:rPr lang="pt-BR" altLang="pt-BR" sz="2800" b="1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Cronologia – Comitê Gestor e o Governo Federal</a:t>
            </a:r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>
            <a:extLst>
              <a:ext uri="{FF2B5EF4-FFF2-40B4-BE49-F238E27FC236}">
                <a16:creationId xmlns:a16="http://schemas.microsoft.com/office/drawing/2014/main" id="{1AED03F7-461D-4459-8A1F-7532382685C6}"/>
              </a:ext>
            </a:extLst>
          </p:cNvPr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BFD54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1" rIns="91441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pt-BR" kern="0" dirty="0">
              <a:sym typeface="Arial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r>
              <a:rPr lang="pt-BR" kern="0" dirty="0" err="1">
                <a:sym typeface="Arial"/>
              </a:rPr>
              <a:t>Ministé</a:t>
            </a:r>
            <a:endParaRPr lang="pt-BR" kern="0" dirty="0">
              <a:sym typeface="Arial"/>
            </a:endParaRP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A8ECC0B-242C-4779-83F2-CF04AA62E5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5739" y="226422"/>
            <a:ext cx="4376870" cy="1940515"/>
          </a:xfrm>
        </p:spPr>
        <p:txBody>
          <a:bodyPr/>
          <a:lstStyle/>
          <a:p>
            <a:r>
              <a:rPr lang="pt-BR" sz="28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Síntese do Comitê Gestor</a:t>
            </a:r>
          </a:p>
          <a:p>
            <a:endParaRPr lang="pt-BR" sz="2800" dirty="0">
              <a:solidFill>
                <a:srgbClr val="0066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t-BR" dirty="0"/>
          </a:p>
          <a:p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A5E5D22-9B79-4484-A383-3185AF0B642E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333677" y="1453356"/>
            <a:ext cx="9001911" cy="3951288"/>
          </a:xfrm>
        </p:spPr>
        <p:txBody>
          <a:bodyPr/>
          <a:lstStyle/>
          <a:p>
            <a:pPr algn="just"/>
            <a:r>
              <a:rPr lang="pt-BR" sz="1800" dirty="0">
                <a:latin typeface="Calibri" panose="020F0502020204030204" pitchFamily="34" charset="0"/>
                <a:cs typeface="Calibri" panose="020F0502020204030204" pitchFamily="34" charset="0"/>
              </a:rPr>
              <a:t>O Comitê Gestor era o órgão colegiado com o objetivo de promover o diálogo e a articulação entre as três esferas governamentais e a sociedade civil, para harmonizar os planejamentos e implementar o PDRS Xingu; </a:t>
            </a:r>
          </a:p>
          <a:p>
            <a:pPr algn="just"/>
            <a:endParaRPr lang="pt-BR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>
                <a:latin typeface="Calibri" panose="020F0502020204030204" pitchFamily="34" charset="0"/>
                <a:cs typeface="Calibri" panose="020F0502020204030204" pitchFamily="34" charset="0"/>
              </a:rPr>
              <a:t>Tinha como obrigações monitorar a efetividade do PDRS Xingu e decidir sobre a aplicação dos recursos em projetos de desenvolvimento regional (recursos previstos no Edital de Leilão 06/2009</a:t>
            </a:r>
            <a:r>
              <a:rPr lang="pt-BR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fixados em R$ 500.000.000,00</a:t>
            </a:r>
            <a:r>
              <a:rPr lang="pt-BR" sz="1800" dirty="0">
                <a:latin typeface="Calibri" panose="020F0502020204030204" pitchFamily="34" charset="0"/>
                <a:cs typeface="Calibri" panose="020F0502020204030204" pitchFamily="34" charset="0"/>
              </a:rPr>
              <a:t>);</a:t>
            </a:r>
          </a:p>
          <a:p>
            <a:pPr algn="just"/>
            <a:endParaRPr lang="pt-BR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>
                <a:latin typeface="Calibri" panose="020F0502020204030204" pitchFamily="34" charset="0"/>
                <a:cs typeface="Calibri" panose="020F0502020204030204" pitchFamily="34" charset="0"/>
              </a:rPr>
              <a:t>Desde 2016, a gestão dos recursos, monitoramento e avaliação de efetividade dos projetos vinham sendo executadas por meio do Instituto Avaliação, contratada pela Norte Energia. </a:t>
            </a:r>
          </a:p>
        </p:txBody>
      </p:sp>
      <p:pic>
        <p:nvPicPr>
          <p:cNvPr id="8" name="Imagem 9">
            <a:extLst>
              <a:ext uri="{FF2B5EF4-FFF2-40B4-BE49-F238E27FC236}">
                <a16:creationId xmlns:a16="http://schemas.microsoft.com/office/drawing/2014/main" id="{2197B9F5-9DF8-411E-8122-B00868DAB07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BFCFC"/>
              </a:clrFrom>
              <a:clrTo>
                <a:srgbClr val="FBFC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260"/>
          <a:stretch>
            <a:fillRect/>
          </a:stretch>
        </p:blipFill>
        <p:spPr bwMode="auto">
          <a:xfrm>
            <a:off x="0" y="5226050"/>
            <a:ext cx="9906000" cy="1624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tângulo 8">
            <a:extLst>
              <a:ext uri="{FF2B5EF4-FFF2-40B4-BE49-F238E27FC236}">
                <a16:creationId xmlns:a16="http://schemas.microsoft.com/office/drawing/2014/main" id="{10862F1E-E432-48C2-997E-3C701A97C13B}"/>
              </a:ext>
            </a:extLst>
          </p:cNvPr>
          <p:cNvSpPr/>
          <p:nvPr/>
        </p:nvSpPr>
        <p:spPr>
          <a:xfrm>
            <a:off x="0" y="0"/>
            <a:ext cx="177800" cy="955675"/>
          </a:xfrm>
          <a:prstGeom prst="rect">
            <a:avLst/>
          </a:prstGeom>
          <a:solidFill>
            <a:srgbClr val="1890A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pt-BR" kern="0"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42448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BFD54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1" rIns="91441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pt-BR" kern="0" dirty="0">
              <a:sym typeface="Arial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r>
              <a:rPr lang="pt-BR" kern="0" dirty="0" err="1">
                <a:sym typeface="Arial"/>
              </a:rPr>
              <a:t>Ministé</a:t>
            </a:r>
            <a:endParaRPr lang="pt-BR" kern="0" dirty="0">
              <a:sym typeface="Arial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idx="2"/>
          </p:nvPr>
        </p:nvSpPr>
        <p:spPr>
          <a:xfrm>
            <a:off x="113211" y="191590"/>
            <a:ext cx="9521240" cy="6491844"/>
          </a:xfrm>
        </p:spPr>
        <p:txBody>
          <a:bodyPr/>
          <a:lstStyle/>
          <a:p>
            <a:pPr marL="76191" indent="0" eaLnBrk="1" fontAlgn="auto" hangingPunct="1">
              <a:buFont typeface="Arial"/>
              <a:buNone/>
              <a:defRPr/>
            </a:pPr>
            <a:r>
              <a:rPr lang="pt-BR" sz="2800" b="1" dirty="0">
                <a:solidFill>
                  <a:srgbClr val="0066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Atores envolvidos</a:t>
            </a:r>
          </a:p>
          <a:p>
            <a:pPr marL="76191" indent="0" eaLnBrk="1" fontAlgn="auto" hangingPunct="1">
              <a:buFont typeface="Arial"/>
              <a:buNone/>
              <a:defRPr/>
            </a:pPr>
            <a:endParaRPr lang="pt-BR" sz="1999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6191" indent="0" eaLnBrk="1" fontAlgn="auto" hangingPunct="1">
              <a:buFont typeface="Arial"/>
              <a:buNone/>
              <a:defRPr/>
            </a:pPr>
            <a:endParaRPr lang="pt-BR" sz="1999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6191" indent="0" eaLnBrk="1" fontAlgn="auto" hangingPunct="1">
              <a:buFont typeface="Arial"/>
              <a:buNone/>
              <a:defRPr/>
            </a:pPr>
            <a:endParaRPr lang="pt-BR" sz="1999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6191" indent="0" eaLnBrk="1" fontAlgn="auto" hangingPunct="1">
              <a:buFont typeface="Arial"/>
              <a:buNone/>
              <a:defRPr/>
            </a:pPr>
            <a:endParaRPr lang="pt-BR" sz="1999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6191" indent="0" eaLnBrk="1" fontAlgn="auto" hangingPunct="1">
              <a:buFont typeface="Arial"/>
              <a:buNone/>
              <a:defRPr/>
            </a:pPr>
            <a:endParaRPr lang="pt-BR" sz="1999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6191" indent="0" eaLnBrk="1" fontAlgn="auto" hangingPunct="1">
              <a:buFont typeface="Arial"/>
              <a:buNone/>
              <a:defRPr/>
            </a:pPr>
            <a:endParaRPr lang="pt-BR" sz="1999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6191" indent="0" eaLnBrk="1" fontAlgn="auto" hangingPunct="1">
              <a:buFont typeface="Arial"/>
              <a:buNone/>
              <a:defRPr/>
            </a:pPr>
            <a:endParaRPr lang="pt-BR" sz="1999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67B1F325-891C-4FB8-9004-9ECF454AA6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439" y="1703432"/>
            <a:ext cx="8003121" cy="3962457"/>
          </a:xfrm>
          <a:prstGeom prst="rect">
            <a:avLst/>
          </a:prstGeom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FA1ACE6B-3C5F-4B49-8656-0F195DC1AF3A}"/>
              </a:ext>
            </a:extLst>
          </p:cNvPr>
          <p:cNvSpPr/>
          <p:nvPr/>
        </p:nvSpPr>
        <p:spPr>
          <a:xfrm>
            <a:off x="0" y="0"/>
            <a:ext cx="177800" cy="955675"/>
          </a:xfrm>
          <a:prstGeom prst="rect">
            <a:avLst/>
          </a:prstGeom>
          <a:solidFill>
            <a:srgbClr val="1890A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pt-BR" kern="0">
              <a:sym typeface="Arial"/>
            </a:endParaRPr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BFD54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1" rIns="91441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pt-BR" kern="0" dirty="0">
              <a:sym typeface="Arial"/>
            </a:endParaRPr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227960" y="234894"/>
            <a:ext cx="5259898" cy="838228"/>
          </a:xfrm>
        </p:spPr>
        <p:txBody>
          <a:bodyPr/>
          <a:lstStyle/>
          <a:p>
            <a:pPr marL="12700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 typeface="Calibri" panose="020F0502020204030204" pitchFamily="34" charset="0"/>
              <a:buNone/>
            </a:pPr>
            <a:r>
              <a:rPr lang="pt-BR" altLang="pt-BR" sz="280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Estrutura de governança do PDRS do Xingu</a:t>
            </a:r>
            <a:endParaRPr lang="pt-BR" altLang="pt-BR" sz="2800" dirty="0">
              <a:solidFill>
                <a:srgbClr val="006600"/>
              </a:solidFill>
              <a:latin typeface="Calibri" panose="020F0502020204030204" pitchFamily="34" charset="0"/>
              <a:cs typeface="Arial" panose="020B0604020202020204" pitchFamily="34" charset="0"/>
              <a:sym typeface="Calibri" panose="020F0502020204030204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0" y="0"/>
            <a:ext cx="177800" cy="955675"/>
          </a:xfrm>
          <a:prstGeom prst="rect">
            <a:avLst/>
          </a:prstGeom>
          <a:solidFill>
            <a:srgbClr val="1890A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pt-BR" kern="0">
              <a:sym typeface="Arial"/>
            </a:endParaRPr>
          </a:p>
        </p:txBody>
      </p:sp>
      <p:pic>
        <p:nvPicPr>
          <p:cNvPr id="6" name="Espaço Reservado para Conteúdo 5">
            <a:extLst>
              <a:ext uri="{FF2B5EF4-FFF2-40B4-BE49-F238E27FC236}">
                <a16:creationId xmlns:a16="http://schemas.microsoft.com/office/drawing/2014/main" id="{4532005E-F8C4-4162-9061-87925124DC2F}"/>
              </a:ext>
            </a:extLst>
          </p:cNvPr>
          <p:cNvPicPr/>
          <p:nvPr/>
        </p:nvPicPr>
        <p:blipFill rotWithShape="1">
          <a:blip r:embed="rId2"/>
          <a:srcRect b="972"/>
          <a:stretch/>
        </p:blipFill>
        <p:spPr>
          <a:xfrm>
            <a:off x="1219220" y="1073122"/>
            <a:ext cx="7659148" cy="4253378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0F009217-2580-4DF5-9839-DB5E6385FBD9}"/>
              </a:ext>
            </a:extLst>
          </p:cNvPr>
          <p:cNvSpPr txBox="1"/>
          <p:nvPr/>
        </p:nvSpPr>
        <p:spPr>
          <a:xfrm>
            <a:off x="598715" y="5443947"/>
            <a:ext cx="8604008" cy="900246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r>
              <a:rPr lang="pt-BR" sz="1050" dirty="0">
                <a:latin typeface="Calibri" panose="020F0502020204030204" pitchFamily="34" charset="0"/>
                <a:cs typeface="Calibri" panose="020F0502020204030204" pitchFamily="34" charset="0"/>
              </a:rPr>
              <a:t>CT 1 – Ordenamento Territorial, Regularização Fundiária e Gestão Ambiental</a:t>
            </a:r>
          </a:p>
          <a:p>
            <a:r>
              <a:rPr lang="pt-BR" sz="1050" dirty="0">
                <a:latin typeface="Calibri" panose="020F0502020204030204" pitchFamily="34" charset="0"/>
                <a:cs typeface="Calibri" panose="020F0502020204030204" pitchFamily="34" charset="0"/>
              </a:rPr>
              <a:t>CT 2 – Infraestrutura para o Desenvolvimento</a:t>
            </a:r>
          </a:p>
          <a:p>
            <a:r>
              <a:rPr lang="pt-BR" sz="1050" dirty="0">
                <a:latin typeface="Calibri" panose="020F0502020204030204" pitchFamily="34" charset="0"/>
                <a:cs typeface="Calibri" panose="020F0502020204030204" pitchFamily="34" charset="0"/>
              </a:rPr>
              <a:t>CT 3 – Fomento às Atividades Produtivas Sustentáveis</a:t>
            </a:r>
          </a:p>
          <a:p>
            <a:r>
              <a:rPr lang="pt-BR" sz="1050" dirty="0">
                <a:latin typeface="Calibri" panose="020F0502020204030204" pitchFamily="34" charset="0"/>
                <a:cs typeface="Calibri" panose="020F0502020204030204" pitchFamily="34" charset="0"/>
              </a:rPr>
              <a:t>CT 4 – Inclusão Social e Cidadania</a:t>
            </a:r>
          </a:p>
          <a:p>
            <a:r>
              <a:rPr lang="pt-BR" sz="1050" dirty="0">
                <a:latin typeface="Calibri" panose="020F0502020204030204" pitchFamily="34" charset="0"/>
                <a:cs typeface="Calibri" panose="020F0502020204030204" pitchFamily="34" charset="0"/>
              </a:rPr>
              <a:t>CT 5 – Monitoramento e Acompanhamento da Implementação das Condicionantes previstas no Licenciamento Ambiental do Empreendimento Belo Monte</a:t>
            </a:r>
          </a:p>
          <a:p>
            <a:r>
              <a:rPr lang="pt-BR" sz="1050" dirty="0">
                <a:latin typeface="Calibri" panose="020F0502020204030204" pitchFamily="34" charset="0"/>
                <a:cs typeface="Calibri" panose="020F0502020204030204" pitchFamily="34" charset="0"/>
              </a:rPr>
              <a:t>CT 6 – Povos Indígenas e Populações Tradicionais</a:t>
            </a:r>
          </a:p>
          <a:p>
            <a:r>
              <a:rPr lang="pt-BR" sz="1050" dirty="0">
                <a:latin typeface="Calibri" panose="020F0502020204030204" pitchFamily="34" charset="0"/>
                <a:cs typeface="Calibri" panose="020F0502020204030204" pitchFamily="34" charset="0"/>
              </a:rPr>
              <a:t>CT 7 - Saúde</a:t>
            </a:r>
          </a:p>
          <a:p>
            <a:r>
              <a:rPr lang="pt-BR" sz="1050" dirty="0">
                <a:latin typeface="Calibri" panose="020F0502020204030204" pitchFamily="34" charset="0"/>
                <a:cs typeface="Calibri" panose="020F0502020204030204" pitchFamily="34" charset="0"/>
              </a:rPr>
              <a:t>CT 8 - Educação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BFD54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1" rIns="91441" anchor="ctr"/>
          <a:lstStyle/>
          <a:p>
            <a:pPr lvl="0"/>
            <a:endParaRPr lang="pt-BR" kern="0" dirty="0">
              <a:solidFill>
                <a:schemeClr val="tx1"/>
              </a:solidFill>
              <a:sym typeface="Arial"/>
            </a:endParaRPr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5159375" y="1004888"/>
            <a:ext cx="4251325" cy="2220450"/>
          </a:xfrm>
        </p:spPr>
        <p:txBody>
          <a:bodyPr/>
          <a:lstStyle/>
          <a:p>
            <a:pPr marL="12700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 typeface="Calibri" panose="020F0502020204030204" pitchFamily="34" charset="0"/>
              <a:buNone/>
            </a:pPr>
            <a:br>
              <a:rPr lang="pt-BR" altLang="pt-BR" sz="2400" dirty="0">
                <a:latin typeface="Arial" panose="020B0604020202020204" pitchFamily="34" charset="0"/>
                <a:cs typeface="Arial" panose="020B0604020202020204" pitchFamily="34" charset="0"/>
                <a:sym typeface="Calibri" panose="020F0502020204030204" pitchFamily="34" charset="0"/>
              </a:rPr>
            </a:br>
            <a:br>
              <a:rPr lang="pt-BR" altLang="pt-BR" sz="2400" dirty="0">
                <a:latin typeface="Arial" panose="020B0604020202020204" pitchFamily="34" charset="0"/>
                <a:cs typeface="Arial" panose="020B0604020202020204" pitchFamily="34" charset="0"/>
                <a:sym typeface="Calibri" panose="020F0502020204030204" pitchFamily="34" charset="0"/>
              </a:rPr>
            </a:br>
            <a:br>
              <a:rPr lang="pt-BR" altLang="pt-BR" sz="2400" b="0" dirty="0">
                <a:latin typeface="Arial" panose="020B0604020202020204" pitchFamily="34" charset="0"/>
                <a:cs typeface="Arial" panose="020B0604020202020204" pitchFamily="34" charset="0"/>
                <a:sym typeface="Calibri" panose="020F0502020204030204" pitchFamily="34" charset="0"/>
              </a:rPr>
            </a:br>
            <a:endParaRPr lang="pt-BR" altLang="pt-BR" sz="1900" dirty="0">
              <a:latin typeface="Calibri" panose="020F0502020204030204" pitchFamily="34" charset="0"/>
              <a:cs typeface="Arial" panose="020B0604020202020204" pitchFamily="34" charset="0"/>
              <a:sym typeface="Calibri" panose="020F0502020204030204" pitchFamily="34" charset="0"/>
            </a:endParaRP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idx="2"/>
          </p:nvPr>
        </p:nvSpPr>
        <p:spPr>
          <a:xfrm>
            <a:off x="281031" y="834189"/>
            <a:ext cx="9343937" cy="5702969"/>
          </a:xfrm>
        </p:spPr>
        <p:txBody>
          <a:bodyPr/>
          <a:lstStyle/>
          <a:p>
            <a:pPr lvl="0" algn="ctr"/>
            <a:endParaRPr lang="pt-BR" sz="2000" dirty="0">
              <a:solidFill>
                <a:schemeClr val="tx1"/>
              </a:solidFill>
            </a:endParaRPr>
          </a:p>
          <a:p>
            <a:pPr lvl="0" algn="ctr"/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Importância estratégica do PDRS do Xingu para economia da área de abrangência da UHE de Belo Monte</a:t>
            </a:r>
          </a:p>
          <a:p>
            <a:pPr lvl="0" algn="ctr"/>
            <a:endParaRPr lang="pt-BR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endParaRPr lang="pt-BR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endParaRPr lang="pt-BR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Destinação orçamentária estipulada no Edital de Leilão </a:t>
            </a:r>
            <a:r>
              <a:rPr lang="pt-B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Aneel</a:t>
            </a: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nº 6/2009: </a:t>
            </a:r>
            <a:r>
              <a:rPr lang="pt-B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R$500.000.000,00</a:t>
            </a: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ctr"/>
            <a:endParaRPr lang="pt-BR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pt-BR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Recursos aprovados:</a:t>
            </a:r>
            <a:r>
              <a:rPr lang="pt-B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R$ 285 milhões</a:t>
            </a:r>
            <a:endParaRPr lang="pt-BR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Recursos aprovados e aplicados:</a:t>
            </a:r>
            <a:r>
              <a:rPr lang="pt-B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R$ 225 milhões</a:t>
            </a:r>
          </a:p>
          <a:p>
            <a:pPr algn="ctr"/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Recursos a aprovar: </a:t>
            </a:r>
            <a:r>
              <a:rPr lang="pt-B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R$ 215 milhões</a:t>
            </a: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pt-BR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t-BR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Fonte: Instituto Avaliação, até junho de 2019 </a:t>
            </a:r>
          </a:p>
          <a:p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pt-BR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12700" indent="-227013" algn="just" eaLnBrk="1" hangingPunct="1">
              <a:lnSpc>
                <a:spcPct val="150000"/>
              </a:lnSpc>
              <a:spcBef>
                <a:spcPts val="1763"/>
              </a:spcBef>
              <a:spcAft>
                <a:spcPct val="0"/>
              </a:spcAft>
              <a:buClr>
                <a:srgbClr val="000000"/>
              </a:buClr>
            </a:pPr>
            <a:endParaRPr lang="pt-BR" altLang="pt-B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BFD54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1" rIns="91441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pt-BR" kern="0" dirty="0">
              <a:sym typeface="Arial"/>
            </a:endParaRPr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10742" y="100669"/>
            <a:ext cx="4999809" cy="855006"/>
          </a:xfrm>
        </p:spPr>
        <p:txBody>
          <a:bodyPr/>
          <a:lstStyle/>
          <a:p>
            <a:pPr marL="12700" indent="-431800" eaLnBrk="1" fontAlgn="auto" hangingPunct="1">
              <a:spcBef>
                <a:spcPts val="640"/>
              </a:spcBef>
              <a:defRPr/>
            </a:pPr>
            <a:br>
              <a:rPr lang="pt-BR" sz="2800" dirty="0">
                <a:solidFill>
                  <a:srgbClr val="00CC00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pt-BR" sz="2800" dirty="0">
                <a:solidFill>
                  <a:srgbClr val="00CC00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pt-BR" sz="2800" dirty="0">
                <a:solidFill>
                  <a:srgbClr val="00CC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BR" sz="2800" dirty="0">
                <a:solidFill>
                  <a:srgbClr val="0066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Execução orçamentária</a:t>
            </a:r>
          </a:p>
        </p:txBody>
      </p:sp>
      <p:sp>
        <p:nvSpPr>
          <p:cNvPr id="6" name="Retângulo 5"/>
          <p:cNvSpPr/>
          <p:nvPr/>
        </p:nvSpPr>
        <p:spPr>
          <a:xfrm>
            <a:off x="0" y="0"/>
            <a:ext cx="177800" cy="955675"/>
          </a:xfrm>
          <a:prstGeom prst="rect">
            <a:avLst/>
          </a:prstGeom>
          <a:solidFill>
            <a:srgbClr val="1890A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pt-BR" kern="0">
              <a:sym typeface="Arial"/>
            </a:endParaRPr>
          </a:p>
        </p:txBody>
      </p:sp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id="{43520443-15F5-4DA4-8E80-FBAF12539DF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837543"/>
              </p:ext>
            </p:extLst>
          </p:nvPr>
        </p:nvGraphicFramePr>
        <p:xfrm>
          <a:off x="1457919" y="1813953"/>
          <a:ext cx="6593305" cy="36736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BFD54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1" rIns="91441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pt-BR" sz="1000" b="1" kern="0" dirty="0">
              <a:solidFill>
                <a:srgbClr val="00CC00"/>
              </a:solidFill>
              <a:sym typeface="Arial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7477125" y="6299200"/>
            <a:ext cx="1190625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dirty="0">
                <a:solidFill>
                  <a:prstClr val="white"/>
                </a:solidFill>
                <a:latin typeface="Calibri"/>
                <a:cs typeface="+mn-cs"/>
                <a:sym typeface="Arial"/>
              </a:rPr>
              <a:t>Ministério da Integração Nacional</a:t>
            </a:r>
          </a:p>
        </p:txBody>
      </p:sp>
      <p:sp>
        <p:nvSpPr>
          <p:cNvPr id="10" name="Retângulo 9"/>
          <p:cNvSpPr/>
          <p:nvPr/>
        </p:nvSpPr>
        <p:spPr>
          <a:xfrm>
            <a:off x="307974" y="1577974"/>
            <a:ext cx="5269865" cy="46166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0" lvl="1" algn="just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pt-BR" sz="1200" kern="0" dirty="0">
              <a:latin typeface="Arial"/>
              <a:ea typeface="Arial"/>
              <a:cs typeface="Arial"/>
              <a:sym typeface="Arial"/>
            </a:endParaRPr>
          </a:p>
          <a:p>
            <a:pPr marL="0" lvl="1" algn="just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pt-BR" sz="1200" kern="0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307974" y="100012"/>
            <a:ext cx="4490529" cy="75565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45700" rIns="91425" bIns="4570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 eaLnBrk="1" fontAlgn="auto" hangingPunct="1">
              <a:defRPr/>
            </a:pPr>
            <a:r>
              <a:rPr lang="pt-BR" sz="2800" b="1" kern="0" dirty="0">
                <a:solidFill>
                  <a:srgbClr val="0066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Resumos dos projetos</a:t>
            </a:r>
            <a:endParaRPr lang="pt-BR" sz="2500" b="1" kern="0" cap="all" dirty="0">
              <a:solidFill>
                <a:srgbClr val="19459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0" y="0"/>
            <a:ext cx="177800" cy="955675"/>
          </a:xfrm>
          <a:prstGeom prst="rect">
            <a:avLst/>
          </a:prstGeom>
          <a:solidFill>
            <a:srgbClr val="1890A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pt-BR" kern="0">
              <a:sym typeface="Arial"/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1EE8B4D5-5623-47F1-92C0-8B18DD31C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339985"/>
              </p:ext>
            </p:extLst>
          </p:nvPr>
        </p:nvGraphicFramePr>
        <p:xfrm>
          <a:off x="1624725" y="1577974"/>
          <a:ext cx="6388101" cy="34283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59090">
                  <a:extLst>
                    <a:ext uri="{9D8B030D-6E8A-4147-A177-3AD203B41FA5}">
                      <a16:colId xmlns:a16="http://schemas.microsoft.com/office/drawing/2014/main" val="4257306495"/>
                    </a:ext>
                  </a:extLst>
                </a:gridCol>
                <a:gridCol w="1013984">
                  <a:extLst>
                    <a:ext uri="{9D8B030D-6E8A-4147-A177-3AD203B41FA5}">
                      <a16:colId xmlns:a16="http://schemas.microsoft.com/office/drawing/2014/main" val="181460032"/>
                    </a:ext>
                  </a:extLst>
                </a:gridCol>
                <a:gridCol w="633740">
                  <a:extLst>
                    <a:ext uri="{9D8B030D-6E8A-4147-A177-3AD203B41FA5}">
                      <a16:colId xmlns:a16="http://schemas.microsoft.com/office/drawing/2014/main" val="1219972465"/>
                    </a:ext>
                  </a:extLst>
                </a:gridCol>
                <a:gridCol w="925261">
                  <a:extLst>
                    <a:ext uri="{9D8B030D-6E8A-4147-A177-3AD203B41FA5}">
                      <a16:colId xmlns:a16="http://schemas.microsoft.com/office/drawing/2014/main" val="851384397"/>
                    </a:ext>
                  </a:extLst>
                </a:gridCol>
                <a:gridCol w="912586">
                  <a:extLst>
                    <a:ext uri="{9D8B030D-6E8A-4147-A177-3AD203B41FA5}">
                      <a16:colId xmlns:a16="http://schemas.microsoft.com/office/drawing/2014/main" val="3022082768"/>
                    </a:ext>
                  </a:extLst>
                </a:gridCol>
                <a:gridCol w="925261">
                  <a:extLst>
                    <a:ext uri="{9D8B030D-6E8A-4147-A177-3AD203B41FA5}">
                      <a16:colId xmlns:a16="http://schemas.microsoft.com/office/drawing/2014/main" val="2372445089"/>
                    </a:ext>
                  </a:extLst>
                </a:gridCol>
                <a:gridCol w="838667">
                  <a:extLst>
                    <a:ext uri="{9D8B030D-6E8A-4147-A177-3AD203B41FA5}">
                      <a16:colId xmlns:a16="http://schemas.microsoft.com/office/drawing/2014/main" val="2596779416"/>
                    </a:ext>
                  </a:extLst>
                </a:gridCol>
                <a:gridCol w="479512">
                  <a:extLst>
                    <a:ext uri="{9D8B030D-6E8A-4147-A177-3AD203B41FA5}">
                      <a16:colId xmlns:a16="http://schemas.microsoft.com/office/drawing/2014/main" val="650356106"/>
                    </a:ext>
                  </a:extLst>
                </a:gridCol>
              </a:tblGrid>
              <a:tr h="6165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CT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dirty="0">
                          <a:effectLst/>
                        </a:rPr>
                        <a:t>EM FINALIZAÇÃO</a:t>
                      </a:r>
                      <a:endParaRPr lang="pt-BR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dirty="0">
                          <a:effectLst/>
                        </a:rPr>
                        <a:t>A INICIAR</a:t>
                      </a:r>
                      <a:endParaRPr lang="pt-BR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dirty="0">
                          <a:effectLst/>
                        </a:rPr>
                        <a:t>CANCELADO</a:t>
                      </a:r>
                      <a:endParaRPr lang="pt-BR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dirty="0">
                          <a:effectLst/>
                        </a:rPr>
                        <a:t>EM EXECUÇÃO</a:t>
                      </a:r>
                      <a:endParaRPr lang="pt-BR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FINALIZADO</a:t>
                      </a:r>
                      <a:endParaRPr lang="pt-B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dirty="0">
                          <a:effectLst/>
                        </a:rPr>
                        <a:t>PARALISADO</a:t>
                      </a:r>
                      <a:endParaRPr lang="pt-BR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dirty="0">
                          <a:effectLst/>
                        </a:rPr>
                        <a:t>TOTAL</a:t>
                      </a:r>
                      <a:endParaRPr lang="pt-BR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82228098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CT 01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6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2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dirty="0">
                          <a:effectLst/>
                        </a:rPr>
                        <a:t>12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dirty="0">
                          <a:effectLst/>
                        </a:rPr>
                        <a:t>3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dirty="0">
                          <a:effectLst/>
                        </a:rPr>
                        <a:t>1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24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08853533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CT 02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5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1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9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3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3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21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904389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CT 03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7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5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29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7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12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60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97811689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CT 04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21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1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1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17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11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8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59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18305205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CT 05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3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2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1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6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48517797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CT 06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11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2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33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9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10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65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98244335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CT 07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47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13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8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4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72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61927112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CT 08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13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1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22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6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10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52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19835103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dirty="0">
                          <a:effectLst/>
                        </a:rPr>
                        <a:t>TOTAL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111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7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6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138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49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>
                          <a:effectLst/>
                        </a:rPr>
                        <a:t>49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dirty="0">
                          <a:effectLst/>
                        </a:rPr>
                        <a:t>359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40501710"/>
                  </a:ext>
                </a:extLst>
              </a:tr>
            </a:tbl>
          </a:graphicData>
        </a:graphic>
      </p:graphicFrame>
      <p:pic>
        <p:nvPicPr>
          <p:cNvPr id="3" name="Imagem 2">
            <a:extLst>
              <a:ext uri="{FF2B5EF4-FFF2-40B4-BE49-F238E27FC236}">
                <a16:creationId xmlns:a16="http://schemas.microsoft.com/office/drawing/2014/main" id="{AA596744-6053-429D-86C3-3A037D2F9F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7581" y="5280026"/>
            <a:ext cx="5436067" cy="102893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12649</TotalTime>
  <Words>1062</Words>
  <Application>Microsoft Office PowerPoint</Application>
  <PresentationFormat>Papel A4 (210 x 297 mm)</PresentationFormat>
  <Paragraphs>290</Paragraphs>
  <Slides>13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8" baseType="lpstr">
      <vt:lpstr>Arial</vt:lpstr>
      <vt:lpstr>Calibri</vt:lpstr>
      <vt:lpstr>open_sansregular</vt:lpstr>
      <vt:lpstr>Times New Roman</vt:lpstr>
      <vt:lpstr>Tema do Office</vt:lpstr>
      <vt:lpstr>Apresentação do PowerPoint</vt:lpstr>
      <vt:lpstr>Apresentação do PowerPoint</vt:lpstr>
      <vt:lpstr>Cronologia – Comitê Gestor e o Governo Federal</vt:lpstr>
      <vt:lpstr>Apresentação do PowerPoint</vt:lpstr>
      <vt:lpstr>Apresentação do PowerPoint</vt:lpstr>
      <vt:lpstr>Estrutura de governança do PDRS do Xingu</vt:lpstr>
      <vt:lpstr>   </vt:lpstr>
      <vt:lpstr>   Execução orçamentária</vt:lpstr>
      <vt:lpstr>Apresentação do PowerPoint</vt:lpstr>
      <vt:lpstr>Recursos PDRS do Xingu aprovados </vt:lpstr>
      <vt:lpstr>Situação dos projetos aprovados e  recursos financeiros aplicados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Giuliana de Abreu Correa</dc:creator>
  <cp:lastModifiedBy>Maria Thereza Ferreira Teixeira</cp:lastModifiedBy>
  <cp:revision>678</cp:revision>
  <dcterms:modified xsi:type="dcterms:W3CDTF">2019-12-04T16:28:52Z</dcterms:modified>
</cp:coreProperties>
</file>