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85" r:id="rId3"/>
    <p:sldId id="259" r:id="rId4"/>
    <p:sldId id="301" r:id="rId5"/>
    <p:sldId id="271" r:id="rId6"/>
    <p:sldId id="272" r:id="rId7"/>
    <p:sldId id="274" r:id="rId8"/>
    <p:sldId id="275" r:id="rId9"/>
    <p:sldId id="297" r:id="rId10"/>
    <p:sldId id="302" r:id="rId11"/>
    <p:sldId id="2147476705" r:id="rId12"/>
    <p:sldId id="281" r:id="rId13"/>
    <p:sldId id="298" r:id="rId14"/>
    <p:sldId id="299" r:id="rId15"/>
    <p:sldId id="300" r:id="rId16"/>
    <p:sldId id="2147476666" r:id="rId17"/>
    <p:sldId id="2147476667" r:id="rId18"/>
    <p:sldId id="2147476694" r:id="rId19"/>
    <p:sldId id="2147476697" r:id="rId20"/>
    <p:sldId id="2147476698" r:id="rId21"/>
    <p:sldId id="2147476700" r:id="rId22"/>
    <p:sldId id="2147476701" r:id="rId23"/>
    <p:sldId id="2147476664" r:id="rId24"/>
    <p:sldId id="2147476704" r:id="rId25"/>
    <p:sldId id="2147476675" r:id="rId26"/>
    <p:sldId id="2147476688" r:id="rId27"/>
    <p:sldId id="2147476684" r:id="rId28"/>
    <p:sldId id="2147476685" r:id="rId29"/>
    <p:sldId id="29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6D"/>
    <a:srgbClr val="0030D3"/>
    <a:srgbClr val="0000B7"/>
    <a:srgbClr val="00AAEF"/>
    <a:srgbClr val="F9F9F9"/>
    <a:srgbClr val="F0F0F0"/>
    <a:srgbClr val="0C2A6B"/>
    <a:srgbClr val="B2EAFC"/>
    <a:srgbClr val="75DAF9"/>
    <a:srgbClr val="009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196" autoAdjust="0"/>
  </p:normalViewPr>
  <p:slideViewPr>
    <p:cSldViewPr snapToGrid="0">
      <p:cViewPr varScale="1">
        <p:scale>
          <a:sx n="54" d="100"/>
          <a:sy n="54" d="100"/>
        </p:scale>
        <p:origin x="94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8AF6B-3BFB-4B76-A9B6-98577C49D374}" type="datetimeFigureOut">
              <a:rPr lang="pt-BR" smtClean="0"/>
              <a:t>27/11/2024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8FE6F-4C50-4D30-A97F-853003AD07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370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1145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7232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62024F2F-82AA-F07D-A2FE-FE84A1A98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>
            <a:extLst>
              <a:ext uri="{FF2B5EF4-FFF2-40B4-BE49-F238E27FC236}">
                <a16:creationId xmlns:a16="http://schemas.microsoft.com/office/drawing/2014/main" id="{C0957635-163C-2041-F671-B8AF24527F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93;p1:notes">
            <a:extLst>
              <a:ext uri="{FF2B5EF4-FFF2-40B4-BE49-F238E27FC236}">
                <a16:creationId xmlns:a16="http://schemas.microsoft.com/office/drawing/2014/main" id="{5573BA45-A2A8-4D49-CDFC-920C332872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354099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12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41899390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13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986890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14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13956721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458788"/>
            <a:ext cx="5486400" cy="3086100"/>
          </a:xfrm>
        </p:spPr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A8FE6F-4C50-4D30-A97F-853003AD0704}" type="slidenum">
              <a:rPr lang="pt-BR" smtClean="0"/>
              <a:t>15</a:t>
            </a:fld>
            <a:endParaRPr lang="pt-BR"/>
          </a:p>
        </p:txBody>
      </p:sp>
      <p:sp>
        <p:nvSpPr>
          <p:cNvPr id="7" name="Espaço Reservado para Anotações 2">
            <a:extLst>
              <a:ext uri="{FF2B5EF4-FFF2-40B4-BE49-F238E27FC236}">
                <a16:creationId xmlns:a16="http://schemas.microsoft.com/office/drawing/2014/main" id="{F5B976DB-9E85-45E1-259E-0AF111E99CB7}"/>
              </a:ext>
            </a:extLst>
          </p:cNvPr>
          <p:cNvSpPr txBox="1">
            <a:spLocks/>
          </p:cNvSpPr>
          <p:nvPr/>
        </p:nvSpPr>
        <p:spPr>
          <a:xfrm>
            <a:off x="190500" y="3837842"/>
            <a:ext cx="6667500" cy="42846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100" dirty="0"/>
              <a:t>A cobrança do ICMS é distante da concepção de um tributo incidente sobre o valor agregado e a sua arrecadação perdeu espaço na estrutura da carga tributária nacional.</a:t>
            </a:r>
          </a:p>
          <a:p>
            <a:pPr>
              <a:defRPr/>
            </a:pPr>
            <a:r>
              <a:rPr lang="pt-BR" sz="1100" dirty="0"/>
              <a:t>O imposto que mais arrecada no Brasil está ficando obsoleto:  incide apenas sobre mercadorias em uma economia que é cada vez mais baseada em serviços. </a:t>
            </a:r>
            <a:br>
              <a:rPr lang="pt-BR" sz="1100" dirty="0"/>
            </a:br>
            <a:r>
              <a:rPr lang="pt-BR" sz="1100" dirty="0"/>
              <a:t>Sua obsolescência contamina também o equilíbrio federativo.</a:t>
            </a:r>
          </a:p>
          <a:p>
            <a:pPr>
              <a:defRPr/>
            </a:pPr>
            <a:endParaRPr lang="pt-BR" sz="1100" dirty="0"/>
          </a:p>
          <a:p>
            <a:pPr>
              <a:defRPr/>
            </a:pPr>
            <a:r>
              <a:rPr lang="pt-BR" sz="1100" dirty="0"/>
              <a:t>Crescimento do E-commerce: </a:t>
            </a:r>
          </a:p>
          <a:p>
            <a:pPr>
              <a:defRPr/>
            </a:pPr>
            <a:br>
              <a:rPr lang="pt-BR" sz="1100" dirty="0"/>
            </a:br>
            <a:r>
              <a:rPr lang="pt-BR" sz="1100" dirty="0"/>
              <a:t>As vendas em plataformas digitais cresceram 27% em comparação com o ano anterior, totalizando R$ 182,7 bi em vendas em 2021. As vendas online representam cerca de 11,6% do setor varejista no Brasil, segundo pesquisa da Associação Brasileira de Comércio Eletrônico.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- Tipos de Fraudes: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Subdeclaração</a:t>
            </a:r>
            <a:r>
              <a:rPr lang="en-US" sz="1100" dirty="0">
                <a:solidFill>
                  <a:srgbClr val="000000"/>
                </a:solidFill>
              </a:rPr>
              <a:t> dos </a:t>
            </a:r>
            <a:r>
              <a:rPr lang="en-US" sz="1100" dirty="0" err="1">
                <a:solidFill>
                  <a:srgbClr val="000000"/>
                </a:solidFill>
              </a:rPr>
              <a:t>valores</a:t>
            </a:r>
            <a:r>
              <a:rPr lang="en-US" sz="1100" dirty="0">
                <a:solidFill>
                  <a:srgbClr val="000000"/>
                </a:solidFill>
              </a:rPr>
              <a:t> das </a:t>
            </a:r>
            <a:r>
              <a:rPr lang="en-US" sz="1100" dirty="0" err="1">
                <a:solidFill>
                  <a:srgbClr val="000000"/>
                </a:solidFill>
              </a:rPr>
              <a:t>mercadorias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Fornecimento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informações</a:t>
            </a:r>
            <a:r>
              <a:rPr lang="en-US" sz="1100" dirty="0">
                <a:solidFill>
                  <a:srgbClr val="000000"/>
                </a:solidFill>
              </a:rPr>
              <a:t> falsas;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Vendas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sem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notas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fiscais</a:t>
            </a:r>
            <a:r>
              <a:rPr lang="en-US" sz="1100" dirty="0">
                <a:solidFill>
                  <a:srgbClr val="000000"/>
                </a:solidFill>
              </a:rPr>
              <a:t>;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 err="1">
                <a:solidFill>
                  <a:srgbClr val="000000"/>
                </a:solidFill>
              </a:rPr>
              <a:t>Produtos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falsificados</a:t>
            </a: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en-US" sz="1100" dirty="0">
              <a:solidFill>
                <a:srgbClr val="000000"/>
              </a:solidFill>
            </a:endParaRP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- </a:t>
            </a:r>
            <a:r>
              <a:rPr lang="en-US" sz="1100" dirty="0" err="1">
                <a:solidFill>
                  <a:srgbClr val="000000"/>
                </a:solidFill>
              </a:rPr>
              <a:t>Ações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combate</a:t>
            </a:r>
            <a:r>
              <a:rPr lang="en-US" sz="1100" dirty="0">
                <a:solidFill>
                  <a:srgbClr val="000000"/>
                </a:solidFill>
              </a:rPr>
              <a:t> da </a:t>
            </a:r>
            <a:r>
              <a:rPr lang="en-US" sz="1100" dirty="0" err="1">
                <a:solidFill>
                  <a:srgbClr val="000000"/>
                </a:solidFill>
              </a:rPr>
              <a:t>ilegalidade</a:t>
            </a:r>
            <a:r>
              <a:rPr lang="en-US" sz="1100" dirty="0">
                <a:solidFill>
                  <a:srgbClr val="000000"/>
                </a:solidFill>
              </a:rPr>
              <a:t>: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en-US" sz="1100" dirty="0">
                <a:solidFill>
                  <a:srgbClr val="000000"/>
                </a:solidFill>
              </a:rPr>
              <a:t> </a:t>
            </a:r>
            <a:br>
              <a:rPr lang="en-US" sz="1100" dirty="0">
                <a:solidFill>
                  <a:srgbClr val="000000"/>
                </a:solidFill>
              </a:rPr>
            </a:br>
            <a:r>
              <a:rPr lang="en-US" sz="1100" dirty="0">
                <a:solidFill>
                  <a:srgbClr val="000000"/>
                </a:solidFill>
              </a:rPr>
              <a:t>1. </a:t>
            </a:r>
            <a:r>
              <a:rPr lang="pt-BR" sz="1100" dirty="0">
                <a:solidFill>
                  <a:srgbClr val="000000"/>
                </a:solidFill>
              </a:rPr>
              <a:t>Legislação Federal e Estadual imputar responsabilidade para as plataformas digitais quando ocorrer comercialização de mercadorias sem notas fiscais ou contrabandeadas / descaminho. 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2. Plataformas digitais exigir cadastramento de lojistas digitais por meio de documentação regular do fisco e junta comercial nas operações nacionais;</a:t>
            </a:r>
            <a:br>
              <a:rPr lang="pt-BR" sz="1100" dirty="0"/>
            </a:br>
            <a:r>
              <a:rPr lang="pt-BR" sz="1100" dirty="0"/>
              <a:t>3. </a:t>
            </a:r>
            <a:r>
              <a:rPr lang="pt-BR" sz="1100" dirty="0">
                <a:cs typeface="Tahoma"/>
              </a:rPr>
              <a:t>Criar a figura do substituto tributário para as plataformas digitais em relação ao recolhimento dos </a:t>
            </a:r>
            <a:r>
              <a:rPr lang="pt-BR" sz="1100" i="1" dirty="0" err="1">
                <a:cs typeface="Tahoma"/>
              </a:rPr>
              <a:t>sellers</a:t>
            </a:r>
            <a:r>
              <a:rPr lang="pt-BR" sz="1100" dirty="0">
                <a:cs typeface="Tahoma"/>
              </a:rPr>
              <a:t>  nas operações nacionais.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r>
              <a:rPr lang="pt-BR" sz="1100" dirty="0"/>
              <a:t>4. </a:t>
            </a:r>
            <a:r>
              <a:rPr lang="pt-BR" sz="1100" dirty="0">
                <a:cs typeface="Tahoma"/>
              </a:rPr>
              <a:t>Instituir a solidariedade tributária / responsabilidade aos agentes logísticos e serviços postais públicos para recolher os tributos  nas operações de </a:t>
            </a:r>
            <a:r>
              <a:rPr lang="pt-BR" sz="1100" i="1" dirty="0" err="1">
                <a:cs typeface="Tahoma"/>
              </a:rPr>
              <a:t>cross-border</a:t>
            </a:r>
            <a:r>
              <a:rPr lang="pt-BR" sz="1100" dirty="0">
                <a:cs typeface="Tahoma"/>
              </a:rPr>
              <a:t> .</a:t>
            </a:r>
          </a:p>
          <a:p>
            <a:pPr algn="just">
              <a:buClr>
                <a:schemeClr val="tx2">
                  <a:lumMod val="75000"/>
                </a:schemeClr>
              </a:buClr>
              <a:buSzPct val="128000"/>
            </a:pPr>
            <a:endParaRPr lang="pt-BR" sz="1100" dirty="0"/>
          </a:p>
          <a:p>
            <a:pPr algn="just"/>
            <a:r>
              <a:rPr lang="pt-BR" sz="1100" dirty="0"/>
              <a:t>- Cross-</a:t>
            </a:r>
            <a:r>
              <a:rPr lang="pt-BR" sz="1100" dirty="0" err="1"/>
              <a:t>border</a:t>
            </a:r>
            <a:r>
              <a:rPr lang="pt-BR" sz="1100" dirty="0"/>
              <a:t> (limite de desoneração até US$ 50,00). </a:t>
            </a:r>
            <a:r>
              <a:rPr lang="en-US" sz="1100" dirty="0" err="1">
                <a:solidFill>
                  <a:srgbClr val="000000"/>
                </a:solidFill>
              </a:rPr>
              <a:t>Estão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sendo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aplicadas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medidas</a:t>
            </a:r>
            <a:r>
              <a:rPr lang="en-US" sz="1100" dirty="0">
                <a:solidFill>
                  <a:srgbClr val="000000"/>
                </a:solidFill>
              </a:rPr>
              <a:t> para </a:t>
            </a:r>
            <a:r>
              <a:rPr lang="en-US" sz="1100" dirty="0" err="1">
                <a:solidFill>
                  <a:srgbClr val="000000"/>
                </a:solidFill>
              </a:rPr>
              <a:t>retirar</a:t>
            </a:r>
            <a:r>
              <a:rPr lang="en-US" sz="1100" dirty="0">
                <a:solidFill>
                  <a:srgbClr val="000000"/>
                </a:solidFill>
              </a:rPr>
              <a:t> a </a:t>
            </a:r>
            <a:r>
              <a:rPr lang="en-US" sz="1100" dirty="0" err="1">
                <a:solidFill>
                  <a:srgbClr val="000000"/>
                </a:solidFill>
              </a:rPr>
              <a:t>isenção</a:t>
            </a:r>
            <a:r>
              <a:rPr lang="en-US" sz="1100" dirty="0">
                <a:solidFill>
                  <a:srgbClr val="000000"/>
                </a:solidFill>
              </a:rPr>
              <a:t> do ICMS, a </a:t>
            </a:r>
            <a:r>
              <a:rPr lang="en-US" sz="1100" dirty="0" err="1">
                <a:solidFill>
                  <a:srgbClr val="000000"/>
                </a:solidFill>
              </a:rPr>
              <a:t>exemplo</a:t>
            </a:r>
            <a:r>
              <a:rPr lang="en-US" sz="1100" dirty="0">
                <a:solidFill>
                  <a:srgbClr val="000000"/>
                </a:solidFill>
              </a:rPr>
              <a:t> do </a:t>
            </a:r>
            <a:r>
              <a:rPr lang="en-US" sz="1100" dirty="0" err="1">
                <a:solidFill>
                  <a:srgbClr val="000000"/>
                </a:solidFill>
              </a:rPr>
              <a:t>convênio</a:t>
            </a:r>
            <a:r>
              <a:rPr lang="en-US" sz="1100" dirty="0">
                <a:solidFill>
                  <a:srgbClr val="000000"/>
                </a:solidFill>
              </a:rPr>
              <a:t> 47/22;</a:t>
            </a:r>
          </a:p>
          <a:p>
            <a:pPr>
              <a:defRPr/>
            </a:pPr>
            <a:br>
              <a:rPr lang="pt-BR" sz="1100" dirty="0"/>
            </a:br>
            <a:endParaRPr lang="pt-BR" sz="1100" dirty="0"/>
          </a:p>
          <a:p>
            <a:br>
              <a:rPr lang="pt-BR" dirty="0"/>
            </a:br>
            <a:br>
              <a:rPr lang="pt-BR" dirty="0"/>
            </a:br>
            <a:r>
              <a:rPr lang="pt-BR" dirty="0"/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781760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211eac87e8b_0_7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211eac87e8b_0_7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5498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8631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3187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0913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3943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652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3663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6246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59D95-AA32-4421-A864-71DC0B2C1E99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97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7663-F80B-4B7A-9FB2-BA59DCD78D8F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11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1646-D466-4DC3-A17A-9C2B85F5E9D9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4056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834621" y="399168"/>
            <a:ext cx="1332416" cy="1332416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name="adj1" fmla="val 10792838"/>
                <a:gd name="adj2" fmla="val 16200000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4"/>
          <p:cNvSpPr txBox="1">
            <a:spLocks noGrp="1"/>
          </p:cNvSpPr>
          <p:nvPr>
            <p:ph type="title"/>
          </p:nvPr>
        </p:nvSpPr>
        <p:spPr>
          <a:xfrm>
            <a:off x="1738400" y="798100"/>
            <a:ext cx="9374000" cy="13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"/>
          <p:cNvSpPr txBox="1">
            <a:spLocks noGrp="1"/>
          </p:cNvSpPr>
          <p:nvPr>
            <p:ph type="body" idx="1"/>
          </p:nvPr>
        </p:nvSpPr>
        <p:spPr>
          <a:xfrm>
            <a:off x="1738400" y="2653400"/>
            <a:ext cx="9374000" cy="338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4"/>
          <p:cNvSpPr txBox="1">
            <a:spLocks noGrp="1"/>
          </p:cNvSpPr>
          <p:nvPr>
            <p:ph type="sldNum" idx="12"/>
          </p:nvPr>
        </p:nvSpPr>
        <p:spPr>
          <a:xfrm>
            <a:off x="11268061" y="6315968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90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7C813-0C22-44B5-B157-045E5E895E20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208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F49E-C5B6-446D-BE4B-36D968C18A02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2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9B7E1-7863-414E-8BEF-6AEA9B04F0DB}" type="datetime1">
              <a:rPr lang="pt-BR" smtClean="0"/>
              <a:t>27/11/2024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40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947DD-555F-4FB7-BBB4-E7964CB1EDB8}" type="datetime1">
              <a:rPr lang="pt-BR" smtClean="0"/>
              <a:t>27/11/2024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753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CA80-4C3B-42FE-9B5D-4CB62FD6D89C}" type="datetime1">
              <a:rPr lang="pt-BR" smtClean="0"/>
              <a:t>27/11/2024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557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40A8-9530-4140-9448-4D4DC772436C}" type="datetime1">
              <a:rPr lang="pt-BR" smtClean="0"/>
              <a:t>27/11/2024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52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B87FD-7617-4DE9-AE61-F2404018474D}" type="datetime1">
              <a:rPr lang="pt-BR" smtClean="0"/>
              <a:t>27/11/2024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96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4579-22C3-43FA-9F85-10454466A4AF}" type="datetime1">
              <a:rPr lang="pt-BR" smtClean="0"/>
              <a:t>27/11/2024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90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422D5-6522-40EF-8FC7-445746A4E173}" type="datetime1">
              <a:rPr lang="pt-BR" smtClean="0"/>
              <a:t>27/11/2024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8FC02-0443-4D68-8BD3-1DA6EC44A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141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alto.gov.br/ccivil_03/Constituicao/Constituicao.htm#art149b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lanalto.gov.br/ccivil_03/Constituicao/Constituicao.htm#art156a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nalto.gov.br/ccivil_03/Constituicao/Constituicao.htm#art156b" TargetMode="External"/><Relationship Id="rId5" Type="http://schemas.openxmlformats.org/officeDocument/2006/relationships/hyperlink" Target="https://www.planalto.gov.br/ccivil_03/Constituicao/Constituicao.htm#art149b" TargetMode="Externa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planalto.gov.br/ccivil_03/Constituicao/Constituicao.htm#art156b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nalto.gov.br/ccivil_03/Constituicao/Constituicao.htm#art149b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www.planalto.gov.br/ccivil_03/constituicao/Emendas/Emc/emc42.htm#art1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lanalto.gov.br/ccivil_03/constituicao/Emendas/Emc/emc19.htm#art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lanalto.gov.br/ccivil_03/Constituicao/Constituicao.htm#art149b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>
            <a:extLst>
              <a:ext uri="{FF2B5EF4-FFF2-40B4-BE49-F238E27FC236}">
                <a16:creationId xmlns:a16="http://schemas.microsoft.com/office/drawing/2014/main" id="{938DF383-1D26-0999-E238-21622A78C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20196C7-366F-C62D-4830-8ECF8B2704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896" y="5452716"/>
            <a:ext cx="2818614" cy="83804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5F8E5FF-93BF-9F22-A8E7-16BB0585E4CC}"/>
              </a:ext>
            </a:extLst>
          </p:cNvPr>
          <p:cNvSpPr txBox="1">
            <a:spLocks/>
          </p:cNvSpPr>
          <p:nvPr/>
        </p:nvSpPr>
        <p:spPr>
          <a:xfrm>
            <a:off x="790896" y="1697273"/>
            <a:ext cx="10253024" cy="25982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5200" b="1" dirty="0">
                <a:solidFill>
                  <a:srgbClr val="0C2A6B"/>
                </a:solidFill>
                <a:latin typeface="+mn-lt"/>
              </a:rPr>
              <a:t>PLP nº 68/2024 </a:t>
            </a:r>
          </a:p>
          <a:p>
            <a:pPr algn="l">
              <a:lnSpc>
                <a:spcPct val="100000"/>
              </a:lnSpc>
            </a:pPr>
            <a:r>
              <a:rPr lang="pt-BR" sz="5200" b="1" dirty="0">
                <a:solidFill>
                  <a:srgbClr val="0C2A6B"/>
                </a:solidFill>
                <a:latin typeface="+mn-lt"/>
              </a:rPr>
              <a:t>Audiência Pública</a:t>
            </a:r>
            <a:br>
              <a:rPr lang="pt-BR" b="1" dirty="0">
                <a:latin typeface="+mn-lt"/>
              </a:rPr>
            </a:br>
            <a:r>
              <a:rPr lang="pt-BR" sz="3500" dirty="0">
                <a:solidFill>
                  <a:srgbClr val="0000B7"/>
                </a:solidFill>
                <a:latin typeface="+mn-lt"/>
              </a:rPr>
              <a:t>Tema: Reforma Tributária do Consumo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7C7E9439-9779-0B0C-78C9-322CA77F2960}"/>
              </a:ext>
            </a:extLst>
          </p:cNvPr>
          <p:cNvSpPr txBox="1">
            <a:spLocks/>
          </p:cNvSpPr>
          <p:nvPr/>
        </p:nvSpPr>
        <p:spPr>
          <a:xfrm>
            <a:off x="790896" y="782817"/>
            <a:ext cx="6681620" cy="648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1800" dirty="0">
                <a:solidFill>
                  <a:srgbClr val="0000B7"/>
                </a:solidFill>
                <a:latin typeface="+mn-lt"/>
              </a:rPr>
              <a:t>Reforma Tributária do Consumo – </a:t>
            </a:r>
            <a:br>
              <a:rPr lang="pt-BR" sz="1800" dirty="0">
                <a:solidFill>
                  <a:srgbClr val="0000B7"/>
                </a:solidFill>
                <a:latin typeface="+mn-lt"/>
              </a:rPr>
            </a:br>
            <a:r>
              <a:rPr lang="pt-BR" sz="1800" dirty="0">
                <a:solidFill>
                  <a:srgbClr val="0000B7"/>
                </a:solidFill>
                <a:latin typeface="+mn-lt"/>
              </a:rPr>
              <a:t>Regulamentação da Emenda Constitucional nº 132/2023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55DEAFFD-6B87-9571-3D7D-3B44736EC6BA}"/>
              </a:ext>
            </a:extLst>
          </p:cNvPr>
          <p:cNvSpPr txBox="1">
            <a:spLocks/>
          </p:cNvSpPr>
          <p:nvPr/>
        </p:nvSpPr>
        <p:spPr>
          <a:xfrm>
            <a:off x="790895" y="4561016"/>
            <a:ext cx="9051373" cy="648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1800" dirty="0">
                <a:solidFill>
                  <a:srgbClr val="0000B7"/>
                </a:solidFill>
                <a:latin typeface="+mn-lt"/>
              </a:rPr>
              <a:t>Senado Federal – Comissão de Constituição e Justiça e Cidadania (CCJC) </a:t>
            </a:r>
            <a:br>
              <a:rPr lang="pt-BR" sz="1800" dirty="0">
                <a:solidFill>
                  <a:srgbClr val="0000B7"/>
                </a:solidFill>
                <a:latin typeface="+mn-lt"/>
              </a:rPr>
            </a:br>
            <a:r>
              <a:rPr lang="pt-BR" sz="1800" dirty="0">
                <a:solidFill>
                  <a:srgbClr val="0000B7"/>
                </a:solidFill>
                <a:latin typeface="+mn-lt"/>
              </a:rPr>
              <a:t>Brasília-DF – 27/11/2024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1A3508-3630-47B5-2F7E-8BEFD1695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65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10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838200" y="570131"/>
            <a:ext cx="714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OBRIGAÇÕES ACESSÓRIAS NA TRANSIÇÃO DE TRIBUTOS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838200" y="1487179"/>
            <a:ext cx="1694688" cy="42775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Futuramente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838200" y="2109253"/>
            <a:ext cx="931164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objetivo, com a reforma tributária, é que haja apenas um único documento fiscal eletrônico (</a:t>
            </a:r>
            <a:r>
              <a:rPr lang="pt-BR" sz="2000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DF-e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nacional para todos as operações com bens e serviços tributados pelo IBS e CBS.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Comitê Gestor e a RFB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poderão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apresentar ao sujeito passivo a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apuração assistida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saldo do IBS e CBS, mediante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declaração </a:t>
            </a:r>
            <a:r>
              <a:rPr lang="pt-BR" sz="2000" b="1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pré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-preenchida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tendo por base os documentos fiscais eletrônicos, pagamentos realizados e outras fontes. </a:t>
            </a:r>
          </a:p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das inscrições estaduais e municipais, 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serão substituídas por um cadastro único centralizado para os contribuintes do IBS e CBS.</a:t>
            </a:r>
            <a:b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57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03508695-C1E2-8335-C8FB-E99C0408D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>
            <a:extLst>
              <a:ext uri="{FF2B5EF4-FFF2-40B4-BE49-F238E27FC236}">
                <a16:creationId xmlns:a16="http://schemas.microsoft.com/office/drawing/2014/main" id="{9D980CAE-4B7B-B3BA-6C90-4364A22D2D03}"/>
              </a:ext>
            </a:extLst>
          </p:cNvPr>
          <p:cNvSpPr txBox="1"/>
          <p:nvPr/>
        </p:nvSpPr>
        <p:spPr>
          <a:xfrm>
            <a:off x="3326758" y="1621128"/>
            <a:ext cx="6498885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200" b="1" dirty="0">
                <a:solidFill>
                  <a:srgbClr val="1F4B2D"/>
                </a:solidFill>
                <a:latin typeface="Century Gothic" panose="020B0502020202020204" pitchFamily="34" charset="0"/>
              </a:rPr>
              <a:t>Coordenação da Fiscalização</a:t>
            </a:r>
          </a:p>
        </p:txBody>
      </p:sp>
    </p:spTree>
    <p:extLst>
      <p:ext uri="{BB962C8B-B14F-4D97-AF65-F5344CB8AC3E}">
        <p14:creationId xmlns:p14="http://schemas.microsoft.com/office/powerpoint/2010/main" val="1639391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3" y="406663"/>
            <a:ext cx="8598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latin typeface="+mn-lt"/>
              </a:rPr>
              <a:t>IBS - </a:t>
            </a:r>
            <a:r>
              <a:rPr lang="pt-BR" sz="3600" b="1" dirty="0">
                <a:solidFill>
                  <a:srgbClr val="0000B7"/>
                </a:solidFill>
                <a:latin typeface="+mn-lt"/>
              </a:rPr>
              <a:t>Legislação única e uniforme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C0D816A-EB07-D0DA-3010-96DD88ED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0257"/>
            <a:ext cx="10515600" cy="4311080"/>
          </a:xfrm>
        </p:spPr>
        <p:txBody>
          <a:bodyPr>
            <a:normAutofit fontScale="92500"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EMENDA CONSTITUCIONAL Nº 132/2023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4"/>
              </a:rPr>
              <a:t>Art. 156-A.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 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Lei complementar instituirá imposto sobre bens e serviços de </a:t>
            </a: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competência </a:t>
            </a: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compartilhada</a:t>
            </a: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 entre Estados, Distrito Federal e Municípios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§ 1º O imposto previsto no</a:t>
            </a: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 caput 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será informado pelo princípio da neutralidade e atenderá ao seguinte: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(...)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IV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- terá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ea typeface="+mn-ea"/>
                <a:cs typeface="+mn-cs"/>
              </a:rPr>
              <a:t>legislação </a:t>
            </a:r>
            <a:r>
              <a:rPr kumimoji="0" lang="pt-BR" sz="19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ea typeface="+mn-ea"/>
                <a:cs typeface="+mn-cs"/>
              </a:rPr>
              <a:t>única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uLnTx/>
                <a:uFillTx/>
                <a:ea typeface="+mn-ea"/>
                <a:cs typeface="+mn-cs"/>
              </a:rPr>
              <a:t> e uniforme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em todo o território nacional, ressalvado o disposto no inciso V;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V - cada ente federativo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fixará sua alíquota própria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por lei específica;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VI - a alíquota fixada pelo ente federativo na forma do inciso V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será a mesma para todas as operações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 com bens materiais ou imateriais, inclusive direitos, ou com serviços, ressalvadas as hipóteses previstas nesta Constituição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VII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- será cobrado 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uLnTx/>
                <a:uFillTx/>
                <a:ea typeface="+mn-ea"/>
                <a:cs typeface="+mn-cs"/>
              </a:rPr>
              <a:t>pelo 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somatório das alíquotas </a:t>
            </a:r>
            <a:r>
              <a:rPr kumimoji="0" lang="pt-BR" sz="190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uLnTx/>
                <a:uFillTx/>
                <a:ea typeface="+mn-ea"/>
                <a:cs typeface="+mn-cs"/>
              </a:rPr>
              <a:t>do Estado </a:t>
            </a:r>
            <a:r>
              <a:rPr kumimoji="0" lang="pt-BR" sz="19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e do Município de destino da operação;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389B0F4F-0D5F-8AF9-CA88-E7EC6CF4D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739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C0D816A-EB07-D0DA-3010-96DD88ED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0258"/>
            <a:ext cx="10515600" cy="4093394"/>
          </a:xfrm>
        </p:spPr>
        <p:txBody>
          <a:bodyPr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EMENDA CONSTITUCIONAL Nº 132/2023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6"/>
              </a:rPr>
              <a:t>Art. 156-B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.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Os Estados, o Distrito Federal e os Municípios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exercerão de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forma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ea typeface="+mn-ea"/>
                <a:cs typeface="+mn-cs"/>
              </a:rPr>
              <a:t>integrada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pt-BR" sz="1800" b="1" i="0" u="sng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exclusivamente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 por meio do Comitê Gestor do Imposto sobre Bens e Serviços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, nos termos e limites estabelecidos nesta Constituição e em lei complementar, as seguintes competências administrativas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relativas ao imposto de que trata o art. 156-A: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I -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editar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regulamento único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e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uniformizar a interpretação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e a aplicação da legislação do imposto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II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-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arrecadar o imposto, efetuar as compensações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uLnTx/>
                <a:uFillTx/>
                <a:ea typeface="+mn-ea"/>
                <a:cs typeface="+mn-cs"/>
              </a:rPr>
              <a:t>e distribuir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o produto da arrecadação entre Estados, Distrito Federal e Municípios;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III -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decidir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o contencioso administrativo.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(...)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158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600" b="1" dirty="0">
                <a:latin typeface="+mn-lt"/>
              </a:rPr>
              <a:t>IBS - </a:t>
            </a:r>
            <a:r>
              <a:rPr lang="pt-BR" sz="3600" b="1" dirty="0">
                <a:solidFill>
                  <a:srgbClr val="0000B7"/>
                </a:solidFill>
                <a:latin typeface="+mn-lt"/>
              </a:rPr>
              <a:t>Legislação única e uniforme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E6331124-B962-EDF8-D330-59D02A0A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9103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C0D816A-EB07-D0DA-3010-96DD88ED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0257"/>
            <a:ext cx="10515600" cy="4408027"/>
          </a:xfrm>
        </p:spPr>
        <p:txBody>
          <a:bodyPr>
            <a:normAutofit fontScale="9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EMENDA CONSTITUCIONAL Nº 132/2023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  <a:hlinkClick r:id="rId7"/>
              </a:rPr>
              <a:t>Art. 156-B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. (...)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§ 2º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Na forma da lei complementar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:  (...)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V - a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fiscalização, o lançamento, a cobrança, a representação administrativa e a representação judicial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relativos ao imposto serão realizados,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no âmbito de suas respectivas competências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,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pelas administrações tributárias e procuradorias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dos Estados, do Distrito Federal e dos Municípios, que poderão definir hipóteses de delegação ou de compartilhamento de competências,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cabendo ao Comitê Gestor a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coordenação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dessas atividades administrativas com vistas à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integração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00FFFF"/>
                </a:highlight>
                <a:uLnTx/>
                <a:uFillTx/>
                <a:ea typeface="+mn-ea"/>
                <a:cs typeface="+mn-cs"/>
              </a:rPr>
              <a:t>entre os entes federativos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VI - as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competências </a:t>
            </a:r>
            <a:r>
              <a:rPr kumimoji="0" lang="pt-BR" sz="1600" b="1" i="0" u="sng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exclusivas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das carreiras da administração tributária e das procuradorias dos Estados, do Distrito Federal e dos Municípios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serão exercidas, no Comitê Gestor e na representação deste,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por servidores das referidas carreiras;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(...)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§ 6º O </a:t>
            </a:r>
            <a:r>
              <a:rPr kumimoji="0" lang="pt-BR" sz="1600" b="1" i="0" u="sng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Comitê Gestor do Imposto sobre Bens e Serviços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, a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administração tributária da União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e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 Procuradoria-Geral da Fazenda Nacional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compartilharão informações fiscais relacionadas aos tributos previstos nos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arts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. 156-A e 195, V, e atuarão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com vistas a harmonizar normas, </a:t>
            </a:r>
            <a:r>
              <a:rPr kumimoji="0" lang="pt-BR" sz="1600" b="1" i="0" u="sng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interpretações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, obrigações acessórias e procedimentos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a eles relativos.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§ 7º O </a:t>
            </a:r>
            <a:r>
              <a:rPr kumimoji="0" lang="pt-BR" sz="1600" b="1" i="0" u="sng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Comitê Gestor do Imposto sobre Bens e Serviços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e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a administração tributária da União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poderão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implementar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soluções integradas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 para a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administração e cobrança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dos tributos previstos nos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arts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162937"/>
                </a:solidFill>
                <a:effectLst/>
                <a:highlight>
                  <a:srgbClr val="FFFFFF"/>
                </a:highlight>
                <a:uLnTx/>
                <a:uFillTx/>
                <a:ea typeface="+mn-ea"/>
                <a:cs typeface="+mn-cs"/>
              </a:rPr>
              <a:t>. 156-A e 195, V.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158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latin typeface="+mn-lt"/>
              </a:rPr>
              <a:t>Comitê Gestor do IBS – </a:t>
            </a:r>
          </a:p>
          <a:p>
            <a:r>
              <a:rPr lang="pt-BR" b="1" dirty="0">
                <a:solidFill>
                  <a:srgbClr val="0000B7"/>
                </a:solidFill>
                <a:latin typeface="+mn-lt"/>
              </a:rPr>
              <a:t>gestão integrada entre os entes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541143FA-A24F-D706-2AEC-E13A7676A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300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áfico 26">
            <a:extLst>
              <a:ext uri="{FF2B5EF4-FFF2-40B4-BE49-F238E27FC236}">
                <a16:creationId xmlns:a16="http://schemas.microsoft.com/office/drawing/2014/main" id="{313B0F3F-3192-75B7-E140-DE18C716B0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15200" y="0"/>
            <a:ext cx="4876800" cy="5390936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09C82DD-FFBD-5398-9217-D06CF952DDD6}"/>
              </a:ext>
            </a:extLst>
          </p:cNvPr>
          <p:cNvSpPr/>
          <p:nvPr/>
        </p:nvSpPr>
        <p:spPr>
          <a:xfrm>
            <a:off x="0" y="289862"/>
            <a:ext cx="410308" cy="1559169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196C00A-42A8-183F-81FB-310B40888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5C0D816A-EB07-D0DA-3010-96DD88ED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613"/>
            <a:ext cx="10515600" cy="4435723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Art. 37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. A administração pública direta e indireta de qualquer dos Poderes da União, dos Estados, do Distrito Federal e dos Municípios obedecerá aos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princípios de legalidade, impessoalidade, moralidade, publicidade e eficiência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e, também, ao seguinte:  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  <a:hlinkClick r:id="rId6"/>
              </a:rPr>
              <a:t>(Redação dada pela Emenda Constitucional nº 19, de 1998)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(...)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XVIII - a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administração fazendária e seus servidores fiscais terão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dentro de suas áreas de competência e jurisdição,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precedência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 sobre os demais setores administrativos,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na forma da lei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(...)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XXII - as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administrações tributárias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 da União, dos Estados, do Distrito Federal e dos Municípios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00FFFF"/>
                </a:highlight>
                <a:uLnTx/>
                <a:uFillTx/>
                <a:ea typeface="+mn-ea"/>
                <a:cs typeface="+mn-cs"/>
              </a:rPr>
              <a:t>atividades essenciais ao funcionamento do Estado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exercidas por servidores de carreiras específicas,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terão recursos prioritários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para a realização de suas atividades e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atuarão de forma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integrada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inclusive com o </a:t>
            </a: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ea typeface="+mn-ea"/>
                <a:cs typeface="+mn-cs"/>
              </a:rPr>
              <a:t>compartilhamento de cadastros e de informações fiscais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, na forma da lei ou convênio. 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  <a:hlinkClick r:id="rId7"/>
              </a:rPr>
              <a:t>(Incluído pela Emenda Constitucional nº 42, de 19.12.2003)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35C652D-927B-7129-3C8B-53ED2DEA5D41}"/>
              </a:ext>
            </a:extLst>
          </p:cNvPr>
          <p:cNvSpPr txBox="1">
            <a:spLocks/>
          </p:cNvSpPr>
          <p:nvPr/>
        </p:nvSpPr>
        <p:spPr>
          <a:xfrm>
            <a:off x="722844" y="406663"/>
            <a:ext cx="931589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latin typeface="+mn-lt"/>
              </a:rPr>
              <a:t>Comitê Gestor do IBS – </a:t>
            </a:r>
          </a:p>
          <a:p>
            <a:r>
              <a:rPr lang="pt-BR" b="1" dirty="0">
                <a:solidFill>
                  <a:srgbClr val="0000B7"/>
                </a:solidFill>
                <a:latin typeface="+mn-lt"/>
              </a:rPr>
              <a:t>gestão integrada entre os entes</a:t>
            </a: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655D6965-E958-5DC4-0CE9-0F6EC8D51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481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“Espelhamento” entre IBS e CBS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b="1" i="0" dirty="0">
                <a:effectLst/>
                <a:highlight>
                  <a:srgbClr val="FFFFFF"/>
                </a:highlight>
                <a:latin typeface="rawlin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EMENDA CONSTITUCIONAL Nº 132/2023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0563C1"/>
                </a:solidFill>
                <a:effectLst/>
                <a:highlight>
                  <a:srgbClr val="FFFFFF"/>
                </a:highlight>
                <a:latin typeface="rawline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149-B.</a:t>
            </a: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Os tributos previstos nos </a:t>
            </a:r>
            <a:r>
              <a:rPr lang="pt-BR" sz="2000" b="0" i="0" dirty="0" err="1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arts</a:t>
            </a: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. 156-A e 195, V, observarão </a:t>
            </a:r>
            <a:r>
              <a:rPr lang="pt-BR" sz="2000" b="1" i="0" dirty="0"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rawline"/>
              </a:rPr>
              <a:t>as mesmas regras </a:t>
            </a: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em relação a: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 - fatos geradores, bases de cálculo, hipóteses de não incidência e sujeitos passivos;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 - imunidades;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III - regimes específicos, diferenciados ou favorecidos de tributação;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IV - regras de não cumulatividade e de creditamento.</a:t>
            </a:r>
          </a:p>
          <a:p>
            <a:pPr marL="0" indent="0" algn="just">
              <a:buNone/>
            </a:pP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Parágrafo único. Os tributos de que trata o</a:t>
            </a:r>
            <a:r>
              <a:rPr lang="pt-BR" sz="2000" b="1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 caput </a:t>
            </a:r>
            <a:r>
              <a:rPr lang="pt-BR" sz="2000" b="0" i="0" dirty="0">
                <a:solidFill>
                  <a:srgbClr val="162937"/>
                </a:solidFill>
                <a:effectLst/>
                <a:highlight>
                  <a:srgbClr val="FFFFFF"/>
                </a:highlight>
                <a:latin typeface="rawline"/>
              </a:rPr>
              <a:t>observarão as imunidades previstas no art. 150, VI, não se aplicando a ambos os tributos o disposto no art. 195, § 7º.</a:t>
            </a: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EDC5D3-C283-5046-FD73-1797FF798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1774498"/>
      </p:ext>
    </p:extLst>
  </p:cSld>
  <p:clrMapOvr>
    <a:masterClrMapping/>
  </p:clrMapOvr>
  <p:transition spd="slow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200" b="1" dirty="0">
                <a:solidFill>
                  <a:srgbClr val="00B050"/>
                </a:solidFill>
              </a:rPr>
              <a:t>O que está fora do “espelhamento” entre IBS e CBS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2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O que não está alcançado pelo art. 149-B da Constituição Federal?</a:t>
            </a:r>
            <a:endParaRPr lang="pt-BR" sz="2000" dirty="0">
              <a:solidFill>
                <a:srgbClr val="162937"/>
              </a:solidFill>
              <a:highlight>
                <a:srgbClr val="FFFFFF"/>
              </a:highlight>
              <a:latin typeface="rawline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Alíquotas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Lançamento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Penalidades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Dívida ativa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Representação administrativa e judicial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pt-BR" sz="2000" dirty="0">
                <a:solidFill>
                  <a:srgbClr val="162937"/>
                </a:solidFill>
                <a:latin typeface="rawline"/>
              </a:rPr>
              <a:t>Cobrança administrativa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Parcelamento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 err="1">
                <a:latin typeface="rawline"/>
              </a:rPr>
              <a:t>Autorregularização</a:t>
            </a:r>
            <a:endParaRPr lang="pt-BR" sz="1700" dirty="0">
              <a:latin typeface="rawline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Protesto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Arrolamento administrativo de bens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Inscrição em cadastro de inadimplentes e de proteção ao crédito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Averbação em órgãos de registro de bens e direitos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pt-BR" sz="1700" dirty="0">
                <a:latin typeface="rawline"/>
              </a:rPr>
              <a:t>Tratamento de devedores contumazes</a:t>
            </a: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D65C286-210A-3B14-DAE7-742004B2B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737685"/>
      </p:ext>
    </p:extLst>
  </p:cSld>
  <p:clrMapOvr>
    <a:masterClrMapping/>
  </p:clrMapOvr>
  <p:transition spd="slow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Modelo operacional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Emissão do documento fiscal caracteriza </a:t>
            </a: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confissão de dívida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constitui o crédito tributário; </a:t>
            </a:r>
          </a:p>
          <a:p>
            <a:pPr lvl="1">
              <a:lnSpc>
                <a:spcPct val="150000"/>
              </a:lnSpc>
            </a:pPr>
            <a:r>
              <a:rPr lang="pt-BR" sz="20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vinculação do creditamento ao prévio pagamento do imposto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evita a principal fraude em matéria de tributo não-cumulativo, que são as “empresas </a:t>
            </a:r>
            <a:r>
              <a:rPr lang="pt-BR" sz="20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noteiras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”; </a:t>
            </a:r>
          </a:p>
          <a:p>
            <a:pPr lvl="1">
              <a:lnSpc>
                <a:spcPct val="150000"/>
              </a:lnSpc>
            </a:pPr>
            <a:r>
              <a:rPr lang="pt-BR" sz="20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</a:t>
            </a:r>
            <a:r>
              <a:rPr lang="pt-BR" sz="20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pt-BR" sz="20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obrigatório ou facultativo por setores econômicos</a:t>
            </a:r>
          </a:p>
          <a:p>
            <a:pPr marL="457200" lvl="1" indent="0">
              <a:buNone/>
            </a:pPr>
            <a:endParaRPr lang="pt-BR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pt-BR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pt-BR" sz="16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pt-BR" sz="16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Split </a:t>
            </a:r>
            <a:r>
              <a:rPr lang="pt-BR" sz="1600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payment</a:t>
            </a:r>
            <a:r>
              <a:rPr lang="pt-BR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pagamento do IBS no mesmo momento da liquidação financeira da operação comercial, em que a instituição financeira transfere imediatamente o valor do imposto para a conta do Comitê Gestor e o valor da operação com bens ou serviços ao estabelecimento fornecedor. </a:t>
            </a:r>
            <a:endParaRPr lang="pt-BR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208376"/>
      </p:ext>
    </p:extLst>
  </p:cSld>
  <p:clrMapOvr>
    <a:masterClrMapping/>
  </p:clrMapOvr>
  <p:transition spd="slow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2"/>
            <a:ext cx="10515600" cy="509039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pt-BR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ontserrat Medium" panose="00000600000000000000" pitchFamily="2" charset="0"/>
              </a:rPr>
              <a:t>PREMISSAS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Lançamento pelo </a:t>
            </a:r>
            <a:r>
              <a:rPr lang="pt-BR" sz="2400" b="1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somatório</a:t>
            </a:r>
            <a:r>
              <a:rPr lang="pt-BR" sz="24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 das alíquotas de destino (art. 156-A, VII, EC 132/2023)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4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Lançamento do IBS municipal implica o lançamento do IBS estadual, e vice-versa. </a:t>
            </a:r>
          </a:p>
          <a:p>
            <a:pPr marL="0" indent="0" algn="just">
              <a:lnSpc>
                <a:spcPct val="120000"/>
              </a:lnSpc>
              <a:buNone/>
              <a:tabLst>
                <a:tab pos="457200" algn="l"/>
              </a:tabLst>
            </a:pPr>
            <a:r>
              <a:rPr lang="pt-BR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ontserrat Medium" panose="00000600000000000000" pitchFamily="2" charset="0"/>
              </a:rPr>
              <a:t>DIRETRIZES</a:t>
            </a:r>
          </a:p>
          <a:p>
            <a:pPr marL="0" indent="0" algn="just">
              <a:lnSpc>
                <a:spcPct val="260000"/>
              </a:lnSpc>
              <a:buNone/>
              <a:tabLst>
                <a:tab pos="457200" algn="l"/>
              </a:tabLst>
            </a:pPr>
            <a:r>
              <a:rPr lang="pt-BR" sz="2200" b="1" u="sng" dirty="0">
                <a:latin typeface="Montserrat Medium" panose="00000600000000000000" pitchFamily="2" charset="0"/>
              </a:rPr>
              <a:t>1) </a:t>
            </a:r>
            <a:r>
              <a:rPr lang="pt-BR" sz="2300" b="1" u="sng" dirty="0">
                <a:latin typeface="Montserrat Medium" panose="00000600000000000000" pitchFamily="2" charset="0"/>
              </a:rPr>
              <a:t>DELEGAÇÃO DE COMPETÊNCIA PARA EFETUAR O LANÇAMENTO TRIBUTÁRIO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2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Como ficaria o exercício das atribuições de fiscalização e lançamento nos Municípios que não possuem estrutura de Adm. Tributária?</a:t>
            </a: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pt-BR" sz="22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prever possibilidade de </a:t>
            </a:r>
            <a:r>
              <a:rPr lang="pt-BR" sz="2200" b="1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delegação</a:t>
            </a:r>
            <a:r>
              <a:rPr lang="pt-BR" sz="22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 ao Estado onde estiver situado o Município</a:t>
            </a:r>
          </a:p>
          <a:p>
            <a:pPr lvl="1" algn="just">
              <a:lnSpc>
                <a:spcPct val="150000"/>
              </a:lnSpc>
              <a:buFontTx/>
              <a:buChar char="-"/>
            </a:pPr>
            <a:r>
              <a:rPr lang="pt-BR" sz="22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prever possibilidade de </a:t>
            </a:r>
            <a:r>
              <a:rPr lang="pt-BR" sz="2200" b="1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consórcio</a:t>
            </a:r>
            <a:r>
              <a:rPr lang="pt-BR" sz="22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 entre os municípios</a:t>
            </a: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4010631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/>
        </p:nvSpPr>
        <p:spPr>
          <a:xfrm>
            <a:off x="3326759" y="2175125"/>
            <a:ext cx="5538482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200" b="1" dirty="0">
                <a:solidFill>
                  <a:srgbClr val="1F4B2D"/>
                </a:solidFill>
                <a:latin typeface="Century Gothic" panose="020B0502020202020204" pitchFamily="34" charset="0"/>
              </a:rPr>
              <a:t>Transição dos Tributos</a:t>
            </a:r>
          </a:p>
        </p:txBody>
      </p:sp>
    </p:spTree>
    <p:extLst>
      <p:ext uri="{BB962C8B-B14F-4D97-AF65-F5344CB8AC3E}">
        <p14:creationId xmlns:p14="http://schemas.microsoft.com/office/powerpoint/2010/main" val="2174502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  <a:tabLst>
                <a:tab pos="457200" algn="l"/>
              </a:tabLst>
            </a:pPr>
            <a:r>
              <a:rPr lang="pt-BR" sz="1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ontserrat Medium" panose="00000600000000000000" pitchFamily="2" charset="0"/>
              </a:rPr>
              <a:t>DIRETRIZES</a:t>
            </a:r>
          </a:p>
          <a:p>
            <a:pPr marL="0" indent="0" algn="just">
              <a:lnSpc>
                <a:spcPct val="260000"/>
              </a:lnSpc>
              <a:buNone/>
              <a:tabLst>
                <a:tab pos="457200" algn="l"/>
              </a:tabLst>
            </a:pPr>
            <a:r>
              <a:rPr lang="pt-BR" sz="1600" b="1" u="sng" dirty="0">
                <a:latin typeface="Montserrat Medium" panose="00000600000000000000" pitchFamily="2" charset="0"/>
              </a:rPr>
              <a:t>2) EVITAR CONCOMITÂNCIA DE PROCEDIMENTOS DE FISCALIZAÇÃO 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6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Como evitar que as auditorias fiscais, o lançamento de ofício e a cobrança administrativa sejam exercidos </a:t>
            </a:r>
            <a:r>
              <a:rPr lang="pt-BR" sz="1600" b="1" u="sng" dirty="0">
                <a:latin typeface="Montserrat Medium" panose="00000600000000000000" pitchFamily="2" charset="0"/>
                <a:ea typeface="Times New Roman" panose="02020603050405020304" pitchFamily="18" charset="0"/>
              </a:rPr>
              <a:t>simultaneamente</a:t>
            </a:r>
            <a:r>
              <a:rPr lang="pt-BR" sz="16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 por múltiplas Administrações Tributárias?</a:t>
            </a:r>
          </a:p>
          <a:p>
            <a:pPr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pt-BR" sz="1600" dirty="0">
                <a:latin typeface="Montserrat Medium" panose="00000600000000000000" pitchFamily="2" charset="0"/>
              </a:rPr>
              <a:t>Enquanto perdurar o procedimento de fiscalização por um ente, o outro não poderá iniciar outra fiscalização sobre o mesmo contribuinte, sobre a mesma matéria tributável e o mesmo período investigado</a:t>
            </a:r>
          </a:p>
          <a:p>
            <a:pPr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pt-BR" sz="1600" b="1" dirty="0">
                <a:highlight>
                  <a:srgbClr val="FFFF00"/>
                </a:highlight>
                <a:latin typeface="Montserrat Medium" panose="00000600000000000000" pitchFamily="2" charset="0"/>
              </a:rPr>
              <a:t>Conceitos de Adm. Tributária TITULAR e COTITULAR ( art. 3º PLP 108/2024)</a:t>
            </a:r>
          </a:p>
          <a:p>
            <a:pPr marL="0" indent="0" algn="just">
              <a:lnSpc>
                <a:spcPct val="260000"/>
              </a:lnSpc>
              <a:buNone/>
              <a:tabLst>
                <a:tab pos="457200" algn="l"/>
              </a:tabLst>
            </a:pPr>
            <a:endParaRPr lang="pt-BR" sz="1800" dirty="0">
              <a:effectLst/>
              <a:latin typeface="Montserrat Medium" panose="00000600000000000000" pitchFamily="2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443290"/>
      </p:ext>
    </p:extLst>
  </p:cSld>
  <p:clrMapOvr>
    <a:masterClrMapping/>
  </p:clrMapOvr>
  <p:transition spd="slow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ontserrat Medium" panose="00000600000000000000" pitchFamily="2" charset="0"/>
              </a:rPr>
              <a:t>DIRETRIZES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b="1" u="sng" dirty="0">
                <a:latin typeface="Montserrat Medium" panose="00000600000000000000" pitchFamily="2" charset="0"/>
              </a:rPr>
              <a:t>3) EVITAR EFEITO </a:t>
            </a:r>
            <a:r>
              <a:rPr lang="pt-BR" sz="1800" b="1" i="1" u="sng" dirty="0">
                <a:latin typeface="Montserrat Medium" panose="00000600000000000000" pitchFamily="2" charset="0"/>
              </a:rPr>
              <a:t>“FREE RIDER”</a:t>
            </a:r>
            <a:endParaRPr lang="pt-BR" sz="1800" b="1" u="sng" dirty="0">
              <a:latin typeface="Montserrat Medium" panose="000006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- Destinação da arrecadação da penalidade ao ente federativo que realizou o lançamento de ofício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b="1" dirty="0">
                <a:latin typeface="Montserrat Medium" panose="00000600000000000000" pitchFamily="2" charset="0"/>
                <a:ea typeface="Times New Roman" panose="02020603050405020304" pitchFamily="18" charset="0"/>
              </a:rPr>
              <a:t>4</a:t>
            </a:r>
            <a:r>
              <a:rPr lang="pt-BR" sz="1800" b="1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) </a:t>
            </a:r>
            <a:r>
              <a:rPr lang="pt-BR" sz="1800" b="1" u="sng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ÊNFASE NO MONITORAMENTO E AUTORREGULARIZAÇÃO</a:t>
            </a:r>
            <a:endParaRPr lang="pt-BR" sz="1800" dirty="0">
              <a:effectLst/>
              <a:latin typeface="Montserrat Medium" panose="00000600000000000000" pitchFamily="2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pt-BR" sz="1800" dirty="0">
                <a:effectLst/>
                <a:latin typeface="Montserrat Medium" panose="00000600000000000000" pitchFamily="2" charset="0"/>
                <a:ea typeface="Times New Roman" panose="02020603050405020304" pitchFamily="18" charset="0"/>
              </a:rPr>
              <a:t>Priorizar a resolução administrativa do crédito tributário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t-BR" sz="21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Averbação em órgãos de registro de bens e direitos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t-BR" sz="21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Tratamento de devedores contumazes</a:t>
            </a:r>
          </a:p>
          <a:p>
            <a:pPr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Evitar majoração de custos aos contribuintes</a:t>
            </a:r>
            <a:endParaRPr lang="pt-BR" sz="1800" dirty="0">
              <a:highlight>
                <a:srgbClr val="FFFF00"/>
              </a:highlight>
              <a:latin typeface="Montserrat Medium" panose="00000600000000000000" pitchFamily="2" charset="0"/>
            </a:endParaRP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b="1" u="sng" dirty="0">
                <a:latin typeface="Montserrat Medium" panose="00000600000000000000" pitchFamily="2" charset="0"/>
              </a:rPr>
              <a:t>5) OBRIGATORIEDADE DA PRESTAÇÃO DE INFORMAÇÕES POR INSTITUIÇÕES FINANCEIRAS 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- Necessária alteração da Lei Complementar 105/2001 (tratamento isonômico entre os entes federativos)</a:t>
            </a:r>
            <a:endParaRPr lang="pt-BR" sz="1800" dirty="0">
              <a:effectLst/>
              <a:latin typeface="Montserrat Medium" panose="00000600000000000000" pitchFamily="2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42562"/>
      </p:ext>
    </p:extLst>
  </p:cSld>
  <p:clrMapOvr>
    <a:masterClrMapping/>
  </p:clrMapOvr>
  <p:transition spd="slow">
    <p:push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47879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Montserrat Medium" panose="00000600000000000000" pitchFamily="2" charset="0"/>
              </a:rPr>
              <a:t>DIRETRIZES</a:t>
            </a:r>
          </a:p>
          <a:p>
            <a:pPr marL="0" indent="0" algn="just">
              <a:lnSpc>
                <a:spcPct val="150000"/>
              </a:lnSpc>
              <a:buNone/>
              <a:tabLst>
                <a:tab pos="457200" algn="l"/>
              </a:tabLst>
            </a:pPr>
            <a:r>
              <a:rPr lang="pt-BR" sz="1800" b="1" u="sng" dirty="0">
                <a:latin typeface="Montserrat Medium" panose="00000600000000000000" pitchFamily="2" charset="0"/>
              </a:rPr>
              <a:t>6) DÍVIDA ATIVA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Preservar modelos existentes, conforme legislação do ente federado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Quem inscreve e quem cobra? </a:t>
            </a:r>
          </a:p>
          <a:p>
            <a:pPr algn="just">
              <a:lnSpc>
                <a:spcPct val="150000"/>
              </a:lnSpc>
              <a:buFontTx/>
              <a:buChar char="-"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Possibilidade de delegação ao Comitê Gestor de fazer a inscrição, preservada a titularidade do ente federativo;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pt-BR" sz="1800" dirty="0">
                <a:latin typeface="Montserrat Medium" panose="00000600000000000000" pitchFamily="2" charset="0"/>
              </a:rPr>
              <a:t>Como se dará a representação judicial nas execuções fiscais, especialmente nos municípios que não possuem estruturas de procuradorias?</a:t>
            </a:r>
          </a:p>
          <a:p>
            <a:pPr indent="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A2D639-7583-69D5-C6A5-F163F616D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2838312"/>
      </p:ext>
    </p:extLst>
  </p:cSld>
  <p:clrMapOvr>
    <a:masterClrMapping/>
  </p:clrMapOvr>
  <p:transition spd="slow">
    <p:pu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16117" y="5231037"/>
            <a:ext cx="4431541" cy="1622277"/>
          </a:xfrm>
          <a:custGeom>
            <a:avLst/>
            <a:gdLst/>
            <a:ahLst/>
            <a:cxnLst/>
            <a:rect l="l" t="t" r="r" b="b"/>
            <a:pathLst>
              <a:path w="2526030" h="2675254">
                <a:moveTo>
                  <a:pt x="2525839" y="2674902"/>
                </a:moveTo>
                <a:lnTo>
                  <a:pt x="0" y="2674902"/>
                </a:lnTo>
                <a:lnTo>
                  <a:pt x="0" y="0"/>
                </a:lnTo>
                <a:lnTo>
                  <a:pt x="2525839" y="0"/>
                </a:lnTo>
                <a:lnTo>
                  <a:pt x="2525839" y="267490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047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1092">
              <a:solidFill>
                <a:srgbClr val="1822DC">
                  <a:lumMod val="20000"/>
                  <a:lumOff val="80000"/>
                </a:srgbClr>
              </a:solidFill>
              <a:latin typeface="Arial"/>
              <a:sym typeface="Helvetica Neue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461709" y="5246867"/>
            <a:ext cx="3750339" cy="1622277"/>
          </a:xfrm>
          <a:custGeom>
            <a:avLst/>
            <a:gdLst/>
            <a:ahLst/>
            <a:cxnLst/>
            <a:rect l="l" t="t" r="r" b="b"/>
            <a:pathLst>
              <a:path w="2526029" h="2675254">
                <a:moveTo>
                  <a:pt x="2525839" y="2674902"/>
                </a:moveTo>
                <a:lnTo>
                  <a:pt x="0" y="2674902"/>
                </a:lnTo>
                <a:lnTo>
                  <a:pt x="0" y="0"/>
                </a:lnTo>
                <a:lnTo>
                  <a:pt x="2525839" y="0"/>
                </a:lnTo>
                <a:lnTo>
                  <a:pt x="2525839" y="2674902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047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1092">
              <a:solidFill>
                <a:srgbClr val="1822DC">
                  <a:lumMod val="20000"/>
                  <a:lumOff val="80000"/>
                </a:srgbClr>
              </a:solidFill>
              <a:latin typeface="Arial"/>
              <a:sym typeface="Helvetica Neue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8192225" y="5246867"/>
            <a:ext cx="1615137" cy="1622277"/>
          </a:xfrm>
          <a:custGeom>
            <a:avLst/>
            <a:gdLst/>
            <a:ahLst/>
            <a:cxnLst/>
            <a:rect l="l" t="t" r="r" b="b"/>
            <a:pathLst>
              <a:path w="2526029" h="2675254">
                <a:moveTo>
                  <a:pt x="2525839" y="2674902"/>
                </a:moveTo>
                <a:lnTo>
                  <a:pt x="0" y="2674902"/>
                </a:lnTo>
                <a:lnTo>
                  <a:pt x="0" y="0"/>
                </a:lnTo>
                <a:lnTo>
                  <a:pt x="2525839" y="0"/>
                </a:lnTo>
                <a:lnTo>
                  <a:pt x="2525839" y="2674902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047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807362" y="5272572"/>
            <a:ext cx="2413871" cy="1580742"/>
          </a:xfrm>
          <a:custGeom>
            <a:avLst/>
            <a:gdLst/>
            <a:ahLst/>
            <a:cxnLst/>
            <a:rect l="l" t="t" r="r" b="b"/>
            <a:pathLst>
              <a:path w="2505075" h="2675254">
                <a:moveTo>
                  <a:pt x="2505075" y="2674902"/>
                </a:moveTo>
                <a:lnTo>
                  <a:pt x="0" y="2674902"/>
                </a:lnTo>
                <a:lnTo>
                  <a:pt x="0" y="0"/>
                </a:lnTo>
                <a:lnTo>
                  <a:pt x="2505075" y="0"/>
                </a:lnTo>
                <a:lnTo>
                  <a:pt x="2505075" y="2674902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1047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r>
              <a:rPr lang="pt-BR" sz="1092" dirty="0">
                <a:solidFill>
                  <a:srgbClr val="272727"/>
                </a:solidFill>
                <a:latin typeface="Arial"/>
                <a:sym typeface="Helvetica Neue"/>
              </a:rPr>
              <a:t> (</a:t>
            </a:r>
            <a:endParaRPr sz="1092" dirty="0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-10577" y="2228246"/>
            <a:ext cx="12175455" cy="2990797"/>
          </a:xfrm>
          <a:custGeom>
            <a:avLst/>
            <a:gdLst/>
            <a:ahLst/>
            <a:cxnLst/>
            <a:rect l="l" t="t" r="r" b="b"/>
            <a:pathLst>
              <a:path w="20104100" h="4932045">
                <a:moveTo>
                  <a:pt x="20104099" y="0"/>
                </a:moveTo>
                <a:lnTo>
                  <a:pt x="0" y="0"/>
                </a:lnTo>
                <a:lnTo>
                  <a:pt x="0" y="4931797"/>
                </a:lnTo>
                <a:lnTo>
                  <a:pt x="20104099" y="4931797"/>
                </a:lnTo>
                <a:lnTo>
                  <a:pt x="20104099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endParaRPr lang="en-BR"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cxnSp>
        <p:nvCxnSpPr>
          <p:cNvPr id="57" name="Conector Reto 56">
            <a:extLst>
              <a:ext uri="{FF2B5EF4-FFF2-40B4-BE49-F238E27FC236}">
                <a16:creationId xmlns:a16="http://schemas.microsoft.com/office/drawing/2014/main" id="{DEBCBA62-1682-7BCE-6CD3-82A949EBE61C}"/>
              </a:ext>
            </a:extLst>
          </p:cNvPr>
          <p:cNvCxnSpPr>
            <a:cxnSpLocks/>
          </p:cNvCxnSpPr>
          <p:nvPr/>
        </p:nvCxnSpPr>
        <p:spPr>
          <a:xfrm>
            <a:off x="486610" y="3756067"/>
            <a:ext cx="7608563" cy="8317"/>
          </a:xfrm>
          <a:prstGeom prst="line">
            <a:avLst/>
          </a:prstGeom>
          <a:ln w="444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bg object 16">
            <a:extLst>
              <a:ext uri="{FF2B5EF4-FFF2-40B4-BE49-F238E27FC236}">
                <a16:creationId xmlns:a16="http://schemas.microsoft.com/office/drawing/2014/main" id="{B30CE70C-920A-8698-3A96-61893BDC4019}"/>
              </a:ext>
            </a:extLst>
          </p:cNvPr>
          <p:cNvSpPr/>
          <p:nvPr/>
        </p:nvSpPr>
        <p:spPr>
          <a:xfrm>
            <a:off x="428" y="0"/>
            <a:ext cx="12191144" cy="1143256"/>
          </a:xfrm>
          <a:custGeom>
            <a:avLst/>
            <a:gdLst/>
            <a:ahLst/>
            <a:cxnLst/>
            <a:rect l="l" t="t" r="r" b="b"/>
            <a:pathLst>
              <a:path w="20104100" h="1885314">
                <a:moveTo>
                  <a:pt x="20104099" y="0"/>
                </a:moveTo>
                <a:lnTo>
                  <a:pt x="0" y="0"/>
                </a:lnTo>
                <a:lnTo>
                  <a:pt x="0" y="1884759"/>
                </a:lnTo>
                <a:lnTo>
                  <a:pt x="20104099" y="1884759"/>
                </a:lnTo>
                <a:lnTo>
                  <a:pt x="20104099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8" y="1142921"/>
            <a:ext cx="8094744" cy="1105135"/>
          </a:xfrm>
          <a:custGeom>
            <a:avLst/>
            <a:gdLst/>
            <a:ahLst/>
            <a:cxnLst/>
            <a:rect l="l" t="t" r="r" b="b"/>
            <a:pathLst>
              <a:path w="5064760" h="1822450">
                <a:moveTo>
                  <a:pt x="5064358" y="0"/>
                </a:moveTo>
                <a:lnTo>
                  <a:pt x="0" y="0"/>
                </a:lnTo>
                <a:lnTo>
                  <a:pt x="0" y="1821934"/>
                </a:lnTo>
                <a:lnTo>
                  <a:pt x="5064358" y="1821934"/>
                </a:lnTo>
                <a:lnTo>
                  <a:pt x="5064358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095172" y="1142921"/>
            <a:ext cx="4096828" cy="584748"/>
          </a:xfrm>
          <a:custGeom>
            <a:avLst/>
            <a:gdLst/>
            <a:ahLst/>
            <a:cxnLst/>
            <a:rect l="l" t="t" r="r" b="b"/>
            <a:pathLst>
              <a:path w="5012690" h="1822450">
                <a:moveTo>
                  <a:pt x="5012664" y="0"/>
                </a:moveTo>
                <a:lnTo>
                  <a:pt x="0" y="0"/>
                </a:lnTo>
                <a:lnTo>
                  <a:pt x="0" y="1821934"/>
                </a:lnTo>
                <a:lnTo>
                  <a:pt x="5012664" y="1821934"/>
                </a:lnTo>
                <a:lnTo>
                  <a:pt x="5012664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095172" y="1728116"/>
            <a:ext cx="4096400" cy="525106"/>
          </a:xfrm>
          <a:custGeom>
            <a:avLst/>
            <a:gdLst/>
            <a:ahLst/>
            <a:cxnLst/>
            <a:rect l="l" t="t" r="r" b="b"/>
            <a:pathLst>
              <a:path w="5013325" h="1822450">
                <a:moveTo>
                  <a:pt x="5012852" y="0"/>
                </a:moveTo>
                <a:lnTo>
                  <a:pt x="0" y="0"/>
                </a:lnTo>
                <a:lnTo>
                  <a:pt x="0" y="1821934"/>
                </a:lnTo>
                <a:lnTo>
                  <a:pt x="5012852" y="1821934"/>
                </a:lnTo>
                <a:lnTo>
                  <a:pt x="5012852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3703" y="5440850"/>
            <a:ext cx="3403897" cy="956365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sz="1152" b="1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1.1</a:t>
            </a:r>
            <a:r>
              <a:rPr sz="1152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 </a:t>
            </a:r>
            <a:r>
              <a:rPr lang="pt-BR" sz="1200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O início do processo de cobrança administrativa se dá junto as duas hipóteses:</a:t>
            </a:r>
          </a:p>
          <a:p>
            <a:pPr marL="236301" marR="3081" indent="-228600">
              <a:spcBef>
                <a:spcPts val="58"/>
              </a:spcBef>
              <a:buFontTx/>
              <a:buAutoNum type="arabicPeriod"/>
            </a:pPr>
            <a:r>
              <a:rPr lang="pt-BR" sz="1200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Lançamento de Ofício – decisão irrecorrível no contencioso administrativo</a:t>
            </a:r>
          </a:p>
          <a:p>
            <a:pPr marL="236301" marR="3081" indent="-228600">
              <a:spcBef>
                <a:spcPts val="58"/>
              </a:spcBef>
              <a:buFontTx/>
              <a:buAutoNum type="arabicPeriod"/>
            </a:pPr>
            <a:r>
              <a:rPr lang="pt-BR" sz="1200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Declaração de Débito </a:t>
            </a:r>
            <a:endParaRPr sz="1152" spc="-12" dirty="0">
              <a:solidFill>
                <a:srgbClr val="272727"/>
              </a:solidFill>
              <a:latin typeface="Telegraf" pitchFamily="2" charset="77"/>
              <a:sym typeface="Helvetica Neue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58762" y="5329561"/>
            <a:ext cx="3536411" cy="523234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sz="1152" b="1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1.2</a:t>
            </a:r>
            <a:r>
              <a:rPr sz="1152" b="1" spc="-36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 </a:t>
            </a:r>
            <a:r>
              <a:rPr lang="pt-BR" sz="1100" b="1" spc="-36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Para executar a medida de protesto (que possui muita efetividade, é necessário a inscrição em dívida ativa) dentro dos 180 dias para ser feita no âmbito da Cobrança Administrativa</a:t>
            </a:r>
            <a:endParaRPr sz="1152" dirty="0">
              <a:solidFill>
                <a:srgbClr val="272727"/>
              </a:solidFill>
              <a:latin typeface="Telegraf" pitchFamily="2" charset="77"/>
              <a:cs typeface="Telegraf"/>
              <a:sym typeface="Helvetica Neue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226099" y="5227855"/>
            <a:ext cx="1387012" cy="1538897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sz="1152" b="1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2.1</a:t>
            </a:r>
            <a:r>
              <a:rPr sz="1152" b="1" spc="-76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 </a:t>
            </a:r>
            <a:r>
              <a:rPr lang="pt-BR" sz="1100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Após 12 meses, o crédito tributário passa a ser de responsabilidade da procuradoria, que poderá fazer a cobrança extrajudicial (inclusive protesto), para valores abaixo de R$ 10 mil.</a:t>
            </a:r>
            <a:endParaRPr sz="1152" spc="-12" dirty="0">
              <a:solidFill>
                <a:srgbClr val="272727"/>
              </a:solidFill>
              <a:latin typeface="Telegraf" pitchFamily="2" charset="77"/>
              <a:sym typeface="Helvetica Neue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9956221" y="5456679"/>
            <a:ext cx="2104912" cy="1115383"/>
          </a:xfrm>
          <a:prstGeom prst="rect">
            <a:avLst/>
          </a:prstGeom>
        </p:spPr>
        <p:txBody>
          <a:bodyPr vert="horz" wrap="square" lIns="0" tIns="7316" rIns="0" bIns="0" rtlCol="0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lang="pt-BR" sz="1200" b="1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3.1</a:t>
            </a:r>
            <a:r>
              <a:rPr lang="pt-BR" sz="1200" b="1" spc="-76" dirty="0">
                <a:solidFill>
                  <a:srgbClr val="272727"/>
                </a:solidFill>
                <a:latin typeface="Telegraf" pitchFamily="2" charset="77"/>
                <a:cs typeface="Telegraf"/>
                <a:sym typeface="Helvetica Neue"/>
              </a:rPr>
              <a:t> </a:t>
            </a:r>
            <a:r>
              <a:rPr lang="pt-BR" sz="1200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Após 12 meses, o crédito tributário passa a ser de responsabilidade da procuradoria, que poderá fazer a cobrança judicial (execução fiscal) para valores acima de R$ 10 mil.</a:t>
            </a:r>
            <a:endParaRPr lang="pt-BR" sz="1200" spc="-12" dirty="0">
              <a:solidFill>
                <a:srgbClr val="272727"/>
              </a:solidFill>
              <a:latin typeface="Telegraf" pitchFamily="2" charset="77"/>
              <a:sym typeface="Helvetica Neue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05186" y="3668047"/>
            <a:ext cx="159032" cy="176360"/>
          </a:xfrm>
          <a:custGeom>
            <a:avLst/>
            <a:gdLst/>
            <a:ahLst/>
            <a:cxnLst/>
            <a:rect l="l" t="t" r="r" b="b"/>
            <a:pathLst>
              <a:path w="262255" h="290829">
                <a:moveTo>
                  <a:pt x="37110" y="0"/>
                </a:moveTo>
                <a:lnTo>
                  <a:pt x="18848" y="5100"/>
                </a:lnTo>
                <a:lnTo>
                  <a:pt x="5301" y="18363"/>
                </a:lnTo>
                <a:lnTo>
                  <a:pt x="0" y="37751"/>
                </a:lnTo>
                <a:lnTo>
                  <a:pt x="0" y="252948"/>
                </a:lnTo>
                <a:lnTo>
                  <a:pt x="5301" y="272335"/>
                </a:lnTo>
                <a:lnTo>
                  <a:pt x="18848" y="285599"/>
                </a:lnTo>
                <a:lnTo>
                  <a:pt x="37110" y="290699"/>
                </a:lnTo>
                <a:lnTo>
                  <a:pt x="56553" y="285596"/>
                </a:lnTo>
                <a:lnTo>
                  <a:pt x="242924" y="177998"/>
                </a:lnTo>
                <a:lnTo>
                  <a:pt x="257060" y="163713"/>
                </a:lnTo>
                <a:lnTo>
                  <a:pt x="261772" y="145349"/>
                </a:lnTo>
                <a:lnTo>
                  <a:pt x="257060" y="126985"/>
                </a:lnTo>
                <a:lnTo>
                  <a:pt x="242924" y="112701"/>
                </a:lnTo>
                <a:lnTo>
                  <a:pt x="56553" y="5102"/>
                </a:lnTo>
                <a:lnTo>
                  <a:pt x="37110" y="0"/>
                </a:lnTo>
                <a:close/>
              </a:path>
            </a:pathLst>
          </a:custGeom>
          <a:solidFill>
            <a:srgbClr val="4223B1"/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611391" y="3623181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58" name="object 53">
            <a:extLst>
              <a:ext uri="{FF2B5EF4-FFF2-40B4-BE49-F238E27FC236}">
                <a16:creationId xmlns:a16="http://schemas.microsoft.com/office/drawing/2014/main" id="{95F8F103-0D38-BA8F-1F97-DA4BF994E42F}"/>
              </a:ext>
            </a:extLst>
          </p:cNvPr>
          <p:cNvSpPr/>
          <p:nvPr/>
        </p:nvSpPr>
        <p:spPr>
          <a:xfrm>
            <a:off x="2830445" y="3621971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59" name="object 53">
            <a:extLst>
              <a:ext uri="{FF2B5EF4-FFF2-40B4-BE49-F238E27FC236}">
                <a16:creationId xmlns:a16="http://schemas.microsoft.com/office/drawing/2014/main" id="{6E2BAC38-14D1-7324-FFDC-D009DD29ACC0}"/>
              </a:ext>
            </a:extLst>
          </p:cNvPr>
          <p:cNvSpPr/>
          <p:nvPr/>
        </p:nvSpPr>
        <p:spPr>
          <a:xfrm>
            <a:off x="1883356" y="3646740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51" name="Espaço Reservado para Texto 4">
            <a:extLst>
              <a:ext uri="{FF2B5EF4-FFF2-40B4-BE49-F238E27FC236}">
                <a16:creationId xmlns:a16="http://schemas.microsoft.com/office/drawing/2014/main" id="{9F110D73-37C7-22EE-59C1-25A3C4DD95CC}"/>
              </a:ext>
            </a:extLst>
          </p:cNvPr>
          <p:cNvSpPr txBox="1">
            <a:spLocks/>
          </p:cNvSpPr>
          <p:nvPr/>
        </p:nvSpPr>
        <p:spPr>
          <a:xfrm>
            <a:off x="321540" y="197302"/>
            <a:ext cx="5295600" cy="219600"/>
          </a:xfrm>
          <a:prstGeom prst="rect">
            <a:avLst/>
          </a:prstGeom>
        </p:spPr>
        <p:txBody>
          <a:bodyPr vert="horz" lIns="90000" tIns="46800" rIns="90000" bIns="4680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None/>
              <a:defRPr sz="1000" b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76000" indent="-25200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64000" indent="-25200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52000" indent="-25200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40000" indent="-25200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rgbClr val="A5A7B0"/>
                </a:solidFill>
                <a:latin typeface="Arial"/>
                <a:sym typeface="Helvetica Neue"/>
              </a:rPr>
              <a:t>Fluxo de Cobrança</a:t>
            </a:r>
          </a:p>
        </p:txBody>
      </p:sp>
      <p:sp>
        <p:nvSpPr>
          <p:cNvPr id="52" name="Título 1">
            <a:extLst>
              <a:ext uri="{FF2B5EF4-FFF2-40B4-BE49-F238E27FC236}">
                <a16:creationId xmlns:a16="http://schemas.microsoft.com/office/drawing/2014/main" id="{01656391-3F16-327A-BD43-5E2100473B0A}"/>
              </a:ext>
            </a:extLst>
          </p:cNvPr>
          <p:cNvSpPr txBox="1">
            <a:spLocks/>
          </p:cNvSpPr>
          <p:nvPr/>
        </p:nvSpPr>
        <p:spPr>
          <a:xfrm>
            <a:off x="297172" y="420673"/>
            <a:ext cx="5222567" cy="419410"/>
          </a:xfrm>
          <a:prstGeom prst="rect">
            <a:avLst/>
          </a:prstGeom>
          <a:ln>
            <a:noFill/>
          </a:ln>
        </p:spPr>
        <p:txBody>
          <a:bodyPr vert="horz" lIns="90000" tIns="46800" rIns="90000" bIns="46800" rtlCol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  <a:defRPr sz="1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FFFFFF"/>
                </a:solidFill>
                <a:latin typeface="Telegraf" pitchFamily="2" charset="77"/>
                <a:sym typeface="Helvetica Neue"/>
              </a:rPr>
              <a:t>Marcos da Cobrança</a:t>
            </a:r>
          </a:p>
        </p:txBody>
      </p:sp>
      <p:sp>
        <p:nvSpPr>
          <p:cNvPr id="76" name="object 53">
            <a:extLst>
              <a:ext uri="{FF2B5EF4-FFF2-40B4-BE49-F238E27FC236}">
                <a16:creationId xmlns:a16="http://schemas.microsoft.com/office/drawing/2014/main" id="{4495F05A-2B15-981A-5F3E-169B7587304F}"/>
              </a:ext>
            </a:extLst>
          </p:cNvPr>
          <p:cNvSpPr/>
          <p:nvPr/>
        </p:nvSpPr>
        <p:spPr>
          <a:xfrm>
            <a:off x="4189867" y="3635068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77" name="CaixaDeTexto 76">
            <a:extLst>
              <a:ext uri="{FF2B5EF4-FFF2-40B4-BE49-F238E27FC236}">
                <a16:creationId xmlns:a16="http://schemas.microsoft.com/office/drawing/2014/main" id="{6E8E9B62-EE09-6B97-3EBB-BE08AA807590}"/>
              </a:ext>
            </a:extLst>
          </p:cNvPr>
          <p:cNvSpPr txBox="1"/>
          <p:nvPr/>
        </p:nvSpPr>
        <p:spPr>
          <a:xfrm>
            <a:off x="1027243" y="1515713"/>
            <a:ext cx="3854152" cy="6804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400" spc="-15" dirty="0">
                <a:solidFill>
                  <a:srgbClr val="FFFFFF"/>
                </a:solidFill>
                <a:latin typeface="Telegraf"/>
                <a:sym typeface="Helvetica Neue"/>
              </a:rPr>
              <a:t>Cobrança Administrativa</a:t>
            </a:r>
          </a:p>
        </p:txBody>
      </p:sp>
      <p:sp>
        <p:nvSpPr>
          <p:cNvPr id="78" name="CaixaDeTexto 77">
            <a:extLst>
              <a:ext uri="{FF2B5EF4-FFF2-40B4-BE49-F238E27FC236}">
                <a16:creationId xmlns:a16="http://schemas.microsoft.com/office/drawing/2014/main" id="{FE2ED61B-A09B-4314-7824-DB243EDA082B}"/>
              </a:ext>
            </a:extLst>
          </p:cNvPr>
          <p:cNvSpPr txBox="1"/>
          <p:nvPr/>
        </p:nvSpPr>
        <p:spPr>
          <a:xfrm>
            <a:off x="8831361" y="1238984"/>
            <a:ext cx="1903954" cy="2738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600" spc="-15" dirty="0">
                <a:solidFill>
                  <a:srgbClr val="FFFFFF"/>
                </a:solidFill>
                <a:latin typeface="Telegraf"/>
                <a:sym typeface="Helvetica Neue"/>
              </a:rPr>
              <a:t>Cobrança Judicial</a:t>
            </a:r>
          </a:p>
        </p:txBody>
      </p:sp>
      <p:sp>
        <p:nvSpPr>
          <p:cNvPr id="79" name="CaixaDeTexto 78">
            <a:extLst>
              <a:ext uri="{FF2B5EF4-FFF2-40B4-BE49-F238E27FC236}">
                <a16:creationId xmlns:a16="http://schemas.microsoft.com/office/drawing/2014/main" id="{222FEACE-0A1F-2B0B-4F81-A42F9F70E76F}"/>
              </a:ext>
            </a:extLst>
          </p:cNvPr>
          <p:cNvSpPr txBox="1"/>
          <p:nvPr/>
        </p:nvSpPr>
        <p:spPr>
          <a:xfrm>
            <a:off x="8757842" y="1872294"/>
            <a:ext cx="2557357" cy="6804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600" spc="-15" dirty="0">
                <a:solidFill>
                  <a:srgbClr val="FFFFFF"/>
                </a:solidFill>
                <a:latin typeface="Telegraf"/>
                <a:sym typeface="Helvetica Neue"/>
              </a:rPr>
              <a:t>Cobrança Extrajudicial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F18C522-9575-F775-F9A3-889A6355C207}"/>
              </a:ext>
            </a:extLst>
          </p:cNvPr>
          <p:cNvSpPr txBox="1"/>
          <p:nvPr/>
        </p:nvSpPr>
        <p:spPr>
          <a:xfrm>
            <a:off x="464218" y="1429104"/>
            <a:ext cx="476812" cy="7488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4000" b="1" dirty="0">
                <a:solidFill>
                  <a:srgbClr val="FFFFFF"/>
                </a:solidFill>
                <a:latin typeface="Telegraf" pitchFamily="2" charset="77"/>
                <a:sym typeface="Helvetica Neue"/>
              </a:rPr>
              <a:t>1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23F7C4-32FC-25C8-885E-9905630952D7}"/>
              </a:ext>
            </a:extLst>
          </p:cNvPr>
          <p:cNvSpPr txBox="1"/>
          <p:nvPr/>
        </p:nvSpPr>
        <p:spPr>
          <a:xfrm>
            <a:off x="8158947" y="1084990"/>
            <a:ext cx="476812" cy="7488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4000" b="1" dirty="0">
                <a:solidFill>
                  <a:srgbClr val="FFFFFF"/>
                </a:solidFill>
                <a:latin typeface="Telegraf" pitchFamily="2" charset="77"/>
                <a:sym typeface="Helvetica Neue"/>
              </a:rPr>
              <a:t>2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B518C0D-C8FA-E0C1-7461-907A367D39E4}"/>
              </a:ext>
            </a:extLst>
          </p:cNvPr>
          <p:cNvSpPr txBox="1"/>
          <p:nvPr/>
        </p:nvSpPr>
        <p:spPr>
          <a:xfrm>
            <a:off x="8148415" y="1686777"/>
            <a:ext cx="476812" cy="74885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4000" b="1" dirty="0">
                <a:solidFill>
                  <a:srgbClr val="FFFFFF"/>
                </a:solidFill>
                <a:latin typeface="Telegraf" pitchFamily="2" charset="77"/>
                <a:sym typeface="Helvetica Neue"/>
              </a:rPr>
              <a:t>3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CFF154C-5A4D-D1BB-B6AF-DB36189EA426}"/>
              </a:ext>
            </a:extLst>
          </p:cNvPr>
          <p:cNvSpPr txBox="1"/>
          <p:nvPr/>
        </p:nvSpPr>
        <p:spPr>
          <a:xfrm>
            <a:off x="1718285" y="3920510"/>
            <a:ext cx="1299453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Inscrição CADIN </a:t>
            </a:r>
          </a:p>
        </p:txBody>
      </p:sp>
      <p:sp>
        <p:nvSpPr>
          <p:cNvPr id="12" name="object 54">
            <a:extLst>
              <a:ext uri="{FF2B5EF4-FFF2-40B4-BE49-F238E27FC236}">
                <a16:creationId xmlns:a16="http://schemas.microsoft.com/office/drawing/2014/main" id="{09D44EF9-0AFD-477B-440F-1F347D311BE3}"/>
              </a:ext>
            </a:extLst>
          </p:cNvPr>
          <p:cNvSpPr/>
          <p:nvPr/>
        </p:nvSpPr>
        <p:spPr>
          <a:xfrm>
            <a:off x="13465231" y="3628131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D467507-6830-A7A6-47ED-ABC937BA63CF}"/>
              </a:ext>
            </a:extLst>
          </p:cNvPr>
          <p:cNvSpPr txBox="1"/>
          <p:nvPr/>
        </p:nvSpPr>
        <p:spPr>
          <a:xfrm>
            <a:off x="2800857" y="3908920"/>
            <a:ext cx="1110098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Inscrição no SPC, SERASA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0CE77AB-4EA8-9AEF-1FAC-2E44198DB6F2}"/>
              </a:ext>
            </a:extLst>
          </p:cNvPr>
          <p:cNvSpPr txBox="1"/>
          <p:nvPr/>
        </p:nvSpPr>
        <p:spPr>
          <a:xfrm>
            <a:off x="4137124" y="3907429"/>
            <a:ext cx="1531787" cy="63804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Enquadramento de devedor contumaz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B7DC0F1-07E8-3C95-9834-B6375894126C}"/>
              </a:ext>
            </a:extLst>
          </p:cNvPr>
          <p:cNvSpPr txBox="1"/>
          <p:nvPr/>
        </p:nvSpPr>
        <p:spPr>
          <a:xfrm>
            <a:off x="5590411" y="3883870"/>
            <a:ext cx="1203706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Regime Especial de Fiscalização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F9A3BE4-9E7A-E113-E462-9AC34BEFE505}"/>
              </a:ext>
            </a:extLst>
          </p:cNvPr>
          <p:cNvSpPr txBox="1"/>
          <p:nvPr/>
        </p:nvSpPr>
        <p:spPr>
          <a:xfrm>
            <a:off x="13267685" y="3927361"/>
            <a:ext cx="723405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Etapa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8850718-701D-B1B6-3195-E10AD4981974}"/>
              </a:ext>
            </a:extLst>
          </p:cNvPr>
          <p:cNvCxnSpPr>
            <a:cxnSpLocks/>
          </p:cNvCxnSpPr>
          <p:nvPr/>
        </p:nvCxnSpPr>
        <p:spPr>
          <a:xfrm>
            <a:off x="8089944" y="2784414"/>
            <a:ext cx="0" cy="1937084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13">
            <a:extLst>
              <a:ext uri="{FF2B5EF4-FFF2-40B4-BE49-F238E27FC236}">
                <a16:creationId xmlns:a16="http://schemas.microsoft.com/office/drawing/2014/main" id="{0E28E4E8-5C30-BF53-CF72-868F5CDB46B0}"/>
              </a:ext>
            </a:extLst>
          </p:cNvPr>
          <p:cNvSpPr txBox="1"/>
          <p:nvPr/>
        </p:nvSpPr>
        <p:spPr>
          <a:xfrm>
            <a:off x="6444344" y="2330750"/>
            <a:ext cx="2830285" cy="48072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highlight>
                  <a:srgbClr val="FFFF00"/>
                </a:highlight>
                <a:latin typeface="Arial"/>
                <a:sym typeface="Helvetica Neue"/>
              </a:rPr>
              <a:t>Até 12 meses </a:t>
            </a:r>
            <a:r>
              <a:rPr lang="pt-BR" sz="1400" dirty="0">
                <a:solidFill>
                  <a:srgbClr val="272727"/>
                </a:solidFill>
                <a:highlight>
                  <a:srgbClr val="00FFFF"/>
                </a:highlight>
                <a:latin typeface="Arial"/>
                <a:sym typeface="Helvetica Neue"/>
              </a:rPr>
              <a:t>da decisão final do contencioso administrativo</a:t>
            </a:r>
          </a:p>
        </p:txBody>
      </p:sp>
      <p:sp>
        <p:nvSpPr>
          <p:cNvPr id="23" name="object 53">
            <a:extLst>
              <a:ext uri="{FF2B5EF4-FFF2-40B4-BE49-F238E27FC236}">
                <a16:creationId xmlns:a16="http://schemas.microsoft.com/office/drawing/2014/main" id="{C00EEA7C-019C-6232-A14F-BDE63AD1C9C0}"/>
              </a:ext>
            </a:extLst>
          </p:cNvPr>
          <p:cNvSpPr/>
          <p:nvPr/>
        </p:nvSpPr>
        <p:spPr>
          <a:xfrm>
            <a:off x="6745376" y="3639046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24" name="CaixaDeTexto 14">
            <a:extLst>
              <a:ext uri="{FF2B5EF4-FFF2-40B4-BE49-F238E27FC236}">
                <a16:creationId xmlns:a16="http://schemas.microsoft.com/office/drawing/2014/main" id="{C4AA55E5-FF76-EE93-195B-DAC5DCD3F6D6}"/>
              </a:ext>
            </a:extLst>
          </p:cNvPr>
          <p:cNvSpPr txBox="1"/>
          <p:nvPr/>
        </p:nvSpPr>
        <p:spPr>
          <a:xfrm>
            <a:off x="6724396" y="3899735"/>
            <a:ext cx="1203706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Arrolamento </a:t>
            </a:r>
          </a:p>
        </p:txBody>
      </p:sp>
      <p:sp>
        <p:nvSpPr>
          <p:cNvPr id="25" name="CaixaDeTexto 13">
            <a:extLst>
              <a:ext uri="{FF2B5EF4-FFF2-40B4-BE49-F238E27FC236}">
                <a16:creationId xmlns:a16="http://schemas.microsoft.com/office/drawing/2014/main" id="{380053AA-7E0F-FC2C-0C08-985F16640593}"/>
              </a:ext>
            </a:extLst>
          </p:cNvPr>
          <p:cNvSpPr txBox="1"/>
          <p:nvPr/>
        </p:nvSpPr>
        <p:spPr>
          <a:xfrm>
            <a:off x="86550" y="2582846"/>
            <a:ext cx="1080553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2000" dirty="0">
                <a:solidFill>
                  <a:srgbClr val="272727"/>
                </a:solidFill>
                <a:latin typeface="Arial"/>
                <a:sym typeface="Helvetica Neue"/>
              </a:rPr>
              <a:t>Início</a:t>
            </a:r>
          </a:p>
        </p:txBody>
      </p:sp>
      <p:sp>
        <p:nvSpPr>
          <p:cNvPr id="26" name="object 54">
            <a:extLst>
              <a:ext uri="{FF2B5EF4-FFF2-40B4-BE49-F238E27FC236}">
                <a16:creationId xmlns:a16="http://schemas.microsoft.com/office/drawing/2014/main" id="{3BA47ACC-04A5-250B-F3BE-7ADD64983B18}"/>
              </a:ext>
            </a:extLst>
          </p:cNvPr>
          <p:cNvSpPr/>
          <p:nvPr/>
        </p:nvSpPr>
        <p:spPr>
          <a:xfrm>
            <a:off x="4558762" y="2777031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43" name="CaixaDeTexto 15">
            <a:extLst>
              <a:ext uri="{FF2B5EF4-FFF2-40B4-BE49-F238E27FC236}">
                <a16:creationId xmlns:a16="http://schemas.microsoft.com/office/drawing/2014/main" id="{2D440ACB-8228-0FDB-BD81-6289B168DAA5}"/>
              </a:ext>
            </a:extLst>
          </p:cNvPr>
          <p:cNvSpPr txBox="1"/>
          <p:nvPr/>
        </p:nvSpPr>
        <p:spPr>
          <a:xfrm>
            <a:off x="4253914" y="3061812"/>
            <a:ext cx="1131074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b="1" dirty="0">
                <a:solidFill>
                  <a:srgbClr val="272727"/>
                </a:solidFill>
                <a:latin typeface="Arial"/>
                <a:sym typeface="Helvetica Neue"/>
              </a:rPr>
              <a:t>Protesto</a:t>
            </a:r>
          </a:p>
        </p:txBody>
      </p:sp>
      <p:pic>
        <p:nvPicPr>
          <p:cNvPr id="45" name="Gráfico 116" descr="Canudo de diploma com preenchimento sólido">
            <a:extLst>
              <a:ext uri="{FF2B5EF4-FFF2-40B4-BE49-F238E27FC236}">
                <a16:creationId xmlns:a16="http://schemas.microsoft.com/office/drawing/2014/main" id="{E695A6DF-DCCB-93C5-DDDA-5BDD3DDCA8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61708" y="2364322"/>
            <a:ext cx="454796" cy="454796"/>
          </a:xfrm>
          <a:prstGeom prst="rect">
            <a:avLst/>
          </a:prstGeom>
        </p:spPr>
      </p:pic>
      <p:pic>
        <p:nvPicPr>
          <p:cNvPr id="48" name="Gráfico 116" descr="Canudo de diploma com preenchimento sólido">
            <a:extLst>
              <a:ext uri="{FF2B5EF4-FFF2-40B4-BE49-F238E27FC236}">
                <a16:creationId xmlns:a16="http://schemas.microsoft.com/office/drawing/2014/main" id="{1C9A45AB-7B76-AB05-FBCB-60EEEB41FB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91181" y="2448572"/>
            <a:ext cx="454796" cy="454796"/>
          </a:xfrm>
          <a:prstGeom prst="rect">
            <a:avLst/>
          </a:prstGeom>
        </p:spPr>
      </p:pic>
      <p:sp>
        <p:nvSpPr>
          <p:cNvPr id="75" name="object 53">
            <a:extLst>
              <a:ext uri="{FF2B5EF4-FFF2-40B4-BE49-F238E27FC236}">
                <a16:creationId xmlns:a16="http://schemas.microsoft.com/office/drawing/2014/main" id="{984D80BB-8104-EE34-1AC8-02C2A38EBB3A}"/>
              </a:ext>
            </a:extLst>
          </p:cNvPr>
          <p:cNvSpPr/>
          <p:nvPr/>
        </p:nvSpPr>
        <p:spPr>
          <a:xfrm>
            <a:off x="8855613" y="3012451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5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81" name="CaixaDeTexto 14">
            <a:extLst>
              <a:ext uri="{FF2B5EF4-FFF2-40B4-BE49-F238E27FC236}">
                <a16:creationId xmlns:a16="http://schemas.microsoft.com/office/drawing/2014/main" id="{B05226F9-BA0D-F188-822B-72A08ADDEEA3}"/>
              </a:ext>
            </a:extLst>
          </p:cNvPr>
          <p:cNvSpPr txBox="1"/>
          <p:nvPr/>
        </p:nvSpPr>
        <p:spPr>
          <a:xfrm>
            <a:off x="8596201" y="3308741"/>
            <a:ext cx="1203706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dirty="0">
                <a:solidFill>
                  <a:srgbClr val="272727"/>
                </a:solidFill>
                <a:latin typeface="Arial"/>
                <a:sym typeface="Helvetica Neue"/>
              </a:rPr>
              <a:t>Execução Fiscal</a:t>
            </a:r>
          </a:p>
        </p:txBody>
      </p:sp>
      <p:sp>
        <p:nvSpPr>
          <p:cNvPr id="84" name="object 54">
            <a:extLst>
              <a:ext uri="{FF2B5EF4-FFF2-40B4-BE49-F238E27FC236}">
                <a16:creationId xmlns:a16="http://schemas.microsoft.com/office/drawing/2014/main" id="{AA5DDF75-8EB0-9733-532A-74A844EC69C3}"/>
              </a:ext>
            </a:extLst>
          </p:cNvPr>
          <p:cNvSpPr/>
          <p:nvPr/>
        </p:nvSpPr>
        <p:spPr>
          <a:xfrm>
            <a:off x="8863837" y="4103173"/>
            <a:ext cx="260689" cy="260689"/>
          </a:xfrm>
          <a:custGeom>
            <a:avLst/>
            <a:gdLst/>
            <a:ahLst/>
            <a:cxnLst/>
            <a:rect l="l" t="t" r="r" b="b"/>
            <a:pathLst>
              <a:path w="429894" h="429895">
                <a:moveTo>
                  <a:pt x="214653" y="0"/>
                </a:moveTo>
                <a:lnTo>
                  <a:pt x="0" y="214653"/>
                </a:lnTo>
                <a:lnTo>
                  <a:pt x="214653" y="429306"/>
                </a:lnTo>
                <a:lnTo>
                  <a:pt x="429306" y="214653"/>
                </a:lnTo>
                <a:lnTo>
                  <a:pt x="214653" y="0"/>
                </a:lnTo>
                <a:close/>
              </a:path>
            </a:pathLst>
          </a:custGeom>
          <a:pattFill prst="smGrid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  <a:prstDash val="solid"/>
          </a:ln>
        </p:spPr>
        <p:txBody>
          <a:bodyPr wrap="square" lIns="0" tIns="0" rIns="0" bIns="0" rtlCol="0"/>
          <a:lstStyle/>
          <a:p>
            <a:endParaRPr sz="1092">
              <a:solidFill>
                <a:srgbClr val="272727"/>
              </a:solidFill>
              <a:latin typeface="Arial"/>
              <a:sym typeface="Helvetica Neue"/>
            </a:endParaRPr>
          </a:p>
        </p:txBody>
      </p:sp>
      <p:sp>
        <p:nvSpPr>
          <p:cNvPr id="85" name="CaixaDeTexto 15">
            <a:extLst>
              <a:ext uri="{FF2B5EF4-FFF2-40B4-BE49-F238E27FC236}">
                <a16:creationId xmlns:a16="http://schemas.microsoft.com/office/drawing/2014/main" id="{C75DBFEA-164A-8A0C-0B81-0680A8FF6C05}"/>
              </a:ext>
            </a:extLst>
          </p:cNvPr>
          <p:cNvSpPr txBox="1"/>
          <p:nvPr/>
        </p:nvSpPr>
        <p:spPr>
          <a:xfrm>
            <a:off x="8558989" y="4387954"/>
            <a:ext cx="1131074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1400" b="1" dirty="0">
                <a:solidFill>
                  <a:srgbClr val="272727"/>
                </a:solidFill>
                <a:latin typeface="Arial"/>
                <a:sym typeface="Helvetica Neue"/>
              </a:rPr>
              <a:t>Protesto</a:t>
            </a:r>
          </a:p>
        </p:txBody>
      </p:sp>
      <p:pic>
        <p:nvPicPr>
          <p:cNvPr id="92" name="Gráfico 116" descr="Canudo de diploma com preenchimento sólido">
            <a:extLst>
              <a:ext uri="{FF2B5EF4-FFF2-40B4-BE49-F238E27FC236}">
                <a16:creationId xmlns:a16="http://schemas.microsoft.com/office/drawing/2014/main" id="{0CC48E4F-AE58-1B0D-5F9F-BD57FE1343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68532" y="4795763"/>
            <a:ext cx="454796" cy="454796"/>
          </a:xfrm>
          <a:prstGeom prst="rect">
            <a:avLst/>
          </a:prstGeom>
        </p:spPr>
      </p:pic>
      <p:sp>
        <p:nvSpPr>
          <p:cNvPr id="93" name="CaixaDeTexto 14">
            <a:extLst>
              <a:ext uri="{FF2B5EF4-FFF2-40B4-BE49-F238E27FC236}">
                <a16:creationId xmlns:a16="http://schemas.microsoft.com/office/drawing/2014/main" id="{07D94C69-7649-9B90-2C1C-E901F5E38F89}"/>
              </a:ext>
            </a:extLst>
          </p:cNvPr>
          <p:cNvSpPr txBox="1"/>
          <p:nvPr/>
        </p:nvSpPr>
        <p:spPr>
          <a:xfrm>
            <a:off x="11423328" y="4816383"/>
            <a:ext cx="994910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900" dirty="0">
                <a:solidFill>
                  <a:srgbClr val="272727"/>
                </a:solidFill>
                <a:latin typeface="Arial"/>
                <a:sym typeface="Helvetica Neue"/>
              </a:rPr>
              <a:t>Inscrição em Dívida Ativa</a:t>
            </a:r>
          </a:p>
        </p:txBody>
      </p:sp>
      <p:sp>
        <p:nvSpPr>
          <p:cNvPr id="94" name="CaixaDeTexto 14">
            <a:extLst>
              <a:ext uri="{FF2B5EF4-FFF2-40B4-BE49-F238E27FC236}">
                <a16:creationId xmlns:a16="http://schemas.microsoft.com/office/drawing/2014/main" id="{B06F2C93-5763-02BE-EF92-27E21BC63F95}"/>
              </a:ext>
            </a:extLst>
          </p:cNvPr>
          <p:cNvSpPr txBox="1"/>
          <p:nvPr/>
        </p:nvSpPr>
        <p:spPr>
          <a:xfrm>
            <a:off x="10855662" y="4528576"/>
            <a:ext cx="1203706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900" dirty="0">
                <a:solidFill>
                  <a:srgbClr val="272727"/>
                </a:solidFill>
                <a:latin typeface="Arial"/>
                <a:sym typeface="Helvetica Neue"/>
              </a:rPr>
              <a:t>Legenda:</a:t>
            </a:r>
          </a:p>
        </p:txBody>
      </p:sp>
      <p:pic>
        <p:nvPicPr>
          <p:cNvPr id="95" name="Graphic 94">
            <a:extLst>
              <a:ext uri="{FF2B5EF4-FFF2-40B4-BE49-F238E27FC236}">
                <a16:creationId xmlns:a16="http://schemas.microsoft.com/office/drawing/2014/main" id="{A8050484-1551-F44A-6BF2-DCA2EAB40017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626" y="3002790"/>
            <a:ext cx="559089" cy="559089"/>
          </a:xfrm>
          <a:prstGeom prst="rect">
            <a:avLst/>
          </a:prstGeom>
        </p:spPr>
      </p:pic>
      <p:pic>
        <p:nvPicPr>
          <p:cNvPr id="96" name="Graphic 95">
            <a:extLst>
              <a:ext uri="{FF2B5EF4-FFF2-40B4-BE49-F238E27FC236}">
                <a16:creationId xmlns:a16="http://schemas.microsoft.com/office/drawing/2014/main" id="{F4AB3804-F2B2-8A8E-B1C3-B43DFC20ACE3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690" y="3991919"/>
            <a:ext cx="629433" cy="629433"/>
          </a:xfrm>
          <a:prstGeom prst="rect">
            <a:avLst/>
          </a:prstGeom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id="{B432BFC4-0890-5D35-13AF-1D7DAC9E1E27}"/>
              </a:ext>
            </a:extLst>
          </p:cNvPr>
          <p:cNvSpPr txBox="1"/>
          <p:nvPr/>
        </p:nvSpPr>
        <p:spPr>
          <a:xfrm>
            <a:off x="557095" y="3099876"/>
            <a:ext cx="212646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lang="pt-BR" sz="1000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Lançamento de Ofício – </a:t>
            </a:r>
            <a:r>
              <a:rPr lang="pt-BR" sz="1000" spc="-12" dirty="0">
                <a:solidFill>
                  <a:srgbClr val="272727"/>
                </a:solidFill>
                <a:highlight>
                  <a:srgbClr val="00FFFF"/>
                </a:highlight>
                <a:latin typeface="Telegraf" pitchFamily="2" charset="77"/>
                <a:sym typeface="Helvetica Neue"/>
              </a:rPr>
              <a:t>decisão irrecorrível  no contencioso administrativo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74E6FDC-FDE7-FA94-6798-D75161F56749}"/>
              </a:ext>
            </a:extLst>
          </p:cNvPr>
          <p:cNvSpPr txBox="1"/>
          <p:nvPr/>
        </p:nvSpPr>
        <p:spPr>
          <a:xfrm>
            <a:off x="657752" y="4201775"/>
            <a:ext cx="126012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701" marR="3081">
              <a:spcBef>
                <a:spcPts val="58"/>
              </a:spcBef>
            </a:pPr>
            <a:r>
              <a:rPr lang="pt-BR" sz="1000" spc="-12" dirty="0">
                <a:solidFill>
                  <a:srgbClr val="272727"/>
                </a:solidFill>
                <a:latin typeface="Telegraf" pitchFamily="2" charset="77"/>
                <a:sym typeface="Helvetica Neue"/>
              </a:rPr>
              <a:t>Declaração de Débito </a:t>
            </a:r>
          </a:p>
        </p:txBody>
      </p:sp>
      <p:sp>
        <p:nvSpPr>
          <p:cNvPr id="102" name="CaixaDeTexto 14">
            <a:extLst>
              <a:ext uri="{FF2B5EF4-FFF2-40B4-BE49-F238E27FC236}">
                <a16:creationId xmlns:a16="http://schemas.microsoft.com/office/drawing/2014/main" id="{5A7E51DF-26A2-3F20-D774-2903A682A204}"/>
              </a:ext>
            </a:extLst>
          </p:cNvPr>
          <p:cNvSpPr txBox="1"/>
          <p:nvPr/>
        </p:nvSpPr>
        <p:spPr>
          <a:xfrm>
            <a:off x="8515719" y="4654663"/>
            <a:ext cx="994910" cy="31503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pt-BR" sz="900" dirty="0">
                <a:solidFill>
                  <a:srgbClr val="272727"/>
                </a:solidFill>
                <a:latin typeface="Arial"/>
                <a:sym typeface="Helvetica Neue"/>
              </a:rPr>
              <a:t>Débitos com valores pequenos</a:t>
            </a:r>
          </a:p>
        </p:txBody>
      </p:sp>
      <p:sp>
        <p:nvSpPr>
          <p:cNvPr id="16" name="Espaço Reservado para Número de Slide 15">
            <a:extLst>
              <a:ext uri="{FF2B5EF4-FFF2-40B4-BE49-F238E27FC236}">
                <a16:creationId xmlns:a16="http://schemas.microsoft.com/office/drawing/2014/main" id="{66132BE5-D650-3CAA-3056-75C1BBA163BC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pt-BR"/>
            </a:defPPr>
            <a:lvl1pPr marL="0" algn="r" defTabSz="914400" rtl="0" eaLnBrk="1" latinLnBrk="0" hangingPunct="1">
              <a:spcBef>
                <a:spcPts val="200"/>
              </a:spcBef>
              <a:spcAft>
                <a:spcPts val="200"/>
              </a:spcAft>
              <a:defRPr sz="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F15528-21DE-4FAA-801E-634DDDAF4B2B}" type="slidenum">
              <a:rPr lang="pt-BR" smtClean="0"/>
              <a:pPr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2251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9"/>
          <p:cNvSpPr txBox="1">
            <a:spLocks noGrp="1"/>
          </p:cNvSpPr>
          <p:nvPr>
            <p:ph type="title"/>
          </p:nvPr>
        </p:nvSpPr>
        <p:spPr>
          <a:xfrm>
            <a:off x="1515626" y="381100"/>
            <a:ext cx="10453600" cy="679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SzPts val="990"/>
            </a:pPr>
            <a:r>
              <a:rPr lang="pt-BR" sz="2000" dirty="0">
                <a:latin typeface="Montserrat"/>
                <a:ea typeface="Montserrat"/>
                <a:cs typeface="Montserrat"/>
                <a:sym typeface="Montserrat"/>
              </a:rPr>
              <a:t>Cobrança Administrativa/Inscrição Dívida Ativa - Modelo do PLP 108/2024 respeitou as situações distintas nos Estados e nos Municípios</a:t>
            </a:r>
            <a:endParaRPr sz="2000" dirty="0"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SzPts val="990"/>
            </a:pPr>
            <a:endParaRPr sz="2000" dirty="0"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SzPts val="990"/>
            </a:pPr>
            <a:endParaRPr sz="296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5F7E513-6762-5AEA-E83A-D88A8225B6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340617"/>
            <a:ext cx="10278732" cy="4856983"/>
          </a:xfrm>
          <a:prstGeom prst="rect">
            <a:avLst/>
          </a:prstGeom>
        </p:spPr>
      </p:pic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9EEF0BB6-9388-949A-55FA-838F8132C70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  <a:endParaRPr lang="pt-BR" sz="3600" b="1" dirty="0">
              <a:solidFill>
                <a:srgbClr val="29679F"/>
              </a:solidFill>
            </a:endParaRP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5316588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sz="3000" b="1" dirty="0">
                <a:solidFill>
                  <a:srgbClr val="00B050"/>
                </a:solidFill>
              </a:rPr>
              <a:t>Integração entre RFB e CG-IBS *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43. 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As pessoas físicas e jurídicas e as entidades sem personalidade jurídica sujeitas ao IBS e à CBS são obrigadas a registrar-se em </a:t>
            </a:r>
            <a:r>
              <a:rPr lang="pt-BR" sz="2500" b="1" dirty="0">
                <a:solidFill>
                  <a:srgbClr val="16293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rawline"/>
              </a:rPr>
              <a:t>cadastro com identificação única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observando o disposto nas alíneas “a” e “b” do inciso I do § 3º do art. 11.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1º Para efeitos do disposto no caput, consideram-se os seguintes cadastros administrados pela RFB: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 - de pessoas físicas, o Cadastro de Pessoas Físicas - CPF;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II - de pessoas jurídicas e entidades sem personalidade jurídica, o Cadastro Nacional das Pessoas Jurídicas - CNPJ; e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III - de imóveis rurais e urbanos, o Cadastro Imobiliário Brasileiro - CIB.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2º As </a:t>
            </a:r>
            <a:r>
              <a:rPr lang="pt-BR" sz="25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informações cadastrais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nos termos do caput, </a:t>
            </a:r>
            <a:r>
              <a:rPr lang="pt-BR" sz="25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terão </a:t>
            </a:r>
            <a:r>
              <a:rPr lang="pt-BR" sz="25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integração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</a:t>
            </a:r>
            <a:r>
              <a:rPr lang="pt-BR" sz="25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sincronização, cooperação e compartilhamento obrigatório e tempestivo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em ambiente nacional de dados </a:t>
            </a:r>
            <a:r>
              <a:rPr lang="pt-BR" sz="25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entre as administrações tributárias federal, estaduais, distrital e municipais.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3º O ambiente nacional </a:t>
            </a:r>
            <a:r>
              <a:rPr lang="pt-BR" sz="2500" dirty="0">
                <a:solidFill>
                  <a:srgbClr val="162937"/>
                </a:solidFill>
                <a:latin typeface="rawline"/>
              </a:rPr>
              <a:t>de </a:t>
            </a:r>
            <a:r>
              <a:rPr lang="pt-BR" sz="2500" dirty="0">
                <a:solidFill>
                  <a:srgbClr val="162937"/>
                </a:solidFill>
                <a:highlight>
                  <a:srgbClr val="00FFFF"/>
                </a:highlight>
                <a:latin typeface="rawline"/>
              </a:rPr>
              <a:t>compartilhamento e integração </a:t>
            </a:r>
            <a:r>
              <a:rPr lang="pt-BR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das informações cadastrais terá gestão compartilhada por meio do Comitê para Gestão da Rede Nacional para Simplificação do Registro e da Legalização de Empresas e Negócios (CGSIM) de que trata o inciso III do caput do art. 2º da Lei Complementar nº 123, de 14 de dezembro de 2006.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PT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4º As </a:t>
            </a:r>
            <a:r>
              <a:rPr lang="pt-PT" sz="25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administrações tributárias federal, estaduais, distrital e municipais</a:t>
            </a:r>
            <a:r>
              <a:rPr lang="pt-PT" sz="25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poderão tratar dados complementares e atributos específicos para gestão fiscal do IBS e da CBS, observado o § 2º deste artigo.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2400" b="1" dirty="0">
                <a:solidFill>
                  <a:srgbClr val="00B050"/>
                </a:solidFill>
              </a:rPr>
              <a:t>* (PLP 68/2024)</a:t>
            </a:r>
            <a:endParaRPr lang="pt-BR" sz="24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2858A5-D170-7AB7-1C66-2DC1923F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3612483"/>
      </p:ext>
    </p:extLst>
  </p:cSld>
  <p:clrMapOvr>
    <a:masterClrMapping/>
  </p:clrMapOvr>
  <p:transition spd="slow">
    <p:push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51980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dirty="0">
                <a:solidFill>
                  <a:srgbClr val="00B050"/>
                </a:solidFill>
              </a:rPr>
              <a:t>Integração entre RFB e CG-IBS *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325. A RFB e as administrações tributárias dos Estados, do Distrito Federal e dos Municípios poderão celebrar </a:t>
            </a:r>
            <a:r>
              <a:rPr lang="pt-BR" sz="14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convênio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</a:t>
            </a:r>
            <a:r>
              <a:rPr lang="pt-BR" sz="14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para delegação recíproca da </a:t>
            </a:r>
            <a:r>
              <a:rPr lang="pt-BR" sz="14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atividade de fiscalização </a:t>
            </a:r>
            <a:r>
              <a:rPr lang="pt-BR" sz="14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do IBS e da CBS nos processos fiscais de </a:t>
            </a:r>
            <a:r>
              <a:rPr lang="pt-BR" sz="14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pequeno valor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assim considerados aqueles cujo lançamento não supere limite único estabelecido no regulamento.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326. O Ministério da Fazenda e o Comitê Gestor do IBS poderão celebrar </a:t>
            </a:r>
            <a:r>
              <a:rPr lang="pt-BR" sz="14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convênio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para </a:t>
            </a:r>
            <a:r>
              <a:rPr lang="pt-BR" sz="14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delegação recíproca do julgamento  do  contencioso  administrativo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 relativo  ao lançamento de ofício do IBS e da CBS efetuado nos termos do art. 325. (...)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332. A RFB e o Comitê Gestor do IBS poderão estabelecer sistema de comunicação eletrônica, com </a:t>
            </a:r>
            <a:r>
              <a:rPr lang="pt-BR" sz="1400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governança compartilhada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a ser atribuído como DTE, que será </a:t>
            </a:r>
            <a:r>
              <a:rPr lang="pt-BR" sz="14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utilizado pela RFB e pelas administrações tributárias dos Estados, do Distrito Federal e dos Municípios</a:t>
            </a:r>
            <a:r>
              <a:rPr lang="pt-BR" sz="14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para fins de notificação, intimação ou avisos previstos nas legislações da CBS e do IBS. 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400" b="1" dirty="0">
                <a:solidFill>
                  <a:srgbClr val="00B050"/>
                </a:solidFill>
              </a:rPr>
              <a:t>* (PLP 68/2024)</a:t>
            </a:r>
            <a:endParaRPr lang="pt-BR" sz="14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462118-3DBC-7043-93DE-3B8DCEE1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680963"/>
      </p:ext>
    </p:extLst>
  </p:cSld>
  <p:clrMapOvr>
    <a:masterClrMapping/>
  </p:clrMapOvr>
  <p:transition spd="slow">
    <p:pu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  <a:endParaRPr lang="pt-BR" sz="3600" b="1" dirty="0">
              <a:solidFill>
                <a:srgbClr val="29679F"/>
              </a:solidFill>
            </a:endParaRP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51980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b="1" dirty="0">
                <a:solidFill>
                  <a:srgbClr val="00B050"/>
                </a:solidFill>
              </a:rPr>
              <a:t>Integração entre RFB e CG-IBS *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6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324. 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 RFB e as administrações tributárias dos Estados, do Distrito Federal e dos Municípios: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 - poderão utilizar em seus respectivos lançamentos as</a:t>
            </a:r>
            <a:r>
              <a:rPr lang="pt-BR" sz="16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</a:t>
            </a:r>
            <a:r>
              <a:rPr lang="pt-BR" sz="16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fundamentações e provas 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decorrentes do processo administrativo de </a:t>
            </a:r>
            <a:r>
              <a:rPr lang="pt-BR" sz="16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lançamento de ofício 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efetuado por outro ente federativo;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II - </a:t>
            </a:r>
            <a:r>
              <a:rPr lang="pt-BR" sz="1600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compartilharão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em um mesmo ambiente, </a:t>
            </a:r>
            <a:r>
              <a:rPr lang="pt-BR" sz="16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os registros do início e do resultado das fiscalizações da CBS e do IBS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1º O ambiente a que se refere o inciso II do caput terá </a:t>
            </a:r>
            <a:r>
              <a:rPr lang="pt-BR" sz="1600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gestão compartilhada entre o Comitê Gestor do IBS e a RFB</a:t>
            </a: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2º Ato conjunto do Comitê Gestor e da RFB poderá prever outras hipóteses de informações a serem compartilhadas no ambiente a que se refere o inciso II do caput.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6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3º A utilização das fundamentações e provas a que se refere o inciso I do caput, ainda que relativas a processos administrativos encerrados, não dispensa a oportunidade do contraditório e da ampla defesa pelo sujeito passivo.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400" b="1" dirty="0">
                <a:solidFill>
                  <a:srgbClr val="00B050"/>
                </a:solidFill>
              </a:rPr>
              <a:t>* (PLP 68/2024)</a:t>
            </a:r>
            <a:endParaRPr lang="pt-BR" sz="14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0EFFF0-CE01-DCF9-74C6-4BFE38744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353481"/>
      </p:ext>
    </p:extLst>
  </p:cSld>
  <p:clrMapOvr>
    <a:masterClrMapping/>
  </p:clrMapOvr>
  <p:transition spd="slow">
    <p:push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E2F8A9-846D-073E-45A6-24B1BC322D65}"/>
              </a:ext>
            </a:extLst>
          </p:cNvPr>
          <p:cNvSpPr txBox="1"/>
          <p:nvPr/>
        </p:nvSpPr>
        <p:spPr>
          <a:xfrm>
            <a:off x="2587557" y="152349"/>
            <a:ext cx="9604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>
                <a:solidFill>
                  <a:srgbClr val="00B050"/>
                </a:solidFill>
              </a:rPr>
              <a:t>Coordenação da Fiscalização do IBS</a:t>
            </a:r>
            <a:endParaRPr lang="pt-BR" sz="3600" b="1" dirty="0">
              <a:solidFill>
                <a:srgbClr val="29679F"/>
              </a:solidFill>
            </a:endParaRP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06B55A2E-4871-9C0C-1B5B-FE8B176B7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9063"/>
            <a:ext cx="10515600" cy="51980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600" b="1" dirty="0">
                <a:solidFill>
                  <a:srgbClr val="00B050"/>
                </a:solidFill>
              </a:rPr>
              <a:t>Integração entre RFB e CG-IBS *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8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Do </a:t>
            </a:r>
            <a:r>
              <a:rPr lang="pt-BR" sz="1800" b="1" dirty="0">
                <a:solidFill>
                  <a:srgbClr val="162937"/>
                </a:solidFill>
                <a:highlight>
                  <a:srgbClr val="FFFF00"/>
                </a:highlight>
                <a:latin typeface="rawline"/>
              </a:rPr>
              <a:t>Domicílio Tributário Eletrônico - DTE </a:t>
            </a:r>
            <a:r>
              <a:rPr lang="pt-BR" sz="18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e das Intimações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7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Art. 331. </a:t>
            </a: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As intimações dos atos do processo serão realizadas por meio de DTE, inclusive em se tratando de intimação de procurador.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§ 2º Na impossibilidade de ser utilizado o</a:t>
            </a:r>
            <a:r>
              <a:rPr lang="pt-BR" sz="1700" dirty="0">
                <a:solidFill>
                  <a:srgbClr val="162937"/>
                </a:solidFill>
                <a:latin typeface="rawline"/>
              </a:rPr>
              <a:t> DTE</a:t>
            </a:r>
            <a:r>
              <a:rPr lang="pt-BR" sz="1700" dirty="0">
                <a:solidFill>
                  <a:srgbClr val="C00000"/>
                </a:solidFill>
                <a:latin typeface="rawline"/>
              </a:rPr>
              <a:t> </a:t>
            </a:r>
            <a:r>
              <a:rPr lang="pt-BR" sz="1700" b="1" dirty="0">
                <a:solidFill>
                  <a:srgbClr val="C00000"/>
                </a:solidFill>
                <a:highlight>
                  <a:srgbClr val="FFFF00"/>
                </a:highlight>
                <a:latin typeface="rawline"/>
              </a:rPr>
              <a:t>ou na hipótese de o sujeito passivo não efetuar a consulta no prazo de 10 (dez dias)</a:t>
            </a: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 contados da data registrada no comprovante de entrega no DTE do sujeito passivo, </a:t>
            </a:r>
            <a:r>
              <a:rPr lang="pt-BR" sz="17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a intimação será feita</a:t>
            </a: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sucessivamente: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 - </a:t>
            </a:r>
            <a:r>
              <a:rPr lang="pt-BR" sz="17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por via postal</a:t>
            </a: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com prova de recebimento no domicílio tributário do sujeito passivo, ainda que o recebedor não seja o representante legal do destinatário;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II - </a:t>
            </a:r>
            <a:r>
              <a:rPr lang="pt-BR" sz="1700" b="1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por meio de edital</a:t>
            </a:r>
            <a:r>
              <a:rPr lang="pt-BR" sz="1700" dirty="0">
                <a:solidFill>
                  <a:srgbClr val="162937"/>
                </a:solidFill>
                <a:highlight>
                  <a:srgbClr val="FFFFFF"/>
                </a:highlight>
                <a:latin typeface="rawline"/>
              </a:rPr>
              <a:t>, quando infrutífera a tentativa de intimação pelo meio previsto no inciso I deste parágrafo.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pt-BR" sz="1600" b="1" dirty="0">
                <a:solidFill>
                  <a:srgbClr val="00B050"/>
                </a:solidFill>
              </a:rPr>
              <a:t>* (PLP 68/2024)</a:t>
            </a:r>
            <a:endParaRPr lang="pt-BR" sz="16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92E6C3-B57E-7D8D-C42A-58C2D480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DBEF-A78A-4974-9B2C-C14970620BF6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174197"/>
      </p:ext>
    </p:extLst>
  </p:cSld>
  <p:clrMapOvr>
    <a:masterClrMapping/>
  </p:clrMapOvr>
  <p:transition spd="slow">
    <p:pu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2130E6A8-C5E9-8119-0504-2910B176B6F0}"/>
              </a:ext>
            </a:extLst>
          </p:cNvPr>
          <p:cNvSpPr/>
          <p:nvPr/>
        </p:nvSpPr>
        <p:spPr>
          <a:xfrm>
            <a:off x="0" y="6181725"/>
            <a:ext cx="12192000" cy="676275"/>
          </a:xfrm>
          <a:prstGeom prst="rect">
            <a:avLst/>
          </a:prstGeom>
          <a:solidFill>
            <a:srgbClr val="0000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00B7"/>
              </a:solidFill>
            </a:endParaRPr>
          </a:p>
        </p:txBody>
      </p:sp>
      <p:sp>
        <p:nvSpPr>
          <p:cNvPr id="12" name="TextBox 25">
            <a:extLst>
              <a:ext uri="{FF2B5EF4-FFF2-40B4-BE49-F238E27FC236}">
                <a16:creationId xmlns:a16="http://schemas.microsoft.com/office/drawing/2014/main" id="{02D0231A-565F-03C3-C45B-C5F597405E05}"/>
              </a:ext>
            </a:extLst>
          </p:cNvPr>
          <p:cNvSpPr txBox="1"/>
          <p:nvPr/>
        </p:nvSpPr>
        <p:spPr>
          <a:xfrm>
            <a:off x="3740599" y="6350585"/>
            <a:ext cx="4710803" cy="3385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200" spc="67" dirty="0">
                <a:solidFill>
                  <a:schemeClr val="bg1"/>
                </a:solidFill>
              </a:rPr>
              <a:t>www.comsefaz.org.br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C1B4BC4-F9AB-688B-7898-A34FED695E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119" y="2172219"/>
            <a:ext cx="6232960" cy="185322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314A44E1-492F-4B39-662F-66B1384A0C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383" y="0"/>
            <a:ext cx="4922617" cy="5442612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A0198DA0-417E-88F0-1F35-F8352EC158C2}"/>
              </a:ext>
            </a:extLst>
          </p:cNvPr>
          <p:cNvSpPr txBox="1">
            <a:spLocks/>
          </p:cNvSpPr>
          <p:nvPr/>
        </p:nvSpPr>
        <p:spPr>
          <a:xfrm>
            <a:off x="2755190" y="5598072"/>
            <a:ext cx="6681620" cy="4453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1800" dirty="0">
                <a:solidFill>
                  <a:srgbClr val="0000B7"/>
                </a:solidFill>
                <a:latin typeface="+mn-lt"/>
              </a:rPr>
              <a:t>ricardo.oliveira@fazenda.mg.gov.br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E82A992-71B7-2C34-A139-388E71121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8FC02-0443-4D68-8BD3-1DA6EC44A6FB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65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78BB3EC5-71E6-F645-AD4F-C338C4F1D7E4}"/>
              </a:ext>
            </a:extLst>
          </p:cNvPr>
          <p:cNvSpPr txBox="1">
            <a:spLocks/>
          </p:cNvSpPr>
          <p:nvPr/>
        </p:nvSpPr>
        <p:spPr>
          <a:xfrm>
            <a:off x="11087102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3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CE571DBF-A4DD-8440-94F5-EAFC01F685E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446707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5"/>
          <p:cNvSpPr/>
          <p:nvPr/>
        </p:nvSpPr>
        <p:spPr>
          <a:xfrm>
            <a:off x="3105912" y="1407845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PIS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3105912" y="4473853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3105912" y="2063165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3105912" y="3865970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ICMS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3105912" y="2657812"/>
            <a:ext cx="972312" cy="506012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IOF-Seg.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3105912" y="3256744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IPI*</a:t>
            </a:r>
          </a:p>
        </p:txBody>
      </p:sp>
      <p:cxnSp>
        <p:nvCxnSpPr>
          <p:cNvPr id="24" name="Conector reto 23"/>
          <p:cNvCxnSpPr/>
          <p:nvPr/>
        </p:nvCxnSpPr>
        <p:spPr>
          <a:xfrm>
            <a:off x="4075176" y="1267206"/>
            <a:ext cx="11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4194048" y="1267206"/>
            <a:ext cx="0" cy="3935399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 flipH="1">
            <a:off x="4075176" y="5211749"/>
            <a:ext cx="11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eta para a direita 29"/>
          <p:cNvSpPr/>
          <p:nvPr/>
        </p:nvSpPr>
        <p:spPr>
          <a:xfrm>
            <a:off x="4322064" y="2909272"/>
            <a:ext cx="374904" cy="34747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/>
          </a:p>
        </p:txBody>
      </p:sp>
      <p:sp>
        <p:nvSpPr>
          <p:cNvPr id="31" name="Retângulo de cantos arredondados 30"/>
          <p:cNvSpPr/>
          <p:nvPr/>
        </p:nvSpPr>
        <p:spPr>
          <a:xfrm>
            <a:off x="5254752" y="2275001"/>
            <a:ext cx="1234440" cy="877824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IVA Dual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7126224" y="1555568"/>
            <a:ext cx="1944624" cy="1084510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Federal</a:t>
            </a:r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(substitui PIS, </a:t>
            </a:r>
            <a:r>
              <a:rPr lang="pt-BR" sz="18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IOF-Seg. e IPI)</a:t>
            </a:r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7126224" y="2855453"/>
            <a:ext cx="1804416" cy="1010517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Subnacional (Substitui ICMS e ISS)</a:t>
            </a:r>
            <a:endParaRPr lang="pt-BR" sz="1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5" name="Conector angulado 34"/>
          <p:cNvCxnSpPr>
            <a:stCxn id="31" idx="3"/>
            <a:endCxn id="36" idx="1"/>
          </p:cNvCxnSpPr>
          <p:nvPr/>
        </p:nvCxnSpPr>
        <p:spPr>
          <a:xfrm flipV="1">
            <a:off x="6489192" y="2097823"/>
            <a:ext cx="637032" cy="61609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38"/>
          <p:cNvCxnSpPr>
            <a:stCxn id="31" idx="3"/>
            <a:endCxn id="37" idx="1"/>
          </p:cNvCxnSpPr>
          <p:nvPr/>
        </p:nvCxnSpPr>
        <p:spPr>
          <a:xfrm>
            <a:off x="6489192" y="2713913"/>
            <a:ext cx="637032" cy="64679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tângulo de cantos arredondados 45"/>
          <p:cNvSpPr/>
          <p:nvPr/>
        </p:nvSpPr>
        <p:spPr>
          <a:xfrm>
            <a:off x="7126224" y="4081345"/>
            <a:ext cx="1804416" cy="1010517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Imposto Seletivo</a:t>
            </a:r>
          </a:p>
        </p:txBody>
      </p:sp>
      <p:sp>
        <p:nvSpPr>
          <p:cNvPr id="42" name="CaixaDeTexto 41"/>
          <p:cNvSpPr txBox="1"/>
          <p:nvPr/>
        </p:nvSpPr>
        <p:spPr>
          <a:xfrm>
            <a:off x="2397670" y="5195070"/>
            <a:ext cx="6728042" cy="923330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</a:rPr>
              <a:t>*O IPI será mantido aos produtos que sejam industrializados na ZFM (5% dos produtos hoje alcançados) e será extinto no mesmo prazo da ZFM.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3224784" y="981909"/>
            <a:ext cx="969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HOJE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6822948" y="963411"/>
            <a:ext cx="2410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APÓS A REFORMA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2020824" y="518978"/>
            <a:ext cx="7132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VISÃO GERAL TRANSIÇÃO</a:t>
            </a:r>
            <a:r>
              <a:rPr lang="pt-BR" sz="18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TRIBUTOS (ADCT, </a:t>
            </a:r>
            <a:r>
              <a:rPr lang="pt-BR" sz="1800" b="1" dirty="0" err="1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Arts</a:t>
            </a:r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124 a 129)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4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548640" y="562986"/>
            <a:ext cx="1737360" cy="497784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Linha do tempo</a:t>
            </a:r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69258" y="627212"/>
            <a:ext cx="549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</a:t>
            </a:r>
            <a:r>
              <a:rPr lang="pt-BR" sz="18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TRIBUTOS</a:t>
            </a:r>
          </a:p>
        </p:txBody>
      </p:sp>
      <p:cxnSp>
        <p:nvCxnSpPr>
          <p:cNvPr id="14" name="Conector reto 13"/>
          <p:cNvCxnSpPr/>
          <p:nvPr/>
        </p:nvCxnSpPr>
        <p:spPr>
          <a:xfrm>
            <a:off x="838200" y="1277730"/>
            <a:ext cx="1018032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Elipse 15"/>
          <p:cNvSpPr/>
          <p:nvPr/>
        </p:nvSpPr>
        <p:spPr>
          <a:xfrm>
            <a:off x="746760" y="1190862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Elipse 16"/>
          <p:cNvSpPr/>
          <p:nvPr/>
        </p:nvSpPr>
        <p:spPr>
          <a:xfrm>
            <a:off x="2136148" y="1190474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7910127" y="1182534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4158226" y="1190474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Elipse 19"/>
          <p:cNvSpPr/>
          <p:nvPr/>
        </p:nvSpPr>
        <p:spPr>
          <a:xfrm>
            <a:off x="5971982" y="1176504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253132" y="1441638"/>
            <a:ext cx="880079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32643" y="1778488"/>
            <a:ext cx="132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Emenda Constitucional n° 123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 20 de dezembro de 2023</a:t>
            </a:r>
          </a:p>
        </p:txBody>
      </p:sp>
      <p:sp>
        <p:nvSpPr>
          <p:cNvPr id="23" name="Retângulo 22"/>
          <p:cNvSpPr/>
          <p:nvPr/>
        </p:nvSpPr>
        <p:spPr>
          <a:xfrm>
            <a:off x="1552544" y="1441638"/>
            <a:ext cx="1483789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e 2025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1229350" y="1864967"/>
            <a:ext cx="225294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Leis Complementares regulamentadoras:</a:t>
            </a:r>
          </a:p>
          <a:p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PLP 68/24 –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IBS, CBS e Imposto Seletivo</a:t>
            </a:r>
          </a:p>
          <a:p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PLP 108/24 –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Comitê Gestor, transferência de receitas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Leis ordinárias: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Alíquota do Imposto Seletivo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Aspectos operacionais do Fundo Nacional de Desenvolvimento Regional e de Compensação de Benefícios Fiscais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Regulamento do IBS e da CBS</a:t>
            </a:r>
          </a:p>
          <a:p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Desenvolvimento do sistema de cobrança da CBS e IBS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3797332" y="1441638"/>
            <a:ext cx="880079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</a:p>
        </p:txBody>
      </p:sp>
      <p:sp>
        <p:nvSpPr>
          <p:cNvPr id="26" name="CaixaDeTexto 25"/>
          <p:cNvSpPr txBox="1"/>
          <p:nvPr/>
        </p:nvSpPr>
        <p:spPr>
          <a:xfrm>
            <a:off x="3423362" y="1809432"/>
            <a:ext cx="17570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Ano de teste da CBS e IBS,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às alíquotas de 0,9% e 0,1%, respectivamente, compensáveis com PIS/</a:t>
            </a:r>
            <a:r>
              <a:rPr lang="pt-BR" sz="1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(O recolhimento pode ser dispensado caso o contribuinte cumpra as obrigações acessórias)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tângulo 26"/>
          <p:cNvSpPr/>
          <p:nvPr/>
        </p:nvSpPr>
        <p:spPr>
          <a:xfrm>
            <a:off x="5618412" y="1446883"/>
            <a:ext cx="880079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5158497" y="1786120"/>
            <a:ext cx="19960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 integral da CBS</a:t>
            </a: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da PIS/</a:t>
            </a:r>
            <a:r>
              <a:rPr lang="pt-BR" sz="12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do IOF/Seguros</a:t>
            </a: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Instituição do Imposto Seletivo</a:t>
            </a: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a zero das alíquotas de IPI,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sobre todos os produtos, exceto aqueles que também sejam industrializados na Zona Franca de Manaus.</a:t>
            </a:r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tângulo 28"/>
          <p:cNvSpPr/>
          <p:nvPr/>
        </p:nvSpPr>
        <p:spPr>
          <a:xfrm>
            <a:off x="7247300" y="1469991"/>
            <a:ext cx="1493520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 e 2028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7110760" y="1824655"/>
            <a:ext cx="1757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Permanece o período de teste para o IBS,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às alíquotas de 0,05% Estadual e 0,05% Municipal, compensáveis pela União com a redução de 0,1% da alíquota da CBS.</a:t>
            </a: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8889672" y="1809432"/>
            <a:ext cx="175702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do ICMS e ISS para o IBS via aumento gradual das alíquotas do IBS e redução gradual das alíquotas do ICMS e ISS:</a:t>
            </a: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 algn="just">
              <a:buFontTx/>
              <a:buChar char="-"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10% em 2029</a:t>
            </a:r>
          </a:p>
          <a:p>
            <a:pPr marL="171450" indent="-171450" algn="just">
              <a:buFontTx/>
              <a:buChar char="-"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20% em 2030</a:t>
            </a:r>
          </a:p>
          <a:p>
            <a:pPr marL="171450" indent="-171450" algn="just">
              <a:buFontTx/>
              <a:buChar char="-"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30% em 2031</a:t>
            </a:r>
          </a:p>
          <a:p>
            <a:pPr marL="171450" indent="-171450" algn="just">
              <a:buFontTx/>
              <a:buChar char="-"/>
            </a:pP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40% em 2032</a:t>
            </a:r>
          </a:p>
          <a:p>
            <a:pPr algn="just"/>
            <a:endParaRPr lang="pt-BR" sz="12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tângulo 32"/>
          <p:cNvSpPr/>
          <p:nvPr/>
        </p:nvSpPr>
        <p:spPr>
          <a:xfrm>
            <a:off x="8938973" y="1468153"/>
            <a:ext cx="1572358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2029 a 2032</a:t>
            </a:r>
          </a:p>
        </p:txBody>
      </p:sp>
      <p:sp>
        <p:nvSpPr>
          <p:cNvPr id="34" name="Elipse 33"/>
          <p:cNvSpPr/>
          <p:nvPr/>
        </p:nvSpPr>
        <p:spPr>
          <a:xfrm>
            <a:off x="9493052" y="1192162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Elipse 35"/>
          <p:cNvSpPr/>
          <p:nvPr/>
        </p:nvSpPr>
        <p:spPr>
          <a:xfrm>
            <a:off x="10951670" y="1199221"/>
            <a:ext cx="158290" cy="1737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Retângulo 36"/>
          <p:cNvSpPr/>
          <p:nvPr/>
        </p:nvSpPr>
        <p:spPr>
          <a:xfrm>
            <a:off x="10760053" y="1468153"/>
            <a:ext cx="880079" cy="279840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2033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0721762" y="1819730"/>
            <a:ext cx="11307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Vigência integral do novo modelo e extinção do ICMS e ISS</a:t>
            </a:r>
          </a:p>
        </p:txBody>
      </p:sp>
    </p:spTree>
    <p:extLst>
      <p:ext uri="{BB962C8B-B14F-4D97-AF65-F5344CB8AC3E}">
        <p14:creationId xmlns:p14="http://schemas.microsoft.com/office/powerpoint/2010/main" val="374348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5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606346" y="343464"/>
            <a:ext cx="1883664" cy="85239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endParaRPr lang="pt-B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5587890" y="2213106"/>
            <a:ext cx="1219612" cy="623751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(0,1%)</a:t>
            </a:r>
            <a:endParaRPr lang="pt-BR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3853990" y="2213106"/>
            <a:ext cx="1258824" cy="623751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(0,9%)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355386" y="1385669"/>
            <a:ext cx="2274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Início da cobrança*</a:t>
            </a:r>
            <a:endParaRPr lang="pt-BR" sz="1800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Conector angulado 18"/>
          <p:cNvCxnSpPr>
            <a:stCxn id="17" idx="2"/>
            <a:endCxn id="15" idx="0"/>
          </p:cNvCxnSpPr>
          <p:nvPr/>
        </p:nvCxnSpPr>
        <p:spPr>
          <a:xfrm rot="5400000">
            <a:off x="4774235" y="1494947"/>
            <a:ext cx="427327" cy="100899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17" idx="2"/>
            <a:endCxn id="12" idx="0"/>
          </p:cNvCxnSpPr>
          <p:nvPr/>
        </p:nvCxnSpPr>
        <p:spPr>
          <a:xfrm rot="16200000" flipH="1">
            <a:off x="5631381" y="1646790"/>
            <a:ext cx="427327" cy="7053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tângulo de cantos arredondados 26"/>
          <p:cNvSpPr/>
          <p:nvPr/>
        </p:nvSpPr>
        <p:spPr>
          <a:xfrm>
            <a:off x="8917040" y="1774194"/>
            <a:ext cx="1753802" cy="877824"/>
          </a:xfrm>
          <a:prstGeom prst="round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accent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Débitos de PIS/COFINS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8917040" y="2801121"/>
            <a:ext cx="1753802" cy="877824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Outros Tributos Federais	</a:t>
            </a:r>
          </a:p>
        </p:txBody>
      </p:sp>
      <p:sp>
        <p:nvSpPr>
          <p:cNvPr id="29" name="Retângulo de cantos arredondados 28"/>
          <p:cNvSpPr/>
          <p:nvPr/>
        </p:nvSpPr>
        <p:spPr>
          <a:xfrm>
            <a:off x="8917040" y="3828049"/>
            <a:ext cx="1753803" cy="877824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Ressarcimento</a:t>
            </a:r>
            <a:endParaRPr lang="pt-BR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7016290" y="3052243"/>
            <a:ext cx="1511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Compensadospela</a:t>
            </a:r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União</a:t>
            </a:r>
          </a:p>
        </p:txBody>
      </p:sp>
      <p:cxnSp>
        <p:nvCxnSpPr>
          <p:cNvPr id="32" name="Conector angulado 31"/>
          <p:cNvCxnSpPr>
            <a:stCxn id="30" idx="3"/>
            <a:endCxn id="27" idx="1"/>
          </p:cNvCxnSpPr>
          <p:nvPr/>
        </p:nvCxnSpPr>
        <p:spPr>
          <a:xfrm flipV="1">
            <a:off x="8528098" y="2213106"/>
            <a:ext cx="388942" cy="1162303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angulado 33"/>
          <p:cNvCxnSpPr>
            <a:stCxn id="30" idx="3"/>
            <a:endCxn id="28" idx="1"/>
          </p:cNvCxnSpPr>
          <p:nvPr/>
        </p:nvCxnSpPr>
        <p:spPr>
          <a:xfrm flipV="1">
            <a:off x="8528098" y="3240033"/>
            <a:ext cx="388942" cy="135376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do 35"/>
          <p:cNvCxnSpPr>
            <a:stCxn id="30" idx="3"/>
            <a:endCxn id="29" idx="1"/>
          </p:cNvCxnSpPr>
          <p:nvPr/>
        </p:nvCxnSpPr>
        <p:spPr>
          <a:xfrm>
            <a:off x="8528098" y="3375409"/>
            <a:ext cx="388942" cy="891552"/>
          </a:xfrm>
          <a:prstGeom prst="bent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ixaDeTexto 46"/>
          <p:cNvSpPr txBox="1"/>
          <p:nvPr/>
        </p:nvSpPr>
        <p:spPr>
          <a:xfrm>
            <a:off x="2755186" y="562241"/>
            <a:ext cx="549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chemeClr val="bg2">
                    <a:lumMod val="75000"/>
                  </a:schemeClr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DE TRIBUTOS</a:t>
            </a:r>
          </a:p>
        </p:txBody>
      </p:sp>
      <p:cxnSp>
        <p:nvCxnSpPr>
          <p:cNvPr id="49" name="Conector angulado 48"/>
          <p:cNvCxnSpPr>
            <a:stCxn id="12" idx="2"/>
            <a:endCxn id="30" idx="1"/>
          </p:cNvCxnSpPr>
          <p:nvPr/>
        </p:nvCxnSpPr>
        <p:spPr>
          <a:xfrm rot="16200000" flipH="1">
            <a:off x="6337717" y="2696836"/>
            <a:ext cx="538552" cy="81859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do 52"/>
          <p:cNvCxnSpPr>
            <a:stCxn id="15" idx="2"/>
            <a:endCxn id="30" idx="1"/>
          </p:cNvCxnSpPr>
          <p:nvPr/>
        </p:nvCxnSpPr>
        <p:spPr>
          <a:xfrm rot="16200000" flipH="1">
            <a:off x="5480570" y="1839689"/>
            <a:ext cx="538552" cy="253288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aixaDeTexto 68"/>
          <p:cNvSpPr txBox="1"/>
          <p:nvPr/>
        </p:nvSpPr>
        <p:spPr>
          <a:xfrm>
            <a:off x="723488" y="3528135"/>
            <a:ext cx="5474208" cy="646331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*Os contribuintes que cumprirem as obrigações acessórias poderão ser dispensados do recolhimento.</a:t>
            </a:r>
          </a:p>
        </p:txBody>
      </p:sp>
      <p:pic>
        <p:nvPicPr>
          <p:cNvPr id="70" name="Imagem 6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749" y="4399534"/>
            <a:ext cx="1827340" cy="1414318"/>
          </a:xfrm>
          <a:prstGeom prst="rect">
            <a:avLst/>
          </a:prstGeom>
        </p:spPr>
      </p:pic>
      <p:sp>
        <p:nvSpPr>
          <p:cNvPr id="71" name="Retângulo de cantos arredondados 70"/>
          <p:cNvSpPr/>
          <p:nvPr/>
        </p:nvSpPr>
        <p:spPr>
          <a:xfrm>
            <a:off x="4732194" y="4245673"/>
            <a:ext cx="1961214" cy="829247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Financiamento do Comitê Gestor</a:t>
            </a:r>
          </a:p>
        </p:txBody>
      </p:sp>
      <p:sp>
        <p:nvSpPr>
          <p:cNvPr id="72" name="Retângulo de cantos arredondados 71"/>
          <p:cNvSpPr/>
          <p:nvPr/>
        </p:nvSpPr>
        <p:spPr>
          <a:xfrm>
            <a:off x="4729650" y="5144964"/>
            <a:ext cx="1963758" cy="800220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Fundo de Compensação de Benefícios Fiscais</a:t>
            </a:r>
          </a:p>
        </p:txBody>
      </p:sp>
      <p:sp>
        <p:nvSpPr>
          <p:cNvPr id="73" name="Seta para a direita 72"/>
          <p:cNvSpPr/>
          <p:nvPr/>
        </p:nvSpPr>
        <p:spPr>
          <a:xfrm>
            <a:off x="3054096" y="4729331"/>
            <a:ext cx="984504" cy="704088"/>
          </a:xfrm>
          <a:prstGeom prst="rightArrow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177434" y="1385669"/>
            <a:ext cx="256814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União e Estados</a:t>
            </a:r>
            <a:endParaRPr lang="pt-BR" sz="18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8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6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606346" y="343464"/>
            <a:ext cx="1883664" cy="85239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</a:t>
            </a:r>
            <a:endParaRPr lang="pt-B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4675426" y="1517530"/>
            <a:ext cx="97556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União</a:t>
            </a:r>
            <a:endParaRPr lang="pt-BR" sz="18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sz="1800" b="1" dirty="0"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tângulo de cantos arredondados 30"/>
          <p:cNvSpPr/>
          <p:nvPr/>
        </p:nvSpPr>
        <p:spPr>
          <a:xfrm>
            <a:off x="3425952" y="2450245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PIS</a:t>
            </a:r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Retângulo de cantos arredondados 32"/>
          <p:cNvSpPr/>
          <p:nvPr/>
        </p:nvSpPr>
        <p:spPr>
          <a:xfrm>
            <a:off x="3425952" y="3105565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endParaRPr lang="pt-BR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3425952" y="3700212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IOF-Seg.</a:t>
            </a:r>
            <a:endParaRPr lang="pt-BR" sz="1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3425952" y="1957525"/>
            <a:ext cx="969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</a:t>
            </a:r>
            <a:endParaRPr lang="pt-BR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CaixaDeTexto 39"/>
          <p:cNvSpPr txBox="1"/>
          <p:nvPr/>
        </p:nvSpPr>
        <p:spPr>
          <a:xfrm>
            <a:off x="5254958" y="2337842"/>
            <a:ext cx="17739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 integral</a:t>
            </a:r>
          </a:p>
          <a:p>
            <a:endParaRPr lang="pt-BR" b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tângulo de cantos arredondados 40"/>
          <p:cNvSpPr/>
          <p:nvPr/>
        </p:nvSpPr>
        <p:spPr>
          <a:xfrm>
            <a:off x="5440886" y="2953165"/>
            <a:ext cx="1402080" cy="817446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CBS</a:t>
            </a:r>
            <a:r>
              <a:rPr lang="pt-BR" sz="1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Federal </a:t>
            </a:r>
            <a:r>
              <a:rPr lang="pt-BR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(alíquota de referência)</a:t>
            </a:r>
            <a:endParaRPr lang="pt-B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6" name="Conector angulado 5"/>
          <p:cNvCxnSpPr>
            <a:stCxn id="31" idx="3"/>
            <a:endCxn id="41" idx="1"/>
          </p:cNvCxnSpPr>
          <p:nvPr/>
        </p:nvCxnSpPr>
        <p:spPr>
          <a:xfrm>
            <a:off x="4376928" y="2701705"/>
            <a:ext cx="1063958" cy="66018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angulado 10"/>
          <p:cNvCxnSpPr>
            <a:stCxn id="33" idx="3"/>
            <a:endCxn id="41" idx="1"/>
          </p:cNvCxnSpPr>
          <p:nvPr/>
        </p:nvCxnSpPr>
        <p:spPr>
          <a:xfrm>
            <a:off x="4376928" y="3357025"/>
            <a:ext cx="1063958" cy="48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13"/>
          <p:cNvCxnSpPr>
            <a:stCxn id="35" idx="3"/>
            <a:endCxn id="41" idx="1"/>
          </p:cNvCxnSpPr>
          <p:nvPr/>
        </p:nvCxnSpPr>
        <p:spPr>
          <a:xfrm flipV="1">
            <a:off x="4376928" y="3361888"/>
            <a:ext cx="1063958" cy="58978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tângulo de cantos arredondados 44"/>
          <p:cNvSpPr/>
          <p:nvPr/>
        </p:nvSpPr>
        <p:spPr>
          <a:xfrm>
            <a:off x="5254958" y="4340957"/>
            <a:ext cx="950976" cy="50292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IPI*</a:t>
            </a:r>
          </a:p>
        </p:txBody>
      </p:sp>
      <p:sp>
        <p:nvSpPr>
          <p:cNvPr id="46" name="CaixaDeTexto 45"/>
          <p:cNvSpPr txBox="1"/>
          <p:nvPr/>
        </p:nvSpPr>
        <p:spPr>
          <a:xfrm>
            <a:off x="2907586" y="615499"/>
            <a:ext cx="549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</a:t>
            </a:r>
            <a:r>
              <a:rPr lang="pt-BR" sz="18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8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TRIBUTOS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3432048" y="5122822"/>
            <a:ext cx="5181600" cy="646331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*Exceto aos produtos que sejam industrializados na ZFM (5% dos produtos hoje alcançados).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3264408" y="4397450"/>
            <a:ext cx="1813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 de alíquotas a zero</a:t>
            </a:r>
            <a:endParaRPr lang="pt-BR" sz="16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7540649" y="4183694"/>
            <a:ext cx="1402080" cy="817446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Imposto Seletivo</a:t>
            </a:r>
          </a:p>
        </p:txBody>
      </p:sp>
      <p:cxnSp>
        <p:nvCxnSpPr>
          <p:cNvPr id="23" name="Conector de seta reta 22"/>
          <p:cNvCxnSpPr>
            <a:stCxn id="58" idx="1"/>
            <a:endCxn id="45" idx="3"/>
          </p:cNvCxnSpPr>
          <p:nvPr/>
        </p:nvCxnSpPr>
        <p:spPr>
          <a:xfrm flipH="1">
            <a:off x="6205934" y="4592417"/>
            <a:ext cx="133471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6210455" y="3948079"/>
            <a:ext cx="125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 cumulativo</a:t>
            </a:r>
          </a:p>
        </p:txBody>
      </p:sp>
    </p:spTree>
    <p:extLst>
      <p:ext uri="{BB962C8B-B14F-4D97-AF65-F5344CB8AC3E}">
        <p14:creationId xmlns:p14="http://schemas.microsoft.com/office/powerpoint/2010/main" val="1318436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7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606346" y="343464"/>
            <a:ext cx="3124406" cy="85239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2027 e 2028</a:t>
            </a:r>
            <a:endParaRPr lang="pt-B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3931714" y="570131"/>
            <a:ext cx="5492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DE TRIBUTOS</a:t>
            </a:r>
          </a:p>
        </p:txBody>
      </p:sp>
      <p:sp>
        <p:nvSpPr>
          <p:cNvPr id="48" name="CaixaDeTexto 47"/>
          <p:cNvSpPr txBox="1"/>
          <p:nvPr/>
        </p:nvSpPr>
        <p:spPr>
          <a:xfrm>
            <a:off x="3087624" y="1621272"/>
            <a:ext cx="2752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Estados e Municípios</a:t>
            </a: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2574942" y="2448170"/>
            <a:ext cx="1669398" cy="623751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Estadual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(0,05%)</a:t>
            </a:r>
            <a:endParaRPr lang="pt-BR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tângulo de cantos arredondados 54"/>
          <p:cNvSpPr/>
          <p:nvPr/>
        </p:nvSpPr>
        <p:spPr>
          <a:xfrm>
            <a:off x="4591025" y="2436603"/>
            <a:ext cx="1669398" cy="623751"/>
          </a:xfrm>
          <a:prstGeom prst="roundRect">
            <a:avLst/>
          </a:prstGeom>
          <a:solidFill>
            <a:srgbClr val="7030A0"/>
          </a:solidFill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Municipal </a:t>
            </a:r>
            <a:r>
              <a:rPr lang="pt-B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(0,05%)</a:t>
            </a:r>
            <a:endParaRPr lang="pt-BR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7442260" y="1236552"/>
            <a:ext cx="2630429" cy="2308324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8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evitar o aumento da carga tributária, tendo em vista o ICMS continuar 100% vigente, a União compensará a cobrança do IBS através da redução de 0,1% da alíquota da CBS neste período.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912773" y="3643024"/>
            <a:ext cx="872337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Serão aplicadas com a respectiva redução no caso das operações sujeitas a alíquota reduzida, no âmbito de regimes diferenciados de tributação;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Serão aplicadas, em relação aos regimes específicos, observada as respectivas bases de cálculos, exceto para os combustíveis.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Aplica-se às operações do SIMPLES NACIONAL, repartindo-se a arrecadação 50% p/ Estados e 50% p/ Municípios.</a:t>
            </a:r>
            <a:br>
              <a:rPr lang="pt-BR" sz="18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18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803698" y="2021382"/>
            <a:ext cx="203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Cobrança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1373371" y="3222107"/>
            <a:ext cx="2036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alíquotas:</a:t>
            </a:r>
          </a:p>
        </p:txBody>
      </p:sp>
    </p:spTree>
    <p:extLst>
      <p:ext uri="{BB962C8B-B14F-4D97-AF65-F5344CB8AC3E}">
        <p14:creationId xmlns:p14="http://schemas.microsoft.com/office/powerpoint/2010/main" val="2291686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8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606346" y="343464"/>
            <a:ext cx="3124406" cy="85239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2029 e 2032</a:t>
            </a:r>
            <a:endParaRPr lang="pt-BR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3931714" y="570131"/>
            <a:ext cx="5492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TRANSIÇÃO DE TRIBUTOS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914400" y="1432616"/>
            <a:ext cx="881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gradual das alíquotas de ICMS e ISS e aumento gradual da alíquota de IBS (ADCT, </a:t>
            </a:r>
            <a:r>
              <a:rPr lang="pt-BR" sz="2000" b="1" dirty="0" err="1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arts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128 e 129)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152144" y="2401673"/>
            <a:ext cx="41696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10% em 2029;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20% em 2030;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30% em 2031;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de 40% em 2032;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Extinção do ICMS e ISS a partir de 2033</a:t>
            </a:r>
            <a:r>
              <a:rPr lang="pt-BR" sz="16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285750" indent="-285750">
              <a:buClr>
                <a:srgbClr val="1F9F2D"/>
              </a:buClr>
              <a:buFont typeface="Wingdings" panose="05000000000000000000" pitchFamily="2" charset="2"/>
              <a:buChar char="Ø"/>
            </a:pPr>
            <a:endParaRPr lang="pt-BR" sz="16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6851428" y="2479767"/>
            <a:ext cx="3490436" cy="1477328"/>
          </a:xfrm>
          <a:prstGeom prst="rect">
            <a:avLst/>
          </a:prstGeom>
          <a:noFill/>
          <a:ln>
            <a:solidFill>
              <a:srgbClr val="1F9F2D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8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benefícios e incentivos fiscais não alcançados pela redução da alíquota também serão reduzidos proporcionalmente. </a:t>
            </a:r>
            <a:r>
              <a:rPr lang="pt-BR" sz="1800" dirty="0" err="1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</a:t>
            </a:r>
            <a:r>
              <a:rPr lang="pt-BR" sz="1800" dirty="0">
                <a:ln>
                  <a:solidFill>
                    <a:srgbClr val="1F9F2D"/>
                  </a:solidFill>
                </a:ln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Crédito presumido*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882384" y="2083125"/>
            <a:ext cx="3438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Redução dos Benefícios fiscais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7296912" y="4225339"/>
            <a:ext cx="2610793" cy="913788"/>
          </a:xfrm>
          <a:prstGeom prst="roundRect">
            <a:avLst/>
          </a:prstGeom>
          <a:noFill/>
          <a:ln w="19050"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>
                <a:solidFill>
                  <a:srgbClr val="1F9F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Fundo de Compensação de Benefícios Fiscais (art. 12, EC 132/23)</a:t>
            </a:r>
          </a:p>
        </p:txBody>
      </p:sp>
      <p:cxnSp>
        <p:nvCxnSpPr>
          <p:cNvPr id="6" name="Conector de seta reta 5"/>
          <p:cNvCxnSpPr>
            <a:stCxn id="34" idx="2"/>
            <a:endCxn id="14" idx="0"/>
          </p:cNvCxnSpPr>
          <p:nvPr/>
        </p:nvCxnSpPr>
        <p:spPr>
          <a:xfrm>
            <a:off x="8596646" y="3957095"/>
            <a:ext cx="5663" cy="2682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6986016" y="5201704"/>
            <a:ext cx="30866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Benefícios onerosos (prazo certo e sob condição)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9907705" y="4564128"/>
            <a:ext cx="203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R$ 160 bilhões*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9113888" y="3911343"/>
            <a:ext cx="14974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Compensação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8013411" y="5792699"/>
            <a:ext cx="2036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31/05/23</a:t>
            </a:r>
          </a:p>
        </p:txBody>
      </p:sp>
    </p:spTree>
    <p:extLst>
      <p:ext uri="{BB962C8B-B14F-4D97-AF65-F5344CB8AC3E}">
        <p14:creationId xmlns:p14="http://schemas.microsoft.com/office/powerpoint/2010/main" val="1117993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D11182A-40EC-5040-8CCE-A44E68702599}"/>
              </a:ext>
            </a:extLst>
          </p:cNvPr>
          <p:cNvSpPr txBox="1">
            <a:spLocks/>
          </p:cNvSpPr>
          <p:nvPr/>
        </p:nvSpPr>
        <p:spPr>
          <a:xfrm>
            <a:off x="10072689" y="6316198"/>
            <a:ext cx="687364" cy="400053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fld id="{99EB0A8F-B304-FB47-B5D1-2D099C92F21A}" type="slidenum">
              <a:rPr lang="pt-BR" sz="1800" smtClean="0">
                <a:solidFill>
                  <a:srgbClr val="1F9F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9</a:t>
            </a:fld>
            <a:endParaRPr lang="pt-BR" sz="1800" dirty="0">
              <a:solidFill>
                <a:srgbClr val="1F9F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5CEEEB5E-4C5C-F34B-A1E9-DDAFFA251531}"/>
              </a:ext>
            </a:extLst>
          </p:cNvPr>
          <p:cNvCxnSpPr>
            <a:cxnSpLocks/>
          </p:cNvCxnSpPr>
          <p:nvPr/>
        </p:nvCxnSpPr>
        <p:spPr>
          <a:xfrm>
            <a:off x="1227551" y="6162031"/>
            <a:ext cx="10059574" cy="0"/>
          </a:xfrm>
          <a:prstGeom prst="line">
            <a:avLst/>
          </a:prstGeom>
          <a:ln>
            <a:solidFill>
              <a:srgbClr val="1F9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aixaDeTexto 45"/>
          <p:cNvSpPr txBox="1"/>
          <p:nvPr/>
        </p:nvSpPr>
        <p:spPr>
          <a:xfrm>
            <a:off x="862584" y="359587"/>
            <a:ext cx="7510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F4B2D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OBRIGAÇÕES ACESSÓRIAS NA TRANSIÇÃO DE TRIBUTOS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612648" y="1195860"/>
            <a:ext cx="8820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União, os Estados, o Distrito Federal e Municípios são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obrigados a:</a:t>
            </a:r>
            <a:b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indent="-285750" algn="just"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Adaptarem os </a:t>
            </a:r>
            <a:r>
              <a:rPr lang="pt-B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sistemas autorizadores</a:t>
            </a:r>
            <a:r>
              <a:rPr lang="pt-BR" sz="20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pt-B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aplicativos de emissão simplificada 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documentos fiscais eletrônicos vigentes para utilização de leiaute padronizado, que permita aos contribuintes informarem os dados relativos ao IBS e à CBS, necessários para a apuração dos citados tributos;</a:t>
            </a:r>
          </a:p>
          <a:p>
            <a:pPr marL="539750" indent="-285750" algn="just">
              <a:buClr>
                <a:srgbClr val="1F9F2D"/>
              </a:buClr>
              <a:buFont typeface="Arial" panose="020B0604020202020204" pitchFamily="34" charset="0"/>
              <a:buChar char="•"/>
            </a:pPr>
            <a:endParaRPr lang="pt-BR" sz="18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indent="-285750" algn="just">
              <a:buClr>
                <a:srgbClr val="1F9F2D"/>
              </a:buClr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Compartilharem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os documentos fiscais eletrônicos, após a recepção, validação e autorização, com o </a:t>
            </a:r>
            <a:r>
              <a:rPr lang="pt-BR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ambiente nacional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uso comum do Comitê Gestor do IBS e das administrações tributárias da União, dos Estados, do Distrito Federal e dos Municípios.</a:t>
            </a:r>
            <a:b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pt-BR" sz="2000" dirty="0">
              <a:solidFill>
                <a:srgbClr val="1F4B2D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734568" y="803746"/>
            <a:ext cx="4794504" cy="42775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Adequação dos sistemas existentes (</a:t>
            </a:r>
            <a:r>
              <a:rPr lang="pt-BR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DF-e</a:t>
            </a:r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pt-B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734568" y="4652359"/>
            <a:ext cx="2410968" cy="427756"/>
          </a:xfrm>
          <a:prstGeom prst="rect">
            <a:avLst/>
          </a:prstGeom>
          <a:solidFill>
            <a:srgbClr val="1F9F2D"/>
          </a:solidFill>
          <a:ln>
            <a:solidFill>
              <a:srgbClr val="1F9F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Cadastro e Apuração</a:t>
            </a:r>
            <a:endParaRPr lang="pt-BR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755904" y="5159408"/>
            <a:ext cx="87995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1F9F2D"/>
              </a:buClr>
              <a:buFont typeface="Wingdings" panose="05000000000000000000" pitchFamily="2" charset="2"/>
              <a:buChar char="Ø"/>
            </a:pP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 pessoas físicas e jurídicas sujeitas ao IBS e CBS deverão realizar cadastro único nacional, e a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apuração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imposto e o pedido de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ressarcimento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serão </a:t>
            </a:r>
            <a:r>
              <a:rPr lang="pt-BR" sz="2000" b="1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centralizados em um único estabelecimento </a:t>
            </a:r>
            <a:r>
              <a:rPr lang="pt-BR" sz="2000" dirty="0">
                <a:solidFill>
                  <a:srgbClr val="1F4B2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mesmo contribuinte.</a:t>
            </a:r>
          </a:p>
        </p:txBody>
      </p:sp>
    </p:spTree>
    <p:extLst>
      <p:ext uri="{BB962C8B-B14F-4D97-AF65-F5344CB8AC3E}">
        <p14:creationId xmlns:p14="http://schemas.microsoft.com/office/powerpoint/2010/main" val="3103552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msefaz">
      <a:majorFont>
        <a:latin typeface="Poppins Bold"/>
        <a:ea typeface=""/>
        <a:cs typeface=""/>
      </a:majorFont>
      <a:minorFont>
        <a:latin typeface="Poppins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6779</TotalTime>
  <Words>4443</Words>
  <Application>Microsoft Office PowerPoint</Application>
  <PresentationFormat>Widescreen</PresentationFormat>
  <Paragraphs>421</Paragraphs>
  <Slides>29</Slides>
  <Notes>16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42" baseType="lpstr">
      <vt:lpstr>Arial</vt:lpstr>
      <vt:lpstr>Calibri</vt:lpstr>
      <vt:lpstr>Century Gothic</vt:lpstr>
      <vt:lpstr>Montserrat</vt:lpstr>
      <vt:lpstr>Montserrat Medium</vt:lpstr>
      <vt:lpstr>Poppins</vt:lpstr>
      <vt:lpstr>Poppins Bold</vt:lpstr>
      <vt:lpstr>rawline</vt:lpstr>
      <vt:lpstr>Tahoma</vt:lpstr>
      <vt:lpstr>Telegraf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Cobrança Administrativa/Inscrição Dívida Ativa - Modelo do PLP 108/2024 respeitou as situações distintas nos Estados e nos Municípios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DO ICMS PARA OS ESTADOS</dc:title>
  <dc:creator>Carolina Michelman</dc:creator>
  <cp:lastModifiedBy>Elissa Navarro Mamede</cp:lastModifiedBy>
  <cp:revision>76</cp:revision>
  <dcterms:created xsi:type="dcterms:W3CDTF">2022-05-18T19:28:36Z</dcterms:created>
  <dcterms:modified xsi:type="dcterms:W3CDTF">2024-11-27T18:22:41Z</dcterms:modified>
</cp:coreProperties>
</file>