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463" r:id="rId4"/>
    <p:sldId id="420" r:id="rId5"/>
    <p:sldId id="422" r:id="rId6"/>
    <p:sldId id="423" r:id="rId7"/>
    <p:sldId id="427" r:id="rId8"/>
    <p:sldId id="428" r:id="rId9"/>
    <p:sldId id="425" r:id="rId10"/>
    <p:sldId id="429" r:id="rId11"/>
    <p:sldId id="466" r:id="rId12"/>
    <p:sldId id="465" r:id="rId13"/>
    <p:sldId id="470" r:id="rId14"/>
    <p:sldId id="469" r:id="rId15"/>
    <p:sldId id="467" r:id="rId16"/>
    <p:sldId id="441" r:id="rId17"/>
    <p:sldId id="442" r:id="rId18"/>
    <p:sldId id="443" r:id="rId19"/>
    <p:sldId id="444" r:id="rId20"/>
    <p:sldId id="471" r:id="rId21"/>
    <p:sldId id="461" r:id="rId22"/>
    <p:sldId id="462" r:id="rId23"/>
    <p:sldId id="424" r:id="rId24"/>
    <p:sldId id="426" r:id="rId25"/>
    <p:sldId id="430" r:id="rId26"/>
    <p:sldId id="431" r:id="rId27"/>
    <p:sldId id="432" r:id="rId28"/>
    <p:sldId id="434" r:id="rId29"/>
    <p:sldId id="436" r:id="rId30"/>
    <p:sldId id="433" r:id="rId31"/>
    <p:sldId id="435" r:id="rId32"/>
    <p:sldId id="437" r:id="rId33"/>
    <p:sldId id="438" r:id="rId34"/>
    <p:sldId id="440" r:id="rId35"/>
    <p:sldId id="445" r:id="rId36"/>
    <p:sldId id="446" r:id="rId37"/>
    <p:sldId id="447" r:id="rId38"/>
    <p:sldId id="448" r:id="rId39"/>
    <p:sldId id="451" r:id="rId40"/>
    <p:sldId id="452" r:id="rId41"/>
    <p:sldId id="453" r:id="rId42"/>
    <p:sldId id="454" r:id="rId43"/>
    <p:sldId id="458" r:id="rId44"/>
    <p:sldId id="455" r:id="rId45"/>
    <p:sldId id="456" r:id="rId46"/>
    <p:sldId id="457" r:id="rId47"/>
    <p:sldId id="449" r:id="rId48"/>
    <p:sldId id="472" r:id="rId49"/>
    <p:sldId id="473" r:id="rId50"/>
    <p:sldId id="474" r:id="rId51"/>
    <p:sldId id="459" r:id="rId52"/>
    <p:sldId id="468" r:id="rId53"/>
    <p:sldId id="450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73"/>
    <a:srgbClr val="0066FF"/>
    <a:srgbClr val="DEA900"/>
    <a:srgbClr val="033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6071" autoAdjust="0"/>
  </p:normalViewPr>
  <p:slideViewPr>
    <p:cSldViewPr snapToGrid="0" snapToObjects="1">
      <p:cViewPr>
        <p:scale>
          <a:sx n="85" d="100"/>
          <a:sy n="85" d="100"/>
        </p:scale>
        <p:origin x="-1776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56"/>
    </p:cViewPr>
  </p:sorterViewPr>
  <p:notesViewPr>
    <p:cSldViewPr>
      <p:cViewPr varScale="1">
        <p:scale>
          <a:sx n="53" d="100"/>
          <a:sy n="53" d="100"/>
        </p:scale>
        <p:origin x="-2692" y="-7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8409F-480E-40B7-96D5-483429A934E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7538D5B-13D0-40E8-B575-22C7B81F2808}">
      <dgm:prSet phldrT="[Texto]" phldr="1"/>
      <dgm:spPr/>
      <dgm:t>
        <a:bodyPr/>
        <a:lstStyle/>
        <a:p>
          <a:endParaRPr lang="pt-BR" dirty="0"/>
        </a:p>
      </dgm:t>
    </dgm:pt>
    <dgm:pt modelId="{DBC8C19B-E256-4378-B3AA-F514C7F2EC2C}" type="parTrans" cxnId="{C61284FF-E24B-49F6-8F95-CA55F069F057}">
      <dgm:prSet/>
      <dgm:spPr/>
      <dgm:t>
        <a:bodyPr/>
        <a:lstStyle/>
        <a:p>
          <a:endParaRPr lang="pt-BR"/>
        </a:p>
      </dgm:t>
    </dgm:pt>
    <dgm:pt modelId="{3AB94548-6232-4CBC-9D8E-DB7803A22B01}" type="sibTrans" cxnId="{C61284FF-E24B-49F6-8F95-CA55F069F057}">
      <dgm:prSet/>
      <dgm:spPr/>
      <dgm:t>
        <a:bodyPr/>
        <a:lstStyle/>
        <a:p>
          <a:endParaRPr lang="pt-BR"/>
        </a:p>
      </dgm:t>
    </dgm:pt>
    <dgm:pt modelId="{DCB8029E-28B4-45A2-A423-E1E7096E76B4}">
      <dgm:prSet phldrT="[Texto]" custT="1"/>
      <dgm:spPr/>
      <dgm:t>
        <a:bodyPr/>
        <a:lstStyle/>
        <a:p>
          <a:r>
            <a:rPr lang="pt-BR" sz="1100" b="1" dirty="0" smtClean="0">
              <a:solidFill>
                <a:schemeClr val="bg1"/>
              </a:solidFill>
            </a:rPr>
            <a:t>18</a:t>
          </a:r>
          <a:r>
            <a:rPr lang="pt-BR" sz="1100" b="1" dirty="0" smtClean="0"/>
            <a:t> </a:t>
          </a:r>
          <a:r>
            <a:rPr lang="pt-BR" sz="1100" b="1" dirty="0" smtClean="0">
              <a:solidFill>
                <a:schemeClr val="bg1"/>
              </a:solidFill>
            </a:rPr>
            <a:t>ANOS</a:t>
          </a:r>
          <a:endParaRPr lang="pt-BR" sz="1100" b="1" dirty="0">
            <a:solidFill>
              <a:schemeClr val="bg1"/>
            </a:solidFill>
          </a:endParaRPr>
        </a:p>
      </dgm:t>
    </dgm:pt>
    <dgm:pt modelId="{D2DBD034-4595-4F5A-A3F1-4490E4FFB918}" type="parTrans" cxnId="{B7BFDC78-B9E7-4FA9-9AE8-B0EEE83C6299}">
      <dgm:prSet/>
      <dgm:spPr/>
      <dgm:t>
        <a:bodyPr/>
        <a:lstStyle/>
        <a:p>
          <a:endParaRPr lang="pt-BR"/>
        </a:p>
      </dgm:t>
    </dgm:pt>
    <dgm:pt modelId="{E410DF66-2B8C-4223-B595-25C66F8D5FA8}" type="sibTrans" cxnId="{B7BFDC78-B9E7-4FA9-9AE8-B0EEE83C6299}">
      <dgm:prSet/>
      <dgm:spPr/>
      <dgm:t>
        <a:bodyPr/>
        <a:lstStyle/>
        <a:p>
          <a:endParaRPr lang="pt-BR"/>
        </a:p>
      </dgm:t>
    </dgm:pt>
    <dgm:pt modelId="{FFB3C373-13DE-4FC3-A8A0-B98A8971BA80}">
      <dgm:prSet phldrT="[Texto]" phldr="1"/>
      <dgm:spPr/>
      <dgm:t>
        <a:bodyPr/>
        <a:lstStyle/>
        <a:p>
          <a:endParaRPr lang="pt-BR"/>
        </a:p>
      </dgm:t>
    </dgm:pt>
    <dgm:pt modelId="{898D5AAA-D696-4DED-99D4-AC0AFD6B5870}" type="parTrans" cxnId="{58A56EB8-53B6-4DAB-9B66-F9BD6D9919D2}">
      <dgm:prSet/>
      <dgm:spPr/>
      <dgm:t>
        <a:bodyPr/>
        <a:lstStyle/>
        <a:p>
          <a:endParaRPr lang="pt-BR"/>
        </a:p>
      </dgm:t>
    </dgm:pt>
    <dgm:pt modelId="{52F96D93-3AD8-4FE7-96A1-32D875F2755B}" type="sibTrans" cxnId="{58A56EB8-53B6-4DAB-9B66-F9BD6D9919D2}">
      <dgm:prSet/>
      <dgm:spPr/>
      <dgm:t>
        <a:bodyPr/>
        <a:lstStyle/>
        <a:p>
          <a:endParaRPr lang="pt-BR"/>
        </a:p>
      </dgm:t>
    </dgm:pt>
    <dgm:pt modelId="{EE309177-8E91-46F6-977D-A1BA3D420B8D}" type="pres">
      <dgm:prSet presAssocID="{E338409F-480E-40B7-96D5-483429A934E7}" presName="Name0" presStyleCnt="0">
        <dgm:presLayoutVars>
          <dgm:dir/>
          <dgm:animLvl val="lvl"/>
          <dgm:resizeHandles val="exact"/>
        </dgm:presLayoutVars>
      </dgm:prSet>
      <dgm:spPr/>
    </dgm:pt>
    <dgm:pt modelId="{560D48A2-8A29-4D88-A8E1-342A28CF2C58}" type="pres">
      <dgm:prSet presAssocID="{E338409F-480E-40B7-96D5-483429A934E7}" presName="dummy" presStyleCnt="0"/>
      <dgm:spPr/>
    </dgm:pt>
    <dgm:pt modelId="{07386D4B-EBF8-4562-BF9B-6435B7DF33F5}" type="pres">
      <dgm:prSet presAssocID="{E338409F-480E-40B7-96D5-483429A934E7}" presName="linH" presStyleCnt="0"/>
      <dgm:spPr/>
    </dgm:pt>
    <dgm:pt modelId="{2C1C79BA-0988-43D2-8D48-31B4D2755CB6}" type="pres">
      <dgm:prSet presAssocID="{E338409F-480E-40B7-96D5-483429A934E7}" presName="padding1" presStyleCnt="0"/>
      <dgm:spPr/>
    </dgm:pt>
    <dgm:pt modelId="{63E733CF-2D6A-4BDA-9D3E-1186C464735A}" type="pres">
      <dgm:prSet presAssocID="{B7538D5B-13D0-40E8-B575-22C7B81F2808}" presName="linV" presStyleCnt="0"/>
      <dgm:spPr/>
    </dgm:pt>
    <dgm:pt modelId="{B373012D-33D7-44F0-B2CE-CDFD4ED045C4}" type="pres">
      <dgm:prSet presAssocID="{B7538D5B-13D0-40E8-B575-22C7B81F2808}" presName="spVertical1" presStyleCnt="0"/>
      <dgm:spPr/>
    </dgm:pt>
    <dgm:pt modelId="{FAC316E9-8B0E-441C-BEF8-14F765468DF6}" type="pres">
      <dgm:prSet presAssocID="{B7538D5B-13D0-40E8-B575-22C7B81F280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CF40F-3E3C-4550-8AB8-2C279F273C28}" type="pres">
      <dgm:prSet presAssocID="{B7538D5B-13D0-40E8-B575-22C7B81F2808}" presName="spVertical2" presStyleCnt="0"/>
      <dgm:spPr/>
    </dgm:pt>
    <dgm:pt modelId="{9520A985-D04E-4D5A-8901-31D06728DFEE}" type="pres">
      <dgm:prSet presAssocID="{B7538D5B-13D0-40E8-B575-22C7B81F2808}" presName="spVertical3" presStyleCnt="0"/>
      <dgm:spPr/>
    </dgm:pt>
    <dgm:pt modelId="{AFDCD0D7-24F9-4F46-B9D3-CA803DEAA1B4}" type="pres">
      <dgm:prSet presAssocID="{3AB94548-6232-4CBC-9D8E-DB7803A22B01}" presName="space" presStyleCnt="0"/>
      <dgm:spPr/>
    </dgm:pt>
    <dgm:pt modelId="{A9C23048-C8C1-410E-974C-199A5A5EC404}" type="pres">
      <dgm:prSet presAssocID="{DCB8029E-28B4-45A2-A423-E1E7096E76B4}" presName="linV" presStyleCnt="0"/>
      <dgm:spPr/>
    </dgm:pt>
    <dgm:pt modelId="{0D170345-B9F8-4B1D-84C9-8205E768EFF1}" type="pres">
      <dgm:prSet presAssocID="{DCB8029E-28B4-45A2-A423-E1E7096E76B4}" presName="spVertical1" presStyleCnt="0"/>
      <dgm:spPr/>
    </dgm:pt>
    <dgm:pt modelId="{8529F9C9-EB2B-4A43-B02D-7FD4D848AE4A}" type="pres">
      <dgm:prSet presAssocID="{DCB8029E-28B4-45A2-A423-E1E7096E76B4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ABE2-2A9A-49C9-976C-526DDC2FCBC6}" type="pres">
      <dgm:prSet presAssocID="{DCB8029E-28B4-45A2-A423-E1E7096E76B4}" presName="spVertical2" presStyleCnt="0"/>
      <dgm:spPr/>
    </dgm:pt>
    <dgm:pt modelId="{56A6DDE4-030E-4828-99E8-BD5801515F6C}" type="pres">
      <dgm:prSet presAssocID="{DCB8029E-28B4-45A2-A423-E1E7096E76B4}" presName="spVertical3" presStyleCnt="0"/>
      <dgm:spPr/>
    </dgm:pt>
    <dgm:pt modelId="{7F389B95-55CF-4BB8-8070-34B382608613}" type="pres">
      <dgm:prSet presAssocID="{E410DF66-2B8C-4223-B595-25C66F8D5FA8}" presName="space" presStyleCnt="0"/>
      <dgm:spPr/>
    </dgm:pt>
    <dgm:pt modelId="{B995AE98-B7CB-4111-8E53-A30B1B6DEE91}" type="pres">
      <dgm:prSet presAssocID="{FFB3C373-13DE-4FC3-A8A0-B98A8971BA80}" presName="linV" presStyleCnt="0"/>
      <dgm:spPr/>
    </dgm:pt>
    <dgm:pt modelId="{394E307E-B5D1-42D9-B548-E1B0D7F929C5}" type="pres">
      <dgm:prSet presAssocID="{FFB3C373-13DE-4FC3-A8A0-B98A8971BA80}" presName="spVertical1" presStyleCnt="0"/>
      <dgm:spPr/>
    </dgm:pt>
    <dgm:pt modelId="{A8C13626-76D6-4A54-B761-2810BAAE5174}" type="pres">
      <dgm:prSet presAssocID="{FFB3C373-13DE-4FC3-A8A0-B98A8971BA80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CD266-23A0-4004-B33E-8FA8445E4B92}" type="pres">
      <dgm:prSet presAssocID="{FFB3C373-13DE-4FC3-A8A0-B98A8971BA80}" presName="spVertical2" presStyleCnt="0"/>
      <dgm:spPr/>
    </dgm:pt>
    <dgm:pt modelId="{604A70A5-1E83-42BE-9A64-CAB351553749}" type="pres">
      <dgm:prSet presAssocID="{FFB3C373-13DE-4FC3-A8A0-B98A8971BA80}" presName="spVertical3" presStyleCnt="0"/>
      <dgm:spPr/>
    </dgm:pt>
    <dgm:pt modelId="{A303CF2E-6398-40C2-A987-57634C6D24F5}" type="pres">
      <dgm:prSet presAssocID="{E338409F-480E-40B7-96D5-483429A934E7}" presName="padding2" presStyleCnt="0"/>
      <dgm:spPr/>
    </dgm:pt>
    <dgm:pt modelId="{E6969DCC-1E40-4AF9-96C5-889B5C9C103D}" type="pres">
      <dgm:prSet presAssocID="{E338409F-480E-40B7-96D5-483429A934E7}" presName="negArrow" presStyleCnt="0"/>
      <dgm:spPr/>
    </dgm:pt>
    <dgm:pt modelId="{266C619B-2F15-4969-8FA1-26EC47E8688C}" type="pres">
      <dgm:prSet presAssocID="{E338409F-480E-40B7-96D5-483429A934E7}" presName="backgroundArrow" presStyleLbl="node1" presStyleIdx="0" presStyleCnt="1" custLinFactNeighborX="14175" custLinFactNeighborY="41745"/>
      <dgm:spPr>
        <a:noFill/>
        <a:ln w="3175"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pt-BR"/>
        </a:p>
      </dgm:t>
    </dgm:pt>
  </dgm:ptLst>
  <dgm:cxnLst>
    <dgm:cxn modelId="{58A56EB8-53B6-4DAB-9B66-F9BD6D9919D2}" srcId="{E338409F-480E-40B7-96D5-483429A934E7}" destId="{FFB3C373-13DE-4FC3-A8A0-B98A8971BA80}" srcOrd="2" destOrd="0" parTransId="{898D5AAA-D696-4DED-99D4-AC0AFD6B5870}" sibTransId="{52F96D93-3AD8-4FE7-96A1-32D875F2755B}"/>
    <dgm:cxn modelId="{B7BFDC78-B9E7-4FA9-9AE8-B0EEE83C6299}" srcId="{E338409F-480E-40B7-96D5-483429A934E7}" destId="{DCB8029E-28B4-45A2-A423-E1E7096E76B4}" srcOrd="1" destOrd="0" parTransId="{D2DBD034-4595-4F5A-A3F1-4490E4FFB918}" sibTransId="{E410DF66-2B8C-4223-B595-25C66F8D5FA8}"/>
    <dgm:cxn modelId="{D8D9D2DE-A091-6146-976E-FCF2D5429A3B}" type="presOf" srcId="{DCB8029E-28B4-45A2-A423-E1E7096E76B4}" destId="{8529F9C9-EB2B-4A43-B02D-7FD4D848AE4A}" srcOrd="0" destOrd="0" presId="urn:microsoft.com/office/officeart/2005/8/layout/hProcess3"/>
    <dgm:cxn modelId="{E5E6FA60-7F9F-7E46-B374-BFD3A6011B49}" type="presOf" srcId="{E338409F-480E-40B7-96D5-483429A934E7}" destId="{EE309177-8E91-46F6-977D-A1BA3D420B8D}" srcOrd="0" destOrd="0" presId="urn:microsoft.com/office/officeart/2005/8/layout/hProcess3"/>
    <dgm:cxn modelId="{25A22E6F-3D05-8F4A-AB70-A427CED05DAB}" type="presOf" srcId="{B7538D5B-13D0-40E8-B575-22C7B81F2808}" destId="{FAC316E9-8B0E-441C-BEF8-14F765468DF6}" srcOrd="0" destOrd="0" presId="urn:microsoft.com/office/officeart/2005/8/layout/hProcess3"/>
    <dgm:cxn modelId="{C61284FF-E24B-49F6-8F95-CA55F069F057}" srcId="{E338409F-480E-40B7-96D5-483429A934E7}" destId="{B7538D5B-13D0-40E8-B575-22C7B81F2808}" srcOrd="0" destOrd="0" parTransId="{DBC8C19B-E256-4378-B3AA-F514C7F2EC2C}" sibTransId="{3AB94548-6232-4CBC-9D8E-DB7803A22B01}"/>
    <dgm:cxn modelId="{FADA104B-607A-004D-BBB6-083F28E3EFBE}" type="presOf" srcId="{FFB3C373-13DE-4FC3-A8A0-B98A8971BA80}" destId="{A8C13626-76D6-4A54-B761-2810BAAE5174}" srcOrd="0" destOrd="0" presId="urn:microsoft.com/office/officeart/2005/8/layout/hProcess3"/>
    <dgm:cxn modelId="{923CE90C-ECD1-5247-A436-A02FE3363F95}" type="presParOf" srcId="{EE309177-8E91-46F6-977D-A1BA3D420B8D}" destId="{560D48A2-8A29-4D88-A8E1-342A28CF2C58}" srcOrd="0" destOrd="0" presId="urn:microsoft.com/office/officeart/2005/8/layout/hProcess3"/>
    <dgm:cxn modelId="{C5BFF302-A0FD-FE48-936B-9A5912B43076}" type="presParOf" srcId="{EE309177-8E91-46F6-977D-A1BA3D420B8D}" destId="{07386D4B-EBF8-4562-BF9B-6435B7DF33F5}" srcOrd="1" destOrd="0" presId="urn:microsoft.com/office/officeart/2005/8/layout/hProcess3"/>
    <dgm:cxn modelId="{62A1446C-454D-854B-8D04-1A576F03F0E8}" type="presParOf" srcId="{07386D4B-EBF8-4562-BF9B-6435B7DF33F5}" destId="{2C1C79BA-0988-43D2-8D48-31B4D2755CB6}" srcOrd="0" destOrd="0" presId="urn:microsoft.com/office/officeart/2005/8/layout/hProcess3"/>
    <dgm:cxn modelId="{CD8705FD-2300-FC40-B05C-FB1E3A64620E}" type="presParOf" srcId="{07386D4B-EBF8-4562-BF9B-6435B7DF33F5}" destId="{63E733CF-2D6A-4BDA-9D3E-1186C464735A}" srcOrd="1" destOrd="0" presId="urn:microsoft.com/office/officeart/2005/8/layout/hProcess3"/>
    <dgm:cxn modelId="{B3F0B5D8-AD37-3546-9756-A55CA22618CE}" type="presParOf" srcId="{63E733CF-2D6A-4BDA-9D3E-1186C464735A}" destId="{B373012D-33D7-44F0-B2CE-CDFD4ED045C4}" srcOrd="0" destOrd="0" presId="urn:microsoft.com/office/officeart/2005/8/layout/hProcess3"/>
    <dgm:cxn modelId="{5C4DB788-7312-D44E-B528-9231B124D031}" type="presParOf" srcId="{63E733CF-2D6A-4BDA-9D3E-1186C464735A}" destId="{FAC316E9-8B0E-441C-BEF8-14F765468DF6}" srcOrd="1" destOrd="0" presId="urn:microsoft.com/office/officeart/2005/8/layout/hProcess3"/>
    <dgm:cxn modelId="{EE30B99A-A347-0343-92E5-6D29E09A169F}" type="presParOf" srcId="{63E733CF-2D6A-4BDA-9D3E-1186C464735A}" destId="{6EECF40F-3E3C-4550-8AB8-2C279F273C28}" srcOrd="2" destOrd="0" presId="urn:microsoft.com/office/officeart/2005/8/layout/hProcess3"/>
    <dgm:cxn modelId="{36AB8DEB-8D71-5047-877B-AE8A919712BA}" type="presParOf" srcId="{63E733CF-2D6A-4BDA-9D3E-1186C464735A}" destId="{9520A985-D04E-4D5A-8901-31D06728DFEE}" srcOrd="3" destOrd="0" presId="urn:microsoft.com/office/officeart/2005/8/layout/hProcess3"/>
    <dgm:cxn modelId="{68FDF36C-DDFE-A64E-9428-2A71942244E9}" type="presParOf" srcId="{07386D4B-EBF8-4562-BF9B-6435B7DF33F5}" destId="{AFDCD0D7-24F9-4F46-B9D3-CA803DEAA1B4}" srcOrd="2" destOrd="0" presId="urn:microsoft.com/office/officeart/2005/8/layout/hProcess3"/>
    <dgm:cxn modelId="{7ADC6CE9-2114-B54D-B453-B625FB705ED5}" type="presParOf" srcId="{07386D4B-EBF8-4562-BF9B-6435B7DF33F5}" destId="{A9C23048-C8C1-410E-974C-199A5A5EC404}" srcOrd="3" destOrd="0" presId="urn:microsoft.com/office/officeart/2005/8/layout/hProcess3"/>
    <dgm:cxn modelId="{16EBBAAC-A56E-7E40-BA3A-2B06F5FED742}" type="presParOf" srcId="{A9C23048-C8C1-410E-974C-199A5A5EC404}" destId="{0D170345-B9F8-4B1D-84C9-8205E768EFF1}" srcOrd="0" destOrd="0" presId="urn:microsoft.com/office/officeart/2005/8/layout/hProcess3"/>
    <dgm:cxn modelId="{74C0594F-FC73-8244-A241-060543815F7F}" type="presParOf" srcId="{A9C23048-C8C1-410E-974C-199A5A5EC404}" destId="{8529F9C9-EB2B-4A43-B02D-7FD4D848AE4A}" srcOrd="1" destOrd="0" presId="urn:microsoft.com/office/officeart/2005/8/layout/hProcess3"/>
    <dgm:cxn modelId="{AFC01A3A-CCE2-D84C-927D-E0BE3FA3C172}" type="presParOf" srcId="{A9C23048-C8C1-410E-974C-199A5A5EC404}" destId="{2D6DABE2-2A9A-49C9-976C-526DDC2FCBC6}" srcOrd="2" destOrd="0" presId="urn:microsoft.com/office/officeart/2005/8/layout/hProcess3"/>
    <dgm:cxn modelId="{15D2DFD2-D61A-E54A-9477-E7F7843F710B}" type="presParOf" srcId="{A9C23048-C8C1-410E-974C-199A5A5EC404}" destId="{56A6DDE4-030E-4828-99E8-BD5801515F6C}" srcOrd="3" destOrd="0" presId="urn:microsoft.com/office/officeart/2005/8/layout/hProcess3"/>
    <dgm:cxn modelId="{2B1AAAD1-C521-7D40-84EF-D758C51161D5}" type="presParOf" srcId="{07386D4B-EBF8-4562-BF9B-6435B7DF33F5}" destId="{7F389B95-55CF-4BB8-8070-34B382608613}" srcOrd="4" destOrd="0" presId="urn:microsoft.com/office/officeart/2005/8/layout/hProcess3"/>
    <dgm:cxn modelId="{74C56BC1-7618-D343-8677-1EBB737B0666}" type="presParOf" srcId="{07386D4B-EBF8-4562-BF9B-6435B7DF33F5}" destId="{B995AE98-B7CB-4111-8E53-A30B1B6DEE91}" srcOrd="5" destOrd="0" presId="urn:microsoft.com/office/officeart/2005/8/layout/hProcess3"/>
    <dgm:cxn modelId="{B3F49241-6CD5-1847-BB1A-B59B9EC58E56}" type="presParOf" srcId="{B995AE98-B7CB-4111-8E53-A30B1B6DEE91}" destId="{394E307E-B5D1-42D9-B548-E1B0D7F929C5}" srcOrd="0" destOrd="0" presId="urn:microsoft.com/office/officeart/2005/8/layout/hProcess3"/>
    <dgm:cxn modelId="{E53370C6-3492-9941-990C-AEE35BA6A58A}" type="presParOf" srcId="{B995AE98-B7CB-4111-8E53-A30B1B6DEE91}" destId="{A8C13626-76D6-4A54-B761-2810BAAE5174}" srcOrd="1" destOrd="0" presId="urn:microsoft.com/office/officeart/2005/8/layout/hProcess3"/>
    <dgm:cxn modelId="{D3BB36A8-1EA6-DB4D-83CF-04836D439479}" type="presParOf" srcId="{B995AE98-B7CB-4111-8E53-A30B1B6DEE91}" destId="{679CD266-23A0-4004-B33E-8FA8445E4B92}" srcOrd="2" destOrd="0" presId="urn:microsoft.com/office/officeart/2005/8/layout/hProcess3"/>
    <dgm:cxn modelId="{1543AACE-6A2E-A240-9ACB-4B26BC1CBCB8}" type="presParOf" srcId="{B995AE98-B7CB-4111-8E53-A30B1B6DEE91}" destId="{604A70A5-1E83-42BE-9A64-CAB351553749}" srcOrd="3" destOrd="0" presId="urn:microsoft.com/office/officeart/2005/8/layout/hProcess3"/>
    <dgm:cxn modelId="{D2535CA0-2F3F-544E-B2F2-9F533AE278FA}" type="presParOf" srcId="{07386D4B-EBF8-4562-BF9B-6435B7DF33F5}" destId="{A303CF2E-6398-40C2-A987-57634C6D24F5}" srcOrd="6" destOrd="0" presId="urn:microsoft.com/office/officeart/2005/8/layout/hProcess3"/>
    <dgm:cxn modelId="{4F9FAB77-2346-384A-9CC3-F36562D14587}" type="presParOf" srcId="{07386D4B-EBF8-4562-BF9B-6435B7DF33F5}" destId="{E6969DCC-1E40-4AF9-96C5-889B5C9C103D}" srcOrd="7" destOrd="0" presId="urn:microsoft.com/office/officeart/2005/8/layout/hProcess3"/>
    <dgm:cxn modelId="{5DB5DDA6-0953-8A4C-B9C7-2D02A48BCD3B}" type="presParOf" srcId="{07386D4B-EBF8-4562-BF9B-6435B7DF33F5}" destId="{266C619B-2F15-4969-8FA1-26EC47E8688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38409F-480E-40B7-96D5-483429A934E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7538D5B-13D0-40E8-B575-22C7B81F2808}">
      <dgm:prSet phldrT="[Texto]" phldr="1"/>
      <dgm:spPr/>
      <dgm:t>
        <a:bodyPr/>
        <a:lstStyle/>
        <a:p>
          <a:endParaRPr lang="pt-BR" dirty="0"/>
        </a:p>
      </dgm:t>
    </dgm:pt>
    <dgm:pt modelId="{DBC8C19B-E256-4378-B3AA-F514C7F2EC2C}" type="parTrans" cxnId="{C61284FF-E24B-49F6-8F95-CA55F069F057}">
      <dgm:prSet/>
      <dgm:spPr/>
      <dgm:t>
        <a:bodyPr/>
        <a:lstStyle/>
        <a:p>
          <a:endParaRPr lang="pt-BR"/>
        </a:p>
      </dgm:t>
    </dgm:pt>
    <dgm:pt modelId="{3AB94548-6232-4CBC-9D8E-DB7803A22B01}" type="sibTrans" cxnId="{C61284FF-E24B-49F6-8F95-CA55F069F057}">
      <dgm:prSet/>
      <dgm:spPr/>
      <dgm:t>
        <a:bodyPr/>
        <a:lstStyle/>
        <a:p>
          <a:endParaRPr lang="pt-BR"/>
        </a:p>
      </dgm:t>
    </dgm:pt>
    <dgm:pt modelId="{DCB8029E-28B4-45A2-A423-E1E7096E76B4}">
      <dgm:prSet phldrT="[Texto]" custT="1"/>
      <dgm:spPr/>
      <dgm:t>
        <a:bodyPr/>
        <a:lstStyle/>
        <a:p>
          <a:r>
            <a:rPr lang="pt-BR" sz="1100" b="1" dirty="0" smtClean="0">
              <a:solidFill>
                <a:schemeClr val="bg1"/>
              </a:solidFill>
            </a:rPr>
            <a:t>18</a:t>
          </a:r>
          <a:r>
            <a:rPr lang="pt-BR" sz="1100" b="1" dirty="0" smtClean="0"/>
            <a:t> </a:t>
          </a:r>
          <a:r>
            <a:rPr lang="pt-BR" sz="1100" b="1" dirty="0" smtClean="0">
              <a:solidFill>
                <a:schemeClr val="bg1"/>
              </a:solidFill>
            </a:rPr>
            <a:t>ANOS</a:t>
          </a:r>
          <a:endParaRPr lang="pt-BR" sz="1100" b="1" dirty="0">
            <a:solidFill>
              <a:schemeClr val="bg1"/>
            </a:solidFill>
          </a:endParaRPr>
        </a:p>
      </dgm:t>
    </dgm:pt>
    <dgm:pt modelId="{D2DBD034-4595-4F5A-A3F1-4490E4FFB918}" type="parTrans" cxnId="{B7BFDC78-B9E7-4FA9-9AE8-B0EEE83C6299}">
      <dgm:prSet/>
      <dgm:spPr/>
      <dgm:t>
        <a:bodyPr/>
        <a:lstStyle/>
        <a:p>
          <a:endParaRPr lang="pt-BR"/>
        </a:p>
      </dgm:t>
    </dgm:pt>
    <dgm:pt modelId="{E410DF66-2B8C-4223-B595-25C66F8D5FA8}" type="sibTrans" cxnId="{B7BFDC78-B9E7-4FA9-9AE8-B0EEE83C6299}">
      <dgm:prSet/>
      <dgm:spPr/>
      <dgm:t>
        <a:bodyPr/>
        <a:lstStyle/>
        <a:p>
          <a:endParaRPr lang="pt-BR"/>
        </a:p>
      </dgm:t>
    </dgm:pt>
    <dgm:pt modelId="{FFB3C373-13DE-4FC3-A8A0-B98A8971BA80}">
      <dgm:prSet phldrT="[Texto]" phldr="1"/>
      <dgm:spPr/>
      <dgm:t>
        <a:bodyPr/>
        <a:lstStyle/>
        <a:p>
          <a:endParaRPr lang="pt-BR"/>
        </a:p>
      </dgm:t>
    </dgm:pt>
    <dgm:pt modelId="{898D5AAA-D696-4DED-99D4-AC0AFD6B5870}" type="parTrans" cxnId="{58A56EB8-53B6-4DAB-9B66-F9BD6D9919D2}">
      <dgm:prSet/>
      <dgm:spPr/>
      <dgm:t>
        <a:bodyPr/>
        <a:lstStyle/>
        <a:p>
          <a:endParaRPr lang="pt-BR"/>
        </a:p>
      </dgm:t>
    </dgm:pt>
    <dgm:pt modelId="{52F96D93-3AD8-4FE7-96A1-32D875F2755B}" type="sibTrans" cxnId="{58A56EB8-53B6-4DAB-9B66-F9BD6D9919D2}">
      <dgm:prSet/>
      <dgm:spPr/>
      <dgm:t>
        <a:bodyPr/>
        <a:lstStyle/>
        <a:p>
          <a:endParaRPr lang="pt-BR"/>
        </a:p>
      </dgm:t>
    </dgm:pt>
    <dgm:pt modelId="{EE309177-8E91-46F6-977D-A1BA3D420B8D}" type="pres">
      <dgm:prSet presAssocID="{E338409F-480E-40B7-96D5-483429A934E7}" presName="Name0" presStyleCnt="0">
        <dgm:presLayoutVars>
          <dgm:dir/>
          <dgm:animLvl val="lvl"/>
          <dgm:resizeHandles val="exact"/>
        </dgm:presLayoutVars>
      </dgm:prSet>
      <dgm:spPr/>
    </dgm:pt>
    <dgm:pt modelId="{560D48A2-8A29-4D88-A8E1-342A28CF2C58}" type="pres">
      <dgm:prSet presAssocID="{E338409F-480E-40B7-96D5-483429A934E7}" presName="dummy" presStyleCnt="0"/>
      <dgm:spPr/>
    </dgm:pt>
    <dgm:pt modelId="{07386D4B-EBF8-4562-BF9B-6435B7DF33F5}" type="pres">
      <dgm:prSet presAssocID="{E338409F-480E-40B7-96D5-483429A934E7}" presName="linH" presStyleCnt="0"/>
      <dgm:spPr/>
    </dgm:pt>
    <dgm:pt modelId="{2C1C79BA-0988-43D2-8D48-31B4D2755CB6}" type="pres">
      <dgm:prSet presAssocID="{E338409F-480E-40B7-96D5-483429A934E7}" presName="padding1" presStyleCnt="0"/>
      <dgm:spPr/>
    </dgm:pt>
    <dgm:pt modelId="{63E733CF-2D6A-4BDA-9D3E-1186C464735A}" type="pres">
      <dgm:prSet presAssocID="{B7538D5B-13D0-40E8-B575-22C7B81F2808}" presName="linV" presStyleCnt="0"/>
      <dgm:spPr/>
    </dgm:pt>
    <dgm:pt modelId="{B373012D-33D7-44F0-B2CE-CDFD4ED045C4}" type="pres">
      <dgm:prSet presAssocID="{B7538D5B-13D0-40E8-B575-22C7B81F2808}" presName="spVertical1" presStyleCnt="0"/>
      <dgm:spPr/>
    </dgm:pt>
    <dgm:pt modelId="{FAC316E9-8B0E-441C-BEF8-14F765468DF6}" type="pres">
      <dgm:prSet presAssocID="{B7538D5B-13D0-40E8-B575-22C7B81F280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CF40F-3E3C-4550-8AB8-2C279F273C28}" type="pres">
      <dgm:prSet presAssocID="{B7538D5B-13D0-40E8-B575-22C7B81F2808}" presName="spVertical2" presStyleCnt="0"/>
      <dgm:spPr/>
    </dgm:pt>
    <dgm:pt modelId="{9520A985-D04E-4D5A-8901-31D06728DFEE}" type="pres">
      <dgm:prSet presAssocID="{B7538D5B-13D0-40E8-B575-22C7B81F2808}" presName="spVertical3" presStyleCnt="0"/>
      <dgm:spPr/>
    </dgm:pt>
    <dgm:pt modelId="{AFDCD0D7-24F9-4F46-B9D3-CA803DEAA1B4}" type="pres">
      <dgm:prSet presAssocID="{3AB94548-6232-4CBC-9D8E-DB7803A22B01}" presName="space" presStyleCnt="0"/>
      <dgm:spPr/>
    </dgm:pt>
    <dgm:pt modelId="{A9C23048-C8C1-410E-974C-199A5A5EC404}" type="pres">
      <dgm:prSet presAssocID="{DCB8029E-28B4-45A2-A423-E1E7096E76B4}" presName="linV" presStyleCnt="0"/>
      <dgm:spPr/>
    </dgm:pt>
    <dgm:pt modelId="{0D170345-B9F8-4B1D-84C9-8205E768EFF1}" type="pres">
      <dgm:prSet presAssocID="{DCB8029E-28B4-45A2-A423-E1E7096E76B4}" presName="spVertical1" presStyleCnt="0"/>
      <dgm:spPr/>
    </dgm:pt>
    <dgm:pt modelId="{8529F9C9-EB2B-4A43-B02D-7FD4D848AE4A}" type="pres">
      <dgm:prSet presAssocID="{DCB8029E-28B4-45A2-A423-E1E7096E76B4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ABE2-2A9A-49C9-976C-526DDC2FCBC6}" type="pres">
      <dgm:prSet presAssocID="{DCB8029E-28B4-45A2-A423-E1E7096E76B4}" presName="spVertical2" presStyleCnt="0"/>
      <dgm:spPr/>
    </dgm:pt>
    <dgm:pt modelId="{56A6DDE4-030E-4828-99E8-BD5801515F6C}" type="pres">
      <dgm:prSet presAssocID="{DCB8029E-28B4-45A2-A423-E1E7096E76B4}" presName="spVertical3" presStyleCnt="0"/>
      <dgm:spPr/>
    </dgm:pt>
    <dgm:pt modelId="{7F389B95-55CF-4BB8-8070-34B382608613}" type="pres">
      <dgm:prSet presAssocID="{E410DF66-2B8C-4223-B595-25C66F8D5FA8}" presName="space" presStyleCnt="0"/>
      <dgm:spPr/>
    </dgm:pt>
    <dgm:pt modelId="{B995AE98-B7CB-4111-8E53-A30B1B6DEE91}" type="pres">
      <dgm:prSet presAssocID="{FFB3C373-13DE-4FC3-A8A0-B98A8971BA80}" presName="linV" presStyleCnt="0"/>
      <dgm:spPr/>
    </dgm:pt>
    <dgm:pt modelId="{394E307E-B5D1-42D9-B548-E1B0D7F929C5}" type="pres">
      <dgm:prSet presAssocID="{FFB3C373-13DE-4FC3-A8A0-B98A8971BA80}" presName="spVertical1" presStyleCnt="0"/>
      <dgm:spPr/>
    </dgm:pt>
    <dgm:pt modelId="{A8C13626-76D6-4A54-B761-2810BAAE5174}" type="pres">
      <dgm:prSet presAssocID="{FFB3C373-13DE-4FC3-A8A0-B98A8971BA80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CD266-23A0-4004-B33E-8FA8445E4B92}" type="pres">
      <dgm:prSet presAssocID="{FFB3C373-13DE-4FC3-A8A0-B98A8971BA80}" presName="spVertical2" presStyleCnt="0"/>
      <dgm:spPr/>
    </dgm:pt>
    <dgm:pt modelId="{604A70A5-1E83-42BE-9A64-CAB351553749}" type="pres">
      <dgm:prSet presAssocID="{FFB3C373-13DE-4FC3-A8A0-B98A8971BA80}" presName="spVertical3" presStyleCnt="0"/>
      <dgm:spPr/>
    </dgm:pt>
    <dgm:pt modelId="{A303CF2E-6398-40C2-A987-57634C6D24F5}" type="pres">
      <dgm:prSet presAssocID="{E338409F-480E-40B7-96D5-483429A934E7}" presName="padding2" presStyleCnt="0"/>
      <dgm:spPr/>
    </dgm:pt>
    <dgm:pt modelId="{E6969DCC-1E40-4AF9-96C5-889B5C9C103D}" type="pres">
      <dgm:prSet presAssocID="{E338409F-480E-40B7-96D5-483429A934E7}" presName="negArrow" presStyleCnt="0"/>
      <dgm:spPr/>
    </dgm:pt>
    <dgm:pt modelId="{266C619B-2F15-4969-8FA1-26EC47E8688C}" type="pres">
      <dgm:prSet presAssocID="{E338409F-480E-40B7-96D5-483429A934E7}" presName="backgroundArrow" presStyleLbl="node1" presStyleIdx="0" presStyleCnt="1" custLinFactNeighborX="14175" custLinFactNeighborY="41745"/>
      <dgm:spPr>
        <a:noFill/>
        <a:ln w="3175"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pt-BR"/>
        </a:p>
      </dgm:t>
    </dgm:pt>
  </dgm:ptLst>
  <dgm:cxnLst>
    <dgm:cxn modelId="{58A56EB8-53B6-4DAB-9B66-F9BD6D9919D2}" srcId="{E338409F-480E-40B7-96D5-483429A934E7}" destId="{FFB3C373-13DE-4FC3-A8A0-B98A8971BA80}" srcOrd="2" destOrd="0" parTransId="{898D5AAA-D696-4DED-99D4-AC0AFD6B5870}" sibTransId="{52F96D93-3AD8-4FE7-96A1-32D875F2755B}"/>
    <dgm:cxn modelId="{E833A8C1-9706-4599-B033-493B1D117585}" type="presOf" srcId="{B7538D5B-13D0-40E8-B575-22C7B81F2808}" destId="{FAC316E9-8B0E-441C-BEF8-14F765468DF6}" srcOrd="0" destOrd="0" presId="urn:microsoft.com/office/officeart/2005/8/layout/hProcess3"/>
    <dgm:cxn modelId="{E1245B2C-6A6C-483E-92E8-131D132D60DC}" type="presOf" srcId="{FFB3C373-13DE-4FC3-A8A0-B98A8971BA80}" destId="{A8C13626-76D6-4A54-B761-2810BAAE5174}" srcOrd="0" destOrd="0" presId="urn:microsoft.com/office/officeart/2005/8/layout/hProcess3"/>
    <dgm:cxn modelId="{B7BFDC78-B9E7-4FA9-9AE8-B0EEE83C6299}" srcId="{E338409F-480E-40B7-96D5-483429A934E7}" destId="{DCB8029E-28B4-45A2-A423-E1E7096E76B4}" srcOrd="1" destOrd="0" parTransId="{D2DBD034-4595-4F5A-A3F1-4490E4FFB918}" sibTransId="{E410DF66-2B8C-4223-B595-25C66F8D5FA8}"/>
    <dgm:cxn modelId="{C61284FF-E24B-49F6-8F95-CA55F069F057}" srcId="{E338409F-480E-40B7-96D5-483429A934E7}" destId="{B7538D5B-13D0-40E8-B575-22C7B81F2808}" srcOrd="0" destOrd="0" parTransId="{DBC8C19B-E256-4378-B3AA-F514C7F2EC2C}" sibTransId="{3AB94548-6232-4CBC-9D8E-DB7803A22B01}"/>
    <dgm:cxn modelId="{2B686D02-4495-4726-80A1-06AD69FDDA6B}" type="presOf" srcId="{DCB8029E-28B4-45A2-A423-E1E7096E76B4}" destId="{8529F9C9-EB2B-4A43-B02D-7FD4D848AE4A}" srcOrd="0" destOrd="0" presId="urn:microsoft.com/office/officeart/2005/8/layout/hProcess3"/>
    <dgm:cxn modelId="{4C4D1C35-E9E3-4B2E-A5AC-7C9F86941EDB}" type="presOf" srcId="{E338409F-480E-40B7-96D5-483429A934E7}" destId="{EE309177-8E91-46F6-977D-A1BA3D420B8D}" srcOrd="0" destOrd="0" presId="urn:microsoft.com/office/officeart/2005/8/layout/hProcess3"/>
    <dgm:cxn modelId="{D7A41EB8-43EB-4E05-82DB-E1B3469875A3}" type="presParOf" srcId="{EE309177-8E91-46F6-977D-A1BA3D420B8D}" destId="{560D48A2-8A29-4D88-A8E1-342A28CF2C58}" srcOrd="0" destOrd="0" presId="urn:microsoft.com/office/officeart/2005/8/layout/hProcess3"/>
    <dgm:cxn modelId="{82FB331F-2118-497A-A6C3-CE8FE926F70C}" type="presParOf" srcId="{EE309177-8E91-46F6-977D-A1BA3D420B8D}" destId="{07386D4B-EBF8-4562-BF9B-6435B7DF33F5}" srcOrd="1" destOrd="0" presId="urn:microsoft.com/office/officeart/2005/8/layout/hProcess3"/>
    <dgm:cxn modelId="{BA96810A-E5BA-47B0-BD82-43D483D71385}" type="presParOf" srcId="{07386D4B-EBF8-4562-BF9B-6435B7DF33F5}" destId="{2C1C79BA-0988-43D2-8D48-31B4D2755CB6}" srcOrd="0" destOrd="0" presId="urn:microsoft.com/office/officeart/2005/8/layout/hProcess3"/>
    <dgm:cxn modelId="{10EF5C22-EF83-4B5E-A4B7-BE537A996F5D}" type="presParOf" srcId="{07386D4B-EBF8-4562-BF9B-6435B7DF33F5}" destId="{63E733CF-2D6A-4BDA-9D3E-1186C464735A}" srcOrd="1" destOrd="0" presId="urn:microsoft.com/office/officeart/2005/8/layout/hProcess3"/>
    <dgm:cxn modelId="{A9DEFA83-01B0-41E1-8C9B-36AB87BBD14D}" type="presParOf" srcId="{63E733CF-2D6A-4BDA-9D3E-1186C464735A}" destId="{B373012D-33D7-44F0-B2CE-CDFD4ED045C4}" srcOrd="0" destOrd="0" presId="urn:microsoft.com/office/officeart/2005/8/layout/hProcess3"/>
    <dgm:cxn modelId="{4845EECA-446F-4BFA-B7E5-6EDAA1496618}" type="presParOf" srcId="{63E733CF-2D6A-4BDA-9D3E-1186C464735A}" destId="{FAC316E9-8B0E-441C-BEF8-14F765468DF6}" srcOrd="1" destOrd="0" presId="urn:microsoft.com/office/officeart/2005/8/layout/hProcess3"/>
    <dgm:cxn modelId="{175FAE75-F6ED-48B3-B3E4-0A4A8C8F7BB3}" type="presParOf" srcId="{63E733CF-2D6A-4BDA-9D3E-1186C464735A}" destId="{6EECF40F-3E3C-4550-8AB8-2C279F273C28}" srcOrd="2" destOrd="0" presId="urn:microsoft.com/office/officeart/2005/8/layout/hProcess3"/>
    <dgm:cxn modelId="{5637AA74-BFF7-438F-8A9E-7273C1D0AFEF}" type="presParOf" srcId="{63E733CF-2D6A-4BDA-9D3E-1186C464735A}" destId="{9520A985-D04E-4D5A-8901-31D06728DFEE}" srcOrd="3" destOrd="0" presId="urn:microsoft.com/office/officeart/2005/8/layout/hProcess3"/>
    <dgm:cxn modelId="{7994C975-04AC-41FE-9B36-7A027DDE20B3}" type="presParOf" srcId="{07386D4B-EBF8-4562-BF9B-6435B7DF33F5}" destId="{AFDCD0D7-24F9-4F46-B9D3-CA803DEAA1B4}" srcOrd="2" destOrd="0" presId="urn:microsoft.com/office/officeart/2005/8/layout/hProcess3"/>
    <dgm:cxn modelId="{11A50437-0BA7-47C1-8BF1-2D29CC529EDB}" type="presParOf" srcId="{07386D4B-EBF8-4562-BF9B-6435B7DF33F5}" destId="{A9C23048-C8C1-410E-974C-199A5A5EC404}" srcOrd="3" destOrd="0" presId="urn:microsoft.com/office/officeart/2005/8/layout/hProcess3"/>
    <dgm:cxn modelId="{EB7647BE-964D-462B-B3D0-F97A819D13D4}" type="presParOf" srcId="{A9C23048-C8C1-410E-974C-199A5A5EC404}" destId="{0D170345-B9F8-4B1D-84C9-8205E768EFF1}" srcOrd="0" destOrd="0" presId="urn:microsoft.com/office/officeart/2005/8/layout/hProcess3"/>
    <dgm:cxn modelId="{659408C8-A008-4CED-8AB9-2E874CFD3282}" type="presParOf" srcId="{A9C23048-C8C1-410E-974C-199A5A5EC404}" destId="{8529F9C9-EB2B-4A43-B02D-7FD4D848AE4A}" srcOrd="1" destOrd="0" presId="urn:microsoft.com/office/officeart/2005/8/layout/hProcess3"/>
    <dgm:cxn modelId="{08F34CC6-AD13-4E13-9523-517FE3190842}" type="presParOf" srcId="{A9C23048-C8C1-410E-974C-199A5A5EC404}" destId="{2D6DABE2-2A9A-49C9-976C-526DDC2FCBC6}" srcOrd="2" destOrd="0" presId="urn:microsoft.com/office/officeart/2005/8/layout/hProcess3"/>
    <dgm:cxn modelId="{8CA3B9EB-D0F9-4E6D-BB15-7AC36757A116}" type="presParOf" srcId="{A9C23048-C8C1-410E-974C-199A5A5EC404}" destId="{56A6DDE4-030E-4828-99E8-BD5801515F6C}" srcOrd="3" destOrd="0" presId="urn:microsoft.com/office/officeart/2005/8/layout/hProcess3"/>
    <dgm:cxn modelId="{0CE7B82D-485C-4E49-9B6D-7A1ED89A3009}" type="presParOf" srcId="{07386D4B-EBF8-4562-BF9B-6435B7DF33F5}" destId="{7F389B95-55CF-4BB8-8070-34B382608613}" srcOrd="4" destOrd="0" presId="urn:microsoft.com/office/officeart/2005/8/layout/hProcess3"/>
    <dgm:cxn modelId="{74DA8F89-5AFC-4ADC-B0B6-5FEB477D998F}" type="presParOf" srcId="{07386D4B-EBF8-4562-BF9B-6435B7DF33F5}" destId="{B995AE98-B7CB-4111-8E53-A30B1B6DEE91}" srcOrd="5" destOrd="0" presId="urn:microsoft.com/office/officeart/2005/8/layout/hProcess3"/>
    <dgm:cxn modelId="{592A4E1B-CB3A-462D-89A0-94ACDBF99BF0}" type="presParOf" srcId="{B995AE98-B7CB-4111-8E53-A30B1B6DEE91}" destId="{394E307E-B5D1-42D9-B548-E1B0D7F929C5}" srcOrd="0" destOrd="0" presId="urn:microsoft.com/office/officeart/2005/8/layout/hProcess3"/>
    <dgm:cxn modelId="{A070D7AA-763F-4FA8-AA0E-835C449D5DE0}" type="presParOf" srcId="{B995AE98-B7CB-4111-8E53-A30B1B6DEE91}" destId="{A8C13626-76D6-4A54-B761-2810BAAE5174}" srcOrd="1" destOrd="0" presId="urn:microsoft.com/office/officeart/2005/8/layout/hProcess3"/>
    <dgm:cxn modelId="{D7BC3736-CB01-4D8C-B6A7-A511A28E806A}" type="presParOf" srcId="{B995AE98-B7CB-4111-8E53-A30B1B6DEE91}" destId="{679CD266-23A0-4004-B33E-8FA8445E4B92}" srcOrd="2" destOrd="0" presId="urn:microsoft.com/office/officeart/2005/8/layout/hProcess3"/>
    <dgm:cxn modelId="{E1E28B63-1E8A-4DDC-BC91-D57FA49C5764}" type="presParOf" srcId="{B995AE98-B7CB-4111-8E53-A30B1B6DEE91}" destId="{604A70A5-1E83-42BE-9A64-CAB351553749}" srcOrd="3" destOrd="0" presId="urn:microsoft.com/office/officeart/2005/8/layout/hProcess3"/>
    <dgm:cxn modelId="{D61E1FF0-BA14-42B7-9838-E8E39B6C5996}" type="presParOf" srcId="{07386D4B-EBF8-4562-BF9B-6435B7DF33F5}" destId="{A303CF2E-6398-40C2-A987-57634C6D24F5}" srcOrd="6" destOrd="0" presId="urn:microsoft.com/office/officeart/2005/8/layout/hProcess3"/>
    <dgm:cxn modelId="{902DE08B-AFC2-4379-9B6E-AD0991EFCDE2}" type="presParOf" srcId="{07386D4B-EBF8-4562-BF9B-6435B7DF33F5}" destId="{E6969DCC-1E40-4AF9-96C5-889B5C9C103D}" srcOrd="7" destOrd="0" presId="urn:microsoft.com/office/officeart/2005/8/layout/hProcess3"/>
    <dgm:cxn modelId="{B0FD59B0-F123-48A5-8484-9E67F329F85D}" type="presParOf" srcId="{07386D4B-EBF8-4562-BF9B-6435B7DF33F5}" destId="{266C619B-2F15-4969-8FA1-26EC47E8688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8409F-480E-40B7-96D5-483429A934E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7538D5B-13D0-40E8-B575-22C7B81F2808}">
      <dgm:prSet phldrT="[Texto]" phldr="1"/>
      <dgm:spPr/>
      <dgm:t>
        <a:bodyPr/>
        <a:lstStyle/>
        <a:p>
          <a:endParaRPr lang="pt-BR" dirty="0"/>
        </a:p>
      </dgm:t>
    </dgm:pt>
    <dgm:pt modelId="{DBC8C19B-E256-4378-B3AA-F514C7F2EC2C}" type="parTrans" cxnId="{C61284FF-E24B-49F6-8F95-CA55F069F057}">
      <dgm:prSet/>
      <dgm:spPr/>
      <dgm:t>
        <a:bodyPr/>
        <a:lstStyle/>
        <a:p>
          <a:endParaRPr lang="pt-BR"/>
        </a:p>
      </dgm:t>
    </dgm:pt>
    <dgm:pt modelId="{3AB94548-6232-4CBC-9D8E-DB7803A22B01}" type="sibTrans" cxnId="{C61284FF-E24B-49F6-8F95-CA55F069F057}">
      <dgm:prSet/>
      <dgm:spPr/>
      <dgm:t>
        <a:bodyPr/>
        <a:lstStyle/>
        <a:p>
          <a:endParaRPr lang="pt-BR"/>
        </a:p>
      </dgm:t>
    </dgm:pt>
    <dgm:pt modelId="{DCB8029E-28B4-45A2-A423-E1E7096E76B4}">
      <dgm:prSet phldrT="[Texto]" custT="1"/>
      <dgm:spPr/>
      <dgm:t>
        <a:bodyPr/>
        <a:lstStyle/>
        <a:p>
          <a:r>
            <a:rPr lang="pt-BR" sz="1100" b="1" dirty="0" smtClean="0">
              <a:solidFill>
                <a:schemeClr val="bg1"/>
              </a:solidFill>
            </a:rPr>
            <a:t>10</a:t>
          </a:r>
          <a:r>
            <a:rPr lang="pt-BR" sz="1100" b="1" dirty="0" smtClean="0"/>
            <a:t> </a:t>
          </a:r>
          <a:r>
            <a:rPr lang="pt-BR" sz="1100" b="1" dirty="0" smtClean="0">
              <a:solidFill>
                <a:schemeClr val="bg1"/>
              </a:solidFill>
            </a:rPr>
            <a:t>ANOS</a:t>
          </a:r>
          <a:endParaRPr lang="pt-BR" sz="1100" b="1" dirty="0">
            <a:solidFill>
              <a:schemeClr val="bg1"/>
            </a:solidFill>
          </a:endParaRPr>
        </a:p>
      </dgm:t>
    </dgm:pt>
    <dgm:pt modelId="{D2DBD034-4595-4F5A-A3F1-4490E4FFB918}" type="parTrans" cxnId="{B7BFDC78-B9E7-4FA9-9AE8-B0EEE83C6299}">
      <dgm:prSet/>
      <dgm:spPr/>
      <dgm:t>
        <a:bodyPr/>
        <a:lstStyle/>
        <a:p>
          <a:endParaRPr lang="pt-BR"/>
        </a:p>
      </dgm:t>
    </dgm:pt>
    <dgm:pt modelId="{E410DF66-2B8C-4223-B595-25C66F8D5FA8}" type="sibTrans" cxnId="{B7BFDC78-B9E7-4FA9-9AE8-B0EEE83C6299}">
      <dgm:prSet/>
      <dgm:spPr/>
      <dgm:t>
        <a:bodyPr/>
        <a:lstStyle/>
        <a:p>
          <a:endParaRPr lang="pt-BR"/>
        </a:p>
      </dgm:t>
    </dgm:pt>
    <dgm:pt modelId="{FFB3C373-13DE-4FC3-A8A0-B98A8971BA80}">
      <dgm:prSet phldrT="[Texto]" phldr="1"/>
      <dgm:spPr/>
      <dgm:t>
        <a:bodyPr/>
        <a:lstStyle/>
        <a:p>
          <a:endParaRPr lang="pt-BR" dirty="0"/>
        </a:p>
      </dgm:t>
    </dgm:pt>
    <dgm:pt modelId="{898D5AAA-D696-4DED-99D4-AC0AFD6B5870}" type="parTrans" cxnId="{58A56EB8-53B6-4DAB-9B66-F9BD6D9919D2}">
      <dgm:prSet/>
      <dgm:spPr/>
      <dgm:t>
        <a:bodyPr/>
        <a:lstStyle/>
        <a:p>
          <a:endParaRPr lang="pt-BR"/>
        </a:p>
      </dgm:t>
    </dgm:pt>
    <dgm:pt modelId="{52F96D93-3AD8-4FE7-96A1-32D875F2755B}" type="sibTrans" cxnId="{58A56EB8-53B6-4DAB-9B66-F9BD6D9919D2}">
      <dgm:prSet/>
      <dgm:spPr/>
      <dgm:t>
        <a:bodyPr/>
        <a:lstStyle/>
        <a:p>
          <a:endParaRPr lang="pt-BR"/>
        </a:p>
      </dgm:t>
    </dgm:pt>
    <dgm:pt modelId="{EE309177-8E91-46F6-977D-A1BA3D420B8D}" type="pres">
      <dgm:prSet presAssocID="{E338409F-480E-40B7-96D5-483429A934E7}" presName="Name0" presStyleCnt="0">
        <dgm:presLayoutVars>
          <dgm:dir/>
          <dgm:animLvl val="lvl"/>
          <dgm:resizeHandles val="exact"/>
        </dgm:presLayoutVars>
      </dgm:prSet>
      <dgm:spPr/>
    </dgm:pt>
    <dgm:pt modelId="{560D48A2-8A29-4D88-A8E1-342A28CF2C58}" type="pres">
      <dgm:prSet presAssocID="{E338409F-480E-40B7-96D5-483429A934E7}" presName="dummy" presStyleCnt="0"/>
      <dgm:spPr/>
    </dgm:pt>
    <dgm:pt modelId="{07386D4B-EBF8-4562-BF9B-6435B7DF33F5}" type="pres">
      <dgm:prSet presAssocID="{E338409F-480E-40B7-96D5-483429A934E7}" presName="linH" presStyleCnt="0"/>
      <dgm:spPr/>
    </dgm:pt>
    <dgm:pt modelId="{2C1C79BA-0988-43D2-8D48-31B4D2755CB6}" type="pres">
      <dgm:prSet presAssocID="{E338409F-480E-40B7-96D5-483429A934E7}" presName="padding1" presStyleCnt="0"/>
      <dgm:spPr/>
    </dgm:pt>
    <dgm:pt modelId="{63E733CF-2D6A-4BDA-9D3E-1186C464735A}" type="pres">
      <dgm:prSet presAssocID="{B7538D5B-13D0-40E8-B575-22C7B81F2808}" presName="linV" presStyleCnt="0"/>
      <dgm:spPr/>
    </dgm:pt>
    <dgm:pt modelId="{B373012D-33D7-44F0-B2CE-CDFD4ED045C4}" type="pres">
      <dgm:prSet presAssocID="{B7538D5B-13D0-40E8-B575-22C7B81F2808}" presName="spVertical1" presStyleCnt="0"/>
      <dgm:spPr/>
    </dgm:pt>
    <dgm:pt modelId="{FAC316E9-8B0E-441C-BEF8-14F765468DF6}" type="pres">
      <dgm:prSet presAssocID="{B7538D5B-13D0-40E8-B575-22C7B81F280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CF40F-3E3C-4550-8AB8-2C279F273C28}" type="pres">
      <dgm:prSet presAssocID="{B7538D5B-13D0-40E8-B575-22C7B81F2808}" presName="spVertical2" presStyleCnt="0"/>
      <dgm:spPr/>
    </dgm:pt>
    <dgm:pt modelId="{9520A985-D04E-4D5A-8901-31D06728DFEE}" type="pres">
      <dgm:prSet presAssocID="{B7538D5B-13D0-40E8-B575-22C7B81F2808}" presName="spVertical3" presStyleCnt="0"/>
      <dgm:spPr/>
    </dgm:pt>
    <dgm:pt modelId="{AFDCD0D7-24F9-4F46-B9D3-CA803DEAA1B4}" type="pres">
      <dgm:prSet presAssocID="{3AB94548-6232-4CBC-9D8E-DB7803A22B01}" presName="space" presStyleCnt="0"/>
      <dgm:spPr/>
    </dgm:pt>
    <dgm:pt modelId="{A9C23048-C8C1-410E-974C-199A5A5EC404}" type="pres">
      <dgm:prSet presAssocID="{DCB8029E-28B4-45A2-A423-E1E7096E76B4}" presName="linV" presStyleCnt="0"/>
      <dgm:spPr/>
    </dgm:pt>
    <dgm:pt modelId="{0D170345-B9F8-4B1D-84C9-8205E768EFF1}" type="pres">
      <dgm:prSet presAssocID="{DCB8029E-28B4-45A2-A423-E1E7096E76B4}" presName="spVertical1" presStyleCnt="0"/>
      <dgm:spPr/>
    </dgm:pt>
    <dgm:pt modelId="{8529F9C9-EB2B-4A43-B02D-7FD4D848AE4A}" type="pres">
      <dgm:prSet presAssocID="{DCB8029E-28B4-45A2-A423-E1E7096E76B4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6DABE2-2A9A-49C9-976C-526DDC2FCBC6}" type="pres">
      <dgm:prSet presAssocID="{DCB8029E-28B4-45A2-A423-E1E7096E76B4}" presName="spVertical2" presStyleCnt="0"/>
      <dgm:spPr/>
    </dgm:pt>
    <dgm:pt modelId="{56A6DDE4-030E-4828-99E8-BD5801515F6C}" type="pres">
      <dgm:prSet presAssocID="{DCB8029E-28B4-45A2-A423-E1E7096E76B4}" presName="spVertical3" presStyleCnt="0"/>
      <dgm:spPr/>
    </dgm:pt>
    <dgm:pt modelId="{7F389B95-55CF-4BB8-8070-34B382608613}" type="pres">
      <dgm:prSet presAssocID="{E410DF66-2B8C-4223-B595-25C66F8D5FA8}" presName="space" presStyleCnt="0"/>
      <dgm:spPr/>
    </dgm:pt>
    <dgm:pt modelId="{B995AE98-B7CB-4111-8E53-A30B1B6DEE91}" type="pres">
      <dgm:prSet presAssocID="{FFB3C373-13DE-4FC3-A8A0-B98A8971BA80}" presName="linV" presStyleCnt="0"/>
      <dgm:spPr/>
    </dgm:pt>
    <dgm:pt modelId="{394E307E-B5D1-42D9-B548-E1B0D7F929C5}" type="pres">
      <dgm:prSet presAssocID="{FFB3C373-13DE-4FC3-A8A0-B98A8971BA80}" presName="spVertical1" presStyleCnt="0"/>
      <dgm:spPr/>
    </dgm:pt>
    <dgm:pt modelId="{A8C13626-76D6-4A54-B761-2810BAAE5174}" type="pres">
      <dgm:prSet presAssocID="{FFB3C373-13DE-4FC3-A8A0-B98A8971BA80}" presName="parTx" presStyleLbl="revTx" presStyleIdx="2" presStyleCnt="3" custScaleX="65654" custScaleY="267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CD266-23A0-4004-B33E-8FA8445E4B92}" type="pres">
      <dgm:prSet presAssocID="{FFB3C373-13DE-4FC3-A8A0-B98A8971BA80}" presName="spVertical2" presStyleCnt="0"/>
      <dgm:spPr/>
    </dgm:pt>
    <dgm:pt modelId="{604A70A5-1E83-42BE-9A64-CAB351553749}" type="pres">
      <dgm:prSet presAssocID="{FFB3C373-13DE-4FC3-A8A0-B98A8971BA80}" presName="spVertical3" presStyleCnt="0"/>
      <dgm:spPr/>
    </dgm:pt>
    <dgm:pt modelId="{A303CF2E-6398-40C2-A987-57634C6D24F5}" type="pres">
      <dgm:prSet presAssocID="{E338409F-480E-40B7-96D5-483429A934E7}" presName="padding2" presStyleCnt="0"/>
      <dgm:spPr/>
    </dgm:pt>
    <dgm:pt modelId="{E6969DCC-1E40-4AF9-96C5-889B5C9C103D}" type="pres">
      <dgm:prSet presAssocID="{E338409F-480E-40B7-96D5-483429A934E7}" presName="negArrow" presStyleCnt="0"/>
      <dgm:spPr/>
    </dgm:pt>
    <dgm:pt modelId="{266C619B-2F15-4969-8FA1-26EC47E8688C}" type="pres">
      <dgm:prSet presAssocID="{E338409F-480E-40B7-96D5-483429A934E7}" presName="backgroundArrow" presStyleLbl="node1" presStyleIdx="0" presStyleCnt="1" custLinFactNeighborX="245" custLinFactNeighborY="16667"/>
      <dgm:spPr>
        <a:noFill/>
        <a:ln w="3175"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pt-BR"/>
        </a:p>
      </dgm:t>
    </dgm:pt>
  </dgm:ptLst>
  <dgm:cxnLst>
    <dgm:cxn modelId="{58A56EB8-53B6-4DAB-9B66-F9BD6D9919D2}" srcId="{E338409F-480E-40B7-96D5-483429A934E7}" destId="{FFB3C373-13DE-4FC3-A8A0-B98A8971BA80}" srcOrd="2" destOrd="0" parTransId="{898D5AAA-D696-4DED-99D4-AC0AFD6B5870}" sibTransId="{52F96D93-3AD8-4FE7-96A1-32D875F2755B}"/>
    <dgm:cxn modelId="{B7BFDC78-B9E7-4FA9-9AE8-B0EEE83C6299}" srcId="{E338409F-480E-40B7-96D5-483429A934E7}" destId="{DCB8029E-28B4-45A2-A423-E1E7096E76B4}" srcOrd="1" destOrd="0" parTransId="{D2DBD034-4595-4F5A-A3F1-4490E4FFB918}" sibTransId="{E410DF66-2B8C-4223-B595-25C66F8D5FA8}"/>
    <dgm:cxn modelId="{40C0DFFC-1DE8-4282-9EAE-35050E758684}" type="presOf" srcId="{E338409F-480E-40B7-96D5-483429A934E7}" destId="{EE309177-8E91-46F6-977D-A1BA3D420B8D}" srcOrd="0" destOrd="0" presId="urn:microsoft.com/office/officeart/2005/8/layout/hProcess3"/>
    <dgm:cxn modelId="{C61284FF-E24B-49F6-8F95-CA55F069F057}" srcId="{E338409F-480E-40B7-96D5-483429A934E7}" destId="{B7538D5B-13D0-40E8-B575-22C7B81F2808}" srcOrd="0" destOrd="0" parTransId="{DBC8C19B-E256-4378-B3AA-F514C7F2EC2C}" sibTransId="{3AB94548-6232-4CBC-9D8E-DB7803A22B01}"/>
    <dgm:cxn modelId="{67EB25F4-68EA-4AEA-96DC-C41DD2F90DEA}" type="presOf" srcId="{B7538D5B-13D0-40E8-B575-22C7B81F2808}" destId="{FAC316E9-8B0E-441C-BEF8-14F765468DF6}" srcOrd="0" destOrd="0" presId="urn:microsoft.com/office/officeart/2005/8/layout/hProcess3"/>
    <dgm:cxn modelId="{E97CD6C7-509E-4C4F-85A1-9207A399CB4C}" type="presOf" srcId="{DCB8029E-28B4-45A2-A423-E1E7096E76B4}" destId="{8529F9C9-EB2B-4A43-B02D-7FD4D848AE4A}" srcOrd="0" destOrd="0" presId="urn:microsoft.com/office/officeart/2005/8/layout/hProcess3"/>
    <dgm:cxn modelId="{8BC13998-0BB6-4099-9951-B3B2D3341B81}" type="presOf" srcId="{FFB3C373-13DE-4FC3-A8A0-B98A8971BA80}" destId="{A8C13626-76D6-4A54-B761-2810BAAE5174}" srcOrd="0" destOrd="0" presId="urn:microsoft.com/office/officeart/2005/8/layout/hProcess3"/>
    <dgm:cxn modelId="{AD7D66B7-AEF5-4749-92BE-6A5DB29C2DDD}" type="presParOf" srcId="{EE309177-8E91-46F6-977D-A1BA3D420B8D}" destId="{560D48A2-8A29-4D88-A8E1-342A28CF2C58}" srcOrd="0" destOrd="0" presId="urn:microsoft.com/office/officeart/2005/8/layout/hProcess3"/>
    <dgm:cxn modelId="{5F794C6A-9E1D-46D0-A4BF-07BE4CCDED9B}" type="presParOf" srcId="{EE309177-8E91-46F6-977D-A1BA3D420B8D}" destId="{07386D4B-EBF8-4562-BF9B-6435B7DF33F5}" srcOrd="1" destOrd="0" presId="urn:microsoft.com/office/officeart/2005/8/layout/hProcess3"/>
    <dgm:cxn modelId="{A3B9790D-372C-4526-B525-D0F979D29CAA}" type="presParOf" srcId="{07386D4B-EBF8-4562-BF9B-6435B7DF33F5}" destId="{2C1C79BA-0988-43D2-8D48-31B4D2755CB6}" srcOrd="0" destOrd="0" presId="urn:microsoft.com/office/officeart/2005/8/layout/hProcess3"/>
    <dgm:cxn modelId="{F5E80F6D-1A14-4F3C-AF24-514F48977B76}" type="presParOf" srcId="{07386D4B-EBF8-4562-BF9B-6435B7DF33F5}" destId="{63E733CF-2D6A-4BDA-9D3E-1186C464735A}" srcOrd="1" destOrd="0" presId="urn:microsoft.com/office/officeart/2005/8/layout/hProcess3"/>
    <dgm:cxn modelId="{90AD597F-46B5-44F5-BE0C-9DD2C7150C4F}" type="presParOf" srcId="{63E733CF-2D6A-4BDA-9D3E-1186C464735A}" destId="{B373012D-33D7-44F0-B2CE-CDFD4ED045C4}" srcOrd="0" destOrd="0" presId="urn:microsoft.com/office/officeart/2005/8/layout/hProcess3"/>
    <dgm:cxn modelId="{A3112463-88CD-4AEE-A60C-8D3981541613}" type="presParOf" srcId="{63E733CF-2D6A-4BDA-9D3E-1186C464735A}" destId="{FAC316E9-8B0E-441C-BEF8-14F765468DF6}" srcOrd="1" destOrd="0" presId="urn:microsoft.com/office/officeart/2005/8/layout/hProcess3"/>
    <dgm:cxn modelId="{7B92F36F-240F-49A6-A8D6-3215B0043D6E}" type="presParOf" srcId="{63E733CF-2D6A-4BDA-9D3E-1186C464735A}" destId="{6EECF40F-3E3C-4550-8AB8-2C279F273C28}" srcOrd="2" destOrd="0" presId="urn:microsoft.com/office/officeart/2005/8/layout/hProcess3"/>
    <dgm:cxn modelId="{F0113FCB-7A68-4F92-9AC3-F0C4DAFCCFFF}" type="presParOf" srcId="{63E733CF-2D6A-4BDA-9D3E-1186C464735A}" destId="{9520A985-D04E-4D5A-8901-31D06728DFEE}" srcOrd="3" destOrd="0" presId="urn:microsoft.com/office/officeart/2005/8/layout/hProcess3"/>
    <dgm:cxn modelId="{1171BC74-F75A-44B3-9D03-D06BAFBC1611}" type="presParOf" srcId="{07386D4B-EBF8-4562-BF9B-6435B7DF33F5}" destId="{AFDCD0D7-24F9-4F46-B9D3-CA803DEAA1B4}" srcOrd="2" destOrd="0" presId="urn:microsoft.com/office/officeart/2005/8/layout/hProcess3"/>
    <dgm:cxn modelId="{F22200F8-43D4-4B4C-9008-290E6719E9B1}" type="presParOf" srcId="{07386D4B-EBF8-4562-BF9B-6435B7DF33F5}" destId="{A9C23048-C8C1-410E-974C-199A5A5EC404}" srcOrd="3" destOrd="0" presId="urn:microsoft.com/office/officeart/2005/8/layout/hProcess3"/>
    <dgm:cxn modelId="{9D01389C-9FC5-4324-998C-9AA76DF66BEA}" type="presParOf" srcId="{A9C23048-C8C1-410E-974C-199A5A5EC404}" destId="{0D170345-B9F8-4B1D-84C9-8205E768EFF1}" srcOrd="0" destOrd="0" presId="urn:microsoft.com/office/officeart/2005/8/layout/hProcess3"/>
    <dgm:cxn modelId="{71D365DD-2584-4B78-ABE7-FD7DB6C35D7A}" type="presParOf" srcId="{A9C23048-C8C1-410E-974C-199A5A5EC404}" destId="{8529F9C9-EB2B-4A43-B02D-7FD4D848AE4A}" srcOrd="1" destOrd="0" presId="urn:microsoft.com/office/officeart/2005/8/layout/hProcess3"/>
    <dgm:cxn modelId="{3B580CA6-EFCD-459E-85F2-2F6E8D944905}" type="presParOf" srcId="{A9C23048-C8C1-410E-974C-199A5A5EC404}" destId="{2D6DABE2-2A9A-49C9-976C-526DDC2FCBC6}" srcOrd="2" destOrd="0" presId="urn:microsoft.com/office/officeart/2005/8/layout/hProcess3"/>
    <dgm:cxn modelId="{18E4F56C-0A13-45FC-9E55-944DDBC4DDF3}" type="presParOf" srcId="{A9C23048-C8C1-410E-974C-199A5A5EC404}" destId="{56A6DDE4-030E-4828-99E8-BD5801515F6C}" srcOrd="3" destOrd="0" presId="urn:microsoft.com/office/officeart/2005/8/layout/hProcess3"/>
    <dgm:cxn modelId="{DA72577A-FE92-476D-92EE-E7F6B0F356D7}" type="presParOf" srcId="{07386D4B-EBF8-4562-BF9B-6435B7DF33F5}" destId="{7F389B95-55CF-4BB8-8070-34B382608613}" srcOrd="4" destOrd="0" presId="urn:microsoft.com/office/officeart/2005/8/layout/hProcess3"/>
    <dgm:cxn modelId="{94D29EC9-D589-4EF8-886F-DBEC18892239}" type="presParOf" srcId="{07386D4B-EBF8-4562-BF9B-6435B7DF33F5}" destId="{B995AE98-B7CB-4111-8E53-A30B1B6DEE91}" srcOrd="5" destOrd="0" presId="urn:microsoft.com/office/officeart/2005/8/layout/hProcess3"/>
    <dgm:cxn modelId="{E8F5CB77-54E2-473A-8333-122D2B4063DF}" type="presParOf" srcId="{B995AE98-B7CB-4111-8E53-A30B1B6DEE91}" destId="{394E307E-B5D1-42D9-B548-E1B0D7F929C5}" srcOrd="0" destOrd="0" presId="urn:microsoft.com/office/officeart/2005/8/layout/hProcess3"/>
    <dgm:cxn modelId="{5252665E-6DAD-40F1-BE20-5077BCB1A737}" type="presParOf" srcId="{B995AE98-B7CB-4111-8E53-A30B1B6DEE91}" destId="{A8C13626-76D6-4A54-B761-2810BAAE5174}" srcOrd="1" destOrd="0" presId="urn:microsoft.com/office/officeart/2005/8/layout/hProcess3"/>
    <dgm:cxn modelId="{64DA0420-3072-4D6A-A109-CB7B9A2CD12B}" type="presParOf" srcId="{B995AE98-B7CB-4111-8E53-A30B1B6DEE91}" destId="{679CD266-23A0-4004-B33E-8FA8445E4B92}" srcOrd="2" destOrd="0" presId="urn:microsoft.com/office/officeart/2005/8/layout/hProcess3"/>
    <dgm:cxn modelId="{B04D2726-E66C-4B15-9B99-27182E8359D5}" type="presParOf" srcId="{B995AE98-B7CB-4111-8E53-A30B1B6DEE91}" destId="{604A70A5-1E83-42BE-9A64-CAB351553749}" srcOrd="3" destOrd="0" presId="urn:microsoft.com/office/officeart/2005/8/layout/hProcess3"/>
    <dgm:cxn modelId="{E40D82A0-EF65-447B-9400-877DAFD60977}" type="presParOf" srcId="{07386D4B-EBF8-4562-BF9B-6435B7DF33F5}" destId="{A303CF2E-6398-40C2-A987-57634C6D24F5}" srcOrd="6" destOrd="0" presId="urn:microsoft.com/office/officeart/2005/8/layout/hProcess3"/>
    <dgm:cxn modelId="{3C401A0A-BB2F-4F56-9A0B-BE7C89F47450}" type="presParOf" srcId="{07386D4B-EBF8-4562-BF9B-6435B7DF33F5}" destId="{E6969DCC-1E40-4AF9-96C5-889B5C9C103D}" srcOrd="7" destOrd="0" presId="urn:microsoft.com/office/officeart/2005/8/layout/hProcess3"/>
    <dgm:cxn modelId="{19218FEB-2827-43B8-AFDC-1909DCCCDE04}" type="presParOf" srcId="{07386D4B-EBF8-4562-BF9B-6435B7DF33F5}" destId="{266C619B-2F15-4969-8FA1-26EC47E8688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38409F-480E-40B7-96D5-483429A934E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7538D5B-13D0-40E8-B575-22C7B81F2808}">
      <dgm:prSet phldrT="[Texto]" phldr="1"/>
      <dgm:spPr/>
      <dgm:t>
        <a:bodyPr/>
        <a:lstStyle/>
        <a:p>
          <a:endParaRPr lang="pt-BR" dirty="0"/>
        </a:p>
      </dgm:t>
    </dgm:pt>
    <dgm:pt modelId="{DBC8C19B-E256-4378-B3AA-F514C7F2EC2C}" type="parTrans" cxnId="{C61284FF-E24B-49F6-8F95-CA55F069F057}">
      <dgm:prSet/>
      <dgm:spPr/>
      <dgm:t>
        <a:bodyPr/>
        <a:lstStyle/>
        <a:p>
          <a:endParaRPr lang="pt-BR"/>
        </a:p>
      </dgm:t>
    </dgm:pt>
    <dgm:pt modelId="{3AB94548-6232-4CBC-9D8E-DB7803A22B01}" type="sibTrans" cxnId="{C61284FF-E24B-49F6-8F95-CA55F069F057}">
      <dgm:prSet/>
      <dgm:spPr/>
      <dgm:t>
        <a:bodyPr/>
        <a:lstStyle/>
        <a:p>
          <a:endParaRPr lang="pt-BR"/>
        </a:p>
      </dgm:t>
    </dgm:pt>
    <dgm:pt modelId="{DCB8029E-28B4-45A2-A423-E1E7096E76B4}">
      <dgm:prSet phldrT="[Texto]" custT="1"/>
      <dgm:spPr/>
      <dgm:t>
        <a:bodyPr/>
        <a:lstStyle/>
        <a:p>
          <a:r>
            <a:rPr lang="pt-BR" sz="1100" b="1" dirty="0" smtClean="0">
              <a:solidFill>
                <a:schemeClr val="bg1"/>
              </a:solidFill>
            </a:rPr>
            <a:t>18</a:t>
          </a:r>
          <a:r>
            <a:rPr lang="pt-BR" sz="1100" b="1" dirty="0" smtClean="0"/>
            <a:t> </a:t>
          </a:r>
          <a:r>
            <a:rPr lang="pt-BR" sz="1100" b="1" dirty="0" smtClean="0">
              <a:solidFill>
                <a:schemeClr val="bg1"/>
              </a:solidFill>
            </a:rPr>
            <a:t>ANOS</a:t>
          </a:r>
          <a:endParaRPr lang="pt-BR" sz="1100" b="1" dirty="0">
            <a:solidFill>
              <a:schemeClr val="bg1"/>
            </a:solidFill>
          </a:endParaRPr>
        </a:p>
      </dgm:t>
    </dgm:pt>
    <dgm:pt modelId="{D2DBD034-4595-4F5A-A3F1-4490E4FFB918}" type="parTrans" cxnId="{B7BFDC78-B9E7-4FA9-9AE8-B0EEE83C6299}">
      <dgm:prSet/>
      <dgm:spPr/>
      <dgm:t>
        <a:bodyPr/>
        <a:lstStyle/>
        <a:p>
          <a:endParaRPr lang="pt-BR"/>
        </a:p>
      </dgm:t>
    </dgm:pt>
    <dgm:pt modelId="{E410DF66-2B8C-4223-B595-25C66F8D5FA8}" type="sibTrans" cxnId="{B7BFDC78-B9E7-4FA9-9AE8-B0EEE83C6299}">
      <dgm:prSet/>
      <dgm:spPr/>
      <dgm:t>
        <a:bodyPr/>
        <a:lstStyle/>
        <a:p>
          <a:endParaRPr lang="pt-BR"/>
        </a:p>
      </dgm:t>
    </dgm:pt>
    <dgm:pt modelId="{FFB3C373-13DE-4FC3-A8A0-B98A8971BA80}">
      <dgm:prSet phldrT="[Texto]" phldr="1"/>
      <dgm:spPr/>
      <dgm:t>
        <a:bodyPr/>
        <a:lstStyle/>
        <a:p>
          <a:endParaRPr lang="pt-BR"/>
        </a:p>
      </dgm:t>
    </dgm:pt>
    <dgm:pt modelId="{898D5AAA-D696-4DED-99D4-AC0AFD6B5870}" type="parTrans" cxnId="{58A56EB8-53B6-4DAB-9B66-F9BD6D9919D2}">
      <dgm:prSet/>
      <dgm:spPr/>
      <dgm:t>
        <a:bodyPr/>
        <a:lstStyle/>
        <a:p>
          <a:endParaRPr lang="pt-BR"/>
        </a:p>
      </dgm:t>
    </dgm:pt>
    <dgm:pt modelId="{52F96D93-3AD8-4FE7-96A1-32D875F2755B}" type="sibTrans" cxnId="{58A56EB8-53B6-4DAB-9B66-F9BD6D9919D2}">
      <dgm:prSet/>
      <dgm:spPr/>
      <dgm:t>
        <a:bodyPr/>
        <a:lstStyle/>
        <a:p>
          <a:endParaRPr lang="pt-BR"/>
        </a:p>
      </dgm:t>
    </dgm:pt>
    <dgm:pt modelId="{EE309177-8E91-46F6-977D-A1BA3D420B8D}" type="pres">
      <dgm:prSet presAssocID="{E338409F-480E-40B7-96D5-483429A934E7}" presName="Name0" presStyleCnt="0">
        <dgm:presLayoutVars>
          <dgm:dir/>
          <dgm:animLvl val="lvl"/>
          <dgm:resizeHandles val="exact"/>
        </dgm:presLayoutVars>
      </dgm:prSet>
      <dgm:spPr/>
    </dgm:pt>
    <dgm:pt modelId="{560D48A2-8A29-4D88-A8E1-342A28CF2C58}" type="pres">
      <dgm:prSet presAssocID="{E338409F-480E-40B7-96D5-483429A934E7}" presName="dummy" presStyleCnt="0"/>
      <dgm:spPr/>
    </dgm:pt>
    <dgm:pt modelId="{07386D4B-EBF8-4562-BF9B-6435B7DF33F5}" type="pres">
      <dgm:prSet presAssocID="{E338409F-480E-40B7-96D5-483429A934E7}" presName="linH" presStyleCnt="0"/>
      <dgm:spPr/>
    </dgm:pt>
    <dgm:pt modelId="{2C1C79BA-0988-43D2-8D48-31B4D2755CB6}" type="pres">
      <dgm:prSet presAssocID="{E338409F-480E-40B7-96D5-483429A934E7}" presName="padding1" presStyleCnt="0"/>
      <dgm:spPr/>
    </dgm:pt>
    <dgm:pt modelId="{63E733CF-2D6A-4BDA-9D3E-1186C464735A}" type="pres">
      <dgm:prSet presAssocID="{B7538D5B-13D0-40E8-B575-22C7B81F2808}" presName="linV" presStyleCnt="0"/>
      <dgm:spPr/>
    </dgm:pt>
    <dgm:pt modelId="{B373012D-33D7-44F0-B2CE-CDFD4ED045C4}" type="pres">
      <dgm:prSet presAssocID="{B7538D5B-13D0-40E8-B575-22C7B81F2808}" presName="spVertical1" presStyleCnt="0"/>
      <dgm:spPr/>
    </dgm:pt>
    <dgm:pt modelId="{FAC316E9-8B0E-441C-BEF8-14F765468DF6}" type="pres">
      <dgm:prSet presAssocID="{B7538D5B-13D0-40E8-B575-22C7B81F280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CF40F-3E3C-4550-8AB8-2C279F273C28}" type="pres">
      <dgm:prSet presAssocID="{B7538D5B-13D0-40E8-B575-22C7B81F2808}" presName="spVertical2" presStyleCnt="0"/>
      <dgm:spPr/>
    </dgm:pt>
    <dgm:pt modelId="{9520A985-D04E-4D5A-8901-31D06728DFEE}" type="pres">
      <dgm:prSet presAssocID="{B7538D5B-13D0-40E8-B575-22C7B81F2808}" presName="spVertical3" presStyleCnt="0"/>
      <dgm:spPr/>
    </dgm:pt>
    <dgm:pt modelId="{AFDCD0D7-24F9-4F46-B9D3-CA803DEAA1B4}" type="pres">
      <dgm:prSet presAssocID="{3AB94548-6232-4CBC-9D8E-DB7803A22B01}" presName="space" presStyleCnt="0"/>
      <dgm:spPr/>
    </dgm:pt>
    <dgm:pt modelId="{A9C23048-C8C1-410E-974C-199A5A5EC404}" type="pres">
      <dgm:prSet presAssocID="{DCB8029E-28B4-45A2-A423-E1E7096E76B4}" presName="linV" presStyleCnt="0"/>
      <dgm:spPr/>
    </dgm:pt>
    <dgm:pt modelId="{0D170345-B9F8-4B1D-84C9-8205E768EFF1}" type="pres">
      <dgm:prSet presAssocID="{DCB8029E-28B4-45A2-A423-E1E7096E76B4}" presName="spVertical1" presStyleCnt="0"/>
      <dgm:spPr/>
    </dgm:pt>
    <dgm:pt modelId="{8529F9C9-EB2B-4A43-B02D-7FD4D848AE4A}" type="pres">
      <dgm:prSet presAssocID="{DCB8029E-28B4-45A2-A423-E1E7096E76B4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DABE2-2A9A-49C9-976C-526DDC2FCBC6}" type="pres">
      <dgm:prSet presAssocID="{DCB8029E-28B4-45A2-A423-E1E7096E76B4}" presName="spVertical2" presStyleCnt="0"/>
      <dgm:spPr/>
    </dgm:pt>
    <dgm:pt modelId="{56A6DDE4-030E-4828-99E8-BD5801515F6C}" type="pres">
      <dgm:prSet presAssocID="{DCB8029E-28B4-45A2-A423-E1E7096E76B4}" presName="spVertical3" presStyleCnt="0"/>
      <dgm:spPr/>
    </dgm:pt>
    <dgm:pt modelId="{7F389B95-55CF-4BB8-8070-34B382608613}" type="pres">
      <dgm:prSet presAssocID="{E410DF66-2B8C-4223-B595-25C66F8D5FA8}" presName="space" presStyleCnt="0"/>
      <dgm:spPr/>
    </dgm:pt>
    <dgm:pt modelId="{B995AE98-B7CB-4111-8E53-A30B1B6DEE91}" type="pres">
      <dgm:prSet presAssocID="{FFB3C373-13DE-4FC3-A8A0-B98A8971BA80}" presName="linV" presStyleCnt="0"/>
      <dgm:spPr/>
    </dgm:pt>
    <dgm:pt modelId="{394E307E-B5D1-42D9-B548-E1B0D7F929C5}" type="pres">
      <dgm:prSet presAssocID="{FFB3C373-13DE-4FC3-A8A0-B98A8971BA80}" presName="spVertical1" presStyleCnt="0"/>
      <dgm:spPr/>
    </dgm:pt>
    <dgm:pt modelId="{A8C13626-76D6-4A54-B761-2810BAAE5174}" type="pres">
      <dgm:prSet presAssocID="{FFB3C373-13DE-4FC3-A8A0-B98A8971BA80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CD266-23A0-4004-B33E-8FA8445E4B92}" type="pres">
      <dgm:prSet presAssocID="{FFB3C373-13DE-4FC3-A8A0-B98A8971BA80}" presName="spVertical2" presStyleCnt="0"/>
      <dgm:spPr/>
    </dgm:pt>
    <dgm:pt modelId="{604A70A5-1E83-42BE-9A64-CAB351553749}" type="pres">
      <dgm:prSet presAssocID="{FFB3C373-13DE-4FC3-A8A0-B98A8971BA80}" presName="spVertical3" presStyleCnt="0"/>
      <dgm:spPr/>
    </dgm:pt>
    <dgm:pt modelId="{A303CF2E-6398-40C2-A987-57634C6D24F5}" type="pres">
      <dgm:prSet presAssocID="{E338409F-480E-40B7-96D5-483429A934E7}" presName="padding2" presStyleCnt="0"/>
      <dgm:spPr/>
    </dgm:pt>
    <dgm:pt modelId="{E6969DCC-1E40-4AF9-96C5-889B5C9C103D}" type="pres">
      <dgm:prSet presAssocID="{E338409F-480E-40B7-96D5-483429A934E7}" presName="negArrow" presStyleCnt="0"/>
      <dgm:spPr/>
    </dgm:pt>
    <dgm:pt modelId="{266C619B-2F15-4969-8FA1-26EC47E8688C}" type="pres">
      <dgm:prSet presAssocID="{E338409F-480E-40B7-96D5-483429A934E7}" presName="backgroundArrow" presStyleLbl="node1" presStyleIdx="0" presStyleCnt="1" custLinFactNeighborX="14175" custLinFactNeighborY="41745"/>
      <dgm:spPr>
        <a:noFill/>
        <a:ln w="3175"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pt-BR"/>
        </a:p>
      </dgm:t>
    </dgm:pt>
  </dgm:ptLst>
  <dgm:cxnLst>
    <dgm:cxn modelId="{184D83C3-6663-1A44-B7E0-800062BA9DC8}" type="presOf" srcId="{B7538D5B-13D0-40E8-B575-22C7B81F2808}" destId="{FAC316E9-8B0E-441C-BEF8-14F765468DF6}" srcOrd="0" destOrd="0" presId="urn:microsoft.com/office/officeart/2005/8/layout/hProcess3"/>
    <dgm:cxn modelId="{B7BB1A27-A60C-CF48-845C-5B33FB2E25C6}" type="presOf" srcId="{DCB8029E-28B4-45A2-A423-E1E7096E76B4}" destId="{8529F9C9-EB2B-4A43-B02D-7FD4D848AE4A}" srcOrd="0" destOrd="0" presId="urn:microsoft.com/office/officeart/2005/8/layout/hProcess3"/>
    <dgm:cxn modelId="{32BD2550-71E0-2549-A8E9-12A629E13275}" type="presOf" srcId="{FFB3C373-13DE-4FC3-A8A0-B98A8971BA80}" destId="{A8C13626-76D6-4A54-B761-2810BAAE5174}" srcOrd="0" destOrd="0" presId="urn:microsoft.com/office/officeart/2005/8/layout/hProcess3"/>
    <dgm:cxn modelId="{ACCA6A50-A041-E24D-B334-712FCA59FBCA}" type="presOf" srcId="{E338409F-480E-40B7-96D5-483429A934E7}" destId="{EE309177-8E91-46F6-977D-A1BA3D420B8D}" srcOrd="0" destOrd="0" presId="urn:microsoft.com/office/officeart/2005/8/layout/hProcess3"/>
    <dgm:cxn modelId="{C61284FF-E24B-49F6-8F95-CA55F069F057}" srcId="{E338409F-480E-40B7-96D5-483429A934E7}" destId="{B7538D5B-13D0-40E8-B575-22C7B81F2808}" srcOrd="0" destOrd="0" parTransId="{DBC8C19B-E256-4378-B3AA-F514C7F2EC2C}" sibTransId="{3AB94548-6232-4CBC-9D8E-DB7803A22B01}"/>
    <dgm:cxn modelId="{58A56EB8-53B6-4DAB-9B66-F9BD6D9919D2}" srcId="{E338409F-480E-40B7-96D5-483429A934E7}" destId="{FFB3C373-13DE-4FC3-A8A0-B98A8971BA80}" srcOrd="2" destOrd="0" parTransId="{898D5AAA-D696-4DED-99D4-AC0AFD6B5870}" sibTransId="{52F96D93-3AD8-4FE7-96A1-32D875F2755B}"/>
    <dgm:cxn modelId="{B7BFDC78-B9E7-4FA9-9AE8-B0EEE83C6299}" srcId="{E338409F-480E-40B7-96D5-483429A934E7}" destId="{DCB8029E-28B4-45A2-A423-E1E7096E76B4}" srcOrd="1" destOrd="0" parTransId="{D2DBD034-4595-4F5A-A3F1-4490E4FFB918}" sibTransId="{E410DF66-2B8C-4223-B595-25C66F8D5FA8}"/>
    <dgm:cxn modelId="{77B6D1E0-0C53-B64F-B660-4089A73AE3AA}" type="presParOf" srcId="{EE309177-8E91-46F6-977D-A1BA3D420B8D}" destId="{560D48A2-8A29-4D88-A8E1-342A28CF2C58}" srcOrd="0" destOrd="0" presId="urn:microsoft.com/office/officeart/2005/8/layout/hProcess3"/>
    <dgm:cxn modelId="{F59DA167-F229-C149-ABCB-F5225DB22397}" type="presParOf" srcId="{EE309177-8E91-46F6-977D-A1BA3D420B8D}" destId="{07386D4B-EBF8-4562-BF9B-6435B7DF33F5}" srcOrd="1" destOrd="0" presId="urn:microsoft.com/office/officeart/2005/8/layout/hProcess3"/>
    <dgm:cxn modelId="{73473DC0-030D-6444-BACD-E40901103B27}" type="presParOf" srcId="{07386D4B-EBF8-4562-BF9B-6435B7DF33F5}" destId="{2C1C79BA-0988-43D2-8D48-31B4D2755CB6}" srcOrd="0" destOrd="0" presId="urn:microsoft.com/office/officeart/2005/8/layout/hProcess3"/>
    <dgm:cxn modelId="{1A68DC12-976D-304B-A92B-4E77E5AB1103}" type="presParOf" srcId="{07386D4B-EBF8-4562-BF9B-6435B7DF33F5}" destId="{63E733CF-2D6A-4BDA-9D3E-1186C464735A}" srcOrd="1" destOrd="0" presId="urn:microsoft.com/office/officeart/2005/8/layout/hProcess3"/>
    <dgm:cxn modelId="{5A0E5248-26FB-EC42-87DC-DE65F4876F5E}" type="presParOf" srcId="{63E733CF-2D6A-4BDA-9D3E-1186C464735A}" destId="{B373012D-33D7-44F0-B2CE-CDFD4ED045C4}" srcOrd="0" destOrd="0" presId="urn:microsoft.com/office/officeart/2005/8/layout/hProcess3"/>
    <dgm:cxn modelId="{8E635ECB-3D34-054C-AF6D-B83C984E62BB}" type="presParOf" srcId="{63E733CF-2D6A-4BDA-9D3E-1186C464735A}" destId="{FAC316E9-8B0E-441C-BEF8-14F765468DF6}" srcOrd="1" destOrd="0" presId="urn:microsoft.com/office/officeart/2005/8/layout/hProcess3"/>
    <dgm:cxn modelId="{D5410B3D-E04D-9B4B-84BF-FDBC13EDF49E}" type="presParOf" srcId="{63E733CF-2D6A-4BDA-9D3E-1186C464735A}" destId="{6EECF40F-3E3C-4550-8AB8-2C279F273C28}" srcOrd="2" destOrd="0" presId="urn:microsoft.com/office/officeart/2005/8/layout/hProcess3"/>
    <dgm:cxn modelId="{09EA9411-C9ED-4C4B-ABB5-7DDB95A5766E}" type="presParOf" srcId="{63E733CF-2D6A-4BDA-9D3E-1186C464735A}" destId="{9520A985-D04E-4D5A-8901-31D06728DFEE}" srcOrd="3" destOrd="0" presId="urn:microsoft.com/office/officeart/2005/8/layout/hProcess3"/>
    <dgm:cxn modelId="{6245BE9F-71CE-2048-89D0-C6D56EAA78DB}" type="presParOf" srcId="{07386D4B-EBF8-4562-BF9B-6435B7DF33F5}" destId="{AFDCD0D7-24F9-4F46-B9D3-CA803DEAA1B4}" srcOrd="2" destOrd="0" presId="urn:microsoft.com/office/officeart/2005/8/layout/hProcess3"/>
    <dgm:cxn modelId="{F3C4FF26-0A24-D840-9D79-992D73CDA9B8}" type="presParOf" srcId="{07386D4B-EBF8-4562-BF9B-6435B7DF33F5}" destId="{A9C23048-C8C1-410E-974C-199A5A5EC404}" srcOrd="3" destOrd="0" presId="urn:microsoft.com/office/officeart/2005/8/layout/hProcess3"/>
    <dgm:cxn modelId="{460C163A-5254-5E4A-9D7F-F08D229FC1FE}" type="presParOf" srcId="{A9C23048-C8C1-410E-974C-199A5A5EC404}" destId="{0D170345-B9F8-4B1D-84C9-8205E768EFF1}" srcOrd="0" destOrd="0" presId="urn:microsoft.com/office/officeart/2005/8/layout/hProcess3"/>
    <dgm:cxn modelId="{AFF39F79-3B8F-C745-88FE-9ED6FCDF7E06}" type="presParOf" srcId="{A9C23048-C8C1-410E-974C-199A5A5EC404}" destId="{8529F9C9-EB2B-4A43-B02D-7FD4D848AE4A}" srcOrd="1" destOrd="0" presId="urn:microsoft.com/office/officeart/2005/8/layout/hProcess3"/>
    <dgm:cxn modelId="{10786762-A3A8-2344-AD7B-F3EE8B93ADF2}" type="presParOf" srcId="{A9C23048-C8C1-410E-974C-199A5A5EC404}" destId="{2D6DABE2-2A9A-49C9-976C-526DDC2FCBC6}" srcOrd="2" destOrd="0" presId="urn:microsoft.com/office/officeart/2005/8/layout/hProcess3"/>
    <dgm:cxn modelId="{82A6B372-2C52-A447-A0E5-7002328D37DD}" type="presParOf" srcId="{A9C23048-C8C1-410E-974C-199A5A5EC404}" destId="{56A6DDE4-030E-4828-99E8-BD5801515F6C}" srcOrd="3" destOrd="0" presId="urn:microsoft.com/office/officeart/2005/8/layout/hProcess3"/>
    <dgm:cxn modelId="{4089A5B6-34A0-A14B-8B5B-DA400DB191A0}" type="presParOf" srcId="{07386D4B-EBF8-4562-BF9B-6435B7DF33F5}" destId="{7F389B95-55CF-4BB8-8070-34B382608613}" srcOrd="4" destOrd="0" presId="urn:microsoft.com/office/officeart/2005/8/layout/hProcess3"/>
    <dgm:cxn modelId="{B9CC6793-DFB9-2E46-A6E2-462A7309C4C3}" type="presParOf" srcId="{07386D4B-EBF8-4562-BF9B-6435B7DF33F5}" destId="{B995AE98-B7CB-4111-8E53-A30B1B6DEE91}" srcOrd="5" destOrd="0" presId="urn:microsoft.com/office/officeart/2005/8/layout/hProcess3"/>
    <dgm:cxn modelId="{6BA3E553-B927-7641-AE43-3ABFA57EE144}" type="presParOf" srcId="{B995AE98-B7CB-4111-8E53-A30B1B6DEE91}" destId="{394E307E-B5D1-42D9-B548-E1B0D7F929C5}" srcOrd="0" destOrd="0" presId="urn:microsoft.com/office/officeart/2005/8/layout/hProcess3"/>
    <dgm:cxn modelId="{297039AE-B762-0342-A293-EDD894DF0ABB}" type="presParOf" srcId="{B995AE98-B7CB-4111-8E53-A30B1B6DEE91}" destId="{A8C13626-76D6-4A54-B761-2810BAAE5174}" srcOrd="1" destOrd="0" presId="urn:microsoft.com/office/officeart/2005/8/layout/hProcess3"/>
    <dgm:cxn modelId="{3C5DD4F6-8957-E640-BF9C-0CC559C3E82C}" type="presParOf" srcId="{B995AE98-B7CB-4111-8E53-A30B1B6DEE91}" destId="{679CD266-23A0-4004-B33E-8FA8445E4B92}" srcOrd="2" destOrd="0" presId="urn:microsoft.com/office/officeart/2005/8/layout/hProcess3"/>
    <dgm:cxn modelId="{CBA92038-5C01-554B-88B0-BB92CABCD116}" type="presParOf" srcId="{B995AE98-B7CB-4111-8E53-A30B1B6DEE91}" destId="{604A70A5-1E83-42BE-9A64-CAB351553749}" srcOrd="3" destOrd="0" presId="urn:microsoft.com/office/officeart/2005/8/layout/hProcess3"/>
    <dgm:cxn modelId="{4F6CC7C2-A76D-8D4F-94A6-E74DF47EE29E}" type="presParOf" srcId="{07386D4B-EBF8-4562-BF9B-6435B7DF33F5}" destId="{A303CF2E-6398-40C2-A987-57634C6D24F5}" srcOrd="6" destOrd="0" presId="urn:microsoft.com/office/officeart/2005/8/layout/hProcess3"/>
    <dgm:cxn modelId="{D04FAC79-AF2E-024E-A394-0AD83735F5A1}" type="presParOf" srcId="{07386D4B-EBF8-4562-BF9B-6435B7DF33F5}" destId="{E6969DCC-1E40-4AF9-96C5-889B5C9C103D}" srcOrd="7" destOrd="0" presId="urn:microsoft.com/office/officeart/2005/8/layout/hProcess3"/>
    <dgm:cxn modelId="{AC878D4E-AB5F-9742-BDC7-DC291FB5763E}" type="presParOf" srcId="{07386D4B-EBF8-4562-BF9B-6435B7DF33F5}" destId="{266C619B-2F15-4969-8FA1-26EC47E8688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619B-2F15-4969-8FA1-26EC47E8688C}">
      <dsp:nvSpPr>
        <dsp:cNvPr id="0" name=""/>
        <dsp:cNvSpPr/>
      </dsp:nvSpPr>
      <dsp:spPr>
        <a:xfrm>
          <a:off x="22631" y="0"/>
          <a:ext cx="4621376" cy="284480"/>
        </a:xfrm>
        <a:prstGeom prst="rightArrow">
          <a:avLst/>
        </a:prstGeom>
        <a:noFill/>
        <a:ln w="31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13626-76D6-4A54-B761-2810BAAE5174}">
      <dsp:nvSpPr>
        <dsp:cNvPr id="0" name=""/>
        <dsp:cNvSpPr/>
      </dsp:nvSpPr>
      <dsp:spPr>
        <a:xfrm>
          <a:off x="3334365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34365" y="71103"/>
        <a:ext cx="1227553" cy="142207"/>
      </dsp:txXfrm>
    </dsp:sp>
    <dsp:sp modelId="{8529F9C9-EB2B-4A43-B02D-7FD4D848AE4A}">
      <dsp:nvSpPr>
        <dsp:cNvPr id="0" name=""/>
        <dsp:cNvSpPr/>
      </dsp:nvSpPr>
      <dsp:spPr>
        <a:xfrm>
          <a:off x="1861301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1760" rIns="0" bIns="11176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solidFill>
                <a:schemeClr val="bg1"/>
              </a:solidFill>
            </a:rPr>
            <a:t>18</a:t>
          </a:r>
          <a:r>
            <a:rPr lang="pt-BR" sz="1100" b="1" kern="1200" dirty="0" smtClean="0"/>
            <a:t> </a:t>
          </a:r>
          <a:r>
            <a:rPr lang="pt-BR" sz="1100" b="1" kern="1200" dirty="0" smtClean="0">
              <a:solidFill>
                <a:schemeClr val="bg1"/>
              </a:solidFill>
            </a:rPr>
            <a:t>ANOS</a:t>
          </a:r>
          <a:endParaRPr lang="pt-BR" sz="1100" b="1" kern="1200" dirty="0">
            <a:solidFill>
              <a:schemeClr val="bg1"/>
            </a:solidFill>
          </a:endParaRPr>
        </a:p>
      </dsp:txBody>
      <dsp:txXfrm>
        <a:off x="1861301" y="71103"/>
        <a:ext cx="1227553" cy="142207"/>
      </dsp:txXfrm>
    </dsp:sp>
    <dsp:sp modelId="{FAC316E9-8B0E-441C-BEF8-14F765468DF6}">
      <dsp:nvSpPr>
        <dsp:cNvPr id="0" name=""/>
        <dsp:cNvSpPr/>
      </dsp:nvSpPr>
      <dsp:spPr>
        <a:xfrm>
          <a:off x="388238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388238" y="71103"/>
        <a:ext cx="1227553" cy="142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619B-2F15-4969-8FA1-26EC47E8688C}">
      <dsp:nvSpPr>
        <dsp:cNvPr id="0" name=""/>
        <dsp:cNvSpPr/>
      </dsp:nvSpPr>
      <dsp:spPr>
        <a:xfrm>
          <a:off x="22631" y="0"/>
          <a:ext cx="4621376" cy="284480"/>
        </a:xfrm>
        <a:prstGeom prst="rightArrow">
          <a:avLst/>
        </a:prstGeom>
        <a:noFill/>
        <a:ln w="31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13626-76D6-4A54-B761-2810BAAE5174}">
      <dsp:nvSpPr>
        <dsp:cNvPr id="0" name=""/>
        <dsp:cNvSpPr/>
      </dsp:nvSpPr>
      <dsp:spPr>
        <a:xfrm>
          <a:off x="3334365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34365" y="71103"/>
        <a:ext cx="1227553" cy="142207"/>
      </dsp:txXfrm>
    </dsp:sp>
    <dsp:sp modelId="{8529F9C9-EB2B-4A43-B02D-7FD4D848AE4A}">
      <dsp:nvSpPr>
        <dsp:cNvPr id="0" name=""/>
        <dsp:cNvSpPr/>
      </dsp:nvSpPr>
      <dsp:spPr>
        <a:xfrm>
          <a:off x="1861301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1760" rIns="0" bIns="11176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solidFill>
                <a:schemeClr val="bg1"/>
              </a:solidFill>
            </a:rPr>
            <a:t>18</a:t>
          </a:r>
          <a:r>
            <a:rPr lang="pt-BR" sz="1100" b="1" kern="1200" dirty="0" smtClean="0"/>
            <a:t> </a:t>
          </a:r>
          <a:r>
            <a:rPr lang="pt-BR" sz="1100" b="1" kern="1200" dirty="0" smtClean="0">
              <a:solidFill>
                <a:schemeClr val="bg1"/>
              </a:solidFill>
            </a:rPr>
            <a:t>ANOS</a:t>
          </a:r>
          <a:endParaRPr lang="pt-BR" sz="1100" b="1" kern="1200" dirty="0">
            <a:solidFill>
              <a:schemeClr val="bg1"/>
            </a:solidFill>
          </a:endParaRPr>
        </a:p>
      </dsp:txBody>
      <dsp:txXfrm>
        <a:off x="1861301" y="71103"/>
        <a:ext cx="1227553" cy="142207"/>
      </dsp:txXfrm>
    </dsp:sp>
    <dsp:sp modelId="{FAC316E9-8B0E-441C-BEF8-14F765468DF6}">
      <dsp:nvSpPr>
        <dsp:cNvPr id="0" name=""/>
        <dsp:cNvSpPr/>
      </dsp:nvSpPr>
      <dsp:spPr>
        <a:xfrm>
          <a:off x="388238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388238" y="71103"/>
        <a:ext cx="1227553" cy="142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619B-2F15-4969-8FA1-26EC47E8688C}">
      <dsp:nvSpPr>
        <dsp:cNvPr id="0" name=""/>
        <dsp:cNvSpPr/>
      </dsp:nvSpPr>
      <dsp:spPr>
        <a:xfrm>
          <a:off x="23686" y="0"/>
          <a:ext cx="4836853" cy="216024"/>
        </a:xfrm>
        <a:prstGeom prst="rightArrow">
          <a:avLst/>
        </a:prstGeom>
        <a:noFill/>
        <a:ln w="31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13626-76D6-4A54-B761-2810BAAE5174}">
      <dsp:nvSpPr>
        <dsp:cNvPr id="0" name=""/>
        <dsp:cNvSpPr/>
      </dsp:nvSpPr>
      <dsp:spPr>
        <a:xfrm>
          <a:off x="3724933" y="53964"/>
          <a:ext cx="848167" cy="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3724933" y="53964"/>
        <a:ext cx="848167" cy="7728"/>
      </dsp:txXfrm>
    </dsp:sp>
    <dsp:sp modelId="{8529F9C9-EB2B-4A43-B02D-7FD4D848AE4A}">
      <dsp:nvSpPr>
        <dsp:cNvPr id="0" name=""/>
        <dsp:cNvSpPr/>
      </dsp:nvSpPr>
      <dsp:spPr>
        <a:xfrm>
          <a:off x="1952830" y="53964"/>
          <a:ext cx="1291874" cy="10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1760" rIns="0" bIns="11176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solidFill>
                <a:schemeClr val="bg1"/>
              </a:solidFill>
            </a:rPr>
            <a:t>10</a:t>
          </a:r>
          <a:r>
            <a:rPr lang="pt-BR" sz="1100" b="1" kern="1200" dirty="0" smtClean="0"/>
            <a:t> </a:t>
          </a:r>
          <a:r>
            <a:rPr lang="pt-BR" sz="1100" b="1" kern="1200" dirty="0" smtClean="0">
              <a:solidFill>
                <a:schemeClr val="bg1"/>
              </a:solidFill>
            </a:rPr>
            <a:t>ANOS</a:t>
          </a:r>
          <a:endParaRPr lang="pt-BR" sz="1100" b="1" kern="1200" dirty="0">
            <a:solidFill>
              <a:schemeClr val="bg1"/>
            </a:solidFill>
          </a:endParaRPr>
        </a:p>
      </dsp:txBody>
      <dsp:txXfrm>
        <a:off x="1952830" y="53964"/>
        <a:ext cx="1291874" cy="107929"/>
      </dsp:txXfrm>
    </dsp:sp>
    <dsp:sp modelId="{FAC316E9-8B0E-441C-BEF8-14F765468DF6}">
      <dsp:nvSpPr>
        <dsp:cNvPr id="0" name=""/>
        <dsp:cNvSpPr/>
      </dsp:nvSpPr>
      <dsp:spPr>
        <a:xfrm>
          <a:off x="402580" y="53964"/>
          <a:ext cx="1291874" cy="10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402580" y="53964"/>
        <a:ext cx="1291874" cy="107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619B-2F15-4969-8FA1-26EC47E8688C}">
      <dsp:nvSpPr>
        <dsp:cNvPr id="0" name=""/>
        <dsp:cNvSpPr/>
      </dsp:nvSpPr>
      <dsp:spPr>
        <a:xfrm>
          <a:off x="22631" y="0"/>
          <a:ext cx="4621376" cy="284480"/>
        </a:xfrm>
        <a:prstGeom prst="rightArrow">
          <a:avLst/>
        </a:prstGeom>
        <a:noFill/>
        <a:ln w="31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13626-76D6-4A54-B761-2810BAAE5174}">
      <dsp:nvSpPr>
        <dsp:cNvPr id="0" name=""/>
        <dsp:cNvSpPr/>
      </dsp:nvSpPr>
      <dsp:spPr>
        <a:xfrm>
          <a:off x="3334365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34365" y="71103"/>
        <a:ext cx="1227553" cy="142207"/>
      </dsp:txXfrm>
    </dsp:sp>
    <dsp:sp modelId="{8529F9C9-EB2B-4A43-B02D-7FD4D848AE4A}">
      <dsp:nvSpPr>
        <dsp:cNvPr id="0" name=""/>
        <dsp:cNvSpPr/>
      </dsp:nvSpPr>
      <dsp:spPr>
        <a:xfrm>
          <a:off x="1861301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1760" rIns="0" bIns="11176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>
              <a:solidFill>
                <a:schemeClr val="bg1"/>
              </a:solidFill>
            </a:rPr>
            <a:t>18</a:t>
          </a:r>
          <a:r>
            <a:rPr lang="pt-BR" sz="1100" b="1" kern="1200" dirty="0" smtClean="0"/>
            <a:t> </a:t>
          </a:r>
          <a:r>
            <a:rPr lang="pt-BR" sz="1100" b="1" kern="1200" dirty="0" smtClean="0">
              <a:solidFill>
                <a:schemeClr val="bg1"/>
              </a:solidFill>
            </a:rPr>
            <a:t>ANOS</a:t>
          </a:r>
          <a:endParaRPr lang="pt-BR" sz="1100" b="1" kern="1200" dirty="0">
            <a:solidFill>
              <a:schemeClr val="bg1"/>
            </a:solidFill>
          </a:endParaRPr>
        </a:p>
      </dsp:txBody>
      <dsp:txXfrm>
        <a:off x="1861301" y="71103"/>
        <a:ext cx="1227553" cy="142207"/>
      </dsp:txXfrm>
    </dsp:sp>
    <dsp:sp modelId="{FAC316E9-8B0E-441C-BEF8-14F765468DF6}">
      <dsp:nvSpPr>
        <dsp:cNvPr id="0" name=""/>
        <dsp:cNvSpPr/>
      </dsp:nvSpPr>
      <dsp:spPr>
        <a:xfrm>
          <a:off x="388238" y="71103"/>
          <a:ext cx="1227553" cy="14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/>
        </a:p>
      </dsp:txBody>
      <dsp:txXfrm>
        <a:off x="388238" y="71103"/>
        <a:ext cx="1227553" cy="142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84B1-4CB2-4E77-878B-54854C917374}" type="datetimeFigureOut">
              <a:rPr lang="pt-BR" smtClean="0"/>
              <a:t>17/11/14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7D7FB-90AC-4B99-A8CD-60AEB1E75D8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539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3A3A0200-45A4-4F0F-97F9-E44D81235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28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2AAB3-F54F-4FDC-B689-F51F3F89A36F}" type="slidenum">
              <a:rPr lang="en-US"/>
              <a:pPr/>
              <a:t>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2AAB3-F54F-4FDC-B689-F51F3F89A36F}" type="slidenum">
              <a:rPr lang="en-US"/>
              <a:pPr/>
              <a:t>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7912B-1044-4F9B-A5A9-B77CEDBBA3FE}" type="slidenum">
              <a:rPr lang="pt-BR" smtClean="0">
                <a:latin typeface="Arial" pitchFamily="34" charset="0"/>
              </a:rPr>
              <a:pPr/>
              <a:t>21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7912B-1044-4F9B-A5A9-B77CEDBBA3FE}" type="slidenum">
              <a:rPr lang="pt-BR" smtClean="0">
                <a:latin typeface="Arial" pitchFamily="34" charset="0"/>
              </a:rPr>
              <a:pPr/>
              <a:t>22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A0200-45A4-4F0F-97F9-E44D812353B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pic>
        <p:nvPicPr>
          <p:cNvPr id="4" name="Imagem 3" descr="cbers3&amp;4_painel-sola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62001" y="1524000"/>
            <a:ext cx="5758004" cy="431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914400"/>
            <a:ext cx="9144000" cy="5334000"/>
          </a:xfrm>
          <a:prstGeom prst="rect">
            <a:avLst/>
          </a:prstGeom>
          <a:solidFill>
            <a:srgbClr val="333399"/>
          </a:solidFill>
          <a:ln w="12700">
            <a:solidFill>
              <a:srgbClr val="0033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" name="Conector reto 4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ector reto 5"/>
          <p:cNvCxnSpPr/>
          <p:nvPr userDrawn="1"/>
        </p:nvCxnSpPr>
        <p:spPr bwMode="auto">
          <a:xfrm>
            <a:off x="0" y="6248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4"/>
          <p:cNvSpPr>
            <a:spLocks noChangeShapeType="1"/>
          </p:cNvSpPr>
          <p:nvPr userDrawn="1"/>
        </p:nvSpPr>
        <p:spPr bwMode="auto">
          <a:xfrm>
            <a:off x="344488" y="788988"/>
            <a:ext cx="7454900" cy="0"/>
          </a:xfrm>
          <a:prstGeom prst="line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13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3" descr="cbers3&amp;4_painel-solar.png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 rot="10800000">
            <a:off x="761998" y="1504950"/>
            <a:ext cx="5715001" cy="42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0" y="914400"/>
            <a:ext cx="9144000" cy="5334000"/>
          </a:xfrm>
          <a:prstGeom prst="rect">
            <a:avLst/>
          </a:prstGeom>
          <a:solidFill>
            <a:srgbClr val="333399">
              <a:alpha val="58000"/>
            </a:srgbClr>
          </a:solidFill>
          <a:ln w="12700">
            <a:solidFill>
              <a:srgbClr val="0033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101" name="Rectangle 29"/>
          <p:cNvSpPr>
            <a:spLocks noChangeArrowheads="1"/>
          </p:cNvSpPr>
          <p:nvPr userDrawn="1"/>
        </p:nvSpPr>
        <p:spPr bwMode="auto">
          <a:xfrm>
            <a:off x="250825" y="260350"/>
            <a:ext cx="23764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endParaRPr kumimoji="1" lang="en-US" altLang="ko-KR" sz="2800">
              <a:latin typeface="Verdana" pitchFamily="34" charset="0"/>
              <a:ea typeface="Gulim" pitchFamily="34" charset="-127"/>
            </a:endParaRPr>
          </a:p>
        </p:txBody>
      </p:sp>
      <p:cxnSp>
        <p:nvCxnSpPr>
          <p:cNvPr id="25" name="Conector reto 24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tângulo 26"/>
          <p:cNvSpPr/>
          <p:nvPr userDrawn="1"/>
        </p:nvSpPr>
        <p:spPr bwMode="auto">
          <a:xfrm>
            <a:off x="2362200" y="7239000"/>
            <a:ext cx="1600200" cy="304800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tângulo 23"/>
          <p:cNvSpPr/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tângulo 27"/>
          <p:cNvSpPr/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grpSp>
        <p:nvGrpSpPr>
          <p:cNvPr id="3086" name="Group 14"/>
          <p:cNvGrpSpPr>
            <a:grpSpLocks noChangeAspect="1"/>
          </p:cNvGrpSpPr>
          <p:nvPr userDrawn="1"/>
        </p:nvGrpSpPr>
        <p:grpSpPr bwMode="auto">
          <a:xfrm>
            <a:off x="228600" y="6310313"/>
            <a:ext cx="3005138" cy="471487"/>
            <a:chOff x="1187" y="56"/>
            <a:chExt cx="3402" cy="489"/>
          </a:xfrm>
        </p:grpSpPr>
        <p:sp>
          <p:nvSpPr>
            <p:cNvPr id="3087" name="Freeform 15"/>
            <p:cNvSpPr>
              <a:spLocks noChangeAspect="1"/>
            </p:cNvSpPr>
            <p:nvPr/>
          </p:nvSpPr>
          <p:spPr bwMode="auto">
            <a:xfrm>
              <a:off x="1231" y="275"/>
              <a:ext cx="26" cy="6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71" y="0"/>
                </a:cxn>
                <a:cxn ang="0">
                  <a:pos x="39" y="183"/>
                </a:cxn>
                <a:cxn ang="0">
                  <a:pos x="0" y="183"/>
                </a:cxn>
                <a:cxn ang="0">
                  <a:pos x="33" y="0"/>
                </a:cxn>
              </a:cxnLst>
              <a:rect l="0" t="0" r="r" b="b"/>
              <a:pathLst>
                <a:path w="71" h="183">
                  <a:moveTo>
                    <a:pt x="33" y="0"/>
                  </a:moveTo>
                  <a:lnTo>
                    <a:pt x="71" y="0"/>
                  </a:lnTo>
                  <a:lnTo>
                    <a:pt x="39" y="183"/>
                  </a:lnTo>
                  <a:lnTo>
                    <a:pt x="0" y="18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99">
                <a:alpha val="49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088" name="Group 16"/>
            <p:cNvGrpSpPr>
              <a:grpSpLocks noChangeAspect="1"/>
            </p:cNvGrpSpPr>
            <p:nvPr/>
          </p:nvGrpSpPr>
          <p:grpSpPr bwMode="auto">
            <a:xfrm>
              <a:off x="1187" y="56"/>
              <a:ext cx="3402" cy="489"/>
              <a:chOff x="1187" y="56"/>
              <a:chExt cx="3402" cy="489"/>
            </a:xfrm>
          </p:grpSpPr>
          <p:sp>
            <p:nvSpPr>
              <p:cNvPr id="3089" name="Freeform 17"/>
              <p:cNvSpPr>
                <a:spLocks noChangeAspect="1"/>
              </p:cNvSpPr>
              <p:nvPr/>
            </p:nvSpPr>
            <p:spPr bwMode="auto">
              <a:xfrm>
                <a:off x="1315" y="274"/>
                <a:ext cx="55" cy="68"/>
              </a:xfrm>
              <a:custGeom>
                <a:avLst/>
                <a:gdLst/>
                <a:ahLst/>
                <a:cxnLst>
                  <a:cxn ang="0">
                    <a:pos x="63" y="8"/>
                  </a:cxn>
                  <a:cxn ang="0">
                    <a:pos x="78" y="2"/>
                  </a:cxn>
                  <a:cxn ang="0">
                    <a:pos x="96" y="0"/>
                  </a:cxn>
                  <a:cxn ang="0">
                    <a:pos x="113" y="2"/>
                  </a:cxn>
                  <a:cxn ang="0">
                    <a:pos x="123" y="5"/>
                  </a:cxn>
                  <a:cxn ang="0">
                    <a:pos x="134" y="12"/>
                  </a:cxn>
                  <a:cxn ang="0">
                    <a:pos x="144" y="25"/>
                  </a:cxn>
                  <a:cxn ang="0">
                    <a:pos x="148" y="42"/>
                  </a:cxn>
                  <a:cxn ang="0">
                    <a:pos x="148" y="64"/>
                  </a:cxn>
                  <a:cxn ang="0">
                    <a:pos x="142" y="83"/>
                  </a:cxn>
                  <a:cxn ang="0">
                    <a:pos x="135" y="94"/>
                  </a:cxn>
                  <a:cxn ang="0">
                    <a:pos x="122" y="107"/>
                  </a:cxn>
                  <a:cxn ang="0">
                    <a:pos x="105" y="118"/>
                  </a:cxn>
                  <a:cxn ang="0">
                    <a:pos x="89" y="124"/>
                  </a:cxn>
                  <a:cxn ang="0">
                    <a:pos x="60" y="125"/>
                  </a:cxn>
                  <a:cxn ang="0">
                    <a:pos x="82" y="90"/>
                  </a:cxn>
                  <a:cxn ang="0">
                    <a:pos x="91" y="86"/>
                  </a:cxn>
                  <a:cxn ang="0">
                    <a:pos x="99" y="81"/>
                  </a:cxn>
                  <a:cxn ang="0">
                    <a:pos x="108" y="67"/>
                  </a:cxn>
                  <a:cxn ang="0">
                    <a:pos x="111" y="53"/>
                  </a:cxn>
                  <a:cxn ang="0">
                    <a:pos x="108" y="46"/>
                  </a:cxn>
                  <a:cxn ang="0">
                    <a:pos x="105" y="41"/>
                  </a:cxn>
                  <a:cxn ang="0">
                    <a:pos x="96" y="35"/>
                  </a:cxn>
                  <a:cxn ang="0">
                    <a:pos x="86" y="35"/>
                  </a:cxn>
                  <a:cxn ang="0">
                    <a:pos x="80" y="36"/>
                  </a:cxn>
                  <a:cxn ang="0">
                    <a:pos x="73" y="40"/>
                  </a:cxn>
                  <a:cxn ang="0">
                    <a:pos x="65" y="47"/>
                  </a:cxn>
                  <a:cxn ang="0">
                    <a:pos x="61" y="55"/>
                  </a:cxn>
                  <a:cxn ang="0">
                    <a:pos x="0" y="186"/>
                  </a:cxn>
                  <a:cxn ang="0">
                    <a:pos x="28" y="44"/>
                  </a:cxn>
                  <a:cxn ang="0">
                    <a:pos x="41" y="24"/>
                  </a:cxn>
                  <a:cxn ang="0">
                    <a:pos x="56" y="11"/>
                  </a:cxn>
                </a:cxnLst>
                <a:rect l="0" t="0" r="r" b="b"/>
                <a:pathLst>
                  <a:path w="149" h="186">
                    <a:moveTo>
                      <a:pt x="56" y="11"/>
                    </a:moveTo>
                    <a:lnTo>
                      <a:pt x="63" y="8"/>
                    </a:lnTo>
                    <a:lnTo>
                      <a:pt x="71" y="4"/>
                    </a:lnTo>
                    <a:lnTo>
                      <a:pt x="78" y="2"/>
                    </a:lnTo>
                    <a:lnTo>
                      <a:pt x="85" y="1"/>
                    </a:lnTo>
                    <a:lnTo>
                      <a:pt x="96" y="0"/>
                    </a:lnTo>
                    <a:lnTo>
                      <a:pt x="107" y="1"/>
                    </a:lnTo>
                    <a:lnTo>
                      <a:pt x="113" y="2"/>
                    </a:lnTo>
                    <a:lnTo>
                      <a:pt x="118" y="3"/>
                    </a:lnTo>
                    <a:lnTo>
                      <a:pt x="123" y="5"/>
                    </a:lnTo>
                    <a:lnTo>
                      <a:pt x="128" y="8"/>
                    </a:lnTo>
                    <a:lnTo>
                      <a:pt x="134" y="12"/>
                    </a:lnTo>
                    <a:lnTo>
                      <a:pt x="139" y="19"/>
                    </a:lnTo>
                    <a:lnTo>
                      <a:pt x="144" y="25"/>
                    </a:lnTo>
                    <a:lnTo>
                      <a:pt x="147" y="33"/>
                    </a:lnTo>
                    <a:lnTo>
                      <a:pt x="148" y="42"/>
                    </a:lnTo>
                    <a:lnTo>
                      <a:pt x="149" y="53"/>
                    </a:lnTo>
                    <a:lnTo>
                      <a:pt x="148" y="64"/>
                    </a:lnTo>
                    <a:lnTo>
                      <a:pt x="144" y="76"/>
                    </a:lnTo>
                    <a:lnTo>
                      <a:pt x="142" y="83"/>
                    </a:lnTo>
                    <a:lnTo>
                      <a:pt x="138" y="88"/>
                    </a:lnTo>
                    <a:lnTo>
                      <a:pt x="135" y="94"/>
                    </a:lnTo>
                    <a:lnTo>
                      <a:pt x="131" y="100"/>
                    </a:lnTo>
                    <a:lnTo>
                      <a:pt x="122" y="107"/>
                    </a:lnTo>
                    <a:lnTo>
                      <a:pt x="112" y="115"/>
                    </a:lnTo>
                    <a:lnTo>
                      <a:pt x="105" y="118"/>
                    </a:lnTo>
                    <a:lnTo>
                      <a:pt x="97" y="122"/>
                    </a:lnTo>
                    <a:lnTo>
                      <a:pt x="89" y="124"/>
                    </a:lnTo>
                    <a:lnTo>
                      <a:pt x="81" y="125"/>
                    </a:lnTo>
                    <a:lnTo>
                      <a:pt x="60" y="125"/>
                    </a:lnTo>
                    <a:lnTo>
                      <a:pt x="66" y="90"/>
                    </a:lnTo>
                    <a:lnTo>
                      <a:pt x="82" y="90"/>
                    </a:lnTo>
                    <a:lnTo>
                      <a:pt x="86" y="88"/>
                    </a:lnTo>
                    <a:lnTo>
                      <a:pt x="91" y="86"/>
                    </a:lnTo>
                    <a:lnTo>
                      <a:pt x="95" y="84"/>
                    </a:lnTo>
                    <a:lnTo>
                      <a:pt x="99" y="81"/>
                    </a:lnTo>
                    <a:lnTo>
                      <a:pt x="105" y="75"/>
                    </a:lnTo>
                    <a:lnTo>
                      <a:pt x="108" y="67"/>
                    </a:lnTo>
                    <a:lnTo>
                      <a:pt x="111" y="61"/>
                    </a:lnTo>
                    <a:lnTo>
                      <a:pt x="111" y="53"/>
                    </a:lnTo>
                    <a:lnTo>
                      <a:pt x="109" y="50"/>
                    </a:lnTo>
                    <a:lnTo>
                      <a:pt x="108" y="46"/>
                    </a:lnTo>
                    <a:lnTo>
                      <a:pt x="107" y="43"/>
                    </a:lnTo>
                    <a:lnTo>
                      <a:pt x="105" y="41"/>
                    </a:lnTo>
                    <a:lnTo>
                      <a:pt x="101" y="37"/>
                    </a:lnTo>
                    <a:lnTo>
                      <a:pt x="96" y="35"/>
                    </a:lnTo>
                    <a:lnTo>
                      <a:pt x="92" y="35"/>
                    </a:lnTo>
                    <a:lnTo>
                      <a:pt x="86" y="35"/>
                    </a:lnTo>
                    <a:lnTo>
                      <a:pt x="83" y="35"/>
                    </a:lnTo>
                    <a:lnTo>
                      <a:pt x="80" y="36"/>
                    </a:lnTo>
                    <a:lnTo>
                      <a:pt x="76" y="37"/>
                    </a:lnTo>
                    <a:lnTo>
                      <a:pt x="73" y="40"/>
                    </a:lnTo>
                    <a:lnTo>
                      <a:pt x="68" y="43"/>
                    </a:lnTo>
                    <a:lnTo>
                      <a:pt x="65" y="47"/>
                    </a:lnTo>
                    <a:lnTo>
                      <a:pt x="63" y="51"/>
                    </a:lnTo>
                    <a:lnTo>
                      <a:pt x="61" y="55"/>
                    </a:lnTo>
                    <a:lnTo>
                      <a:pt x="37" y="186"/>
                    </a:lnTo>
                    <a:lnTo>
                      <a:pt x="0" y="186"/>
                    </a:lnTo>
                    <a:lnTo>
                      <a:pt x="21" y="65"/>
                    </a:lnTo>
                    <a:lnTo>
                      <a:pt x="28" y="44"/>
                    </a:lnTo>
                    <a:lnTo>
                      <a:pt x="34" y="33"/>
                    </a:lnTo>
                    <a:lnTo>
                      <a:pt x="41" y="24"/>
                    </a:lnTo>
                    <a:lnTo>
                      <a:pt x="48" y="16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FFFF99">
                  <a:alpha val="49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090" name="Group 18"/>
              <p:cNvGrpSpPr>
                <a:grpSpLocks noChangeAspect="1"/>
              </p:cNvGrpSpPr>
              <p:nvPr/>
            </p:nvGrpSpPr>
            <p:grpSpPr bwMode="auto">
              <a:xfrm>
                <a:off x="1187" y="56"/>
                <a:ext cx="3402" cy="489"/>
                <a:chOff x="1187" y="56"/>
                <a:chExt cx="3402" cy="489"/>
              </a:xfrm>
            </p:grpSpPr>
            <p:sp>
              <p:nvSpPr>
                <p:cNvPr id="3091" name="Freeform 19"/>
                <p:cNvSpPr>
                  <a:spLocks noChangeAspect="1"/>
                </p:cNvSpPr>
                <p:nvPr/>
              </p:nvSpPr>
              <p:spPr bwMode="auto">
                <a:xfrm>
                  <a:off x="1368" y="275"/>
                  <a:ext cx="47" cy="67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0" y="118"/>
                    </a:cxn>
                    <a:cxn ang="0">
                      <a:pos x="1" y="126"/>
                    </a:cxn>
                    <a:cxn ang="0">
                      <a:pos x="4" y="134"/>
                    </a:cxn>
                    <a:cxn ang="0">
                      <a:pos x="6" y="141"/>
                    </a:cxn>
                    <a:cxn ang="0">
                      <a:pos x="8" y="147"/>
                    </a:cxn>
                    <a:cxn ang="0">
                      <a:pos x="11" y="153"/>
                    </a:cxn>
                    <a:cxn ang="0">
                      <a:pos x="15" y="159"/>
                    </a:cxn>
                    <a:cxn ang="0">
                      <a:pos x="18" y="163"/>
                    </a:cxn>
                    <a:cxn ang="0">
                      <a:pos x="24" y="167"/>
                    </a:cxn>
                    <a:cxn ang="0">
                      <a:pos x="29" y="172"/>
                    </a:cxn>
                    <a:cxn ang="0">
                      <a:pos x="35" y="175"/>
                    </a:cxn>
                    <a:cxn ang="0">
                      <a:pos x="40" y="179"/>
                    </a:cxn>
                    <a:cxn ang="0">
                      <a:pos x="46" y="180"/>
                    </a:cxn>
                    <a:cxn ang="0">
                      <a:pos x="51" y="182"/>
                    </a:cxn>
                    <a:cxn ang="0">
                      <a:pos x="57" y="183"/>
                    </a:cxn>
                    <a:cxn ang="0">
                      <a:pos x="63" y="183"/>
                    </a:cxn>
                    <a:cxn ang="0">
                      <a:pos x="93" y="183"/>
                    </a:cxn>
                    <a:cxn ang="0">
                      <a:pos x="99" y="147"/>
                    </a:cxn>
                    <a:cxn ang="0">
                      <a:pos x="88" y="147"/>
                    </a:cxn>
                    <a:cxn ang="0">
                      <a:pos x="76" y="147"/>
                    </a:cxn>
                    <a:cxn ang="0">
                      <a:pos x="70" y="147"/>
                    </a:cxn>
                    <a:cxn ang="0">
                      <a:pos x="66" y="147"/>
                    </a:cxn>
                    <a:cxn ang="0">
                      <a:pos x="60" y="145"/>
                    </a:cxn>
                    <a:cxn ang="0">
                      <a:pos x="53" y="141"/>
                    </a:cxn>
                    <a:cxn ang="0">
                      <a:pos x="48" y="135"/>
                    </a:cxn>
                    <a:cxn ang="0">
                      <a:pos x="42" y="128"/>
                    </a:cxn>
                    <a:cxn ang="0">
                      <a:pos x="41" y="123"/>
                    </a:cxn>
                    <a:cxn ang="0">
                      <a:pos x="40" y="119"/>
                    </a:cxn>
                    <a:cxn ang="0">
                      <a:pos x="39" y="113"/>
                    </a:cxn>
                    <a:cxn ang="0">
                      <a:pos x="39" y="108"/>
                    </a:cxn>
                    <a:cxn ang="0">
                      <a:pos x="108" y="108"/>
                    </a:cxn>
                    <a:cxn ang="0">
                      <a:pos x="114" y="74"/>
                    </a:cxn>
                    <a:cxn ang="0">
                      <a:pos x="97" y="75"/>
                    </a:cxn>
                    <a:cxn ang="0">
                      <a:pos x="79" y="75"/>
                    </a:cxn>
                    <a:cxn ang="0">
                      <a:pos x="61" y="75"/>
                    </a:cxn>
                    <a:cxn ang="0">
                      <a:pos x="42" y="75"/>
                    </a:cxn>
                    <a:cxn ang="0">
                      <a:pos x="47" y="65"/>
                    </a:cxn>
                    <a:cxn ang="0">
                      <a:pos x="52" y="58"/>
                    </a:cxn>
                    <a:cxn ang="0">
                      <a:pos x="61" y="49"/>
                    </a:cxn>
                    <a:cxn ang="0">
                      <a:pos x="70" y="42"/>
                    </a:cxn>
                    <a:cxn ang="0">
                      <a:pos x="76" y="39"/>
                    </a:cxn>
                    <a:cxn ang="0">
                      <a:pos x="81" y="37"/>
                    </a:cxn>
                    <a:cxn ang="0">
                      <a:pos x="87" y="36"/>
                    </a:cxn>
                    <a:cxn ang="0">
                      <a:pos x="91" y="36"/>
                    </a:cxn>
                    <a:cxn ang="0">
                      <a:pos x="120" y="36"/>
                    </a:cxn>
                    <a:cxn ang="0">
                      <a:pos x="128" y="0"/>
                    </a:cxn>
                    <a:cxn ang="0">
                      <a:pos x="100" y="0"/>
                    </a:cxn>
                    <a:cxn ang="0">
                      <a:pos x="87" y="1"/>
                    </a:cxn>
                    <a:cxn ang="0">
                      <a:pos x="73" y="3"/>
                    </a:cxn>
                    <a:cxn ang="0">
                      <a:pos x="62" y="8"/>
                    </a:cxn>
                    <a:cxn ang="0">
                      <a:pos x="52" y="13"/>
                    </a:cxn>
                    <a:cxn ang="0">
                      <a:pos x="42" y="20"/>
                    </a:cxn>
                    <a:cxn ang="0">
                      <a:pos x="34" y="28"/>
                    </a:cxn>
                    <a:cxn ang="0">
                      <a:pos x="27" y="36"/>
                    </a:cxn>
                    <a:cxn ang="0">
                      <a:pos x="21" y="43"/>
                    </a:cxn>
                    <a:cxn ang="0">
                      <a:pos x="12" y="60"/>
                    </a:cxn>
                    <a:cxn ang="0">
                      <a:pos x="6" y="74"/>
                    </a:cxn>
                    <a:cxn ang="0">
                      <a:pos x="4" y="82"/>
                    </a:cxn>
                    <a:cxn ang="0">
                      <a:pos x="1" y="90"/>
                    </a:cxn>
                    <a:cxn ang="0">
                      <a:pos x="0" y="99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128" h="183">
                      <a:moveTo>
                        <a:pt x="0" y="109"/>
                      </a:moveTo>
                      <a:lnTo>
                        <a:pt x="0" y="118"/>
                      </a:lnTo>
                      <a:lnTo>
                        <a:pt x="1" y="126"/>
                      </a:lnTo>
                      <a:lnTo>
                        <a:pt x="4" y="134"/>
                      </a:lnTo>
                      <a:lnTo>
                        <a:pt x="6" y="141"/>
                      </a:lnTo>
                      <a:lnTo>
                        <a:pt x="8" y="147"/>
                      </a:lnTo>
                      <a:lnTo>
                        <a:pt x="11" y="153"/>
                      </a:lnTo>
                      <a:lnTo>
                        <a:pt x="15" y="159"/>
                      </a:lnTo>
                      <a:lnTo>
                        <a:pt x="18" y="163"/>
                      </a:lnTo>
                      <a:lnTo>
                        <a:pt x="24" y="167"/>
                      </a:lnTo>
                      <a:lnTo>
                        <a:pt x="29" y="172"/>
                      </a:lnTo>
                      <a:lnTo>
                        <a:pt x="35" y="175"/>
                      </a:lnTo>
                      <a:lnTo>
                        <a:pt x="40" y="179"/>
                      </a:lnTo>
                      <a:lnTo>
                        <a:pt x="46" y="180"/>
                      </a:lnTo>
                      <a:lnTo>
                        <a:pt x="51" y="182"/>
                      </a:lnTo>
                      <a:lnTo>
                        <a:pt x="57" y="183"/>
                      </a:lnTo>
                      <a:lnTo>
                        <a:pt x="63" y="183"/>
                      </a:lnTo>
                      <a:lnTo>
                        <a:pt x="93" y="183"/>
                      </a:lnTo>
                      <a:lnTo>
                        <a:pt x="99" y="147"/>
                      </a:lnTo>
                      <a:lnTo>
                        <a:pt x="88" y="147"/>
                      </a:lnTo>
                      <a:lnTo>
                        <a:pt x="76" y="147"/>
                      </a:lnTo>
                      <a:lnTo>
                        <a:pt x="70" y="147"/>
                      </a:lnTo>
                      <a:lnTo>
                        <a:pt x="66" y="147"/>
                      </a:lnTo>
                      <a:lnTo>
                        <a:pt x="60" y="145"/>
                      </a:lnTo>
                      <a:lnTo>
                        <a:pt x="53" y="141"/>
                      </a:lnTo>
                      <a:lnTo>
                        <a:pt x="48" y="135"/>
                      </a:lnTo>
                      <a:lnTo>
                        <a:pt x="42" y="128"/>
                      </a:lnTo>
                      <a:lnTo>
                        <a:pt x="41" y="123"/>
                      </a:lnTo>
                      <a:lnTo>
                        <a:pt x="40" y="119"/>
                      </a:lnTo>
                      <a:lnTo>
                        <a:pt x="39" y="113"/>
                      </a:lnTo>
                      <a:lnTo>
                        <a:pt x="39" y="108"/>
                      </a:lnTo>
                      <a:lnTo>
                        <a:pt x="108" y="108"/>
                      </a:lnTo>
                      <a:lnTo>
                        <a:pt x="114" y="74"/>
                      </a:lnTo>
                      <a:lnTo>
                        <a:pt x="97" y="75"/>
                      </a:lnTo>
                      <a:lnTo>
                        <a:pt x="79" y="75"/>
                      </a:lnTo>
                      <a:lnTo>
                        <a:pt x="61" y="75"/>
                      </a:lnTo>
                      <a:lnTo>
                        <a:pt x="42" y="75"/>
                      </a:lnTo>
                      <a:lnTo>
                        <a:pt x="47" y="65"/>
                      </a:lnTo>
                      <a:lnTo>
                        <a:pt x="52" y="58"/>
                      </a:lnTo>
                      <a:lnTo>
                        <a:pt x="61" y="49"/>
                      </a:lnTo>
                      <a:lnTo>
                        <a:pt x="70" y="42"/>
                      </a:lnTo>
                      <a:lnTo>
                        <a:pt x="76" y="39"/>
                      </a:lnTo>
                      <a:lnTo>
                        <a:pt x="81" y="37"/>
                      </a:lnTo>
                      <a:lnTo>
                        <a:pt x="87" y="36"/>
                      </a:lnTo>
                      <a:lnTo>
                        <a:pt x="91" y="36"/>
                      </a:lnTo>
                      <a:lnTo>
                        <a:pt x="120" y="36"/>
                      </a:lnTo>
                      <a:lnTo>
                        <a:pt x="128" y="0"/>
                      </a:lnTo>
                      <a:lnTo>
                        <a:pt x="100" y="0"/>
                      </a:lnTo>
                      <a:lnTo>
                        <a:pt x="87" y="1"/>
                      </a:lnTo>
                      <a:lnTo>
                        <a:pt x="73" y="3"/>
                      </a:lnTo>
                      <a:lnTo>
                        <a:pt x="62" y="8"/>
                      </a:lnTo>
                      <a:lnTo>
                        <a:pt x="52" y="13"/>
                      </a:lnTo>
                      <a:lnTo>
                        <a:pt x="42" y="20"/>
                      </a:lnTo>
                      <a:lnTo>
                        <a:pt x="34" y="28"/>
                      </a:lnTo>
                      <a:lnTo>
                        <a:pt x="27" y="36"/>
                      </a:lnTo>
                      <a:lnTo>
                        <a:pt x="21" y="43"/>
                      </a:lnTo>
                      <a:lnTo>
                        <a:pt x="12" y="60"/>
                      </a:lnTo>
                      <a:lnTo>
                        <a:pt x="6" y="74"/>
                      </a:lnTo>
                      <a:lnTo>
                        <a:pt x="4" y="82"/>
                      </a:lnTo>
                      <a:lnTo>
                        <a:pt x="1" y="90"/>
                      </a:lnTo>
                      <a:lnTo>
                        <a:pt x="0" y="99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FFFF99">
                    <a:alpha val="4900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3092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1187" y="56"/>
                  <a:ext cx="3402" cy="489"/>
                  <a:chOff x="1187" y="56"/>
                  <a:chExt cx="3402" cy="489"/>
                </a:xfrm>
              </p:grpSpPr>
              <p:grpSp>
                <p:nvGrpSpPr>
                  <p:cNvPr id="3093" name="Group 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87" y="56"/>
                    <a:ext cx="3402" cy="489"/>
                    <a:chOff x="1187" y="56"/>
                    <a:chExt cx="3402" cy="489"/>
                  </a:xfrm>
                </p:grpSpPr>
                <p:sp>
                  <p:nvSpPr>
                    <p:cNvPr id="3094" name="Freeform 22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187" y="56"/>
                      <a:ext cx="387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05"/>
                        </a:cxn>
                        <a:cxn ang="0">
                          <a:pos x="6" y="482"/>
                        </a:cxn>
                        <a:cxn ang="0">
                          <a:pos x="19" y="483"/>
                        </a:cxn>
                        <a:cxn ang="0">
                          <a:pos x="16" y="604"/>
                        </a:cxn>
                        <a:cxn ang="0">
                          <a:pos x="27" y="716"/>
                        </a:cxn>
                        <a:cxn ang="0">
                          <a:pos x="58" y="326"/>
                        </a:cxn>
                        <a:cxn ang="0">
                          <a:pos x="148" y="196"/>
                        </a:cxn>
                        <a:cxn ang="0">
                          <a:pos x="99" y="283"/>
                        </a:cxn>
                        <a:cxn ang="0">
                          <a:pos x="40" y="399"/>
                        </a:cxn>
                        <a:cxn ang="0">
                          <a:pos x="250" y="101"/>
                        </a:cxn>
                        <a:cxn ang="0">
                          <a:pos x="366" y="51"/>
                        </a:cxn>
                        <a:cxn ang="0">
                          <a:pos x="185" y="175"/>
                        </a:cxn>
                        <a:cxn ang="0">
                          <a:pos x="549" y="0"/>
                        </a:cxn>
                        <a:cxn ang="0">
                          <a:pos x="550" y="12"/>
                        </a:cxn>
                        <a:cxn ang="0">
                          <a:pos x="648" y="6"/>
                        </a:cxn>
                        <a:cxn ang="0">
                          <a:pos x="774" y="41"/>
                        </a:cxn>
                        <a:cxn ang="0">
                          <a:pos x="875" y="107"/>
                        </a:cxn>
                        <a:cxn ang="0">
                          <a:pos x="842" y="96"/>
                        </a:cxn>
                        <a:cxn ang="0">
                          <a:pos x="736" y="39"/>
                        </a:cxn>
                        <a:cxn ang="0">
                          <a:pos x="899" y="131"/>
                        </a:cxn>
                        <a:cxn ang="0">
                          <a:pos x="960" y="231"/>
                        </a:cxn>
                        <a:cxn ang="0">
                          <a:pos x="988" y="355"/>
                        </a:cxn>
                        <a:cxn ang="0">
                          <a:pos x="970" y="319"/>
                        </a:cxn>
                        <a:cxn ang="0">
                          <a:pos x="934" y="206"/>
                        </a:cxn>
                        <a:cxn ang="0">
                          <a:pos x="989" y="395"/>
                        </a:cxn>
                        <a:cxn ang="0">
                          <a:pos x="976" y="416"/>
                        </a:cxn>
                        <a:cxn ang="0">
                          <a:pos x="989" y="463"/>
                        </a:cxn>
                        <a:cxn ang="0">
                          <a:pos x="989" y="430"/>
                        </a:cxn>
                        <a:cxn ang="0">
                          <a:pos x="997" y="476"/>
                        </a:cxn>
                        <a:cxn ang="0">
                          <a:pos x="997" y="488"/>
                        </a:cxn>
                        <a:cxn ang="0">
                          <a:pos x="1037" y="488"/>
                        </a:cxn>
                        <a:cxn ang="0">
                          <a:pos x="1049" y="476"/>
                        </a:cxn>
                        <a:cxn ang="0">
                          <a:pos x="1054" y="487"/>
                        </a:cxn>
                        <a:cxn ang="0">
                          <a:pos x="1017" y="520"/>
                        </a:cxn>
                        <a:cxn ang="0">
                          <a:pos x="808" y="713"/>
                        </a:cxn>
                        <a:cxn ang="0">
                          <a:pos x="978" y="540"/>
                        </a:cxn>
                        <a:cxn ang="0">
                          <a:pos x="804" y="708"/>
                        </a:cxn>
                        <a:cxn ang="0">
                          <a:pos x="706" y="591"/>
                        </a:cxn>
                        <a:cxn ang="0">
                          <a:pos x="620" y="513"/>
                        </a:cxn>
                        <a:cxn ang="0">
                          <a:pos x="623" y="520"/>
                        </a:cxn>
                        <a:cxn ang="0">
                          <a:pos x="696" y="600"/>
                        </a:cxn>
                        <a:cxn ang="0">
                          <a:pos x="607" y="475"/>
                        </a:cxn>
                        <a:cxn ang="0">
                          <a:pos x="607" y="487"/>
                        </a:cxn>
                        <a:cxn ang="0">
                          <a:pos x="644" y="487"/>
                        </a:cxn>
                        <a:cxn ang="0">
                          <a:pos x="667" y="481"/>
                        </a:cxn>
                        <a:cxn ang="0">
                          <a:pos x="668" y="471"/>
                        </a:cxn>
                        <a:cxn ang="0">
                          <a:pos x="667" y="430"/>
                        </a:cxn>
                        <a:cxn ang="0">
                          <a:pos x="631" y="365"/>
                        </a:cxn>
                        <a:cxn ang="0">
                          <a:pos x="631" y="365"/>
                        </a:cxn>
                        <a:cxn ang="0">
                          <a:pos x="540" y="294"/>
                        </a:cxn>
                        <a:cxn ang="0">
                          <a:pos x="608" y="318"/>
                        </a:cxn>
                        <a:cxn ang="0">
                          <a:pos x="487" y="281"/>
                        </a:cxn>
                        <a:cxn ang="0">
                          <a:pos x="372" y="270"/>
                        </a:cxn>
                        <a:cxn ang="0">
                          <a:pos x="509" y="272"/>
                        </a:cxn>
                        <a:cxn ang="0">
                          <a:pos x="317" y="297"/>
                        </a:cxn>
                        <a:cxn ang="0">
                          <a:pos x="285" y="297"/>
                        </a:cxn>
                        <a:cxn ang="0">
                          <a:pos x="374" y="282"/>
                        </a:cxn>
                        <a:cxn ang="0">
                          <a:pos x="143" y="436"/>
                        </a:cxn>
                        <a:cxn ang="0">
                          <a:pos x="170" y="385"/>
                        </a:cxn>
                        <a:cxn ang="0">
                          <a:pos x="99" y="509"/>
                        </a:cxn>
                        <a:cxn ang="0">
                          <a:pos x="39" y="715"/>
                        </a:cxn>
                        <a:cxn ang="0">
                          <a:pos x="74" y="530"/>
                        </a:cxn>
                        <a:cxn ang="0">
                          <a:pos x="32" y="714"/>
                        </a:cxn>
                      </a:cxnLst>
                      <a:rect l="0" t="0" r="r" b="b"/>
                      <a:pathLst>
                        <a:path w="1066" h="744">
                          <a:moveTo>
                            <a:pt x="27" y="716"/>
                          </a:moveTo>
                          <a:lnTo>
                            <a:pt x="21" y="697"/>
                          </a:lnTo>
                          <a:lnTo>
                            <a:pt x="16" y="678"/>
                          </a:lnTo>
                          <a:lnTo>
                            <a:pt x="11" y="660"/>
                          </a:lnTo>
                          <a:lnTo>
                            <a:pt x="8" y="642"/>
                          </a:lnTo>
                          <a:lnTo>
                            <a:pt x="5" y="623"/>
                          </a:lnTo>
                          <a:lnTo>
                            <a:pt x="2" y="605"/>
                          </a:lnTo>
                          <a:lnTo>
                            <a:pt x="1" y="588"/>
                          </a:lnTo>
                          <a:lnTo>
                            <a:pt x="0" y="569"/>
                          </a:lnTo>
                          <a:lnTo>
                            <a:pt x="0" y="551"/>
                          </a:lnTo>
                          <a:lnTo>
                            <a:pt x="0" y="533"/>
                          </a:lnTo>
                          <a:lnTo>
                            <a:pt x="1" y="517"/>
                          </a:lnTo>
                          <a:lnTo>
                            <a:pt x="4" y="499"/>
                          </a:lnTo>
                          <a:lnTo>
                            <a:pt x="6" y="482"/>
                          </a:lnTo>
                          <a:lnTo>
                            <a:pt x="9" y="465"/>
                          </a:lnTo>
                          <a:lnTo>
                            <a:pt x="12" y="448"/>
                          </a:lnTo>
                          <a:lnTo>
                            <a:pt x="17" y="431"/>
                          </a:lnTo>
                          <a:lnTo>
                            <a:pt x="29" y="435"/>
                          </a:lnTo>
                          <a:lnTo>
                            <a:pt x="26" y="451"/>
                          </a:lnTo>
                          <a:lnTo>
                            <a:pt x="21" y="467"/>
                          </a:lnTo>
                          <a:lnTo>
                            <a:pt x="19" y="483"/>
                          </a:lnTo>
                          <a:lnTo>
                            <a:pt x="17" y="501"/>
                          </a:lnTo>
                          <a:lnTo>
                            <a:pt x="15" y="518"/>
                          </a:lnTo>
                          <a:lnTo>
                            <a:pt x="14" y="534"/>
                          </a:lnTo>
                          <a:lnTo>
                            <a:pt x="14" y="552"/>
                          </a:lnTo>
                          <a:lnTo>
                            <a:pt x="14" y="569"/>
                          </a:lnTo>
                          <a:lnTo>
                            <a:pt x="15" y="586"/>
                          </a:lnTo>
                          <a:lnTo>
                            <a:pt x="16" y="604"/>
                          </a:lnTo>
                          <a:lnTo>
                            <a:pt x="18" y="622"/>
                          </a:lnTo>
                          <a:lnTo>
                            <a:pt x="20" y="640"/>
                          </a:lnTo>
                          <a:lnTo>
                            <a:pt x="25" y="657"/>
                          </a:lnTo>
                          <a:lnTo>
                            <a:pt x="28" y="675"/>
                          </a:lnTo>
                          <a:lnTo>
                            <a:pt x="33" y="694"/>
                          </a:lnTo>
                          <a:lnTo>
                            <a:pt x="39" y="712"/>
                          </a:lnTo>
                          <a:lnTo>
                            <a:pt x="27" y="716"/>
                          </a:lnTo>
                          <a:close/>
                          <a:moveTo>
                            <a:pt x="17" y="431"/>
                          </a:moveTo>
                          <a:lnTo>
                            <a:pt x="22" y="414"/>
                          </a:lnTo>
                          <a:lnTo>
                            <a:pt x="28" y="396"/>
                          </a:lnTo>
                          <a:lnTo>
                            <a:pt x="35" y="378"/>
                          </a:lnTo>
                          <a:lnTo>
                            <a:pt x="42" y="360"/>
                          </a:lnTo>
                          <a:lnTo>
                            <a:pt x="50" y="344"/>
                          </a:lnTo>
                          <a:lnTo>
                            <a:pt x="58" y="326"/>
                          </a:lnTo>
                          <a:lnTo>
                            <a:pt x="68" y="309"/>
                          </a:lnTo>
                          <a:lnTo>
                            <a:pt x="77" y="293"/>
                          </a:lnTo>
                          <a:lnTo>
                            <a:pt x="88" y="276"/>
                          </a:lnTo>
                          <a:lnTo>
                            <a:pt x="99" y="260"/>
                          </a:lnTo>
                          <a:lnTo>
                            <a:pt x="110" y="244"/>
                          </a:lnTo>
                          <a:lnTo>
                            <a:pt x="122" y="227"/>
                          </a:lnTo>
                          <a:lnTo>
                            <a:pt x="148" y="196"/>
                          </a:lnTo>
                          <a:lnTo>
                            <a:pt x="175" y="167"/>
                          </a:lnTo>
                          <a:lnTo>
                            <a:pt x="185" y="175"/>
                          </a:lnTo>
                          <a:lnTo>
                            <a:pt x="158" y="205"/>
                          </a:lnTo>
                          <a:lnTo>
                            <a:pt x="132" y="235"/>
                          </a:lnTo>
                          <a:lnTo>
                            <a:pt x="120" y="252"/>
                          </a:lnTo>
                          <a:lnTo>
                            <a:pt x="109" y="267"/>
                          </a:lnTo>
                          <a:lnTo>
                            <a:pt x="99" y="283"/>
                          </a:lnTo>
                          <a:lnTo>
                            <a:pt x="89" y="299"/>
                          </a:lnTo>
                          <a:lnTo>
                            <a:pt x="79" y="315"/>
                          </a:lnTo>
                          <a:lnTo>
                            <a:pt x="70" y="332"/>
                          </a:lnTo>
                          <a:lnTo>
                            <a:pt x="61" y="348"/>
                          </a:lnTo>
                          <a:lnTo>
                            <a:pt x="53" y="366"/>
                          </a:lnTo>
                          <a:lnTo>
                            <a:pt x="47" y="383"/>
                          </a:lnTo>
                          <a:lnTo>
                            <a:pt x="40" y="399"/>
                          </a:lnTo>
                          <a:lnTo>
                            <a:pt x="35" y="417"/>
                          </a:lnTo>
                          <a:lnTo>
                            <a:pt x="29" y="435"/>
                          </a:lnTo>
                          <a:lnTo>
                            <a:pt x="17" y="431"/>
                          </a:lnTo>
                          <a:close/>
                          <a:moveTo>
                            <a:pt x="175" y="167"/>
                          </a:moveTo>
                          <a:lnTo>
                            <a:pt x="200" y="143"/>
                          </a:lnTo>
                          <a:lnTo>
                            <a:pt x="224" y="121"/>
                          </a:lnTo>
                          <a:lnTo>
                            <a:pt x="250" y="101"/>
                          </a:lnTo>
                          <a:lnTo>
                            <a:pt x="276" y="83"/>
                          </a:lnTo>
                          <a:lnTo>
                            <a:pt x="304" y="67"/>
                          </a:lnTo>
                          <a:lnTo>
                            <a:pt x="332" y="52"/>
                          </a:lnTo>
                          <a:lnTo>
                            <a:pt x="361" y="40"/>
                          </a:lnTo>
                          <a:lnTo>
                            <a:pt x="390" y="29"/>
                          </a:lnTo>
                          <a:lnTo>
                            <a:pt x="395" y="41"/>
                          </a:lnTo>
                          <a:lnTo>
                            <a:pt x="366" y="51"/>
                          </a:lnTo>
                          <a:lnTo>
                            <a:pt x="338" y="65"/>
                          </a:lnTo>
                          <a:lnTo>
                            <a:pt x="311" y="78"/>
                          </a:lnTo>
                          <a:lnTo>
                            <a:pt x="284" y="94"/>
                          </a:lnTo>
                          <a:lnTo>
                            <a:pt x="257" y="112"/>
                          </a:lnTo>
                          <a:lnTo>
                            <a:pt x="233" y="131"/>
                          </a:lnTo>
                          <a:lnTo>
                            <a:pt x="209" y="152"/>
                          </a:lnTo>
                          <a:lnTo>
                            <a:pt x="185" y="175"/>
                          </a:lnTo>
                          <a:lnTo>
                            <a:pt x="175" y="167"/>
                          </a:lnTo>
                          <a:close/>
                          <a:moveTo>
                            <a:pt x="390" y="29"/>
                          </a:moveTo>
                          <a:lnTo>
                            <a:pt x="422" y="19"/>
                          </a:lnTo>
                          <a:lnTo>
                            <a:pt x="453" y="11"/>
                          </a:lnTo>
                          <a:lnTo>
                            <a:pt x="485" y="6"/>
                          </a:lnTo>
                          <a:lnTo>
                            <a:pt x="517" y="3"/>
                          </a:lnTo>
                          <a:lnTo>
                            <a:pt x="549" y="0"/>
                          </a:lnTo>
                          <a:lnTo>
                            <a:pt x="582" y="0"/>
                          </a:lnTo>
                          <a:lnTo>
                            <a:pt x="614" y="1"/>
                          </a:lnTo>
                          <a:lnTo>
                            <a:pt x="648" y="6"/>
                          </a:lnTo>
                          <a:lnTo>
                            <a:pt x="645" y="18"/>
                          </a:lnTo>
                          <a:lnTo>
                            <a:pt x="613" y="15"/>
                          </a:lnTo>
                          <a:lnTo>
                            <a:pt x="581" y="12"/>
                          </a:lnTo>
                          <a:lnTo>
                            <a:pt x="550" y="12"/>
                          </a:lnTo>
                          <a:lnTo>
                            <a:pt x="518" y="15"/>
                          </a:lnTo>
                          <a:lnTo>
                            <a:pt x="487" y="19"/>
                          </a:lnTo>
                          <a:lnTo>
                            <a:pt x="456" y="25"/>
                          </a:lnTo>
                          <a:lnTo>
                            <a:pt x="425" y="31"/>
                          </a:lnTo>
                          <a:lnTo>
                            <a:pt x="395" y="41"/>
                          </a:lnTo>
                          <a:lnTo>
                            <a:pt x="390" y="29"/>
                          </a:lnTo>
                          <a:close/>
                          <a:moveTo>
                            <a:pt x="648" y="6"/>
                          </a:moveTo>
                          <a:lnTo>
                            <a:pt x="667" y="8"/>
                          </a:lnTo>
                          <a:lnTo>
                            <a:pt x="687" y="12"/>
                          </a:lnTo>
                          <a:lnTo>
                            <a:pt x="704" y="17"/>
                          </a:lnTo>
                          <a:lnTo>
                            <a:pt x="723" y="21"/>
                          </a:lnTo>
                          <a:lnTo>
                            <a:pt x="741" y="27"/>
                          </a:lnTo>
                          <a:lnTo>
                            <a:pt x="757" y="34"/>
                          </a:lnTo>
                          <a:lnTo>
                            <a:pt x="774" y="41"/>
                          </a:lnTo>
                          <a:lnTo>
                            <a:pt x="791" y="48"/>
                          </a:lnTo>
                          <a:lnTo>
                            <a:pt x="806" y="57"/>
                          </a:lnTo>
                          <a:lnTo>
                            <a:pt x="821" y="66"/>
                          </a:lnTo>
                          <a:lnTo>
                            <a:pt x="835" y="75"/>
                          </a:lnTo>
                          <a:lnTo>
                            <a:pt x="850" y="86"/>
                          </a:lnTo>
                          <a:lnTo>
                            <a:pt x="863" y="96"/>
                          </a:lnTo>
                          <a:lnTo>
                            <a:pt x="875" y="107"/>
                          </a:lnTo>
                          <a:lnTo>
                            <a:pt x="887" y="119"/>
                          </a:lnTo>
                          <a:lnTo>
                            <a:pt x="899" y="131"/>
                          </a:lnTo>
                          <a:lnTo>
                            <a:pt x="889" y="140"/>
                          </a:lnTo>
                          <a:lnTo>
                            <a:pt x="878" y="128"/>
                          </a:lnTo>
                          <a:lnTo>
                            <a:pt x="866" y="117"/>
                          </a:lnTo>
                          <a:lnTo>
                            <a:pt x="854" y="106"/>
                          </a:lnTo>
                          <a:lnTo>
                            <a:pt x="842" y="96"/>
                          </a:lnTo>
                          <a:lnTo>
                            <a:pt x="828" y="86"/>
                          </a:lnTo>
                          <a:lnTo>
                            <a:pt x="814" y="77"/>
                          </a:lnTo>
                          <a:lnTo>
                            <a:pt x="800" y="68"/>
                          </a:lnTo>
                          <a:lnTo>
                            <a:pt x="784" y="60"/>
                          </a:lnTo>
                          <a:lnTo>
                            <a:pt x="769" y="52"/>
                          </a:lnTo>
                          <a:lnTo>
                            <a:pt x="753" y="46"/>
                          </a:lnTo>
                          <a:lnTo>
                            <a:pt x="736" y="39"/>
                          </a:lnTo>
                          <a:lnTo>
                            <a:pt x="719" y="34"/>
                          </a:lnTo>
                          <a:lnTo>
                            <a:pt x="701" y="29"/>
                          </a:lnTo>
                          <a:lnTo>
                            <a:pt x="683" y="25"/>
                          </a:lnTo>
                          <a:lnTo>
                            <a:pt x="664" y="21"/>
                          </a:lnTo>
                          <a:lnTo>
                            <a:pt x="645" y="18"/>
                          </a:lnTo>
                          <a:lnTo>
                            <a:pt x="648" y="6"/>
                          </a:lnTo>
                          <a:close/>
                          <a:moveTo>
                            <a:pt x="899" y="131"/>
                          </a:moveTo>
                          <a:lnTo>
                            <a:pt x="909" y="144"/>
                          </a:lnTo>
                          <a:lnTo>
                            <a:pt x="919" y="158"/>
                          </a:lnTo>
                          <a:lnTo>
                            <a:pt x="929" y="171"/>
                          </a:lnTo>
                          <a:lnTo>
                            <a:pt x="937" y="185"/>
                          </a:lnTo>
                          <a:lnTo>
                            <a:pt x="946" y="200"/>
                          </a:lnTo>
                          <a:lnTo>
                            <a:pt x="953" y="215"/>
                          </a:lnTo>
                          <a:lnTo>
                            <a:pt x="960" y="231"/>
                          </a:lnTo>
                          <a:lnTo>
                            <a:pt x="966" y="247"/>
                          </a:lnTo>
                          <a:lnTo>
                            <a:pt x="971" y="264"/>
                          </a:lnTo>
                          <a:lnTo>
                            <a:pt x="976" y="282"/>
                          </a:lnTo>
                          <a:lnTo>
                            <a:pt x="980" y="299"/>
                          </a:lnTo>
                          <a:lnTo>
                            <a:pt x="984" y="317"/>
                          </a:lnTo>
                          <a:lnTo>
                            <a:pt x="986" y="336"/>
                          </a:lnTo>
                          <a:lnTo>
                            <a:pt x="988" y="355"/>
                          </a:lnTo>
                          <a:lnTo>
                            <a:pt x="989" y="375"/>
                          </a:lnTo>
                          <a:lnTo>
                            <a:pt x="989" y="395"/>
                          </a:lnTo>
                          <a:lnTo>
                            <a:pt x="976" y="395"/>
                          </a:lnTo>
                          <a:lnTo>
                            <a:pt x="976" y="375"/>
                          </a:lnTo>
                          <a:lnTo>
                            <a:pt x="975" y="356"/>
                          </a:lnTo>
                          <a:lnTo>
                            <a:pt x="973" y="337"/>
                          </a:lnTo>
                          <a:lnTo>
                            <a:pt x="970" y="319"/>
                          </a:lnTo>
                          <a:lnTo>
                            <a:pt x="967" y="302"/>
                          </a:lnTo>
                          <a:lnTo>
                            <a:pt x="964" y="285"/>
                          </a:lnTo>
                          <a:lnTo>
                            <a:pt x="959" y="268"/>
                          </a:lnTo>
                          <a:lnTo>
                            <a:pt x="954" y="252"/>
                          </a:lnTo>
                          <a:lnTo>
                            <a:pt x="948" y="236"/>
                          </a:lnTo>
                          <a:lnTo>
                            <a:pt x="942" y="221"/>
                          </a:lnTo>
                          <a:lnTo>
                            <a:pt x="934" y="206"/>
                          </a:lnTo>
                          <a:lnTo>
                            <a:pt x="926" y="192"/>
                          </a:lnTo>
                          <a:lnTo>
                            <a:pt x="918" y="178"/>
                          </a:lnTo>
                          <a:lnTo>
                            <a:pt x="909" y="164"/>
                          </a:lnTo>
                          <a:lnTo>
                            <a:pt x="899" y="152"/>
                          </a:lnTo>
                          <a:lnTo>
                            <a:pt x="889" y="140"/>
                          </a:lnTo>
                          <a:lnTo>
                            <a:pt x="899" y="131"/>
                          </a:lnTo>
                          <a:close/>
                          <a:moveTo>
                            <a:pt x="989" y="395"/>
                          </a:moveTo>
                          <a:lnTo>
                            <a:pt x="989" y="406"/>
                          </a:lnTo>
                          <a:lnTo>
                            <a:pt x="989" y="416"/>
                          </a:lnTo>
                          <a:lnTo>
                            <a:pt x="989" y="424"/>
                          </a:lnTo>
                          <a:lnTo>
                            <a:pt x="989" y="430"/>
                          </a:lnTo>
                          <a:lnTo>
                            <a:pt x="976" y="430"/>
                          </a:lnTo>
                          <a:lnTo>
                            <a:pt x="976" y="424"/>
                          </a:lnTo>
                          <a:lnTo>
                            <a:pt x="976" y="416"/>
                          </a:lnTo>
                          <a:lnTo>
                            <a:pt x="976" y="406"/>
                          </a:lnTo>
                          <a:lnTo>
                            <a:pt x="976" y="395"/>
                          </a:lnTo>
                          <a:lnTo>
                            <a:pt x="989" y="395"/>
                          </a:lnTo>
                          <a:close/>
                          <a:moveTo>
                            <a:pt x="989" y="430"/>
                          </a:moveTo>
                          <a:lnTo>
                            <a:pt x="989" y="440"/>
                          </a:lnTo>
                          <a:lnTo>
                            <a:pt x="989" y="450"/>
                          </a:lnTo>
                          <a:lnTo>
                            <a:pt x="989" y="463"/>
                          </a:lnTo>
                          <a:lnTo>
                            <a:pt x="988" y="482"/>
                          </a:lnTo>
                          <a:lnTo>
                            <a:pt x="976" y="481"/>
                          </a:lnTo>
                          <a:lnTo>
                            <a:pt x="976" y="463"/>
                          </a:lnTo>
                          <a:lnTo>
                            <a:pt x="977" y="451"/>
                          </a:lnTo>
                          <a:lnTo>
                            <a:pt x="977" y="440"/>
                          </a:lnTo>
                          <a:lnTo>
                            <a:pt x="976" y="430"/>
                          </a:lnTo>
                          <a:lnTo>
                            <a:pt x="989" y="430"/>
                          </a:lnTo>
                          <a:close/>
                          <a:moveTo>
                            <a:pt x="981" y="488"/>
                          </a:moveTo>
                          <a:lnTo>
                            <a:pt x="975" y="488"/>
                          </a:lnTo>
                          <a:lnTo>
                            <a:pt x="976" y="481"/>
                          </a:lnTo>
                          <a:lnTo>
                            <a:pt x="981" y="482"/>
                          </a:lnTo>
                          <a:lnTo>
                            <a:pt x="981" y="488"/>
                          </a:lnTo>
                          <a:close/>
                          <a:moveTo>
                            <a:pt x="981" y="476"/>
                          </a:moveTo>
                          <a:lnTo>
                            <a:pt x="997" y="476"/>
                          </a:lnTo>
                          <a:lnTo>
                            <a:pt x="1009" y="476"/>
                          </a:lnTo>
                          <a:lnTo>
                            <a:pt x="1018" y="476"/>
                          </a:lnTo>
                          <a:lnTo>
                            <a:pt x="1027" y="476"/>
                          </a:lnTo>
                          <a:lnTo>
                            <a:pt x="1027" y="488"/>
                          </a:lnTo>
                          <a:lnTo>
                            <a:pt x="1018" y="488"/>
                          </a:lnTo>
                          <a:lnTo>
                            <a:pt x="1009" y="488"/>
                          </a:lnTo>
                          <a:lnTo>
                            <a:pt x="997" y="488"/>
                          </a:lnTo>
                          <a:lnTo>
                            <a:pt x="981" y="488"/>
                          </a:lnTo>
                          <a:lnTo>
                            <a:pt x="981" y="476"/>
                          </a:lnTo>
                          <a:close/>
                          <a:moveTo>
                            <a:pt x="1027" y="476"/>
                          </a:moveTo>
                          <a:lnTo>
                            <a:pt x="1037" y="476"/>
                          </a:lnTo>
                          <a:lnTo>
                            <a:pt x="1049" y="476"/>
                          </a:lnTo>
                          <a:lnTo>
                            <a:pt x="1049" y="488"/>
                          </a:lnTo>
                          <a:lnTo>
                            <a:pt x="1037" y="488"/>
                          </a:lnTo>
                          <a:lnTo>
                            <a:pt x="1027" y="488"/>
                          </a:lnTo>
                          <a:lnTo>
                            <a:pt x="1027" y="476"/>
                          </a:lnTo>
                          <a:close/>
                          <a:moveTo>
                            <a:pt x="1049" y="476"/>
                          </a:moveTo>
                          <a:lnTo>
                            <a:pt x="1066" y="476"/>
                          </a:lnTo>
                          <a:lnTo>
                            <a:pt x="1054" y="487"/>
                          </a:lnTo>
                          <a:lnTo>
                            <a:pt x="1049" y="481"/>
                          </a:lnTo>
                          <a:lnTo>
                            <a:pt x="1049" y="476"/>
                          </a:lnTo>
                          <a:close/>
                          <a:moveTo>
                            <a:pt x="1054" y="487"/>
                          </a:moveTo>
                          <a:lnTo>
                            <a:pt x="1048" y="491"/>
                          </a:lnTo>
                          <a:lnTo>
                            <a:pt x="1042" y="497"/>
                          </a:lnTo>
                          <a:lnTo>
                            <a:pt x="1034" y="488"/>
                          </a:lnTo>
                          <a:lnTo>
                            <a:pt x="1040" y="481"/>
                          </a:lnTo>
                          <a:lnTo>
                            <a:pt x="1045" y="477"/>
                          </a:lnTo>
                          <a:lnTo>
                            <a:pt x="1054" y="487"/>
                          </a:lnTo>
                          <a:close/>
                          <a:moveTo>
                            <a:pt x="1042" y="497"/>
                          </a:moveTo>
                          <a:lnTo>
                            <a:pt x="1058" y="482"/>
                          </a:lnTo>
                          <a:lnTo>
                            <a:pt x="1042" y="497"/>
                          </a:lnTo>
                          <a:lnTo>
                            <a:pt x="1038" y="492"/>
                          </a:lnTo>
                          <a:lnTo>
                            <a:pt x="1042" y="497"/>
                          </a:lnTo>
                          <a:close/>
                          <a:moveTo>
                            <a:pt x="1042" y="497"/>
                          </a:moveTo>
                          <a:lnTo>
                            <a:pt x="1017" y="520"/>
                          </a:lnTo>
                          <a:lnTo>
                            <a:pt x="987" y="549"/>
                          </a:lnTo>
                          <a:lnTo>
                            <a:pt x="953" y="581"/>
                          </a:lnTo>
                          <a:lnTo>
                            <a:pt x="917" y="614"/>
                          </a:lnTo>
                          <a:lnTo>
                            <a:pt x="882" y="646"/>
                          </a:lnTo>
                          <a:lnTo>
                            <a:pt x="851" y="675"/>
                          </a:lnTo>
                          <a:lnTo>
                            <a:pt x="825" y="697"/>
                          </a:lnTo>
                          <a:lnTo>
                            <a:pt x="808" y="713"/>
                          </a:lnTo>
                          <a:lnTo>
                            <a:pt x="800" y="703"/>
                          </a:lnTo>
                          <a:lnTo>
                            <a:pt x="817" y="687"/>
                          </a:lnTo>
                          <a:lnTo>
                            <a:pt x="843" y="665"/>
                          </a:lnTo>
                          <a:lnTo>
                            <a:pt x="874" y="636"/>
                          </a:lnTo>
                          <a:lnTo>
                            <a:pt x="908" y="604"/>
                          </a:lnTo>
                          <a:lnTo>
                            <a:pt x="944" y="571"/>
                          </a:lnTo>
                          <a:lnTo>
                            <a:pt x="978" y="540"/>
                          </a:lnTo>
                          <a:lnTo>
                            <a:pt x="1009" y="511"/>
                          </a:lnTo>
                          <a:lnTo>
                            <a:pt x="1034" y="488"/>
                          </a:lnTo>
                          <a:lnTo>
                            <a:pt x="1042" y="497"/>
                          </a:lnTo>
                          <a:close/>
                          <a:moveTo>
                            <a:pt x="808" y="713"/>
                          </a:moveTo>
                          <a:lnTo>
                            <a:pt x="804" y="717"/>
                          </a:lnTo>
                          <a:lnTo>
                            <a:pt x="800" y="713"/>
                          </a:lnTo>
                          <a:lnTo>
                            <a:pt x="804" y="708"/>
                          </a:lnTo>
                          <a:lnTo>
                            <a:pt x="808" y="713"/>
                          </a:lnTo>
                          <a:close/>
                          <a:moveTo>
                            <a:pt x="800" y="713"/>
                          </a:moveTo>
                          <a:lnTo>
                            <a:pt x="765" y="676"/>
                          </a:lnTo>
                          <a:lnTo>
                            <a:pt x="739" y="646"/>
                          </a:lnTo>
                          <a:lnTo>
                            <a:pt x="715" y="621"/>
                          </a:lnTo>
                          <a:lnTo>
                            <a:pt x="696" y="600"/>
                          </a:lnTo>
                          <a:lnTo>
                            <a:pt x="706" y="591"/>
                          </a:lnTo>
                          <a:lnTo>
                            <a:pt x="725" y="612"/>
                          </a:lnTo>
                          <a:lnTo>
                            <a:pt x="747" y="637"/>
                          </a:lnTo>
                          <a:lnTo>
                            <a:pt x="775" y="667"/>
                          </a:lnTo>
                          <a:lnTo>
                            <a:pt x="808" y="704"/>
                          </a:lnTo>
                          <a:lnTo>
                            <a:pt x="800" y="713"/>
                          </a:lnTo>
                          <a:close/>
                          <a:moveTo>
                            <a:pt x="696" y="600"/>
                          </a:moveTo>
                          <a:lnTo>
                            <a:pt x="620" y="513"/>
                          </a:lnTo>
                          <a:lnTo>
                            <a:pt x="696" y="600"/>
                          </a:lnTo>
                          <a:lnTo>
                            <a:pt x="701" y="595"/>
                          </a:lnTo>
                          <a:lnTo>
                            <a:pt x="696" y="600"/>
                          </a:lnTo>
                          <a:close/>
                          <a:moveTo>
                            <a:pt x="696" y="600"/>
                          </a:moveTo>
                          <a:lnTo>
                            <a:pt x="673" y="573"/>
                          </a:lnTo>
                          <a:lnTo>
                            <a:pt x="650" y="548"/>
                          </a:lnTo>
                          <a:lnTo>
                            <a:pt x="623" y="520"/>
                          </a:lnTo>
                          <a:lnTo>
                            <a:pt x="590" y="486"/>
                          </a:lnTo>
                          <a:lnTo>
                            <a:pt x="600" y="477"/>
                          </a:lnTo>
                          <a:lnTo>
                            <a:pt x="633" y="511"/>
                          </a:lnTo>
                          <a:lnTo>
                            <a:pt x="660" y="539"/>
                          </a:lnTo>
                          <a:lnTo>
                            <a:pt x="683" y="564"/>
                          </a:lnTo>
                          <a:lnTo>
                            <a:pt x="706" y="591"/>
                          </a:lnTo>
                          <a:lnTo>
                            <a:pt x="696" y="600"/>
                          </a:lnTo>
                          <a:close/>
                          <a:moveTo>
                            <a:pt x="590" y="486"/>
                          </a:moveTo>
                          <a:lnTo>
                            <a:pt x="579" y="475"/>
                          </a:lnTo>
                          <a:lnTo>
                            <a:pt x="594" y="475"/>
                          </a:lnTo>
                          <a:lnTo>
                            <a:pt x="594" y="481"/>
                          </a:lnTo>
                          <a:lnTo>
                            <a:pt x="590" y="486"/>
                          </a:lnTo>
                          <a:close/>
                          <a:moveTo>
                            <a:pt x="594" y="475"/>
                          </a:moveTo>
                          <a:lnTo>
                            <a:pt x="607" y="475"/>
                          </a:lnTo>
                          <a:lnTo>
                            <a:pt x="617" y="475"/>
                          </a:lnTo>
                          <a:lnTo>
                            <a:pt x="624" y="475"/>
                          </a:lnTo>
                          <a:lnTo>
                            <a:pt x="632" y="475"/>
                          </a:lnTo>
                          <a:lnTo>
                            <a:pt x="633" y="487"/>
                          </a:lnTo>
                          <a:lnTo>
                            <a:pt x="624" y="487"/>
                          </a:lnTo>
                          <a:lnTo>
                            <a:pt x="617" y="487"/>
                          </a:lnTo>
                          <a:lnTo>
                            <a:pt x="607" y="487"/>
                          </a:lnTo>
                          <a:lnTo>
                            <a:pt x="594" y="487"/>
                          </a:lnTo>
                          <a:lnTo>
                            <a:pt x="594" y="475"/>
                          </a:lnTo>
                          <a:close/>
                          <a:moveTo>
                            <a:pt x="632" y="475"/>
                          </a:moveTo>
                          <a:lnTo>
                            <a:pt x="644" y="473"/>
                          </a:lnTo>
                          <a:lnTo>
                            <a:pt x="660" y="473"/>
                          </a:lnTo>
                          <a:lnTo>
                            <a:pt x="660" y="487"/>
                          </a:lnTo>
                          <a:lnTo>
                            <a:pt x="644" y="487"/>
                          </a:lnTo>
                          <a:lnTo>
                            <a:pt x="633" y="487"/>
                          </a:lnTo>
                          <a:lnTo>
                            <a:pt x="632" y="475"/>
                          </a:lnTo>
                          <a:close/>
                          <a:moveTo>
                            <a:pt x="667" y="481"/>
                          </a:moveTo>
                          <a:lnTo>
                            <a:pt x="665" y="487"/>
                          </a:lnTo>
                          <a:lnTo>
                            <a:pt x="660" y="487"/>
                          </a:lnTo>
                          <a:lnTo>
                            <a:pt x="660" y="480"/>
                          </a:lnTo>
                          <a:lnTo>
                            <a:pt x="667" y="481"/>
                          </a:lnTo>
                          <a:close/>
                          <a:moveTo>
                            <a:pt x="653" y="480"/>
                          </a:moveTo>
                          <a:lnTo>
                            <a:pt x="654" y="462"/>
                          </a:lnTo>
                          <a:lnTo>
                            <a:pt x="654" y="447"/>
                          </a:lnTo>
                          <a:lnTo>
                            <a:pt x="668" y="447"/>
                          </a:lnTo>
                          <a:lnTo>
                            <a:pt x="668" y="455"/>
                          </a:lnTo>
                          <a:lnTo>
                            <a:pt x="668" y="462"/>
                          </a:lnTo>
                          <a:lnTo>
                            <a:pt x="668" y="471"/>
                          </a:lnTo>
                          <a:lnTo>
                            <a:pt x="667" y="481"/>
                          </a:lnTo>
                          <a:lnTo>
                            <a:pt x="653" y="480"/>
                          </a:lnTo>
                          <a:close/>
                          <a:moveTo>
                            <a:pt x="654" y="447"/>
                          </a:moveTo>
                          <a:lnTo>
                            <a:pt x="654" y="431"/>
                          </a:lnTo>
                          <a:lnTo>
                            <a:pt x="652" y="418"/>
                          </a:lnTo>
                          <a:lnTo>
                            <a:pt x="665" y="416"/>
                          </a:lnTo>
                          <a:lnTo>
                            <a:pt x="667" y="430"/>
                          </a:lnTo>
                          <a:lnTo>
                            <a:pt x="668" y="447"/>
                          </a:lnTo>
                          <a:lnTo>
                            <a:pt x="654" y="447"/>
                          </a:lnTo>
                          <a:close/>
                          <a:moveTo>
                            <a:pt x="652" y="418"/>
                          </a:moveTo>
                          <a:lnTo>
                            <a:pt x="649" y="404"/>
                          </a:lnTo>
                          <a:lnTo>
                            <a:pt x="644" y="390"/>
                          </a:lnTo>
                          <a:lnTo>
                            <a:pt x="639" y="377"/>
                          </a:lnTo>
                          <a:lnTo>
                            <a:pt x="631" y="365"/>
                          </a:lnTo>
                          <a:lnTo>
                            <a:pt x="642" y="358"/>
                          </a:lnTo>
                          <a:lnTo>
                            <a:pt x="650" y="372"/>
                          </a:lnTo>
                          <a:lnTo>
                            <a:pt x="657" y="385"/>
                          </a:lnTo>
                          <a:lnTo>
                            <a:pt x="661" y="400"/>
                          </a:lnTo>
                          <a:lnTo>
                            <a:pt x="665" y="416"/>
                          </a:lnTo>
                          <a:lnTo>
                            <a:pt x="652" y="418"/>
                          </a:lnTo>
                          <a:close/>
                          <a:moveTo>
                            <a:pt x="631" y="365"/>
                          </a:moveTo>
                          <a:lnTo>
                            <a:pt x="622" y="352"/>
                          </a:lnTo>
                          <a:lnTo>
                            <a:pt x="611" y="339"/>
                          </a:lnTo>
                          <a:lnTo>
                            <a:pt x="599" y="327"/>
                          </a:lnTo>
                          <a:lnTo>
                            <a:pt x="586" y="317"/>
                          </a:lnTo>
                          <a:lnTo>
                            <a:pt x="571" y="308"/>
                          </a:lnTo>
                          <a:lnTo>
                            <a:pt x="556" y="301"/>
                          </a:lnTo>
                          <a:lnTo>
                            <a:pt x="540" y="294"/>
                          </a:lnTo>
                          <a:lnTo>
                            <a:pt x="524" y="288"/>
                          </a:lnTo>
                          <a:lnTo>
                            <a:pt x="527" y="276"/>
                          </a:lnTo>
                          <a:lnTo>
                            <a:pt x="545" y="282"/>
                          </a:lnTo>
                          <a:lnTo>
                            <a:pt x="562" y="290"/>
                          </a:lnTo>
                          <a:lnTo>
                            <a:pt x="578" y="297"/>
                          </a:lnTo>
                          <a:lnTo>
                            <a:pt x="593" y="307"/>
                          </a:lnTo>
                          <a:lnTo>
                            <a:pt x="608" y="318"/>
                          </a:lnTo>
                          <a:lnTo>
                            <a:pt x="620" y="331"/>
                          </a:lnTo>
                          <a:lnTo>
                            <a:pt x="632" y="344"/>
                          </a:lnTo>
                          <a:lnTo>
                            <a:pt x="642" y="358"/>
                          </a:lnTo>
                          <a:lnTo>
                            <a:pt x="631" y="365"/>
                          </a:lnTo>
                          <a:close/>
                          <a:moveTo>
                            <a:pt x="524" y="288"/>
                          </a:moveTo>
                          <a:lnTo>
                            <a:pt x="506" y="284"/>
                          </a:lnTo>
                          <a:lnTo>
                            <a:pt x="487" y="281"/>
                          </a:lnTo>
                          <a:lnTo>
                            <a:pt x="469" y="277"/>
                          </a:lnTo>
                          <a:lnTo>
                            <a:pt x="450" y="276"/>
                          </a:lnTo>
                          <a:lnTo>
                            <a:pt x="430" y="276"/>
                          </a:lnTo>
                          <a:lnTo>
                            <a:pt x="412" y="277"/>
                          </a:lnTo>
                          <a:lnTo>
                            <a:pt x="393" y="278"/>
                          </a:lnTo>
                          <a:lnTo>
                            <a:pt x="374" y="282"/>
                          </a:lnTo>
                          <a:lnTo>
                            <a:pt x="372" y="270"/>
                          </a:lnTo>
                          <a:lnTo>
                            <a:pt x="392" y="266"/>
                          </a:lnTo>
                          <a:lnTo>
                            <a:pt x="412" y="264"/>
                          </a:lnTo>
                          <a:lnTo>
                            <a:pt x="430" y="263"/>
                          </a:lnTo>
                          <a:lnTo>
                            <a:pt x="450" y="264"/>
                          </a:lnTo>
                          <a:lnTo>
                            <a:pt x="470" y="265"/>
                          </a:lnTo>
                          <a:lnTo>
                            <a:pt x="489" y="267"/>
                          </a:lnTo>
                          <a:lnTo>
                            <a:pt x="509" y="272"/>
                          </a:lnTo>
                          <a:lnTo>
                            <a:pt x="527" y="276"/>
                          </a:lnTo>
                          <a:lnTo>
                            <a:pt x="524" y="288"/>
                          </a:lnTo>
                          <a:close/>
                          <a:moveTo>
                            <a:pt x="374" y="282"/>
                          </a:moveTo>
                          <a:lnTo>
                            <a:pt x="359" y="285"/>
                          </a:lnTo>
                          <a:lnTo>
                            <a:pt x="345" y="288"/>
                          </a:lnTo>
                          <a:lnTo>
                            <a:pt x="331" y="293"/>
                          </a:lnTo>
                          <a:lnTo>
                            <a:pt x="317" y="297"/>
                          </a:lnTo>
                          <a:lnTo>
                            <a:pt x="304" y="303"/>
                          </a:lnTo>
                          <a:lnTo>
                            <a:pt x="291" y="308"/>
                          </a:lnTo>
                          <a:lnTo>
                            <a:pt x="278" y="315"/>
                          </a:lnTo>
                          <a:lnTo>
                            <a:pt x="266" y="323"/>
                          </a:lnTo>
                          <a:lnTo>
                            <a:pt x="259" y="312"/>
                          </a:lnTo>
                          <a:lnTo>
                            <a:pt x="272" y="304"/>
                          </a:lnTo>
                          <a:lnTo>
                            <a:pt x="285" y="297"/>
                          </a:lnTo>
                          <a:lnTo>
                            <a:pt x="298" y="291"/>
                          </a:lnTo>
                          <a:lnTo>
                            <a:pt x="313" y="285"/>
                          </a:lnTo>
                          <a:lnTo>
                            <a:pt x="327" y="281"/>
                          </a:lnTo>
                          <a:lnTo>
                            <a:pt x="342" y="276"/>
                          </a:lnTo>
                          <a:lnTo>
                            <a:pt x="356" y="272"/>
                          </a:lnTo>
                          <a:lnTo>
                            <a:pt x="372" y="270"/>
                          </a:lnTo>
                          <a:lnTo>
                            <a:pt x="374" y="282"/>
                          </a:lnTo>
                          <a:close/>
                          <a:moveTo>
                            <a:pt x="266" y="323"/>
                          </a:moveTo>
                          <a:lnTo>
                            <a:pt x="242" y="338"/>
                          </a:lnTo>
                          <a:lnTo>
                            <a:pt x="220" y="356"/>
                          </a:lnTo>
                          <a:lnTo>
                            <a:pt x="199" y="374"/>
                          </a:lnTo>
                          <a:lnTo>
                            <a:pt x="180" y="394"/>
                          </a:lnTo>
                          <a:lnTo>
                            <a:pt x="161" y="414"/>
                          </a:lnTo>
                          <a:lnTo>
                            <a:pt x="143" y="436"/>
                          </a:lnTo>
                          <a:lnTo>
                            <a:pt x="128" y="459"/>
                          </a:lnTo>
                          <a:lnTo>
                            <a:pt x="113" y="482"/>
                          </a:lnTo>
                          <a:lnTo>
                            <a:pt x="102" y="476"/>
                          </a:lnTo>
                          <a:lnTo>
                            <a:pt x="117" y="451"/>
                          </a:lnTo>
                          <a:lnTo>
                            <a:pt x="133" y="428"/>
                          </a:lnTo>
                          <a:lnTo>
                            <a:pt x="151" y="406"/>
                          </a:lnTo>
                          <a:lnTo>
                            <a:pt x="170" y="385"/>
                          </a:lnTo>
                          <a:lnTo>
                            <a:pt x="190" y="365"/>
                          </a:lnTo>
                          <a:lnTo>
                            <a:pt x="212" y="346"/>
                          </a:lnTo>
                          <a:lnTo>
                            <a:pt x="235" y="328"/>
                          </a:lnTo>
                          <a:lnTo>
                            <a:pt x="259" y="312"/>
                          </a:lnTo>
                          <a:lnTo>
                            <a:pt x="266" y="323"/>
                          </a:lnTo>
                          <a:close/>
                          <a:moveTo>
                            <a:pt x="113" y="482"/>
                          </a:moveTo>
                          <a:lnTo>
                            <a:pt x="99" y="509"/>
                          </a:lnTo>
                          <a:lnTo>
                            <a:pt x="87" y="536"/>
                          </a:lnTo>
                          <a:lnTo>
                            <a:pt x="76" y="563"/>
                          </a:lnTo>
                          <a:lnTo>
                            <a:pt x="66" y="592"/>
                          </a:lnTo>
                          <a:lnTo>
                            <a:pt x="57" y="622"/>
                          </a:lnTo>
                          <a:lnTo>
                            <a:pt x="49" y="652"/>
                          </a:lnTo>
                          <a:lnTo>
                            <a:pt x="43" y="683"/>
                          </a:lnTo>
                          <a:lnTo>
                            <a:pt x="39" y="715"/>
                          </a:lnTo>
                          <a:lnTo>
                            <a:pt x="27" y="713"/>
                          </a:lnTo>
                          <a:lnTo>
                            <a:pt x="31" y="681"/>
                          </a:lnTo>
                          <a:lnTo>
                            <a:pt x="37" y="650"/>
                          </a:lnTo>
                          <a:lnTo>
                            <a:pt x="45" y="619"/>
                          </a:lnTo>
                          <a:lnTo>
                            <a:pt x="53" y="589"/>
                          </a:lnTo>
                          <a:lnTo>
                            <a:pt x="63" y="559"/>
                          </a:lnTo>
                          <a:lnTo>
                            <a:pt x="74" y="530"/>
                          </a:lnTo>
                          <a:lnTo>
                            <a:pt x="88" y="502"/>
                          </a:lnTo>
                          <a:lnTo>
                            <a:pt x="102" y="476"/>
                          </a:lnTo>
                          <a:lnTo>
                            <a:pt x="113" y="482"/>
                          </a:lnTo>
                          <a:close/>
                          <a:moveTo>
                            <a:pt x="39" y="715"/>
                          </a:moveTo>
                          <a:lnTo>
                            <a:pt x="36" y="744"/>
                          </a:lnTo>
                          <a:lnTo>
                            <a:pt x="27" y="716"/>
                          </a:lnTo>
                          <a:lnTo>
                            <a:pt x="32" y="714"/>
                          </a:lnTo>
                          <a:lnTo>
                            <a:pt x="39" y="715"/>
                          </a:lnTo>
                          <a:close/>
                        </a:path>
                      </a:pathLst>
                    </a:custGeom>
                    <a:solidFill>
                      <a:srgbClr val="FFFF99">
                        <a:alpha val="49001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3095" name="Group 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96" y="110"/>
                      <a:ext cx="3393" cy="435"/>
                      <a:chOff x="1196" y="110"/>
                      <a:chExt cx="3393" cy="435"/>
                    </a:xfrm>
                  </p:grpSpPr>
                  <p:grpSp>
                    <p:nvGrpSpPr>
                      <p:cNvPr id="3096" name="Group 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196" y="110"/>
                        <a:ext cx="3393" cy="435"/>
                        <a:chOff x="1196" y="110"/>
                        <a:chExt cx="3393" cy="435"/>
                      </a:xfrm>
                    </p:grpSpPr>
                    <p:sp>
                      <p:nvSpPr>
                        <p:cNvPr id="3097" name="Freeform 25"/>
                        <p:cNvSpPr>
                          <a:spLocks noChangeAspect="1" noEditPoints="1"/>
                        </p:cNvSpPr>
                        <p:nvPr/>
                      </p:nvSpPr>
                      <p:spPr bwMode="auto">
                        <a:xfrm>
                          <a:off x="1832" y="314"/>
                          <a:ext cx="2757" cy="10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4" y="85"/>
                            </a:cxn>
                            <a:cxn ang="0">
                              <a:pos x="178" y="172"/>
                            </a:cxn>
                            <a:cxn ang="0">
                              <a:pos x="412" y="15"/>
                            </a:cxn>
                            <a:cxn ang="0">
                              <a:pos x="494" y="234"/>
                            </a:cxn>
                            <a:cxn ang="0">
                              <a:pos x="1012" y="65"/>
                            </a:cxn>
                            <a:cxn ang="0">
                              <a:pos x="1015" y="168"/>
                            </a:cxn>
                            <a:cxn ang="0">
                              <a:pos x="1486" y="146"/>
                            </a:cxn>
                            <a:cxn ang="0">
                              <a:pos x="1618" y="106"/>
                            </a:cxn>
                            <a:cxn ang="0">
                              <a:pos x="1448" y="71"/>
                            </a:cxn>
                            <a:cxn ang="0">
                              <a:pos x="1639" y="215"/>
                            </a:cxn>
                            <a:cxn ang="0">
                              <a:pos x="1867" y="2"/>
                            </a:cxn>
                            <a:cxn ang="0">
                              <a:pos x="1946" y="260"/>
                            </a:cxn>
                            <a:cxn ang="0">
                              <a:pos x="2112" y="18"/>
                            </a:cxn>
                            <a:cxn ang="0">
                              <a:pos x="2179" y="69"/>
                            </a:cxn>
                            <a:cxn ang="0">
                              <a:pos x="2329" y="132"/>
                            </a:cxn>
                            <a:cxn ang="0">
                              <a:pos x="2269" y="193"/>
                            </a:cxn>
                            <a:cxn ang="0">
                              <a:pos x="2621" y="170"/>
                            </a:cxn>
                            <a:cxn ang="0">
                              <a:pos x="2737" y="84"/>
                            </a:cxn>
                            <a:cxn ang="0">
                              <a:pos x="2618" y="32"/>
                            </a:cxn>
                            <a:cxn ang="0">
                              <a:pos x="2723" y="249"/>
                            </a:cxn>
                            <a:cxn ang="0">
                              <a:pos x="2921" y="5"/>
                            </a:cxn>
                            <a:cxn ang="0">
                              <a:pos x="2958" y="241"/>
                            </a:cxn>
                            <a:cxn ang="0">
                              <a:pos x="3178" y="4"/>
                            </a:cxn>
                            <a:cxn ang="0">
                              <a:pos x="3180" y="64"/>
                            </a:cxn>
                            <a:cxn ang="0">
                              <a:pos x="3299" y="220"/>
                            </a:cxn>
                            <a:cxn ang="0">
                              <a:pos x="3712" y="228"/>
                            </a:cxn>
                            <a:cxn ang="0">
                              <a:pos x="3695" y="85"/>
                            </a:cxn>
                            <a:cxn ang="0">
                              <a:pos x="3801" y="101"/>
                            </a:cxn>
                            <a:cxn ang="0">
                              <a:pos x="3861" y="174"/>
                            </a:cxn>
                            <a:cxn ang="0">
                              <a:pos x="4225" y="3"/>
                            </a:cxn>
                            <a:cxn ang="0">
                              <a:pos x="4185" y="117"/>
                            </a:cxn>
                            <a:cxn ang="0">
                              <a:pos x="4341" y="243"/>
                            </a:cxn>
                            <a:cxn ang="0">
                              <a:pos x="4413" y="69"/>
                            </a:cxn>
                            <a:cxn ang="0">
                              <a:pos x="4578" y="187"/>
                            </a:cxn>
                            <a:cxn ang="0">
                              <a:pos x="4567" y="66"/>
                            </a:cxn>
                            <a:cxn ang="0">
                              <a:pos x="4531" y="260"/>
                            </a:cxn>
                            <a:cxn ang="0">
                              <a:pos x="4787" y="71"/>
                            </a:cxn>
                            <a:cxn ang="0">
                              <a:pos x="4675" y="155"/>
                            </a:cxn>
                            <a:cxn ang="0">
                              <a:pos x="4938" y="133"/>
                            </a:cxn>
                            <a:cxn ang="0">
                              <a:pos x="5059" y="262"/>
                            </a:cxn>
                            <a:cxn ang="0">
                              <a:pos x="5081" y="184"/>
                            </a:cxn>
                            <a:cxn ang="0">
                              <a:pos x="5304" y="60"/>
                            </a:cxn>
                            <a:cxn ang="0">
                              <a:pos x="5452" y="170"/>
                            </a:cxn>
                            <a:cxn ang="0">
                              <a:pos x="5561" y="9"/>
                            </a:cxn>
                            <a:cxn ang="0">
                              <a:pos x="5599" y="64"/>
                            </a:cxn>
                            <a:cxn ang="0">
                              <a:pos x="5711" y="68"/>
                            </a:cxn>
                            <a:cxn ang="0">
                              <a:pos x="5858" y="160"/>
                            </a:cxn>
                            <a:cxn ang="0">
                              <a:pos x="6005" y="205"/>
                            </a:cxn>
                            <a:cxn ang="0">
                              <a:pos x="6076" y="94"/>
                            </a:cxn>
                            <a:cxn ang="0">
                              <a:pos x="6265" y="166"/>
                            </a:cxn>
                            <a:cxn ang="0">
                              <a:pos x="6261" y="74"/>
                            </a:cxn>
                            <a:cxn ang="0">
                              <a:pos x="6394" y="86"/>
                            </a:cxn>
                            <a:cxn ang="0">
                              <a:pos x="6567" y="118"/>
                            </a:cxn>
                            <a:cxn ang="0">
                              <a:pos x="6477" y="64"/>
                            </a:cxn>
                            <a:cxn ang="0">
                              <a:pos x="6779" y="32"/>
                            </a:cxn>
                            <a:cxn ang="0">
                              <a:pos x="6984" y="66"/>
                            </a:cxn>
                            <a:cxn ang="0">
                              <a:pos x="6926" y="199"/>
                            </a:cxn>
                            <a:cxn ang="0">
                              <a:pos x="6905" y="18"/>
                            </a:cxn>
                            <a:cxn ang="0">
                              <a:pos x="7250" y="6"/>
                            </a:cxn>
                            <a:cxn ang="0">
                              <a:pos x="7173" y="88"/>
                            </a:cxn>
                            <a:cxn ang="0">
                              <a:pos x="7443" y="53"/>
                            </a:cxn>
                            <a:cxn ang="0">
                              <a:pos x="7588" y="179"/>
                            </a:cxn>
                          </a:cxnLst>
                          <a:rect l="0" t="0" r="r" b="b"/>
                          <a:pathLst>
                            <a:path w="7604" h="295">
                              <a:moveTo>
                                <a:pt x="0" y="260"/>
                              </a:moveTo>
                              <a:lnTo>
                                <a:pt x="45" y="6"/>
                              </a:lnTo>
                              <a:lnTo>
                                <a:pt x="109" y="6"/>
                              </a:lnTo>
                              <a:lnTo>
                                <a:pt x="63" y="260"/>
                              </a:lnTo>
                              <a:lnTo>
                                <a:pt x="0" y="260"/>
                              </a:lnTo>
                              <a:close/>
                              <a:moveTo>
                                <a:pt x="102" y="260"/>
                              </a:moveTo>
                              <a:lnTo>
                                <a:pt x="140" y="45"/>
                              </a:lnTo>
                              <a:lnTo>
                                <a:pt x="142" y="35"/>
                              </a:lnTo>
                              <a:lnTo>
                                <a:pt x="145" y="27"/>
                              </a:lnTo>
                              <a:lnTo>
                                <a:pt x="150" y="19"/>
                              </a:lnTo>
                              <a:lnTo>
                                <a:pt x="156" y="13"/>
                              </a:lnTo>
                              <a:lnTo>
                                <a:pt x="162" y="7"/>
                              </a:lnTo>
                              <a:lnTo>
                                <a:pt x="169" y="4"/>
                              </a:lnTo>
                              <a:lnTo>
                                <a:pt x="177" y="2"/>
                              </a:lnTo>
                              <a:lnTo>
                                <a:pt x="186" y="0"/>
                              </a:lnTo>
                              <a:lnTo>
                                <a:pt x="193" y="2"/>
                              </a:lnTo>
                              <a:lnTo>
                                <a:pt x="199" y="3"/>
                              </a:lnTo>
                              <a:lnTo>
                                <a:pt x="205" y="5"/>
                              </a:lnTo>
                              <a:lnTo>
                                <a:pt x="209" y="9"/>
                              </a:lnTo>
                              <a:lnTo>
                                <a:pt x="214" y="14"/>
                              </a:lnTo>
                              <a:lnTo>
                                <a:pt x="218" y="20"/>
                              </a:lnTo>
                              <a:lnTo>
                                <a:pt x="223" y="29"/>
                              </a:lnTo>
                              <a:lnTo>
                                <a:pt x="227" y="40"/>
                              </a:lnTo>
                              <a:lnTo>
                                <a:pt x="249" y="100"/>
                              </a:lnTo>
                              <a:lnTo>
                                <a:pt x="256" y="118"/>
                              </a:lnTo>
                              <a:lnTo>
                                <a:pt x="260" y="132"/>
                              </a:lnTo>
                              <a:lnTo>
                                <a:pt x="264" y="145"/>
                              </a:lnTo>
                              <a:lnTo>
                                <a:pt x="266" y="157"/>
                              </a:lnTo>
                              <a:lnTo>
                                <a:pt x="267" y="145"/>
                              </a:lnTo>
                              <a:lnTo>
                                <a:pt x="268" y="135"/>
                              </a:lnTo>
                              <a:lnTo>
                                <a:pt x="269" y="123"/>
                              </a:lnTo>
                              <a:lnTo>
                                <a:pt x="270" y="115"/>
                              </a:lnTo>
                              <a:lnTo>
                                <a:pt x="271" y="97"/>
                              </a:lnTo>
                              <a:lnTo>
                                <a:pt x="274" y="85"/>
                              </a:lnTo>
                              <a:lnTo>
                                <a:pt x="288" y="6"/>
                              </a:lnTo>
                              <a:lnTo>
                                <a:pt x="349" y="6"/>
                              </a:lnTo>
                              <a:lnTo>
                                <a:pt x="309" y="229"/>
                              </a:lnTo>
                              <a:lnTo>
                                <a:pt x="308" y="237"/>
                              </a:lnTo>
                              <a:lnTo>
                                <a:pt x="305" y="243"/>
                              </a:lnTo>
                              <a:lnTo>
                                <a:pt x="301" y="249"/>
                              </a:lnTo>
                              <a:lnTo>
                                <a:pt x="296" y="254"/>
                              </a:lnTo>
                              <a:lnTo>
                                <a:pt x="290" y="259"/>
                              </a:lnTo>
                              <a:lnTo>
                                <a:pt x="285" y="261"/>
                              </a:lnTo>
                              <a:lnTo>
                                <a:pt x="278" y="263"/>
                              </a:lnTo>
                              <a:lnTo>
                                <a:pt x="271" y="263"/>
                              </a:lnTo>
                              <a:lnTo>
                                <a:pt x="266" y="263"/>
                              </a:lnTo>
                              <a:lnTo>
                                <a:pt x="260" y="262"/>
                              </a:lnTo>
                              <a:lnTo>
                                <a:pt x="256" y="260"/>
                              </a:lnTo>
                              <a:lnTo>
                                <a:pt x="252" y="258"/>
                              </a:lnTo>
                              <a:lnTo>
                                <a:pt x="248" y="253"/>
                              </a:lnTo>
                              <a:lnTo>
                                <a:pt x="245" y="248"/>
                              </a:lnTo>
                              <a:lnTo>
                                <a:pt x="240" y="241"/>
                              </a:lnTo>
                              <a:lnTo>
                                <a:pt x="237" y="233"/>
                              </a:lnTo>
                              <a:lnTo>
                                <a:pt x="204" y="143"/>
                              </a:lnTo>
                              <a:lnTo>
                                <a:pt x="203" y="140"/>
                              </a:lnTo>
                              <a:lnTo>
                                <a:pt x="201" y="135"/>
                              </a:lnTo>
                              <a:lnTo>
                                <a:pt x="195" y="120"/>
                              </a:lnTo>
                              <a:lnTo>
                                <a:pt x="192" y="108"/>
                              </a:lnTo>
                              <a:lnTo>
                                <a:pt x="188" y="97"/>
                              </a:lnTo>
                              <a:lnTo>
                                <a:pt x="186" y="87"/>
                              </a:lnTo>
                              <a:lnTo>
                                <a:pt x="186" y="99"/>
                              </a:lnTo>
                              <a:lnTo>
                                <a:pt x="185" y="111"/>
                              </a:lnTo>
                              <a:lnTo>
                                <a:pt x="184" y="122"/>
                              </a:lnTo>
                              <a:lnTo>
                                <a:pt x="183" y="133"/>
                              </a:lnTo>
                              <a:lnTo>
                                <a:pt x="183" y="143"/>
                              </a:lnTo>
                              <a:lnTo>
                                <a:pt x="181" y="153"/>
                              </a:lnTo>
                              <a:lnTo>
                                <a:pt x="179" y="162"/>
                              </a:lnTo>
                              <a:lnTo>
                                <a:pt x="178" y="172"/>
                              </a:lnTo>
                              <a:lnTo>
                                <a:pt x="163" y="260"/>
                              </a:lnTo>
                              <a:lnTo>
                                <a:pt x="102" y="260"/>
                              </a:lnTo>
                              <a:close/>
                              <a:moveTo>
                                <a:pt x="335" y="260"/>
                              </a:moveTo>
                              <a:lnTo>
                                <a:pt x="345" y="199"/>
                              </a:lnTo>
                              <a:lnTo>
                                <a:pt x="432" y="199"/>
                              </a:lnTo>
                              <a:lnTo>
                                <a:pt x="439" y="198"/>
                              </a:lnTo>
                              <a:lnTo>
                                <a:pt x="444" y="196"/>
                              </a:lnTo>
                              <a:lnTo>
                                <a:pt x="447" y="194"/>
                              </a:lnTo>
                              <a:lnTo>
                                <a:pt x="449" y="192"/>
                              </a:lnTo>
                              <a:lnTo>
                                <a:pt x="450" y="189"/>
                              </a:lnTo>
                              <a:lnTo>
                                <a:pt x="451" y="187"/>
                              </a:lnTo>
                              <a:lnTo>
                                <a:pt x="450" y="181"/>
                              </a:lnTo>
                              <a:lnTo>
                                <a:pt x="448" y="176"/>
                              </a:lnTo>
                              <a:lnTo>
                                <a:pt x="443" y="171"/>
                              </a:lnTo>
                              <a:lnTo>
                                <a:pt x="437" y="166"/>
                              </a:lnTo>
                              <a:lnTo>
                                <a:pt x="393" y="136"/>
                              </a:lnTo>
                              <a:lnTo>
                                <a:pt x="387" y="130"/>
                              </a:lnTo>
                              <a:lnTo>
                                <a:pt x="380" y="125"/>
                              </a:lnTo>
                              <a:lnTo>
                                <a:pt x="376" y="117"/>
                              </a:lnTo>
                              <a:lnTo>
                                <a:pt x="371" y="109"/>
                              </a:lnTo>
                              <a:lnTo>
                                <a:pt x="369" y="101"/>
                              </a:lnTo>
                              <a:lnTo>
                                <a:pt x="367" y="94"/>
                              </a:lnTo>
                              <a:lnTo>
                                <a:pt x="367" y="85"/>
                              </a:lnTo>
                              <a:lnTo>
                                <a:pt x="368" y="76"/>
                              </a:lnTo>
                              <a:lnTo>
                                <a:pt x="369" y="68"/>
                              </a:lnTo>
                              <a:lnTo>
                                <a:pt x="371" y="60"/>
                              </a:lnTo>
                              <a:lnTo>
                                <a:pt x="375" y="53"/>
                              </a:lnTo>
                              <a:lnTo>
                                <a:pt x="379" y="46"/>
                              </a:lnTo>
                              <a:lnTo>
                                <a:pt x="382" y="39"/>
                              </a:lnTo>
                              <a:lnTo>
                                <a:pt x="388" y="34"/>
                              </a:lnTo>
                              <a:lnTo>
                                <a:pt x="393" y="28"/>
                              </a:lnTo>
                              <a:lnTo>
                                <a:pt x="399" y="23"/>
                              </a:lnTo>
                              <a:lnTo>
                                <a:pt x="406" y="18"/>
                              </a:lnTo>
                              <a:lnTo>
                                <a:pt x="412" y="15"/>
                              </a:lnTo>
                              <a:lnTo>
                                <a:pt x="420" y="12"/>
                              </a:lnTo>
                              <a:lnTo>
                                <a:pt x="428" y="9"/>
                              </a:lnTo>
                              <a:lnTo>
                                <a:pt x="437" y="8"/>
                              </a:lnTo>
                              <a:lnTo>
                                <a:pt x="448" y="7"/>
                              </a:lnTo>
                              <a:lnTo>
                                <a:pt x="461" y="6"/>
                              </a:lnTo>
                              <a:lnTo>
                                <a:pt x="478" y="6"/>
                              </a:lnTo>
                              <a:lnTo>
                                <a:pt x="535" y="6"/>
                              </a:lnTo>
                              <a:lnTo>
                                <a:pt x="525" y="64"/>
                              </a:lnTo>
                              <a:lnTo>
                                <a:pt x="459" y="64"/>
                              </a:lnTo>
                              <a:lnTo>
                                <a:pt x="447" y="65"/>
                              </a:lnTo>
                              <a:lnTo>
                                <a:pt x="439" y="66"/>
                              </a:lnTo>
                              <a:lnTo>
                                <a:pt x="437" y="68"/>
                              </a:lnTo>
                              <a:lnTo>
                                <a:pt x="434" y="69"/>
                              </a:lnTo>
                              <a:lnTo>
                                <a:pt x="433" y="71"/>
                              </a:lnTo>
                              <a:lnTo>
                                <a:pt x="432" y="74"/>
                              </a:lnTo>
                              <a:lnTo>
                                <a:pt x="433" y="79"/>
                              </a:lnTo>
                              <a:lnTo>
                                <a:pt x="434" y="84"/>
                              </a:lnTo>
                              <a:lnTo>
                                <a:pt x="439" y="89"/>
                              </a:lnTo>
                              <a:lnTo>
                                <a:pt x="446" y="94"/>
                              </a:lnTo>
                              <a:lnTo>
                                <a:pt x="489" y="122"/>
                              </a:lnTo>
                              <a:lnTo>
                                <a:pt x="497" y="129"/>
                              </a:lnTo>
                              <a:lnTo>
                                <a:pt x="504" y="136"/>
                              </a:lnTo>
                              <a:lnTo>
                                <a:pt x="510" y="143"/>
                              </a:lnTo>
                              <a:lnTo>
                                <a:pt x="514" y="152"/>
                              </a:lnTo>
                              <a:lnTo>
                                <a:pt x="518" y="160"/>
                              </a:lnTo>
                              <a:lnTo>
                                <a:pt x="519" y="170"/>
                              </a:lnTo>
                              <a:lnTo>
                                <a:pt x="520" y="179"/>
                              </a:lnTo>
                              <a:lnTo>
                                <a:pt x="519" y="189"/>
                              </a:lnTo>
                              <a:lnTo>
                                <a:pt x="517" y="198"/>
                              </a:lnTo>
                              <a:lnTo>
                                <a:pt x="513" y="205"/>
                              </a:lnTo>
                              <a:lnTo>
                                <a:pt x="510" y="213"/>
                              </a:lnTo>
                              <a:lnTo>
                                <a:pt x="505" y="221"/>
                              </a:lnTo>
                              <a:lnTo>
                                <a:pt x="500" y="228"/>
                              </a:lnTo>
                              <a:lnTo>
                                <a:pt x="494" y="234"/>
                              </a:lnTo>
                              <a:lnTo>
                                <a:pt x="488" y="240"/>
                              </a:lnTo>
                              <a:lnTo>
                                <a:pt x="481" y="244"/>
                              </a:lnTo>
                              <a:lnTo>
                                <a:pt x="474" y="249"/>
                              </a:lnTo>
                              <a:lnTo>
                                <a:pt x="468" y="252"/>
                              </a:lnTo>
                              <a:lnTo>
                                <a:pt x="461" y="254"/>
                              </a:lnTo>
                              <a:lnTo>
                                <a:pt x="453" y="256"/>
                              </a:lnTo>
                              <a:lnTo>
                                <a:pt x="446" y="258"/>
                              </a:lnTo>
                              <a:lnTo>
                                <a:pt x="434" y="259"/>
                              </a:lnTo>
                              <a:lnTo>
                                <a:pt x="422" y="260"/>
                              </a:lnTo>
                              <a:lnTo>
                                <a:pt x="408" y="260"/>
                              </a:lnTo>
                              <a:lnTo>
                                <a:pt x="405" y="260"/>
                              </a:lnTo>
                              <a:lnTo>
                                <a:pt x="335" y="260"/>
                              </a:lnTo>
                              <a:close/>
                              <a:moveTo>
                                <a:pt x="674" y="65"/>
                              </a:moveTo>
                              <a:lnTo>
                                <a:pt x="640" y="260"/>
                              </a:lnTo>
                              <a:lnTo>
                                <a:pt x="576" y="260"/>
                              </a:lnTo>
                              <a:lnTo>
                                <a:pt x="611" y="65"/>
                              </a:lnTo>
                              <a:lnTo>
                                <a:pt x="556" y="65"/>
                              </a:lnTo>
                              <a:lnTo>
                                <a:pt x="566" y="6"/>
                              </a:lnTo>
                              <a:lnTo>
                                <a:pt x="738" y="6"/>
                              </a:lnTo>
                              <a:lnTo>
                                <a:pt x="728" y="65"/>
                              </a:lnTo>
                              <a:lnTo>
                                <a:pt x="674" y="65"/>
                              </a:lnTo>
                              <a:close/>
                              <a:moveTo>
                                <a:pt x="718" y="260"/>
                              </a:moveTo>
                              <a:lnTo>
                                <a:pt x="763" y="6"/>
                              </a:lnTo>
                              <a:lnTo>
                                <a:pt x="826" y="6"/>
                              </a:lnTo>
                              <a:lnTo>
                                <a:pt x="782" y="260"/>
                              </a:lnTo>
                              <a:lnTo>
                                <a:pt x="718" y="260"/>
                              </a:lnTo>
                              <a:close/>
                              <a:moveTo>
                                <a:pt x="957" y="65"/>
                              </a:moveTo>
                              <a:lnTo>
                                <a:pt x="923" y="260"/>
                              </a:lnTo>
                              <a:lnTo>
                                <a:pt x="860" y="260"/>
                              </a:lnTo>
                              <a:lnTo>
                                <a:pt x="895" y="65"/>
                              </a:lnTo>
                              <a:lnTo>
                                <a:pt x="839" y="65"/>
                              </a:lnTo>
                              <a:lnTo>
                                <a:pt x="850" y="6"/>
                              </a:lnTo>
                              <a:lnTo>
                                <a:pt x="1022" y="6"/>
                              </a:lnTo>
                              <a:lnTo>
                                <a:pt x="1012" y="65"/>
                              </a:lnTo>
                              <a:lnTo>
                                <a:pt x="957" y="65"/>
                              </a:lnTo>
                              <a:close/>
                              <a:moveTo>
                                <a:pt x="1236" y="6"/>
                              </a:moveTo>
                              <a:lnTo>
                                <a:pt x="1209" y="156"/>
                              </a:lnTo>
                              <a:lnTo>
                                <a:pt x="1207" y="168"/>
                              </a:lnTo>
                              <a:lnTo>
                                <a:pt x="1204" y="179"/>
                              </a:lnTo>
                              <a:lnTo>
                                <a:pt x="1201" y="190"/>
                              </a:lnTo>
                              <a:lnTo>
                                <a:pt x="1195" y="200"/>
                              </a:lnTo>
                              <a:lnTo>
                                <a:pt x="1190" y="210"/>
                              </a:lnTo>
                              <a:lnTo>
                                <a:pt x="1184" y="219"/>
                              </a:lnTo>
                              <a:lnTo>
                                <a:pt x="1177" y="227"/>
                              </a:lnTo>
                              <a:lnTo>
                                <a:pt x="1170" y="234"/>
                              </a:lnTo>
                              <a:lnTo>
                                <a:pt x="1162" y="242"/>
                              </a:lnTo>
                              <a:lnTo>
                                <a:pt x="1153" y="248"/>
                              </a:lnTo>
                              <a:lnTo>
                                <a:pt x="1144" y="252"/>
                              </a:lnTo>
                              <a:lnTo>
                                <a:pt x="1135" y="256"/>
                              </a:lnTo>
                              <a:lnTo>
                                <a:pt x="1125" y="260"/>
                              </a:lnTo>
                              <a:lnTo>
                                <a:pt x="1115" y="262"/>
                              </a:lnTo>
                              <a:lnTo>
                                <a:pt x="1105" y="263"/>
                              </a:lnTo>
                              <a:lnTo>
                                <a:pt x="1094" y="264"/>
                              </a:lnTo>
                              <a:lnTo>
                                <a:pt x="1083" y="263"/>
                              </a:lnTo>
                              <a:lnTo>
                                <a:pt x="1073" y="262"/>
                              </a:lnTo>
                              <a:lnTo>
                                <a:pt x="1064" y="260"/>
                              </a:lnTo>
                              <a:lnTo>
                                <a:pt x="1056" y="256"/>
                              </a:lnTo>
                              <a:lnTo>
                                <a:pt x="1049" y="252"/>
                              </a:lnTo>
                              <a:lnTo>
                                <a:pt x="1041" y="248"/>
                              </a:lnTo>
                              <a:lnTo>
                                <a:pt x="1034" y="242"/>
                              </a:lnTo>
                              <a:lnTo>
                                <a:pt x="1029" y="234"/>
                              </a:lnTo>
                              <a:lnTo>
                                <a:pt x="1024" y="227"/>
                              </a:lnTo>
                              <a:lnTo>
                                <a:pt x="1020" y="219"/>
                              </a:lnTo>
                              <a:lnTo>
                                <a:pt x="1018" y="210"/>
                              </a:lnTo>
                              <a:lnTo>
                                <a:pt x="1015" y="200"/>
                              </a:lnTo>
                              <a:lnTo>
                                <a:pt x="1014" y="190"/>
                              </a:lnTo>
                              <a:lnTo>
                                <a:pt x="1014" y="179"/>
                              </a:lnTo>
                              <a:lnTo>
                                <a:pt x="1015" y="168"/>
                              </a:lnTo>
                              <a:lnTo>
                                <a:pt x="1017" y="156"/>
                              </a:lnTo>
                              <a:lnTo>
                                <a:pt x="1043" y="6"/>
                              </a:lnTo>
                              <a:lnTo>
                                <a:pt x="1106" y="6"/>
                              </a:lnTo>
                              <a:lnTo>
                                <a:pt x="1079" y="159"/>
                              </a:lnTo>
                              <a:lnTo>
                                <a:pt x="1078" y="169"/>
                              </a:lnTo>
                              <a:lnTo>
                                <a:pt x="1078" y="178"/>
                              </a:lnTo>
                              <a:lnTo>
                                <a:pt x="1080" y="184"/>
                              </a:lnTo>
                              <a:lnTo>
                                <a:pt x="1082" y="191"/>
                              </a:lnTo>
                              <a:lnTo>
                                <a:pt x="1086" y="196"/>
                              </a:lnTo>
                              <a:lnTo>
                                <a:pt x="1091" y="199"/>
                              </a:lnTo>
                              <a:lnTo>
                                <a:pt x="1098" y="201"/>
                              </a:lnTo>
                              <a:lnTo>
                                <a:pt x="1105" y="202"/>
                              </a:lnTo>
                              <a:lnTo>
                                <a:pt x="1113" y="201"/>
                              </a:lnTo>
                              <a:lnTo>
                                <a:pt x="1121" y="199"/>
                              </a:lnTo>
                              <a:lnTo>
                                <a:pt x="1126" y="196"/>
                              </a:lnTo>
                              <a:lnTo>
                                <a:pt x="1132" y="191"/>
                              </a:lnTo>
                              <a:lnTo>
                                <a:pt x="1137" y="184"/>
                              </a:lnTo>
                              <a:lnTo>
                                <a:pt x="1141" y="178"/>
                              </a:lnTo>
                              <a:lnTo>
                                <a:pt x="1144" y="169"/>
                              </a:lnTo>
                              <a:lnTo>
                                <a:pt x="1146" y="159"/>
                              </a:lnTo>
                              <a:lnTo>
                                <a:pt x="1174" y="6"/>
                              </a:lnTo>
                              <a:lnTo>
                                <a:pt x="1236" y="6"/>
                              </a:lnTo>
                              <a:close/>
                              <a:moveTo>
                                <a:pt x="1365" y="65"/>
                              </a:moveTo>
                              <a:lnTo>
                                <a:pt x="1330" y="260"/>
                              </a:lnTo>
                              <a:lnTo>
                                <a:pt x="1267" y="260"/>
                              </a:lnTo>
                              <a:lnTo>
                                <a:pt x="1302" y="65"/>
                              </a:lnTo>
                              <a:lnTo>
                                <a:pt x="1247" y="65"/>
                              </a:lnTo>
                              <a:lnTo>
                                <a:pt x="1258" y="6"/>
                              </a:lnTo>
                              <a:lnTo>
                                <a:pt x="1430" y="6"/>
                              </a:lnTo>
                              <a:lnTo>
                                <a:pt x="1419" y="65"/>
                              </a:lnTo>
                              <a:lnTo>
                                <a:pt x="1365" y="65"/>
                              </a:lnTo>
                              <a:close/>
                              <a:moveTo>
                                <a:pt x="1487" y="132"/>
                              </a:moveTo>
                              <a:lnTo>
                                <a:pt x="1486" y="139"/>
                              </a:lnTo>
                              <a:lnTo>
                                <a:pt x="1486" y="146"/>
                              </a:lnTo>
                              <a:lnTo>
                                <a:pt x="1486" y="152"/>
                              </a:lnTo>
                              <a:lnTo>
                                <a:pt x="1487" y="159"/>
                              </a:lnTo>
                              <a:lnTo>
                                <a:pt x="1489" y="164"/>
                              </a:lnTo>
                              <a:lnTo>
                                <a:pt x="1491" y="170"/>
                              </a:lnTo>
                              <a:lnTo>
                                <a:pt x="1493" y="176"/>
                              </a:lnTo>
                              <a:lnTo>
                                <a:pt x="1498" y="181"/>
                              </a:lnTo>
                              <a:lnTo>
                                <a:pt x="1501" y="186"/>
                              </a:lnTo>
                              <a:lnTo>
                                <a:pt x="1506" y="190"/>
                              </a:lnTo>
                              <a:lnTo>
                                <a:pt x="1511" y="193"/>
                              </a:lnTo>
                              <a:lnTo>
                                <a:pt x="1516" y="196"/>
                              </a:lnTo>
                              <a:lnTo>
                                <a:pt x="1521" y="198"/>
                              </a:lnTo>
                              <a:lnTo>
                                <a:pt x="1528" y="200"/>
                              </a:lnTo>
                              <a:lnTo>
                                <a:pt x="1533" y="200"/>
                              </a:lnTo>
                              <a:lnTo>
                                <a:pt x="1540" y="201"/>
                              </a:lnTo>
                              <a:lnTo>
                                <a:pt x="1547" y="200"/>
                              </a:lnTo>
                              <a:lnTo>
                                <a:pt x="1553" y="200"/>
                              </a:lnTo>
                              <a:lnTo>
                                <a:pt x="1560" y="198"/>
                              </a:lnTo>
                              <a:lnTo>
                                <a:pt x="1567" y="196"/>
                              </a:lnTo>
                              <a:lnTo>
                                <a:pt x="1572" y="193"/>
                              </a:lnTo>
                              <a:lnTo>
                                <a:pt x="1579" y="190"/>
                              </a:lnTo>
                              <a:lnTo>
                                <a:pt x="1584" y="186"/>
                              </a:lnTo>
                              <a:lnTo>
                                <a:pt x="1590" y="181"/>
                              </a:lnTo>
                              <a:lnTo>
                                <a:pt x="1595" y="176"/>
                              </a:lnTo>
                              <a:lnTo>
                                <a:pt x="1600" y="170"/>
                              </a:lnTo>
                              <a:lnTo>
                                <a:pt x="1604" y="164"/>
                              </a:lnTo>
                              <a:lnTo>
                                <a:pt x="1609" y="159"/>
                              </a:lnTo>
                              <a:lnTo>
                                <a:pt x="1611" y="152"/>
                              </a:lnTo>
                              <a:lnTo>
                                <a:pt x="1614" y="146"/>
                              </a:lnTo>
                              <a:lnTo>
                                <a:pt x="1616" y="139"/>
                              </a:lnTo>
                              <a:lnTo>
                                <a:pt x="1618" y="132"/>
                              </a:lnTo>
                              <a:lnTo>
                                <a:pt x="1619" y="125"/>
                              </a:lnTo>
                              <a:lnTo>
                                <a:pt x="1619" y="118"/>
                              </a:lnTo>
                              <a:lnTo>
                                <a:pt x="1619" y="112"/>
                              </a:lnTo>
                              <a:lnTo>
                                <a:pt x="1618" y="106"/>
                              </a:lnTo>
                              <a:lnTo>
                                <a:pt x="1616" y="100"/>
                              </a:lnTo>
                              <a:lnTo>
                                <a:pt x="1614" y="95"/>
                              </a:lnTo>
                              <a:lnTo>
                                <a:pt x="1611" y="89"/>
                              </a:lnTo>
                              <a:lnTo>
                                <a:pt x="1608" y="84"/>
                              </a:lnTo>
                              <a:lnTo>
                                <a:pt x="1603" y="79"/>
                              </a:lnTo>
                              <a:lnTo>
                                <a:pt x="1599" y="75"/>
                              </a:lnTo>
                              <a:lnTo>
                                <a:pt x="1594" y="71"/>
                              </a:lnTo>
                              <a:lnTo>
                                <a:pt x="1589" y="69"/>
                              </a:lnTo>
                              <a:lnTo>
                                <a:pt x="1583" y="67"/>
                              </a:lnTo>
                              <a:lnTo>
                                <a:pt x="1578" y="65"/>
                              </a:lnTo>
                              <a:lnTo>
                                <a:pt x="1571" y="65"/>
                              </a:lnTo>
                              <a:lnTo>
                                <a:pt x="1564" y="64"/>
                              </a:lnTo>
                              <a:lnTo>
                                <a:pt x="1558" y="65"/>
                              </a:lnTo>
                              <a:lnTo>
                                <a:pt x="1551" y="65"/>
                              </a:lnTo>
                              <a:lnTo>
                                <a:pt x="1544" y="67"/>
                              </a:lnTo>
                              <a:lnTo>
                                <a:pt x="1538" y="69"/>
                              </a:lnTo>
                              <a:lnTo>
                                <a:pt x="1532" y="71"/>
                              </a:lnTo>
                              <a:lnTo>
                                <a:pt x="1525" y="75"/>
                              </a:lnTo>
                              <a:lnTo>
                                <a:pt x="1520" y="79"/>
                              </a:lnTo>
                              <a:lnTo>
                                <a:pt x="1514" y="84"/>
                              </a:lnTo>
                              <a:lnTo>
                                <a:pt x="1509" y="89"/>
                              </a:lnTo>
                              <a:lnTo>
                                <a:pt x="1504" y="95"/>
                              </a:lnTo>
                              <a:lnTo>
                                <a:pt x="1500" y="100"/>
                              </a:lnTo>
                              <a:lnTo>
                                <a:pt x="1496" y="106"/>
                              </a:lnTo>
                              <a:lnTo>
                                <a:pt x="1493" y="112"/>
                              </a:lnTo>
                              <a:lnTo>
                                <a:pt x="1490" y="118"/>
                              </a:lnTo>
                              <a:lnTo>
                                <a:pt x="1488" y="126"/>
                              </a:lnTo>
                              <a:lnTo>
                                <a:pt x="1487" y="132"/>
                              </a:lnTo>
                              <a:close/>
                              <a:moveTo>
                                <a:pt x="1422" y="132"/>
                              </a:moveTo>
                              <a:lnTo>
                                <a:pt x="1425" y="119"/>
                              </a:lnTo>
                              <a:lnTo>
                                <a:pt x="1429" y="107"/>
                              </a:lnTo>
                              <a:lnTo>
                                <a:pt x="1435" y="95"/>
                              </a:lnTo>
                              <a:lnTo>
                                <a:pt x="1440" y="82"/>
                              </a:lnTo>
                              <a:lnTo>
                                <a:pt x="1448" y="71"/>
                              </a:lnTo>
                              <a:lnTo>
                                <a:pt x="1457" y="60"/>
                              </a:lnTo>
                              <a:lnTo>
                                <a:pt x="1466" y="49"/>
                              </a:lnTo>
                              <a:lnTo>
                                <a:pt x="1477" y="39"/>
                              </a:lnTo>
                              <a:lnTo>
                                <a:pt x="1488" y="32"/>
                              </a:lnTo>
                              <a:lnTo>
                                <a:pt x="1500" y="24"/>
                              </a:lnTo>
                              <a:lnTo>
                                <a:pt x="1511" y="17"/>
                              </a:lnTo>
                              <a:lnTo>
                                <a:pt x="1524" y="12"/>
                              </a:lnTo>
                              <a:lnTo>
                                <a:pt x="1537" y="7"/>
                              </a:lnTo>
                              <a:lnTo>
                                <a:pt x="1550" y="4"/>
                              </a:lnTo>
                              <a:lnTo>
                                <a:pt x="1562" y="3"/>
                              </a:lnTo>
                              <a:lnTo>
                                <a:pt x="1575" y="2"/>
                              </a:lnTo>
                              <a:lnTo>
                                <a:pt x="1589" y="3"/>
                              </a:lnTo>
                              <a:lnTo>
                                <a:pt x="1601" y="4"/>
                              </a:lnTo>
                              <a:lnTo>
                                <a:pt x="1612" y="7"/>
                              </a:lnTo>
                              <a:lnTo>
                                <a:pt x="1624" y="12"/>
                              </a:lnTo>
                              <a:lnTo>
                                <a:pt x="1634" y="17"/>
                              </a:lnTo>
                              <a:lnTo>
                                <a:pt x="1644" y="24"/>
                              </a:lnTo>
                              <a:lnTo>
                                <a:pt x="1653" y="32"/>
                              </a:lnTo>
                              <a:lnTo>
                                <a:pt x="1661" y="40"/>
                              </a:lnTo>
                              <a:lnTo>
                                <a:pt x="1667" y="49"/>
                              </a:lnTo>
                              <a:lnTo>
                                <a:pt x="1673" y="60"/>
                              </a:lnTo>
                              <a:lnTo>
                                <a:pt x="1678" y="70"/>
                              </a:lnTo>
                              <a:lnTo>
                                <a:pt x="1682" y="82"/>
                              </a:lnTo>
                              <a:lnTo>
                                <a:pt x="1684" y="95"/>
                              </a:lnTo>
                              <a:lnTo>
                                <a:pt x="1684" y="107"/>
                              </a:lnTo>
                              <a:lnTo>
                                <a:pt x="1684" y="119"/>
                              </a:lnTo>
                              <a:lnTo>
                                <a:pt x="1682" y="132"/>
                              </a:lnTo>
                              <a:lnTo>
                                <a:pt x="1680" y="146"/>
                              </a:lnTo>
                              <a:lnTo>
                                <a:pt x="1675" y="159"/>
                              </a:lnTo>
                              <a:lnTo>
                                <a:pt x="1670" y="171"/>
                              </a:lnTo>
                              <a:lnTo>
                                <a:pt x="1664" y="183"/>
                              </a:lnTo>
                              <a:lnTo>
                                <a:pt x="1656" y="194"/>
                              </a:lnTo>
                              <a:lnTo>
                                <a:pt x="1647" y="205"/>
                              </a:lnTo>
                              <a:lnTo>
                                <a:pt x="1639" y="215"/>
                              </a:lnTo>
                              <a:lnTo>
                                <a:pt x="1629" y="225"/>
                              </a:lnTo>
                              <a:lnTo>
                                <a:pt x="1618" y="234"/>
                              </a:lnTo>
                              <a:lnTo>
                                <a:pt x="1605" y="242"/>
                              </a:lnTo>
                              <a:lnTo>
                                <a:pt x="1593" y="249"/>
                              </a:lnTo>
                              <a:lnTo>
                                <a:pt x="1581" y="254"/>
                              </a:lnTo>
                              <a:lnTo>
                                <a:pt x="1568" y="259"/>
                              </a:lnTo>
                              <a:lnTo>
                                <a:pt x="1555" y="262"/>
                              </a:lnTo>
                              <a:lnTo>
                                <a:pt x="1542" y="263"/>
                              </a:lnTo>
                              <a:lnTo>
                                <a:pt x="1529" y="264"/>
                              </a:lnTo>
                              <a:lnTo>
                                <a:pt x="1517" y="263"/>
                              </a:lnTo>
                              <a:lnTo>
                                <a:pt x="1504" y="262"/>
                              </a:lnTo>
                              <a:lnTo>
                                <a:pt x="1492" y="259"/>
                              </a:lnTo>
                              <a:lnTo>
                                <a:pt x="1481" y="254"/>
                              </a:lnTo>
                              <a:lnTo>
                                <a:pt x="1471" y="249"/>
                              </a:lnTo>
                              <a:lnTo>
                                <a:pt x="1461" y="242"/>
                              </a:lnTo>
                              <a:lnTo>
                                <a:pt x="1452" y="234"/>
                              </a:lnTo>
                              <a:lnTo>
                                <a:pt x="1445" y="225"/>
                              </a:lnTo>
                              <a:lnTo>
                                <a:pt x="1437" y="215"/>
                              </a:lnTo>
                              <a:lnTo>
                                <a:pt x="1431" y="205"/>
                              </a:lnTo>
                              <a:lnTo>
                                <a:pt x="1427" y="194"/>
                              </a:lnTo>
                              <a:lnTo>
                                <a:pt x="1422" y="182"/>
                              </a:lnTo>
                              <a:lnTo>
                                <a:pt x="1420" y="171"/>
                              </a:lnTo>
                              <a:lnTo>
                                <a:pt x="1420" y="158"/>
                              </a:lnTo>
                              <a:lnTo>
                                <a:pt x="1420" y="146"/>
                              </a:lnTo>
                              <a:lnTo>
                                <a:pt x="1422" y="132"/>
                              </a:lnTo>
                              <a:close/>
                              <a:moveTo>
                                <a:pt x="1790" y="260"/>
                              </a:moveTo>
                              <a:lnTo>
                                <a:pt x="1829" y="45"/>
                              </a:lnTo>
                              <a:lnTo>
                                <a:pt x="1832" y="35"/>
                              </a:lnTo>
                              <a:lnTo>
                                <a:pt x="1835" y="27"/>
                              </a:lnTo>
                              <a:lnTo>
                                <a:pt x="1839" y="19"/>
                              </a:lnTo>
                              <a:lnTo>
                                <a:pt x="1845" y="13"/>
                              </a:lnTo>
                              <a:lnTo>
                                <a:pt x="1851" y="7"/>
                              </a:lnTo>
                              <a:lnTo>
                                <a:pt x="1859" y="4"/>
                              </a:lnTo>
                              <a:lnTo>
                                <a:pt x="1867" y="2"/>
                              </a:lnTo>
                              <a:lnTo>
                                <a:pt x="1875" y="0"/>
                              </a:lnTo>
                              <a:lnTo>
                                <a:pt x="1883" y="2"/>
                              </a:lnTo>
                              <a:lnTo>
                                <a:pt x="1888" y="3"/>
                              </a:lnTo>
                              <a:lnTo>
                                <a:pt x="1894" y="5"/>
                              </a:lnTo>
                              <a:lnTo>
                                <a:pt x="1899" y="9"/>
                              </a:lnTo>
                              <a:lnTo>
                                <a:pt x="1904" y="14"/>
                              </a:lnTo>
                              <a:lnTo>
                                <a:pt x="1908" y="20"/>
                              </a:lnTo>
                              <a:lnTo>
                                <a:pt x="1912" y="29"/>
                              </a:lnTo>
                              <a:lnTo>
                                <a:pt x="1917" y="40"/>
                              </a:lnTo>
                              <a:lnTo>
                                <a:pt x="1939" y="100"/>
                              </a:lnTo>
                              <a:lnTo>
                                <a:pt x="1946" y="118"/>
                              </a:lnTo>
                              <a:lnTo>
                                <a:pt x="1950" y="132"/>
                              </a:lnTo>
                              <a:lnTo>
                                <a:pt x="1953" y="145"/>
                              </a:lnTo>
                              <a:lnTo>
                                <a:pt x="1955" y="157"/>
                              </a:lnTo>
                              <a:lnTo>
                                <a:pt x="1956" y="145"/>
                              </a:lnTo>
                              <a:lnTo>
                                <a:pt x="1957" y="135"/>
                              </a:lnTo>
                              <a:lnTo>
                                <a:pt x="1958" y="123"/>
                              </a:lnTo>
                              <a:lnTo>
                                <a:pt x="1959" y="115"/>
                              </a:lnTo>
                              <a:lnTo>
                                <a:pt x="1961" y="97"/>
                              </a:lnTo>
                              <a:lnTo>
                                <a:pt x="1963" y="85"/>
                              </a:lnTo>
                              <a:lnTo>
                                <a:pt x="1977" y="6"/>
                              </a:lnTo>
                              <a:lnTo>
                                <a:pt x="2038" y="6"/>
                              </a:lnTo>
                              <a:lnTo>
                                <a:pt x="1999" y="229"/>
                              </a:lnTo>
                              <a:lnTo>
                                <a:pt x="1997" y="237"/>
                              </a:lnTo>
                              <a:lnTo>
                                <a:pt x="1994" y="243"/>
                              </a:lnTo>
                              <a:lnTo>
                                <a:pt x="1990" y="249"/>
                              </a:lnTo>
                              <a:lnTo>
                                <a:pt x="1986" y="254"/>
                              </a:lnTo>
                              <a:lnTo>
                                <a:pt x="1980" y="259"/>
                              </a:lnTo>
                              <a:lnTo>
                                <a:pt x="1975" y="261"/>
                              </a:lnTo>
                              <a:lnTo>
                                <a:pt x="1968" y="263"/>
                              </a:lnTo>
                              <a:lnTo>
                                <a:pt x="1961" y="263"/>
                              </a:lnTo>
                              <a:lnTo>
                                <a:pt x="1955" y="263"/>
                              </a:lnTo>
                              <a:lnTo>
                                <a:pt x="1950" y="262"/>
                              </a:lnTo>
                              <a:lnTo>
                                <a:pt x="1946" y="260"/>
                              </a:lnTo>
                              <a:lnTo>
                                <a:pt x="1941" y="258"/>
                              </a:lnTo>
                              <a:lnTo>
                                <a:pt x="1938" y="253"/>
                              </a:lnTo>
                              <a:lnTo>
                                <a:pt x="1934" y="248"/>
                              </a:lnTo>
                              <a:lnTo>
                                <a:pt x="1930" y="241"/>
                              </a:lnTo>
                              <a:lnTo>
                                <a:pt x="1927" y="233"/>
                              </a:lnTo>
                              <a:lnTo>
                                <a:pt x="1894" y="143"/>
                              </a:lnTo>
                              <a:lnTo>
                                <a:pt x="1891" y="140"/>
                              </a:lnTo>
                              <a:lnTo>
                                <a:pt x="1890" y="135"/>
                              </a:lnTo>
                              <a:lnTo>
                                <a:pt x="1885" y="120"/>
                              </a:lnTo>
                              <a:lnTo>
                                <a:pt x="1880" y="108"/>
                              </a:lnTo>
                              <a:lnTo>
                                <a:pt x="1878" y="97"/>
                              </a:lnTo>
                              <a:lnTo>
                                <a:pt x="1876" y="87"/>
                              </a:lnTo>
                              <a:lnTo>
                                <a:pt x="1875" y="99"/>
                              </a:lnTo>
                              <a:lnTo>
                                <a:pt x="1875" y="111"/>
                              </a:lnTo>
                              <a:lnTo>
                                <a:pt x="1874" y="122"/>
                              </a:lnTo>
                              <a:lnTo>
                                <a:pt x="1873" y="133"/>
                              </a:lnTo>
                              <a:lnTo>
                                <a:pt x="1871" y="143"/>
                              </a:lnTo>
                              <a:lnTo>
                                <a:pt x="1870" y="153"/>
                              </a:lnTo>
                              <a:lnTo>
                                <a:pt x="1869" y="162"/>
                              </a:lnTo>
                              <a:lnTo>
                                <a:pt x="1867" y="172"/>
                              </a:lnTo>
                              <a:lnTo>
                                <a:pt x="1853" y="260"/>
                              </a:lnTo>
                              <a:lnTo>
                                <a:pt x="1790" y="260"/>
                              </a:lnTo>
                              <a:close/>
                              <a:moveTo>
                                <a:pt x="2029" y="260"/>
                              </a:moveTo>
                              <a:lnTo>
                                <a:pt x="2055" y="110"/>
                              </a:lnTo>
                              <a:lnTo>
                                <a:pt x="2058" y="98"/>
                              </a:lnTo>
                              <a:lnTo>
                                <a:pt x="2061" y="86"/>
                              </a:lnTo>
                              <a:lnTo>
                                <a:pt x="2064" y="76"/>
                              </a:lnTo>
                              <a:lnTo>
                                <a:pt x="2070" y="66"/>
                              </a:lnTo>
                              <a:lnTo>
                                <a:pt x="2075" y="56"/>
                              </a:lnTo>
                              <a:lnTo>
                                <a:pt x="2081" y="47"/>
                              </a:lnTo>
                              <a:lnTo>
                                <a:pt x="2088" y="38"/>
                              </a:lnTo>
                              <a:lnTo>
                                <a:pt x="2095" y="30"/>
                              </a:lnTo>
                              <a:lnTo>
                                <a:pt x="2103" y="24"/>
                              </a:lnTo>
                              <a:lnTo>
                                <a:pt x="2112" y="18"/>
                              </a:lnTo>
                              <a:lnTo>
                                <a:pt x="2121" y="13"/>
                              </a:lnTo>
                              <a:lnTo>
                                <a:pt x="2130" y="9"/>
                              </a:lnTo>
                              <a:lnTo>
                                <a:pt x="2140" y="6"/>
                              </a:lnTo>
                              <a:lnTo>
                                <a:pt x="2150" y="4"/>
                              </a:lnTo>
                              <a:lnTo>
                                <a:pt x="2160" y="2"/>
                              </a:lnTo>
                              <a:lnTo>
                                <a:pt x="2171" y="2"/>
                              </a:lnTo>
                              <a:lnTo>
                                <a:pt x="2182" y="2"/>
                              </a:lnTo>
                              <a:lnTo>
                                <a:pt x="2191" y="4"/>
                              </a:lnTo>
                              <a:lnTo>
                                <a:pt x="2201" y="6"/>
                              </a:lnTo>
                              <a:lnTo>
                                <a:pt x="2208" y="9"/>
                              </a:lnTo>
                              <a:lnTo>
                                <a:pt x="2216" y="13"/>
                              </a:lnTo>
                              <a:lnTo>
                                <a:pt x="2224" y="18"/>
                              </a:lnTo>
                              <a:lnTo>
                                <a:pt x="2231" y="24"/>
                              </a:lnTo>
                              <a:lnTo>
                                <a:pt x="2236" y="32"/>
                              </a:lnTo>
                              <a:lnTo>
                                <a:pt x="2241" y="38"/>
                              </a:lnTo>
                              <a:lnTo>
                                <a:pt x="2245" y="47"/>
                              </a:lnTo>
                              <a:lnTo>
                                <a:pt x="2247" y="56"/>
                              </a:lnTo>
                              <a:lnTo>
                                <a:pt x="2250" y="66"/>
                              </a:lnTo>
                              <a:lnTo>
                                <a:pt x="2251" y="76"/>
                              </a:lnTo>
                              <a:lnTo>
                                <a:pt x="2251" y="86"/>
                              </a:lnTo>
                              <a:lnTo>
                                <a:pt x="2251" y="98"/>
                              </a:lnTo>
                              <a:lnTo>
                                <a:pt x="2248" y="110"/>
                              </a:lnTo>
                              <a:lnTo>
                                <a:pt x="2222" y="260"/>
                              </a:lnTo>
                              <a:lnTo>
                                <a:pt x="2160" y="260"/>
                              </a:lnTo>
                              <a:lnTo>
                                <a:pt x="2176" y="166"/>
                              </a:lnTo>
                              <a:lnTo>
                                <a:pt x="2120" y="166"/>
                              </a:lnTo>
                              <a:lnTo>
                                <a:pt x="2130" y="106"/>
                              </a:lnTo>
                              <a:lnTo>
                                <a:pt x="2186" y="106"/>
                              </a:lnTo>
                              <a:lnTo>
                                <a:pt x="2187" y="104"/>
                              </a:lnTo>
                              <a:lnTo>
                                <a:pt x="2187" y="95"/>
                              </a:lnTo>
                              <a:lnTo>
                                <a:pt x="2187" y="87"/>
                              </a:lnTo>
                              <a:lnTo>
                                <a:pt x="2186" y="80"/>
                              </a:lnTo>
                              <a:lnTo>
                                <a:pt x="2183" y="74"/>
                              </a:lnTo>
                              <a:lnTo>
                                <a:pt x="2179" y="69"/>
                              </a:lnTo>
                              <a:lnTo>
                                <a:pt x="2173" y="66"/>
                              </a:lnTo>
                              <a:lnTo>
                                <a:pt x="2167" y="64"/>
                              </a:lnTo>
                              <a:lnTo>
                                <a:pt x="2160" y="64"/>
                              </a:lnTo>
                              <a:lnTo>
                                <a:pt x="2152" y="64"/>
                              </a:lnTo>
                              <a:lnTo>
                                <a:pt x="2145" y="66"/>
                              </a:lnTo>
                              <a:lnTo>
                                <a:pt x="2139" y="69"/>
                              </a:lnTo>
                              <a:lnTo>
                                <a:pt x="2133" y="75"/>
                              </a:lnTo>
                              <a:lnTo>
                                <a:pt x="2128" y="80"/>
                              </a:lnTo>
                              <a:lnTo>
                                <a:pt x="2124" y="88"/>
                              </a:lnTo>
                              <a:lnTo>
                                <a:pt x="2121" y="97"/>
                              </a:lnTo>
                              <a:lnTo>
                                <a:pt x="2119" y="107"/>
                              </a:lnTo>
                              <a:lnTo>
                                <a:pt x="2092" y="260"/>
                              </a:lnTo>
                              <a:lnTo>
                                <a:pt x="2029" y="260"/>
                              </a:lnTo>
                              <a:close/>
                              <a:moveTo>
                                <a:pt x="2441" y="66"/>
                              </a:moveTo>
                              <a:lnTo>
                                <a:pt x="2439" y="65"/>
                              </a:lnTo>
                              <a:lnTo>
                                <a:pt x="2436" y="65"/>
                              </a:lnTo>
                              <a:lnTo>
                                <a:pt x="2432" y="65"/>
                              </a:lnTo>
                              <a:lnTo>
                                <a:pt x="2427" y="65"/>
                              </a:lnTo>
                              <a:lnTo>
                                <a:pt x="2417" y="66"/>
                              </a:lnTo>
                              <a:lnTo>
                                <a:pt x="2408" y="66"/>
                              </a:lnTo>
                              <a:lnTo>
                                <a:pt x="2398" y="68"/>
                              </a:lnTo>
                              <a:lnTo>
                                <a:pt x="2390" y="69"/>
                              </a:lnTo>
                              <a:lnTo>
                                <a:pt x="2381" y="71"/>
                              </a:lnTo>
                              <a:lnTo>
                                <a:pt x="2375" y="75"/>
                              </a:lnTo>
                              <a:lnTo>
                                <a:pt x="2367" y="78"/>
                              </a:lnTo>
                              <a:lnTo>
                                <a:pt x="2360" y="82"/>
                              </a:lnTo>
                              <a:lnTo>
                                <a:pt x="2355" y="87"/>
                              </a:lnTo>
                              <a:lnTo>
                                <a:pt x="2349" y="92"/>
                              </a:lnTo>
                              <a:lnTo>
                                <a:pt x="2345" y="98"/>
                              </a:lnTo>
                              <a:lnTo>
                                <a:pt x="2340" y="104"/>
                              </a:lnTo>
                              <a:lnTo>
                                <a:pt x="2337" y="110"/>
                              </a:lnTo>
                              <a:lnTo>
                                <a:pt x="2334" y="117"/>
                              </a:lnTo>
                              <a:lnTo>
                                <a:pt x="2332" y="125"/>
                              </a:lnTo>
                              <a:lnTo>
                                <a:pt x="2329" y="132"/>
                              </a:lnTo>
                              <a:lnTo>
                                <a:pt x="2328" y="140"/>
                              </a:lnTo>
                              <a:lnTo>
                                <a:pt x="2328" y="148"/>
                              </a:lnTo>
                              <a:lnTo>
                                <a:pt x="2329" y="156"/>
                              </a:lnTo>
                              <a:lnTo>
                                <a:pt x="2330" y="161"/>
                              </a:lnTo>
                              <a:lnTo>
                                <a:pt x="2333" y="168"/>
                              </a:lnTo>
                              <a:lnTo>
                                <a:pt x="2335" y="173"/>
                              </a:lnTo>
                              <a:lnTo>
                                <a:pt x="2338" y="179"/>
                              </a:lnTo>
                              <a:lnTo>
                                <a:pt x="2343" y="183"/>
                              </a:lnTo>
                              <a:lnTo>
                                <a:pt x="2348" y="187"/>
                              </a:lnTo>
                              <a:lnTo>
                                <a:pt x="2354" y="191"/>
                              </a:lnTo>
                              <a:lnTo>
                                <a:pt x="2360" y="193"/>
                              </a:lnTo>
                              <a:lnTo>
                                <a:pt x="2367" y="196"/>
                              </a:lnTo>
                              <a:lnTo>
                                <a:pt x="2376" y="198"/>
                              </a:lnTo>
                              <a:lnTo>
                                <a:pt x="2384" y="199"/>
                              </a:lnTo>
                              <a:lnTo>
                                <a:pt x="2394" y="200"/>
                              </a:lnTo>
                              <a:lnTo>
                                <a:pt x="2404" y="200"/>
                              </a:lnTo>
                              <a:lnTo>
                                <a:pt x="2408" y="200"/>
                              </a:lnTo>
                              <a:lnTo>
                                <a:pt x="2412" y="200"/>
                              </a:lnTo>
                              <a:lnTo>
                                <a:pt x="2415" y="200"/>
                              </a:lnTo>
                              <a:lnTo>
                                <a:pt x="2418" y="200"/>
                              </a:lnTo>
                              <a:lnTo>
                                <a:pt x="2407" y="260"/>
                              </a:lnTo>
                              <a:lnTo>
                                <a:pt x="2400" y="260"/>
                              </a:lnTo>
                              <a:lnTo>
                                <a:pt x="2385" y="260"/>
                              </a:lnTo>
                              <a:lnTo>
                                <a:pt x="2369" y="259"/>
                              </a:lnTo>
                              <a:lnTo>
                                <a:pt x="2356" y="256"/>
                              </a:lnTo>
                              <a:lnTo>
                                <a:pt x="2344" y="254"/>
                              </a:lnTo>
                              <a:lnTo>
                                <a:pt x="2333" y="251"/>
                              </a:lnTo>
                              <a:lnTo>
                                <a:pt x="2322" y="248"/>
                              </a:lnTo>
                              <a:lnTo>
                                <a:pt x="2313" y="243"/>
                              </a:lnTo>
                              <a:lnTo>
                                <a:pt x="2305" y="238"/>
                              </a:lnTo>
                              <a:lnTo>
                                <a:pt x="2293" y="229"/>
                              </a:lnTo>
                              <a:lnTo>
                                <a:pt x="2284" y="218"/>
                              </a:lnTo>
                              <a:lnTo>
                                <a:pt x="2276" y="205"/>
                              </a:lnTo>
                              <a:lnTo>
                                <a:pt x="2269" y="193"/>
                              </a:lnTo>
                              <a:lnTo>
                                <a:pt x="2265" y="179"/>
                              </a:lnTo>
                              <a:lnTo>
                                <a:pt x="2263" y="164"/>
                              </a:lnTo>
                              <a:lnTo>
                                <a:pt x="2263" y="149"/>
                              </a:lnTo>
                              <a:lnTo>
                                <a:pt x="2265" y="132"/>
                              </a:lnTo>
                              <a:lnTo>
                                <a:pt x="2268" y="117"/>
                              </a:lnTo>
                              <a:lnTo>
                                <a:pt x="2274" y="101"/>
                              </a:lnTo>
                              <a:lnTo>
                                <a:pt x="2282" y="87"/>
                              </a:lnTo>
                              <a:lnTo>
                                <a:pt x="2291" y="73"/>
                              </a:lnTo>
                              <a:lnTo>
                                <a:pt x="2302" y="59"/>
                              </a:lnTo>
                              <a:lnTo>
                                <a:pt x="2314" y="48"/>
                              </a:lnTo>
                              <a:lnTo>
                                <a:pt x="2327" y="37"/>
                              </a:lnTo>
                              <a:lnTo>
                                <a:pt x="2342" y="27"/>
                              </a:lnTo>
                              <a:lnTo>
                                <a:pt x="2352" y="23"/>
                              </a:lnTo>
                              <a:lnTo>
                                <a:pt x="2363" y="18"/>
                              </a:lnTo>
                              <a:lnTo>
                                <a:pt x="2374" y="14"/>
                              </a:lnTo>
                              <a:lnTo>
                                <a:pt x="2387" y="12"/>
                              </a:lnTo>
                              <a:lnTo>
                                <a:pt x="2400" y="9"/>
                              </a:lnTo>
                              <a:lnTo>
                                <a:pt x="2414" y="7"/>
                              </a:lnTo>
                              <a:lnTo>
                                <a:pt x="2429" y="6"/>
                              </a:lnTo>
                              <a:lnTo>
                                <a:pt x="2446" y="6"/>
                              </a:lnTo>
                              <a:lnTo>
                                <a:pt x="2452" y="6"/>
                              </a:lnTo>
                              <a:lnTo>
                                <a:pt x="2441" y="66"/>
                              </a:lnTo>
                              <a:close/>
                              <a:moveTo>
                                <a:pt x="2437" y="260"/>
                              </a:moveTo>
                              <a:lnTo>
                                <a:pt x="2481" y="6"/>
                              </a:lnTo>
                              <a:lnTo>
                                <a:pt x="2544" y="6"/>
                              </a:lnTo>
                              <a:lnTo>
                                <a:pt x="2500" y="260"/>
                              </a:lnTo>
                              <a:lnTo>
                                <a:pt x="2437" y="260"/>
                              </a:lnTo>
                              <a:close/>
                              <a:moveTo>
                                <a:pt x="2617" y="132"/>
                              </a:moveTo>
                              <a:lnTo>
                                <a:pt x="2615" y="139"/>
                              </a:lnTo>
                              <a:lnTo>
                                <a:pt x="2615" y="146"/>
                              </a:lnTo>
                              <a:lnTo>
                                <a:pt x="2615" y="152"/>
                              </a:lnTo>
                              <a:lnTo>
                                <a:pt x="2617" y="159"/>
                              </a:lnTo>
                              <a:lnTo>
                                <a:pt x="2619" y="164"/>
                              </a:lnTo>
                              <a:lnTo>
                                <a:pt x="2621" y="170"/>
                              </a:lnTo>
                              <a:lnTo>
                                <a:pt x="2623" y="176"/>
                              </a:lnTo>
                              <a:lnTo>
                                <a:pt x="2628" y="181"/>
                              </a:lnTo>
                              <a:lnTo>
                                <a:pt x="2631" y="186"/>
                              </a:lnTo>
                              <a:lnTo>
                                <a:pt x="2636" y="190"/>
                              </a:lnTo>
                              <a:lnTo>
                                <a:pt x="2641" y="193"/>
                              </a:lnTo>
                              <a:lnTo>
                                <a:pt x="2646" y="196"/>
                              </a:lnTo>
                              <a:lnTo>
                                <a:pt x="2652" y="198"/>
                              </a:lnTo>
                              <a:lnTo>
                                <a:pt x="2658" y="200"/>
                              </a:lnTo>
                              <a:lnTo>
                                <a:pt x="2664" y="200"/>
                              </a:lnTo>
                              <a:lnTo>
                                <a:pt x="2671" y="201"/>
                              </a:lnTo>
                              <a:lnTo>
                                <a:pt x="2677" y="200"/>
                              </a:lnTo>
                              <a:lnTo>
                                <a:pt x="2683" y="200"/>
                              </a:lnTo>
                              <a:lnTo>
                                <a:pt x="2690" y="198"/>
                              </a:lnTo>
                              <a:lnTo>
                                <a:pt x="2696" y="196"/>
                              </a:lnTo>
                              <a:lnTo>
                                <a:pt x="2703" y="193"/>
                              </a:lnTo>
                              <a:lnTo>
                                <a:pt x="2709" y="190"/>
                              </a:lnTo>
                              <a:lnTo>
                                <a:pt x="2714" y="186"/>
                              </a:lnTo>
                              <a:lnTo>
                                <a:pt x="2720" y="181"/>
                              </a:lnTo>
                              <a:lnTo>
                                <a:pt x="2725" y="176"/>
                              </a:lnTo>
                              <a:lnTo>
                                <a:pt x="2731" y="170"/>
                              </a:lnTo>
                              <a:lnTo>
                                <a:pt x="2734" y="164"/>
                              </a:lnTo>
                              <a:lnTo>
                                <a:pt x="2738" y="159"/>
                              </a:lnTo>
                              <a:lnTo>
                                <a:pt x="2742" y="152"/>
                              </a:lnTo>
                              <a:lnTo>
                                <a:pt x="2744" y="146"/>
                              </a:lnTo>
                              <a:lnTo>
                                <a:pt x="2746" y="139"/>
                              </a:lnTo>
                              <a:lnTo>
                                <a:pt x="2747" y="132"/>
                              </a:lnTo>
                              <a:lnTo>
                                <a:pt x="2748" y="125"/>
                              </a:lnTo>
                              <a:lnTo>
                                <a:pt x="2748" y="118"/>
                              </a:lnTo>
                              <a:lnTo>
                                <a:pt x="2748" y="112"/>
                              </a:lnTo>
                              <a:lnTo>
                                <a:pt x="2747" y="106"/>
                              </a:lnTo>
                              <a:lnTo>
                                <a:pt x="2746" y="100"/>
                              </a:lnTo>
                              <a:lnTo>
                                <a:pt x="2744" y="95"/>
                              </a:lnTo>
                              <a:lnTo>
                                <a:pt x="2741" y="89"/>
                              </a:lnTo>
                              <a:lnTo>
                                <a:pt x="2737" y="84"/>
                              </a:lnTo>
                              <a:lnTo>
                                <a:pt x="2733" y="79"/>
                              </a:lnTo>
                              <a:lnTo>
                                <a:pt x="2728" y="75"/>
                              </a:lnTo>
                              <a:lnTo>
                                <a:pt x="2724" y="71"/>
                              </a:lnTo>
                              <a:lnTo>
                                <a:pt x="2719" y="69"/>
                              </a:lnTo>
                              <a:lnTo>
                                <a:pt x="2713" y="67"/>
                              </a:lnTo>
                              <a:lnTo>
                                <a:pt x="2707" y="65"/>
                              </a:lnTo>
                              <a:lnTo>
                                <a:pt x="2701" y="65"/>
                              </a:lnTo>
                              <a:lnTo>
                                <a:pt x="2694" y="64"/>
                              </a:lnTo>
                              <a:lnTo>
                                <a:pt x="2687" y="65"/>
                              </a:lnTo>
                              <a:lnTo>
                                <a:pt x="2681" y="65"/>
                              </a:lnTo>
                              <a:lnTo>
                                <a:pt x="2674" y="67"/>
                              </a:lnTo>
                              <a:lnTo>
                                <a:pt x="2669" y="69"/>
                              </a:lnTo>
                              <a:lnTo>
                                <a:pt x="2662" y="71"/>
                              </a:lnTo>
                              <a:lnTo>
                                <a:pt x="2656" y="75"/>
                              </a:lnTo>
                              <a:lnTo>
                                <a:pt x="2650" y="79"/>
                              </a:lnTo>
                              <a:lnTo>
                                <a:pt x="2644" y="84"/>
                              </a:lnTo>
                              <a:lnTo>
                                <a:pt x="2639" y="89"/>
                              </a:lnTo>
                              <a:lnTo>
                                <a:pt x="2634" y="95"/>
                              </a:lnTo>
                              <a:lnTo>
                                <a:pt x="2630" y="100"/>
                              </a:lnTo>
                              <a:lnTo>
                                <a:pt x="2626" y="106"/>
                              </a:lnTo>
                              <a:lnTo>
                                <a:pt x="2623" y="112"/>
                              </a:lnTo>
                              <a:lnTo>
                                <a:pt x="2620" y="118"/>
                              </a:lnTo>
                              <a:lnTo>
                                <a:pt x="2618" y="126"/>
                              </a:lnTo>
                              <a:lnTo>
                                <a:pt x="2617" y="132"/>
                              </a:lnTo>
                              <a:close/>
                              <a:moveTo>
                                <a:pt x="2552" y="132"/>
                              </a:moveTo>
                              <a:lnTo>
                                <a:pt x="2554" y="119"/>
                              </a:lnTo>
                              <a:lnTo>
                                <a:pt x="2559" y="107"/>
                              </a:lnTo>
                              <a:lnTo>
                                <a:pt x="2564" y="95"/>
                              </a:lnTo>
                              <a:lnTo>
                                <a:pt x="2571" y="82"/>
                              </a:lnTo>
                              <a:lnTo>
                                <a:pt x="2578" y="71"/>
                              </a:lnTo>
                              <a:lnTo>
                                <a:pt x="2587" y="60"/>
                              </a:lnTo>
                              <a:lnTo>
                                <a:pt x="2597" y="49"/>
                              </a:lnTo>
                              <a:lnTo>
                                <a:pt x="2607" y="39"/>
                              </a:lnTo>
                              <a:lnTo>
                                <a:pt x="2618" y="32"/>
                              </a:lnTo>
                              <a:lnTo>
                                <a:pt x="2630" y="24"/>
                              </a:lnTo>
                              <a:lnTo>
                                <a:pt x="2642" y="17"/>
                              </a:lnTo>
                              <a:lnTo>
                                <a:pt x="2654" y="12"/>
                              </a:lnTo>
                              <a:lnTo>
                                <a:pt x="2666" y="7"/>
                              </a:lnTo>
                              <a:lnTo>
                                <a:pt x="2680" y="4"/>
                              </a:lnTo>
                              <a:lnTo>
                                <a:pt x="2692" y="3"/>
                              </a:lnTo>
                              <a:lnTo>
                                <a:pt x="2705" y="2"/>
                              </a:lnTo>
                              <a:lnTo>
                                <a:pt x="2719" y="3"/>
                              </a:lnTo>
                              <a:lnTo>
                                <a:pt x="2731" y="4"/>
                              </a:lnTo>
                              <a:lnTo>
                                <a:pt x="2743" y="7"/>
                              </a:lnTo>
                              <a:lnTo>
                                <a:pt x="2754" y="12"/>
                              </a:lnTo>
                              <a:lnTo>
                                <a:pt x="2764" y="17"/>
                              </a:lnTo>
                              <a:lnTo>
                                <a:pt x="2774" y="24"/>
                              </a:lnTo>
                              <a:lnTo>
                                <a:pt x="2783" y="32"/>
                              </a:lnTo>
                              <a:lnTo>
                                <a:pt x="2791" y="40"/>
                              </a:lnTo>
                              <a:lnTo>
                                <a:pt x="2797" y="49"/>
                              </a:lnTo>
                              <a:lnTo>
                                <a:pt x="2804" y="60"/>
                              </a:lnTo>
                              <a:lnTo>
                                <a:pt x="2808" y="70"/>
                              </a:lnTo>
                              <a:lnTo>
                                <a:pt x="2812" y="82"/>
                              </a:lnTo>
                              <a:lnTo>
                                <a:pt x="2814" y="95"/>
                              </a:lnTo>
                              <a:lnTo>
                                <a:pt x="2814" y="107"/>
                              </a:lnTo>
                              <a:lnTo>
                                <a:pt x="2814" y="119"/>
                              </a:lnTo>
                              <a:lnTo>
                                <a:pt x="2813" y="132"/>
                              </a:lnTo>
                              <a:lnTo>
                                <a:pt x="2809" y="146"/>
                              </a:lnTo>
                              <a:lnTo>
                                <a:pt x="2805" y="159"/>
                              </a:lnTo>
                              <a:lnTo>
                                <a:pt x="2799" y="171"/>
                              </a:lnTo>
                              <a:lnTo>
                                <a:pt x="2794" y="183"/>
                              </a:lnTo>
                              <a:lnTo>
                                <a:pt x="2786" y="194"/>
                              </a:lnTo>
                              <a:lnTo>
                                <a:pt x="2777" y="205"/>
                              </a:lnTo>
                              <a:lnTo>
                                <a:pt x="2768" y="215"/>
                              </a:lnTo>
                              <a:lnTo>
                                <a:pt x="2758" y="225"/>
                              </a:lnTo>
                              <a:lnTo>
                                <a:pt x="2747" y="234"/>
                              </a:lnTo>
                              <a:lnTo>
                                <a:pt x="2735" y="242"/>
                              </a:lnTo>
                              <a:lnTo>
                                <a:pt x="2723" y="249"/>
                              </a:lnTo>
                              <a:lnTo>
                                <a:pt x="2711" y="254"/>
                              </a:lnTo>
                              <a:lnTo>
                                <a:pt x="2699" y="259"/>
                              </a:lnTo>
                              <a:lnTo>
                                <a:pt x="2685" y="262"/>
                              </a:lnTo>
                              <a:lnTo>
                                <a:pt x="2672" y="263"/>
                              </a:lnTo>
                              <a:lnTo>
                                <a:pt x="2659" y="264"/>
                              </a:lnTo>
                              <a:lnTo>
                                <a:pt x="2646" y="263"/>
                              </a:lnTo>
                              <a:lnTo>
                                <a:pt x="2634" y="262"/>
                              </a:lnTo>
                              <a:lnTo>
                                <a:pt x="2622" y="259"/>
                              </a:lnTo>
                              <a:lnTo>
                                <a:pt x="2611" y="254"/>
                              </a:lnTo>
                              <a:lnTo>
                                <a:pt x="2601" y="249"/>
                              </a:lnTo>
                              <a:lnTo>
                                <a:pt x="2591" y="242"/>
                              </a:lnTo>
                              <a:lnTo>
                                <a:pt x="2582" y="234"/>
                              </a:lnTo>
                              <a:lnTo>
                                <a:pt x="2574" y="225"/>
                              </a:lnTo>
                              <a:lnTo>
                                <a:pt x="2567" y="215"/>
                              </a:lnTo>
                              <a:lnTo>
                                <a:pt x="2561" y="205"/>
                              </a:lnTo>
                              <a:lnTo>
                                <a:pt x="2557" y="194"/>
                              </a:lnTo>
                              <a:lnTo>
                                <a:pt x="2553" y="182"/>
                              </a:lnTo>
                              <a:lnTo>
                                <a:pt x="2551" y="171"/>
                              </a:lnTo>
                              <a:lnTo>
                                <a:pt x="2550" y="158"/>
                              </a:lnTo>
                              <a:lnTo>
                                <a:pt x="2550" y="146"/>
                              </a:lnTo>
                              <a:lnTo>
                                <a:pt x="2552" y="132"/>
                              </a:lnTo>
                              <a:close/>
                              <a:moveTo>
                                <a:pt x="2818" y="260"/>
                              </a:moveTo>
                              <a:lnTo>
                                <a:pt x="2856" y="45"/>
                              </a:lnTo>
                              <a:lnTo>
                                <a:pt x="2858" y="35"/>
                              </a:lnTo>
                              <a:lnTo>
                                <a:pt x="2863" y="27"/>
                              </a:lnTo>
                              <a:lnTo>
                                <a:pt x="2867" y="19"/>
                              </a:lnTo>
                              <a:lnTo>
                                <a:pt x="2873" y="13"/>
                              </a:lnTo>
                              <a:lnTo>
                                <a:pt x="2879" y="7"/>
                              </a:lnTo>
                              <a:lnTo>
                                <a:pt x="2886" y="4"/>
                              </a:lnTo>
                              <a:lnTo>
                                <a:pt x="2895" y="2"/>
                              </a:lnTo>
                              <a:lnTo>
                                <a:pt x="2903" y="0"/>
                              </a:lnTo>
                              <a:lnTo>
                                <a:pt x="2909" y="2"/>
                              </a:lnTo>
                              <a:lnTo>
                                <a:pt x="2916" y="3"/>
                              </a:lnTo>
                              <a:lnTo>
                                <a:pt x="2921" y="5"/>
                              </a:lnTo>
                              <a:lnTo>
                                <a:pt x="2926" y="9"/>
                              </a:lnTo>
                              <a:lnTo>
                                <a:pt x="2930" y="14"/>
                              </a:lnTo>
                              <a:lnTo>
                                <a:pt x="2935" y="20"/>
                              </a:lnTo>
                              <a:lnTo>
                                <a:pt x="2939" y="29"/>
                              </a:lnTo>
                              <a:lnTo>
                                <a:pt x="2944" y="40"/>
                              </a:lnTo>
                              <a:lnTo>
                                <a:pt x="2967" y="100"/>
                              </a:lnTo>
                              <a:lnTo>
                                <a:pt x="2972" y="118"/>
                              </a:lnTo>
                              <a:lnTo>
                                <a:pt x="2978" y="132"/>
                              </a:lnTo>
                              <a:lnTo>
                                <a:pt x="2980" y="145"/>
                              </a:lnTo>
                              <a:lnTo>
                                <a:pt x="2982" y="157"/>
                              </a:lnTo>
                              <a:lnTo>
                                <a:pt x="2983" y="145"/>
                              </a:lnTo>
                              <a:lnTo>
                                <a:pt x="2985" y="135"/>
                              </a:lnTo>
                              <a:lnTo>
                                <a:pt x="2986" y="123"/>
                              </a:lnTo>
                              <a:lnTo>
                                <a:pt x="2987" y="115"/>
                              </a:lnTo>
                              <a:lnTo>
                                <a:pt x="2989" y="97"/>
                              </a:lnTo>
                              <a:lnTo>
                                <a:pt x="2991" y="85"/>
                              </a:lnTo>
                              <a:lnTo>
                                <a:pt x="3005" y="6"/>
                              </a:lnTo>
                              <a:lnTo>
                                <a:pt x="3066" y="6"/>
                              </a:lnTo>
                              <a:lnTo>
                                <a:pt x="3027" y="229"/>
                              </a:lnTo>
                              <a:lnTo>
                                <a:pt x="3025" y="237"/>
                              </a:lnTo>
                              <a:lnTo>
                                <a:pt x="3022" y="243"/>
                              </a:lnTo>
                              <a:lnTo>
                                <a:pt x="3018" y="249"/>
                              </a:lnTo>
                              <a:lnTo>
                                <a:pt x="3013" y="254"/>
                              </a:lnTo>
                              <a:lnTo>
                                <a:pt x="3008" y="259"/>
                              </a:lnTo>
                              <a:lnTo>
                                <a:pt x="3002" y="261"/>
                              </a:lnTo>
                              <a:lnTo>
                                <a:pt x="2996" y="263"/>
                              </a:lnTo>
                              <a:lnTo>
                                <a:pt x="2988" y="263"/>
                              </a:lnTo>
                              <a:lnTo>
                                <a:pt x="2982" y="263"/>
                              </a:lnTo>
                              <a:lnTo>
                                <a:pt x="2977" y="262"/>
                              </a:lnTo>
                              <a:lnTo>
                                <a:pt x="2972" y="260"/>
                              </a:lnTo>
                              <a:lnTo>
                                <a:pt x="2969" y="258"/>
                              </a:lnTo>
                              <a:lnTo>
                                <a:pt x="2965" y="253"/>
                              </a:lnTo>
                              <a:lnTo>
                                <a:pt x="2961" y="248"/>
                              </a:lnTo>
                              <a:lnTo>
                                <a:pt x="2958" y="241"/>
                              </a:lnTo>
                              <a:lnTo>
                                <a:pt x="2955" y="233"/>
                              </a:lnTo>
                              <a:lnTo>
                                <a:pt x="2920" y="143"/>
                              </a:lnTo>
                              <a:lnTo>
                                <a:pt x="2919" y="140"/>
                              </a:lnTo>
                              <a:lnTo>
                                <a:pt x="2917" y="135"/>
                              </a:lnTo>
                              <a:lnTo>
                                <a:pt x="2913" y="120"/>
                              </a:lnTo>
                              <a:lnTo>
                                <a:pt x="2908" y="108"/>
                              </a:lnTo>
                              <a:lnTo>
                                <a:pt x="2905" y="97"/>
                              </a:lnTo>
                              <a:lnTo>
                                <a:pt x="2904" y="87"/>
                              </a:lnTo>
                              <a:lnTo>
                                <a:pt x="2903" y="99"/>
                              </a:lnTo>
                              <a:lnTo>
                                <a:pt x="2901" y="111"/>
                              </a:lnTo>
                              <a:lnTo>
                                <a:pt x="2901" y="122"/>
                              </a:lnTo>
                              <a:lnTo>
                                <a:pt x="2900" y="133"/>
                              </a:lnTo>
                              <a:lnTo>
                                <a:pt x="2899" y="143"/>
                              </a:lnTo>
                              <a:lnTo>
                                <a:pt x="2898" y="153"/>
                              </a:lnTo>
                              <a:lnTo>
                                <a:pt x="2897" y="162"/>
                              </a:lnTo>
                              <a:lnTo>
                                <a:pt x="2895" y="172"/>
                              </a:lnTo>
                              <a:lnTo>
                                <a:pt x="2879" y="260"/>
                              </a:lnTo>
                              <a:lnTo>
                                <a:pt x="2818" y="260"/>
                              </a:lnTo>
                              <a:close/>
                              <a:moveTo>
                                <a:pt x="3057" y="260"/>
                              </a:moveTo>
                              <a:lnTo>
                                <a:pt x="3082" y="110"/>
                              </a:lnTo>
                              <a:lnTo>
                                <a:pt x="3086" y="98"/>
                              </a:lnTo>
                              <a:lnTo>
                                <a:pt x="3089" y="86"/>
                              </a:lnTo>
                              <a:lnTo>
                                <a:pt x="3092" y="76"/>
                              </a:lnTo>
                              <a:lnTo>
                                <a:pt x="3097" y="66"/>
                              </a:lnTo>
                              <a:lnTo>
                                <a:pt x="3102" y="56"/>
                              </a:lnTo>
                              <a:lnTo>
                                <a:pt x="3109" y="47"/>
                              </a:lnTo>
                              <a:lnTo>
                                <a:pt x="3115" y="38"/>
                              </a:lnTo>
                              <a:lnTo>
                                <a:pt x="3123" y="30"/>
                              </a:lnTo>
                              <a:lnTo>
                                <a:pt x="3131" y="24"/>
                              </a:lnTo>
                              <a:lnTo>
                                <a:pt x="3140" y="18"/>
                              </a:lnTo>
                              <a:lnTo>
                                <a:pt x="3149" y="13"/>
                              </a:lnTo>
                              <a:lnTo>
                                <a:pt x="3158" y="9"/>
                              </a:lnTo>
                              <a:lnTo>
                                <a:pt x="3168" y="6"/>
                              </a:lnTo>
                              <a:lnTo>
                                <a:pt x="3178" y="4"/>
                              </a:lnTo>
                              <a:lnTo>
                                <a:pt x="3188" y="2"/>
                              </a:lnTo>
                              <a:lnTo>
                                <a:pt x="3199" y="2"/>
                              </a:lnTo>
                              <a:lnTo>
                                <a:pt x="3209" y="2"/>
                              </a:lnTo>
                              <a:lnTo>
                                <a:pt x="3219" y="4"/>
                              </a:lnTo>
                              <a:lnTo>
                                <a:pt x="3229" y="6"/>
                              </a:lnTo>
                              <a:lnTo>
                                <a:pt x="3236" y="9"/>
                              </a:lnTo>
                              <a:lnTo>
                                <a:pt x="3244" y="13"/>
                              </a:lnTo>
                              <a:lnTo>
                                <a:pt x="3252" y="18"/>
                              </a:lnTo>
                              <a:lnTo>
                                <a:pt x="3257" y="24"/>
                              </a:lnTo>
                              <a:lnTo>
                                <a:pt x="3264" y="32"/>
                              </a:lnTo>
                              <a:lnTo>
                                <a:pt x="3268" y="38"/>
                              </a:lnTo>
                              <a:lnTo>
                                <a:pt x="3273" y="47"/>
                              </a:lnTo>
                              <a:lnTo>
                                <a:pt x="3275" y="56"/>
                              </a:lnTo>
                              <a:lnTo>
                                <a:pt x="3277" y="66"/>
                              </a:lnTo>
                              <a:lnTo>
                                <a:pt x="3278" y="76"/>
                              </a:lnTo>
                              <a:lnTo>
                                <a:pt x="3278" y="86"/>
                              </a:lnTo>
                              <a:lnTo>
                                <a:pt x="3278" y="98"/>
                              </a:lnTo>
                              <a:lnTo>
                                <a:pt x="3276" y="110"/>
                              </a:lnTo>
                              <a:lnTo>
                                <a:pt x="3250" y="260"/>
                              </a:lnTo>
                              <a:lnTo>
                                <a:pt x="3186" y="260"/>
                              </a:lnTo>
                              <a:lnTo>
                                <a:pt x="3203" y="166"/>
                              </a:lnTo>
                              <a:lnTo>
                                <a:pt x="3146" y="166"/>
                              </a:lnTo>
                              <a:lnTo>
                                <a:pt x="3158" y="106"/>
                              </a:lnTo>
                              <a:lnTo>
                                <a:pt x="3214" y="106"/>
                              </a:lnTo>
                              <a:lnTo>
                                <a:pt x="3214" y="104"/>
                              </a:lnTo>
                              <a:lnTo>
                                <a:pt x="3215" y="95"/>
                              </a:lnTo>
                              <a:lnTo>
                                <a:pt x="3215" y="87"/>
                              </a:lnTo>
                              <a:lnTo>
                                <a:pt x="3213" y="80"/>
                              </a:lnTo>
                              <a:lnTo>
                                <a:pt x="3211" y="74"/>
                              </a:lnTo>
                              <a:lnTo>
                                <a:pt x="3206" y="69"/>
                              </a:lnTo>
                              <a:lnTo>
                                <a:pt x="3201" y="66"/>
                              </a:lnTo>
                              <a:lnTo>
                                <a:pt x="3195" y="64"/>
                              </a:lnTo>
                              <a:lnTo>
                                <a:pt x="3188" y="64"/>
                              </a:lnTo>
                              <a:lnTo>
                                <a:pt x="3180" y="64"/>
                              </a:lnTo>
                              <a:lnTo>
                                <a:pt x="3172" y="66"/>
                              </a:lnTo>
                              <a:lnTo>
                                <a:pt x="3166" y="69"/>
                              </a:lnTo>
                              <a:lnTo>
                                <a:pt x="3161" y="75"/>
                              </a:lnTo>
                              <a:lnTo>
                                <a:pt x="3155" y="80"/>
                              </a:lnTo>
                              <a:lnTo>
                                <a:pt x="3152" y="88"/>
                              </a:lnTo>
                              <a:lnTo>
                                <a:pt x="3149" y="97"/>
                              </a:lnTo>
                              <a:lnTo>
                                <a:pt x="3146" y="107"/>
                              </a:lnTo>
                              <a:lnTo>
                                <a:pt x="3119" y="260"/>
                              </a:lnTo>
                              <a:lnTo>
                                <a:pt x="3057" y="260"/>
                              </a:lnTo>
                              <a:close/>
                              <a:moveTo>
                                <a:pt x="3328" y="6"/>
                              </a:moveTo>
                              <a:lnTo>
                                <a:pt x="3392" y="6"/>
                              </a:lnTo>
                              <a:lnTo>
                                <a:pt x="3362" y="174"/>
                              </a:lnTo>
                              <a:lnTo>
                                <a:pt x="3362" y="180"/>
                              </a:lnTo>
                              <a:lnTo>
                                <a:pt x="3362" y="186"/>
                              </a:lnTo>
                              <a:lnTo>
                                <a:pt x="3363" y="190"/>
                              </a:lnTo>
                              <a:lnTo>
                                <a:pt x="3365" y="193"/>
                              </a:lnTo>
                              <a:lnTo>
                                <a:pt x="3368" y="197"/>
                              </a:lnTo>
                              <a:lnTo>
                                <a:pt x="3373" y="199"/>
                              </a:lnTo>
                              <a:lnTo>
                                <a:pt x="3377" y="200"/>
                              </a:lnTo>
                              <a:lnTo>
                                <a:pt x="3384" y="200"/>
                              </a:lnTo>
                              <a:lnTo>
                                <a:pt x="3433" y="200"/>
                              </a:lnTo>
                              <a:lnTo>
                                <a:pt x="3423" y="260"/>
                              </a:lnTo>
                              <a:lnTo>
                                <a:pt x="3373" y="260"/>
                              </a:lnTo>
                              <a:lnTo>
                                <a:pt x="3362" y="260"/>
                              </a:lnTo>
                              <a:lnTo>
                                <a:pt x="3352" y="259"/>
                              </a:lnTo>
                              <a:lnTo>
                                <a:pt x="3342" y="256"/>
                              </a:lnTo>
                              <a:lnTo>
                                <a:pt x="3334" y="254"/>
                              </a:lnTo>
                              <a:lnTo>
                                <a:pt x="3326" y="251"/>
                              </a:lnTo>
                              <a:lnTo>
                                <a:pt x="3319" y="248"/>
                              </a:lnTo>
                              <a:lnTo>
                                <a:pt x="3314" y="243"/>
                              </a:lnTo>
                              <a:lnTo>
                                <a:pt x="3309" y="239"/>
                              </a:lnTo>
                              <a:lnTo>
                                <a:pt x="3305" y="233"/>
                              </a:lnTo>
                              <a:lnTo>
                                <a:pt x="3302" y="227"/>
                              </a:lnTo>
                              <a:lnTo>
                                <a:pt x="3299" y="220"/>
                              </a:lnTo>
                              <a:lnTo>
                                <a:pt x="3297" y="212"/>
                              </a:lnTo>
                              <a:lnTo>
                                <a:pt x="3296" y="204"/>
                              </a:lnTo>
                              <a:lnTo>
                                <a:pt x="3296" y="194"/>
                              </a:lnTo>
                              <a:lnTo>
                                <a:pt x="3297" y="186"/>
                              </a:lnTo>
                              <a:lnTo>
                                <a:pt x="3298" y="174"/>
                              </a:lnTo>
                              <a:lnTo>
                                <a:pt x="3328" y="6"/>
                              </a:lnTo>
                              <a:close/>
                              <a:moveTo>
                                <a:pt x="3545" y="260"/>
                              </a:moveTo>
                              <a:lnTo>
                                <a:pt x="3590" y="6"/>
                              </a:lnTo>
                              <a:lnTo>
                                <a:pt x="3637" y="6"/>
                              </a:lnTo>
                              <a:lnTo>
                                <a:pt x="3654" y="6"/>
                              </a:lnTo>
                              <a:lnTo>
                                <a:pt x="3670" y="7"/>
                              </a:lnTo>
                              <a:lnTo>
                                <a:pt x="3683" y="8"/>
                              </a:lnTo>
                              <a:lnTo>
                                <a:pt x="3694" y="10"/>
                              </a:lnTo>
                              <a:lnTo>
                                <a:pt x="3704" y="13"/>
                              </a:lnTo>
                              <a:lnTo>
                                <a:pt x="3713" y="16"/>
                              </a:lnTo>
                              <a:lnTo>
                                <a:pt x="3721" y="20"/>
                              </a:lnTo>
                              <a:lnTo>
                                <a:pt x="3729" y="25"/>
                              </a:lnTo>
                              <a:lnTo>
                                <a:pt x="3741" y="35"/>
                              </a:lnTo>
                              <a:lnTo>
                                <a:pt x="3752" y="46"/>
                              </a:lnTo>
                              <a:lnTo>
                                <a:pt x="3756" y="51"/>
                              </a:lnTo>
                              <a:lnTo>
                                <a:pt x="3760" y="58"/>
                              </a:lnTo>
                              <a:lnTo>
                                <a:pt x="3764" y="65"/>
                              </a:lnTo>
                              <a:lnTo>
                                <a:pt x="3766" y="71"/>
                              </a:lnTo>
                              <a:lnTo>
                                <a:pt x="3771" y="86"/>
                              </a:lnTo>
                              <a:lnTo>
                                <a:pt x="3774" y="101"/>
                              </a:lnTo>
                              <a:lnTo>
                                <a:pt x="3774" y="117"/>
                              </a:lnTo>
                              <a:lnTo>
                                <a:pt x="3772" y="132"/>
                              </a:lnTo>
                              <a:lnTo>
                                <a:pt x="3768" y="148"/>
                              </a:lnTo>
                              <a:lnTo>
                                <a:pt x="3763" y="163"/>
                              </a:lnTo>
                              <a:lnTo>
                                <a:pt x="3755" y="178"/>
                              </a:lnTo>
                              <a:lnTo>
                                <a:pt x="3746" y="192"/>
                              </a:lnTo>
                              <a:lnTo>
                                <a:pt x="3736" y="204"/>
                              </a:lnTo>
                              <a:lnTo>
                                <a:pt x="3724" y="217"/>
                              </a:lnTo>
                              <a:lnTo>
                                <a:pt x="3712" y="228"/>
                              </a:lnTo>
                              <a:lnTo>
                                <a:pt x="3698" y="238"/>
                              </a:lnTo>
                              <a:lnTo>
                                <a:pt x="3689" y="242"/>
                              </a:lnTo>
                              <a:lnTo>
                                <a:pt x="3681" y="246"/>
                              </a:lnTo>
                              <a:lnTo>
                                <a:pt x="3671" y="250"/>
                              </a:lnTo>
                              <a:lnTo>
                                <a:pt x="3662" y="253"/>
                              </a:lnTo>
                              <a:lnTo>
                                <a:pt x="3652" y="255"/>
                              </a:lnTo>
                              <a:lnTo>
                                <a:pt x="3641" y="258"/>
                              </a:lnTo>
                              <a:lnTo>
                                <a:pt x="3630" y="259"/>
                              </a:lnTo>
                              <a:lnTo>
                                <a:pt x="3618" y="260"/>
                              </a:lnTo>
                              <a:lnTo>
                                <a:pt x="3629" y="199"/>
                              </a:lnTo>
                              <a:lnTo>
                                <a:pt x="3637" y="198"/>
                              </a:lnTo>
                              <a:lnTo>
                                <a:pt x="3643" y="197"/>
                              </a:lnTo>
                              <a:lnTo>
                                <a:pt x="3650" y="196"/>
                              </a:lnTo>
                              <a:lnTo>
                                <a:pt x="3657" y="193"/>
                              </a:lnTo>
                              <a:lnTo>
                                <a:pt x="3663" y="190"/>
                              </a:lnTo>
                              <a:lnTo>
                                <a:pt x="3669" y="188"/>
                              </a:lnTo>
                              <a:lnTo>
                                <a:pt x="3674" y="183"/>
                              </a:lnTo>
                              <a:lnTo>
                                <a:pt x="3680" y="179"/>
                              </a:lnTo>
                              <a:lnTo>
                                <a:pt x="3685" y="174"/>
                              </a:lnTo>
                              <a:lnTo>
                                <a:pt x="3690" y="169"/>
                              </a:lnTo>
                              <a:lnTo>
                                <a:pt x="3694" y="163"/>
                              </a:lnTo>
                              <a:lnTo>
                                <a:pt x="3698" y="158"/>
                              </a:lnTo>
                              <a:lnTo>
                                <a:pt x="3701" y="152"/>
                              </a:lnTo>
                              <a:lnTo>
                                <a:pt x="3703" y="146"/>
                              </a:lnTo>
                              <a:lnTo>
                                <a:pt x="3705" y="139"/>
                              </a:lnTo>
                              <a:lnTo>
                                <a:pt x="3708" y="132"/>
                              </a:lnTo>
                              <a:lnTo>
                                <a:pt x="3708" y="125"/>
                              </a:lnTo>
                              <a:lnTo>
                                <a:pt x="3709" y="118"/>
                              </a:lnTo>
                              <a:lnTo>
                                <a:pt x="3708" y="112"/>
                              </a:lnTo>
                              <a:lnTo>
                                <a:pt x="3706" y="106"/>
                              </a:lnTo>
                              <a:lnTo>
                                <a:pt x="3705" y="100"/>
                              </a:lnTo>
                              <a:lnTo>
                                <a:pt x="3703" y="95"/>
                              </a:lnTo>
                              <a:lnTo>
                                <a:pt x="3700" y="89"/>
                              </a:lnTo>
                              <a:lnTo>
                                <a:pt x="3695" y="85"/>
                              </a:lnTo>
                              <a:lnTo>
                                <a:pt x="3692" y="80"/>
                              </a:lnTo>
                              <a:lnTo>
                                <a:pt x="3686" y="76"/>
                              </a:lnTo>
                              <a:lnTo>
                                <a:pt x="3682" y="74"/>
                              </a:lnTo>
                              <a:lnTo>
                                <a:pt x="3675" y="70"/>
                              </a:lnTo>
                              <a:lnTo>
                                <a:pt x="3670" y="68"/>
                              </a:lnTo>
                              <a:lnTo>
                                <a:pt x="3663" y="67"/>
                              </a:lnTo>
                              <a:lnTo>
                                <a:pt x="3657" y="66"/>
                              </a:lnTo>
                              <a:lnTo>
                                <a:pt x="3649" y="66"/>
                              </a:lnTo>
                              <a:lnTo>
                                <a:pt x="3648" y="66"/>
                              </a:lnTo>
                              <a:lnTo>
                                <a:pt x="3645" y="66"/>
                              </a:lnTo>
                              <a:lnTo>
                                <a:pt x="3643" y="66"/>
                              </a:lnTo>
                              <a:lnTo>
                                <a:pt x="3642" y="66"/>
                              </a:lnTo>
                              <a:lnTo>
                                <a:pt x="3608" y="260"/>
                              </a:lnTo>
                              <a:lnTo>
                                <a:pt x="3545" y="260"/>
                              </a:lnTo>
                              <a:close/>
                              <a:moveTo>
                                <a:pt x="3934" y="260"/>
                              </a:moveTo>
                              <a:lnTo>
                                <a:pt x="3927" y="260"/>
                              </a:lnTo>
                              <a:lnTo>
                                <a:pt x="3912" y="260"/>
                              </a:lnTo>
                              <a:lnTo>
                                <a:pt x="3896" y="259"/>
                              </a:lnTo>
                              <a:lnTo>
                                <a:pt x="3883" y="256"/>
                              </a:lnTo>
                              <a:lnTo>
                                <a:pt x="3870" y="254"/>
                              </a:lnTo>
                              <a:lnTo>
                                <a:pt x="3859" y="251"/>
                              </a:lnTo>
                              <a:lnTo>
                                <a:pt x="3848" y="248"/>
                              </a:lnTo>
                              <a:lnTo>
                                <a:pt x="3839" y="243"/>
                              </a:lnTo>
                              <a:lnTo>
                                <a:pt x="3832" y="238"/>
                              </a:lnTo>
                              <a:lnTo>
                                <a:pt x="3819" y="229"/>
                              </a:lnTo>
                              <a:lnTo>
                                <a:pt x="3811" y="218"/>
                              </a:lnTo>
                              <a:lnTo>
                                <a:pt x="3803" y="205"/>
                              </a:lnTo>
                              <a:lnTo>
                                <a:pt x="3796" y="193"/>
                              </a:lnTo>
                              <a:lnTo>
                                <a:pt x="3792" y="179"/>
                              </a:lnTo>
                              <a:lnTo>
                                <a:pt x="3790" y="164"/>
                              </a:lnTo>
                              <a:lnTo>
                                <a:pt x="3790" y="149"/>
                              </a:lnTo>
                              <a:lnTo>
                                <a:pt x="3792" y="132"/>
                              </a:lnTo>
                              <a:lnTo>
                                <a:pt x="3795" y="117"/>
                              </a:lnTo>
                              <a:lnTo>
                                <a:pt x="3801" y="101"/>
                              </a:lnTo>
                              <a:lnTo>
                                <a:pt x="3808" y="87"/>
                              </a:lnTo>
                              <a:lnTo>
                                <a:pt x="3817" y="73"/>
                              </a:lnTo>
                              <a:lnTo>
                                <a:pt x="3828" y="59"/>
                              </a:lnTo>
                              <a:lnTo>
                                <a:pt x="3841" y="48"/>
                              </a:lnTo>
                              <a:lnTo>
                                <a:pt x="3854" y="37"/>
                              </a:lnTo>
                              <a:lnTo>
                                <a:pt x="3868" y="27"/>
                              </a:lnTo>
                              <a:lnTo>
                                <a:pt x="3878" y="23"/>
                              </a:lnTo>
                              <a:lnTo>
                                <a:pt x="3889" y="18"/>
                              </a:lnTo>
                              <a:lnTo>
                                <a:pt x="3900" y="14"/>
                              </a:lnTo>
                              <a:lnTo>
                                <a:pt x="3914" y="12"/>
                              </a:lnTo>
                              <a:lnTo>
                                <a:pt x="3927" y="9"/>
                              </a:lnTo>
                              <a:lnTo>
                                <a:pt x="3940" y="7"/>
                              </a:lnTo>
                              <a:lnTo>
                                <a:pt x="3956" y="6"/>
                              </a:lnTo>
                              <a:lnTo>
                                <a:pt x="3973" y="6"/>
                              </a:lnTo>
                              <a:lnTo>
                                <a:pt x="3979" y="6"/>
                              </a:lnTo>
                              <a:lnTo>
                                <a:pt x="3968" y="64"/>
                              </a:lnTo>
                              <a:lnTo>
                                <a:pt x="3966" y="64"/>
                              </a:lnTo>
                              <a:lnTo>
                                <a:pt x="3964" y="64"/>
                              </a:lnTo>
                              <a:lnTo>
                                <a:pt x="3960" y="64"/>
                              </a:lnTo>
                              <a:lnTo>
                                <a:pt x="3956" y="64"/>
                              </a:lnTo>
                              <a:lnTo>
                                <a:pt x="3939" y="64"/>
                              </a:lnTo>
                              <a:lnTo>
                                <a:pt x="3925" y="66"/>
                              </a:lnTo>
                              <a:lnTo>
                                <a:pt x="3913" y="69"/>
                              </a:lnTo>
                              <a:lnTo>
                                <a:pt x="3900" y="73"/>
                              </a:lnTo>
                              <a:lnTo>
                                <a:pt x="3890" y="78"/>
                              </a:lnTo>
                              <a:lnTo>
                                <a:pt x="3882" y="86"/>
                              </a:lnTo>
                              <a:lnTo>
                                <a:pt x="3874" y="94"/>
                              </a:lnTo>
                              <a:lnTo>
                                <a:pt x="3867" y="104"/>
                              </a:lnTo>
                              <a:lnTo>
                                <a:pt x="3961" y="104"/>
                              </a:lnTo>
                              <a:lnTo>
                                <a:pt x="3951" y="160"/>
                              </a:lnTo>
                              <a:lnTo>
                                <a:pt x="3856" y="160"/>
                              </a:lnTo>
                              <a:lnTo>
                                <a:pt x="3857" y="164"/>
                              </a:lnTo>
                              <a:lnTo>
                                <a:pt x="3858" y="170"/>
                              </a:lnTo>
                              <a:lnTo>
                                <a:pt x="3861" y="174"/>
                              </a:lnTo>
                              <a:lnTo>
                                <a:pt x="3863" y="178"/>
                              </a:lnTo>
                              <a:lnTo>
                                <a:pt x="3866" y="182"/>
                              </a:lnTo>
                              <a:lnTo>
                                <a:pt x="3869" y="186"/>
                              </a:lnTo>
                              <a:lnTo>
                                <a:pt x="3873" y="189"/>
                              </a:lnTo>
                              <a:lnTo>
                                <a:pt x="3877" y="191"/>
                              </a:lnTo>
                              <a:lnTo>
                                <a:pt x="3888" y="196"/>
                              </a:lnTo>
                              <a:lnTo>
                                <a:pt x="3900" y="199"/>
                              </a:lnTo>
                              <a:lnTo>
                                <a:pt x="3916" y="201"/>
                              </a:lnTo>
                              <a:lnTo>
                                <a:pt x="3933" y="202"/>
                              </a:lnTo>
                              <a:lnTo>
                                <a:pt x="3936" y="202"/>
                              </a:lnTo>
                              <a:lnTo>
                                <a:pt x="3939" y="202"/>
                              </a:lnTo>
                              <a:lnTo>
                                <a:pt x="3943" y="202"/>
                              </a:lnTo>
                              <a:lnTo>
                                <a:pt x="3944" y="202"/>
                              </a:lnTo>
                              <a:lnTo>
                                <a:pt x="3934" y="260"/>
                              </a:lnTo>
                              <a:close/>
                              <a:moveTo>
                                <a:pt x="4068" y="260"/>
                              </a:moveTo>
                              <a:lnTo>
                                <a:pt x="4097" y="96"/>
                              </a:lnTo>
                              <a:lnTo>
                                <a:pt x="4099" y="86"/>
                              </a:lnTo>
                              <a:lnTo>
                                <a:pt x="4102" y="76"/>
                              </a:lnTo>
                              <a:lnTo>
                                <a:pt x="4106" y="67"/>
                              </a:lnTo>
                              <a:lnTo>
                                <a:pt x="4110" y="58"/>
                              </a:lnTo>
                              <a:lnTo>
                                <a:pt x="4116" y="49"/>
                              </a:lnTo>
                              <a:lnTo>
                                <a:pt x="4121" y="41"/>
                              </a:lnTo>
                              <a:lnTo>
                                <a:pt x="4128" y="34"/>
                              </a:lnTo>
                              <a:lnTo>
                                <a:pt x="4134" y="27"/>
                              </a:lnTo>
                              <a:lnTo>
                                <a:pt x="4142" y="22"/>
                              </a:lnTo>
                              <a:lnTo>
                                <a:pt x="4151" y="16"/>
                              </a:lnTo>
                              <a:lnTo>
                                <a:pt x="4159" y="12"/>
                              </a:lnTo>
                              <a:lnTo>
                                <a:pt x="4168" y="8"/>
                              </a:lnTo>
                              <a:lnTo>
                                <a:pt x="4177" y="5"/>
                              </a:lnTo>
                              <a:lnTo>
                                <a:pt x="4186" y="3"/>
                              </a:lnTo>
                              <a:lnTo>
                                <a:pt x="4196" y="2"/>
                              </a:lnTo>
                              <a:lnTo>
                                <a:pt x="4206" y="2"/>
                              </a:lnTo>
                              <a:lnTo>
                                <a:pt x="4216" y="2"/>
                              </a:lnTo>
                              <a:lnTo>
                                <a:pt x="4225" y="3"/>
                              </a:lnTo>
                              <a:lnTo>
                                <a:pt x="4233" y="5"/>
                              </a:lnTo>
                              <a:lnTo>
                                <a:pt x="4241" y="8"/>
                              </a:lnTo>
                              <a:lnTo>
                                <a:pt x="4249" y="12"/>
                              </a:lnTo>
                              <a:lnTo>
                                <a:pt x="4255" y="16"/>
                              </a:lnTo>
                              <a:lnTo>
                                <a:pt x="4261" y="20"/>
                              </a:lnTo>
                              <a:lnTo>
                                <a:pt x="4266" y="27"/>
                              </a:lnTo>
                              <a:lnTo>
                                <a:pt x="4272" y="34"/>
                              </a:lnTo>
                              <a:lnTo>
                                <a:pt x="4275" y="40"/>
                              </a:lnTo>
                              <a:lnTo>
                                <a:pt x="4279" y="48"/>
                              </a:lnTo>
                              <a:lnTo>
                                <a:pt x="4281" y="56"/>
                              </a:lnTo>
                              <a:lnTo>
                                <a:pt x="4283" y="64"/>
                              </a:lnTo>
                              <a:lnTo>
                                <a:pt x="4283" y="73"/>
                              </a:lnTo>
                              <a:lnTo>
                                <a:pt x="4283" y="80"/>
                              </a:lnTo>
                              <a:lnTo>
                                <a:pt x="4282" y="90"/>
                              </a:lnTo>
                              <a:lnTo>
                                <a:pt x="4280" y="99"/>
                              </a:lnTo>
                              <a:lnTo>
                                <a:pt x="4276" y="109"/>
                              </a:lnTo>
                              <a:lnTo>
                                <a:pt x="4273" y="118"/>
                              </a:lnTo>
                              <a:lnTo>
                                <a:pt x="4269" y="126"/>
                              </a:lnTo>
                              <a:lnTo>
                                <a:pt x="4263" y="133"/>
                              </a:lnTo>
                              <a:lnTo>
                                <a:pt x="4256" y="141"/>
                              </a:lnTo>
                              <a:lnTo>
                                <a:pt x="4250" y="148"/>
                              </a:lnTo>
                              <a:lnTo>
                                <a:pt x="4242" y="155"/>
                              </a:lnTo>
                              <a:lnTo>
                                <a:pt x="4234" y="160"/>
                              </a:lnTo>
                              <a:lnTo>
                                <a:pt x="4225" y="164"/>
                              </a:lnTo>
                              <a:lnTo>
                                <a:pt x="4216" y="169"/>
                              </a:lnTo>
                              <a:lnTo>
                                <a:pt x="4206" y="172"/>
                              </a:lnTo>
                              <a:lnTo>
                                <a:pt x="4196" y="174"/>
                              </a:lnTo>
                              <a:lnTo>
                                <a:pt x="4185" y="177"/>
                              </a:lnTo>
                              <a:lnTo>
                                <a:pt x="4175" y="178"/>
                              </a:lnTo>
                              <a:lnTo>
                                <a:pt x="4163" y="178"/>
                              </a:lnTo>
                              <a:lnTo>
                                <a:pt x="4157" y="178"/>
                              </a:lnTo>
                              <a:lnTo>
                                <a:pt x="4168" y="118"/>
                              </a:lnTo>
                              <a:lnTo>
                                <a:pt x="4178" y="118"/>
                              </a:lnTo>
                              <a:lnTo>
                                <a:pt x="4185" y="117"/>
                              </a:lnTo>
                              <a:lnTo>
                                <a:pt x="4192" y="116"/>
                              </a:lnTo>
                              <a:lnTo>
                                <a:pt x="4199" y="114"/>
                              </a:lnTo>
                              <a:lnTo>
                                <a:pt x="4204" y="110"/>
                              </a:lnTo>
                              <a:lnTo>
                                <a:pt x="4209" y="106"/>
                              </a:lnTo>
                              <a:lnTo>
                                <a:pt x="4213" y="101"/>
                              </a:lnTo>
                              <a:lnTo>
                                <a:pt x="4215" y="96"/>
                              </a:lnTo>
                              <a:lnTo>
                                <a:pt x="4218" y="89"/>
                              </a:lnTo>
                              <a:lnTo>
                                <a:pt x="4218" y="84"/>
                              </a:lnTo>
                              <a:lnTo>
                                <a:pt x="4218" y="78"/>
                              </a:lnTo>
                              <a:lnTo>
                                <a:pt x="4215" y="74"/>
                              </a:lnTo>
                              <a:lnTo>
                                <a:pt x="4213" y="69"/>
                              </a:lnTo>
                              <a:lnTo>
                                <a:pt x="4210" y="66"/>
                              </a:lnTo>
                              <a:lnTo>
                                <a:pt x="4205" y="64"/>
                              </a:lnTo>
                              <a:lnTo>
                                <a:pt x="4200" y="63"/>
                              </a:lnTo>
                              <a:lnTo>
                                <a:pt x="4194" y="61"/>
                              </a:lnTo>
                              <a:lnTo>
                                <a:pt x="4189" y="63"/>
                              </a:lnTo>
                              <a:lnTo>
                                <a:pt x="4182" y="64"/>
                              </a:lnTo>
                              <a:lnTo>
                                <a:pt x="4177" y="67"/>
                              </a:lnTo>
                              <a:lnTo>
                                <a:pt x="4172" y="70"/>
                              </a:lnTo>
                              <a:lnTo>
                                <a:pt x="4168" y="76"/>
                              </a:lnTo>
                              <a:lnTo>
                                <a:pt x="4164" y="81"/>
                              </a:lnTo>
                              <a:lnTo>
                                <a:pt x="4162" y="88"/>
                              </a:lnTo>
                              <a:lnTo>
                                <a:pt x="4160" y="96"/>
                              </a:lnTo>
                              <a:lnTo>
                                <a:pt x="4131" y="260"/>
                              </a:lnTo>
                              <a:lnTo>
                                <a:pt x="4068" y="260"/>
                              </a:lnTo>
                              <a:close/>
                              <a:moveTo>
                                <a:pt x="4435" y="260"/>
                              </a:moveTo>
                              <a:lnTo>
                                <a:pt x="4428" y="260"/>
                              </a:lnTo>
                              <a:lnTo>
                                <a:pt x="4412" y="260"/>
                              </a:lnTo>
                              <a:lnTo>
                                <a:pt x="4397" y="259"/>
                              </a:lnTo>
                              <a:lnTo>
                                <a:pt x="4384" y="256"/>
                              </a:lnTo>
                              <a:lnTo>
                                <a:pt x="4371" y="254"/>
                              </a:lnTo>
                              <a:lnTo>
                                <a:pt x="4359" y="251"/>
                              </a:lnTo>
                              <a:lnTo>
                                <a:pt x="4349" y="248"/>
                              </a:lnTo>
                              <a:lnTo>
                                <a:pt x="4341" y="243"/>
                              </a:lnTo>
                              <a:lnTo>
                                <a:pt x="4332" y="238"/>
                              </a:lnTo>
                              <a:lnTo>
                                <a:pt x="4321" y="229"/>
                              </a:lnTo>
                              <a:lnTo>
                                <a:pt x="4311" y="218"/>
                              </a:lnTo>
                              <a:lnTo>
                                <a:pt x="4303" y="205"/>
                              </a:lnTo>
                              <a:lnTo>
                                <a:pt x="4297" y="193"/>
                              </a:lnTo>
                              <a:lnTo>
                                <a:pt x="4293" y="179"/>
                              </a:lnTo>
                              <a:lnTo>
                                <a:pt x="4291" y="164"/>
                              </a:lnTo>
                              <a:lnTo>
                                <a:pt x="4291" y="149"/>
                              </a:lnTo>
                              <a:lnTo>
                                <a:pt x="4293" y="132"/>
                              </a:lnTo>
                              <a:lnTo>
                                <a:pt x="4296" y="117"/>
                              </a:lnTo>
                              <a:lnTo>
                                <a:pt x="4302" y="101"/>
                              </a:lnTo>
                              <a:lnTo>
                                <a:pt x="4310" y="87"/>
                              </a:lnTo>
                              <a:lnTo>
                                <a:pt x="4318" y="73"/>
                              </a:lnTo>
                              <a:lnTo>
                                <a:pt x="4328" y="59"/>
                              </a:lnTo>
                              <a:lnTo>
                                <a:pt x="4341" y="48"/>
                              </a:lnTo>
                              <a:lnTo>
                                <a:pt x="4354" y="37"/>
                              </a:lnTo>
                              <a:lnTo>
                                <a:pt x="4369" y="27"/>
                              </a:lnTo>
                              <a:lnTo>
                                <a:pt x="4379" y="23"/>
                              </a:lnTo>
                              <a:lnTo>
                                <a:pt x="4389" y="18"/>
                              </a:lnTo>
                              <a:lnTo>
                                <a:pt x="4402" y="14"/>
                              </a:lnTo>
                              <a:lnTo>
                                <a:pt x="4414" y="12"/>
                              </a:lnTo>
                              <a:lnTo>
                                <a:pt x="4427" y="9"/>
                              </a:lnTo>
                              <a:lnTo>
                                <a:pt x="4442" y="7"/>
                              </a:lnTo>
                              <a:lnTo>
                                <a:pt x="4457" y="6"/>
                              </a:lnTo>
                              <a:lnTo>
                                <a:pt x="4473" y="6"/>
                              </a:lnTo>
                              <a:lnTo>
                                <a:pt x="4479" y="6"/>
                              </a:lnTo>
                              <a:lnTo>
                                <a:pt x="4469" y="64"/>
                              </a:lnTo>
                              <a:lnTo>
                                <a:pt x="4467" y="64"/>
                              </a:lnTo>
                              <a:lnTo>
                                <a:pt x="4464" y="64"/>
                              </a:lnTo>
                              <a:lnTo>
                                <a:pt x="4460" y="64"/>
                              </a:lnTo>
                              <a:lnTo>
                                <a:pt x="4456" y="64"/>
                              </a:lnTo>
                              <a:lnTo>
                                <a:pt x="4440" y="64"/>
                              </a:lnTo>
                              <a:lnTo>
                                <a:pt x="4426" y="66"/>
                              </a:lnTo>
                              <a:lnTo>
                                <a:pt x="4413" y="69"/>
                              </a:lnTo>
                              <a:lnTo>
                                <a:pt x="4402" y="73"/>
                              </a:lnTo>
                              <a:lnTo>
                                <a:pt x="4392" y="78"/>
                              </a:lnTo>
                              <a:lnTo>
                                <a:pt x="4383" y="86"/>
                              </a:lnTo>
                              <a:lnTo>
                                <a:pt x="4375" y="94"/>
                              </a:lnTo>
                              <a:lnTo>
                                <a:pt x="4368" y="104"/>
                              </a:lnTo>
                              <a:lnTo>
                                <a:pt x="4463" y="104"/>
                              </a:lnTo>
                              <a:lnTo>
                                <a:pt x="4453" y="160"/>
                              </a:lnTo>
                              <a:lnTo>
                                <a:pt x="4356" y="160"/>
                              </a:lnTo>
                              <a:lnTo>
                                <a:pt x="4357" y="164"/>
                              </a:lnTo>
                              <a:lnTo>
                                <a:pt x="4359" y="170"/>
                              </a:lnTo>
                              <a:lnTo>
                                <a:pt x="4361" y="174"/>
                              </a:lnTo>
                              <a:lnTo>
                                <a:pt x="4364" y="178"/>
                              </a:lnTo>
                              <a:lnTo>
                                <a:pt x="4366" y="182"/>
                              </a:lnTo>
                              <a:lnTo>
                                <a:pt x="4369" y="186"/>
                              </a:lnTo>
                              <a:lnTo>
                                <a:pt x="4374" y="189"/>
                              </a:lnTo>
                              <a:lnTo>
                                <a:pt x="4378" y="191"/>
                              </a:lnTo>
                              <a:lnTo>
                                <a:pt x="4389" y="196"/>
                              </a:lnTo>
                              <a:lnTo>
                                <a:pt x="4402" y="199"/>
                              </a:lnTo>
                              <a:lnTo>
                                <a:pt x="4416" y="201"/>
                              </a:lnTo>
                              <a:lnTo>
                                <a:pt x="4433" y="202"/>
                              </a:lnTo>
                              <a:lnTo>
                                <a:pt x="4437" y="202"/>
                              </a:lnTo>
                              <a:lnTo>
                                <a:pt x="4440" y="202"/>
                              </a:lnTo>
                              <a:lnTo>
                                <a:pt x="4443" y="202"/>
                              </a:lnTo>
                              <a:lnTo>
                                <a:pt x="4445" y="202"/>
                              </a:lnTo>
                              <a:lnTo>
                                <a:pt x="4435" y="260"/>
                              </a:lnTo>
                              <a:close/>
                              <a:moveTo>
                                <a:pt x="4461" y="260"/>
                              </a:moveTo>
                              <a:lnTo>
                                <a:pt x="4473" y="199"/>
                              </a:lnTo>
                              <a:lnTo>
                                <a:pt x="4560" y="199"/>
                              </a:lnTo>
                              <a:lnTo>
                                <a:pt x="4567" y="198"/>
                              </a:lnTo>
                              <a:lnTo>
                                <a:pt x="4572" y="196"/>
                              </a:lnTo>
                              <a:lnTo>
                                <a:pt x="4575" y="194"/>
                              </a:lnTo>
                              <a:lnTo>
                                <a:pt x="4576" y="192"/>
                              </a:lnTo>
                              <a:lnTo>
                                <a:pt x="4577" y="189"/>
                              </a:lnTo>
                              <a:lnTo>
                                <a:pt x="4578" y="187"/>
                              </a:lnTo>
                              <a:lnTo>
                                <a:pt x="4578" y="181"/>
                              </a:lnTo>
                              <a:lnTo>
                                <a:pt x="4576" y="176"/>
                              </a:lnTo>
                              <a:lnTo>
                                <a:pt x="4571" y="171"/>
                              </a:lnTo>
                              <a:lnTo>
                                <a:pt x="4565" y="166"/>
                              </a:lnTo>
                              <a:lnTo>
                                <a:pt x="4520" y="136"/>
                              </a:lnTo>
                              <a:lnTo>
                                <a:pt x="4514" y="130"/>
                              </a:lnTo>
                              <a:lnTo>
                                <a:pt x="4508" y="125"/>
                              </a:lnTo>
                              <a:lnTo>
                                <a:pt x="4502" y="117"/>
                              </a:lnTo>
                              <a:lnTo>
                                <a:pt x="4499" y="109"/>
                              </a:lnTo>
                              <a:lnTo>
                                <a:pt x="4496" y="101"/>
                              </a:lnTo>
                              <a:lnTo>
                                <a:pt x="4494" y="94"/>
                              </a:lnTo>
                              <a:lnTo>
                                <a:pt x="4494" y="85"/>
                              </a:lnTo>
                              <a:lnTo>
                                <a:pt x="4495" y="76"/>
                              </a:lnTo>
                              <a:lnTo>
                                <a:pt x="4497" y="68"/>
                              </a:lnTo>
                              <a:lnTo>
                                <a:pt x="4499" y="60"/>
                              </a:lnTo>
                              <a:lnTo>
                                <a:pt x="4502" y="53"/>
                              </a:lnTo>
                              <a:lnTo>
                                <a:pt x="4506" y="46"/>
                              </a:lnTo>
                              <a:lnTo>
                                <a:pt x="4510" y="39"/>
                              </a:lnTo>
                              <a:lnTo>
                                <a:pt x="4515" y="34"/>
                              </a:lnTo>
                              <a:lnTo>
                                <a:pt x="4520" y="28"/>
                              </a:lnTo>
                              <a:lnTo>
                                <a:pt x="4527" y="23"/>
                              </a:lnTo>
                              <a:lnTo>
                                <a:pt x="4532" y="18"/>
                              </a:lnTo>
                              <a:lnTo>
                                <a:pt x="4539" y="15"/>
                              </a:lnTo>
                              <a:lnTo>
                                <a:pt x="4547" y="12"/>
                              </a:lnTo>
                              <a:lnTo>
                                <a:pt x="4555" y="9"/>
                              </a:lnTo>
                              <a:lnTo>
                                <a:pt x="4563" y="8"/>
                              </a:lnTo>
                              <a:lnTo>
                                <a:pt x="4575" y="7"/>
                              </a:lnTo>
                              <a:lnTo>
                                <a:pt x="4589" y="6"/>
                              </a:lnTo>
                              <a:lnTo>
                                <a:pt x="4604" y="6"/>
                              </a:lnTo>
                              <a:lnTo>
                                <a:pt x="4662" y="6"/>
                              </a:lnTo>
                              <a:lnTo>
                                <a:pt x="4652" y="64"/>
                              </a:lnTo>
                              <a:lnTo>
                                <a:pt x="4586" y="64"/>
                              </a:lnTo>
                              <a:lnTo>
                                <a:pt x="4575" y="65"/>
                              </a:lnTo>
                              <a:lnTo>
                                <a:pt x="4567" y="66"/>
                              </a:lnTo>
                              <a:lnTo>
                                <a:pt x="4563" y="68"/>
                              </a:lnTo>
                              <a:lnTo>
                                <a:pt x="4562" y="69"/>
                              </a:lnTo>
                              <a:lnTo>
                                <a:pt x="4560" y="71"/>
                              </a:lnTo>
                              <a:lnTo>
                                <a:pt x="4560" y="74"/>
                              </a:lnTo>
                              <a:lnTo>
                                <a:pt x="4560" y="79"/>
                              </a:lnTo>
                              <a:lnTo>
                                <a:pt x="4562" y="84"/>
                              </a:lnTo>
                              <a:lnTo>
                                <a:pt x="4567" y="89"/>
                              </a:lnTo>
                              <a:lnTo>
                                <a:pt x="4573" y="94"/>
                              </a:lnTo>
                              <a:lnTo>
                                <a:pt x="4616" y="122"/>
                              </a:lnTo>
                              <a:lnTo>
                                <a:pt x="4624" y="129"/>
                              </a:lnTo>
                              <a:lnTo>
                                <a:pt x="4631" y="136"/>
                              </a:lnTo>
                              <a:lnTo>
                                <a:pt x="4637" y="143"/>
                              </a:lnTo>
                              <a:lnTo>
                                <a:pt x="4641" y="152"/>
                              </a:lnTo>
                              <a:lnTo>
                                <a:pt x="4644" y="160"/>
                              </a:lnTo>
                              <a:lnTo>
                                <a:pt x="4647" y="170"/>
                              </a:lnTo>
                              <a:lnTo>
                                <a:pt x="4647" y="179"/>
                              </a:lnTo>
                              <a:lnTo>
                                <a:pt x="4646" y="189"/>
                              </a:lnTo>
                              <a:lnTo>
                                <a:pt x="4643" y="198"/>
                              </a:lnTo>
                              <a:lnTo>
                                <a:pt x="4641" y="205"/>
                              </a:lnTo>
                              <a:lnTo>
                                <a:pt x="4638" y="213"/>
                              </a:lnTo>
                              <a:lnTo>
                                <a:pt x="4632" y="221"/>
                              </a:lnTo>
                              <a:lnTo>
                                <a:pt x="4628" y="228"/>
                              </a:lnTo>
                              <a:lnTo>
                                <a:pt x="4621" y="234"/>
                              </a:lnTo>
                              <a:lnTo>
                                <a:pt x="4616" y="240"/>
                              </a:lnTo>
                              <a:lnTo>
                                <a:pt x="4608" y="244"/>
                              </a:lnTo>
                              <a:lnTo>
                                <a:pt x="4602" y="249"/>
                              </a:lnTo>
                              <a:lnTo>
                                <a:pt x="4595" y="252"/>
                              </a:lnTo>
                              <a:lnTo>
                                <a:pt x="4588" y="254"/>
                              </a:lnTo>
                              <a:lnTo>
                                <a:pt x="4581" y="256"/>
                              </a:lnTo>
                              <a:lnTo>
                                <a:pt x="4572" y="258"/>
                              </a:lnTo>
                              <a:lnTo>
                                <a:pt x="4562" y="259"/>
                              </a:lnTo>
                              <a:lnTo>
                                <a:pt x="4549" y="260"/>
                              </a:lnTo>
                              <a:lnTo>
                                <a:pt x="4535" y="260"/>
                              </a:lnTo>
                              <a:lnTo>
                                <a:pt x="4531" y="260"/>
                              </a:lnTo>
                              <a:lnTo>
                                <a:pt x="4461" y="260"/>
                              </a:lnTo>
                              <a:close/>
                              <a:moveTo>
                                <a:pt x="4752" y="295"/>
                              </a:moveTo>
                              <a:lnTo>
                                <a:pt x="4775" y="161"/>
                              </a:lnTo>
                              <a:lnTo>
                                <a:pt x="4830" y="161"/>
                              </a:lnTo>
                              <a:lnTo>
                                <a:pt x="4824" y="193"/>
                              </a:lnTo>
                              <a:lnTo>
                                <a:pt x="4834" y="189"/>
                              </a:lnTo>
                              <a:lnTo>
                                <a:pt x="4842" y="183"/>
                              </a:lnTo>
                              <a:lnTo>
                                <a:pt x="4850" y="178"/>
                              </a:lnTo>
                              <a:lnTo>
                                <a:pt x="4857" y="170"/>
                              </a:lnTo>
                              <a:lnTo>
                                <a:pt x="4863" y="162"/>
                              </a:lnTo>
                              <a:lnTo>
                                <a:pt x="4867" y="153"/>
                              </a:lnTo>
                              <a:lnTo>
                                <a:pt x="4871" y="143"/>
                              </a:lnTo>
                              <a:lnTo>
                                <a:pt x="4873" y="133"/>
                              </a:lnTo>
                              <a:lnTo>
                                <a:pt x="4874" y="126"/>
                              </a:lnTo>
                              <a:lnTo>
                                <a:pt x="4875" y="119"/>
                              </a:lnTo>
                              <a:lnTo>
                                <a:pt x="4874" y="112"/>
                              </a:lnTo>
                              <a:lnTo>
                                <a:pt x="4873" y="106"/>
                              </a:lnTo>
                              <a:lnTo>
                                <a:pt x="4872" y="100"/>
                              </a:lnTo>
                              <a:lnTo>
                                <a:pt x="4869" y="95"/>
                              </a:lnTo>
                              <a:lnTo>
                                <a:pt x="4866" y="89"/>
                              </a:lnTo>
                              <a:lnTo>
                                <a:pt x="4863" y="84"/>
                              </a:lnTo>
                              <a:lnTo>
                                <a:pt x="4860" y="79"/>
                              </a:lnTo>
                              <a:lnTo>
                                <a:pt x="4855" y="75"/>
                              </a:lnTo>
                              <a:lnTo>
                                <a:pt x="4850" y="71"/>
                              </a:lnTo>
                              <a:lnTo>
                                <a:pt x="4845" y="69"/>
                              </a:lnTo>
                              <a:lnTo>
                                <a:pt x="4840" y="67"/>
                              </a:lnTo>
                              <a:lnTo>
                                <a:pt x="4833" y="65"/>
                              </a:lnTo>
                              <a:lnTo>
                                <a:pt x="4826" y="65"/>
                              </a:lnTo>
                              <a:lnTo>
                                <a:pt x="4820" y="64"/>
                              </a:lnTo>
                              <a:lnTo>
                                <a:pt x="4813" y="65"/>
                              </a:lnTo>
                              <a:lnTo>
                                <a:pt x="4806" y="65"/>
                              </a:lnTo>
                              <a:lnTo>
                                <a:pt x="4800" y="67"/>
                              </a:lnTo>
                              <a:lnTo>
                                <a:pt x="4794" y="69"/>
                              </a:lnTo>
                              <a:lnTo>
                                <a:pt x="4787" y="71"/>
                              </a:lnTo>
                              <a:lnTo>
                                <a:pt x="4782" y="75"/>
                              </a:lnTo>
                              <a:lnTo>
                                <a:pt x="4775" y="79"/>
                              </a:lnTo>
                              <a:lnTo>
                                <a:pt x="4770" y="84"/>
                              </a:lnTo>
                              <a:lnTo>
                                <a:pt x="4764" y="89"/>
                              </a:lnTo>
                              <a:lnTo>
                                <a:pt x="4760" y="94"/>
                              </a:lnTo>
                              <a:lnTo>
                                <a:pt x="4755" y="99"/>
                              </a:lnTo>
                              <a:lnTo>
                                <a:pt x="4752" y="106"/>
                              </a:lnTo>
                              <a:lnTo>
                                <a:pt x="4749" y="111"/>
                              </a:lnTo>
                              <a:lnTo>
                                <a:pt x="4745" y="118"/>
                              </a:lnTo>
                              <a:lnTo>
                                <a:pt x="4744" y="125"/>
                              </a:lnTo>
                              <a:lnTo>
                                <a:pt x="4742" y="131"/>
                              </a:lnTo>
                              <a:lnTo>
                                <a:pt x="4741" y="139"/>
                              </a:lnTo>
                              <a:lnTo>
                                <a:pt x="4741" y="147"/>
                              </a:lnTo>
                              <a:lnTo>
                                <a:pt x="4742" y="155"/>
                              </a:lnTo>
                              <a:lnTo>
                                <a:pt x="4743" y="161"/>
                              </a:lnTo>
                              <a:lnTo>
                                <a:pt x="4745" y="168"/>
                              </a:lnTo>
                              <a:lnTo>
                                <a:pt x="4749" y="174"/>
                              </a:lnTo>
                              <a:lnTo>
                                <a:pt x="4753" y="180"/>
                              </a:lnTo>
                              <a:lnTo>
                                <a:pt x="4757" y="186"/>
                              </a:lnTo>
                              <a:lnTo>
                                <a:pt x="4744" y="258"/>
                              </a:lnTo>
                              <a:lnTo>
                                <a:pt x="4735" y="253"/>
                              </a:lnTo>
                              <a:lnTo>
                                <a:pt x="4726" y="249"/>
                              </a:lnTo>
                              <a:lnTo>
                                <a:pt x="4719" y="244"/>
                              </a:lnTo>
                              <a:lnTo>
                                <a:pt x="4711" y="239"/>
                              </a:lnTo>
                              <a:lnTo>
                                <a:pt x="4704" y="232"/>
                              </a:lnTo>
                              <a:lnTo>
                                <a:pt x="4698" y="225"/>
                              </a:lnTo>
                              <a:lnTo>
                                <a:pt x="4692" y="218"/>
                              </a:lnTo>
                              <a:lnTo>
                                <a:pt x="4688" y="210"/>
                              </a:lnTo>
                              <a:lnTo>
                                <a:pt x="4683" y="201"/>
                              </a:lnTo>
                              <a:lnTo>
                                <a:pt x="4680" y="192"/>
                              </a:lnTo>
                              <a:lnTo>
                                <a:pt x="4678" y="183"/>
                              </a:lnTo>
                              <a:lnTo>
                                <a:pt x="4675" y="174"/>
                              </a:lnTo>
                              <a:lnTo>
                                <a:pt x="4675" y="164"/>
                              </a:lnTo>
                              <a:lnTo>
                                <a:pt x="4675" y="155"/>
                              </a:lnTo>
                              <a:lnTo>
                                <a:pt x="4675" y="143"/>
                              </a:lnTo>
                              <a:lnTo>
                                <a:pt x="4678" y="132"/>
                              </a:lnTo>
                              <a:lnTo>
                                <a:pt x="4680" y="119"/>
                              </a:lnTo>
                              <a:lnTo>
                                <a:pt x="4684" y="107"/>
                              </a:lnTo>
                              <a:lnTo>
                                <a:pt x="4690" y="95"/>
                              </a:lnTo>
                              <a:lnTo>
                                <a:pt x="4697" y="82"/>
                              </a:lnTo>
                              <a:lnTo>
                                <a:pt x="4703" y="70"/>
                              </a:lnTo>
                              <a:lnTo>
                                <a:pt x="4712" y="60"/>
                              </a:lnTo>
                              <a:lnTo>
                                <a:pt x="4721" y="49"/>
                              </a:lnTo>
                              <a:lnTo>
                                <a:pt x="4732" y="40"/>
                              </a:lnTo>
                              <a:lnTo>
                                <a:pt x="4743" y="32"/>
                              </a:lnTo>
                              <a:lnTo>
                                <a:pt x="4754" y="24"/>
                              </a:lnTo>
                              <a:lnTo>
                                <a:pt x="4766" y="17"/>
                              </a:lnTo>
                              <a:lnTo>
                                <a:pt x="4779" y="12"/>
                              </a:lnTo>
                              <a:lnTo>
                                <a:pt x="4792" y="7"/>
                              </a:lnTo>
                              <a:lnTo>
                                <a:pt x="4805" y="4"/>
                              </a:lnTo>
                              <a:lnTo>
                                <a:pt x="4817" y="3"/>
                              </a:lnTo>
                              <a:lnTo>
                                <a:pt x="4831" y="2"/>
                              </a:lnTo>
                              <a:lnTo>
                                <a:pt x="4844" y="3"/>
                              </a:lnTo>
                              <a:lnTo>
                                <a:pt x="4856" y="4"/>
                              </a:lnTo>
                              <a:lnTo>
                                <a:pt x="4867" y="7"/>
                              </a:lnTo>
                              <a:lnTo>
                                <a:pt x="4879" y="12"/>
                              </a:lnTo>
                              <a:lnTo>
                                <a:pt x="4889" y="17"/>
                              </a:lnTo>
                              <a:lnTo>
                                <a:pt x="4899" y="24"/>
                              </a:lnTo>
                              <a:lnTo>
                                <a:pt x="4908" y="32"/>
                              </a:lnTo>
                              <a:lnTo>
                                <a:pt x="4916" y="40"/>
                              </a:lnTo>
                              <a:lnTo>
                                <a:pt x="4923" y="50"/>
                              </a:lnTo>
                              <a:lnTo>
                                <a:pt x="4929" y="60"/>
                              </a:lnTo>
                              <a:lnTo>
                                <a:pt x="4934" y="71"/>
                              </a:lnTo>
                              <a:lnTo>
                                <a:pt x="4937" y="84"/>
                              </a:lnTo>
                              <a:lnTo>
                                <a:pt x="4939" y="96"/>
                              </a:lnTo>
                              <a:lnTo>
                                <a:pt x="4940" y="108"/>
                              </a:lnTo>
                              <a:lnTo>
                                <a:pt x="4939" y="121"/>
                              </a:lnTo>
                              <a:lnTo>
                                <a:pt x="4938" y="133"/>
                              </a:lnTo>
                              <a:lnTo>
                                <a:pt x="4936" y="146"/>
                              </a:lnTo>
                              <a:lnTo>
                                <a:pt x="4933" y="158"/>
                              </a:lnTo>
                              <a:lnTo>
                                <a:pt x="4928" y="168"/>
                              </a:lnTo>
                              <a:lnTo>
                                <a:pt x="4923" y="179"/>
                              </a:lnTo>
                              <a:lnTo>
                                <a:pt x="4917" y="189"/>
                              </a:lnTo>
                              <a:lnTo>
                                <a:pt x="4911" y="199"/>
                              </a:lnTo>
                              <a:lnTo>
                                <a:pt x="4904" y="208"/>
                              </a:lnTo>
                              <a:lnTo>
                                <a:pt x="4895" y="217"/>
                              </a:lnTo>
                              <a:lnTo>
                                <a:pt x="4886" y="225"/>
                              </a:lnTo>
                              <a:lnTo>
                                <a:pt x="4877" y="232"/>
                              </a:lnTo>
                              <a:lnTo>
                                <a:pt x="4867" y="239"/>
                              </a:lnTo>
                              <a:lnTo>
                                <a:pt x="4857" y="245"/>
                              </a:lnTo>
                              <a:lnTo>
                                <a:pt x="4847" y="250"/>
                              </a:lnTo>
                              <a:lnTo>
                                <a:pt x="4835" y="254"/>
                              </a:lnTo>
                              <a:lnTo>
                                <a:pt x="4824" y="258"/>
                              </a:lnTo>
                              <a:lnTo>
                                <a:pt x="4812" y="261"/>
                              </a:lnTo>
                              <a:lnTo>
                                <a:pt x="4806" y="295"/>
                              </a:lnTo>
                              <a:lnTo>
                                <a:pt x="4752" y="295"/>
                              </a:lnTo>
                              <a:close/>
                              <a:moveTo>
                                <a:pt x="5180" y="6"/>
                              </a:moveTo>
                              <a:lnTo>
                                <a:pt x="5153" y="156"/>
                              </a:lnTo>
                              <a:lnTo>
                                <a:pt x="5151" y="168"/>
                              </a:lnTo>
                              <a:lnTo>
                                <a:pt x="5148" y="179"/>
                              </a:lnTo>
                              <a:lnTo>
                                <a:pt x="5143" y="190"/>
                              </a:lnTo>
                              <a:lnTo>
                                <a:pt x="5139" y="200"/>
                              </a:lnTo>
                              <a:lnTo>
                                <a:pt x="5133" y="210"/>
                              </a:lnTo>
                              <a:lnTo>
                                <a:pt x="5128" y="219"/>
                              </a:lnTo>
                              <a:lnTo>
                                <a:pt x="5121" y="227"/>
                              </a:lnTo>
                              <a:lnTo>
                                <a:pt x="5113" y="234"/>
                              </a:lnTo>
                              <a:lnTo>
                                <a:pt x="5106" y="242"/>
                              </a:lnTo>
                              <a:lnTo>
                                <a:pt x="5097" y="248"/>
                              </a:lnTo>
                              <a:lnTo>
                                <a:pt x="5088" y="252"/>
                              </a:lnTo>
                              <a:lnTo>
                                <a:pt x="5079" y="256"/>
                              </a:lnTo>
                              <a:lnTo>
                                <a:pt x="5069" y="260"/>
                              </a:lnTo>
                              <a:lnTo>
                                <a:pt x="5059" y="262"/>
                              </a:lnTo>
                              <a:lnTo>
                                <a:pt x="5049" y="263"/>
                              </a:lnTo>
                              <a:lnTo>
                                <a:pt x="5038" y="264"/>
                              </a:lnTo>
                              <a:lnTo>
                                <a:pt x="5027" y="263"/>
                              </a:lnTo>
                              <a:lnTo>
                                <a:pt x="5017" y="262"/>
                              </a:lnTo>
                              <a:lnTo>
                                <a:pt x="5008" y="260"/>
                              </a:lnTo>
                              <a:lnTo>
                                <a:pt x="5000" y="256"/>
                              </a:lnTo>
                              <a:lnTo>
                                <a:pt x="4991" y="252"/>
                              </a:lnTo>
                              <a:lnTo>
                                <a:pt x="4985" y="248"/>
                              </a:lnTo>
                              <a:lnTo>
                                <a:pt x="4978" y="242"/>
                              </a:lnTo>
                              <a:lnTo>
                                <a:pt x="4973" y="234"/>
                              </a:lnTo>
                              <a:lnTo>
                                <a:pt x="4968" y="227"/>
                              </a:lnTo>
                              <a:lnTo>
                                <a:pt x="4964" y="219"/>
                              </a:lnTo>
                              <a:lnTo>
                                <a:pt x="4962" y="210"/>
                              </a:lnTo>
                              <a:lnTo>
                                <a:pt x="4959" y="200"/>
                              </a:lnTo>
                              <a:lnTo>
                                <a:pt x="4958" y="190"/>
                              </a:lnTo>
                              <a:lnTo>
                                <a:pt x="4958" y="179"/>
                              </a:lnTo>
                              <a:lnTo>
                                <a:pt x="4958" y="168"/>
                              </a:lnTo>
                              <a:lnTo>
                                <a:pt x="4960" y="156"/>
                              </a:lnTo>
                              <a:lnTo>
                                <a:pt x="4987" y="6"/>
                              </a:lnTo>
                              <a:lnTo>
                                <a:pt x="5050" y="6"/>
                              </a:lnTo>
                              <a:lnTo>
                                <a:pt x="5022" y="159"/>
                              </a:lnTo>
                              <a:lnTo>
                                <a:pt x="5021" y="169"/>
                              </a:lnTo>
                              <a:lnTo>
                                <a:pt x="5021" y="178"/>
                              </a:lnTo>
                              <a:lnTo>
                                <a:pt x="5024" y="184"/>
                              </a:lnTo>
                              <a:lnTo>
                                <a:pt x="5026" y="191"/>
                              </a:lnTo>
                              <a:lnTo>
                                <a:pt x="5030" y="196"/>
                              </a:lnTo>
                              <a:lnTo>
                                <a:pt x="5035" y="199"/>
                              </a:lnTo>
                              <a:lnTo>
                                <a:pt x="5041" y="201"/>
                              </a:lnTo>
                              <a:lnTo>
                                <a:pt x="5049" y="202"/>
                              </a:lnTo>
                              <a:lnTo>
                                <a:pt x="5057" y="201"/>
                              </a:lnTo>
                              <a:lnTo>
                                <a:pt x="5064" y="199"/>
                              </a:lnTo>
                              <a:lnTo>
                                <a:pt x="5070" y="196"/>
                              </a:lnTo>
                              <a:lnTo>
                                <a:pt x="5076" y="191"/>
                              </a:lnTo>
                              <a:lnTo>
                                <a:pt x="5081" y="184"/>
                              </a:lnTo>
                              <a:lnTo>
                                <a:pt x="5085" y="178"/>
                              </a:lnTo>
                              <a:lnTo>
                                <a:pt x="5088" y="169"/>
                              </a:lnTo>
                              <a:lnTo>
                                <a:pt x="5090" y="159"/>
                              </a:lnTo>
                              <a:lnTo>
                                <a:pt x="5118" y="6"/>
                              </a:lnTo>
                              <a:lnTo>
                                <a:pt x="5180" y="6"/>
                              </a:lnTo>
                              <a:close/>
                              <a:moveTo>
                                <a:pt x="5172" y="260"/>
                              </a:moveTo>
                              <a:lnTo>
                                <a:pt x="5217" y="6"/>
                              </a:lnTo>
                              <a:lnTo>
                                <a:pt x="5280" y="6"/>
                              </a:lnTo>
                              <a:lnTo>
                                <a:pt x="5235" y="260"/>
                              </a:lnTo>
                              <a:lnTo>
                                <a:pt x="5172" y="260"/>
                              </a:lnTo>
                              <a:close/>
                              <a:moveTo>
                                <a:pt x="5266" y="260"/>
                              </a:moveTo>
                              <a:lnTo>
                                <a:pt x="5278" y="199"/>
                              </a:lnTo>
                              <a:lnTo>
                                <a:pt x="5364" y="199"/>
                              </a:lnTo>
                              <a:lnTo>
                                <a:pt x="5372" y="198"/>
                              </a:lnTo>
                              <a:lnTo>
                                <a:pt x="5377" y="196"/>
                              </a:lnTo>
                              <a:lnTo>
                                <a:pt x="5380" y="194"/>
                              </a:lnTo>
                              <a:lnTo>
                                <a:pt x="5381" y="192"/>
                              </a:lnTo>
                              <a:lnTo>
                                <a:pt x="5382" y="189"/>
                              </a:lnTo>
                              <a:lnTo>
                                <a:pt x="5383" y="187"/>
                              </a:lnTo>
                              <a:lnTo>
                                <a:pt x="5383" y="181"/>
                              </a:lnTo>
                              <a:lnTo>
                                <a:pt x="5381" y="176"/>
                              </a:lnTo>
                              <a:lnTo>
                                <a:pt x="5376" y="171"/>
                              </a:lnTo>
                              <a:lnTo>
                                <a:pt x="5370" y="166"/>
                              </a:lnTo>
                              <a:lnTo>
                                <a:pt x="5325" y="136"/>
                              </a:lnTo>
                              <a:lnTo>
                                <a:pt x="5319" y="130"/>
                              </a:lnTo>
                              <a:lnTo>
                                <a:pt x="5313" y="125"/>
                              </a:lnTo>
                              <a:lnTo>
                                <a:pt x="5307" y="117"/>
                              </a:lnTo>
                              <a:lnTo>
                                <a:pt x="5304" y="109"/>
                              </a:lnTo>
                              <a:lnTo>
                                <a:pt x="5301" y="101"/>
                              </a:lnTo>
                              <a:lnTo>
                                <a:pt x="5299" y="94"/>
                              </a:lnTo>
                              <a:lnTo>
                                <a:pt x="5299" y="85"/>
                              </a:lnTo>
                              <a:lnTo>
                                <a:pt x="5300" y="76"/>
                              </a:lnTo>
                              <a:lnTo>
                                <a:pt x="5301" y="68"/>
                              </a:lnTo>
                              <a:lnTo>
                                <a:pt x="5304" y="60"/>
                              </a:lnTo>
                              <a:lnTo>
                                <a:pt x="5306" y="53"/>
                              </a:lnTo>
                              <a:lnTo>
                                <a:pt x="5311" y="46"/>
                              </a:lnTo>
                              <a:lnTo>
                                <a:pt x="5315" y="39"/>
                              </a:lnTo>
                              <a:lnTo>
                                <a:pt x="5320" y="34"/>
                              </a:lnTo>
                              <a:lnTo>
                                <a:pt x="5325" y="28"/>
                              </a:lnTo>
                              <a:lnTo>
                                <a:pt x="5332" y="23"/>
                              </a:lnTo>
                              <a:lnTo>
                                <a:pt x="5337" y="18"/>
                              </a:lnTo>
                              <a:lnTo>
                                <a:pt x="5344" y="15"/>
                              </a:lnTo>
                              <a:lnTo>
                                <a:pt x="5352" y="12"/>
                              </a:lnTo>
                              <a:lnTo>
                                <a:pt x="5360" y="9"/>
                              </a:lnTo>
                              <a:lnTo>
                                <a:pt x="5368" y="8"/>
                              </a:lnTo>
                              <a:lnTo>
                                <a:pt x="5380" y="7"/>
                              </a:lnTo>
                              <a:lnTo>
                                <a:pt x="5394" y="6"/>
                              </a:lnTo>
                              <a:lnTo>
                                <a:pt x="5409" y="6"/>
                              </a:lnTo>
                              <a:lnTo>
                                <a:pt x="5467" y="6"/>
                              </a:lnTo>
                              <a:lnTo>
                                <a:pt x="5457" y="64"/>
                              </a:lnTo>
                              <a:lnTo>
                                <a:pt x="5391" y="64"/>
                              </a:lnTo>
                              <a:lnTo>
                                <a:pt x="5380" y="65"/>
                              </a:lnTo>
                              <a:lnTo>
                                <a:pt x="5372" y="66"/>
                              </a:lnTo>
                              <a:lnTo>
                                <a:pt x="5368" y="68"/>
                              </a:lnTo>
                              <a:lnTo>
                                <a:pt x="5367" y="69"/>
                              </a:lnTo>
                              <a:lnTo>
                                <a:pt x="5365" y="71"/>
                              </a:lnTo>
                              <a:lnTo>
                                <a:pt x="5365" y="74"/>
                              </a:lnTo>
                              <a:lnTo>
                                <a:pt x="5365" y="79"/>
                              </a:lnTo>
                              <a:lnTo>
                                <a:pt x="5367" y="84"/>
                              </a:lnTo>
                              <a:lnTo>
                                <a:pt x="5372" y="89"/>
                              </a:lnTo>
                              <a:lnTo>
                                <a:pt x="5378" y="94"/>
                              </a:lnTo>
                              <a:lnTo>
                                <a:pt x="5421" y="122"/>
                              </a:lnTo>
                              <a:lnTo>
                                <a:pt x="5429" y="129"/>
                              </a:lnTo>
                              <a:lnTo>
                                <a:pt x="5436" y="136"/>
                              </a:lnTo>
                              <a:lnTo>
                                <a:pt x="5442" y="143"/>
                              </a:lnTo>
                              <a:lnTo>
                                <a:pt x="5446" y="152"/>
                              </a:lnTo>
                              <a:lnTo>
                                <a:pt x="5449" y="160"/>
                              </a:lnTo>
                              <a:lnTo>
                                <a:pt x="5452" y="170"/>
                              </a:lnTo>
                              <a:lnTo>
                                <a:pt x="5452" y="179"/>
                              </a:lnTo>
                              <a:lnTo>
                                <a:pt x="5450" y="189"/>
                              </a:lnTo>
                              <a:lnTo>
                                <a:pt x="5448" y="198"/>
                              </a:lnTo>
                              <a:lnTo>
                                <a:pt x="5446" y="205"/>
                              </a:lnTo>
                              <a:lnTo>
                                <a:pt x="5442" y="213"/>
                              </a:lnTo>
                              <a:lnTo>
                                <a:pt x="5437" y="221"/>
                              </a:lnTo>
                              <a:lnTo>
                                <a:pt x="5433" y="228"/>
                              </a:lnTo>
                              <a:lnTo>
                                <a:pt x="5426" y="234"/>
                              </a:lnTo>
                              <a:lnTo>
                                <a:pt x="5421" y="240"/>
                              </a:lnTo>
                              <a:lnTo>
                                <a:pt x="5413" y="244"/>
                              </a:lnTo>
                              <a:lnTo>
                                <a:pt x="5407" y="249"/>
                              </a:lnTo>
                              <a:lnTo>
                                <a:pt x="5399" y="252"/>
                              </a:lnTo>
                              <a:lnTo>
                                <a:pt x="5393" y="254"/>
                              </a:lnTo>
                              <a:lnTo>
                                <a:pt x="5386" y="256"/>
                              </a:lnTo>
                              <a:lnTo>
                                <a:pt x="5377" y="258"/>
                              </a:lnTo>
                              <a:lnTo>
                                <a:pt x="5367" y="259"/>
                              </a:lnTo>
                              <a:lnTo>
                                <a:pt x="5354" y="260"/>
                              </a:lnTo>
                              <a:lnTo>
                                <a:pt x="5340" y="260"/>
                              </a:lnTo>
                              <a:lnTo>
                                <a:pt x="5336" y="260"/>
                              </a:lnTo>
                              <a:lnTo>
                                <a:pt x="5266" y="260"/>
                              </a:lnTo>
                              <a:close/>
                              <a:moveTo>
                                <a:pt x="5460" y="260"/>
                              </a:moveTo>
                              <a:lnTo>
                                <a:pt x="5486" y="110"/>
                              </a:lnTo>
                              <a:lnTo>
                                <a:pt x="5489" y="98"/>
                              </a:lnTo>
                              <a:lnTo>
                                <a:pt x="5493" y="86"/>
                              </a:lnTo>
                              <a:lnTo>
                                <a:pt x="5496" y="76"/>
                              </a:lnTo>
                              <a:lnTo>
                                <a:pt x="5501" y="66"/>
                              </a:lnTo>
                              <a:lnTo>
                                <a:pt x="5506" y="56"/>
                              </a:lnTo>
                              <a:lnTo>
                                <a:pt x="5513" y="47"/>
                              </a:lnTo>
                              <a:lnTo>
                                <a:pt x="5519" y="38"/>
                              </a:lnTo>
                              <a:lnTo>
                                <a:pt x="5527" y="30"/>
                              </a:lnTo>
                              <a:lnTo>
                                <a:pt x="5535" y="24"/>
                              </a:lnTo>
                              <a:lnTo>
                                <a:pt x="5544" y="18"/>
                              </a:lnTo>
                              <a:lnTo>
                                <a:pt x="5552" y="13"/>
                              </a:lnTo>
                              <a:lnTo>
                                <a:pt x="5561" y="9"/>
                              </a:lnTo>
                              <a:lnTo>
                                <a:pt x="5571" y="6"/>
                              </a:lnTo>
                              <a:lnTo>
                                <a:pt x="5581" y="4"/>
                              </a:lnTo>
                              <a:lnTo>
                                <a:pt x="5591" y="2"/>
                              </a:lnTo>
                              <a:lnTo>
                                <a:pt x="5602" y="2"/>
                              </a:lnTo>
                              <a:lnTo>
                                <a:pt x="5612" y="2"/>
                              </a:lnTo>
                              <a:lnTo>
                                <a:pt x="5622" y="4"/>
                              </a:lnTo>
                              <a:lnTo>
                                <a:pt x="5632" y="6"/>
                              </a:lnTo>
                              <a:lnTo>
                                <a:pt x="5640" y="9"/>
                              </a:lnTo>
                              <a:lnTo>
                                <a:pt x="5648" y="13"/>
                              </a:lnTo>
                              <a:lnTo>
                                <a:pt x="5656" y="18"/>
                              </a:lnTo>
                              <a:lnTo>
                                <a:pt x="5661" y="24"/>
                              </a:lnTo>
                              <a:lnTo>
                                <a:pt x="5668" y="32"/>
                              </a:lnTo>
                              <a:lnTo>
                                <a:pt x="5672" y="38"/>
                              </a:lnTo>
                              <a:lnTo>
                                <a:pt x="5677" y="47"/>
                              </a:lnTo>
                              <a:lnTo>
                                <a:pt x="5679" y="56"/>
                              </a:lnTo>
                              <a:lnTo>
                                <a:pt x="5681" y="66"/>
                              </a:lnTo>
                              <a:lnTo>
                                <a:pt x="5682" y="76"/>
                              </a:lnTo>
                              <a:lnTo>
                                <a:pt x="5682" y="86"/>
                              </a:lnTo>
                              <a:lnTo>
                                <a:pt x="5682" y="98"/>
                              </a:lnTo>
                              <a:lnTo>
                                <a:pt x="5680" y="110"/>
                              </a:lnTo>
                              <a:lnTo>
                                <a:pt x="5653" y="260"/>
                              </a:lnTo>
                              <a:lnTo>
                                <a:pt x="5590" y="260"/>
                              </a:lnTo>
                              <a:lnTo>
                                <a:pt x="5607" y="166"/>
                              </a:lnTo>
                              <a:lnTo>
                                <a:pt x="5550" y="166"/>
                              </a:lnTo>
                              <a:lnTo>
                                <a:pt x="5561" y="106"/>
                              </a:lnTo>
                              <a:lnTo>
                                <a:pt x="5618" y="106"/>
                              </a:lnTo>
                              <a:lnTo>
                                <a:pt x="5618" y="104"/>
                              </a:lnTo>
                              <a:lnTo>
                                <a:pt x="5619" y="95"/>
                              </a:lnTo>
                              <a:lnTo>
                                <a:pt x="5619" y="87"/>
                              </a:lnTo>
                              <a:lnTo>
                                <a:pt x="5617" y="80"/>
                              </a:lnTo>
                              <a:lnTo>
                                <a:pt x="5615" y="74"/>
                              </a:lnTo>
                              <a:lnTo>
                                <a:pt x="5610" y="69"/>
                              </a:lnTo>
                              <a:lnTo>
                                <a:pt x="5605" y="66"/>
                              </a:lnTo>
                              <a:lnTo>
                                <a:pt x="5599" y="64"/>
                              </a:lnTo>
                              <a:lnTo>
                                <a:pt x="5591" y="64"/>
                              </a:lnTo>
                              <a:lnTo>
                                <a:pt x="5584" y="64"/>
                              </a:lnTo>
                              <a:lnTo>
                                <a:pt x="5576" y="66"/>
                              </a:lnTo>
                              <a:lnTo>
                                <a:pt x="5570" y="69"/>
                              </a:lnTo>
                              <a:lnTo>
                                <a:pt x="5565" y="75"/>
                              </a:lnTo>
                              <a:lnTo>
                                <a:pt x="5559" y="80"/>
                              </a:lnTo>
                              <a:lnTo>
                                <a:pt x="5556" y="88"/>
                              </a:lnTo>
                              <a:lnTo>
                                <a:pt x="5552" y="97"/>
                              </a:lnTo>
                              <a:lnTo>
                                <a:pt x="5550" y="107"/>
                              </a:lnTo>
                              <a:lnTo>
                                <a:pt x="5523" y="260"/>
                              </a:lnTo>
                              <a:lnTo>
                                <a:pt x="5460" y="260"/>
                              </a:lnTo>
                              <a:close/>
                              <a:moveTo>
                                <a:pt x="5676" y="260"/>
                              </a:moveTo>
                              <a:lnTo>
                                <a:pt x="5687" y="199"/>
                              </a:lnTo>
                              <a:lnTo>
                                <a:pt x="5774" y="199"/>
                              </a:lnTo>
                              <a:lnTo>
                                <a:pt x="5781" y="198"/>
                              </a:lnTo>
                              <a:lnTo>
                                <a:pt x="5786" y="196"/>
                              </a:lnTo>
                              <a:lnTo>
                                <a:pt x="5789" y="194"/>
                              </a:lnTo>
                              <a:lnTo>
                                <a:pt x="5790" y="192"/>
                              </a:lnTo>
                              <a:lnTo>
                                <a:pt x="5791" y="189"/>
                              </a:lnTo>
                              <a:lnTo>
                                <a:pt x="5792" y="187"/>
                              </a:lnTo>
                              <a:lnTo>
                                <a:pt x="5792" y="181"/>
                              </a:lnTo>
                              <a:lnTo>
                                <a:pt x="5790" y="176"/>
                              </a:lnTo>
                              <a:lnTo>
                                <a:pt x="5785" y="171"/>
                              </a:lnTo>
                              <a:lnTo>
                                <a:pt x="5779" y="166"/>
                              </a:lnTo>
                              <a:lnTo>
                                <a:pt x="5734" y="136"/>
                              </a:lnTo>
                              <a:lnTo>
                                <a:pt x="5728" y="130"/>
                              </a:lnTo>
                              <a:lnTo>
                                <a:pt x="5722" y="125"/>
                              </a:lnTo>
                              <a:lnTo>
                                <a:pt x="5717" y="117"/>
                              </a:lnTo>
                              <a:lnTo>
                                <a:pt x="5713" y="109"/>
                              </a:lnTo>
                              <a:lnTo>
                                <a:pt x="5710" y="101"/>
                              </a:lnTo>
                              <a:lnTo>
                                <a:pt x="5708" y="94"/>
                              </a:lnTo>
                              <a:lnTo>
                                <a:pt x="5708" y="85"/>
                              </a:lnTo>
                              <a:lnTo>
                                <a:pt x="5709" y="76"/>
                              </a:lnTo>
                              <a:lnTo>
                                <a:pt x="5711" y="68"/>
                              </a:lnTo>
                              <a:lnTo>
                                <a:pt x="5713" y="60"/>
                              </a:lnTo>
                              <a:lnTo>
                                <a:pt x="5717" y="53"/>
                              </a:lnTo>
                              <a:lnTo>
                                <a:pt x="5720" y="46"/>
                              </a:lnTo>
                              <a:lnTo>
                                <a:pt x="5724" y="39"/>
                              </a:lnTo>
                              <a:lnTo>
                                <a:pt x="5729" y="34"/>
                              </a:lnTo>
                              <a:lnTo>
                                <a:pt x="5734" y="28"/>
                              </a:lnTo>
                              <a:lnTo>
                                <a:pt x="5741" y="23"/>
                              </a:lnTo>
                              <a:lnTo>
                                <a:pt x="5747" y="18"/>
                              </a:lnTo>
                              <a:lnTo>
                                <a:pt x="5753" y="15"/>
                              </a:lnTo>
                              <a:lnTo>
                                <a:pt x="5761" y="12"/>
                              </a:lnTo>
                              <a:lnTo>
                                <a:pt x="5769" y="9"/>
                              </a:lnTo>
                              <a:lnTo>
                                <a:pt x="5778" y="8"/>
                              </a:lnTo>
                              <a:lnTo>
                                <a:pt x="5789" y="7"/>
                              </a:lnTo>
                              <a:lnTo>
                                <a:pt x="5803" y="6"/>
                              </a:lnTo>
                              <a:lnTo>
                                <a:pt x="5819" y="6"/>
                              </a:lnTo>
                              <a:lnTo>
                                <a:pt x="5876" y="6"/>
                              </a:lnTo>
                              <a:lnTo>
                                <a:pt x="5866" y="64"/>
                              </a:lnTo>
                              <a:lnTo>
                                <a:pt x="5800" y="64"/>
                              </a:lnTo>
                              <a:lnTo>
                                <a:pt x="5789" y="65"/>
                              </a:lnTo>
                              <a:lnTo>
                                <a:pt x="5781" y="66"/>
                              </a:lnTo>
                              <a:lnTo>
                                <a:pt x="5778" y="68"/>
                              </a:lnTo>
                              <a:lnTo>
                                <a:pt x="5776" y="69"/>
                              </a:lnTo>
                              <a:lnTo>
                                <a:pt x="5774" y="71"/>
                              </a:lnTo>
                              <a:lnTo>
                                <a:pt x="5774" y="74"/>
                              </a:lnTo>
                              <a:lnTo>
                                <a:pt x="5774" y="79"/>
                              </a:lnTo>
                              <a:lnTo>
                                <a:pt x="5776" y="84"/>
                              </a:lnTo>
                              <a:lnTo>
                                <a:pt x="5781" y="89"/>
                              </a:lnTo>
                              <a:lnTo>
                                <a:pt x="5788" y="94"/>
                              </a:lnTo>
                              <a:lnTo>
                                <a:pt x="5830" y="122"/>
                              </a:lnTo>
                              <a:lnTo>
                                <a:pt x="5839" y="129"/>
                              </a:lnTo>
                              <a:lnTo>
                                <a:pt x="5845" y="136"/>
                              </a:lnTo>
                              <a:lnTo>
                                <a:pt x="5851" y="143"/>
                              </a:lnTo>
                              <a:lnTo>
                                <a:pt x="5855" y="152"/>
                              </a:lnTo>
                              <a:lnTo>
                                <a:pt x="5858" y="160"/>
                              </a:lnTo>
                              <a:lnTo>
                                <a:pt x="5861" y="170"/>
                              </a:lnTo>
                              <a:lnTo>
                                <a:pt x="5861" y="179"/>
                              </a:lnTo>
                              <a:lnTo>
                                <a:pt x="5860" y="189"/>
                              </a:lnTo>
                              <a:lnTo>
                                <a:pt x="5857" y="198"/>
                              </a:lnTo>
                              <a:lnTo>
                                <a:pt x="5855" y="205"/>
                              </a:lnTo>
                              <a:lnTo>
                                <a:pt x="5852" y="213"/>
                              </a:lnTo>
                              <a:lnTo>
                                <a:pt x="5846" y="221"/>
                              </a:lnTo>
                              <a:lnTo>
                                <a:pt x="5842" y="228"/>
                              </a:lnTo>
                              <a:lnTo>
                                <a:pt x="5835" y="234"/>
                              </a:lnTo>
                              <a:lnTo>
                                <a:pt x="5830" y="240"/>
                              </a:lnTo>
                              <a:lnTo>
                                <a:pt x="5822" y="244"/>
                              </a:lnTo>
                              <a:lnTo>
                                <a:pt x="5816" y="249"/>
                              </a:lnTo>
                              <a:lnTo>
                                <a:pt x="5809" y="252"/>
                              </a:lnTo>
                              <a:lnTo>
                                <a:pt x="5802" y="254"/>
                              </a:lnTo>
                              <a:lnTo>
                                <a:pt x="5795" y="256"/>
                              </a:lnTo>
                              <a:lnTo>
                                <a:pt x="5786" y="258"/>
                              </a:lnTo>
                              <a:lnTo>
                                <a:pt x="5776" y="259"/>
                              </a:lnTo>
                              <a:lnTo>
                                <a:pt x="5763" y="260"/>
                              </a:lnTo>
                              <a:lnTo>
                                <a:pt x="5749" y="260"/>
                              </a:lnTo>
                              <a:lnTo>
                                <a:pt x="5745" y="260"/>
                              </a:lnTo>
                              <a:lnTo>
                                <a:pt x="5676" y="260"/>
                              </a:lnTo>
                              <a:close/>
                              <a:moveTo>
                                <a:pt x="6136" y="260"/>
                              </a:moveTo>
                              <a:lnTo>
                                <a:pt x="6129" y="260"/>
                              </a:lnTo>
                              <a:lnTo>
                                <a:pt x="6113" y="260"/>
                              </a:lnTo>
                              <a:lnTo>
                                <a:pt x="6099" y="259"/>
                              </a:lnTo>
                              <a:lnTo>
                                <a:pt x="6085" y="256"/>
                              </a:lnTo>
                              <a:lnTo>
                                <a:pt x="6072" y="254"/>
                              </a:lnTo>
                              <a:lnTo>
                                <a:pt x="6061" y="251"/>
                              </a:lnTo>
                              <a:lnTo>
                                <a:pt x="6050" y="248"/>
                              </a:lnTo>
                              <a:lnTo>
                                <a:pt x="6041" y="243"/>
                              </a:lnTo>
                              <a:lnTo>
                                <a:pt x="6034" y="238"/>
                              </a:lnTo>
                              <a:lnTo>
                                <a:pt x="6021" y="229"/>
                              </a:lnTo>
                              <a:lnTo>
                                <a:pt x="6013" y="218"/>
                              </a:lnTo>
                              <a:lnTo>
                                <a:pt x="6005" y="205"/>
                              </a:lnTo>
                              <a:lnTo>
                                <a:pt x="5998" y="193"/>
                              </a:lnTo>
                              <a:lnTo>
                                <a:pt x="5994" y="179"/>
                              </a:lnTo>
                              <a:lnTo>
                                <a:pt x="5993" y="164"/>
                              </a:lnTo>
                              <a:lnTo>
                                <a:pt x="5992" y="149"/>
                              </a:lnTo>
                              <a:lnTo>
                                <a:pt x="5994" y="132"/>
                              </a:lnTo>
                              <a:lnTo>
                                <a:pt x="5998" y="117"/>
                              </a:lnTo>
                              <a:lnTo>
                                <a:pt x="6004" y="101"/>
                              </a:lnTo>
                              <a:lnTo>
                                <a:pt x="6010" y="87"/>
                              </a:lnTo>
                              <a:lnTo>
                                <a:pt x="6019" y="73"/>
                              </a:lnTo>
                              <a:lnTo>
                                <a:pt x="6030" y="59"/>
                              </a:lnTo>
                              <a:lnTo>
                                <a:pt x="6043" y="48"/>
                              </a:lnTo>
                              <a:lnTo>
                                <a:pt x="6056" y="37"/>
                              </a:lnTo>
                              <a:lnTo>
                                <a:pt x="6070" y="27"/>
                              </a:lnTo>
                              <a:lnTo>
                                <a:pt x="6080" y="23"/>
                              </a:lnTo>
                              <a:lnTo>
                                <a:pt x="6091" y="18"/>
                              </a:lnTo>
                              <a:lnTo>
                                <a:pt x="6102" y="14"/>
                              </a:lnTo>
                              <a:lnTo>
                                <a:pt x="6116" y="12"/>
                              </a:lnTo>
                              <a:lnTo>
                                <a:pt x="6129" y="9"/>
                              </a:lnTo>
                              <a:lnTo>
                                <a:pt x="6142" y="7"/>
                              </a:lnTo>
                              <a:lnTo>
                                <a:pt x="6158" y="6"/>
                              </a:lnTo>
                              <a:lnTo>
                                <a:pt x="6174" y="6"/>
                              </a:lnTo>
                              <a:lnTo>
                                <a:pt x="6181" y="6"/>
                              </a:lnTo>
                              <a:lnTo>
                                <a:pt x="6170" y="64"/>
                              </a:lnTo>
                              <a:lnTo>
                                <a:pt x="6168" y="64"/>
                              </a:lnTo>
                              <a:lnTo>
                                <a:pt x="6166" y="64"/>
                              </a:lnTo>
                              <a:lnTo>
                                <a:pt x="6162" y="64"/>
                              </a:lnTo>
                              <a:lnTo>
                                <a:pt x="6158" y="64"/>
                              </a:lnTo>
                              <a:lnTo>
                                <a:pt x="6141" y="64"/>
                              </a:lnTo>
                              <a:lnTo>
                                <a:pt x="6127" y="66"/>
                              </a:lnTo>
                              <a:lnTo>
                                <a:pt x="6115" y="69"/>
                              </a:lnTo>
                              <a:lnTo>
                                <a:pt x="6102" y="73"/>
                              </a:lnTo>
                              <a:lnTo>
                                <a:pt x="6092" y="78"/>
                              </a:lnTo>
                              <a:lnTo>
                                <a:pt x="6084" y="86"/>
                              </a:lnTo>
                              <a:lnTo>
                                <a:pt x="6076" y="94"/>
                              </a:lnTo>
                              <a:lnTo>
                                <a:pt x="6069" y="104"/>
                              </a:lnTo>
                              <a:lnTo>
                                <a:pt x="6163" y="104"/>
                              </a:lnTo>
                              <a:lnTo>
                                <a:pt x="6153" y="160"/>
                              </a:lnTo>
                              <a:lnTo>
                                <a:pt x="6058" y="160"/>
                              </a:lnTo>
                              <a:lnTo>
                                <a:pt x="6059" y="164"/>
                              </a:lnTo>
                              <a:lnTo>
                                <a:pt x="6060" y="170"/>
                              </a:lnTo>
                              <a:lnTo>
                                <a:pt x="6062" y="174"/>
                              </a:lnTo>
                              <a:lnTo>
                                <a:pt x="6065" y="178"/>
                              </a:lnTo>
                              <a:lnTo>
                                <a:pt x="6068" y="182"/>
                              </a:lnTo>
                              <a:lnTo>
                                <a:pt x="6071" y="186"/>
                              </a:lnTo>
                              <a:lnTo>
                                <a:pt x="6076" y="189"/>
                              </a:lnTo>
                              <a:lnTo>
                                <a:pt x="6080" y="191"/>
                              </a:lnTo>
                              <a:lnTo>
                                <a:pt x="6090" y="196"/>
                              </a:lnTo>
                              <a:lnTo>
                                <a:pt x="6102" y="199"/>
                              </a:lnTo>
                              <a:lnTo>
                                <a:pt x="6118" y="201"/>
                              </a:lnTo>
                              <a:lnTo>
                                <a:pt x="6135" y="202"/>
                              </a:lnTo>
                              <a:lnTo>
                                <a:pt x="6139" y="202"/>
                              </a:lnTo>
                              <a:lnTo>
                                <a:pt x="6141" y="202"/>
                              </a:lnTo>
                              <a:lnTo>
                                <a:pt x="6145" y="202"/>
                              </a:lnTo>
                              <a:lnTo>
                                <a:pt x="6147" y="202"/>
                              </a:lnTo>
                              <a:lnTo>
                                <a:pt x="6136" y="260"/>
                              </a:lnTo>
                              <a:close/>
                              <a:moveTo>
                                <a:pt x="6163" y="260"/>
                              </a:moveTo>
                              <a:lnTo>
                                <a:pt x="6173" y="199"/>
                              </a:lnTo>
                              <a:lnTo>
                                <a:pt x="6261" y="199"/>
                              </a:lnTo>
                              <a:lnTo>
                                <a:pt x="6268" y="198"/>
                              </a:lnTo>
                              <a:lnTo>
                                <a:pt x="6273" y="196"/>
                              </a:lnTo>
                              <a:lnTo>
                                <a:pt x="6275" y="194"/>
                              </a:lnTo>
                              <a:lnTo>
                                <a:pt x="6278" y="192"/>
                              </a:lnTo>
                              <a:lnTo>
                                <a:pt x="6279" y="189"/>
                              </a:lnTo>
                              <a:lnTo>
                                <a:pt x="6279" y="187"/>
                              </a:lnTo>
                              <a:lnTo>
                                <a:pt x="6279" y="181"/>
                              </a:lnTo>
                              <a:lnTo>
                                <a:pt x="6276" y="176"/>
                              </a:lnTo>
                              <a:lnTo>
                                <a:pt x="6272" y="171"/>
                              </a:lnTo>
                              <a:lnTo>
                                <a:pt x="6265" y="166"/>
                              </a:lnTo>
                              <a:lnTo>
                                <a:pt x="6222" y="136"/>
                              </a:lnTo>
                              <a:lnTo>
                                <a:pt x="6216" y="130"/>
                              </a:lnTo>
                              <a:lnTo>
                                <a:pt x="6209" y="125"/>
                              </a:lnTo>
                              <a:lnTo>
                                <a:pt x="6204" y="117"/>
                              </a:lnTo>
                              <a:lnTo>
                                <a:pt x="6200" y="109"/>
                              </a:lnTo>
                              <a:lnTo>
                                <a:pt x="6197" y="101"/>
                              </a:lnTo>
                              <a:lnTo>
                                <a:pt x="6196" y="94"/>
                              </a:lnTo>
                              <a:lnTo>
                                <a:pt x="6196" y="85"/>
                              </a:lnTo>
                              <a:lnTo>
                                <a:pt x="6196" y="76"/>
                              </a:lnTo>
                              <a:lnTo>
                                <a:pt x="6198" y="68"/>
                              </a:lnTo>
                              <a:lnTo>
                                <a:pt x="6200" y="60"/>
                              </a:lnTo>
                              <a:lnTo>
                                <a:pt x="6203" y="53"/>
                              </a:lnTo>
                              <a:lnTo>
                                <a:pt x="6207" y="46"/>
                              </a:lnTo>
                              <a:lnTo>
                                <a:pt x="6211" y="39"/>
                              </a:lnTo>
                              <a:lnTo>
                                <a:pt x="6217" y="34"/>
                              </a:lnTo>
                              <a:lnTo>
                                <a:pt x="6222" y="28"/>
                              </a:lnTo>
                              <a:lnTo>
                                <a:pt x="6228" y="23"/>
                              </a:lnTo>
                              <a:lnTo>
                                <a:pt x="6234" y="18"/>
                              </a:lnTo>
                              <a:lnTo>
                                <a:pt x="6241" y="15"/>
                              </a:lnTo>
                              <a:lnTo>
                                <a:pt x="6248" y="12"/>
                              </a:lnTo>
                              <a:lnTo>
                                <a:pt x="6255" y="9"/>
                              </a:lnTo>
                              <a:lnTo>
                                <a:pt x="6265" y="8"/>
                              </a:lnTo>
                              <a:lnTo>
                                <a:pt x="6276" y="7"/>
                              </a:lnTo>
                              <a:lnTo>
                                <a:pt x="6290" y="6"/>
                              </a:lnTo>
                              <a:lnTo>
                                <a:pt x="6306" y="6"/>
                              </a:lnTo>
                              <a:lnTo>
                                <a:pt x="6364" y="6"/>
                              </a:lnTo>
                              <a:lnTo>
                                <a:pt x="6354" y="64"/>
                              </a:lnTo>
                              <a:lnTo>
                                <a:pt x="6288" y="64"/>
                              </a:lnTo>
                              <a:lnTo>
                                <a:pt x="6275" y="65"/>
                              </a:lnTo>
                              <a:lnTo>
                                <a:pt x="6268" y="66"/>
                              </a:lnTo>
                              <a:lnTo>
                                <a:pt x="6265" y="68"/>
                              </a:lnTo>
                              <a:lnTo>
                                <a:pt x="6263" y="69"/>
                              </a:lnTo>
                              <a:lnTo>
                                <a:pt x="6262" y="71"/>
                              </a:lnTo>
                              <a:lnTo>
                                <a:pt x="6261" y="74"/>
                              </a:lnTo>
                              <a:lnTo>
                                <a:pt x="6261" y="79"/>
                              </a:lnTo>
                              <a:lnTo>
                                <a:pt x="6263" y="84"/>
                              </a:lnTo>
                              <a:lnTo>
                                <a:pt x="6268" y="89"/>
                              </a:lnTo>
                              <a:lnTo>
                                <a:pt x="6274" y="94"/>
                              </a:lnTo>
                              <a:lnTo>
                                <a:pt x="6318" y="122"/>
                              </a:lnTo>
                              <a:lnTo>
                                <a:pt x="6325" y="129"/>
                              </a:lnTo>
                              <a:lnTo>
                                <a:pt x="6333" y="136"/>
                              </a:lnTo>
                              <a:lnTo>
                                <a:pt x="6339" y="143"/>
                              </a:lnTo>
                              <a:lnTo>
                                <a:pt x="6343" y="152"/>
                              </a:lnTo>
                              <a:lnTo>
                                <a:pt x="6346" y="160"/>
                              </a:lnTo>
                              <a:lnTo>
                                <a:pt x="6347" y="170"/>
                              </a:lnTo>
                              <a:lnTo>
                                <a:pt x="6349" y="179"/>
                              </a:lnTo>
                              <a:lnTo>
                                <a:pt x="6347" y="189"/>
                              </a:lnTo>
                              <a:lnTo>
                                <a:pt x="6345" y="198"/>
                              </a:lnTo>
                              <a:lnTo>
                                <a:pt x="6342" y="205"/>
                              </a:lnTo>
                              <a:lnTo>
                                <a:pt x="6339" y="213"/>
                              </a:lnTo>
                              <a:lnTo>
                                <a:pt x="6334" y="221"/>
                              </a:lnTo>
                              <a:lnTo>
                                <a:pt x="6329" y="228"/>
                              </a:lnTo>
                              <a:lnTo>
                                <a:pt x="6323" y="234"/>
                              </a:lnTo>
                              <a:lnTo>
                                <a:pt x="6316" y="240"/>
                              </a:lnTo>
                              <a:lnTo>
                                <a:pt x="6310" y="244"/>
                              </a:lnTo>
                              <a:lnTo>
                                <a:pt x="6303" y="249"/>
                              </a:lnTo>
                              <a:lnTo>
                                <a:pt x="6296" y="252"/>
                              </a:lnTo>
                              <a:lnTo>
                                <a:pt x="6290" y="254"/>
                              </a:lnTo>
                              <a:lnTo>
                                <a:pt x="6282" y="256"/>
                              </a:lnTo>
                              <a:lnTo>
                                <a:pt x="6273" y="258"/>
                              </a:lnTo>
                              <a:lnTo>
                                <a:pt x="6263" y="259"/>
                              </a:lnTo>
                              <a:lnTo>
                                <a:pt x="6251" y="260"/>
                              </a:lnTo>
                              <a:lnTo>
                                <a:pt x="6237" y="260"/>
                              </a:lnTo>
                              <a:lnTo>
                                <a:pt x="6232" y="260"/>
                              </a:lnTo>
                              <a:lnTo>
                                <a:pt x="6163" y="260"/>
                              </a:lnTo>
                              <a:close/>
                              <a:moveTo>
                                <a:pt x="6363" y="260"/>
                              </a:moveTo>
                              <a:lnTo>
                                <a:pt x="6392" y="96"/>
                              </a:lnTo>
                              <a:lnTo>
                                <a:pt x="6394" y="86"/>
                              </a:lnTo>
                              <a:lnTo>
                                <a:pt x="6397" y="76"/>
                              </a:lnTo>
                              <a:lnTo>
                                <a:pt x="6401" y="67"/>
                              </a:lnTo>
                              <a:lnTo>
                                <a:pt x="6405" y="58"/>
                              </a:lnTo>
                              <a:lnTo>
                                <a:pt x="6410" y="49"/>
                              </a:lnTo>
                              <a:lnTo>
                                <a:pt x="6416" y="41"/>
                              </a:lnTo>
                              <a:lnTo>
                                <a:pt x="6422" y="34"/>
                              </a:lnTo>
                              <a:lnTo>
                                <a:pt x="6429" y="27"/>
                              </a:lnTo>
                              <a:lnTo>
                                <a:pt x="6437" y="22"/>
                              </a:lnTo>
                              <a:lnTo>
                                <a:pt x="6445" y="16"/>
                              </a:lnTo>
                              <a:lnTo>
                                <a:pt x="6454" y="12"/>
                              </a:lnTo>
                              <a:lnTo>
                                <a:pt x="6463" y="8"/>
                              </a:lnTo>
                              <a:lnTo>
                                <a:pt x="6472" y="5"/>
                              </a:lnTo>
                              <a:lnTo>
                                <a:pt x="6482" y="3"/>
                              </a:lnTo>
                              <a:lnTo>
                                <a:pt x="6490" y="2"/>
                              </a:lnTo>
                              <a:lnTo>
                                <a:pt x="6502" y="2"/>
                              </a:lnTo>
                              <a:lnTo>
                                <a:pt x="6510" y="2"/>
                              </a:lnTo>
                              <a:lnTo>
                                <a:pt x="6519" y="3"/>
                              </a:lnTo>
                              <a:lnTo>
                                <a:pt x="6528" y="5"/>
                              </a:lnTo>
                              <a:lnTo>
                                <a:pt x="6536" y="8"/>
                              </a:lnTo>
                              <a:lnTo>
                                <a:pt x="6543" y="12"/>
                              </a:lnTo>
                              <a:lnTo>
                                <a:pt x="6549" y="16"/>
                              </a:lnTo>
                              <a:lnTo>
                                <a:pt x="6556" y="20"/>
                              </a:lnTo>
                              <a:lnTo>
                                <a:pt x="6561" y="27"/>
                              </a:lnTo>
                              <a:lnTo>
                                <a:pt x="6566" y="34"/>
                              </a:lnTo>
                              <a:lnTo>
                                <a:pt x="6570" y="40"/>
                              </a:lnTo>
                              <a:lnTo>
                                <a:pt x="6574" y="48"/>
                              </a:lnTo>
                              <a:lnTo>
                                <a:pt x="6576" y="56"/>
                              </a:lnTo>
                              <a:lnTo>
                                <a:pt x="6577" y="64"/>
                              </a:lnTo>
                              <a:lnTo>
                                <a:pt x="6578" y="73"/>
                              </a:lnTo>
                              <a:lnTo>
                                <a:pt x="6577" y="80"/>
                              </a:lnTo>
                              <a:lnTo>
                                <a:pt x="6576" y="90"/>
                              </a:lnTo>
                              <a:lnTo>
                                <a:pt x="6574" y="99"/>
                              </a:lnTo>
                              <a:lnTo>
                                <a:pt x="6571" y="109"/>
                              </a:lnTo>
                              <a:lnTo>
                                <a:pt x="6567" y="118"/>
                              </a:lnTo>
                              <a:lnTo>
                                <a:pt x="6563" y="126"/>
                              </a:lnTo>
                              <a:lnTo>
                                <a:pt x="6557" y="133"/>
                              </a:lnTo>
                              <a:lnTo>
                                <a:pt x="6551" y="141"/>
                              </a:lnTo>
                              <a:lnTo>
                                <a:pt x="6545" y="148"/>
                              </a:lnTo>
                              <a:lnTo>
                                <a:pt x="6537" y="155"/>
                              </a:lnTo>
                              <a:lnTo>
                                <a:pt x="6528" y="160"/>
                              </a:lnTo>
                              <a:lnTo>
                                <a:pt x="6520" y="164"/>
                              </a:lnTo>
                              <a:lnTo>
                                <a:pt x="6510" y="169"/>
                              </a:lnTo>
                              <a:lnTo>
                                <a:pt x="6502" y="172"/>
                              </a:lnTo>
                              <a:lnTo>
                                <a:pt x="6492" y="174"/>
                              </a:lnTo>
                              <a:lnTo>
                                <a:pt x="6480" y="177"/>
                              </a:lnTo>
                              <a:lnTo>
                                <a:pt x="6469" y="178"/>
                              </a:lnTo>
                              <a:lnTo>
                                <a:pt x="6458" y="178"/>
                              </a:lnTo>
                              <a:lnTo>
                                <a:pt x="6452" y="178"/>
                              </a:lnTo>
                              <a:lnTo>
                                <a:pt x="6463" y="118"/>
                              </a:lnTo>
                              <a:lnTo>
                                <a:pt x="6472" y="118"/>
                              </a:lnTo>
                              <a:lnTo>
                                <a:pt x="6479" y="117"/>
                              </a:lnTo>
                              <a:lnTo>
                                <a:pt x="6487" y="116"/>
                              </a:lnTo>
                              <a:lnTo>
                                <a:pt x="6493" y="114"/>
                              </a:lnTo>
                              <a:lnTo>
                                <a:pt x="6499" y="110"/>
                              </a:lnTo>
                              <a:lnTo>
                                <a:pt x="6504" y="106"/>
                              </a:lnTo>
                              <a:lnTo>
                                <a:pt x="6507" y="101"/>
                              </a:lnTo>
                              <a:lnTo>
                                <a:pt x="6510" y="96"/>
                              </a:lnTo>
                              <a:lnTo>
                                <a:pt x="6512" y="89"/>
                              </a:lnTo>
                              <a:lnTo>
                                <a:pt x="6513" y="84"/>
                              </a:lnTo>
                              <a:lnTo>
                                <a:pt x="6512" y="78"/>
                              </a:lnTo>
                              <a:lnTo>
                                <a:pt x="6510" y="74"/>
                              </a:lnTo>
                              <a:lnTo>
                                <a:pt x="6507" y="69"/>
                              </a:lnTo>
                              <a:lnTo>
                                <a:pt x="6504" y="66"/>
                              </a:lnTo>
                              <a:lnTo>
                                <a:pt x="6499" y="64"/>
                              </a:lnTo>
                              <a:lnTo>
                                <a:pt x="6495" y="63"/>
                              </a:lnTo>
                              <a:lnTo>
                                <a:pt x="6489" y="61"/>
                              </a:lnTo>
                              <a:lnTo>
                                <a:pt x="6483" y="63"/>
                              </a:lnTo>
                              <a:lnTo>
                                <a:pt x="6477" y="64"/>
                              </a:lnTo>
                              <a:lnTo>
                                <a:pt x="6472" y="67"/>
                              </a:lnTo>
                              <a:lnTo>
                                <a:pt x="6467" y="70"/>
                              </a:lnTo>
                              <a:lnTo>
                                <a:pt x="6463" y="76"/>
                              </a:lnTo>
                              <a:lnTo>
                                <a:pt x="6459" y="81"/>
                              </a:lnTo>
                              <a:lnTo>
                                <a:pt x="6457" y="88"/>
                              </a:lnTo>
                              <a:lnTo>
                                <a:pt x="6455" y="96"/>
                              </a:lnTo>
                              <a:lnTo>
                                <a:pt x="6426" y="260"/>
                              </a:lnTo>
                              <a:lnTo>
                                <a:pt x="6363" y="260"/>
                              </a:lnTo>
                              <a:close/>
                              <a:moveTo>
                                <a:pt x="6571" y="260"/>
                              </a:moveTo>
                              <a:lnTo>
                                <a:pt x="6598" y="110"/>
                              </a:lnTo>
                              <a:lnTo>
                                <a:pt x="6600" y="98"/>
                              </a:lnTo>
                              <a:lnTo>
                                <a:pt x="6604" y="86"/>
                              </a:lnTo>
                              <a:lnTo>
                                <a:pt x="6608" y="76"/>
                              </a:lnTo>
                              <a:lnTo>
                                <a:pt x="6612" y="66"/>
                              </a:lnTo>
                              <a:lnTo>
                                <a:pt x="6618" y="56"/>
                              </a:lnTo>
                              <a:lnTo>
                                <a:pt x="6624" y="47"/>
                              </a:lnTo>
                              <a:lnTo>
                                <a:pt x="6630" y="38"/>
                              </a:lnTo>
                              <a:lnTo>
                                <a:pt x="6638" y="30"/>
                              </a:lnTo>
                              <a:lnTo>
                                <a:pt x="6646" y="24"/>
                              </a:lnTo>
                              <a:lnTo>
                                <a:pt x="6655" y="18"/>
                              </a:lnTo>
                              <a:lnTo>
                                <a:pt x="6663" y="13"/>
                              </a:lnTo>
                              <a:lnTo>
                                <a:pt x="6672" y="9"/>
                              </a:lnTo>
                              <a:lnTo>
                                <a:pt x="6682" y="6"/>
                              </a:lnTo>
                              <a:lnTo>
                                <a:pt x="6692" y="4"/>
                              </a:lnTo>
                              <a:lnTo>
                                <a:pt x="6702" y="2"/>
                              </a:lnTo>
                              <a:lnTo>
                                <a:pt x="6713" y="2"/>
                              </a:lnTo>
                              <a:lnTo>
                                <a:pt x="6724" y="2"/>
                              </a:lnTo>
                              <a:lnTo>
                                <a:pt x="6734" y="4"/>
                              </a:lnTo>
                              <a:lnTo>
                                <a:pt x="6743" y="6"/>
                              </a:lnTo>
                              <a:lnTo>
                                <a:pt x="6752" y="9"/>
                              </a:lnTo>
                              <a:lnTo>
                                <a:pt x="6760" y="13"/>
                              </a:lnTo>
                              <a:lnTo>
                                <a:pt x="6767" y="18"/>
                              </a:lnTo>
                              <a:lnTo>
                                <a:pt x="6773" y="24"/>
                              </a:lnTo>
                              <a:lnTo>
                                <a:pt x="6779" y="32"/>
                              </a:lnTo>
                              <a:lnTo>
                                <a:pt x="6783" y="38"/>
                              </a:lnTo>
                              <a:lnTo>
                                <a:pt x="6788" y="47"/>
                              </a:lnTo>
                              <a:lnTo>
                                <a:pt x="6791" y="56"/>
                              </a:lnTo>
                              <a:lnTo>
                                <a:pt x="6792" y="66"/>
                              </a:lnTo>
                              <a:lnTo>
                                <a:pt x="6793" y="76"/>
                              </a:lnTo>
                              <a:lnTo>
                                <a:pt x="6794" y="86"/>
                              </a:lnTo>
                              <a:lnTo>
                                <a:pt x="6793" y="98"/>
                              </a:lnTo>
                              <a:lnTo>
                                <a:pt x="6791" y="110"/>
                              </a:lnTo>
                              <a:lnTo>
                                <a:pt x="6764" y="260"/>
                              </a:lnTo>
                              <a:lnTo>
                                <a:pt x="6702" y="260"/>
                              </a:lnTo>
                              <a:lnTo>
                                <a:pt x="6719" y="166"/>
                              </a:lnTo>
                              <a:lnTo>
                                <a:pt x="6662" y="166"/>
                              </a:lnTo>
                              <a:lnTo>
                                <a:pt x="6672" y="106"/>
                              </a:lnTo>
                              <a:lnTo>
                                <a:pt x="6729" y="106"/>
                              </a:lnTo>
                              <a:lnTo>
                                <a:pt x="6730" y="104"/>
                              </a:lnTo>
                              <a:lnTo>
                                <a:pt x="6730" y="95"/>
                              </a:lnTo>
                              <a:lnTo>
                                <a:pt x="6730" y="87"/>
                              </a:lnTo>
                              <a:lnTo>
                                <a:pt x="6729" y="80"/>
                              </a:lnTo>
                              <a:lnTo>
                                <a:pt x="6726" y="74"/>
                              </a:lnTo>
                              <a:lnTo>
                                <a:pt x="6721" y="69"/>
                              </a:lnTo>
                              <a:lnTo>
                                <a:pt x="6716" y="66"/>
                              </a:lnTo>
                              <a:lnTo>
                                <a:pt x="6710" y="64"/>
                              </a:lnTo>
                              <a:lnTo>
                                <a:pt x="6702" y="64"/>
                              </a:lnTo>
                              <a:lnTo>
                                <a:pt x="6694" y="64"/>
                              </a:lnTo>
                              <a:lnTo>
                                <a:pt x="6688" y="66"/>
                              </a:lnTo>
                              <a:lnTo>
                                <a:pt x="6681" y="69"/>
                              </a:lnTo>
                              <a:lnTo>
                                <a:pt x="6676" y="75"/>
                              </a:lnTo>
                              <a:lnTo>
                                <a:pt x="6670" y="80"/>
                              </a:lnTo>
                              <a:lnTo>
                                <a:pt x="6667" y="88"/>
                              </a:lnTo>
                              <a:lnTo>
                                <a:pt x="6663" y="97"/>
                              </a:lnTo>
                              <a:lnTo>
                                <a:pt x="6661" y="107"/>
                              </a:lnTo>
                              <a:lnTo>
                                <a:pt x="6635" y="260"/>
                              </a:lnTo>
                              <a:lnTo>
                                <a:pt x="6571" y="260"/>
                              </a:lnTo>
                              <a:close/>
                              <a:moveTo>
                                <a:pt x="6984" y="66"/>
                              </a:moveTo>
                              <a:lnTo>
                                <a:pt x="6982" y="65"/>
                              </a:lnTo>
                              <a:lnTo>
                                <a:pt x="6978" y="65"/>
                              </a:lnTo>
                              <a:lnTo>
                                <a:pt x="6975" y="65"/>
                              </a:lnTo>
                              <a:lnTo>
                                <a:pt x="6969" y="65"/>
                              </a:lnTo>
                              <a:lnTo>
                                <a:pt x="6959" y="66"/>
                              </a:lnTo>
                              <a:lnTo>
                                <a:pt x="6951" y="66"/>
                              </a:lnTo>
                              <a:lnTo>
                                <a:pt x="6941" y="68"/>
                              </a:lnTo>
                              <a:lnTo>
                                <a:pt x="6933" y="69"/>
                              </a:lnTo>
                              <a:lnTo>
                                <a:pt x="6924" y="71"/>
                              </a:lnTo>
                              <a:lnTo>
                                <a:pt x="6917" y="75"/>
                              </a:lnTo>
                              <a:lnTo>
                                <a:pt x="6910" y="78"/>
                              </a:lnTo>
                              <a:lnTo>
                                <a:pt x="6903" y="82"/>
                              </a:lnTo>
                              <a:lnTo>
                                <a:pt x="6897" y="87"/>
                              </a:lnTo>
                              <a:lnTo>
                                <a:pt x="6892" y="92"/>
                              </a:lnTo>
                              <a:lnTo>
                                <a:pt x="6887" y="98"/>
                              </a:lnTo>
                              <a:lnTo>
                                <a:pt x="6883" y="104"/>
                              </a:lnTo>
                              <a:lnTo>
                                <a:pt x="6880" y="110"/>
                              </a:lnTo>
                              <a:lnTo>
                                <a:pt x="6876" y="117"/>
                              </a:lnTo>
                              <a:lnTo>
                                <a:pt x="6874" y="125"/>
                              </a:lnTo>
                              <a:lnTo>
                                <a:pt x="6872" y="132"/>
                              </a:lnTo>
                              <a:lnTo>
                                <a:pt x="6871" y="140"/>
                              </a:lnTo>
                              <a:lnTo>
                                <a:pt x="6871" y="148"/>
                              </a:lnTo>
                              <a:lnTo>
                                <a:pt x="6872" y="156"/>
                              </a:lnTo>
                              <a:lnTo>
                                <a:pt x="6873" y="161"/>
                              </a:lnTo>
                              <a:lnTo>
                                <a:pt x="6875" y="168"/>
                              </a:lnTo>
                              <a:lnTo>
                                <a:pt x="6877" y="173"/>
                              </a:lnTo>
                              <a:lnTo>
                                <a:pt x="6881" y="179"/>
                              </a:lnTo>
                              <a:lnTo>
                                <a:pt x="6885" y="183"/>
                              </a:lnTo>
                              <a:lnTo>
                                <a:pt x="6891" y="187"/>
                              </a:lnTo>
                              <a:lnTo>
                                <a:pt x="6896" y="191"/>
                              </a:lnTo>
                              <a:lnTo>
                                <a:pt x="6903" y="193"/>
                              </a:lnTo>
                              <a:lnTo>
                                <a:pt x="6911" y="196"/>
                              </a:lnTo>
                              <a:lnTo>
                                <a:pt x="6918" y="198"/>
                              </a:lnTo>
                              <a:lnTo>
                                <a:pt x="6926" y="199"/>
                              </a:lnTo>
                              <a:lnTo>
                                <a:pt x="6936" y="200"/>
                              </a:lnTo>
                              <a:lnTo>
                                <a:pt x="6946" y="200"/>
                              </a:lnTo>
                              <a:lnTo>
                                <a:pt x="6951" y="200"/>
                              </a:lnTo>
                              <a:lnTo>
                                <a:pt x="6955" y="200"/>
                              </a:lnTo>
                              <a:lnTo>
                                <a:pt x="6957" y="200"/>
                              </a:lnTo>
                              <a:lnTo>
                                <a:pt x="6961" y="200"/>
                              </a:lnTo>
                              <a:lnTo>
                                <a:pt x="6949" y="260"/>
                              </a:lnTo>
                              <a:lnTo>
                                <a:pt x="6943" y="260"/>
                              </a:lnTo>
                              <a:lnTo>
                                <a:pt x="6927" y="260"/>
                              </a:lnTo>
                              <a:lnTo>
                                <a:pt x="6913" y="259"/>
                              </a:lnTo>
                              <a:lnTo>
                                <a:pt x="6898" y="256"/>
                              </a:lnTo>
                              <a:lnTo>
                                <a:pt x="6886" y="254"/>
                              </a:lnTo>
                              <a:lnTo>
                                <a:pt x="6875" y="251"/>
                              </a:lnTo>
                              <a:lnTo>
                                <a:pt x="6864" y="248"/>
                              </a:lnTo>
                              <a:lnTo>
                                <a:pt x="6855" y="243"/>
                              </a:lnTo>
                              <a:lnTo>
                                <a:pt x="6847" y="238"/>
                              </a:lnTo>
                              <a:lnTo>
                                <a:pt x="6835" y="229"/>
                              </a:lnTo>
                              <a:lnTo>
                                <a:pt x="6826" y="218"/>
                              </a:lnTo>
                              <a:lnTo>
                                <a:pt x="6819" y="205"/>
                              </a:lnTo>
                              <a:lnTo>
                                <a:pt x="6812" y="193"/>
                              </a:lnTo>
                              <a:lnTo>
                                <a:pt x="6808" y="179"/>
                              </a:lnTo>
                              <a:lnTo>
                                <a:pt x="6806" y="164"/>
                              </a:lnTo>
                              <a:lnTo>
                                <a:pt x="6805" y="149"/>
                              </a:lnTo>
                              <a:lnTo>
                                <a:pt x="6808" y="132"/>
                              </a:lnTo>
                              <a:lnTo>
                                <a:pt x="6812" y="117"/>
                              </a:lnTo>
                              <a:lnTo>
                                <a:pt x="6818" y="101"/>
                              </a:lnTo>
                              <a:lnTo>
                                <a:pt x="6824" y="87"/>
                              </a:lnTo>
                              <a:lnTo>
                                <a:pt x="6833" y="73"/>
                              </a:lnTo>
                              <a:lnTo>
                                <a:pt x="6844" y="59"/>
                              </a:lnTo>
                              <a:lnTo>
                                <a:pt x="6856" y="48"/>
                              </a:lnTo>
                              <a:lnTo>
                                <a:pt x="6870" y="37"/>
                              </a:lnTo>
                              <a:lnTo>
                                <a:pt x="6884" y="27"/>
                              </a:lnTo>
                              <a:lnTo>
                                <a:pt x="6894" y="23"/>
                              </a:lnTo>
                              <a:lnTo>
                                <a:pt x="6905" y="18"/>
                              </a:lnTo>
                              <a:lnTo>
                                <a:pt x="6916" y="14"/>
                              </a:lnTo>
                              <a:lnTo>
                                <a:pt x="6930" y="12"/>
                              </a:lnTo>
                              <a:lnTo>
                                <a:pt x="6943" y="9"/>
                              </a:lnTo>
                              <a:lnTo>
                                <a:pt x="6956" y="7"/>
                              </a:lnTo>
                              <a:lnTo>
                                <a:pt x="6972" y="6"/>
                              </a:lnTo>
                              <a:lnTo>
                                <a:pt x="6988" y="6"/>
                              </a:lnTo>
                              <a:lnTo>
                                <a:pt x="6995" y="6"/>
                              </a:lnTo>
                              <a:lnTo>
                                <a:pt x="6984" y="66"/>
                              </a:lnTo>
                              <a:close/>
                              <a:moveTo>
                                <a:pt x="6979" y="260"/>
                              </a:moveTo>
                              <a:lnTo>
                                <a:pt x="7024" y="6"/>
                              </a:lnTo>
                              <a:lnTo>
                                <a:pt x="7087" y="6"/>
                              </a:lnTo>
                              <a:lnTo>
                                <a:pt x="7043" y="260"/>
                              </a:lnTo>
                              <a:lnTo>
                                <a:pt x="6979" y="260"/>
                              </a:lnTo>
                              <a:close/>
                              <a:moveTo>
                                <a:pt x="7078" y="260"/>
                              </a:moveTo>
                              <a:lnTo>
                                <a:pt x="7105" y="110"/>
                              </a:lnTo>
                              <a:lnTo>
                                <a:pt x="7108" y="98"/>
                              </a:lnTo>
                              <a:lnTo>
                                <a:pt x="7111" y="86"/>
                              </a:lnTo>
                              <a:lnTo>
                                <a:pt x="7115" y="76"/>
                              </a:lnTo>
                              <a:lnTo>
                                <a:pt x="7119" y="66"/>
                              </a:lnTo>
                              <a:lnTo>
                                <a:pt x="7125" y="56"/>
                              </a:lnTo>
                              <a:lnTo>
                                <a:pt x="7131" y="47"/>
                              </a:lnTo>
                              <a:lnTo>
                                <a:pt x="7138" y="38"/>
                              </a:lnTo>
                              <a:lnTo>
                                <a:pt x="7146" y="30"/>
                              </a:lnTo>
                              <a:lnTo>
                                <a:pt x="7154" y="24"/>
                              </a:lnTo>
                              <a:lnTo>
                                <a:pt x="7162" y="18"/>
                              </a:lnTo>
                              <a:lnTo>
                                <a:pt x="7171" y="13"/>
                              </a:lnTo>
                              <a:lnTo>
                                <a:pt x="7180" y="9"/>
                              </a:lnTo>
                              <a:lnTo>
                                <a:pt x="7190" y="6"/>
                              </a:lnTo>
                              <a:lnTo>
                                <a:pt x="7200" y="4"/>
                              </a:lnTo>
                              <a:lnTo>
                                <a:pt x="7210" y="2"/>
                              </a:lnTo>
                              <a:lnTo>
                                <a:pt x="7221" y="2"/>
                              </a:lnTo>
                              <a:lnTo>
                                <a:pt x="7231" y="2"/>
                              </a:lnTo>
                              <a:lnTo>
                                <a:pt x="7241" y="4"/>
                              </a:lnTo>
                              <a:lnTo>
                                <a:pt x="7250" y="6"/>
                              </a:lnTo>
                              <a:lnTo>
                                <a:pt x="7259" y="9"/>
                              </a:lnTo>
                              <a:lnTo>
                                <a:pt x="7267" y="13"/>
                              </a:lnTo>
                              <a:lnTo>
                                <a:pt x="7274" y="18"/>
                              </a:lnTo>
                              <a:lnTo>
                                <a:pt x="7280" y="24"/>
                              </a:lnTo>
                              <a:lnTo>
                                <a:pt x="7285" y="32"/>
                              </a:lnTo>
                              <a:lnTo>
                                <a:pt x="7291" y="38"/>
                              </a:lnTo>
                              <a:lnTo>
                                <a:pt x="7294" y="47"/>
                              </a:lnTo>
                              <a:lnTo>
                                <a:pt x="7298" y="56"/>
                              </a:lnTo>
                              <a:lnTo>
                                <a:pt x="7300" y="66"/>
                              </a:lnTo>
                              <a:lnTo>
                                <a:pt x="7301" y="76"/>
                              </a:lnTo>
                              <a:lnTo>
                                <a:pt x="7301" y="86"/>
                              </a:lnTo>
                              <a:lnTo>
                                <a:pt x="7300" y="98"/>
                              </a:lnTo>
                              <a:lnTo>
                                <a:pt x="7299" y="110"/>
                              </a:lnTo>
                              <a:lnTo>
                                <a:pt x="7272" y="260"/>
                              </a:lnTo>
                              <a:lnTo>
                                <a:pt x="7209" y="260"/>
                              </a:lnTo>
                              <a:lnTo>
                                <a:pt x="7226" y="166"/>
                              </a:lnTo>
                              <a:lnTo>
                                <a:pt x="7169" y="166"/>
                              </a:lnTo>
                              <a:lnTo>
                                <a:pt x="7180" y="106"/>
                              </a:lnTo>
                              <a:lnTo>
                                <a:pt x="7237" y="106"/>
                              </a:lnTo>
                              <a:lnTo>
                                <a:pt x="7237" y="104"/>
                              </a:lnTo>
                              <a:lnTo>
                                <a:pt x="7238" y="95"/>
                              </a:lnTo>
                              <a:lnTo>
                                <a:pt x="7238" y="87"/>
                              </a:lnTo>
                              <a:lnTo>
                                <a:pt x="7236" y="80"/>
                              </a:lnTo>
                              <a:lnTo>
                                <a:pt x="7232" y="74"/>
                              </a:lnTo>
                              <a:lnTo>
                                <a:pt x="7229" y="69"/>
                              </a:lnTo>
                              <a:lnTo>
                                <a:pt x="7223" y="66"/>
                              </a:lnTo>
                              <a:lnTo>
                                <a:pt x="7217" y="64"/>
                              </a:lnTo>
                              <a:lnTo>
                                <a:pt x="7210" y="64"/>
                              </a:lnTo>
                              <a:lnTo>
                                <a:pt x="7202" y="64"/>
                              </a:lnTo>
                              <a:lnTo>
                                <a:pt x="7195" y="66"/>
                              </a:lnTo>
                              <a:lnTo>
                                <a:pt x="7189" y="69"/>
                              </a:lnTo>
                              <a:lnTo>
                                <a:pt x="7182" y="75"/>
                              </a:lnTo>
                              <a:lnTo>
                                <a:pt x="7178" y="80"/>
                              </a:lnTo>
                              <a:lnTo>
                                <a:pt x="7173" y="88"/>
                              </a:lnTo>
                              <a:lnTo>
                                <a:pt x="7171" y="97"/>
                              </a:lnTo>
                              <a:lnTo>
                                <a:pt x="7169" y="107"/>
                              </a:lnTo>
                              <a:lnTo>
                                <a:pt x="7141" y="260"/>
                              </a:lnTo>
                              <a:lnTo>
                                <a:pt x="7078" y="260"/>
                              </a:lnTo>
                              <a:close/>
                              <a:moveTo>
                                <a:pt x="7309" y="260"/>
                              </a:moveTo>
                              <a:lnTo>
                                <a:pt x="7353" y="6"/>
                              </a:lnTo>
                              <a:lnTo>
                                <a:pt x="7416" y="6"/>
                              </a:lnTo>
                              <a:lnTo>
                                <a:pt x="7372" y="260"/>
                              </a:lnTo>
                              <a:lnTo>
                                <a:pt x="7309" y="260"/>
                              </a:lnTo>
                              <a:close/>
                              <a:moveTo>
                                <a:pt x="7403" y="260"/>
                              </a:moveTo>
                              <a:lnTo>
                                <a:pt x="7414" y="199"/>
                              </a:lnTo>
                              <a:lnTo>
                                <a:pt x="7501" y="199"/>
                              </a:lnTo>
                              <a:lnTo>
                                <a:pt x="7508" y="198"/>
                              </a:lnTo>
                              <a:lnTo>
                                <a:pt x="7514" y="196"/>
                              </a:lnTo>
                              <a:lnTo>
                                <a:pt x="7515" y="194"/>
                              </a:lnTo>
                              <a:lnTo>
                                <a:pt x="7517" y="192"/>
                              </a:lnTo>
                              <a:lnTo>
                                <a:pt x="7518" y="189"/>
                              </a:lnTo>
                              <a:lnTo>
                                <a:pt x="7519" y="187"/>
                              </a:lnTo>
                              <a:lnTo>
                                <a:pt x="7519" y="181"/>
                              </a:lnTo>
                              <a:lnTo>
                                <a:pt x="7517" y="176"/>
                              </a:lnTo>
                              <a:lnTo>
                                <a:pt x="7513" y="171"/>
                              </a:lnTo>
                              <a:lnTo>
                                <a:pt x="7506" y="166"/>
                              </a:lnTo>
                              <a:lnTo>
                                <a:pt x="7462" y="136"/>
                              </a:lnTo>
                              <a:lnTo>
                                <a:pt x="7455" y="130"/>
                              </a:lnTo>
                              <a:lnTo>
                                <a:pt x="7450" y="125"/>
                              </a:lnTo>
                              <a:lnTo>
                                <a:pt x="7444" y="117"/>
                              </a:lnTo>
                              <a:lnTo>
                                <a:pt x="7440" y="109"/>
                              </a:lnTo>
                              <a:lnTo>
                                <a:pt x="7437" y="101"/>
                              </a:lnTo>
                              <a:lnTo>
                                <a:pt x="7435" y="94"/>
                              </a:lnTo>
                              <a:lnTo>
                                <a:pt x="7435" y="85"/>
                              </a:lnTo>
                              <a:lnTo>
                                <a:pt x="7436" y="76"/>
                              </a:lnTo>
                              <a:lnTo>
                                <a:pt x="7437" y="68"/>
                              </a:lnTo>
                              <a:lnTo>
                                <a:pt x="7441" y="60"/>
                              </a:lnTo>
                              <a:lnTo>
                                <a:pt x="7443" y="53"/>
                              </a:lnTo>
                              <a:lnTo>
                                <a:pt x="7447" y="46"/>
                              </a:lnTo>
                              <a:lnTo>
                                <a:pt x="7452" y="39"/>
                              </a:lnTo>
                              <a:lnTo>
                                <a:pt x="7456" y="34"/>
                              </a:lnTo>
                              <a:lnTo>
                                <a:pt x="7462" y="28"/>
                              </a:lnTo>
                              <a:lnTo>
                                <a:pt x="7468" y="23"/>
                              </a:lnTo>
                              <a:lnTo>
                                <a:pt x="7474" y="18"/>
                              </a:lnTo>
                              <a:lnTo>
                                <a:pt x="7481" y="15"/>
                              </a:lnTo>
                              <a:lnTo>
                                <a:pt x="7488" y="12"/>
                              </a:lnTo>
                              <a:lnTo>
                                <a:pt x="7496" y="9"/>
                              </a:lnTo>
                              <a:lnTo>
                                <a:pt x="7505" y="8"/>
                              </a:lnTo>
                              <a:lnTo>
                                <a:pt x="7516" y="7"/>
                              </a:lnTo>
                              <a:lnTo>
                                <a:pt x="7530" y="6"/>
                              </a:lnTo>
                              <a:lnTo>
                                <a:pt x="7546" y="6"/>
                              </a:lnTo>
                              <a:lnTo>
                                <a:pt x="7604" y="6"/>
                              </a:lnTo>
                              <a:lnTo>
                                <a:pt x="7594" y="64"/>
                              </a:lnTo>
                              <a:lnTo>
                                <a:pt x="7527" y="64"/>
                              </a:lnTo>
                              <a:lnTo>
                                <a:pt x="7516" y="65"/>
                              </a:lnTo>
                              <a:lnTo>
                                <a:pt x="7508" y="66"/>
                              </a:lnTo>
                              <a:lnTo>
                                <a:pt x="7505" y="68"/>
                              </a:lnTo>
                              <a:lnTo>
                                <a:pt x="7504" y="69"/>
                              </a:lnTo>
                              <a:lnTo>
                                <a:pt x="7502" y="71"/>
                              </a:lnTo>
                              <a:lnTo>
                                <a:pt x="7502" y="74"/>
                              </a:lnTo>
                              <a:lnTo>
                                <a:pt x="7502" y="79"/>
                              </a:lnTo>
                              <a:lnTo>
                                <a:pt x="7504" y="84"/>
                              </a:lnTo>
                              <a:lnTo>
                                <a:pt x="7508" y="89"/>
                              </a:lnTo>
                              <a:lnTo>
                                <a:pt x="7514" y="94"/>
                              </a:lnTo>
                              <a:lnTo>
                                <a:pt x="7557" y="122"/>
                              </a:lnTo>
                              <a:lnTo>
                                <a:pt x="7566" y="129"/>
                              </a:lnTo>
                              <a:lnTo>
                                <a:pt x="7573" y="136"/>
                              </a:lnTo>
                              <a:lnTo>
                                <a:pt x="7578" y="143"/>
                              </a:lnTo>
                              <a:lnTo>
                                <a:pt x="7583" y="152"/>
                              </a:lnTo>
                              <a:lnTo>
                                <a:pt x="7586" y="160"/>
                              </a:lnTo>
                              <a:lnTo>
                                <a:pt x="7588" y="170"/>
                              </a:lnTo>
                              <a:lnTo>
                                <a:pt x="7588" y="179"/>
                              </a:lnTo>
                              <a:lnTo>
                                <a:pt x="7587" y="189"/>
                              </a:lnTo>
                              <a:lnTo>
                                <a:pt x="7585" y="198"/>
                              </a:lnTo>
                              <a:lnTo>
                                <a:pt x="7583" y="205"/>
                              </a:lnTo>
                              <a:lnTo>
                                <a:pt x="7578" y="213"/>
                              </a:lnTo>
                              <a:lnTo>
                                <a:pt x="7574" y="221"/>
                              </a:lnTo>
                              <a:lnTo>
                                <a:pt x="7569" y="228"/>
                              </a:lnTo>
                              <a:lnTo>
                                <a:pt x="7563" y="234"/>
                              </a:lnTo>
                              <a:lnTo>
                                <a:pt x="7557" y="240"/>
                              </a:lnTo>
                              <a:lnTo>
                                <a:pt x="7549" y="244"/>
                              </a:lnTo>
                              <a:lnTo>
                                <a:pt x="7543" y="249"/>
                              </a:lnTo>
                              <a:lnTo>
                                <a:pt x="7536" y="252"/>
                              </a:lnTo>
                              <a:lnTo>
                                <a:pt x="7529" y="254"/>
                              </a:lnTo>
                              <a:lnTo>
                                <a:pt x="7522" y="256"/>
                              </a:lnTo>
                              <a:lnTo>
                                <a:pt x="7514" y="258"/>
                              </a:lnTo>
                              <a:lnTo>
                                <a:pt x="7504" y="259"/>
                              </a:lnTo>
                              <a:lnTo>
                                <a:pt x="7491" y="260"/>
                              </a:lnTo>
                              <a:lnTo>
                                <a:pt x="7476" y="260"/>
                              </a:lnTo>
                              <a:lnTo>
                                <a:pt x="7473" y="260"/>
                              </a:lnTo>
                              <a:lnTo>
                                <a:pt x="7403" y="26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99">
                            <a:alpha val="49001"/>
                          </a:srgbClr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3098" name="Freeform 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1196" y="110"/>
                          <a:ext cx="594" cy="43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0" y="595"/>
                            </a:cxn>
                            <a:cxn ang="0">
                              <a:pos x="64" y="666"/>
                            </a:cxn>
                            <a:cxn ang="0">
                              <a:pos x="103" y="730"/>
                            </a:cxn>
                            <a:cxn ang="0">
                              <a:pos x="149" y="788"/>
                            </a:cxn>
                            <a:cxn ang="0">
                              <a:pos x="201" y="839"/>
                            </a:cxn>
                            <a:cxn ang="0">
                              <a:pos x="258" y="881"/>
                            </a:cxn>
                            <a:cxn ang="0">
                              <a:pos x="321" y="916"/>
                            </a:cxn>
                            <a:cxn ang="0">
                              <a:pos x="387" y="943"/>
                            </a:cxn>
                            <a:cxn ang="0">
                              <a:pos x="458" y="963"/>
                            </a:cxn>
                            <a:cxn ang="0">
                              <a:pos x="533" y="973"/>
                            </a:cxn>
                            <a:cxn ang="0">
                              <a:pos x="610" y="975"/>
                            </a:cxn>
                            <a:cxn ang="0">
                              <a:pos x="698" y="966"/>
                            </a:cxn>
                            <a:cxn ang="0">
                              <a:pos x="784" y="943"/>
                            </a:cxn>
                            <a:cxn ang="0">
                              <a:pos x="867" y="906"/>
                            </a:cxn>
                            <a:cxn ang="0">
                              <a:pos x="946" y="857"/>
                            </a:cxn>
                            <a:cxn ang="0">
                              <a:pos x="1018" y="795"/>
                            </a:cxn>
                            <a:cxn ang="0">
                              <a:pos x="1083" y="723"/>
                            </a:cxn>
                            <a:cxn ang="0">
                              <a:pos x="1137" y="639"/>
                            </a:cxn>
                            <a:cxn ang="0">
                              <a:pos x="1180" y="545"/>
                            </a:cxn>
                            <a:cxn ang="0">
                              <a:pos x="1209" y="441"/>
                            </a:cxn>
                            <a:cxn ang="0">
                              <a:pos x="1223" y="328"/>
                            </a:cxn>
                            <a:cxn ang="0">
                              <a:pos x="1142" y="247"/>
                            </a:cxn>
                            <a:cxn ang="0">
                              <a:pos x="1566" y="248"/>
                            </a:cxn>
                            <a:cxn ang="0">
                              <a:pos x="1561" y="389"/>
                            </a:cxn>
                            <a:cxn ang="0">
                              <a:pos x="1538" y="523"/>
                            </a:cxn>
                            <a:cxn ang="0">
                              <a:pos x="1496" y="648"/>
                            </a:cxn>
                            <a:cxn ang="0">
                              <a:pos x="1438" y="765"/>
                            </a:cxn>
                            <a:cxn ang="0">
                              <a:pos x="1365" y="872"/>
                            </a:cxn>
                            <a:cxn ang="0">
                              <a:pos x="1280" y="965"/>
                            </a:cxn>
                            <a:cxn ang="0">
                              <a:pos x="1182" y="1046"/>
                            </a:cxn>
                            <a:cxn ang="0">
                              <a:pos x="1075" y="1110"/>
                            </a:cxn>
                            <a:cxn ang="0">
                              <a:pos x="959" y="1158"/>
                            </a:cxn>
                            <a:cxn ang="0">
                              <a:pos x="837" y="1188"/>
                            </a:cxn>
                            <a:cxn ang="0">
                              <a:pos x="729" y="1198"/>
                            </a:cxn>
                            <a:cxn ang="0">
                              <a:pos x="657" y="1197"/>
                            </a:cxn>
                            <a:cxn ang="0">
                              <a:pos x="586" y="1190"/>
                            </a:cxn>
                            <a:cxn ang="0">
                              <a:pos x="517" y="1178"/>
                            </a:cxn>
                            <a:cxn ang="0">
                              <a:pos x="452" y="1160"/>
                            </a:cxn>
                            <a:cxn ang="0">
                              <a:pos x="390" y="1137"/>
                            </a:cxn>
                            <a:cxn ang="0">
                              <a:pos x="331" y="1108"/>
                            </a:cxn>
                            <a:cxn ang="0">
                              <a:pos x="275" y="1074"/>
                            </a:cxn>
                            <a:cxn ang="0">
                              <a:pos x="224" y="1035"/>
                            </a:cxn>
                            <a:cxn ang="0">
                              <a:pos x="178" y="990"/>
                            </a:cxn>
                            <a:cxn ang="0">
                              <a:pos x="137" y="941"/>
                            </a:cxn>
                            <a:cxn ang="0">
                              <a:pos x="90" y="870"/>
                            </a:cxn>
                            <a:cxn ang="0">
                              <a:pos x="48" y="791"/>
                            </a:cxn>
                            <a:cxn ang="0">
                              <a:pos x="18" y="713"/>
                            </a:cxn>
                            <a:cxn ang="0">
                              <a:pos x="3" y="641"/>
                            </a:cxn>
                            <a:cxn ang="0">
                              <a:pos x="3" y="579"/>
                            </a:cxn>
                            <a:cxn ang="0">
                              <a:pos x="9" y="552"/>
                            </a:cxn>
                          </a:cxnLst>
                          <a:rect l="0" t="0" r="r" b="b"/>
                          <a:pathLst>
                            <a:path w="1642" h="1198">
                              <a:moveTo>
                                <a:pt x="13" y="544"/>
                              </a:moveTo>
                              <a:lnTo>
                                <a:pt x="21" y="569"/>
                              </a:lnTo>
                              <a:lnTo>
                                <a:pt x="30" y="595"/>
                              </a:lnTo>
                              <a:lnTo>
                                <a:pt x="40" y="619"/>
                              </a:lnTo>
                              <a:lnTo>
                                <a:pt x="51" y="644"/>
                              </a:lnTo>
                              <a:lnTo>
                                <a:pt x="64" y="666"/>
                              </a:lnTo>
                              <a:lnTo>
                                <a:pt x="76" y="688"/>
                              </a:lnTo>
                              <a:lnTo>
                                <a:pt x="89" y="710"/>
                              </a:lnTo>
                              <a:lnTo>
                                <a:pt x="103" y="730"/>
                              </a:lnTo>
                              <a:lnTo>
                                <a:pt x="118" y="750"/>
                              </a:lnTo>
                              <a:lnTo>
                                <a:pt x="133" y="770"/>
                              </a:lnTo>
                              <a:lnTo>
                                <a:pt x="149" y="788"/>
                              </a:lnTo>
                              <a:lnTo>
                                <a:pt x="166" y="805"/>
                              </a:lnTo>
                              <a:lnTo>
                                <a:pt x="183" y="822"/>
                              </a:lnTo>
                              <a:lnTo>
                                <a:pt x="201" y="839"/>
                              </a:lnTo>
                              <a:lnTo>
                                <a:pt x="219" y="853"/>
                              </a:lnTo>
                              <a:lnTo>
                                <a:pt x="239" y="867"/>
                              </a:lnTo>
                              <a:lnTo>
                                <a:pt x="258" y="881"/>
                              </a:lnTo>
                              <a:lnTo>
                                <a:pt x="279" y="893"/>
                              </a:lnTo>
                              <a:lnTo>
                                <a:pt x="299" y="905"/>
                              </a:lnTo>
                              <a:lnTo>
                                <a:pt x="321" y="916"/>
                              </a:lnTo>
                              <a:lnTo>
                                <a:pt x="342" y="926"/>
                              </a:lnTo>
                              <a:lnTo>
                                <a:pt x="364" y="935"/>
                              </a:lnTo>
                              <a:lnTo>
                                <a:pt x="387" y="943"/>
                              </a:lnTo>
                              <a:lnTo>
                                <a:pt x="411" y="951"/>
                              </a:lnTo>
                              <a:lnTo>
                                <a:pt x="434" y="957"/>
                              </a:lnTo>
                              <a:lnTo>
                                <a:pt x="458" y="963"/>
                              </a:lnTo>
                              <a:lnTo>
                                <a:pt x="483" y="967"/>
                              </a:lnTo>
                              <a:lnTo>
                                <a:pt x="507" y="970"/>
                              </a:lnTo>
                              <a:lnTo>
                                <a:pt x="533" y="973"/>
                              </a:lnTo>
                              <a:lnTo>
                                <a:pt x="558" y="975"/>
                              </a:lnTo>
                              <a:lnTo>
                                <a:pt x="585" y="975"/>
                              </a:lnTo>
                              <a:lnTo>
                                <a:pt x="610" y="975"/>
                              </a:lnTo>
                              <a:lnTo>
                                <a:pt x="640" y="974"/>
                              </a:lnTo>
                              <a:lnTo>
                                <a:pt x="669" y="970"/>
                              </a:lnTo>
                              <a:lnTo>
                                <a:pt x="698" y="966"/>
                              </a:lnTo>
                              <a:lnTo>
                                <a:pt x="728" y="959"/>
                              </a:lnTo>
                              <a:lnTo>
                                <a:pt x="755" y="952"/>
                              </a:lnTo>
                              <a:lnTo>
                                <a:pt x="784" y="943"/>
                              </a:lnTo>
                              <a:lnTo>
                                <a:pt x="813" y="932"/>
                              </a:lnTo>
                              <a:lnTo>
                                <a:pt x="841" y="920"/>
                              </a:lnTo>
                              <a:lnTo>
                                <a:pt x="867" y="906"/>
                              </a:lnTo>
                              <a:lnTo>
                                <a:pt x="895" y="891"/>
                              </a:lnTo>
                              <a:lnTo>
                                <a:pt x="921" y="875"/>
                              </a:lnTo>
                              <a:lnTo>
                                <a:pt x="946" y="857"/>
                              </a:lnTo>
                              <a:lnTo>
                                <a:pt x="972" y="838"/>
                              </a:lnTo>
                              <a:lnTo>
                                <a:pt x="995" y="818"/>
                              </a:lnTo>
                              <a:lnTo>
                                <a:pt x="1018" y="795"/>
                              </a:lnTo>
                              <a:lnTo>
                                <a:pt x="1041" y="773"/>
                              </a:lnTo>
                              <a:lnTo>
                                <a:pt x="1063" y="749"/>
                              </a:lnTo>
                              <a:lnTo>
                                <a:pt x="1083" y="723"/>
                              </a:lnTo>
                              <a:lnTo>
                                <a:pt x="1101" y="697"/>
                              </a:lnTo>
                              <a:lnTo>
                                <a:pt x="1120" y="668"/>
                              </a:lnTo>
                              <a:lnTo>
                                <a:pt x="1137" y="639"/>
                              </a:lnTo>
                              <a:lnTo>
                                <a:pt x="1152" y="609"/>
                              </a:lnTo>
                              <a:lnTo>
                                <a:pt x="1167" y="577"/>
                              </a:lnTo>
                              <a:lnTo>
                                <a:pt x="1180" y="545"/>
                              </a:lnTo>
                              <a:lnTo>
                                <a:pt x="1191" y="512"/>
                              </a:lnTo>
                              <a:lnTo>
                                <a:pt x="1201" y="476"/>
                              </a:lnTo>
                              <a:lnTo>
                                <a:pt x="1209" y="441"/>
                              </a:lnTo>
                              <a:lnTo>
                                <a:pt x="1216" y="404"/>
                              </a:lnTo>
                              <a:lnTo>
                                <a:pt x="1221" y="367"/>
                              </a:lnTo>
                              <a:lnTo>
                                <a:pt x="1223" y="328"/>
                              </a:lnTo>
                              <a:lnTo>
                                <a:pt x="1224" y="288"/>
                              </a:lnTo>
                              <a:lnTo>
                                <a:pt x="1224" y="247"/>
                              </a:lnTo>
                              <a:lnTo>
                                <a:pt x="1142" y="247"/>
                              </a:lnTo>
                              <a:lnTo>
                                <a:pt x="1396" y="0"/>
                              </a:lnTo>
                              <a:lnTo>
                                <a:pt x="1642" y="248"/>
                              </a:lnTo>
                              <a:lnTo>
                                <a:pt x="1566" y="248"/>
                              </a:lnTo>
                              <a:lnTo>
                                <a:pt x="1567" y="296"/>
                              </a:lnTo>
                              <a:lnTo>
                                <a:pt x="1566" y="342"/>
                              </a:lnTo>
                              <a:lnTo>
                                <a:pt x="1561" y="389"/>
                              </a:lnTo>
                              <a:lnTo>
                                <a:pt x="1556" y="434"/>
                              </a:lnTo>
                              <a:lnTo>
                                <a:pt x="1548" y="478"/>
                              </a:lnTo>
                              <a:lnTo>
                                <a:pt x="1538" y="523"/>
                              </a:lnTo>
                              <a:lnTo>
                                <a:pt x="1526" y="565"/>
                              </a:lnTo>
                              <a:lnTo>
                                <a:pt x="1512" y="607"/>
                              </a:lnTo>
                              <a:lnTo>
                                <a:pt x="1496" y="648"/>
                              </a:lnTo>
                              <a:lnTo>
                                <a:pt x="1478" y="689"/>
                              </a:lnTo>
                              <a:lnTo>
                                <a:pt x="1459" y="728"/>
                              </a:lnTo>
                              <a:lnTo>
                                <a:pt x="1438" y="765"/>
                              </a:lnTo>
                              <a:lnTo>
                                <a:pt x="1415" y="802"/>
                              </a:lnTo>
                              <a:lnTo>
                                <a:pt x="1391" y="838"/>
                              </a:lnTo>
                              <a:lnTo>
                                <a:pt x="1365" y="872"/>
                              </a:lnTo>
                              <a:lnTo>
                                <a:pt x="1338" y="904"/>
                              </a:lnTo>
                              <a:lnTo>
                                <a:pt x="1310" y="935"/>
                              </a:lnTo>
                              <a:lnTo>
                                <a:pt x="1280" y="965"/>
                              </a:lnTo>
                              <a:lnTo>
                                <a:pt x="1248" y="994"/>
                              </a:lnTo>
                              <a:lnTo>
                                <a:pt x="1216" y="1020"/>
                              </a:lnTo>
                              <a:lnTo>
                                <a:pt x="1182" y="1046"/>
                              </a:lnTo>
                              <a:lnTo>
                                <a:pt x="1148" y="1069"/>
                              </a:lnTo>
                              <a:lnTo>
                                <a:pt x="1111" y="1090"/>
                              </a:lnTo>
                              <a:lnTo>
                                <a:pt x="1075" y="1110"/>
                              </a:lnTo>
                              <a:lnTo>
                                <a:pt x="1037" y="1128"/>
                              </a:lnTo>
                              <a:lnTo>
                                <a:pt x="999" y="1144"/>
                              </a:lnTo>
                              <a:lnTo>
                                <a:pt x="959" y="1158"/>
                              </a:lnTo>
                              <a:lnTo>
                                <a:pt x="920" y="1170"/>
                              </a:lnTo>
                              <a:lnTo>
                                <a:pt x="880" y="1180"/>
                              </a:lnTo>
                              <a:lnTo>
                                <a:pt x="837" y="1188"/>
                              </a:lnTo>
                              <a:lnTo>
                                <a:pt x="796" y="1193"/>
                              </a:lnTo>
                              <a:lnTo>
                                <a:pt x="753" y="1197"/>
                              </a:lnTo>
                              <a:lnTo>
                                <a:pt x="729" y="1198"/>
                              </a:lnTo>
                              <a:lnTo>
                                <a:pt x="704" y="1198"/>
                              </a:lnTo>
                              <a:lnTo>
                                <a:pt x="680" y="1198"/>
                              </a:lnTo>
                              <a:lnTo>
                                <a:pt x="657" y="1197"/>
                              </a:lnTo>
                              <a:lnTo>
                                <a:pt x="632" y="1194"/>
                              </a:lnTo>
                              <a:lnTo>
                                <a:pt x="609" y="1192"/>
                              </a:lnTo>
                              <a:lnTo>
                                <a:pt x="586" y="1190"/>
                              </a:lnTo>
                              <a:lnTo>
                                <a:pt x="563" y="1187"/>
                              </a:lnTo>
                              <a:lnTo>
                                <a:pt x="539" y="1182"/>
                              </a:lnTo>
                              <a:lnTo>
                                <a:pt x="517" y="1178"/>
                              </a:lnTo>
                              <a:lnTo>
                                <a:pt x="495" y="1172"/>
                              </a:lnTo>
                              <a:lnTo>
                                <a:pt x="473" y="1167"/>
                              </a:lnTo>
                              <a:lnTo>
                                <a:pt x="452" y="1160"/>
                              </a:lnTo>
                              <a:lnTo>
                                <a:pt x="431" y="1152"/>
                              </a:lnTo>
                              <a:lnTo>
                                <a:pt x="410" y="1144"/>
                              </a:lnTo>
                              <a:lnTo>
                                <a:pt x="390" y="1137"/>
                              </a:lnTo>
                              <a:lnTo>
                                <a:pt x="370" y="1128"/>
                              </a:lnTo>
                              <a:lnTo>
                                <a:pt x="350" y="1118"/>
                              </a:lnTo>
                              <a:lnTo>
                                <a:pt x="331" y="1108"/>
                              </a:lnTo>
                              <a:lnTo>
                                <a:pt x="312" y="1097"/>
                              </a:lnTo>
                              <a:lnTo>
                                <a:pt x="293" y="1086"/>
                              </a:lnTo>
                              <a:lnTo>
                                <a:pt x="275" y="1074"/>
                              </a:lnTo>
                              <a:lnTo>
                                <a:pt x="258" y="1061"/>
                              </a:lnTo>
                              <a:lnTo>
                                <a:pt x="241" y="1048"/>
                              </a:lnTo>
                              <a:lnTo>
                                <a:pt x="224" y="1035"/>
                              </a:lnTo>
                              <a:lnTo>
                                <a:pt x="209" y="1020"/>
                              </a:lnTo>
                              <a:lnTo>
                                <a:pt x="193" y="1006"/>
                              </a:lnTo>
                              <a:lnTo>
                                <a:pt x="178" y="990"/>
                              </a:lnTo>
                              <a:lnTo>
                                <a:pt x="163" y="974"/>
                              </a:lnTo>
                              <a:lnTo>
                                <a:pt x="150" y="957"/>
                              </a:lnTo>
                              <a:lnTo>
                                <a:pt x="137" y="941"/>
                              </a:lnTo>
                              <a:lnTo>
                                <a:pt x="123" y="923"/>
                              </a:lnTo>
                              <a:lnTo>
                                <a:pt x="107" y="896"/>
                              </a:lnTo>
                              <a:lnTo>
                                <a:pt x="90" y="870"/>
                              </a:lnTo>
                              <a:lnTo>
                                <a:pt x="75" y="844"/>
                              </a:lnTo>
                              <a:lnTo>
                                <a:pt x="60" y="818"/>
                              </a:lnTo>
                              <a:lnTo>
                                <a:pt x="48" y="791"/>
                              </a:lnTo>
                              <a:lnTo>
                                <a:pt x="37" y="764"/>
                              </a:lnTo>
                              <a:lnTo>
                                <a:pt x="27" y="739"/>
                              </a:lnTo>
                              <a:lnTo>
                                <a:pt x="18" y="713"/>
                              </a:lnTo>
                              <a:lnTo>
                                <a:pt x="11" y="689"/>
                              </a:lnTo>
                              <a:lnTo>
                                <a:pt x="6" y="665"/>
                              </a:lnTo>
                              <a:lnTo>
                                <a:pt x="3" y="641"/>
                              </a:lnTo>
                              <a:lnTo>
                                <a:pt x="0" y="620"/>
                              </a:lnTo>
                              <a:lnTo>
                                <a:pt x="0" y="599"/>
                              </a:lnTo>
                              <a:lnTo>
                                <a:pt x="3" y="579"/>
                              </a:lnTo>
                              <a:lnTo>
                                <a:pt x="5" y="569"/>
                              </a:lnTo>
                              <a:lnTo>
                                <a:pt x="7" y="560"/>
                              </a:lnTo>
                              <a:lnTo>
                                <a:pt x="9" y="552"/>
                              </a:lnTo>
                              <a:lnTo>
                                <a:pt x="13" y="54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99">
                            <a:alpha val="49001"/>
                          </a:srgbClr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  <p:sp>
                    <p:nvSpPr>
                      <p:cNvPr id="3099" name="Freeform 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415" y="319"/>
                        <a:ext cx="124" cy="12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8" y="340"/>
                          </a:cxn>
                          <a:cxn ang="0">
                            <a:pos x="222" y="333"/>
                          </a:cxn>
                          <a:cxn ang="0">
                            <a:pos x="251" y="320"/>
                          </a:cxn>
                          <a:cxn ang="0">
                            <a:pos x="279" y="301"/>
                          </a:cxn>
                          <a:cxn ang="0">
                            <a:pos x="301" y="279"/>
                          </a:cxn>
                          <a:cxn ang="0">
                            <a:pos x="320" y="251"/>
                          </a:cxn>
                          <a:cxn ang="0">
                            <a:pos x="333" y="221"/>
                          </a:cxn>
                          <a:cxn ang="0">
                            <a:pos x="340" y="188"/>
                          </a:cxn>
                          <a:cxn ang="0">
                            <a:pos x="340" y="153"/>
                          </a:cxn>
                          <a:cxn ang="0">
                            <a:pos x="333" y="119"/>
                          </a:cxn>
                          <a:cxn ang="0">
                            <a:pos x="320" y="89"/>
                          </a:cxn>
                          <a:cxn ang="0">
                            <a:pos x="301" y="62"/>
                          </a:cxn>
                          <a:cxn ang="0">
                            <a:pos x="279" y="38"/>
                          </a:cxn>
                          <a:cxn ang="0">
                            <a:pos x="251" y="21"/>
                          </a:cxn>
                          <a:cxn ang="0">
                            <a:pos x="222" y="7"/>
                          </a:cxn>
                          <a:cxn ang="0">
                            <a:pos x="188" y="1"/>
                          </a:cxn>
                          <a:cxn ang="0">
                            <a:pos x="153" y="1"/>
                          </a:cxn>
                          <a:cxn ang="0">
                            <a:pos x="119" y="7"/>
                          </a:cxn>
                          <a:cxn ang="0">
                            <a:pos x="90" y="21"/>
                          </a:cxn>
                          <a:cxn ang="0">
                            <a:pos x="62" y="38"/>
                          </a:cxn>
                          <a:cxn ang="0">
                            <a:pos x="39" y="62"/>
                          </a:cxn>
                          <a:cxn ang="0">
                            <a:pos x="21" y="89"/>
                          </a:cxn>
                          <a:cxn ang="0">
                            <a:pos x="8" y="119"/>
                          </a:cxn>
                          <a:cxn ang="0">
                            <a:pos x="1" y="153"/>
                          </a:cxn>
                          <a:cxn ang="0">
                            <a:pos x="1" y="188"/>
                          </a:cxn>
                          <a:cxn ang="0">
                            <a:pos x="8" y="221"/>
                          </a:cxn>
                          <a:cxn ang="0">
                            <a:pos x="21" y="251"/>
                          </a:cxn>
                          <a:cxn ang="0">
                            <a:pos x="39" y="279"/>
                          </a:cxn>
                          <a:cxn ang="0">
                            <a:pos x="62" y="301"/>
                          </a:cxn>
                          <a:cxn ang="0">
                            <a:pos x="90" y="320"/>
                          </a:cxn>
                          <a:cxn ang="0">
                            <a:pos x="119" y="333"/>
                          </a:cxn>
                          <a:cxn ang="0">
                            <a:pos x="153" y="340"/>
                          </a:cxn>
                        </a:cxnLst>
                        <a:rect l="0" t="0" r="r" b="b"/>
                        <a:pathLst>
                          <a:path w="341" h="341">
                            <a:moveTo>
                              <a:pt x="170" y="341"/>
                            </a:moveTo>
                            <a:lnTo>
                              <a:pt x="188" y="340"/>
                            </a:lnTo>
                            <a:lnTo>
                              <a:pt x="205" y="337"/>
                            </a:lnTo>
                            <a:lnTo>
                              <a:pt x="222" y="333"/>
                            </a:lnTo>
                            <a:lnTo>
                              <a:pt x="237" y="327"/>
                            </a:lnTo>
                            <a:lnTo>
                              <a:pt x="251" y="320"/>
                            </a:lnTo>
                            <a:lnTo>
                              <a:pt x="266" y="311"/>
                            </a:lnTo>
                            <a:lnTo>
                              <a:pt x="279" y="301"/>
                            </a:lnTo>
                            <a:lnTo>
                              <a:pt x="291" y="290"/>
                            </a:lnTo>
                            <a:lnTo>
                              <a:pt x="301" y="279"/>
                            </a:lnTo>
                            <a:lnTo>
                              <a:pt x="311" y="266"/>
                            </a:lnTo>
                            <a:lnTo>
                              <a:pt x="320" y="251"/>
                            </a:lnTo>
                            <a:lnTo>
                              <a:pt x="328" y="237"/>
                            </a:lnTo>
                            <a:lnTo>
                              <a:pt x="333" y="221"/>
                            </a:lnTo>
                            <a:lnTo>
                              <a:pt x="338" y="205"/>
                            </a:lnTo>
                            <a:lnTo>
                              <a:pt x="340" y="188"/>
                            </a:lnTo>
                            <a:lnTo>
                              <a:pt x="341" y="170"/>
                            </a:lnTo>
                            <a:lnTo>
                              <a:pt x="340" y="153"/>
                            </a:lnTo>
                            <a:lnTo>
                              <a:pt x="338" y="136"/>
                            </a:lnTo>
                            <a:lnTo>
                              <a:pt x="333" y="119"/>
                            </a:lnTo>
                            <a:lnTo>
                              <a:pt x="328" y="104"/>
                            </a:lnTo>
                            <a:lnTo>
                              <a:pt x="320" y="89"/>
                            </a:lnTo>
                            <a:lnTo>
                              <a:pt x="311" y="75"/>
                            </a:lnTo>
                            <a:lnTo>
                              <a:pt x="301" y="62"/>
                            </a:lnTo>
                            <a:lnTo>
                              <a:pt x="291" y="50"/>
                            </a:lnTo>
                            <a:lnTo>
                              <a:pt x="279" y="38"/>
                            </a:lnTo>
                            <a:lnTo>
                              <a:pt x="266" y="28"/>
                            </a:lnTo>
                            <a:lnTo>
                              <a:pt x="251" y="21"/>
                            </a:lnTo>
                            <a:lnTo>
                              <a:pt x="237" y="13"/>
                            </a:lnTo>
                            <a:lnTo>
                              <a:pt x="222" y="7"/>
                            </a:lnTo>
                            <a:lnTo>
                              <a:pt x="205" y="3"/>
                            </a:lnTo>
                            <a:lnTo>
                              <a:pt x="188" y="1"/>
                            </a:lnTo>
                            <a:lnTo>
                              <a:pt x="170" y="0"/>
                            </a:lnTo>
                            <a:lnTo>
                              <a:pt x="153" y="1"/>
                            </a:lnTo>
                            <a:lnTo>
                              <a:pt x="136" y="3"/>
                            </a:lnTo>
                            <a:lnTo>
                              <a:pt x="119" y="7"/>
                            </a:lnTo>
                            <a:lnTo>
                              <a:pt x="104" y="13"/>
                            </a:lnTo>
                            <a:lnTo>
                              <a:pt x="90" y="21"/>
                            </a:lnTo>
                            <a:lnTo>
                              <a:pt x="75" y="28"/>
                            </a:lnTo>
                            <a:lnTo>
                              <a:pt x="62" y="38"/>
                            </a:lnTo>
                            <a:lnTo>
                              <a:pt x="50" y="50"/>
                            </a:lnTo>
                            <a:lnTo>
                              <a:pt x="39" y="62"/>
                            </a:lnTo>
                            <a:lnTo>
                              <a:pt x="30" y="75"/>
                            </a:lnTo>
                            <a:lnTo>
                              <a:pt x="21" y="89"/>
                            </a:lnTo>
                            <a:lnTo>
                              <a:pt x="13" y="104"/>
                            </a:lnTo>
                            <a:lnTo>
                              <a:pt x="8" y="119"/>
                            </a:lnTo>
                            <a:lnTo>
                              <a:pt x="3" y="136"/>
                            </a:lnTo>
                            <a:lnTo>
                              <a:pt x="1" y="153"/>
                            </a:lnTo>
                            <a:lnTo>
                              <a:pt x="0" y="170"/>
                            </a:lnTo>
                            <a:lnTo>
                              <a:pt x="1" y="188"/>
                            </a:lnTo>
                            <a:lnTo>
                              <a:pt x="3" y="205"/>
                            </a:lnTo>
                            <a:lnTo>
                              <a:pt x="8" y="221"/>
                            </a:lnTo>
                            <a:lnTo>
                              <a:pt x="13" y="237"/>
                            </a:lnTo>
                            <a:lnTo>
                              <a:pt x="21" y="251"/>
                            </a:lnTo>
                            <a:lnTo>
                              <a:pt x="30" y="266"/>
                            </a:lnTo>
                            <a:lnTo>
                              <a:pt x="39" y="279"/>
                            </a:lnTo>
                            <a:lnTo>
                              <a:pt x="50" y="290"/>
                            </a:lnTo>
                            <a:lnTo>
                              <a:pt x="62" y="301"/>
                            </a:lnTo>
                            <a:lnTo>
                              <a:pt x="75" y="311"/>
                            </a:lnTo>
                            <a:lnTo>
                              <a:pt x="90" y="320"/>
                            </a:lnTo>
                            <a:lnTo>
                              <a:pt x="104" y="327"/>
                            </a:lnTo>
                            <a:lnTo>
                              <a:pt x="119" y="333"/>
                            </a:lnTo>
                            <a:lnTo>
                              <a:pt x="136" y="337"/>
                            </a:lnTo>
                            <a:lnTo>
                              <a:pt x="153" y="340"/>
                            </a:lnTo>
                            <a:lnTo>
                              <a:pt x="170" y="341"/>
                            </a:lnTo>
                            <a:close/>
                          </a:path>
                        </a:pathLst>
                      </a:custGeom>
                      <a:solidFill>
                        <a:srgbClr val="FFFF99">
                          <a:alpha val="49001"/>
                        </a:srgbClr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  <p:sp>
                <p:nvSpPr>
                  <p:cNvPr id="3100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1254" y="274"/>
                    <a:ext cx="65" cy="68"/>
                  </a:xfrm>
                  <a:custGeom>
                    <a:avLst/>
                    <a:gdLst/>
                    <a:ahLst/>
                    <a:cxnLst>
                      <a:cxn ang="0">
                        <a:pos x="48" y="2"/>
                      </a:cxn>
                      <a:cxn ang="0">
                        <a:pos x="53" y="0"/>
                      </a:cxn>
                      <a:cxn ang="0">
                        <a:pos x="60" y="0"/>
                      </a:cxn>
                      <a:cxn ang="0">
                        <a:pos x="67" y="0"/>
                      </a:cxn>
                      <a:cxn ang="0">
                        <a:pos x="71" y="1"/>
                      </a:cxn>
                      <a:cxn ang="0">
                        <a:pos x="73" y="2"/>
                      </a:cxn>
                      <a:cxn ang="0">
                        <a:pos x="78" y="5"/>
                      </a:cxn>
                      <a:cxn ang="0">
                        <a:pos x="81" y="9"/>
                      </a:cxn>
                      <a:cxn ang="0">
                        <a:pos x="85" y="13"/>
                      </a:cxn>
                      <a:cxn ang="0">
                        <a:pos x="118" y="121"/>
                      </a:cxn>
                      <a:cxn ang="0">
                        <a:pos x="140" y="3"/>
                      </a:cxn>
                      <a:cxn ang="0">
                        <a:pos x="178" y="3"/>
                      </a:cxn>
                      <a:cxn ang="0">
                        <a:pos x="147" y="169"/>
                      </a:cxn>
                      <a:cxn ang="0">
                        <a:pos x="144" y="174"/>
                      </a:cxn>
                      <a:cxn ang="0">
                        <a:pos x="141" y="179"/>
                      </a:cxn>
                      <a:cxn ang="0">
                        <a:pos x="137" y="185"/>
                      </a:cxn>
                      <a:cxn ang="0">
                        <a:pos x="131" y="187"/>
                      </a:cxn>
                      <a:cxn ang="0">
                        <a:pos x="122" y="188"/>
                      </a:cxn>
                      <a:cxn ang="0">
                        <a:pos x="112" y="188"/>
                      </a:cxn>
                      <a:cxn ang="0">
                        <a:pos x="109" y="186"/>
                      </a:cxn>
                      <a:cxn ang="0">
                        <a:pos x="104" y="180"/>
                      </a:cxn>
                      <a:cxn ang="0">
                        <a:pos x="100" y="172"/>
                      </a:cxn>
                      <a:cxn ang="0">
                        <a:pos x="94" y="158"/>
                      </a:cxn>
                      <a:cxn ang="0">
                        <a:pos x="62" y="54"/>
                      </a:cxn>
                      <a:cxn ang="0">
                        <a:pos x="39" y="185"/>
                      </a:cxn>
                      <a:cxn ang="0">
                        <a:pos x="0" y="185"/>
                      </a:cxn>
                      <a:cxn ang="0">
                        <a:pos x="8" y="144"/>
                      </a:cxn>
                      <a:cxn ang="0">
                        <a:pos x="16" y="103"/>
                      </a:cxn>
                      <a:cxn ang="0">
                        <a:pos x="22" y="62"/>
                      </a:cxn>
                      <a:cxn ang="0">
                        <a:pos x="30" y="21"/>
                      </a:cxn>
                      <a:cxn ang="0">
                        <a:pos x="34" y="14"/>
                      </a:cxn>
                      <a:cxn ang="0">
                        <a:pos x="38" y="9"/>
                      </a:cxn>
                      <a:cxn ang="0">
                        <a:pos x="43" y="5"/>
                      </a:cxn>
                      <a:cxn ang="0">
                        <a:pos x="48" y="2"/>
                      </a:cxn>
                    </a:cxnLst>
                    <a:rect l="0" t="0" r="r" b="b"/>
                    <a:pathLst>
                      <a:path w="178" h="188">
                        <a:moveTo>
                          <a:pt x="48" y="2"/>
                        </a:moveTo>
                        <a:lnTo>
                          <a:pt x="53" y="0"/>
                        </a:lnTo>
                        <a:lnTo>
                          <a:pt x="60" y="0"/>
                        </a:lnTo>
                        <a:lnTo>
                          <a:pt x="67" y="0"/>
                        </a:lnTo>
                        <a:lnTo>
                          <a:pt x="71" y="1"/>
                        </a:lnTo>
                        <a:lnTo>
                          <a:pt x="73" y="2"/>
                        </a:lnTo>
                        <a:lnTo>
                          <a:pt x="78" y="5"/>
                        </a:lnTo>
                        <a:lnTo>
                          <a:pt x="81" y="9"/>
                        </a:lnTo>
                        <a:lnTo>
                          <a:pt x="85" y="13"/>
                        </a:lnTo>
                        <a:lnTo>
                          <a:pt x="118" y="121"/>
                        </a:lnTo>
                        <a:lnTo>
                          <a:pt x="140" y="3"/>
                        </a:lnTo>
                        <a:lnTo>
                          <a:pt x="178" y="3"/>
                        </a:lnTo>
                        <a:lnTo>
                          <a:pt x="147" y="169"/>
                        </a:lnTo>
                        <a:lnTo>
                          <a:pt x="144" y="174"/>
                        </a:lnTo>
                        <a:lnTo>
                          <a:pt x="141" y="179"/>
                        </a:lnTo>
                        <a:lnTo>
                          <a:pt x="137" y="185"/>
                        </a:lnTo>
                        <a:lnTo>
                          <a:pt x="131" y="187"/>
                        </a:lnTo>
                        <a:lnTo>
                          <a:pt x="122" y="188"/>
                        </a:lnTo>
                        <a:lnTo>
                          <a:pt x="112" y="188"/>
                        </a:lnTo>
                        <a:lnTo>
                          <a:pt x="109" y="186"/>
                        </a:lnTo>
                        <a:lnTo>
                          <a:pt x="104" y="180"/>
                        </a:lnTo>
                        <a:lnTo>
                          <a:pt x="100" y="172"/>
                        </a:lnTo>
                        <a:lnTo>
                          <a:pt x="94" y="158"/>
                        </a:lnTo>
                        <a:lnTo>
                          <a:pt x="62" y="54"/>
                        </a:lnTo>
                        <a:lnTo>
                          <a:pt x="39" y="185"/>
                        </a:lnTo>
                        <a:lnTo>
                          <a:pt x="0" y="185"/>
                        </a:lnTo>
                        <a:lnTo>
                          <a:pt x="8" y="144"/>
                        </a:lnTo>
                        <a:lnTo>
                          <a:pt x="16" y="103"/>
                        </a:lnTo>
                        <a:lnTo>
                          <a:pt x="22" y="62"/>
                        </a:lnTo>
                        <a:lnTo>
                          <a:pt x="30" y="21"/>
                        </a:lnTo>
                        <a:lnTo>
                          <a:pt x="34" y="14"/>
                        </a:lnTo>
                        <a:lnTo>
                          <a:pt x="38" y="9"/>
                        </a:lnTo>
                        <a:lnTo>
                          <a:pt x="43" y="5"/>
                        </a:lnTo>
                        <a:lnTo>
                          <a:pt x="48" y="2"/>
                        </a:lnTo>
                        <a:close/>
                      </a:path>
                    </a:pathLst>
                  </a:custGeom>
                  <a:solidFill>
                    <a:srgbClr val="FFFF99">
                      <a:alpha val="49001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pic>
        <p:nvPicPr>
          <p:cNvPr id="149505" name="Picture 1" descr="E:\23-04-2013\Imagens\logo-mcti.png"/>
          <p:cNvPicPr>
            <a:picLocks noChangeAspect="1" noChangeArrowheads="1"/>
          </p:cNvPicPr>
          <p:nvPr userDrawn="1"/>
        </p:nvPicPr>
        <p:blipFill>
          <a:blip r:embed="rId17" cstate="print">
            <a:lum bright="29000" contrast="-100000"/>
          </a:blip>
          <a:srcRect/>
          <a:stretch>
            <a:fillRect/>
          </a:stretch>
        </p:blipFill>
        <p:spPr bwMode="auto">
          <a:xfrm>
            <a:off x="7315200" y="6400800"/>
            <a:ext cx="1574733" cy="22000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29" name="Retângulo 28"/>
          <p:cNvSpPr/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Conector reto 30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ector reto 31"/>
          <p:cNvCxnSpPr/>
          <p:nvPr userDrawn="1"/>
        </p:nvCxnSpPr>
        <p:spPr bwMode="auto">
          <a:xfrm>
            <a:off x="0" y="6248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slide" Target="slide21.xml"/><Relationship Id="rId12" Type="http://schemas.openxmlformats.org/officeDocument/2006/relationships/image" Target="../media/image25.emf"/><Relationship Id="rId13" Type="http://schemas.openxmlformats.org/officeDocument/2006/relationships/slide" Target="slide14.xml"/><Relationship Id="rId1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slide" Target="slide25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slide" Target="slide16.xml"/><Relationship Id="rId8" Type="http://schemas.openxmlformats.org/officeDocument/2006/relationships/image" Target="../media/image23.jpeg"/><Relationship Id="rId9" Type="http://schemas.openxmlformats.org/officeDocument/2006/relationships/slide" Target="slide35.xml"/><Relationship Id="rId10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47.xml"/><Relationship Id="rId5" Type="http://schemas.openxmlformats.org/officeDocument/2006/relationships/slide" Target="slide48.xml"/><Relationship Id="rId6" Type="http://schemas.openxmlformats.org/officeDocument/2006/relationships/slide" Target="slide50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slide" Target="slide10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4" Type="http://schemas.openxmlformats.org/officeDocument/2006/relationships/slide" Target="slide36.xml"/><Relationship Id="rId5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usuario/Desktop/18-11-2014/Sistema_coleta_dados.ppt" TargetMode="External"/><Relationship Id="rId4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wm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hyperlink" Target="http://www.cba.inpe.br/imagens/index.html" TargetMode="External"/><Relationship Id="rId1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23088" y="3007538"/>
            <a:ext cx="7772400" cy="2590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9000"/>
              </a:spcBef>
              <a:spcAft>
                <a:spcPts val="3000"/>
              </a:spcAft>
            </a:pPr>
            <a:r>
              <a:rPr lang="pt-BR" sz="2000" b="1" dirty="0" smtClean="0">
                <a:solidFill>
                  <a:schemeClr val="bg1"/>
                </a:solidFill>
              </a:rPr>
              <a:t/>
            </a:r>
            <a:br>
              <a:rPr lang="pt-BR" sz="2000" b="1" dirty="0" smtClean="0">
                <a:solidFill>
                  <a:schemeClr val="bg1"/>
                </a:solidFill>
              </a:rPr>
            </a:br>
            <a:r>
              <a:rPr lang="pt-BR" sz="2400" b="1" dirty="0" smtClean="0">
                <a:solidFill>
                  <a:schemeClr val="bg1"/>
                </a:solidFill>
              </a:rPr>
              <a:t>Instituto </a:t>
            </a:r>
            <a:r>
              <a:rPr lang="pt-BR" sz="2400" b="1" dirty="0">
                <a:solidFill>
                  <a:schemeClr val="bg1"/>
                </a:solidFill>
              </a:rPr>
              <a:t>Nacional de Pesquisas </a:t>
            </a:r>
            <a:r>
              <a:rPr lang="pt-BR" sz="2400" b="1" dirty="0" smtClean="0">
                <a:solidFill>
                  <a:schemeClr val="bg1"/>
                </a:solidFill>
              </a:rPr>
              <a:t>Espaciais</a:t>
            </a:r>
            <a:br>
              <a:rPr lang="pt-BR" sz="2400" b="1" dirty="0" smtClean="0">
                <a:solidFill>
                  <a:schemeClr val="bg1"/>
                </a:solidFill>
              </a:rPr>
            </a:br>
            <a:r>
              <a:rPr lang="pt-BR" sz="2400" i="1" dirty="0" smtClean="0">
                <a:solidFill>
                  <a:schemeClr val="bg1"/>
                </a:solidFill>
              </a:rPr>
              <a:t>53 anos de atividades ligadas ao Espaço</a:t>
            </a: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4483813" y="4466572"/>
            <a:ext cx="4660187" cy="17269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pt-BR" sz="2400" b="1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/>
            <a:r>
              <a:rPr lang="pt-BR" sz="2400" dirty="0" smtClean="0">
                <a:solidFill>
                  <a:schemeClr val="bg1"/>
                </a:solidFill>
                <a:ea typeface="ＭＳ Ｐゴシック" pitchFamily="34" charset="-128"/>
              </a:rPr>
              <a:t/>
            </a:r>
            <a:br>
              <a:rPr lang="pt-BR" sz="2400" dirty="0" smtClean="0">
                <a:solidFill>
                  <a:schemeClr val="bg1"/>
                </a:solidFill>
                <a:ea typeface="ＭＳ Ｐゴシック" pitchFamily="34" charset="-128"/>
              </a:rPr>
            </a:br>
            <a:endParaRPr lang="pt-BR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r" eaLnBrk="1" hangingPunct="1"/>
            <a:endParaRPr lang="pt-BR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r" eaLnBrk="1" hangingPunct="1"/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Bras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ília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, 18 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de 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novembro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pt-BR" sz="1200" b="0" dirty="0">
                <a:solidFill>
                  <a:schemeClr val="bg1"/>
                </a:solidFill>
                <a:latin typeface="Bookman Old Style" pitchFamily="18" charset="0"/>
              </a:rPr>
              <a:t>de </a:t>
            </a:r>
            <a:r>
              <a:rPr lang="pt-BR" sz="1200" b="0" dirty="0" smtClean="0">
                <a:solidFill>
                  <a:schemeClr val="bg1"/>
                </a:solidFill>
                <a:latin typeface="Bookman Old Style" pitchFamily="18" charset="0"/>
              </a:rPr>
              <a:t>2014</a:t>
            </a:r>
          </a:p>
          <a:p>
            <a:pPr algn="r"/>
            <a:r>
              <a:rPr lang="pt-BR" sz="1200" b="0" i="1" dirty="0" smtClean="0">
                <a:solidFill>
                  <a:schemeClr val="bg1"/>
                </a:solidFill>
                <a:latin typeface="Bookman Old Style" pitchFamily="18" charset="0"/>
              </a:rPr>
              <a:t>Leonel F. Perondi</a:t>
            </a:r>
          </a:p>
          <a:p>
            <a:pPr algn="r" eaLnBrk="1" hangingPunct="1"/>
            <a:endParaRPr lang="pt-BR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705" y="1124729"/>
            <a:ext cx="86697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/>
              <a:t>Audiência Pública</a:t>
            </a:r>
            <a:br>
              <a:rPr lang="pt-BR" sz="4000" dirty="0"/>
            </a:br>
            <a:r>
              <a:rPr lang="pt-BR" sz="2800" dirty="0" smtClean="0"/>
              <a:t>Senado Federal</a:t>
            </a:r>
          </a:p>
          <a:p>
            <a:r>
              <a:rPr lang="pt-BR" sz="2000" dirty="0" smtClean="0"/>
              <a:t>Comissão </a:t>
            </a:r>
            <a:r>
              <a:rPr lang="pt-BR" sz="2000" dirty="0"/>
              <a:t>de Ciência, Tecnologia, Inovação, Comunicação e Informática </a:t>
            </a:r>
            <a:r>
              <a:rPr lang="pt-BR" sz="2000" dirty="0" smtClean="0">
                <a:ea typeface="ＭＳ Ｐゴシック" pitchFamily="34" charset="-128"/>
              </a:rPr>
              <a:t>− CCT</a:t>
            </a:r>
            <a:r>
              <a:rPr lang="pt-BR" sz="2000" i="1" dirty="0">
                <a:latin typeface="Bookman Old Style" pitchFamily="18" charset="0"/>
              </a:rPr>
              <a:t/>
            </a:r>
            <a:br>
              <a:rPr lang="pt-BR" sz="2000" i="1" dirty="0">
                <a:latin typeface="Bookman Old Style" pitchFamily="18" charset="0"/>
              </a:rPr>
            </a:b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Conector reto 1"/>
          <p:cNvCxnSpPr/>
          <p:nvPr/>
        </p:nvCxnSpPr>
        <p:spPr bwMode="auto">
          <a:xfrm>
            <a:off x="-50725" y="1733443"/>
            <a:ext cx="9288524" cy="0"/>
          </a:xfrm>
          <a:prstGeom prst="line">
            <a:avLst/>
          </a:prstGeom>
          <a:noFill/>
          <a:ln w="127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ector reto 1"/>
          <p:cNvCxnSpPr/>
          <p:nvPr/>
        </p:nvCxnSpPr>
        <p:spPr bwMode="auto">
          <a:xfrm>
            <a:off x="7876" y="5839272"/>
            <a:ext cx="9288524" cy="0"/>
          </a:xfrm>
          <a:prstGeom prst="line">
            <a:avLst/>
          </a:prstGeom>
          <a:noFill/>
          <a:ln w="127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ector reto 1"/>
          <p:cNvCxnSpPr/>
          <p:nvPr/>
        </p:nvCxnSpPr>
        <p:spPr bwMode="auto">
          <a:xfrm>
            <a:off x="0" y="3261808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" name="Conector reto 1"/>
          <p:cNvCxnSpPr/>
          <p:nvPr/>
        </p:nvCxnSpPr>
        <p:spPr bwMode="auto">
          <a:xfrm>
            <a:off x="-144524" y="4924881"/>
            <a:ext cx="928852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 flipV="1">
            <a:off x="0" y="6221597"/>
            <a:ext cx="9144000" cy="3600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CaixaDeTexto 32"/>
          <p:cNvSpPr txBox="1"/>
          <p:nvPr/>
        </p:nvSpPr>
        <p:spPr>
          <a:xfrm>
            <a:off x="2089379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2003</a:t>
            </a:r>
            <a:endParaRPr lang="pt-BR" sz="2000" dirty="0"/>
          </a:p>
        </p:txBody>
      </p:sp>
      <p:sp>
        <p:nvSpPr>
          <p:cNvPr id="34" name="Divisa 33"/>
          <p:cNvSpPr/>
          <p:nvPr/>
        </p:nvSpPr>
        <p:spPr bwMode="auto">
          <a:xfrm>
            <a:off x="1693843" y="3176972"/>
            <a:ext cx="467544" cy="16753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781567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2007</a:t>
            </a:r>
            <a:endParaRPr lang="pt-BR" sz="2000" dirty="0"/>
          </a:p>
        </p:txBody>
      </p:sp>
      <p:sp>
        <p:nvSpPr>
          <p:cNvPr id="38" name="Divisa 37"/>
          <p:cNvSpPr/>
          <p:nvPr/>
        </p:nvSpPr>
        <p:spPr bwMode="auto">
          <a:xfrm>
            <a:off x="2881467" y="3176972"/>
            <a:ext cx="972108" cy="1565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74135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1999</a:t>
            </a:r>
            <a:endParaRPr lang="pt-BR" sz="2000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143508" y="116632"/>
            <a:ext cx="4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smtClean="0"/>
              <a:t>INPE – Acesso ao Espaço</a:t>
            </a:r>
          </a:p>
          <a:p>
            <a:pPr algn="l"/>
            <a:r>
              <a:rPr lang="pt-BR" sz="1800" dirty="0" smtClean="0"/>
              <a:t>1961 - 1999</a:t>
            </a:r>
            <a:endParaRPr lang="pt-BR" sz="18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5725783" y="30648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2013</a:t>
            </a:r>
            <a:endParaRPr lang="pt-BR" sz="2000" dirty="0"/>
          </a:p>
        </p:txBody>
      </p:sp>
      <p:sp>
        <p:nvSpPr>
          <p:cNvPr id="49" name="Divisa 48"/>
          <p:cNvSpPr/>
          <p:nvPr/>
        </p:nvSpPr>
        <p:spPr bwMode="auto">
          <a:xfrm>
            <a:off x="6517871" y="3176972"/>
            <a:ext cx="432048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3" name="Divisa 52"/>
          <p:cNvSpPr/>
          <p:nvPr/>
        </p:nvSpPr>
        <p:spPr bwMode="auto">
          <a:xfrm>
            <a:off x="4573655" y="3176972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1369299" y="1736812"/>
            <a:ext cx="12241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0" dirty="0" smtClean="0">
                <a:cs typeface="Arial" pitchFamily="34" charset="0"/>
              </a:rPr>
              <a:t> </a:t>
            </a:r>
            <a:r>
              <a:rPr lang="pt-BR" sz="1200" b="0" dirty="0" smtClean="0">
                <a:cs typeface="Arial" pitchFamily="34" charset="0"/>
              </a:rPr>
              <a:t>Assinatura do Protocolo Complementar relativo ao CBERS 3&amp;4</a:t>
            </a:r>
            <a:endParaRPr lang="pt-BR" sz="1200" dirty="0" smtClean="0">
              <a:cs typeface="Arial" pitchFamily="34" charset="0"/>
            </a:endParaRPr>
          </a:p>
          <a:p>
            <a:r>
              <a:rPr lang="pt-BR" sz="1800" b="0" dirty="0" smtClean="0">
                <a:cs typeface="Arial" pitchFamily="34" charset="0"/>
              </a:rPr>
              <a:t>2002</a:t>
            </a:r>
            <a:endParaRPr lang="pt-BR" sz="1800" b="0" dirty="0">
              <a:cs typeface="Arial" pitchFamily="34" charset="0"/>
            </a:endParaRPr>
          </a:p>
        </p:txBody>
      </p:sp>
      <p:sp>
        <p:nvSpPr>
          <p:cNvPr id="37" name="CaixaDeTexto 13"/>
          <p:cNvSpPr txBox="1"/>
          <p:nvPr/>
        </p:nvSpPr>
        <p:spPr>
          <a:xfrm>
            <a:off x="551652" y="3465004"/>
            <a:ext cx="151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CBERS 1</a:t>
            </a:r>
            <a:endParaRPr lang="pt-BR" sz="1200" b="0" dirty="0"/>
          </a:p>
        </p:txBody>
      </p:sp>
      <p:sp>
        <p:nvSpPr>
          <p:cNvPr id="39" name="CaixaDeTexto 13"/>
          <p:cNvSpPr txBox="1"/>
          <p:nvPr/>
        </p:nvSpPr>
        <p:spPr>
          <a:xfrm>
            <a:off x="1585323" y="346500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CBERS </a:t>
            </a:r>
            <a:r>
              <a:rPr lang="pt-BR" sz="1200" b="0" dirty="0" smtClean="0"/>
              <a:t>2</a:t>
            </a:r>
            <a:endParaRPr lang="pt-BR" sz="1200" b="0" dirty="0"/>
          </a:p>
        </p:txBody>
      </p:sp>
      <p:sp>
        <p:nvSpPr>
          <p:cNvPr id="41" name="CaixaDeTexto 13"/>
          <p:cNvSpPr txBox="1"/>
          <p:nvPr/>
        </p:nvSpPr>
        <p:spPr>
          <a:xfrm>
            <a:off x="3313515" y="347139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CBERS </a:t>
            </a:r>
            <a:r>
              <a:rPr lang="pt-BR" sz="1200" b="0" dirty="0" smtClean="0"/>
              <a:t>2B</a:t>
            </a:r>
            <a:endParaRPr lang="pt-BR" sz="1200" b="0" dirty="0"/>
          </a:p>
        </p:txBody>
      </p:sp>
      <p:sp>
        <p:nvSpPr>
          <p:cNvPr id="43" name="Retângulo 56"/>
          <p:cNvSpPr/>
          <p:nvPr/>
        </p:nvSpPr>
        <p:spPr>
          <a:xfrm>
            <a:off x="2593435" y="1736812"/>
            <a:ext cx="1728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0" dirty="0" smtClean="0">
                <a:cs typeface="Arial" pitchFamily="34" charset="0"/>
              </a:rPr>
              <a:t> </a:t>
            </a:r>
            <a:r>
              <a:rPr lang="pt-BR" sz="1200" b="0" dirty="0" smtClean="0">
                <a:cs typeface="Arial" pitchFamily="34" charset="0"/>
              </a:rPr>
              <a:t>Assinatura do Protocolo Complementar relativo ao CBERS 2B</a:t>
            </a:r>
            <a:endParaRPr lang="pt-BR" sz="1200" dirty="0" smtClean="0">
              <a:cs typeface="Arial" pitchFamily="34" charset="0"/>
            </a:endParaRPr>
          </a:p>
          <a:p>
            <a:r>
              <a:rPr lang="pt-BR" sz="1800" b="0" dirty="0" smtClean="0">
                <a:cs typeface="Arial" pitchFamily="34" charset="0"/>
              </a:rPr>
              <a:t>2004</a:t>
            </a:r>
            <a:endParaRPr lang="pt-BR" sz="1800" b="0" dirty="0">
              <a:cs typeface="Arial" pitchFamily="34" charset="0"/>
            </a:endParaRPr>
          </a:p>
        </p:txBody>
      </p:sp>
      <p:sp>
        <p:nvSpPr>
          <p:cNvPr id="44" name="CaixaDeTexto 13"/>
          <p:cNvSpPr txBox="1"/>
          <p:nvPr/>
        </p:nvSpPr>
        <p:spPr>
          <a:xfrm>
            <a:off x="5355397" y="3465004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CBERS </a:t>
            </a:r>
            <a:r>
              <a:rPr lang="pt-BR" sz="1200" b="0" dirty="0" smtClean="0"/>
              <a:t>3</a:t>
            </a:r>
          </a:p>
          <a:p>
            <a:r>
              <a:rPr lang="pt-BR" sz="1200" b="0" dirty="0" smtClean="0"/>
              <a:t>Perda do sat</a:t>
            </a:r>
            <a:r>
              <a:rPr lang="pt-BR" sz="1200" b="0" dirty="0" smtClean="0"/>
              <a:t>élite devido à falha do lançador</a:t>
            </a:r>
            <a:endParaRPr lang="pt-BR" sz="1200" b="0" dirty="0"/>
          </a:p>
        </p:txBody>
      </p:sp>
      <p:sp>
        <p:nvSpPr>
          <p:cNvPr id="46" name="CaixaDeTexto 46"/>
          <p:cNvSpPr txBox="1"/>
          <p:nvPr/>
        </p:nvSpPr>
        <p:spPr>
          <a:xfrm>
            <a:off x="6877911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2014</a:t>
            </a:r>
            <a:endParaRPr lang="pt-BR" sz="2000" dirty="0"/>
          </a:p>
        </p:txBody>
      </p:sp>
      <p:sp>
        <p:nvSpPr>
          <p:cNvPr id="50" name="CaixaDeTexto 13"/>
          <p:cNvSpPr txBox="1"/>
          <p:nvPr/>
        </p:nvSpPr>
        <p:spPr>
          <a:xfrm>
            <a:off x="6732240" y="346500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Previs</a:t>
            </a:r>
            <a:r>
              <a:rPr lang="pt-BR" sz="1200" b="0" dirty="0" smtClean="0"/>
              <a:t>ão de </a:t>
            </a:r>
            <a:r>
              <a:rPr lang="pt-BR" sz="1200" b="0" dirty="0" smtClean="0"/>
              <a:t>Lançamento </a:t>
            </a:r>
            <a:endParaRPr lang="pt-BR" sz="1200" b="0" dirty="0" smtClean="0"/>
          </a:p>
          <a:p>
            <a:r>
              <a:rPr lang="pt-BR" sz="1200" b="0" dirty="0" smtClean="0"/>
              <a:t>do CBERS </a:t>
            </a:r>
            <a:r>
              <a:rPr lang="pt-BR" sz="1200" b="0" dirty="0" smtClean="0"/>
              <a:t>4 Dezembro / 2014</a:t>
            </a:r>
            <a:endParaRPr lang="pt-BR" sz="1200" b="0" dirty="0"/>
          </a:p>
        </p:txBody>
      </p:sp>
      <p:pic>
        <p:nvPicPr>
          <p:cNvPr id="56" name="Picture 4" descr="voo_cz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63" y="4050754"/>
            <a:ext cx="1666016" cy="12716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9" name="Picture 4" descr="chinasa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4803" y="4296001"/>
            <a:ext cx="1368712" cy="1339889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79" name="Imagem 2"/>
          <p:cNvPicPr>
            <a:picLocks noChangeAspect="1"/>
          </p:cNvPicPr>
          <p:nvPr/>
        </p:nvPicPr>
        <p:blipFill>
          <a:blip r:embed="rId5" cstate="print"/>
          <a:srcRect l="24420" t="33831" r="40207" b="16915"/>
          <a:stretch>
            <a:fillRect/>
          </a:stretch>
        </p:blipFill>
        <p:spPr bwMode="auto">
          <a:xfrm>
            <a:off x="3469075" y="3971540"/>
            <a:ext cx="1645024" cy="12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07" y="1181721"/>
            <a:ext cx="2467510" cy="1466939"/>
          </a:xfrm>
          <a:prstGeom prst="rect">
            <a:avLst/>
          </a:prstGeom>
        </p:spPr>
      </p:pic>
      <p:pic>
        <p:nvPicPr>
          <p:cNvPr id="81" name="Picture 80" descr="npo00001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5869" y="4501783"/>
            <a:ext cx="1523862" cy="1203001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2" name="Imagem 3" descr="cbers3&amp;4_equipamentos0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11999" y="4245706"/>
            <a:ext cx="1420813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5869" y="5479918"/>
            <a:ext cx="1191516" cy="62902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7863" y="1438165"/>
            <a:ext cx="1294949" cy="8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8"/>
          <p:cNvSpPr txBox="1"/>
          <p:nvPr/>
        </p:nvSpPr>
        <p:spPr>
          <a:xfrm>
            <a:off x="287524" y="16609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</a:rPr>
              <a:t>Histórico de Missões</a:t>
            </a:r>
            <a:endParaRPr lang="pt-B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Tabe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052328"/>
              </p:ext>
            </p:extLst>
          </p:nvPr>
        </p:nvGraphicFramePr>
        <p:xfrm>
          <a:off x="503549" y="872716"/>
          <a:ext cx="8280919" cy="527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80153"/>
                <a:gridCol w="1875593"/>
                <a:gridCol w="1309376"/>
                <a:gridCol w="1203210"/>
                <a:gridCol w="1132434"/>
                <a:gridCol w="1380153"/>
              </a:tblGrid>
              <a:tr h="422861"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MISSÃO</a:t>
                      </a:r>
                      <a:endParaRPr lang="pt-BR" sz="14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Características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Lançador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Lançamento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Status</a:t>
                      </a:r>
                    </a:p>
                    <a:p>
                      <a:pPr algn="ctr"/>
                      <a:r>
                        <a:rPr lang="pt-BR" sz="1200" dirty="0" smtClean="0"/>
                        <a:t>Lançamento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Final de Operação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422861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SCD-1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115 kg, 120</a:t>
                      </a:r>
                      <a:r>
                        <a:rPr lang="pt-BR" sz="1200" baseline="0" dirty="0" smtClean="0"/>
                        <a:t> W, Coleta de Dados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/>
                        <a:t>Pegasus</a:t>
                      </a:r>
                      <a:r>
                        <a:rPr lang="pt-BR" sz="1200" dirty="0" smtClean="0"/>
                        <a:t>, Orbital </a:t>
                      </a:r>
                      <a:r>
                        <a:rPr lang="pt-BR" sz="1200" dirty="0" err="1" smtClean="0"/>
                        <a:t>Science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Fev </a:t>
                      </a:r>
                      <a:r>
                        <a:rPr lang="pt-BR" sz="1200" baseline="0" dirty="0" smtClean="0"/>
                        <a:t> 09, 1993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Sucesso</a:t>
                      </a:r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ainda </a:t>
                      </a:r>
                    </a:p>
                    <a:p>
                      <a:pPr algn="ctr"/>
                      <a:r>
                        <a:rPr lang="pt-BR" sz="1200" dirty="0" smtClean="0"/>
                        <a:t>operacional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2861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SCD-2A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115 kg, 120</a:t>
                      </a:r>
                      <a:r>
                        <a:rPr lang="pt-BR" sz="1200" baseline="0" dirty="0" smtClean="0"/>
                        <a:t> W, Coleta de Dados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VLS-1,</a:t>
                      </a:r>
                      <a:r>
                        <a:rPr lang="pt-BR" sz="1200" baseline="0" dirty="0" smtClean="0"/>
                        <a:t> V1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Dez </a:t>
                      </a:r>
                      <a:r>
                        <a:rPr lang="pt-BR" sz="1200" baseline="0" dirty="0" smtClean="0"/>
                        <a:t> 02, 1997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Falha do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lançador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2861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SCD-2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115 kg, 120</a:t>
                      </a:r>
                      <a:r>
                        <a:rPr lang="pt-BR" sz="1200" baseline="0" dirty="0" smtClean="0"/>
                        <a:t> W, Coleta de Dados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err="1" smtClean="0"/>
                        <a:t>Pegasus</a:t>
                      </a:r>
                      <a:r>
                        <a:rPr lang="pt-BR" sz="1200" dirty="0" smtClean="0"/>
                        <a:t>, Orbital </a:t>
                      </a:r>
                      <a:r>
                        <a:rPr lang="pt-BR" sz="1200" dirty="0" err="1" smtClean="0"/>
                        <a:t>Science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Out 22, 1998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Sucesso</a:t>
                      </a:r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ainda </a:t>
                      </a:r>
                    </a:p>
                    <a:p>
                      <a:pPr algn="ctr"/>
                      <a:r>
                        <a:rPr lang="pt-BR" sz="1200" dirty="0" smtClean="0"/>
                        <a:t>operacional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7791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CBERS-1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1.450 kg, 1.100 W, </a:t>
                      </a:r>
                      <a:r>
                        <a:rPr lang="pt-BR" sz="1200" dirty="0" smtClean="0"/>
                        <a:t>imagens do Planeta, coleta de dados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Longa Marcha,</a:t>
                      </a:r>
                      <a:r>
                        <a:rPr lang="pt-BR" sz="1200" baseline="0" dirty="0" smtClean="0"/>
                        <a:t> GWIC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Out 14, 1999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Sucesso</a:t>
                      </a:r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Out 12, 2003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2861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SACI-1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60 kg, 120 W, dados científicos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Longa Marcha,</a:t>
                      </a:r>
                      <a:r>
                        <a:rPr lang="pt-BR" sz="1200" baseline="0" dirty="0" smtClean="0"/>
                        <a:t> GWIC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Out 14, 1999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Falha do </a:t>
                      </a:r>
                    </a:p>
                    <a:p>
                      <a:pPr algn="ctr"/>
                      <a:r>
                        <a:rPr lang="pt-BR" sz="1200" dirty="0" smtClean="0"/>
                        <a:t>satélite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2861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SACI-2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60 kg, 120 W, dados científicos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VLS-1 V2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Dez 11, 1999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Falha do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lançador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200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CBERS-2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1.450 kg, 1.100 W, </a:t>
                      </a:r>
                      <a:r>
                        <a:rPr lang="pt-BR" sz="1200" dirty="0" smtClean="0"/>
                        <a:t>imagens do Planeta, coleta de dados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Longa Marcha,</a:t>
                      </a:r>
                      <a:r>
                        <a:rPr lang="pt-BR" sz="1200" baseline="0" dirty="0" smtClean="0"/>
                        <a:t> GWIC</a:t>
                      </a:r>
                      <a:endParaRPr lang="pt-BR" sz="1200" dirty="0" smtClean="0"/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Out 21, 2003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Sucesso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Jan 10, 2009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7791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CBERS-2B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1.450 kg, 1.100 W, </a:t>
                      </a:r>
                      <a:r>
                        <a:rPr lang="pt-BR" sz="1200" dirty="0" smtClean="0"/>
                        <a:t>imagens do Planeta, coleta de dados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Longa Marcha,</a:t>
                      </a:r>
                      <a:r>
                        <a:rPr lang="pt-BR" sz="1200" baseline="0" dirty="0" smtClean="0"/>
                        <a:t> GWIC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Set 19, 2007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Sucesso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Abr 16, 2010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200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CBERS-3</a:t>
                      </a:r>
                      <a:endParaRPr lang="pt-BR" sz="1400" dirty="0">
                        <a:latin typeface="Arial Black" pitchFamily="34" charset="0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1.980 kg, 2.300 W, </a:t>
                      </a:r>
                      <a:r>
                        <a:rPr lang="pt-BR" sz="1200" dirty="0" smtClean="0"/>
                        <a:t>imagens do Planeta, coleta de dados</a:t>
                      </a:r>
                      <a:endParaRPr lang="pt-BR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Longa Marcha,</a:t>
                      </a:r>
                      <a:r>
                        <a:rPr lang="pt-BR" sz="1200" baseline="0" dirty="0" smtClean="0"/>
                        <a:t> GWIC</a:t>
                      </a:r>
                      <a:endParaRPr lang="pt-BR" sz="1200" dirty="0" smtClean="0"/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Dez</a:t>
                      </a:r>
                      <a:r>
                        <a:rPr lang="pt-BR" sz="1200" baseline="0" dirty="0" smtClean="0"/>
                        <a:t> 09, 2013</a:t>
                      </a:r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Falha do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lançador</a:t>
                      </a:r>
                    </a:p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16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iclo de vida II 2.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596" y="872716"/>
            <a:ext cx="7020780" cy="532859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74712"/>
            <a:ext cx="81534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Ciclo de vida de projetos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área espacial</a:t>
            </a: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677" y="4616824"/>
            <a:ext cx="8505794" cy="16312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/>
              <a:t>Instituto</a:t>
            </a:r>
            <a:r>
              <a:rPr lang="en-US" sz="2000" dirty="0" smtClean="0"/>
              <a:t>,</a:t>
            </a:r>
            <a:r>
              <a:rPr lang="en-US" sz="2000" dirty="0"/>
              <a:t> </a:t>
            </a:r>
            <a:r>
              <a:rPr lang="en-US" sz="2000" dirty="0" err="1" smtClean="0"/>
              <a:t>ao</a:t>
            </a:r>
            <a:r>
              <a:rPr lang="en-US" sz="2000" dirty="0" smtClean="0"/>
              <a:t> </a:t>
            </a:r>
            <a:r>
              <a:rPr lang="en-US" sz="2000" dirty="0" err="1" smtClean="0"/>
              <a:t>longo</a:t>
            </a:r>
            <a:r>
              <a:rPr lang="en-US" sz="2000" dirty="0" smtClean="0"/>
              <a:t> de </a:t>
            </a:r>
            <a:r>
              <a:rPr lang="en-US" sz="2000" dirty="0" err="1" smtClean="0"/>
              <a:t>sua</a:t>
            </a:r>
            <a:r>
              <a:rPr lang="en-US" sz="2000" dirty="0" smtClean="0"/>
              <a:t> </a:t>
            </a:r>
            <a:r>
              <a:rPr lang="en-US" sz="2000" dirty="0" err="1" smtClean="0"/>
              <a:t>trajet</a:t>
            </a:r>
            <a:r>
              <a:rPr lang="en-US" sz="2000" dirty="0" err="1" smtClean="0"/>
              <a:t>ória</a:t>
            </a:r>
            <a:r>
              <a:rPr lang="en-US" sz="2000" dirty="0" smtClean="0"/>
              <a:t>, </a:t>
            </a:r>
            <a:r>
              <a:rPr lang="en-US" sz="2000" dirty="0" err="1" smtClean="0"/>
              <a:t>desenvolveu</a:t>
            </a:r>
            <a:r>
              <a:rPr lang="en-US" sz="2000" dirty="0" smtClean="0"/>
              <a:t> a </a:t>
            </a:r>
            <a:r>
              <a:rPr lang="en-US" sz="2000" dirty="0" err="1" smtClean="0"/>
              <a:t>capacitação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a </a:t>
            </a:r>
            <a:r>
              <a:rPr lang="en-US" sz="2000" dirty="0" err="1" smtClean="0"/>
              <a:t>especificação</a:t>
            </a:r>
            <a:r>
              <a:rPr lang="en-US" sz="2000" dirty="0" smtClean="0"/>
              <a:t>, </a:t>
            </a:r>
            <a:r>
              <a:rPr lang="en-US" sz="2000" dirty="0" err="1" smtClean="0"/>
              <a:t>projeto</a:t>
            </a:r>
            <a:r>
              <a:rPr lang="en-US" sz="2000" dirty="0" smtClean="0"/>
              <a:t>, </a:t>
            </a:r>
            <a:r>
              <a:rPr lang="en-US" sz="2000" dirty="0" err="1" smtClean="0"/>
              <a:t>fabricação</a:t>
            </a:r>
            <a:r>
              <a:rPr lang="en-US" sz="2000" dirty="0" smtClean="0"/>
              <a:t>, </a:t>
            </a:r>
            <a:r>
              <a:rPr lang="en-US" sz="2000" dirty="0" err="1" smtClean="0"/>
              <a:t>integração</a:t>
            </a:r>
            <a:r>
              <a:rPr lang="en-US" sz="2000" dirty="0" smtClean="0"/>
              <a:t> e </a:t>
            </a:r>
            <a:r>
              <a:rPr lang="en-US" sz="2000" dirty="0" err="1" smtClean="0"/>
              <a:t>operação</a:t>
            </a:r>
            <a:r>
              <a:rPr lang="en-US" sz="2000" dirty="0" smtClean="0"/>
              <a:t> de </a:t>
            </a:r>
            <a:r>
              <a:rPr lang="en-US" sz="2000" dirty="0" err="1" smtClean="0"/>
              <a:t>sistemas</a:t>
            </a:r>
            <a:r>
              <a:rPr lang="en-US" sz="2000" dirty="0" smtClean="0"/>
              <a:t> </a:t>
            </a:r>
            <a:r>
              <a:rPr lang="en-US" sz="2000" dirty="0" err="1" smtClean="0"/>
              <a:t>espaciais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8304015" y="6499225"/>
            <a:ext cx="536575" cy="320675"/>
            <a:chOff x="5430" y="4126"/>
            <a:chExt cx="338" cy="202"/>
          </a:xfrm>
        </p:grpSpPr>
        <p:sp>
          <p:nvSpPr>
            <p:cNvPr id="7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8" name="AutoShape 65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99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85800" y="1059322"/>
            <a:ext cx="7688571" cy="5417678"/>
            <a:chOff x="245738" y="533344"/>
            <a:chExt cx="7688571" cy="5417678"/>
          </a:xfrm>
        </p:grpSpPr>
        <p:grpSp>
          <p:nvGrpSpPr>
            <p:cNvPr id="3" name="Grupo 19"/>
            <p:cNvGrpSpPr/>
            <p:nvPr/>
          </p:nvGrpSpPr>
          <p:grpSpPr>
            <a:xfrm>
              <a:off x="357158" y="533344"/>
              <a:ext cx="7577151" cy="5143536"/>
              <a:chOff x="357158" y="533344"/>
              <a:chExt cx="7577151" cy="514353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7158" y="533344"/>
                <a:ext cx="7577151" cy="5143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571472" y="1643050"/>
                <a:ext cx="1785950" cy="6429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Requisitos de Missão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Concepção do Sistema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1142976" y="2333610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Especificação do Sistema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Plano de Verificação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1833525" y="3027357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Especificação de Itens Críticos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Verificação de Itens Críticos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2198655" y="3794130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Documentos de Fabricação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Plano de Inspeções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3147993" y="4487877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100" b="1" dirty="0" smtClean="0">
                    <a:solidFill>
                      <a:schemeClr val="tx1"/>
                    </a:solidFill>
                  </a:rPr>
                  <a:t>Fabricação </a:t>
                </a:r>
              </a:p>
              <a:p>
                <a:pPr algn="ctr"/>
                <a:r>
                  <a:rPr lang="pt-BR" sz="1100" b="1" dirty="0" smtClean="0">
                    <a:solidFill>
                      <a:schemeClr val="tx1"/>
                    </a:solidFill>
                  </a:rPr>
                  <a:t>e</a:t>
                </a:r>
              </a:p>
              <a:p>
                <a:pPr algn="ctr"/>
                <a:r>
                  <a:rPr lang="pt-BR" sz="1100" b="1" dirty="0" smtClean="0">
                    <a:solidFill>
                      <a:schemeClr val="tx1"/>
                    </a:solidFill>
                  </a:rPr>
                  <a:t>Montagem</a:t>
                </a:r>
                <a:endParaRPr lang="pt-BR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4206870" y="3794130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Inspeções de acordo</a:t>
                </a:r>
              </a:p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com</a:t>
                </a:r>
              </a:p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Documentos de Fabricação</a:t>
                </a:r>
                <a:endParaRPr lang="pt-BR" sz="1200" b="1" dirty="0">
                  <a:latin typeface="Arial Narrow" pitchFamily="34" charset="0"/>
                </a:endParaRPr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4535487" y="3027357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Montagem de Itens Críticos</a:t>
                </a:r>
              </a:p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e</a:t>
                </a:r>
              </a:p>
              <a:p>
                <a:pPr algn="ctr"/>
                <a:r>
                  <a:rPr lang="pt-BR" sz="1200" b="1" dirty="0" smtClean="0">
                    <a:latin typeface="Arial Narrow" pitchFamily="34" charset="0"/>
                  </a:rPr>
                  <a:t>Verificação de Itens Críticos</a:t>
                </a:r>
                <a:endParaRPr lang="pt-BR" sz="1200" b="1" dirty="0">
                  <a:latin typeface="Arial Narrow" pitchFamily="34" charset="0"/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5192721" y="2333610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Integração do Sistema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e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Verificação do Sistema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5740416" y="1617642"/>
                <a:ext cx="1928826" cy="64294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Validação 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do </a:t>
                </a:r>
              </a:p>
              <a:p>
                <a:pPr algn="ctr"/>
                <a:r>
                  <a:rPr lang="pt-BR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Sistema</a:t>
                </a:r>
                <a:endParaRPr lang="pt-BR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" name="Retângulo 3"/>
            <p:cNvSpPr/>
            <p:nvPr/>
          </p:nvSpPr>
          <p:spPr>
            <a:xfrm rot="2440880">
              <a:off x="245738" y="4008214"/>
              <a:ext cx="2883336" cy="566396"/>
            </a:xfrm>
            <a:prstGeom prst="rect">
              <a:avLst/>
            </a:prstGeom>
            <a:solidFill>
              <a:srgbClr val="DCDCDC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pt-BR" dirty="0" smtClean="0">
                <a:solidFill>
                  <a:schemeClr val="bg1"/>
                </a:solidFill>
                <a:latin typeface="Bookman Old Style" pitchFamily="18" charset="0"/>
              </a:endParaRPr>
            </a:p>
          </p:txBody>
        </p:sp>
        <p:grpSp>
          <p:nvGrpSpPr>
            <p:cNvPr id="5" name="Grupo 21"/>
            <p:cNvGrpSpPr/>
            <p:nvPr/>
          </p:nvGrpSpPr>
          <p:grpSpPr>
            <a:xfrm rot="2466319">
              <a:off x="284698" y="4079675"/>
              <a:ext cx="3157310" cy="733663"/>
              <a:chOff x="2271681" y="5649980"/>
              <a:chExt cx="4637151" cy="746289"/>
            </a:xfrm>
          </p:grpSpPr>
          <p:sp>
            <p:nvSpPr>
              <p:cNvPr id="12" name="Seta para a direita 11"/>
              <p:cNvSpPr/>
              <p:nvPr/>
            </p:nvSpPr>
            <p:spPr>
              <a:xfrm>
                <a:off x="2271681" y="5649980"/>
                <a:ext cx="4637151" cy="746289"/>
              </a:xfrm>
              <a:prstGeom prst="rightArrow">
                <a:avLst/>
              </a:prstGeom>
              <a:solidFill>
                <a:srgbClr val="0070C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pt-BR" dirty="0" smtClean="0">
                  <a:solidFill>
                    <a:schemeClr val="bg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2365718" y="5840319"/>
                <a:ext cx="4266600" cy="266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b="1" dirty="0" smtClean="0">
                    <a:solidFill>
                      <a:schemeClr val="bg1"/>
                    </a:solidFill>
                  </a:rPr>
                  <a:t>Seqüência de Decomposição e Definição</a:t>
                </a:r>
                <a:endParaRPr lang="pt-BR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upo 27"/>
            <p:cNvGrpSpPr/>
            <p:nvPr/>
          </p:nvGrpSpPr>
          <p:grpSpPr>
            <a:xfrm rot="16606154">
              <a:off x="4978071" y="3985296"/>
              <a:ext cx="3169047" cy="762406"/>
              <a:chOff x="-922678" y="4519396"/>
              <a:chExt cx="3169047" cy="762406"/>
            </a:xfrm>
          </p:grpSpPr>
          <p:sp>
            <p:nvSpPr>
              <p:cNvPr id="8" name="Retângulo 7"/>
              <p:cNvSpPr/>
              <p:nvPr/>
            </p:nvSpPr>
            <p:spPr>
              <a:xfrm rot="2440880">
                <a:off x="-922678" y="4519396"/>
                <a:ext cx="2883336" cy="566396"/>
              </a:xfrm>
              <a:prstGeom prst="rect">
                <a:avLst/>
              </a:prstGeom>
              <a:solidFill>
                <a:srgbClr val="DCDCDC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 smtClean="0">
                  <a:solidFill>
                    <a:schemeClr val="bg1"/>
                  </a:solidFill>
                  <a:latin typeface="Bookman Old Style" pitchFamily="18" charset="0"/>
                </a:endParaRPr>
              </a:p>
            </p:txBody>
          </p:sp>
          <p:grpSp>
            <p:nvGrpSpPr>
              <p:cNvPr id="9" name="Grupo 24"/>
              <p:cNvGrpSpPr/>
              <p:nvPr/>
            </p:nvGrpSpPr>
            <p:grpSpPr>
              <a:xfrm rot="2466319">
                <a:off x="-910941" y="4560551"/>
                <a:ext cx="3157310" cy="721251"/>
                <a:chOff x="2271681" y="5656293"/>
                <a:chExt cx="4637151" cy="733663"/>
              </a:xfrm>
            </p:grpSpPr>
            <p:sp>
              <p:nvSpPr>
                <p:cNvPr id="10" name="Seta para a direita 9"/>
                <p:cNvSpPr/>
                <p:nvPr/>
              </p:nvSpPr>
              <p:spPr>
                <a:xfrm>
                  <a:off x="2271681" y="5656293"/>
                  <a:ext cx="4637151" cy="733663"/>
                </a:xfrm>
                <a:prstGeom prst="rightArrow">
                  <a:avLst/>
                </a:prstGeom>
                <a:solidFill>
                  <a:srgbClr val="0070C0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pt-BR" dirty="0" smtClean="0">
                    <a:solidFill>
                      <a:schemeClr val="bg1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2308194" y="5875079"/>
                  <a:ext cx="4089455" cy="266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100" b="1" dirty="0" smtClean="0">
                      <a:solidFill>
                        <a:schemeClr val="bg1"/>
                      </a:solidFill>
                    </a:rPr>
                    <a:t>Seqüência de Integração e Verificação</a:t>
                  </a:r>
                  <a:endParaRPr lang="pt-BR" sz="11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" name="CaixaDeTexto 6"/>
            <p:cNvSpPr txBox="1"/>
            <p:nvPr/>
          </p:nvSpPr>
          <p:spPr>
            <a:xfrm>
              <a:off x="931538" y="647680"/>
              <a:ext cx="6535827" cy="461665"/>
            </a:xfrm>
            <a:prstGeom prst="rect">
              <a:avLst/>
            </a:prstGeom>
            <a:solidFill>
              <a:srgbClr val="FFFFC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bg1">
                      <a:lumMod val="50000"/>
                    </a:schemeClr>
                  </a:solidFill>
                </a:rPr>
                <a:t>Ciclo de Projeto e Verificação: Ciclo em V</a:t>
              </a:r>
              <a:endParaRPr lang="pt-BR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Retângulo 24"/>
          <p:cNvSpPr/>
          <p:nvPr/>
        </p:nvSpPr>
        <p:spPr>
          <a:xfrm>
            <a:off x="304800" y="115669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pt-BR" altLang="ko-KR" sz="3600" b="0" dirty="0" smtClean="0">
                <a:ea typeface="HY헤드라인M" pitchFamily="18" charset="-127"/>
              </a:rPr>
              <a:t>Ciclo em V</a:t>
            </a:r>
            <a:endParaRPr lang="pt-BR" sz="3600" b="0" dirty="0"/>
          </a:p>
        </p:txBody>
      </p:sp>
    </p:spTree>
    <p:extLst>
      <p:ext uri="{BB962C8B-B14F-4D97-AF65-F5344CB8AC3E}">
        <p14:creationId xmlns:p14="http://schemas.microsoft.com/office/powerpoint/2010/main" val="384922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42924" y="109518"/>
            <a:ext cx="8029604" cy="6524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pt-BR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Organização do Programa Espacial Brasileiro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50858" y="1593326"/>
            <a:ext cx="3287713" cy="4140200"/>
            <a:chOff x="118" y="1152"/>
            <a:chExt cx="2071" cy="2608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12" y="1152"/>
              <a:ext cx="956" cy="599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Lei que fixa 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objetivos e 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diretrizes</a:t>
              </a:r>
              <a:endParaRPr lang="en-GB" sz="1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1056" y="1803"/>
              <a:ext cx="0" cy="261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18" y="2122"/>
              <a:ext cx="2071" cy="756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Colegiado responsável 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pela elaboração e 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aprovação de um Programa 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Nacional</a:t>
              </a:r>
              <a:endParaRPr lang="en-GB" sz="1800" b="1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056" y="2920"/>
              <a:ext cx="0" cy="20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82" y="3178"/>
              <a:ext cx="1958" cy="58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Órgão responsável pela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coordenação do Programa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Nacional</a:t>
              </a:r>
              <a:endParaRPr lang="en-GB" sz="1800" b="1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4965700" y="1567953"/>
            <a:ext cx="3492500" cy="3954463"/>
            <a:chOff x="2912" y="1152"/>
            <a:chExt cx="2200" cy="2491"/>
          </a:xfrm>
        </p:grpSpPr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2912" y="1152"/>
              <a:ext cx="2200" cy="599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Política Nacional de 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Desenvolvimento das 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Times New Roman" pitchFamily="18" charset="0"/>
                <a:buNone/>
              </a:pPr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Atividades Espaciais - PNDAE</a:t>
              </a:r>
              <a:endParaRPr lang="en-GB" sz="1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168" y="2160"/>
              <a:ext cx="1667" cy="756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Conselho Superior da </a:t>
              </a:r>
            </a:p>
            <a:p>
              <a:pPr eaLnBrk="0" hangingPunct="0"/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Agência</a:t>
              </a:r>
            </a:p>
            <a:p>
              <a:pPr eaLnBrk="0" hangingPunct="0"/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Espacial Brasileira</a:t>
              </a:r>
            </a:p>
            <a:p>
              <a:pPr eaLnBrk="0" hangingPunct="0"/>
              <a:r>
                <a:rPr lang="pt-BR" sz="18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PNAE</a:t>
              </a:r>
              <a:endParaRPr lang="en-GB" sz="1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3328" y="3236"/>
              <a:ext cx="1312" cy="407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Agência Espacial</a:t>
              </a:r>
            </a:p>
            <a:p>
              <a:pPr eaLnBrk="0" hangingPunct="0"/>
              <a:r>
                <a:rPr lang="pt-BR" sz="1800" b="1" u="non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Brasileira - AEB</a:t>
              </a:r>
              <a:endParaRPr lang="en-GB" sz="1800" b="1" u="non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3916" y="2968"/>
              <a:ext cx="0" cy="20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3916" y="1861"/>
              <a:ext cx="0" cy="261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4537072" y="1407600"/>
            <a:ext cx="0" cy="45360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20" name="Group 63"/>
          <p:cNvGrpSpPr>
            <a:grpSpLocks/>
          </p:cNvGrpSpPr>
          <p:nvPr/>
        </p:nvGrpSpPr>
        <p:grpSpPr bwMode="auto">
          <a:xfrm>
            <a:off x="8498248" y="6499225"/>
            <a:ext cx="536575" cy="320675"/>
            <a:chOff x="5430" y="4126"/>
            <a:chExt cx="338" cy="202"/>
          </a:xfrm>
        </p:grpSpPr>
        <p:sp>
          <p:nvSpPr>
            <p:cNvPr id="21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22" name="AutoShape 65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8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599607"/>
            <a:ext cx="9144000" cy="6258393"/>
            <a:chOff x="0" y="599607"/>
            <a:chExt cx="9144000" cy="625839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481" t="553" r="4248" b="12750"/>
            <a:stretch>
              <a:fillRect/>
            </a:stretch>
          </p:blipFill>
          <p:spPr bwMode="auto">
            <a:xfrm>
              <a:off x="0" y="599607"/>
              <a:ext cx="9144000" cy="6258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CaixaDeTexto 2"/>
            <p:cNvSpPr txBox="1"/>
            <p:nvPr/>
          </p:nvSpPr>
          <p:spPr>
            <a:xfrm>
              <a:off x="4176010" y="5808656"/>
              <a:ext cx="1066800" cy="338554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0" dirty="0" smtClean="0">
                  <a:solidFill>
                    <a:schemeClr val="bg1"/>
                  </a:solidFill>
                </a:rPr>
                <a:t>DCTA</a:t>
              </a:r>
              <a:endParaRPr lang="pt-BR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6385810" y="5808656"/>
              <a:ext cx="762000" cy="338554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0" dirty="0" smtClean="0">
                  <a:solidFill>
                    <a:schemeClr val="bg1"/>
                  </a:solidFill>
                </a:rPr>
                <a:t>INPE</a:t>
              </a:r>
              <a:endParaRPr lang="pt-BR" sz="16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8304015" y="6499225"/>
            <a:ext cx="536575" cy="320675"/>
            <a:chOff x="5430" y="4126"/>
            <a:chExt cx="338" cy="202"/>
          </a:xfrm>
        </p:grpSpPr>
        <p:sp>
          <p:nvSpPr>
            <p:cNvPr id="10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1" name="AutoShape 65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00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 txBox="1">
            <a:spLocks noChangeArrowheads="1"/>
          </p:cNvSpPr>
          <p:nvPr/>
        </p:nvSpPr>
        <p:spPr>
          <a:xfrm>
            <a:off x="685800" y="381000"/>
            <a:ext cx="81534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pt-BR" smtClean="0"/>
              <a:t>Image CBERS-2  WFI</a:t>
            </a:r>
            <a:endParaRPr lang="pt-BR" smtClean="0"/>
          </a:p>
        </p:txBody>
      </p:sp>
      <p:pic>
        <p:nvPicPr>
          <p:cNvPr id="4" name="Picture 3" descr="npo00001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8656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1813" y="37778"/>
            <a:ext cx="549381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000" dirty="0" smtClean="0">
                <a:latin typeface="Calibri" pitchFamily="34" charset="0"/>
              </a:rPr>
              <a:t>CBERS-2</a:t>
            </a:r>
            <a:r>
              <a:rPr lang="pt-BR" sz="2000" dirty="0">
                <a:latin typeface="Calibri" pitchFamily="34" charset="0"/>
              </a:rPr>
              <a:t>-WFI – 157/124, 18/01/2004, São Paulo</a:t>
            </a:r>
          </a:p>
        </p:txBody>
      </p:sp>
    </p:spTree>
    <p:extLst>
      <p:ext uri="{BB962C8B-B14F-4D97-AF65-F5344CB8AC3E}">
        <p14:creationId xmlns:p14="http://schemas.microsoft.com/office/powerpoint/2010/main" val="166235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po00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486471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0" y="37239"/>
            <a:ext cx="81534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pt-BR" sz="2000" dirty="0" smtClean="0">
                <a:solidFill>
                  <a:srgbClr val="FFFFFF"/>
                </a:solidFill>
              </a:rPr>
              <a:t>CBERS-2 CCD, Minas Gerais, </a:t>
            </a:r>
            <a:r>
              <a:rPr lang="pt-BR" sz="2000" dirty="0" err="1" smtClean="0">
                <a:solidFill>
                  <a:srgbClr val="FFFFFF"/>
                </a:solidFill>
              </a:rPr>
              <a:t>Brazil</a:t>
            </a:r>
            <a:endParaRPr lang="pt-BR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=MACAPA-.jpg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/>
          <a:srcRect l="6153" t="3368" r="2210" b="10230"/>
          <a:stretch/>
        </p:blipFill>
        <p:spPr bwMode="auto">
          <a:xfrm>
            <a:off x="0" y="0"/>
            <a:ext cx="9141694" cy="787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0" y="25044"/>
            <a:ext cx="6964363" cy="762000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pt-BR" sz="2000" dirty="0" smtClean="0">
                <a:solidFill>
                  <a:srgbClr val="FFFFFF"/>
                </a:solidFill>
              </a:rPr>
              <a:t>CBERS-2 CCD, Macapá, Brasil  </a:t>
            </a:r>
            <a:endParaRPr lang="pt-BR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lberto\Pictures\Pictures\Satelite\CBERS\CidadesBrasil\=MANAUS.jpg"/>
          <p:cNvPicPr>
            <a:picLocks noChangeAspect="1" noChangeArrowheads="1"/>
          </p:cNvPicPr>
          <p:nvPr/>
        </p:nvPicPr>
        <p:blipFill rotWithShape="1">
          <a:blip r:embed="rId2" cstate="print"/>
          <a:srcRect l="4073" t="3765" r="3122" b="3395"/>
          <a:stretch/>
        </p:blipFill>
        <p:spPr bwMode="auto">
          <a:xfrm>
            <a:off x="0" y="-1"/>
            <a:ext cx="9144000" cy="89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0" y="25044"/>
            <a:ext cx="6964363" cy="762000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pt-BR" sz="2000" dirty="0" smtClean="0">
                <a:solidFill>
                  <a:srgbClr val="FFFFFF"/>
                </a:solidFill>
              </a:rPr>
              <a:t>CBERS-2 CCD, Manaus, Brasil  </a:t>
            </a:r>
            <a:endParaRPr lang="pt-BR" sz="2000" dirty="0" smtClean="0">
              <a:solidFill>
                <a:srgbClr val="FFFFFF"/>
              </a:solidFill>
            </a:endParaRP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8304015" y="6499225"/>
            <a:ext cx="536575" cy="320675"/>
            <a:chOff x="5430" y="4126"/>
            <a:chExt cx="338" cy="202"/>
          </a:xfrm>
        </p:grpSpPr>
        <p:sp>
          <p:nvSpPr>
            <p:cNvPr id="5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6" name="AutoShape 65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19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/>
              <a:t>Sumário</a:t>
            </a:r>
          </a:p>
        </p:txBody>
      </p:sp>
      <p:sp>
        <p:nvSpPr>
          <p:cNvPr id="51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2000" y="18573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000" dirty="0">
                <a:solidFill>
                  <a:srgbClr val="29698D"/>
                </a:solidFill>
                <a:latin typeface="Bookman Old Style" pitchFamily="18" charset="0"/>
                <a:ea typeface="HY헤드라인M" pitchFamily="18" charset="-127"/>
              </a:rPr>
              <a:t> </a:t>
            </a:r>
            <a:r>
              <a:rPr kumimoji="1" lang="pt-BR" altLang="ko-KR" sz="2000" dirty="0">
                <a:latin typeface="Bookman Old Style" pitchFamily="18" charset="0"/>
                <a:ea typeface="HY헤드라인M" pitchFamily="18" charset="-127"/>
              </a:rPr>
              <a:t>I</a:t>
            </a:r>
            <a:r>
              <a:rPr kumimoji="1" lang="pt-BR" altLang="ko-KR" sz="2000" dirty="0" smtClean="0">
                <a:latin typeface="Bookman Old Style" pitchFamily="18" charset="0"/>
                <a:ea typeface="HY헤드라인M" pitchFamily="18" charset="-127"/>
              </a:rPr>
              <a:t>. </a:t>
            </a:r>
            <a:r>
              <a:rPr kumimoji="1" lang="pt-BR" altLang="ko-KR" sz="2000" dirty="0" smtClean="0">
                <a:latin typeface="Bookman Old Style" pitchFamily="18" charset="0"/>
                <a:ea typeface="Gulim" pitchFamily="34" charset="-127"/>
              </a:rPr>
              <a:t>Experiência - Capacitação</a:t>
            </a:r>
            <a:endParaRPr kumimoji="1" lang="pt-BR" altLang="ko-KR" sz="2000" dirty="0">
              <a:latin typeface="Bookman Old Style" pitchFamily="18" charset="0"/>
              <a:ea typeface="Gulim" pitchFamily="34" charset="-127"/>
            </a:endParaRPr>
          </a:p>
        </p:txBody>
      </p:sp>
      <p:sp>
        <p:nvSpPr>
          <p:cNvPr id="5128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62000" y="26193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000" dirty="0">
                <a:solidFill>
                  <a:schemeClr val="tx1"/>
                </a:solidFill>
                <a:latin typeface="Bookman Old Style" pitchFamily="18" charset="0"/>
                <a:ea typeface="HY헤드라인M" pitchFamily="18" charset="-127"/>
              </a:rPr>
              <a:t> </a:t>
            </a:r>
            <a:r>
              <a:rPr kumimoji="1" lang="pt-BR" altLang="ko-KR" sz="2000" dirty="0" smtClean="0">
                <a:solidFill>
                  <a:srgbClr val="FFFFFF"/>
                </a:solidFill>
                <a:latin typeface="Bookman Old Style" pitchFamily="18" charset="0"/>
                <a:ea typeface="HY헤드라인M" pitchFamily="18" charset="-127"/>
              </a:rPr>
              <a:t>II. Programa SCD</a:t>
            </a:r>
            <a:endParaRPr kumimoji="1" lang="pt-BR" altLang="ko-KR" sz="2000" dirty="0">
              <a:latin typeface="Bookman Old Style" pitchFamily="18" charset="0"/>
              <a:ea typeface="HY헤드라인M" pitchFamily="18" charset="-127"/>
            </a:endParaRPr>
          </a:p>
        </p:txBody>
      </p:sp>
      <p:sp>
        <p:nvSpPr>
          <p:cNvPr id="5129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2000" y="3352800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000" dirty="0">
                <a:solidFill>
                  <a:schemeClr val="tx1"/>
                </a:solidFill>
                <a:latin typeface="Bookman Old Style" pitchFamily="18" charset="0"/>
                <a:ea typeface="HY헤드라인M" pitchFamily="18" charset="-127"/>
              </a:rPr>
              <a:t> </a:t>
            </a:r>
            <a:r>
              <a:rPr kumimoji="1" lang="pt-BR" altLang="ko-KR" sz="2000" dirty="0" smtClean="0">
                <a:solidFill>
                  <a:srgbClr val="FFFFFF"/>
                </a:solidFill>
                <a:latin typeface="Bookman Old Style" pitchFamily="18" charset="0"/>
                <a:ea typeface="HY헤드라인M" pitchFamily="18" charset="-127"/>
              </a:rPr>
              <a:t>III. Programa SGCD</a:t>
            </a:r>
            <a:endParaRPr kumimoji="1" lang="pt-BR" altLang="ko-KR" sz="2000" dirty="0">
              <a:solidFill>
                <a:srgbClr val="FFFFFF"/>
              </a:solidFill>
              <a:latin typeface="Bookman Old Style" pitchFamily="18" charset="0"/>
              <a:ea typeface="HY헤드라인M" pitchFamily="18" charset="-127"/>
            </a:endParaRP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457200" y="990600"/>
            <a:ext cx="0" cy="51054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AutoShap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62000" y="40671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000" dirty="0">
                <a:solidFill>
                  <a:schemeClr val="tx1"/>
                </a:solidFill>
                <a:latin typeface="Bookman Old Style" pitchFamily="18" charset="0"/>
                <a:ea typeface="HY헤드라인M" pitchFamily="18" charset="-127"/>
              </a:rPr>
              <a:t> </a:t>
            </a:r>
            <a:r>
              <a:rPr kumimoji="1" lang="pt-BR" altLang="ko-KR" sz="2000" dirty="0" smtClean="0">
                <a:solidFill>
                  <a:srgbClr val="FFFFFF"/>
                </a:solidFill>
                <a:latin typeface="Bookman Old Style" pitchFamily="18" charset="0"/>
                <a:ea typeface="HY헤드라인M" pitchFamily="18" charset="-127"/>
              </a:rPr>
              <a:t>IV.  Conclusão</a:t>
            </a:r>
            <a:endParaRPr kumimoji="1" lang="pt-BR" altLang="ko-KR" sz="2000" dirty="0">
              <a:solidFill>
                <a:srgbClr val="FFFFFF"/>
              </a:solidFill>
              <a:latin typeface="Bookman Old Style" pitchFamily="18" charset="0"/>
              <a:ea typeface="HY헤드라인M" pitchFamily="18" charset="-127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79"/>
          <p:cNvGraphicFramePr>
            <a:graphicFrameLocks/>
          </p:cNvGraphicFramePr>
          <p:nvPr/>
        </p:nvGraphicFramePr>
        <p:xfrm>
          <a:off x="503548" y="2492896"/>
          <a:ext cx="8191500" cy="257809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936625"/>
                <a:gridCol w="606425"/>
                <a:gridCol w="603250"/>
                <a:gridCol w="604838"/>
                <a:gridCol w="604837"/>
                <a:gridCol w="603250"/>
                <a:gridCol w="606425"/>
                <a:gridCol w="603250"/>
                <a:gridCol w="603250"/>
                <a:gridCol w="604838"/>
                <a:gridCol w="604837"/>
                <a:gridCol w="606425"/>
                <a:gridCol w="603250"/>
              </a:tblGrid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1999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2009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CBERS 1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CBERS 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CBERS 3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CBERS 2B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0488" marR="90488" marT="44450" marB="44450" horzOverflow="overflow"/>
                </a:tc>
              </a:tr>
            </a:tbl>
          </a:graphicData>
        </a:graphic>
      </p:graphicFrame>
      <p:sp>
        <p:nvSpPr>
          <p:cNvPr id="6" name="Text Box 282"/>
          <p:cNvSpPr txBox="1">
            <a:spLocks noChangeArrowheads="1"/>
          </p:cNvSpPr>
          <p:nvPr/>
        </p:nvSpPr>
        <p:spPr bwMode="auto">
          <a:xfrm>
            <a:off x="3661086" y="3021534"/>
            <a:ext cx="82554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Agosto / 03</a:t>
            </a:r>
          </a:p>
        </p:txBody>
      </p:sp>
      <p:sp>
        <p:nvSpPr>
          <p:cNvPr id="7" name="Text Box 283"/>
          <p:cNvSpPr txBox="1">
            <a:spLocks noChangeArrowheads="1"/>
          </p:cNvSpPr>
          <p:nvPr/>
        </p:nvSpPr>
        <p:spPr bwMode="auto">
          <a:xfrm>
            <a:off x="1525898" y="3010421"/>
            <a:ext cx="88966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Outubro / 99</a:t>
            </a:r>
          </a:p>
        </p:txBody>
      </p:sp>
      <p:sp>
        <p:nvSpPr>
          <p:cNvPr id="8" name="Text Box 284"/>
          <p:cNvSpPr txBox="1">
            <a:spLocks noChangeArrowheads="1"/>
          </p:cNvSpPr>
          <p:nvPr/>
        </p:nvSpPr>
        <p:spPr bwMode="auto">
          <a:xfrm>
            <a:off x="4003986" y="3507309"/>
            <a:ext cx="88966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Outubro / 03</a:t>
            </a:r>
          </a:p>
        </p:txBody>
      </p:sp>
      <p:sp>
        <p:nvSpPr>
          <p:cNvPr id="9" name="Rectangle 280"/>
          <p:cNvSpPr>
            <a:spLocks noChangeArrowheads="1"/>
          </p:cNvSpPr>
          <p:nvPr/>
        </p:nvSpPr>
        <p:spPr bwMode="auto">
          <a:xfrm>
            <a:off x="1887848" y="3251721"/>
            <a:ext cx="1249363" cy="1905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285"/>
          <p:cNvSpPr>
            <a:spLocks noChangeArrowheads="1"/>
          </p:cNvSpPr>
          <p:nvPr/>
        </p:nvSpPr>
        <p:spPr bwMode="auto">
          <a:xfrm>
            <a:off x="3138798" y="3251721"/>
            <a:ext cx="933450" cy="190500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289"/>
          <p:cNvSpPr>
            <a:spLocks noChangeArrowheads="1"/>
          </p:cNvSpPr>
          <p:nvPr/>
        </p:nvSpPr>
        <p:spPr bwMode="auto">
          <a:xfrm>
            <a:off x="4302436" y="3748609"/>
            <a:ext cx="1271587" cy="1778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ctangle 290"/>
          <p:cNvSpPr>
            <a:spLocks noChangeArrowheads="1"/>
          </p:cNvSpPr>
          <p:nvPr/>
        </p:nvSpPr>
        <p:spPr bwMode="auto">
          <a:xfrm>
            <a:off x="5574023" y="3748609"/>
            <a:ext cx="950913" cy="177800"/>
          </a:xfrm>
          <a:prstGeom prst="rect">
            <a:avLst/>
          </a:prstGeom>
          <a:solidFill>
            <a:schemeClr val="bg1">
              <a:alpha val="82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292"/>
          <p:cNvSpPr>
            <a:spLocks noChangeArrowheads="1"/>
          </p:cNvSpPr>
          <p:nvPr/>
        </p:nvSpPr>
        <p:spPr bwMode="auto">
          <a:xfrm>
            <a:off x="7298048" y="4256609"/>
            <a:ext cx="1397000" cy="177800"/>
          </a:xfrm>
          <a:prstGeom prst="rect">
            <a:avLst/>
          </a:prstGeom>
          <a:solidFill>
            <a:schemeClr val="bg1">
              <a:alpha val="82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 Box 294"/>
          <p:cNvSpPr txBox="1">
            <a:spLocks noChangeArrowheads="1"/>
          </p:cNvSpPr>
          <p:nvPr/>
        </p:nvSpPr>
        <p:spPr bwMode="auto">
          <a:xfrm>
            <a:off x="6977373" y="4004196"/>
            <a:ext cx="88966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Outubro / 08</a:t>
            </a:r>
          </a:p>
        </p:txBody>
      </p:sp>
      <p:grpSp>
        <p:nvGrpSpPr>
          <p:cNvPr id="15" name="Group 295"/>
          <p:cNvGrpSpPr>
            <a:grpSpLocks/>
          </p:cNvGrpSpPr>
          <p:nvPr/>
        </p:nvGrpSpPr>
        <p:grpSpPr bwMode="auto">
          <a:xfrm>
            <a:off x="6069323" y="4778896"/>
            <a:ext cx="2298700" cy="177800"/>
            <a:chOff x="1056" y="1504"/>
            <a:chExt cx="1336" cy="112"/>
          </a:xfrm>
        </p:grpSpPr>
        <p:sp>
          <p:nvSpPr>
            <p:cNvPr id="16" name="Rectangle 296"/>
            <p:cNvSpPr>
              <a:spLocks noChangeArrowheads="1"/>
            </p:cNvSpPr>
            <p:nvPr/>
          </p:nvSpPr>
          <p:spPr bwMode="auto">
            <a:xfrm>
              <a:off x="1056" y="1504"/>
              <a:ext cx="760" cy="1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Rectangle 297"/>
            <p:cNvSpPr>
              <a:spLocks noChangeArrowheads="1"/>
            </p:cNvSpPr>
            <p:nvPr/>
          </p:nvSpPr>
          <p:spPr bwMode="auto">
            <a:xfrm>
              <a:off x="1824" y="1504"/>
              <a:ext cx="568" cy="112"/>
            </a:xfrm>
            <a:prstGeom prst="rect">
              <a:avLst/>
            </a:prstGeom>
            <a:solidFill>
              <a:schemeClr val="bg1">
                <a:lumMod val="95000"/>
                <a:alpha val="52000"/>
              </a:schemeClr>
            </a:solidFill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8" name="Text Box 298"/>
          <p:cNvSpPr txBox="1">
            <a:spLocks noChangeArrowheads="1"/>
          </p:cNvSpPr>
          <p:nvPr/>
        </p:nvSpPr>
        <p:spPr bwMode="auto">
          <a:xfrm>
            <a:off x="5796273" y="4529476"/>
            <a:ext cx="88966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Outubro / 06</a:t>
            </a:r>
          </a:p>
        </p:txBody>
      </p:sp>
      <p:sp>
        <p:nvSpPr>
          <p:cNvPr id="19" name="Rectangle 299"/>
          <p:cNvSpPr>
            <a:spLocks noChangeArrowheads="1"/>
          </p:cNvSpPr>
          <p:nvPr/>
        </p:nvSpPr>
        <p:spPr bwMode="auto">
          <a:xfrm>
            <a:off x="516248" y="4545124"/>
            <a:ext cx="8160208" cy="508000"/>
          </a:xfrm>
          <a:prstGeom prst="rect">
            <a:avLst/>
          </a:prstGeom>
          <a:solidFill>
            <a:srgbClr val="FFFF00">
              <a:alpha val="17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 Box 301"/>
          <p:cNvSpPr txBox="1">
            <a:spLocks noChangeArrowheads="1"/>
          </p:cNvSpPr>
          <p:nvPr/>
        </p:nvSpPr>
        <p:spPr bwMode="auto">
          <a:xfrm>
            <a:off x="539552" y="1592796"/>
            <a:ext cx="5594481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>
              <a:buFontTx/>
              <a:buChar char="-"/>
            </a:pPr>
            <a:r>
              <a:rPr lang="pt-BR" sz="1800" u="none" dirty="0" smtClean="0">
                <a:solidFill>
                  <a:schemeClr val="bg1">
                    <a:lumMod val="95000"/>
                  </a:schemeClr>
                </a:solidFill>
              </a:rPr>
              <a:t> Proposta: julho / 2004.</a:t>
            </a:r>
          </a:p>
          <a:p>
            <a:pPr algn="l">
              <a:buFontTx/>
              <a:buChar char="-"/>
            </a:pPr>
            <a:r>
              <a:rPr lang="pt-BR" sz="1800" u="none" dirty="0" smtClean="0">
                <a:solidFill>
                  <a:schemeClr val="bg1">
                    <a:lumMod val="95000"/>
                  </a:schemeClr>
                </a:solidFill>
              </a:rPr>
              <a:t> Resultado do estudo de viabilidade: outubro / 2004.</a:t>
            </a:r>
            <a:endParaRPr lang="pt-BR" sz="1800" u="non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-36512" y="152636"/>
            <a:ext cx="5950668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250" tIns="47625" rIns="95250" bIns="47625">
            <a:spAutoFit/>
          </a:bodyPr>
          <a:lstStyle/>
          <a:p>
            <a:pPr marL="198438" lvl="1" defTabSz="985838" eaLnBrk="0" hangingPunct="0"/>
            <a:r>
              <a:rPr lang="pt-BR" sz="32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Motivação para o CBERS-2B</a:t>
            </a:r>
            <a:endParaRPr lang="pt-BR" sz="32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2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153400" cy="762000"/>
          </a:xfrm>
        </p:spPr>
        <p:txBody>
          <a:bodyPr/>
          <a:lstStyle/>
          <a:p>
            <a:r>
              <a:rPr lang="pt-BR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Programa CBERS  2013</a:t>
            </a:r>
          </a:p>
        </p:txBody>
      </p:sp>
      <p:graphicFrame>
        <p:nvGraphicFramePr>
          <p:cNvPr id="333827" name="Group 3"/>
          <p:cNvGraphicFramePr>
            <a:graphicFrameLocks noGrp="1"/>
          </p:cNvGraphicFramePr>
          <p:nvPr>
            <p:ph idx="1"/>
          </p:nvPr>
        </p:nvGraphicFramePr>
        <p:xfrm>
          <a:off x="801512" y="1873960"/>
          <a:ext cx="7417975" cy="327377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81975"/>
                <a:gridCol w="576000"/>
                <a:gridCol w="576939"/>
                <a:gridCol w="575061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</a:tblGrid>
              <a:tr h="534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1999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2001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2003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2005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2007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2009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2011</a:t>
                      </a:r>
                      <a:endParaRPr kumimoji="0" lang="pt-BR" sz="1300" b="0" i="1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2013</a:t>
                      </a:r>
                      <a:endParaRPr kumimoji="0" lang="pt-BR" sz="1300" b="0" i="1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2015</a:t>
                      </a:r>
                      <a:endParaRPr kumimoji="0" lang="pt-BR" sz="1300" b="0" i="1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2017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2019</a:t>
                      </a:r>
                      <a:endParaRPr kumimoji="0" lang="pt-BR" sz="13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CBERS-1</a:t>
                      </a:r>
                      <a:endParaRPr kumimoji="0" lang="pt-BR" sz="14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527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CBERS-2</a:t>
                      </a:r>
                      <a:endParaRPr kumimoji="0" lang="pt-BR" sz="14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2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CBERS-2B</a:t>
                      </a:r>
                      <a:endParaRPr kumimoji="0" lang="pt-BR" sz="14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CBERS-3</a:t>
                      </a:r>
                      <a:endParaRPr kumimoji="0" lang="pt-BR" sz="14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27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effectLst/>
                        </a:rPr>
                        <a:t>CBERS-4</a:t>
                      </a:r>
                      <a:endParaRPr kumimoji="0" lang="pt-BR" sz="14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2" name="Grupo 34"/>
          <p:cNvGrpSpPr/>
          <p:nvPr/>
        </p:nvGrpSpPr>
        <p:grpSpPr>
          <a:xfrm>
            <a:off x="2081927" y="2451104"/>
            <a:ext cx="6004102" cy="2715399"/>
            <a:chOff x="1223963" y="2044700"/>
            <a:chExt cx="6004102" cy="2715399"/>
          </a:xfrm>
        </p:grpSpPr>
        <p:sp>
          <p:nvSpPr>
            <p:cNvPr id="333913" name="Rectangle 89"/>
            <p:cNvSpPr>
              <a:spLocks noChangeArrowheads="1"/>
            </p:cNvSpPr>
            <p:nvPr/>
          </p:nvSpPr>
          <p:spPr bwMode="auto">
            <a:xfrm>
              <a:off x="1471613" y="2193925"/>
              <a:ext cx="1041400" cy="177800"/>
            </a:xfrm>
            <a:prstGeom prst="rect">
              <a:avLst/>
            </a:prstGeom>
            <a:solidFill>
              <a:srgbClr val="DEA900"/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89"/>
            <p:cNvSpPr>
              <a:spLocks noChangeArrowheads="1"/>
            </p:cNvSpPr>
            <p:nvPr/>
          </p:nvSpPr>
          <p:spPr bwMode="auto">
            <a:xfrm>
              <a:off x="2643188" y="2774950"/>
              <a:ext cx="1571625" cy="184150"/>
            </a:xfrm>
            <a:prstGeom prst="rect">
              <a:avLst/>
            </a:prstGeom>
            <a:solidFill>
              <a:srgbClr val="DEA900"/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9"/>
            <p:cNvSpPr>
              <a:spLocks noChangeArrowheads="1"/>
            </p:cNvSpPr>
            <p:nvPr/>
          </p:nvSpPr>
          <p:spPr bwMode="auto">
            <a:xfrm>
              <a:off x="3725864" y="3300413"/>
              <a:ext cx="834848" cy="176565"/>
            </a:xfrm>
            <a:prstGeom prst="rect">
              <a:avLst/>
            </a:prstGeom>
            <a:solidFill>
              <a:srgbClr val="DEA900"/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Rectangle 89"/>
            <p:cNvSpPr>
              <a:spLocks noChangeArrowheads="1"/>
            </p:cNvSpPr>
            <p:nvPr/>
          </p:nvSpPr>
          <p:spPr bwMode="auto">
            <a:xfrm>
              <a:off x="5273504" y="3840163"/>
              <a:ext cx="1358900" cy="1841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Rectangle 89"/>
            <p:cNvSpPr>
              <a:spLocks noChangeArrowheads="1"/>
            </p:cNvSpPr>
            <p:nvPr/>
          </p:nvSpPr>
          <p:spPr bwMode="auto">
            <a:xfrm>
              <a:off x="5869165" y="4357688"/>
              <a:ext cx="1358900" cy="18256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822" name="CaixaDeTexto 39"/>
            <p:cNvSpPr txBox="1">
              <a:spLocks noChangeArrowheads="1"/>
            </p:cNvSpPr>
            <p:nvPr/>
          </p:nvSpPr>
          <p:spPr bwMode="auto">
            <a:xfrm>
              <a:off x="1223963" y="2310166"/>
              <a:ext cx="6343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Out/</a:t>
              </a: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99</a:t>
              </a:r>
            </a:p>
          </p:txBody>
        </p:sp>
        <p:sp>
          <p:nvSpPr>
            <p:cNvPr id="28823" name="CaixaDeTexto 40"/>
            <p:cNvSpPr txBox="1">
              <a:spLocks noChangeArrowheads="1"/>
            </p:cNvSpPr>
            <p:nvPr/>
          </p:nvSpPr>
          <p:spPr bwMode="auto">
            <a:xfrm>
              <a:off x="2274888" y="2310166"/>
              <a:ext cx="6343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Out/</a:t>
              </a: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03</a:t>
              </a:r>
            </a:p>
          </p:txBody>
        </p:sp>
        <p:sp>
          <p:nvSpPr>
            <p:cNvPr id="28824" name="CaixaDeTexto 41"/>
            <p:cNvSpPr txBox="1">
              <a:spLocks noChangeArrowheads="1"/>
            </p:cNvSpPr>
            <p:nvPr/>
          </p:nvSpPr>
          <p:spPr bwMode="auto">
            <a:xfrm>
              <a:off x="2466975" y="2911475"/>
              <a:ext cx="6350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Out/03</a:t>
              </a:r>
            </a:p>
          </p:txBody>
        </p:sp>
        <p:sp>
          <p:nvSpPr>
            <p:cNvPr id="45" name="Triângulo isósceles 44"/>
            <p:cNvSpPr/>
            <p:nvPr/>
          </p:nvSpPr>
          <p:spPr bwMode="auto">
            <a:xfrm flipV="1">
              <a:off x="1406525" y="2044700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28827" name="CaixaDeTexto 46"/>
            <p:cNvSpPr txBox="1">
              <a:spLocks noChangeArrowheads="1"/>
            </p:cNvSpPr>
            <p:nvPr/>
          </p:nvSpPr>
          <p:spPr bwMode="auto">
            <a:xfrm>
              <a:off x="3605213" y="3434116"/>
              <a:ext cx="6000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Set/07</a:t>
              </a:r>
            </a:p>
          </p:txBody>
        </p:sp>
        <p:sp>
          <p:nvSpPr>
            <p:cNvPr id="28828" name="CaixaDeTexto 48"/>
            <p:cNvSpPr txBox="1">
              <a:spLocks noChangeArrowheads="1"/>
            </p:cNvSpPr>
            <p:nvPr/>
          </p:nvSpPr>
          <p:spPr bwMode="auto">
            <a:xfrm>
              <a:off x="5144916" y="3970338"/>
              <a:ext cx="6343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Out/13</a:t>
              </a:r>
              <a:endParaRPr lang="pt-BR" sz="12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8829" name="CaixaDeTexto 50"/>
            <p:cNvSpPr txBox="1">
              <a:spLocks noChangeArrowheads="1"/>
            </p:cNvSpPr>
            <p:nvPr/>
          </p:nvSpPr>
          <p:spPr bwMode="auto">
            <a:xfrm>
              <a:off x="5740578" y="4483100"/>
              <a:ext cx="6343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Out/15</a:t>
              </a:r>
              <a:endParaRPr lang="pt-BR" sz="12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5" name="Triângulo isósceles 54"/>
            <p:cNvSpPr/>
            <p:nvPr/>
          </p:nvSpPr>
          <p:spPr bwMode="auto">
            <a:xfrm flipV="1">
              <a:off x="2441575" y="2051050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56" name="Triângulo isósceles 55"/>
            <p:cNvSpPr/>
            <p:nvPr/>
          </p:nvSpPr>
          <p:spPr bwMode="auto">
            <a:xfrm flipV="1">
              <a:off x="2581275" y="2603500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57" name="Triângulo isósceles 56"/>
            <p:cNvSpPr/>
            <p:nvPr/>
          </p:nvSpPr>
          <p:spPr bwMode="auto">
            <a:xfrm flipV="1">
              <a:off x="4143375" y="2616200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58" name="Triângulo isósceles 57"/>
            <p:cNvSpPr/>
            <p:nvPr/>
          </p:nvSpPr>
          <p:spPr bwMode="auto">
            <a:xfrm flipV="1">
              <a:off x="3667125" y="3168650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59" name="Triângulo isósceles 58"/>
            <p:cNvSpPr/>
            <p:nvPr/>
          </p:nvSpPr>
          <p:spPr bwMode="auto">
            <a:xfrm flipV="1">
              <a:off x="5201713" y="3670300"/>
              <a:ext cx="123825" cy="144463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60" name="Triângulo isósceles 59"/>
            <p:cNvSpPr/>
            <p:nvPr/>
          </p:nvSpPr>
          <p:spPr bwMode="auto">
            <a:xfrm flipV="1">
              <a:off x="5818365" y="4184650"/>
              <a:ext cx="123825" cy="144463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32" name="CaixaDeTexto 46"/>
            <p:cNvSpPr txBox="1">
              <a:spLocks noChangeArrowheads="1"/>
            </p:cNvSpPr>
            <p:nvPr/>
          </p:nvSpPr>
          <p:spPr bwMode="auto">
            <a:xfrm>
              <a:off x="4243035" y="3436939"/>
              <a:ext cx="62388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Abr/10</a:t>
              </a:r>
              <a:endParaRPr lang="pt-BR" sz="12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3" name="Triângulo isósceles 32"/>
            <p:cNvSpPr/>
            <p:nvPr/>
          </p:nvSpPr>
          <p:spPr bwMode="auto">
            <a:xfrm flipV="1">
              <a:off x="4487688" y="3152426"/>
              <a:ext cx="123825" cy="14446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  <p:sp>
          <p:nvSpPr>
            <p:cNvPr id="28825" name="CaixaDeTexto 42"/>
            <p:cNvSpPr txBox="1">
              <a:spLocks noChangeArrowheads="1"/>
            </p:cNvSpPr>
            <p:nvPr/>
          </p:nvSpPr>
          <p:spPr bwMode="auto">
            <a:xfrm>
              <a:off x="3786362" y="2902480"/>
              <a:ext cx="6037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Jan/</a:t>
              </a: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rPr>
                <a:t>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316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04" y="0"/>
            <a:ext cx="8153400" cy="762000"/>
          </a:xfrm>
        </p:spPr>
        <p:txBody>
          <a:bodyPr/>
          <a:lstStyle/>
          <a:p>
            <a:r>
              <a:rPr lang="pt-BR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Programa CBERS – Cronograma</a:t>
            </a:r>
          </a:p>
        </p:txBody>
      </p:sp>
      <p:graphicFrame>
        <p:nvGraphicFramePr>
          <p:cNvPr id="333827" name="Group 3"/>
          <p:cNvGraphicFramePr>
            <a:graphicFrameLocks noGrp="1"/>
          </p:cNvGraphicFramePr>
          <p:nvPr>
            <p:ph idx="1"/>
          </p:nvPr>
        </p:nvGraphicFramePr>
        <p:xfrm>
          <a:off x="934380" y="1592796"/>
          <a:ext cx="7418040" cy="38692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81975"/>
                <a:gridCol w="576000"/>
                <a:gridCol w="576939"/>
                <a:gridCol w="575061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65"/>
              </a:tblGrid>
              <a:tr h="694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1999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2001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2003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2005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2007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2009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2011</a:t>
                      </a:r>
                      <a:endParaRPr kumimoji="0" lang="pt-BR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</a:t>
                      </a:r>
                      <a:endParaRPr kumimoji="0" lang="pt-BR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pt-BR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</a:t>
                      </a:r>
                      <a:endParaRPr kumimoji="0" lang="pt-B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40102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CBERS-1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6699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CBERS-2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4798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CBERS-2B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52510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CBERS-3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4282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CBERS-4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4282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CBERS-4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(reprogramado)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33913" name="Rectangle 89"/>
          <p:cNvSpPr>
            <a:spLocks noChangeArrowheads="1"/>
          </p:cNvSpPr>
          <p:nvPr/>
        </p:nvSpPr>
        <p:spPr bwMode="auto">
          <a:xfrm>
            <a:off x="2462445" y="2319165"/>
            <a:ext cx="1041400" cy="177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Rectangle 89"/>
          <p:cNvSpPr>
            <a:spLocks noChangeArrowheads="1"/>
          </p:cNvSpPr>
          <p:nvPr/>
        </p:nvSpPr>
        <p:spPr bwMode="auto">
          <a:xfrm>
            <a:off x="3634020" y="2900190"/>
            <a:ext cx="1571625" cy="1841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Rectangle 89"/>
          <p:cNvSpPr>
            <a:spLocks noChangeArrowheads="1"/>
          </p:cNvSpPr>
          <p:nvPr/>
        </p:nvSpPr>
        <p:spPr bwMode="auto">
          <a:xfrm>
            <a:off x="4716696" y="3425653"/>
            <a:ext cx="834848" cy="17656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6429085" y="3946805"/>
            <a:ext cx="140798" cy="1651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Rectangle 89"/>
          <p:cNvSpPr>
            <a:spLocks noChangeArrowheads="1"/>
          </p:cNvSpPr>
          <p:nvPr/>
        </p:nvSpPr>
        <p:spPr bwMode="auto">
          <a:xfrm>
            <a:off x="7169593" y="4564405"/>
            <a:ext cx="849335" cy="1696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8822" name="CaixaDeTexto 39"/>
          <p:cNvSpPr txBox="1">
            <a:spLocks noChangeArrowheads="1"/>
          </p:cNvSpPr>
          <p:nvPr/>
        </p:nvSpPr>
        <p:spPr bwMode="auto">
          <a:xfrm>
            <a:off x="2214795" y="2463628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Set/99</a:t>
            </a:r>
          </a:p>
        </p:txBody>
      </p:sp>
      <p:sp>
        <p:nvSpPr>
          <p:cNvPr id="28823" name="CaixaDeTexto 40"/>
          <p:cNvSpPr txBox="1">
            <a:spLocks noChangeArrowheads="1"/>
          </p:cNvSpPr>
          <p:nvPr/>
        </p:nvSpPr>
        <p:spPr bwMode="auto">
          <a:xfrm>
            <a:off x="3265720" y="2463628"/>
            <a:ext cx="660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Mar/03</a:t>
            </a:r>
          </a:p>
        </p:txBody>
      </p:sp>
      <p:sp>
        <p:nvSpPr>
          <p:cNvPr id="28824" name="CaixaDeTexto 41"/>
          <p:cNvSpPr txBox="1">
            <a:spLocks noChangeArrowheads="1"/>
          </p:cNvSpPr>
          <p:nvPr/>
        </p:nvSpPr>
        <p:spPr bwMode="auto">
          <a:xfrm>
            <a:off x="3457807" y="3036715"/>
            <a:ext cx="635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Out/03</a:t>
            </a:r>
          </a:p>
        </p:txBody>
      </p:sp>
      <p:sp>
        <p:nvSpPr>
          <p:cNvPr id="28825" name="CaixaDeTexto 42"/>
          <p:cNvSpPr txBox="1">
            <a:spLocks noChangeArrowheads="1"/>
          </p:cNvSpPr>
          <p:nvPr/>
        </p:nvSpPr>
        <p:spPr bwMode="auto">
          <a:xfrm>
            <a:off x="4777194" y="3070053"/>
            <a:ext cx="658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latin typeface="Calibri" pitchFamily="34" charset="0"/>
              </a:rPr>
              <a:t>Mar/09</a:t>
            </a:r>
          </a:p>
        </p:txBody>
      </p:sp>
      <p:sp>
        <p:nvSpPr>
          <p:cNvPr id="45" name="Triângulo isósceles 44"/>
          <p:cNvSpPr/>
          <p:nvPr/>
        </p:nvSpPr>
        <p:spPr bwMode="auto">
          <a:xfrm flipV="1">
            <a:off x="2397357" y="2169940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8827" name="CaixaDeTexto 46"/>
          <p:cNvSpPr txBox="1">
            <a:spLocks noChangeArrowheads="1"/>
          </p:cNvSpPr>
          <p:nvPr/>
        </p:nvSpPr>
        <p:spPr bwMode="auto">
          <a:xfrm>
            <a:off x="4596045" y="3587578"/>
            <a:ext cx="6000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latin typeface="Calibri" pitchFamily="34" charset="0"/>
              </a:rPr>
              <a:t>Set/07</a:t>
            </a:r>
          </a:p>
        </p:txBody>
      </p:sp>
      <p:sp>
        <p:nvSpPr>
          <p:cNvPr id="28828" name="CaixaDeTexto 48"/>
          <p:cNvSpPr txBox="1">
            <a:spLocks noChangeArrowheads="1"/>
          </p:cNvSpPr>
          <p:nvPr/>
        </p:nvSpPr>
        <p:spPr bwMode="auto">
          <a:xfrm>
            <a:off x="6209966" y="4077472"/>
            <a:ext cx="632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latin typeface="Calibri" pitchFamily="34" charset="0"/>
              </a:rPr>
              <a:t>Dez/13</a:t>
            </a:r>
            <a:endParaRPr lang="pt-BR" sz="1200" dirty="0">
              <a:latin typeface="Calibri" pitchFamily="34" charset="0"/>
            </a:endParaRPr>
          </a:p>
        </p:txBody>
      </p:sp>
      <p:sp>
        <p:nvSpPr>
          <p:cNvPr id="28829" name="CaixaDeTexto 50"/>
          <p:cNvSpPr txBox="1">
            <a:spLocks noChangeArrowheads="1"/>
          </p:cNvSpPr>
          <p:nvPr/>
        </p:nvSpPr>
        <p:spPr bwMode="auto">
          <a:xfrm>
            <a:off x="7041006" y="4689817"/>
            <a:ext cx="9125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latin typeface="Calibri" pitchFamily="34" charset="0"/>
              </a:rPr>
              <a:t>Out-Dez/15</a:t>
            </a:r>
            <a:endParaRPr lang="pt-BR" sz="1200" dirty="0">
              <a:latin typeface="Calibri" pitchFamily="34" charset="0"/>
            </a:endParaRPr>
          </a:p>
        </p:txBody>
      </p:sp>
      <p:sp>
        <p:nvSpPr>
          <p:cNvPr id="55" name="Triângulo isósceles 54"/>
          <p:cNvSpPr/>
          <p:nvPr/>
        </p:nvSpPr>
        <p:spPr bwMode="auto">
          <a:xfrm flipV="1">
            <a:off x="3432407" y="2176290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6" name="Triângulo isósceles 55"/>
          <p:cNvSpPr/>
          <p:nvPr/>
        </p:nvSpPr>
        <p:spPr bwMode="auto">
          <a:xfrm flipV="1">
            <a:off x="3572107" y="2728740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7" name="Triângulo isósceles 56"/>
          <p:cNvSpPr/>
          <p:nvPr/>
        </p:nvSpPr>
        <p:spPr bwMode="auto">
          <a:xfrm flipV="1">
            <a:off x="5134207" y="2741440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8" name="Triângulo isósceles 57"/>
          <p:cNvSpPr/>
          <p:nvPr/>
        </p:nvSpPr>
        <p:spPr bwMode="auto">
          <a:xfrm flipV="1">
            <a:off x="4657957" y="3293890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9" name="Triângulo isósceles 58"/>
          <p:cNvSpPr/>
          <p:nvPr/>
        </p:nvSpPr>
        <p:spPr bwMode="auto">
          <a:xfrm flipV="1">
            <a:off x="6429717" y="3777434"/>
            <a:ext cx="123825" cy="14446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0" name="Triângulo isósceles 59"/>
          <p:cNvSpPr/>
          <p:nvPr/>
        </p:nvSpPr>
        <p:spPr bwMode="auto">
          <a:xfrm flipV="1">
            <a:off x="7118793" y="4391367"/>
            <a:ext cx="123825" cy="144463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2" name="CaixaDeTexto 46"/>
          <p:cNvSpPr txBox="1">
            <a:spLocks noChangeArrowheads="1"/>
          </p:cNvSpPr>
          <p:nvPr/>
        </p:nvSpPr>
        <p:spPr bwMode="auto">
          <a:xfrm>
            <a:off x="5233867" y="360451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latin typeface="Calibri" pitchFamily="34" charset="0"/>
              </a:rPr>
              <a:t>Abr/10</a:t>
            </a:r>
            <a:endParaRPr lang="pt-BR" sz="1200" dirty="0">
              <a:latin typeface="Calibri" pitchFamily="34" charset="0"/>
            </a:endParaRPr>
          </a:p>
        </p:txBody>
      </p:sp>
      <p:sp>
        <p:nvSpPr>
          <p:cNvPr id="33" name="Triângulo isósceles 32"/>
          <p:cNvSpPr/>
          <p:nvPr/>
        </p:nvSpPr>
        <p:spPr bwMode="auto">
          <a:xfrm flipV="1">
            <a:off x="5478520" y="3277666"/>
            <a:ext cx="123825" cy="144463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5" name="Rectangle 89"/>
          <p:cNvSpPr>
            <a:spLocks noChangeArrowheads="1"/>
          </p:cNvSpPr>
          <p:nvPr/>
        </p:nvSpPr>
        <p:spPr bwMode="auto">
          <a:xfrm>
            <a:off x="6715571" y="5106545"/>
            <a:ext cx="849335" cy="169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6" name="CaixaDeTexto 50"/>
          <p:cNvSpPr txBox="1">
            <a:spLocks noChangeArrowheads="1"/>
          </p:cNvSpPr>
          <p:nvPr/>
        </p:nvSpPr>
        <p:spPr bwMode="auto">
          <a:xfrm>
            <a:off x="6586984" y="5231957"/>
            <a:ext cx="632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latin typeface="Calibri" pitchFamily="34" charset="0"/>
              </a:rPr>
              <a:t>Dez/14</a:t>
            </a:r>
            <a:endParaRPr lang="pt-BR" sz="1200" dirty="0">
              <a:latin typeface="Calibri" pitchFamily="34" charset="0"/>
            </a:endParaRPr>
          </a:p>
        </p:txBody>
      </p:sp>
      <p:sp>
        <p:nvSpPr>
          <p:cNvPr id="27" name="Triângulo isósceles 26"/>
          <p:cNvSpPr/>
          <p:nvPr/>
        </p:nvSpPr>
        <p:spPr bwMode="auto">
          <a:xfrm flipV="1">
            <a:off x="6664771" y="4933507"/>
            <a:ext cx="123825" cy="14446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pt-BR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36" name="Group 63"/>
          <p:cNvGrpSpPr>
            <a:grpSpLocks/>
          </p:cNvGrpSpPr>
          <p:nvPr/>
        </p:nvGrpSpPr>
        <p:grpSpPr bwMode="auto">
          <a:xfrm>
            <a:off x="8304015" y="6499225"/>
            <a:ext cx="536575" cy="320675"/>
            <a:chOff x="5430" y="4126"/>
            <a:chExt cx="338" cy="202"/>
          </a:xfrm>
        </p:grpSpPr>
        <p:sp>
          <p:nvSpPr>
            <p:cNvPr id="37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38" name="AutoShape 65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24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1500" y="235120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1961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-508" y="275131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INPE</a:t>
            </a:r>
            <a:endParaRPr lang="pt-BR" sz="1200" b="0" dirty="0"/>
          </a:p>
        </p:txBody>
      </p:sp>
      <p:sp>
        <p:nvSpPr>
          <p:cNvPr id="5" name="Divisa 4"/>
          <p:cNvSpPr/>
          <p:nvPr/>
        </p:nvSpPr>
        <p:spPr bwMode="auto">
          <a:xfrm>
            <a:off x="935596" y="2463279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51720" y="235526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1979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11660" y="275131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Proposição e desenvolvimento da MECB</a:t>
            </a:r>
            <a:endParaRPr lang="pt-BR" sz="1200" b="0" dirty="0"/>
          </a:p>
        </p:txBody>
      </p:sp>
      <p:sp>
        <p:nvSpPr>
          <p:cNvPr id="8" name="Divisa 7"/>
          <p:cNvSpPr/>
          <p:nvPr/>
        </p:nvSpPr>
        <p:spPr bwMode="auto">
          <a:xfrm>
            <a:off x="2843808" y="2463279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59932" y="235120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1993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63888" y="26856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SCD 1</a:t>
            </a:r>
            <a:endParaRPr lang="pt-BR" sz="1200" b="0" dirty="0"/>
          </a:p>
        </p:txBody>
      </p:sp>
      <p:sp>
        <p:nvSpPr>
          <p:cNvPr id="11" name="Divisa 10"/>
          <p:cNvSpPr/>
          <p:nvPr/>
        </p:nvSpPr>
        <p:spPr bwMode="auto">
          <a:xfrm>
            <a:off x="4752020" y="2463279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894040" y="235120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1998</a:t>
            </a:r>
            <a:endParaRPr lang="pt-BR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472100" y="264968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SCD 2</a:t>
            </a:r>
            <a:endParaRPr lang="pt-BR" sz="1200" b="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444208" y="264329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Lançamento </a:t>
            </a:r>
          </a:p>
          <a:p>
            <a:r>
              <a:rPr lang="pt-BR" sz="1200" b="0" dirty="0" smtClean="0"/>
              <a:t>do CBERS 1</a:t>
            </a:r>
            <a:endParaRPr lang="pt-BR" sz="1200" b="0" dirty="0"/>
          </a:p>
        </p:txBody>
      </p:sp>
      <p:sp>
        <p:nvSpPr>
          <p:cNvPr id="15" name="Divisa 14"/>
          <p:cNvSpPr/>
          <p:nvPr/>
        </p:nvSpPr>
        <p:spPr bwMode="auto">
          <a:xfrm>
            <a:off x="6660232" y="2463279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876256" y="2319263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1999</a:t>
            </a:r>
            <a:endParaRPr lang="pt-BR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11560" y="38970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Lançamento </a:t>
            </a:r>
          </a:p>
          <a:p>
            <a:r>
              <a:rPr lang="pt-BR" sz="1200" dirty="0" smtClean="0"/>
              <a:t>do CBERS 1</a:t>
            </a:r>
            <a:endParaRPr lang="pt-BR" sz="1200" dirty="0"/>
          </a:p>
        </p:txBody>
      </p:sp>
      <p:sp>
        <p:nvSpPr>
          <p:cNvPr id="18" name="Divisa 17"/>
          <p:cNvSpPr/>
          <p:nvPr/>
        </p:nvSpPr>
        <p:spPr bwMode="auto">
          <a:xfrm>
            <a:off x="755576" y="3674641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971600" y="3530625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1999</a:t>
            </a:r>
            <a:endParaRPr lang="pt-BR" sz="2000" dirty="0"/>
          </a:p>
        </p:txBody>
      </p:sp>
      <p:sp>
        <p:nvSpPr>
          <p:cNvPr id="20" name="Divisa 19"/>
          <p:cNvSpPr/>
          <p:nvPr/>
        </p:nvSpPr>
        <p:spPr bwMode="auto">
          <a:xfrm>
            <a:off x="971600" y="5337212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717032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Aplicações</a:t>
            </a:r>
            <a:endParaRPr lang="pt-BR" sz="1800" dirty="0"/>
          </a:p>
        </p:txBody>
      </p:sp>
      <p:sp>
        <p:nvSpPr>
          <p:cNvPr id="3" name="Retângulo 2"/>
          <p:cNvSpPr/>
          <p:nvPr/>
        </p:nvSpPr>
        <p:spPr>
          <a:xfrm>
            <a:off x="1151620" y="3681028"/>
            <a:ext cx="1620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0" dirty="0" smtClean="0">
                <a:cs typeface="Arial" pitchFamily="34" charset="0"/>
              </a:rPr>
              <a:t>1966  </a:t>
            </a:r>
          </a:p>
          <a:p>
            <a:r>
              <a:rPr lang="pt-BR" sz="1100" b="0" dirty="0" smtClean="0">
                <a:cs typeface="Arial" pitchFamily="34" charset="0"/>
              </a:rPr>
              <a:t>Meteorologia - </a:t>
            </a:r>
          </a:p>
          <a:p>
            <a:r>
              <a:rPr lang="pt-BR" sz="1100" b="0" dirty="0" smtClean="0">
                <a:cs typeface="Arial" pitchFamily="34" charset="0"/>
              </a:rPr>
              <a:t>recepção de </a:t>
            </a:r>
          </a:p>
          <a:p>
            <a:r>
              <a:rPr lang="pt-BR" sz="1100" b="0" dirty="0" smtClean="0">
                <a:cs typeface="Arial" pitchFamily="34" charset="0"/>
              </a:rPr>
              <a:t>imagens meteorológicas. </a:t>
            </a:r>
            <a:endParaRPr lang="pt-BR" sz="1100" b="0" dirty="0"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051720" y="3698448"/>
            <a:ext cx="1980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0" dirty="0" smtClean="0">
                <a:cs typeface="Arial" pitchFamily="34" charset="0"/>
              </a:rPr>
              <a:t>1968</a:t>
            </a:r>
            <a:r>
              <a:rPr lang="pt-BR" sz="1100" b="0" dirty="0" smtClean="0">
                <a:cs typeface="Arial" pitchFamily="34" charset="0"/>
              </a:rPr>
              <a:t> </a:t>
            </a:r>
          </a:p>
          <a:p>
            <a:r>
              <a:rPr lang="pt-BR" sz="1100" b="0" dirty="0" smtClean="0">
                <a:cs typeface="Arial" pitchFamily="34" charset="0"/>
              </a:rPr>
              <a:t>Cursos de </a:t>
            </a:r>
          </a:p>
          <a:p>
            <a:r>
              <a:rPr lang="pt-BR" sz="1100" b="0" dirty="0" smtClean="0">
                <a:cs typeface="Arial" pitchFamily="34" charset="0"/>
              </a:rPr>
              <a:t>Pós-Graduação</a:t>
            </a:r>
            <a:endParaRPr lang="pt-BR" sz="1100" b="0" dirty="0">
              <a:cs typeface="Arial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1016732"/>
            <a:ext cx="5652628" cy="656204"/>
            <a:chOff x="-508" y="3498022"/>
            <a:chExt cx="5652628" cy="656204"/>
          </a:xfrm>
        </p:grpSpPr>
        <p:sp>
          <p:nvSpPr>
            <p:cNvPr id="6" name="CaixaDeTexto 5"/>
            <p:cNvSpPr txBox="1"/>
            <p:nvPr/>
          </p:nvSpPr>
          <p:spPr>
            <a:xfrm>
              <a:off x="-508" y="3534026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COBAE</a:t>
              </a:r>
              <a:endParaRPr lang="pt-BR" sz="1200" b="0" dirty="0"/>
            </a:p>
          </p:txBody>
        </p:sp>
        <p:cxnSp>
          <p:nvCxnSpPr>
            <p:cNvPr id="7" name="Conector de seta reta 6"/>
            <p:cNvCxnSpPr/>
            <p:nvPr/>
          </p:nvCxnSpPr>
          <p:spPr bwMode="auto">
            <a:xfrm>
              <a:off x="1223631" y="3717032"/>
              <a:ext cx="3347861" cy="108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CaixaDeTexto 7"/>
            <p:cNvSpPr txBox="1"/>
            <p:nvPr/>
          </p:nvSpPr>
          <p:spPr>
            <a:xfrm>
              <a:off x="4355976" y="3498022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AEB</a:t>
              </a:r>
              <a:endParaRPr lang="pt-BR" sz="1200" b="0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572000" y="3754116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1994</a:t>
              </a:r>
              <a:endParaRPr lang="pt-BR" sz="20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oo_cz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160" cy="700391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85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M2 teste vibracao senoide eixo 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62261" cy="6878917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84230" y="734079"/>
            <a:ext cx="384229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pt-BR" sz="2800" b="1" i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</a:rPr>
              <a:t> LIT / INPE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pt-BR" sz="2800" b="1" i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</a:rPr>
              <a:t> Transporte para a China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pt-BR" sz="2800" b="1" i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</a:rPr>
              <a:t> </a:t>
            </a:r>
            <a:r>
              <a:rPr lang="pt-BR" sz="2000" b="1" i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</a:rPr>
              <a:t>Teste Vibração Acústica / CAST</a:t>
            </a:r>
            <a:endParaRPr lang="pt-BR" sz="2000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312473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Integração e Testes</a:t>
            </a: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59" y="3422650"/>
            <a:ext cx="5778537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M2 SAG aberto pos vibrac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16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57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bers - shanxi fm1 integracao dos modu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7366" cy="69074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4" descr="C:\Users\Gilberto\Pictures\Pictures\Satelite\CBERS\Montagem CBERS-2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366" y="0"/>
            <a:ext cx="4389933" cy="35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Gilberto\Pictures\Pictures\Satelite\CBERS\Montagem CBERS-2\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366" y="3512299"/>
            <a:ext cx="4346634" cy="347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0" y="0"/>
            <a:ext cx="81534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pt-BR" sz="1200" smtClean="0">
                <a:solidFill>
                  <a:srgbClr val="F2F2F2"/>
                </a:solidFill>
              </a:rPr>
              <a:t>CBERS-2 Montagem e testes (2003)</a:t>
            </a:r>
            <a:endParaRPr lang="pt-BR" sz="1200" dirty="0" smtClean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1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678"/>
            <a:ext cx="9144000" cy="731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0" y="36042"/>
            <a:ext cx="81534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pt-BR" sz="1200" smtClean="0">
                <a:solidFill>
                  <a:srgbClr val="F2F2F2"/>
                </a:solidFill>
              </a:rPr>
              <a:t>CBERS-2 Pronto para o lançamento (2003)</a:t>
            </a:r>
            <a:endParaRPr lang="pt-BR" sz="1200" dirty="0" smtClean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8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100" y="136321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1950</a:t>
            </a:r>
            <a:endParaRPr lang="pt-BR" sz="2000" dirty="0"/>
          </a:p>
        </p:txBody>
      </p:sp>
      <p:sp>
        <p:nvSpPr>
          <p:cNvPr id="3" name="Divisa 2"/>
          <p:cNvSpPr/>
          <p:nvPr/>
        </p:nvSpPr>
        <p:spPr bwMode="auto">
          <a:xfrm>
            <a:off x="936104" y="1484784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0140" y="134076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1953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16524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1968</a:t>
            </a:r>
            <a:endParaRPr lang="pt-BR" sz="2000" dirty="0"/>
          </a:p>
        </p:txBody>
      </p:sp>
      <p:sp>
        <p:nvSpPr>
          <p:cNvPr id="6" name="Divisa 5"/>
          <p:cNvSpPr/>
          <p:nvPr/>
        </p:nvSpPr>
        <p:spPr bwMode="auto">
          <a:xfrm>
            <a:off x="2160240" y="1448780"/>
            <a:ext cx="2555776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" name="Divisa 6"/>
          <p:cNvSpPr/>
          <p:nvPr/>
        </p:nvSpPr>
        <p:spPr bwMode="auto">
          <a:xfrm>
            <a:off x="5544616" y="1448780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68652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1969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1736812"/>
            <a:ext cx="10801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ITA</a:t>
            </a:r>
          </a:p>
          <a:p>
            <a:r>
              <a:rPr lang="pt-BR" sz="1100" b="0" dirty="0" smtClean="0"/>
              <a:t>Formação de recursos humanos em aeronáutica e espaço</a:t>
            </a:r>
            <a:endParaRPr lang="pt-BR" sz="1100" b="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24136" y="173681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IPD</a:t>
            </a:r>
          </a:p>
          <a:p>
            <a:r>
              <a:rPr lang="pt-BR" sz="1100" b="0" dirty="0" smtClean="0"/>
              <a:t>Pesquisa aplicada e </a:t>
            </a:r>
            <a:r>
              <a:rPr lang="pt-BR" sz="1100" b="0" dirty="0" err="1" smtClean="0"/>
              <a:t>desenvolvi-mento</a:t>
            </a:r>
            <a:endParaRPr lang="pt-BR" sz="1100" b="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176464" y="1772816"/>
            <a:ext cx="19442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BANDEIRANTE</a:t>
            </a:r>
          </a:p>
          <a:p>
            <a:endParaRPr lang="pt-BR" sz="1200" dirty="0" smtClean="0"/>
          </a:p>
          <a:p>
            <a:r>
              <a:rPr lang="pt-BR" sz="1100" b="0" dirty="0" err="1" smtClean="0"/>
              <a:t>Vôo</a:t>
            </a:r>
            <a:r>
              <a:rPr lang="pt-BR" sz="1100" b="0" dirty="0" smtClean="0"/>
              <a:t> do primeiro modelo </a:t>
            </a:r>
          </a:p>
          <a:p>
            <a:r>
              <a:rPr lang="pt-BR" sz="1100" b="0" dirty="0" smtClean="0"/>
              <a:t>do avião Bandeirante</a:t>
            </a:r>
            <a:endParaRPr lang="pt-BR" sz="1100" b="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688632" y="177281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EMBRAER</a:t>
            </a:r>
          </a:p>
          <a:p>
            <a:endParaRPr lang="pt-BR" sz="1200" dirty="0" smtClean="0"/>
          </a:p>
          <a:p>
            <a:r>
              <a:rPr lang="pt-BR" sz="1100" b="0" dirty="0" smtClean="0"/>
              <a:t>Indústria aeronáutica</a:t>
            </a:r>
            <a:endParaRPr lang="pt-BR" sz="1100" b="0" dirty="0"/>
          </a:p>
        </p:txBody>
      </p:sp>
      <p:graphicFrame>
        <p:nvGraphicFramePr>
          <p:cNvPr id="14" name="Diagrama 13"/>
          <p:cNvGraphicFramePr>
            <a:graphicFrameLocks noChangeAspect="1"/>
          </p:cNvGraphicFramePr>
          <p:nvPr/>
        </p:nvGraphicFramePr>
        <p:xfrm>
          <a:off x="576064" y="1088740"/>
          <a:ext cx="4644008" cy="28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eta para a direita 18"/>
          <p:cNvSpPr>
            <a:spLocks/>
          </p:cNvSpPr>
          <p:nvPr/>
        </p:nvSpPr>
        <p:spPr>
          <a:xfrm rot="5400000">
            <a:off x="1810769" y="2756001"/>
            <a:ext cx="1773838" cy="220232"/>
          </a:xfrm>
          <a:prstGeom prst="rightArrow">
            <a:avLst/>
          </a:prstGeom>
          <a:solidFill>
            <a:schemeClr val="bg1">
              <a:lumMod val="9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aixaDeTexto 19"/>
          <p:cNvSpPr txBox="1"/>
          <p:nvPr/>
        </p:nvSpPr>
        <p:spPr>
          <a:xfrm>
            <a:off x="2340260" y="162473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1961</a:t>
            </a:r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088232" y="462961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GO-CNAE</a:t>
            </a:r>
          </a:p>
          <a:p>
            <a:r>
              <a:rPr lang="pt-BR" sz="1200" b="0" dirty="0" smtClean="0"/>
              <a:t>Iniciativa civil na área espacial</a:t>
            </a:r>
            <a:endParaRPr lang="pt-BR" sz="1200" b="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815916" y="418101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1965</a:t>
            </a:r>
            <a:endParaRPr lang="pt-BR" sz="20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707904" y="2924944"/>
            <a:ext cx="10801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  <a:p>
            <a:r>
              <a:rPr lang="pt-BR" sz="1100" b="0" dirty="0" smtClean="0"/>
              <a:t>Centro de lançamento de foguetes</a:t>
            </a:r>
            <a:endParaRPr lang="pt-BR" sz="1100" b="0" dirty="0"/>
          </a:p>
        </p:txBody>
      </p:sp>
      <p:sp>
        <p:nvSpPr>
          <p:cNvPr id="29" name="Divisa 28"/>
          <p:cNvSpPr/>
          <p:nvPr/>
        </p:nvSpPr>
        <p:spPr bwMode="auto">
          <a:xfrm>
            <a:off x="3420380" y="4305580"/>
            <a:ext cx="467544" cy="16753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228184" y="41615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1970</a:t>
            </a:r>
            <a:endParaRPr lang="pt-BR" sz="2000" dirty="0"/>
          </a:p>
        </p:txBody>
      </p:sp>
      <p:sp>
        <p:nvSpPr>
          <p:cNvPr id="32" name="Divisa 31"/>
          <p:cNvSpPr/>
          <p:nvPr/>
        </p:nvSpPr>
        <p:spPr bwMode="auto">
          <a:xfrm>
            <a:off x="7056784" y="4269576"/>
            <a:ext cx="396044" cy="14401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380820" y="41255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1971</a:t>
            </a:r>
            <a:endParaRPr lang="pt-BR" sz="20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944216" y="3765520"/>
            <a:ext cx="15481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GETEPE</a:t>
            </a:r>
          </a:p>
          <a:p>
            <a:r>
              <a:rPr lang="pt-PT" sz="1000" b="0" dirty="0" smtClean="0"/>
              <a:t>Grupo Executivo e de Trabalho e Estudos de Projetos Espaciais</a:t>
            </a:r>
            <a:endParaRPr lang="pt-BR" sz="1000" b="0" dirty="0" smtClean="0"/>
          </a:p>
        </p:txBody>
      </p:sp>
      <p:sp>
        <p:nvSpPr>
          <p:cNvPr id="35" name="CaixaDeTexto 34"/>
          <p:cNvSpPr txBox="1"/>
          <p:nvPr/>
        </p:nvSpPr>
        <p:spPr>
          <a:xfrm>
            <a:off x="7308812" y="455760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INPE</a:t>
            </a:r>
            <a:endParaRPr lang="pt-BR" sz="1200" b="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7236804" y="36935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IAE</a:t>
            </a:r>
            <a:endParaRPr lang="pt-BR" sz="1200" b="0" dirty="0"/>
          </a:p>
        </p:txBody>
      </p:sp>
      <p:cxnSp>
        <p:nvCxnSpPr>
          <p:cNvPr id="38" name="Conector de seta reta 37"/>
          <p:cNvCxnSpPr/>
          <p:nvPr/>
        </p:nvCxnSpPr>
        <p:spPr bwMode="auto">
          <a:xfrm flipV="1">
            <a:off x="3312368" y="47736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Conector de seta reta 39"/>
          <p:cNvCxnSpPr/>
          <p:nvPr/>
        </p:nvCxnSpPr>
        <p:spPr bwMode="auto">
          <a:xfrm flipV="1">
            <a:off x="3276364" y="38735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1" name="CaixaDeTexto 40"/>
          <p:cNvSpPr txBox="1"/>
          <p:nvPr/>
        </p:nvSpPr>
        <p:spPr>
          <a:xfrm>
            <a:off x="7228849" y="333166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COBAE</a:t>
            </a:r>
            <a:endParaRPr lang="pt-BR" sz="1800" dirty="0" smtClean="0"/>
          </a:p>
        </p:txBody>
      </p:sp>
      <p:sp>
        <p:nvSpPr>
          <p:cNvPr id="68" name="CaixaDeTexto 67"/>
          <p:cNvSpPr txBox="1"/>
          <p:nvPr/>
        </p:nvSpPr>
        <p:spPr>
          <a:xfrm>
            <a:off x="7272300" y="288894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</p:txBody>
      </p:sp>
      <p:sp>
        <p:nvSpPr>
          <p:cNvPr id="69" name="Divisa 68"/>
          <p:cNvSpPr/>
          <p:nvPr/>
        </p:nvSpPr>
        <p:spPr bwMode="auto">
          <a:xfrm>
            <a:off x="4644008" y="4293096"/>
            <a:ext cx="1656184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70" name="Conector de seta reta 69"/>
          <p:cNvCxnSpPr/>
          <p:nvPr/>
        </p:nvCxnSpPr>
        <p:spPr bwMode="auto">
          <a:xfrm flipV="1">
            <a:off x="4716016" y="3088995"/>
            <a:ext cx="2664296" cy="15969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76" name="Conector reto 75"/>
          <p:cNvCxnSpPr/>
          <p:nvPr/>
        </p:nvCxnSpPr>
        <p:spPr bwMode="auto">
          <a:xfrm>
            <a:off x="3743908" y="2672916"/>
            <a:ext cx="5400092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Divisa 77"/>
          <p:cNvSpPr/>
          <p:nvPr/>
        </p:nvSpPr>
        <p:spPr bwMode="auto">
          <a:xfrm>
            <a:off x="6732238" y="1448780"/>
            <a:ext cx="915069" cy="152400"/>
          </a:xfrm>
          <a:prstGeom prst="chevron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7416316" y="1232756"/>
            <a:ext cx="8382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sz="2000" b="0" dirty="0" smtClean="0">
                <a:solidFill>
                  <a:schemeClr val="bg1">
                    <a:lumMod val="65000"/>
                  </a:schemeClr>
                </a:solidFill>
              </a:rPr>
              <a:t>...</a:t>
            </a:r>
            <a:endParaRPr lang="pt-BR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4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bers - shanxi fm1 integracao coif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654" cy="6858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1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lberto\Pictures\Pictures\Satelite\CBERS\CBERS-2B\cbers2b_coi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7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Gilberto\Pictures\Pictures\Satelite\CBERS\CBERS-2B\cbers2b_coif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840" y="0"/>
            <a:ext cx="458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0362"/>
            <a:ext cx="81534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pt-BR" sz="1200" dirty="0" smtClean="0"/>
              <a:t>CBERS-2 Integração ao lançador Longa Marcha 4B</a:t>
            </a:r>
            <a:endParaRPr lang="pt-BR" sz="1200" dirty="0" smtClean="0"/>
          </a:p>
        </p:txBody>
      </p:sp>
    </p:spTree>
    <p:extLst>
      <p:ext uri="{BB962C8B-B14F-4D97-AF65-F5344CB8AC3E}">
        <p14:creationId xmlns:p14="http://schemas.microsoft.com/office/powerpoint/2010/main" val="386249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bers - shanxi torre fm1 içamento coif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50333" cy="686043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283366" y="-15684"/>
            <a:ext cx="3307987" cy="106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/>
            <a:r>
              <a:rPr lang="pt-BR" sz="20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Lançamento CBERS 2</a:t>
            </a:r>
            <a:endParaRPr lang="pt-BR" sz="2000" dirty="0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189299" y="2148145"/>
            <a:ext cx="34020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1400" b="1" dirty="0">
                <a:solidFill>
                  <a:srgbClr val="F2F2F2"/>
                </a:solidFill>
                <a:latin typeface="Arial" pitchFamily="34" charset="0"/>
              </a:rPr>
              <a:t>CBERS-2 (21 de </a:t>
            </a:r>
            <a:r>
              <a:rPr lang="en-US" sz="1400" b="1" dirty="0" err="1">
                <a:solidFill>
                  <a:srgbClr val="F2F2F2"/>
                </a:solidFill>
                <a:latin typeface="Arial" pitchFamily="34" charset="0"/>
              </a:rPr>
              <a:t>Outubro</a:t>
            </a:r>
            <a:r>
              <a:rPr lang="en-US" sz="1400" b="1" dirty="0">
                <a:solidFill>
                  <a:srgbClr val="F2F2F2"/>
                </a:solidFill>
                <a:latin typeface="Arial" pitchFamily="34" charset="0"/>
              </a:rPr>
              <a:t> de 2003)</a:t>
            </a:r>
          </a:p>
          <a:p>
            <a:pPr algn="l" eaLnBrk="0" hangingPunct="0"/>
            <a:r>
              <a:rPr lang="en-US" sz="1400" b="1" dirty="0">
                <a:solidFill>
                  <a:srgbClr val="F2F2F2"/>
                </a:solidFill>
                <a:latin typeface="Arial" pitchFamily="34" charset="0"/>
              </a:rPr>
              <a:t>Taiyuan Satellite Launching Center.</a:t>
            </a:r>
          </a:p>
          <a:p>
            <a:pPr algn="l" eaLnBrk="0" hangingPunct="0"/>
            <a:endParaRPr lang="en-US" sz="1400" b="1" dirty="0">
              <a:solidFill>
                <a:srgbClr val="F2F2F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1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239076"/>
              </p:ext>
            </p:extLst>
          </p:nvPr>
        </p:nvGraphicFramePr>
        <p:xfrm>
          <a:off x="4766009" y="-1"/>
          <a:ext cx="4902337" cy="688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17" name="Photo Editor Photo" r:id="rId3" imgW="3809524" imgH="5353797" progId="">
                  <p:embed/>
                </p:oleObj>
              </mc:Choice>
              <mc:Fallback>
                <p:oleObj name="Photo Editor Photo" r:id="rId3" imgW="3809524" imgH="5353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6009" y="-1"/>
                        <a:ext cx="4902337" cy="6886616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torreaberta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766011" cy="688661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8572303" y="6499225"/>
            <a:ext cx="536575" cy="320675"/>
            <a:chOff x="5430" y="4126"/>
            <a:chExt cx="338" cy="202"/>
          </a:xfrm>
        </p:grpSpPr>
        <p:sp>
          <p:nvSpPr>
            <p:cNvPr id="5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6" name="AutoShape 65">
              <a:hlinkClick r:id="rId6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75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ina_pol_parc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42" y="1736810"/>
            <a:ext cx="5583237" cy="4298950"/>
          </a:xfrm>
          <a:prstGeom prst="rect">
            <a:avLst/>
          </a:prstGeom>
          <a:noFill/>
        </p:spPr>
      </p:pic>
      <p:sp>
        <p:nvSpPr>
          <p:cNvPr id="3" name="Line 7"/>
          <p:cNvSpPr>
            <a:spLocks noChangeShapeType="1"/>
          </p:cNvSpPr>
          <p:nvPr/>
        </p:nvSpPr>
        <p:spPr bwMode="auto">
          <a:xfrm flipH="1" flipV="1">
            <a:off x="3179554" y="1144673"/>
            <a:ext cx="1363663" cy="25114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 anchor="ctr"/>
          <a:lstStyle/>
          <a:p>
            <a:endParaRPr lang="pt-BR">
              <a:solidFill>
                <a:srgbClr val="F2F2F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781608" y="750973"/>
            <a:ext cx="79589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pt-BR" sz="200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920542" y="4387935"/>
            <a:ext cx="3090862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 anchor="ctr"/>
          <a:lstStyle/>
          <a:p>
            <a:endParaRPr lang="pt-BR">
              <a:solidFill>
                <a:srgbClr val="F2F2F2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2933" y="3915094"/>
            <a:ext cx="116646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pt-BR" sz="2000" dirty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Estação</a:t>
            </a:r>
          </a:p>
        </p:txBody>
      </p:sp>
      <p:pic>
        <p:nvPicPr>
          <p:cNvPr id="7" name="Picture 11" descr="china_pol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842" y="1236748"/>
            <a:ext cx="31750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8572303" y="6499225"/>
            <a:ext cx="536575" cy="320675"/>
            <a:chOff x="5430" y="4126"/>
            <a:chExt cx="338" cy="202"/>
          </a:xfrm>
        </p:grpSpPr>
        <p:sp>
          <p:nvSpPr>
            <p:cNvPr id="9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0" name="AutoShape 65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79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82780"/>
            <a:ext cx="2844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2400" b="0" dirty="0" smtClean="0">
                <a:solidFill>
                  <a:schemeClr val="bg1">
                    <a:lumMod val="95000"/>
                  </a:schemeClr>
                </a:solidFill>
              </a:rPr>
              <a:t>   Política Industrial</a:t>
            </a:r>
            <a:endParaRPr lang="pt-BR" sz="2400" b="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 descr="Image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68040"/>
            <a:ext cx="9159213" cy="5862428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647152" y="-53521"/>
            <a:ext cx="37444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</a:rPr>
              <a:t>1&amp;2 e 2B </a:t>
            </a:r>
          </a:p>
        </p:txBody>
      </p:sp>
    </p:spTree>
    <p:extLst>
      <p:ext uri="{BB962C8B-B14F-4D97-AF65-F5344CB8AC3E}">
        <p14:creationId xmlns:p14="http://schemas.microsoft.com/office/powerpoint/2010/main" val="228745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253873" y="168836"/>
            <a:ext cx="5172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   Política </a:t>
            </a:r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sz="2400" b="0" i="1" dirty="0">
                <a:solidFill>
                  <a:schemeClr val="bg1">
                    <a:lumMod val="95000"/>
                  </a:schemeClr>
                </a:solidFill>
              </a:rPr>
              <a:t>(cont.)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102552" y="245036"/>
            <a:ext cx="387709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</a:rPr>
              <a:t>1&amp;2 e 2B</a:t>
            </a:r>
          </a:p>
          <a:p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Participação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industrial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nacional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6" descr="Image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0" y="990600"/>
            <a:ext cx="9328539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30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209174" y="49308"/>
            <a:ext cx="5083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   Política </a:t>
            </a:r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sz="2400" b="0" i="1" dirty="0">
                <a:solidFill>
                  <a:schemeClr val="bg1">
                    <a:lumMod val="95000"/>
                  </a:schemeClr>
                </a:solidFill>
              </a:rPr>
              <a:t>(cont.)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20026" y="49308"/>
            <a:ext cx="381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</a:rPr>
              <a:t>1&amp;2 e 2B</a:t>
            </a:r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Participação industrial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nacional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6" descr="Image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330" y="944724"/>
            <a:ext cx="9303394" cy="591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8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960" y="0"/>
            <a:ext cx="849248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+mj-ea"/>
                <a:cs typeface="Arial" pitchFamily="34" charset="0"/>
              </a:rPr>
              <a:t>Custo do Programa CBERS 1&amp;2 e 2B</a:t>
            </a:r>
          </a:p>
        </p:txBody>
      </p:sp>
      <p:sp>
        <p:nvSpPr>
          <p:cNvPr id="3" name="Retângulo 6"/>
          <p:cNvSpPr/>
          <p:nvPr/>
        </p:nvSpPr>
        <p:spPr>
          <a:xfrm>
            <a:off x="431540" y="1084674"/>
            <a:ext cx="6923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0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pitchFamily="34" charset="0"/>
              </a:rPr>
              <a:t>Investimento CBERS 1&amp;2 no período 1988 – 2003:</a:t>
            </a:r>
            <a:endParaRPr lang="pt-BR" sz="2000" dirty="0">
              <a:latin typeface="+mj-lt"/>
            </a:endParaRPr>
          </a:p>
        </p:txBody>
      </p:sp>
      <p:sp>
        <p:nvSpPr>
          <p:cNvPr id="4" name="Retângulo 10"/>
          <p:cNvSpPr/>
          <p:nvPr/>
        </p:nvSpPr>
        <p:spPr>
          <a:xfrm>
            <a:off x="539552" y="4077072"/>
            <a:ext cx="6768199" cy="115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0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pitchFamily="34" charset="0"/>
              </a:rPr>
              <a:t>Investimento CBERS 2B no período 2004 – 2007:</a:t>
            </a:r>
          </a:p>
          <a:p>
            <a:pPr marL="342900" indent="-342900"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kern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Total : US $ 15 </a:t>
            </a:r>
            <a:r>
              <a:rPr lang="en-US" sz="2400" kern="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milhões</a:t>
            </a:r>
            <a:endParaRPr lang="pt-BR" sz="2400" kern="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endParaRPr lang="pt-BR" sz="2000" dirty="0">
              <a:latin typeface="+mj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552" y="1556792"/>
            <a:ext cx="7772400" cy="4454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Contratos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Nacionais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        US $ 40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milh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õ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Contratos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Internacionais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  US $ 49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milh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õ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Custeio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INPE:                      US $ 22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milh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õ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: US $ 111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milh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õ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3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 descr="cbers3&amp;4_equipamentos0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813" y="-192088"/>
            <a:ext cx="6858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29200" y="76200"/>
            <a:ext cx="381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</a:rPr>
              <a:t>3&amp;4</a:t>
            </a:r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Participação industrial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nacional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15669"/>
            <a:ext cx="41746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   Política </a:t>
            </a:r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Industrial</a:t>
            </a:r>
            <a:endParaRPr lang="pt-BR" sz="2400" b="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7200" y="1676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Suprimento de energia e TTC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81000" y="1066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Verde – Equipamentos contratados no Brasil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de seta reta 7"/>
          <p:cNvCxnSpPr/>
          <p:nvPr/>
        </p:nvCxnSpPr>
        <p:spPr bwMode="auto">
          <a:xfrm flipV="1">
            <a:off x="1828800" y="838200"/>
            <a:ext cx="3886200" cy="29718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CaixaDeTexto 8">
            <a:hlinkClick r:id="" action="ppaction://noaction"/>
          </p:cNvPr>
          <p:cNvSpPr txBox="1"/>
          <p:nvPr/>
        </p:nvSpPr>
        <p:spPr>
          <a:xfrm>
            <a:off x="685800" y="3886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TTC </a:t>
            </a:r>
            <a:r>
              <a:rPr lang="pt-BR" sz="1400" dirty="0" err="1" smtClean="0">
                <a:solidFill>
                  <a:schemeClr val="bg1">
                    <a:lumMod val="95000"/>
                  </a:schemeClr>
                </a:solidFill>
              </a:rPr>
              <a:t>S-Band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1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/>
              <a:t>Sumário</a:t>
            </a:r>
          </a:p>
        </p:txBody>
      </p:sp>
      <p:sp>
        <p:nvSpPr>
          <p:cNvPr id="51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2000" y="12477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rgbClr val="29698D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1" lang="pt-BR" altLang="ko-KR" sz="2200" dirty="0">
                <a:ea typeface="HY헤드라인M" pitchFamily="18" charset="-127"/>
              </a:rPr>
              <a:t>I</a:t>
            </a:r>
            <a:r>
              <a:rPr kumimoji="1" lang="pt-BR" altLang="ko-KR" sz="2200" dirty="0" smtClean="0">
                <a:ea typeface="HY헤드라인M" pitchFamily="18" charset="-127"/>
              </a:rPr>
              <a:t>. </a:t>
            </a:r>
            <a:r>
              <a:rPr kumimoji="1" lang="pt-BR" altLang="ko-KR" sz="2200" dirty="0" smtClean="0">
                <a:ea typeface="Gulim" pitchFamily="34" charset="-127"/>
              </a:rPr>
              <a:t>O INPE – Breve Histórico     </a:t>
            </a:r>
            <a:endParaRPr kumimoji="1" lang="pt-BR" altLang="ko-KR" sz="2200" dirty="0">
              <a:ea typeface="Gulim" pitchFamily="34" charset="-127"/>
            </a:endParaRPr>
          </a:p>
        </p:txBody>
      </p:sp>
      <p:sp>
        <p:nvSpPr>
          <p:cNvPr id="5128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2000" y="18573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II. Perfil Institucional</a:t>
            </a:r>
            <a:endParaRPr kumimoji="1" lang="pt-BR" altLang="ko-KR" sz="2200" dirty="0">
              <a:latin typeface="Verdana" pitchFamily="34" charset="0"/>
              <a:ea typeface="HY헤드라인M" pitchFamily="18" charset="-127"/>
            </a:endParaRPr>
          </a:p>
        </p:txBody>
      </p:sp>
      <p:sp>
        <p:nvSpPr>
          <p:cNvPr id="5129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2000" y="24669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III. Missão</a:t>
            </a:r>
            <a:endParaRPr kumimoji="1" lang="pt-BR" altLang="ko-KR" sz="2200" dirty="0">
              <a:solidFill>
                <a:srgbClr val="FFFFFF"/>
              </a:solidFill>
              <a:ea typeface="HY헤드라인M" pitchFamily="18" charset="-127"/>
            </a:endParaRPr>
          </a:p>
        </p:txBody>
      </p:sp>
      <p:sp>
        <p:nvSpPr>
          <p:cNvPr id="8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2000" y="4248150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rgbClr val="29698D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ea typeface="HY헤드라인M" pitchFamily="18" charset="-127"/>
              </a:rPr>
              <a:t>VI. Geotecnologias e Aplicações</a:t>
            </a:r>
            <a:endParaRPr kumimoji="1" lang="pt-BR" altLang="ko-KR" sz="2200" dirty="0">
              <a:ea typeface="Gulim" pitchFamily="34" charset="-127"/>
            </a:endParaRP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457200" y="1066800"/>
            <a:ext cx="0" cy="51054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ixaDeTexto 10">
            <a:hlinkClick r:id="" action="ppaction://noaction"/>
          </p:cNvPr>
          <p:cNvSpPr txBox="1"/>
          <p:nvPr/>
        </p:nvSpPr>
        <p:spPr>
          <a:xfrm>
            <a:off x="5029200" y="4262765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pt-BR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CaixaDeTexto 11">
            <a:hlinkClick r:id="" action="ppaction://noaction"/>
          </p:cNvPr>
          <p:cNvSpPr txBox="1"/>
          <p:nvPr/>
        </p:nvSpPr>
        <p:spPr>
          <a:xfrm>
            <a:off x="5715000" y="4262765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pt-BR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CaixaDeTexto 12">
            <a:hlinkClick r:id="" action="ppaction://noaction"/>
          </p:cNvPr>
          <p:cNvSpPr txBox="1"/>
          <p:nvPr/>
        </p:nvSpPr>
        <p:spPr>
          <a:xfrm>
            <a:off x="6400800" y="4262765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pt-BR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2000" y="54387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VIII.  Futuras Missões</a:t>
            </a:r>
            <a:endParaRPr kumimoji="1" lang="pt-BR" altLang="ko-KR" sz="2200" dirty="0">
              <a:solidFill>
                <a:srgbClr val="FFFFFF"/>
              </a:solidFill>
              <a:ea typeface="HY헤드라인M" pitchFamily="18" charset="-127"/>
            </a:endParaRPr>
          </a:p>
        </p:txBody>
      </p:sp>
      <p:sp>
        <p:nvSpPr>
          <p:cNvPr id="16" name="AutoShap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62000" y="30765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IV. Ciência Espacial</a:t>
            </a:r>
            <a:endParaRPr kumimoji="1" lang="pt-BR" altLang="ko-KR" sz="2200" dirty="0">
              <a:solidFill>
                <a:srgbClr val="FFFFFF"/>
              </a:solidFill>
              <a:ea typeface="HY헤드라인M" pitchFamily="18" charset="-127"/>
            </a:endParaRPr>
          </a:p>
        </p:txBody>
      </p:sp>
      <p:sp>
        <p:nvSpPr>
          <p:cNvPr id="17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2000" y="36861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V. Meteorologia</a:t>
            </a:r>
            <a:endParaRPr kumimoji="1" lang="pt-BR" altLang="ko-KR" sz="2200" dirty="0">
              <a:solidFill>
                <a:srgbClr val="FFFFFF"/>
              </a:solidFill>
              <a:ea typeface="HY헤드라인M" pitchFamily="18" charset="-127"/>
            </a:endParaRPr>
          </a:p>
        </p:txBody>
      </p:sp>
      <p:sp>
        <p:nvSpPr>
          <p:cNvPr id="18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2000" y="4829175"/>
            <a:ext cx="7343775" cy="504825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latinLnBrk="1"/>
            <a:r>
              <a:rPr kumimoji="1" lang="pt-BR" altLang="ko-KR" sz="2200" dirty="0">
                <a:solidFill>
                  <a:schemeClr val="tx1"/>
                </a:solidFill>
                <a:ea typeface="HY헤드라인M" pitchFamily="18" charset="-127"/>
              </a:rPr>
              <a:t> </a:t>
            </a:r>
            <a:r>
              <a:rPr kumimoji="1" lang="pt-BR" altLang="ko-KR" sz="2200" dirty="0" smtClean="0">
                <a:solidFill>
                  <a:srgbClr val="FFFFFF"/>
                </a:solidFill>
                <a:ea typeface="HY헤드라인M" pitchFamily="18" charset="-127"/>
              </a:rPr>
              <a:t>VII. Ciência do Sistema Terrestre</a:t>
            </a:r>
            <a:endParaRPr kumimoji="1" lang="pt-BR" altLang="ko-KR" sz="2200" dirty="0">
              <a:solidFill>
                <a:srgbClr val="FFFFFF"/>
              </a:solidFill>
              <a:ea typeface="HY헤드라인M" pitchFamily="18" charset="-127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cbers3&amp;4_equipamentos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81000" y="1905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Verde – Equipamentos contratados no Brasil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29200" y="76200"/>
            <a:ext cx="381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</a:rPr>
              <a:t>3&amp;4</a:t>
            </a:r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Participação industrial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nacional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15669"/>
            <a:ext cx="5083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   Política </a:t>
            </a:r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sz="2400" b="0" i="1" dirty="0">
                <a:solidFill>
                  <a:schemeClr val="bg1">
                    <a:lumMod val="95000"/>
                  </a:schemeClr>
                </a:solidFill>
              </a:rPr>
              <a:t>(cont.)</a:t>
            </a:r>
          </a:p>
        </p:txBody>
      </p:sp>
      <p:cxnSp>
        <p:nvCxnSpPr>
          <p:cNvPr id="6" name="Conector de seta reta 5"/>
          <p:cNvCxnSpPr/>
          <p:nvPr/>
        </p:nvCxnSpPr>
        <p:spPr bwMode="auto">
          <a:xfrm flipV="1">
            <a:off x="2133600" y="2438400"/>
            <a:ext cx="1143000" cy="11430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CaixaDeTexto 6">
            <a:hlinkClick r:id="" action="ppaction://noaction"/>
          </p:cNvPr>
          <p:cNvSpPr txBox="1"/>
          <p:nvPr/>
        </p:nvSpPr>
        <p:spPr>
          <a:xfrm>
            <a:off x="685800" y="37338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>
                <a:solidFill>
                  <a:schemeClr val="bg1">
                    <a:lumMod val="95000"/>
                  </a:schemeClr>
                </a:solidFill>
              </a:rPr>
              <a:t>Cãmera</a:t>
            </a:r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 MUX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de seta reta 7"/>
          <p:cNvCxnSpPr/>
          <p:nvPr/>
        </p:nvCxnSpPr>
        <p:spPr bwMode="auto">
          <a:xfrm flipV="1">
            <a:off x="2362200" y="1371600"/>
            <a:ext cx="2895600" cy="32766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CaixaDeTexto 8">
            <a:hlinkClick r:id="" action="ppaction://noaction"/>
          </p:cNvPr>
          <p:cNvSpPr txBox="1"/>
          <p:nvPr/>
        </p:nvSpPr>
        <p:spPr>
          <a:xfrm>
            <a:off x="1066800" y="48006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>
                <a:solidFill>
                  <a:schemeClr val="bg1">
                    <a:lumMod val="95000"/>
                  </a:schemeClr>
                </a:solidFill>
              </a:rPr>
              <a:t>Cãmera</a:t>
            </a:r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 WFI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" name="Conector de seta reta 9"/>
          <p:cNvCxnSpPr/>
          <p:nvPr/>
        </p:nvCxnSpPr>
        <p:spPr bwMode="auto">
          <a:xfrm flipH="1" flipV="1">
            <a:off x="7010400" y="1219200"/>
            <a:ext cx="1524000" cy="25146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CaixaDeTexto 10">
            <a:hlinkClick r:id="" action="ppaction://noaction"/>
          </p:cNvPr>
          <p:cNvSpPr txBox="1"/>
          <p:nvPr/>
        </p:nvSpPr>
        <p:spPr>
          <a:xfrm>
            <a:off x="7543800" y="380702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Coleta de Dados</a:t>
            </a:r>
          </a:p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UHF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3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cbers3&amp;4_estrutur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2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29200" y="228600"/>
            <a:ext cx="381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CBERS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</a:rPr>
              <a:t>3&amp;4</a:t>
            </a:r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Participação industrial</a:t>
            </a: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nacional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228600"/>
            <a:ext cx="5083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 smtClean="0">
                <a:solidFill>
                  <a:schemeClr val="bg1">
                    <a:lumMod val="95000"/>
                  </a:schemeClr>
                </a:solidFill>
              </a:rPr>
              <a:t>   Política </a:t>
            </a:r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sz="2400" b="0" i="1" dirty="0">
                <a:solidFill>
                  <a:schemeClr val="bg1">
                    <a:lumMod val="95000"/>
                  </a:schemeClr>
                </a:solidFill>
              </a:rPr>
              <a:t>(cont.)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4800" y="2286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</a:rPr>
              <a:t>Estrutura</a:t>
            </a:r>
            <a:endParaRPr lang="pt-B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m 1" descr="1279824308_entregamux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4931"/>
            <a:ext cx="9192642" cy="68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rt3548im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7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mux_200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7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onel\INPE\Apresentacoes\Imagens CBERS-3\EM WFI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1" y="0"/>
            <a:ext cx="6559757" cy="6862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7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onel\INPE\Apresentacoes\Imagens CBERS-3\TM_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8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789907"/>
              </p:ext>
            </p:extLst>
          </p:nvPr>
        </p:nvGraphicFramePr>
        <p:xfrm>
          <a:off x="523964" y="476672"/>
          <a:ext cx="8296508" cy="5798634"/>
        </p:xfrm>
        <a:graphic>
          <a:graphicData uri="http://schemas.openxmlformats.org/drawingml/2006/table">
            <a:tbl>
              <a:tblPr/>
              <a:tblGrid>
                <a:gridCol w="3010962"/>
                <a:gridCol w="5285546"/>
              </a:tblGrid>
              <a:tr h="300564">
                <a:tc>
                  <a:txBody>
                    <a:bodyPr/>
                    <a:lstStyle/>
                    <a:p>
                      <a:pPr algn="ctr" fontAlgn="ctr"/>
                      <a:endParaRPr lang="pt-BR" sz="1800" b="1" i="0" u="none" strike="noStrike" baseline="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800" b="0" i="0" u="none" strike="noStrike" baseline="0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 dirty="0">
                          <a:latin typeface="Calibri" pitchFamily="34" charset="0"/>
                        </a:rPr>
                        <a:t>OPTO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R$ 85.100.052.10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 dirty="0">
                          <a:latin typeface="Calibri" pitchFamily="34" charset="0"/>
                        </a:rPr>
                        <a:t>OMNISYS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R$ 3.040.614.08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OMNISYS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R$ 10.188.733.26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AEROELETRONICA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R$ 24.704.596.56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CENIC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R$ 49.442.106.58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MECTRON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R$ 11.664.560.07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OPTO/EQUATORIAL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R$ 60.589.870.55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OMNISYS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R$ 39.976.407.51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MECTRON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R$ 7.858.848.00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NEURON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R$ 2.772.054.75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OMNISYS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R$ 14.884.414.17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ORBITAL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R$ 5.319.287.59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ORBISAT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R$ 800.000.00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FUNCATE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R$ 329.560.00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76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CENIC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baseline="0">
                          <a:latin typeface="Calibri" pitchFamily="34" charset="0"/>
                        </a:rPr>
                        <a:t>R$ 3.459.986.00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81402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</a:rPr>
                        <a:t>R$ 320.131.091.22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0953" name="Título 2"/>
          <p:cNvSpPr>
            <a:spLocks noGrp="1"/>
          </p:cNvSpPr>
          <p:nvPr>
            <p:ph type="title"/>
          </p:nvPr>
        </p:nvSpPr>
        <p:spPr>
          <a:xfrm>
            <a:off x="163016" y="0"/>
            <a:ext cx="8153400" cy="762000"/>
          </a:xfrm>
        </p:spPr>
        <p:txBody>
          <a:bodyPr/>
          <a:lstStyle/>
          <a:p>
            <a:r>
              <a:rPr lang="pt-BR" sz="2800" dirty="0" smtClean="0">
                <a:solidFill>
                  <a:srgbClr val="FFFFFF"/>
                </a:solidFill>
              </a:rPr>
              <a:t>CBERS-3&amp;4 Contratos </a:t>
            </a:r>
            <a:r>
              <a:rPr lang="pt-BR" sz="2800" dirty="0">
                <a:solidFill>
                  <a:srgbClr val="FFFFFF"/>
                </a:solidFill>
              </a:rPr>
              <a:t>I</a:t>
            </a:r>
            <a:r>
              <a:rPr lang="pt-BR" sz="2800" dirty="0" smtClean="0">
                <a:solidFill>
                  <a:srgbClr val="FFFFFF"/>
                </a:solidFill>
              </a:rPr>
              <a:t>ndustriais</a:t>
            </a: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8304015" y="6499225"/>
            <a:ext cx="536575" cy="320675"/>
            <a:chOff x="5430" y="4126"/>
            <a:chExt cx="338" cy="202"/>
          </a:xfrm>
        </p:grpSpPr>
        <p:sp>
          <p:nvSpPr>
            <p:cNvPr id="5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6" name="AutoShape 65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28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33146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 dirty="0" smtClean="0"/>
              <a:t>Programa SCD</a:t>
            </a:r>
            <a:endParaRPr lang="pt-BR" sz="3600" b="0" dirty="0"/>
          </a:p>
        </p:txBody>
      </p:sp>
      <p:sp>
        <p:nvSpPr>
          <p:cNvPr id="46" name="TextBox 45">
            <a:hlinkClick r:id="rId3" action="ppaction://hlinkpres?slideindex=1&amp;slidetitle="/>
          </p:cNvPr>
          <p:cNvSpPr txBox="1"/>
          <p:nvPr/>
        </p:nvSpPr>
        <p:spPr>
          <a:xfrm>
            <a:off x="457199" y="1464235"/>
            <a:ext cx="783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/>
              <a:t>Sat</a:t>
            </a:r>
            <a:r>
              <a:rPr lang="en-US" sz="2000" dirty="0" err="1" smtClean="0"/>
              <a:t>élites</a:t>
            </a:r>
            <a:r>
              <a:rPr lang="en-US" sz="2000" dirty="0" smtClean="0"/>
              <a:t> SCD1  e SCD2 </a:t>
            </a:r>
            <a:r>
              <a:rPr lang="en-US" sz="2000" dirty="0" err="1" smtClean="0"/>
              <a:t>operam</a:t>
            </a:r>
            <a:r>
              <a:rPr lang="en-US" sz="2000" dirty="0" smtClean="0"/>
              <a:t> o </a:t>
            </a:r>
            <a:r>
              <a:rPr lang="en-US" sz="2000" dirty="0" err="1" smtClean="0"/>
              <a:t>Sistema</a:t>
            </a:r>
            <a:r>
              <a:rPr lang="en-US" sz="2000" dirty="0" smtClean="0"/>
              <a:t> </a:t>
            </a:r>
            <a:r>
              <a:rPr lang="en-US" sz="2000" dirty="0" err="1" smtClean="0"/>
              <a:t>Brasileiro</a:t>
            </a:r>
            <a:r>
              <a:rPr lang="en-US" sz="2000" dirty="0" smtClean="0"/>
              <a:t> de </a:t>
            </a:r>
            <a:r>
              <a:rPr lang="en-US" sz="2000" dirty="0" err="1" smtClean="0"/>
              <a:t>Coleta</a:t>
            </a:r>
            <a:r>
              <a:rPr lang="en-US" sz="2000" dirty="0" smtClean="0"/>
              <a:t> de Dados </a:t>
            </a:r>
            <a:r>
              <a:rPr lang="en-US" sz="2000" dirty="0" err="1" smtClean="0"/>
              <a:t>Ambientais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7" name="TextBox 46">
            <a:hlinkClick r:id="rId3" action="ppaction://hlinkpres?slideindex=1&amp;slidetitle="/>
          </p:cNvPr>
          <p:cNvSpPr txBox="1"/>
          <p:nvPr/>
        </p:nvSpPr>
        <p:spPr>
          <a:xfrm>
            <a:off x="457200" y="2767105"/>
            <a:ext cx="783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/>
              <a:t>Demanda</a:t>
            </a:r>
            <a:r>
              <a:rPr lang="en-US" sz="2000" dirty="0" smtClean="0"/>
              <a:t> ANA 2012 – </a:t>
            </a:r>
            <a:r>
              <a:rPr lang="en-US" sz="2000" dirty="0" err="1" smtClean="0"/>
              <a:t>atualiza</a:t>
            </a:r>
            <a:r>
              <a:rPr lang="en-US" sz="2000" dirty="0" err="1" smtClean="0"/>
              <a:t>ção</a:t>
            </a:r>
            <a:r>
              <a:rPr lang="en-US" sz="2000" dirty="0" smtClean="0"/>
              <a:t> e </a:t>
            </a:r>
            <a:r>
              <a:rPr lang="en-US" sz="2000" dirty="0" err="1" smtClean="0"/>
              <a:t>ampliação</a:t>
            </a:r>
            <a:r>
              <a:rPr lang="en-US" sz="2000" dirty="0" smtClean="0"/>
              <a:t> do </a:t>
            </a:r>
            <a:r>
              <a:rPr lang="en-US" sz="2000" dirty="0" err="1" smtClean="0"/>
              <a:t>sistema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48" name="Group 63"/>
          <p:cNvGrpSpPr>
            <a:grpSpLocks/>
          </p:cNvGrpSpPr>
          <p:nvPr/>
        </p:nvGrpSpPr>
        <p:grpSpPr bwMode="auto">
          <a:xfrm>
            <a:off x="8438484" y="6454402"/>
            <a:ext cx="536575" cy="320675"/>
            <a:chOff x="5430" y="4126"/>
            <a:chExt cx="338" cy="202"/>
          </a:xfrm>
        </p:grpSpPr>
        <p:sp>
          <p:nvSpPr>
            <p:cNvPr id="49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50" name="AutoShape 65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42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28494" y="40895"/>
            <a:ext cx="87913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2400" b="0" dirty="0" smtClean="0"/>
              <a:t>Programa Sat</a:t>
            </a:r>
            <a:r>
              <a:rPr lang="pt-BR" sz="2400" b="0" dirty="0" smtClean="0"/>
              <a:t>élite Geoestacionário de Defesa e Comunicações Estratégicas - SGDC </a:t>
            </a:r>
            <a:endParaRPr lang="pt-BR" sz="2400" b="0" dirty="0"/>
          </a:p>
        </p:txBody>
      </p:sp>
      <p:sp>
        <p:nvSpPr>
          <p:cNvPr id="2" name="Rectangle 1"/>
          <p:cNvSpPr/>
          <p:nvPr/>
        </p:nvSpPr>
        <p:spPr>
          <a:xfrm>
            <a:off x="457199" y="2703248"/>
            <a:ext cx="7999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Lucida Grande"/>
              <a:buChar char="−"/>
            </a:pPr>
            <a:r>
              <a:rPr lang="en-US" sz="2000" b="0" dirty="0" err="1" smtClean="0"/>
              <a:t>Comunicações</a:t>
            </a:r>
            <a:r>
              <a:rPr lang="en-US" sz="2000" b="0" dirty="0" smtClean="0"/>
              <a:t> </a:t>
            </a:r>
            <a:r>
              <a:rPr lang="en-US" sz="2000" b="0" dirty="0"/>
              <a:t>do </a:t>
            </a:r>
            <a:r>
              <a:rPr lang="en-US" sz="2000" b="0" dirty="0" err="1"/>
              <a:t>Ministério</a:t>
            </a:r>
            <a:r>
              <a:rPr lang="en-US" sz="2000" b="0" dirty="0"/>
              <a:t> da </a:t>
            </a:r>
            <a:r>
              <a:rPr lang="en-US" sz="2000" b="0" dirty="0" err="1"/>
              <a:t>Defesa</a:t>
            </a:r>
            <a:r>
              <a:rPr lang="en-US" sz="2000" b="0" dirty="0"/>
              <a:t> (SISCOMIS)-X</a:t>
            </a:r>
            <a:r>
              <a:rPr lang="en-US" sz="2000" b="0" dirty="0" smtClean="0"/>
              <a:t>;</a:t>
            </a:r>
          </a:p>
          <a:p>
            <a:pPr marL="342900" indent="-342900" algn="l">
              <a:buFont typeface="Lucida Grande"/>
              <a:buChar char="−"/>
            </a:pPr>
            <a:r>
              <a:rPr lang="en-US" sz="2000" b="0" dirty="0" err="1" smtClean="0"/>
              <a:t>Comunicações</a:t>
            </a:r>
            <a:r>
              <a:rPr lang="en-US" sz="2000" b="0" dirty="0" smtClean="0"/>
              <a:t> </a:t>
            </a:r>
            <a:r>
              <a:rPr lang="en-US" sz="2000" b="0" dirty="0" err="1"/>
              <a:t>Estratégicas</a:t>
            </a:r>
            <a:r>
              <a:rPr lang="en-US" sz="2000" b="0" dirty="0"/>
              <a:t> de </a:t>
            </a:r>
            <a:r>
              <a:rPr lang="en-US" sz="2000" b="0" dirty="0" err="1"/>
              <a:t>Governo</a:t>
            </a:r>
            <a:r>
              <a:rPr lang="en-US" sz="2000" b="0" dirty="0"/>
              <a:t> Federal- </a:t>
            </a:r>
            <a:r>
              <a:rPr lang="en-US" sz="2000" b="0" dirty="0" err="1"/>
              <a:t>Ka</a:t>
            </a:r>
            <a:r>
              <a:rPr lang="en-US" sz="2000" b="0" dirty="0"/>
              <a:t>;</a:t>
            </a:r>
          </a:p>
          <a:p>
            <a:pPr marL="342900" indent="-342900" algn="l">
              <a:buFont typeface="Lucida Grande"/>
              <a:buChar char="−"/>
            </a:pPr>
            <a:r>
              <a:rPr lang="en-US" sz="2000" b="0" dirty="0" err="1" smtClean="0"/>
              <a:t>Programa</a:t>
            </a:r>
            <a:r>
              <a:rPr lang="en-US" sz="2000" b="0" dirty="0" smtClean="0"/>
              <a:t> </a:t>
            </a:r>
            <a:r>
              <a:rPr lang="en-US" sz="2000" b="0" dirty="0" err="1"/>
              <a:t>Nacional</a:t>
            </a:r>
            <a:r>
              <a:rPr lang="en-US" sz="2000" b="0" dirty="0"/>
              <a:t> de Banda </a:t>
            </a:r>
            <a:r>
              <a:rPr lang="en-US" sz="2000" b="0" dirty="0" err="1"/>
              <a:t>Larga</a:t>
            </a:r>
            <a:r>
              <a:rPr lang="en-US" sz="2000" b="0" dirty="0"/>
              <a:t> – PNBL- </a:t>
            </a:r>
            <a:r>
              <a:rPr lang="en-US" sz="2000" b="0" dirty="0" err="1"/>
              <a:t>Ka</a:t>
            </a:r>
            <a:r>
              <a:rPr lang="en-US" sz="2000" b="0" dirty="0"/>
              <a:t>, </a:t>
            </a:r>
            <a:r>
              <a:rPr lang="en-US" sz="2000" b="0" dirty="0" err="1" smtClean="0"/>
              <a:t>em</a:t>
            </a:r>
            <a:r>
              <a:rPr lang="en-US" sz="2000" b="0" dirty="0"/>
              <a:t> </a:t>
            </a:r>
            <a:r>
              <a:rPr lang="en-US" sz="2000" b="0" dirty="0" err="1" smtClean="0"/>
              <a:t>aproximadamente</a:t>
            </a:r>
            <a:r>
              <a:rPr lang="en-US" sz="2000" b="0" dirty="0" smtClean="0"/>
              <a:t> </a:t>
            </a:r>
            <a:r>
              <a:rPr lang="en-US" sz="2000" b="0" dirty="0"/>
              <a:t>2.300 </a:t>
            </a:r>
            <a:r>
              <a:rPr lang="en-US" sz="2000" b="0" dirty="0" err="1"/>
              <a:t>municípios</a:t>
            </a:r>
            <a:r>
              <a:rPr lang="en-US" sz="2000" b="0" dirty="0"/>
              <a:t>;</a:t>
            </a:r>
          </a:p>
          <a:p>
            <a:pPr marL="342900" indent="-342900" algn="l">
              <a:buFont typeface="Lucida Grande"/>
              <a:buChar char="−"/>
            </a:pPr>
            <a:r>
              <a:rPr lang="en-US" sz="2000" b="0" dirty="0" err="1" smtClean="0"/>
              <a:t>Absorção</a:t>
            </a:r>
            <a:r>
              <a:rPr lang="en-US" sz="2000" b="0" dirty="0" smtClean="0"/>
              <a:t> </a:t>
            </a:r>
            <a:r>
              <a:rPr lang="en-US" sz="2000" b="0" dirty="0"/>
              <a:t>e </a:t>
            </a:r>
            <a:r>
              <a:rPr lang="en-US" sz="2000" b="0" dirty="0" err="1"/>
              <a:t>Transferência</a:t>
            </a:r>
            <a:r>
              <a:rPr lang="en-US" sz="2000" b="0" dirty="0"/>
              <a:t> de </a:t>
            </a:r>
            <a:r>
              <a:rPr lang="en-US" sz="2000" b="0" dirty="0" err="1"/>
              <a:t>Tecnologia</a:t>
            </a:r>
            <a:r>
              <a:rPr lang="en-US" sz="2000" b="0" dirty="0"/>
              <a:t> </a:t>
            </a:r>
            <a:r>
              <a:rPr lang="en-US" sz="2000" b="0" dirty="0" err="1"/>
              <a:t>para</a:t>
            </a:r>
            <a:r>
              <a:rPr lang="en-US" sz="2000" b="0" dirty="0"/>
              <a:t> o </a:t>
            </a:r>
            <a:r>
              <a:rPr lang="en-US" sz="2000" b="0" dirty="0" err="1" smtClean="0"/>
              <a:t>Setor</a:t>
            </a:r>
            <a:r>
              <a:rPr lang="en-US" sz="2000" b="0" dirty="0"/>
              <a:t> </a:t>
            </a:r>
            <a:r>
              <a:rPr lang="en-US" sz="2000" b="0" dirty="0" err="1" smtClean="0"/>
              <a:t>Aeroespacial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Brasileiro</a:t>
            </a:r>
            <a:r>
              <a:rPr lang="en-US" sz="2000" b="0" dirty="0"/>
              <a:t> </a:t>
            </a:r>
            <a:r>
              <a:rPr lang="en-US" sz="2000" b="0" dirty="0" smtClean="0"/>
              <a:t>(</a:t>
            </a:r>
            <a:r>
              <a:rPr lang="en-US" sz="2000" b="0" dirty="0"/>
              <a:t>MCTI</a:t>
            </a:r>
            <a:r>
              <a:rPr lang="en-US" sz="2000" b="0" dirty="0" smtClean="0"/>
              <a:t>).</a:t>
            </a:r>
            <a:endParaRPr lang="en-US" sz="2000" b="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199" y="1795221"/>
            <a:ext cx="2620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2400" b="0" dirty="0" smtClean="0"/>
              <a:t>Objetivos:</a:t>
            </a:r>
            <a:endParaRPr lang="pt-BR" sz="2400" b="0" dirty="0"/>
          </a:p>
        </p:txBody>
      </p:sp>
    </p:spTree>
    <p:extLst>
      <p:ext uri="{BB962C8B-B14F-4D97-AF65-F5344CB8AC3E}">
        <p14:creationId xmlns:p14="http://schemas.microsoft.com/office/powerpoint/2010/main" val="80090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644" y="1745071"/>
            <a:ext cx="7993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err="1"/>
              <a:t>Absorção</a:t>
            </a:r>
            <a:r>
              <a:rPr lang="en-US" sz="2000" b="0" dirty="0"/>
              <a:t> e </a:t>
            </a:r>
            <a:r>
              <a:rPr lang="en-US" sz="2000" b="0" dirty="0" err="1"/>
              <a:t>Transferência</a:t>
            </a:r>
            <a:r>
              <a:rPr lang="en-US" sz="2000" b="0" dirty="0"/>
              <a:t> de </a:t>
            </a:r>
            <a:r>
              <a:rPr lang="en-US" sz="2000" b="0" dirty="0" err="1"/>
              <a:t>Tecnologia</a:t>
            </a:r>
            <a:r>
              <a:rPr lang="en-US" sz="2000" b="0" dirty="0"/>
              <a:t> </a:t>
            </a:r>
            <a:r>
              <a:rPr lang="en-US" sz="2000" b="0" dirty="0" err="1"/>
              <a:t>para</a:t>
            </a:r>
            <a:r>
              <a:rPr lang="en-US" sz="2000" b="0" dirty="0"/>
              <a:t> o </a:t>
            </a:r>
            <a:r>
              <a:rPr lang="en-US" sz="2000" b="0" dirty="0" err="1"/>
              <a:t>Setor</a:t>
            </a:r>
            <a:r>
              <a:rPr lang="en-US" sz="2000" b="0" dirty="0"/>
              <a:t> </a:t>
            </a:r>
            <a:r>
              <a:rPr lang="en-US" sz="2000" b="0" dirty="0" err="1"/>
              <a:t>Aeroespacial</a:t>
            </a:r>
            <a:r>
              <a:rPr lang="en-US" sz="2000" b="0" dirty="0"/>
              <a:t> </a:t>
            </a:r>
            <a:r>
              <a:rPr lang="en-US" sz="2000" b="0" dirty="0" err="1" smtClean="0"/>
              <a:t>Brasileiro</a:t>
            </a:r>
            <a:r>
              <a:rPr lang="en-US" sz="2000" b="0" dirty="0" smtClean="0"/>
              <a:t>: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Absor</a:t>
            </a:r>
            <a:r>
              <a:rPr lang="en-US" sz="2000" b="0" dirty="0" err="1" smtClean="0"/>
              <a:t>ção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 smtClean="0"/>
              <a:t>;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Transferência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sp>
        <p:nvSpPr>
          <p:cNvPr id="3" name="Rectangle 2"/>
          <p:cNvSpPr/>
          <p:nvPr/>
        </p:nvSpPr>
        <p:spPr>
          <a:xfrm>
            <a:off x="448233" y="3608410"/>
            <a:ext cx="7993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INPE tem </a:t>
            </a:r>
            <a:r>
              <a:rPr lang="en-US" sz="2000" b="0" dirty="0" err="1" smtClean="0"/>
              <a:t>sido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cliente</a:t>
            </a:r>
            <a:r>
              <a:rPr lang="en-US" sz="2000" b="0" dirty="0" smtClean="0"/>
              <a:t> dos </a:t>
            </a:r>
            <a:r>
              <a:rPr lang="en-US" sz="2000" b="0" dirty="0" err="1" smtClean="0"/>
              <a:t>dois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programas</a:t>
            </a:r>
            <a:r>
              <a:rPr lang="en-US" sz="2000" b="0" dirty="0" smtClean="0"/>
              <a:t>: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Absor</a:t>
            </a:r>
            <a:r>
              <a:rPr lang="en-US" sz="2000" b="0" dirty="0" err="1" smtClean="0"/>
              <a:t>ção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/>
              <a:t> </a:t>
            </a:r>
            <a:r>
              <a:rPr lang="en-US" sz="2000" b="0" dirty="0" smtClean="0"/>
              <a:t>– </a:t>
            </a:r>
            <a:r>
              <a:rPr lang="en-US" sz="2000" b="0" dirty="0" err="1" smtClean="0"/>
              <a:t>treiamento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pessoal</a:t>
            </a:r>
            <a:endParaRPr lang="en-US" sz="2000" b="0" dirty="0" smtClean="0"/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Transferência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/>
              <a:t> </a:t>
            </a:r>
            <a:r>
              <a:rPr lang="en-US" sz="2000" b="0" dirty="0" smtClean="0"/>
              <a:t>– </a:t>
            </a:r>
            <a:r>
              <a:rPr lang="en-US" sz="2000" b="0" dirty="0" err="1" smtClean="0"/>
              <a:t>expansão</a:t>
            </a:r>
            <a:r>
              <a:rPr lang="en-US" sz="2000" b="0" dirty="0" smtClean="0"/>
              <a:t> do LIT.</a:t>
            </a:r>
            <a:endParaRPr lang="en-US" sz="2000" b="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8494" y="40895"/>
            <a:ext cx="87913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2400" b="0" dirty="0" smtClean="0"/>
              <a:t>Programa Sat</a:t>
            </a:r>
            <a:r>
              <a:rPr lang="pt-BR" sz="2400" b="0" dirty="0" smtClean="0"/>
              <a:t>élite Geoestacionário de Defesa e Comunicações Estratégicas - SGDC </a:t>
            </a:r>
            <a:r>
              <a:rPr lang="pt-BR" sz="1800" b="0" i="1" dirty="0" smtClean="0"/>
              <a:t>(cont.)</a:t>
            </a:r>
            <a:endParaRPr lang="pt-BR" sz="1800" b="0" i="1" dirty="0"/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8438484" y="6454402"/>
            <a:ext cx="536575" cy="320675"/>
            <a:chOff x="5430" y="4126"/>
            <a:chExt cx="338" cy="202"/>
          </a:xfrm>
        </p:grpSpPr>
        <p:sp>
          <p:nvSpPr>
            <p:cNvPr id="10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1" name="AutoShape 65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44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76200" y="12192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1950</a:t>
            </a:r>
            <a:endParaRPr lang="pt-BR" dirty="0"/>
          </a:p>
        </p:txBody>
      </p:sp>
      <p:sp>
        <p:nvSpPr>
          <p:cNvPr id="7" name="Divisa 6"/>
          <p:cNvSpPr/>
          <p:nvPr/>
        </p:nvSpPr>
        <p:spPr bwMode="auto">
          <a:xfrm>
            <a:off x="1676400" y="1371600"/>
            <a:ext cx="762000" cy="4572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86000" y="12192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1957</a:t>
            </a:r>
            <a:endParaRPr lang="pt-BR" dirty="0"/>
          </a:p>
        </p:txBody>
      </p:sp>
      <p:sp>
        <p:nvSpPr>
          <p:cNvPr id="9" name="Divisa 8"/>
          <p:cNvSpPr/>
          <p:nvPr/>
        </p:nvSpPr>
        <p:spPr bwMode="auto">
          <a:xfrm>
            <a:off x="4114800" y="1371600"/>
            <a:ext cx="762000" cy="457200"/>
          </a:xfrm>
          <a:prstGeom prst="chevron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Divisa 9"/>
          <p:cNvSpPr/>
          <p:nvPr/>
        </p:nvSpPr>
        <p:spPr bwMode="auto">
          <a:xfrm>
            <a:off x="6477000" y="1371600"/>
            <a:ext cx="762000" cy="457200"/>
          </a:xfrm>
          <a:prstGeom prst="chevron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24400" y="12192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1958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010400" y="12192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1961</a:t>
            </a:r>
            <a:endParaRPr lang="pt-BR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1905000" cy="2286000"/>
          </a:xfrm>
          <a:prstGeom prst="rect">
            <a:avLst/>
          </a:prstGeom>
        </p:spPr>
      </p:pic>
      <p:pic>
        <p:nvPicPr>
          <p:cNvPr id="15" name="Imagem 14" descr="1967_CPA_3496.jpg"/>
          <p:cNvPicPr>
            <a:picLocks noChangeAspect="1"/>
          </p:cNvPicPr>
          <p:nvPr/>
        </p:nvPicPr>
        <p:blipFill>
          <a:blip r:embed="rId3" cstate="print"/>
          <a:srcRect l="8172" t="6610" r="7389" b="7461"/>
          <a:stretch>
            <a:fillRect/>
          </a:stretch>
        </p:blipFill>
        <p:spPr>
          <a:xfrm>
            <a:off x="2057400" y="1905000"/>
            <a:ext cx="2286000" cy="2362200"/>
          </a:xfrm>
          <a:prstGeom prst="rect">
            <a:avLst/>
          </a:prstGeom>
        </p:spPr>
      </p:pic>
      <p:pic>
        <p:nvPicPr>
          <p:cNvPr id="16" name="Imagem 1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828800"/>
            <a:ext cx="2362200" cy="2438400"/>
          </a:xfrm>
          <a:prstGeom prst="rect">
            <a:avLst/>
          </a:prstGeom>
        </p:spPr>
      </p:pic>
      <p:pic>
        <p:nvPicPr>
          <p:cNvPr id="17" name="Imagem 16" descr="imagesAE5CX8K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352800"/>
            <a:ext cx="868680" cy="914400"/>
          </a:xfrm>
          <a:prstGeom prst="rect">
            <a:avLst/>
          </a:prstGeom>
        </p:spPr>
      </p:pic>
      <p:sp>
        <p:nvSpPr>
          <p:cNvPr id="18" name="Divisa 17"/>
          <p:cNvSpPr/>
          <p:nvPr/>
        </p:nvSpPr>
        <p:spPr bwMode="auto">
          <a:xfrm>
            <a:off x="4114800" y="1371600"/>
            <a:ext cx="762000" cy="4572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9" name="Divisa 18"/>
          <p:cNvSpPr/>
          <p:nvPr/>
        </p:nvSpPr>
        <p:spPr bwMode="auto">
          <a:xfrm>
            <a:off x="6477000" y="1371600"/>
            <a:ext cx="762000" cy="4572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1" name="Imagem 20" descr="img33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1905000"/>
            <a:ext cx="2133600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28494" y="40895"/>
            <a:ext cx="8791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4000" b="0" dirty="0" smtClean="0"/>
              <a:t>Conclus</a:t>
            </a:r>
            <a:r>
              <a:rPr lang="pt-BR" sz="4000" b="0" dirty="0" smtClean="0"/>
              <a:t>ão</a:t>
            </a:r>
            <a:endParaRPr lang="pt-BR" sz="4000" b="0" i="1" dirty="0"/>
          </a:p>
        </p:txBody>
      </p:sp>
      <p:sp>
        <p:nvSpPr>
          <p:cNvPr id="3" name="Rectangle 2"/>
          <p:cNvSpPr/>
          <p:nvPr/>
        </p:nvSpPr>
        <p:spPr>
          <a:xfrm>
            <a:off x="343644" y="1241717"/>
            <a:ext cx="8576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Meta do PNAE - </a:t>
            </a:r>
            <a:r>
              <a:rPr lang="en-US" sz="2000" b="0" dirty="0" err="1" smtClean="0"/>
              <a:t>capacit</a:t>
            </a:r>
            <a:r>
              <a:rPr lang="en-US" sz="2000" b="0" dirty="0" err="1" smtClean="0"/>
              <a:t>ção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nacional</a:t>
            </a:r>
            <a:r>
              <a:rPr lang="en-US" sz="2000" b="0" dirty="0" smtClean="0"/>
              <a:t> no </a:t>
            </a:r>
            <a:r>
              <a:rPr lang="en-US" sz="2000" b="0" dirty="0" err="1" smtClean="0"/>
              <a:t>projeto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fabricação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integração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colocação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órbita</a:t>
            </a:r>
            <a:r>
              <a:rPr lang="en-US" sz="2000" b="0" dirty="0" smtClean="0"/>
              <a:t> e </a:t>
            </a:r>
            <a:r>
              <a:rPr lang="en-US" sz="2000" b="0" dirty="0" err="1" smtClean="0"/>
              <a:t>operação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sistemas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espaciais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sp>
        <p:nvSpPr>
          <p:cNvPr id="4" name="Rectangle 3"/>
          <p:cNvSpPr/>
          <p:nvPr/>
        </p:nvSpPr>
        <p:spPr>
          <a:xfrm>
            <a:off x="448231" y="2656750"/>
            <a:ext cx="7993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- </a:t>
            </a:r>
            <a:r>
              <a:rPr lang="en-US" sz="2000" b="0" dirty="0" err="1" smtClean="0"/>
              <a:t>Utiliza</a:t>
            </a:r>
            <a:r>
              <a:rPr lang="en-US" sz="2000" b="0" dirty="0" err="1" smtClean="0"/>
              <a:t>ção</a:t>
            </a:r>
            <a:r>
              <a:rPr lang="en-US" sz="2000" b="0" dirty="0" smtClean="0"/>
              <a:t> do </a:t>
            </a:r>
            <a:r>
              <a:rPr lang="en-US" sz="2000" b="0" dirty="0" err="1" smtClean="0"/>
              <a:t>poder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compra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para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apoiar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capacitação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nacional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satélties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geoestacionários</a:t>
            </a:r>
            <a:r>
              <a:rPr lang="en-US" sz="2000" b="0" dirty="0" smtClean="0"/>
              <a:t>, no </a:t>
            </a:r>
            <a:r>
              <a:rPr lang="en-US" sz="2000" b="0" dirty="0" err="1" smtClean="0"/>
              <a:t>âmbito</a:t>
            </a:r>
            <a:r>
              <a:rPr lang="en-US" sz="2000" b="0" dirty="0" smtClean="0"/>
              <a:t> do PNAE. </a:t>
            </a:r>
            <a:endParaRPr lang="en-US" sz="2000" b="0" dirty="0"/>
          </a:p>
        </p:txBody>
      </p:sp>
      <p:sp>
        <p:nvSpPr>
          <p:cNvPr id="5" name="Rectangle 4"/>
          <p:cNvSpPr/>
          <p:nvPr/>
        </p:nvSpPr>
        <p:spPr>
          <a:xfrm>
            <a:off x="510985" y="3384281"/>
            <a:ext cx="7993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- Articular </a:t>
            </a:r>
            <a:r>
              <a:rPr lang="en-US" sz="2000" b="0" dirty="0" err="1" smtClean="0"/>
              <a:t>programas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Absor</a:t>
            </a:r>
            <a:r>
              <a:rPr lang="en-US" sz="2000" b="0" dirty="0" err="1" smtClean="0"/>
              <a:t>ção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 smtClean="0"/>
              <a:t> e </a:t>
            </a:r>
            <a:r>
              <a:rPr lang="en-US" sz="2000" b="0" dirty="0" err="1" smtClean="0"/>
              <a:t>Transferência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Tecnologia</a:t>
            </a:r>
            <a:r>
              <a:rPr lang="en-US" sz="2000" b="0" dirty="0" smtClean="0"/>
              <a:t> com </a:t>
            </a:r>
            <a:r>
              <a:rPr lang="en-US" sz="2000" b="0" dirty="0" err="1" smtClean="0"/>
              <a:t>programas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correntes</a:t>
            </a:r>
            <a:r>
              <a:rPr lang="en-US" sz="2000" b="0" dirty="0" smtClean="0"/>
              <a:t> do PNAE.</a:t>
            </a:r>
            <a:endParaRPr 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510985" y="4706832"/>
            <a:ext cx="7993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Articular </a:t>
            </a:r>
            <a:r>
              <a:rPr lang="en-US" sz="2000" b="0" dirty="0" err="1" smtClean="0"/>
              <a:t>demanda</a:t>
            </a:r>
            <a:r>
              <a:rPr lang="en-US" sz="2000" b="0" dirty="0"/>
              <a:t> </a:t>
            </a:r>
            <a:r>
              <a:rPr lang="en-US" sz="2000" b="0" dirty="0" smtClean="0"/>
              <a:t>SCD-ANA com </a:t>
            </a:r>
            <a:r>
              <a:rPr lang="en-US" sz="2000" b="0" dirty="0" err="1" smtClean="0"/>
              <a:t>programas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j</a:t>
            </a:r>
            <a:r>
              <a:rPr lang="en-US" sz="2000" b="0" dirty="0" err="1" smtClean="0"/>
              <a:t>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existentes</a:t>
            </a:r>
            <a:r>
              <a:rPr lang="en-US" sz="2000" b="0" dirty="0" smtClean="0"/>
              <a:t> no </a:t>
            </a:r>
            <a:r>
              <a:rPr lang="en-US" sz="2000" b="0" dirty="0" err="1" smtClean="0"/>
              <a:t>âmbito</a:t>
            </a:r>
            <a:r>
              <a:rPr lang="en-US" sz="2000" b="0" dirty="0" smtClean="0"/>
              <a:t> do PNAE.</a:t>
            </a:r>
            <a:endParaRPr lang="en-US" sz="2000" b="0" dirty="0"/>
          </a:p>
        </p:txBody>
      </p:sp>
      <p:sp>
        <p:nvSpPr>
          <p:cNvPr id="7" name="Rectangle 6"/>
          <p:cNvSpPr/>
          <p:nvPr/>
        </p:nvSpPr>
        <p:spPr>
          <a:xfrm>
            <a:off x="510985" y="4292222"/>
            <a:ext cx="836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SCD</a:t>
            </a:r>
            <a:endParaRPr lang="en-US" sz="2000" b="0" dirty="0"/>
          </a:p>
        </p:txBody>
      </p:sp>
      <p:sp>
        <p:nvSpPr>
          <p:cNvPr id="8" name="Rectangle 7"/>
          <p:cNvSpPr/>
          <p:nvPr/>
        </p:nvSpPr>
        <p:spPr>
          <a:xfrm>
            <a:off x="448231" y="2180179"/>
            <a:ext cx="1150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smtClean="0"/>
              <a:t>SGDC</a:t>
            </a:r>
            <a:endParaRPr lang="en-US" sz="2000" b="0" dirty="0"/>
          </a:p>
        </p:txBody>
      </p:sp>
      <p:sp>
        <p:nvSpPr>
          <p:cNvPr id="9" name="Rectangle 8"/>
          <p:cNvSpPr/>
          <p:nvPr/>
        </p:nvSpPr>
        <p:spPr>
          <a:xfrm>
            <a:off x="528916" y="5438659"/>
            <a:ext cx="7993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dirty="0" err="1" smtClean="0"/>
              <a:t>Efetuar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contratações</a:t>
            </a:r>
            <a:r>
              <a:rPr lang="en-US" sz="2000" b="0" dirty="0" smtClean="0"/>
              <a:t> no </a:t>
            </a:r>
            <a:r>
              <a:rPr lang="en-US" sz="2000" b="0" dirty="0" err="1" smtClean="0"/>
              <a:t>âmbito</a:t>
            </a:r>
            <a:r>
              <a:rPr lang="en-US" sz="2000" b="0" dirty="0" smtClean="0"/>
              <a:t> do </a:t>
            </a:r>
            <a:r>
              <a:rPr lang="en-US" sz="2000" b="0" dirty="0" err="1" smtClean="0"/>
              <a:t>arranjo</a:t>
            </a:r>
            <a:r>
              <a:rPr lang="en-US" sz="2000" b="0" dirty="0" smtClean="0"/>
              <a:t> industrial </a:t>
            </a:r>
            <a:r>
              <a:rPr lang="en-US" sz="2000" b="0" dirty="0" err="1" smtClean="0"/>
              <a:t>já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estabelecido</a:t>
            </a:r>
            <a:r>
              <a:rPr lang="en-US" sz="2000" b="0" dirty="0" smtClean="0"/>
              <a:t> a </a:t>
            </a:r>
            <a:r>
              <a:rPr lang="en-US" sz="2000" b="0" dirty="0" err="1" smtClean="0"/>
              <a:t>partir</a:t>
            </a:r>
            <a:r>
              <a:rPr lang="en-US" sz="2000" b="0" dirty="0" smtClean="0"/>
              <a:t> das </a:t>
            </a:r>
            <a:r>
              <a:rPr lang="en-US" sz="2000" b="0" dirty="0" err="1" smtClean="0"/>
              <a:t>contratações</a:t>
            </a:r>
            <a:r>
              <a:rPr lang="en-US" sz="2000" b="0" dirty="0" smtClean="0"/>
              <a:t> PNAE, </a:t>
            </a:r>
            <a:r>
              <a:rPr lang="en-US" sz="2000" b="0" dirty="0" err="1" smtClean="0"/>
              <a:t>na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última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década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8438484" y="6454402"/>
            <a:ext cx="536575" cy="320675"/>
            <a:chOff x="5430" y="4126"/>
            <a:chExt cx="338" cy="202"/>
          </a:xfrm>
        </p:grpSpPr>
        <p:sp>
          <p:nvSpPr>
            <p:cNvPr id="11" name="Rectangle 64"/>
            <p:cNvSpPr>
              <a:spLocks noChangeArrowheads="1"/>
            </p:cNvSpPr>
            <p:nvPr/>
          </p:nvSpPr>
          <p:spPr bwMode="auto">
            <a:xfrm>
              <a:off x="5430" y="4126"/>
              <a:ext cx="338" cy="202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2" name="AutoShape 65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5466" y="4160"/>
              <a:ext cx="268" cy="134"/>
            </a:xfrm>
            <a:prstGeom prst="actionButtonHome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75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100" y="136321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1950</a:t>
            </a:r>
            <a:endParaRPr lang="pt-BR" sz="2000" dirty="0"/>
          </a:p>
        </p:txBody>
      </p:sp>
      <p:sp>
        <p:nvSpPr>
          <p:cNvPr id="3" name="Divisa 2"/>
          <p:cNvSpPr/>
          <p:nvPr/>
        </p:nvSpPr>
        <p:spPr bwMode="auto">
          <a:xfrm>
            <a:off x="936104" y="1484784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0140" y="134076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1953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16524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1968</a:t>
            </a:r>
            <a:endParaRPr lang="pt-BR" sz="2000" dirty="0"/>
          </a:p>
        </p:txBody>
      </p:sp>
      <p:sp>
        <p:nvSpPr>
          <p:cNvPr id="6" name="Divisa 5"/>
          <p:cNvSpPr/>
          <p:nvPr/>
        </p:nvSpPr>
        <p:spPr bwMode="auto">
          <a:xfrm>
            <a:off x="2160240" y="1448780"/>
            <a:ext cx="2555776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" name="Divisa 6"/>
          <p:cNvSpPr/>
          <p:nvPr/>
        </p:nvSpPr>
        <p:spPr bwMode="auto">
          <a:xfrm>
            <a:off x="5544616" y="1448780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68652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1969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1736812"/>
            <a:ext cx="10801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ITA</a:t>
            </a:r>
          </a:p>
          <a:p>
            <a:r>
              <a:rPr lang="pt-BR" sz="1100" b="0" dirty="0" smtClean="0"/>
              <a:t>Formação de recursos humanos em aeronáutica e espaço</a:t>
            </a:r>
            <a:endParaRPr lang="pt-BR" sz="1100" b="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24136" y="173681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IPD</a:t>
            </a:r>
          </a:p>
          <a:p>
            <a:r>
              <a:rPr lang="pt-BR" sz="1100" b="0" dirty="0" smtClean="0"/>
              <a:t>Pesquisa aplicada e </a:t>
            </a:r>
            <a:r>
              <a:rPr lang="pt-BR" sz="1100" b="0" dirty="0" err="1" smtClean="0"/>
              <a:t>desenvolvi-mento</a:t>
            </a:r>
            <a:endParaRPr lang="pt-BR" sz="1100" b="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176464" y="1772816"/>
            <a:ext cx="19442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BANDEIRANTE</a:t>
            </a:r>
          </a:p>
          <a:p>
            <a:endParaRPr lang="pt-BR" sz="1200" dirty="0" smtClean="0"/>
          </a:p>
          <a:p>
            <a:r>
              <a:rPr lang="pt-BR" sz="1100" b="0" dirty="0" err="1" smtClean="0"/>
              <a:t>Vôo</a:t>
            </a:r>
            <a:r>
              <a:rPr lang="pt-BR" sz="1100" b="0" dirty="0" smtClean="0"/>
              <a:t> do primeiro modelo </a:t>
            </a:r>
          </a:p>
          <a:p>
            <a:r>
              <a:rPr lang="pt-BR" sz="1100" b="0" dirty="0" smtClean="0"/>
              <a:t>do avião Bandeirante</a:t>
            </a:r>
            <a:endParaRPr lang="pt-BR" sz="1100" b="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688632" y="177281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EMBRAER</a:t>
            </a:r>
          </a:p>
          <a:p>
            <a:endParaRPr lang="pt-BR" sz="1200" dirty="0" smtClean="0"/>
          </a:p>
          <a:p>
            <a:r>
              <a:rPr lang="pt-BR" sz="1100" b="0" dirty="0" smtClean="0"/>
              <a:t>Indústria aeronáutica</a:t>
            </a:r>
            <a:endParaRPr lang="pt-BR" sz="1100" b="0" dirty="0"/>
          </a:p>
        </p:txBody>
      </p:sp>
      <p:graphicFrame>
        <p:nvGraphicFramePr>
          <p:cNvPr id="14" name="Diagrama 13"/>
          <p:cNvGraphicFramePr>
            <a:graphicFrameLocks noChangeAspect="1"/>
          </p:cNvGraphicFramePr>
          <p:nvPr/>
        </p:nvGraphicFramePr>
        <p:xfrm>
          <a:off x="576064" y="1088740"/>
          <a:ext cx="4644008" cy="28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eta para a direita 18"/>
          <p:cNvSpPr>
            <a:spLocks/>
          </p:cNvSpPr>
          <p:nvPr/>
        </p:nvSpPr>
        <p:spPr>
          <a:xfrm rot="5400000">
            <a:off x="1810769" y="2756001"/>
            <a:ext cx="1773838" cy="220232"/>
          </a:xfrm>
          <a:prstGeom prst="rightArrow">
            <a:avLst/>
          </a:prstGeom>
          <a:solidFill>
            <a:schemeClr val="bg1">
              <a:lumMod val="9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aixaDeTexto 19"/>
          <p:cNvSpPr txBox="1"/>
          <p:nvPr/>
        </p:nvSpPr>
        <p:spPr>
          <a:xfrm>
            <a:off x="2340260" y="162473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1961</a:t>
            </a:r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088232" y="462961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GO-CNAE</a:t>
            </a:r>
          </a:p>
          <a:p>
            <a:r>
              <a:rPr lang="pt-BR" sz="1200" b="0" dirty="0" smtClean="0"/>
              <a:t>Iniciativa civil na área espacial</a:t>
            </a:r>
            <a:endParaRPr lang="pt-BR" sz="1200" b="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815916" y="418101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1965</a:t>
            </a:r>
            <a:endParaRPr lang="pt-BR" sz="20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707904" y="2924944"/>
            <a:ext cx="10801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  <a:p>
            <a:r>
              <a:rPr lang="pt-BR" sz="1100" b="0" dirty="0" smtClean="0"/>
              <a:t>Centro de lançamento de foguetes</a:t>
            </a:r>
            <a:endParaRPr lang="pt-BR" sz="1100" b="0" dirty="0"/>
          </a:p>
        </p:txBody>
      </p:sp>
      <p:sp>
        <p:nvSpPr>
          <p:cNvPr id="29" name="Divisa 28"/>
          <p:cNvSpPr/>
          <p:nvPr/>
        </p:nvSpPr>
        <p:spPr bwMode="auto">
          <a:xfrm>
            <a:off x="3420380" y="4305580"/>
            <a:ext cx="467544" cy="16753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228184" y="41615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1970</a:t>
            </a:r>
            <a:endParaRPr lang="pt-BR" sz="2000" dirty="0"/>
          </a:p>
        </p:txBody>
      </p:sp>
      <p:sp>
        <p:nvSpPr>
          <p:cNvPr id="32" name="Divisa 31"/>
          <p:cNvSpPr/>
          <p:nvPr/>
        </p:nvSpPr>
        <p:spPr bwMode="auto">
          <a:xfrm>
            <a:off x="7056784" y="4269576"/>
            <a:ext cx="396044" cy="14401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380820" y="41255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1971</a:t>
            </a:r>
            <a:endParaRPr lang="pt-BR" sz="20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944216" y="3765520"/>
            <a:ext cx="15481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GETEPE</a:t>
            </a:r>
          </a:p>
          <a:p>
            <a:r>
              <a:rPr lang="pt-PT" sz="1000" b="0" dirty="0" smtClean="0"/>
              <a:t>Grupo Executivo e de Trabalho e Estudos de Projetos Espaciais</a:t>
            </a:r>
            <a:endParaRPr lang="pt-BR" sz="1000" b="0" dirty="0" smtClean="0"/>
          </a:p>
        </p:txBody>
      </p:sp>
      <p:sp>
        <p:nvSpPr>
          <p:cNvPr id="35" name="CaixaDeTexto 34"/>
          <p:cNvSpPr txBox="1"/>
          <p:nvPr/>
        </p:nvSpPr>
        <p:spPr>
          <a:xfrm>
            <a:off x="7308812" y="455760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INPE</a:t>
            </a:r>
            <a:endParaRPr lang="pt-BR" sz="1200" b="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7236804" y="36935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IAE</a:t>
            </a:r>
            <a:endParaRPr lang="pt-BR" sz="1200" b="0" dirty="0"/>
          </a:p>
        </p:txBody>
      </p:sp>
      <p:cxnSp>
        <p:nvCxnSpPr>
          <p:cNvPr id="38" name="Conector de seta reta 37"/>
          <p:cNvCxnSpPr/>
          <p:nvPr/>
        </p:nvCxnSpPr>
        <p:spPr bwMode="auto">
          <a:xfrm flipV="1">
            <a:off x="3312368" y="47736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Conector de seta reta 39"/>
          <p:cNvCxnSpPr/>
          <p:nvPr/>
        </p:nvCxnSpPr>
        <p:spPr bwMode="auto">
          <a:xfrm flipV="1">
            <a:off x="3276364" y="38735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1" name="CaixaDeTexto 40"/>
          <p:cNvSpPr txBox="1"/>
          <p:nvPr/>
        </p:nvSpPr>
        <p:spPr>
          <a:xfrm>
            <a:off x="7228849" y="333166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COBAE</a:t>
            </a:r>
            <a:endParaRPr lang="pt-BR" sz="1800" dirty="0" smtClean="0"/>
          </a:p>
        </p:txBody>
      </p:sp>
      <p:sp>
        <p:nvSpPr>
          <p:cNvPr id="68" name="CaixaDeTexto 67"/>
          <p:cNvSpPr txBox="1"/>
          <p:nvPr/>
        </p:nvSpPr>
        <p:spPr>
          <a:xfrm>
            <a:off x="7272300" y="288894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</p:txBody>
      </p:sp>
      <p:sp>
        <p:nvSpPr>
          <p:cNvPr id="69" name="Divisa 68"/>
          <p:cNvSpPr/>
          <p:nvPr/>
        </p:nvSpPr>
        <p:spPr bwMode="auto">
          <a:xfrm>
            <a:off x="4644008" y="4293096"/>
            <a:ext cx="1656184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70" name="Conector de seta reta 69"/>
          <p:cNvCxnSpPr/>
          <p:nvPr/>
        </p:nvCxnSpPr>
        <p:spPr bwMode="auto">
          <a:xfrm flipV="1">
            <a:off x="4716016" y="3088995"/>
            <a:ext cx="2664296" cy="15969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76" name="Conector reto 75"/>
          <p:cNvCxnSpPr/>
          <p:nvPr/>
        </p:nvCxnSpPr>
        <p:spPr bwMode="auto">
          <a:xfrm>
            <a:off x="3743908" y="2672916"/>
            <a:ext cx="5400092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Divisa 77"/>
          <p:cNvSpPr/>
          <p:nvPr/>
        </p:nvSpPr>
        <p:spPr bwMode="auto">
          <a:xfrm>
            <a:off x="6732238" y="1448780"/>
            <a:ext cx="915069" cy="152400"/>
          </a:xfrm>
          <a:prstGeom prst="chevron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7416316" y="1232756"/>
            <a:ext cx="8382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sz="2000" b="0" dirty="0" smtClean="0">
                <a:solidFill>
                  <a:schemeClr val="bg1">
                    <a:lumMod val="65000"/>
                  </a:schemeClr>
                </a:solidFill>
              </a:rPr>
              <a:t>...</a:t>
            </a:r>
            <a:endParaRPr lang="pt-BR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1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7200" y="191869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pt-BR" altLang="ko-KR" sz="3600" b="0" dirty="0" smtClean="0">
                <a:ea typeface="HY헤드라인M" pitchFamily="18" charset="-127"/>
              </a:rPr>
              <a:t>Geotecnologias</a:t>
            </a:r>
            <a:endParaRPr lang="pt-BR" sz="3600" b="0" dirty="0"/>
          </a:p>
        </p:txBody>
      </p:sp>
      <p:sp>
        <p:nvSpPr>
          <p:cNvPr id="3" name="Text Box 57"/>
          <p:cNvSpPr txBox="1">
            <a:spLocks noChangeArrowheads="1"/>
          </p:cNvSpPr>
          <p:nvPr/>
        </p:nvSpPr>
        <p:spPr bwMode="auto">
          <a:xfrm>
            <a:off x="3773488" y="304800"/>
            <a:ext cx="5370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b="0" kern="0" dirty="0" smtClean="0"/>
              <a:t>PRODES – Taxas anuais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56125" y="342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1800" b="1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Imagem 7" descr="http://www.inpe.br/noticias/arquivos/imagens/Prodes2013_fig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1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97580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10080625"/>
              <a:gd name="connsiteY0" fmla="*/ 7559675 h 7559675"/>
              <a:gd name="connsiteX1" fmla="*/ 10080625 w 10080625"/>
              <a:gd name="connsiteY1" fmla="*/ 7559675 h 7559675"/>
              <a:gd name="connsiteX2" fmla="*/ 10080625 w 10080625"/>
              <a:gd name="connsiteY2" fmla="*/ 0 h 7559675"/>
              <a:gd name="connsiteX3" fmla="*/ 0 w 10080625"/>
              <a:gd name="connsiteY3" fmla="*/ 0 h 7559675"/>
              <a:gd name="connsiteX4" fmla="*/ 0 w 10080625"/>
              <a:gd name="connsiteY4" fmla="*/ 7559675 h 75596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080625" h="7559675">
                <a:moveTo>
                  <a:pt x="0" y="7559675"/>
                </a:moveTo>
                <a:lnTo>
                  <a:pt x="10080625" y="7559675"/>
                </a:lnTo>
                <a:lnTo>
                  <a:pt x="10080625" y="0"/>
                </a:lnTo>
                <a:lnTo>
                  <a:pt x="0" y="0"/>
                </a:lnTo>
                <a:lnTo>
                  <a:pt x="0" y="755967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402662" y="2973279"/>
            <a:ext cx="1227686" cy="659589"/>
          </a:xfrm>
          <a:custGeom>
            <a:avLst/>
            <a:gdLst>
              <a:gd name="connsiteX0" fmla="*/ 6350 w 1353439"/>
              <a:gd name="connsiteY0" fmla="*/ 720725 h 727075"/>
              <a:gd name="connsiteX1" fmla="*/ 1347089 w 1353439"/>
              <a:gd name="connsiteY1" fmla="*/ 720725 h 727075"/>
              <a:gd name="connsiteX2" fmla="*/ 1347089 w 1353439"/>
              <a:gd name="connsiteY2" fmla="*/ 6350 h 727075"/>
              <a:gd name="connsiteX3" fmla="*/ 6350 w 1353439"/>
              <a:gd name="connsiteY3" fmla="*/ 6350 h 727075"/>
              <a:gd name="connsiteX4" fmla="*/ 6350 w 1353439"/>
              <a:gd name="connsiteY4" fmla="*/ 720725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3439" h="727075">
                <a:moveTo>
                  <a:pt x="6350" y="720725"/>
                </a:moveTo>
                <a:lnTo>
                  <a:pt x="1347089" y="720725"/>
                </a:lnTo>
                <a:lnTo>
                  <a:pt x="1347089" y="6350"/>
                </a:lnTo>
                <a:lnTo>
                  <a:pt x="6350" y="6350"/>
                </a:lnTo>
                <a:lnTo>
                  <a:pt x="6350" y="7207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727D8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734721" y="2973279"/>
            <a:ext cx="1227686" cy="659589"/>
          </a:xfrm>
          <a:custGeom>
            <a:avLst/>
            <a:gdLst>
              <a:gd name="connsiteX0" fmla="*/ 6350 w 1353439"/>
              <a:gd name="connsiteY0" fmla="*/ 720725 h 727075"/>
              <a:gd name="connsiteX1" fmla="*/ 1347089 w 1353439"/>
              <a:gd name="connsiteY1" fmla="*/ 720725 h 727075"/>
              <a:gd name="connsiteX2" fmla="*/ 1347089 w 1353439"/>
              <a:gd name="connsiteY2" fmla="*/ 6350 h 727075"/>
              <a:gd name="connsiteX3" fmla="*/ 6350 w 1353439"/>
              <a:gd name="connsiteY3" fmla="*/ 6350 h 727075"/>
              <a:gd name="connsiteX4" fmla="*/ 6350 w 1353439"/>
              <a:gd name="connsiteY4" fmla="*/ 720725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3439" h="727075">
                <a:moveTo>
                  <a:pt x="6350" y="720725"/>
                </a:moveTo>
                <a:lnTo>
                  <a:pt x="1347089" y="720725"/>
                </a:lnTo>
                <a:lnTo>
                  <a:pt x="1347089" y="6350"/>
                </a:lnTo>
                <a:lnTo>
                  <a:pt x="6350" y="6350"/>
                </a:lnTo>
                <a:lnTo>
                  <a:pt x="6350" y="7207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727D8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088205" y="2973279"/>
            <a:ext cx="1227686" cy="659589"/>
          </a:xfrm>
          <a:custGeom>
            <a:avLst/>
            <a:gdLst>
              <a:gd name="connsiteX0" fmla="*/ 6350 w 1353439"/>
              <a:gd name="connsiteY0" fmla="*/ 720725 h 727075"/>
              <a:gd name="connsiteX1" fmla="*/ 1347089 w 1353439"/>
              <a:gd name="connsiteY1" fmla="*/ 720725 h 727075"/>
              <a:gd name="connsiteX2" fmla="*/ 1347089 w 1353439"/>
              <a:gd name="connsiteY2" fmla="*/ 6350 h 727075"/>
              <a:gd name="connsiteX3" fmla="*/ 6350 w 1353439"/>
              <a:gd name="connsiteY3" fmla="*/ 6350 h 727075"/>
              <a:gd name="connsiteX4" fmla="*/ 6350 w 1353439"/>
              <a:gd name="connsiteY4" fmla="*/ 720725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3439" h="727075">
                <a:moveTo>
                  <a:pt x="6350" y="720725"/>
                </a:moveTo>
                <a:lnTo>
                  <a:pt x="1347089" y="720725"/>
                </a:lnTo>
                <a:lnTo>
                  <a:pt x="1347089" y="6350"/>
                </a:lnTo>
                <a:lnTo>
                  <a:pt x="6350" y="6350"/>
                </a:lnTo>
                <a:lnTo>
                  <a:pt x="6350" y="7207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727D8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7430976" y="2973279"/>
            <a:ext cx="1227686" cy="659589"/>
          </a:xfrm>
          <a:custGeom>
            <a:avLst/>
            <a:gdLst>
              <a:gd name="connsiteX0" fmla="*/ 6350 w 1353439"/>
              <a:gd name="connsiteY0" fmla="*/ 720725 h 727075"/>
              <a:gd name="connsiteX1" fmla="*/ 1347089 w 1353439"/>
              <a:gd name="connsiteY1" fmla="*/ 720725 h 727075"/>
              <a:gd name="connsiteX2" fmla="*/ 1347089 w 1353439"/>
              <a:gd name="connsiteY2" fmla="*/ 6350 h 727075"/>
              <a:gd name="connsiteX3" fmla="*/ 6350 w 1353439"/>
              <a:gd name="connsiteY3" fmla="*/ 6350 h 727075"/>
              <a:gd name="connsiteX4" fmla="*/ 6350 w 1353439"/>
              <a:gd name="connsiteY4" fmla="*/ 720725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3439" h="727075">
                <a:moveTo>
                  <a:pt x="6350" y="720725"/>
                </a:moveTo>
                <a:lnTo>
                  <a:pt x="1347089" y="720725"/>
                </a:lnTo>
                <a:lnTo>
                  <a:pt x="1347089" y="6350"/>
                </a:lnTo>
                <a:lnTo>
                  <a:pt x="6350" y="6350"/>
                </a:lnTo>
                <a:lnTo>
                  <a:pt x="6350" y="7207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727D8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538456" y="3059768"/>
            <a:ext cx="949271" cy="503857"/>
          </a:xfrm>
          <a:custGeom>
            <a:avLst/>
            <a:gdLst>
              <a:gd name="connsiteX0" fmla="*/ 0 w 1046505"/>
              <a:gd name="connsiteY0" fmla="*/ 555409 h 555409"/>
              <a:gd name="connsiteX1" fmla="*/ 1046505 w 1046505"/>
              <a:gd name="connsiteY1" fmla="*/ 555409 h 555409"/>
              <a:gd name="connsiteX2" fmla="*/ 1046505 w 1046505"/>
              <a:gd name="connsiteY2" fmla="*/ 0 h 555409"/>
              <a:gd name="connsiteX3" fmla="*/ 0 w 1046505"/>
              <a:gd name="connsiteY3" fmla="*/ 0 h 555409"/>
              <a:gd name="connsiteX4" fmla="*/ 0 w 1046505"/>
              <a:gd name="connsiteY4" fmla="*/ 555409 h 555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46505" h="555409">
                <a:moveTo>
                  <a:pt x="0" y="555409"/>
                </a:moveTo>
                <a:lnTo>
                  <a:pt x="1046505" y="555409"/>
                </a:lnTo>
                <a:lnTo>
                  <a:pt x="1046505" y="0"/>
                </a:lnTo>
                <a:lnTo>
                  <a:pt x="0" y="0"/>
                </a:lnTo>
                <a:lnTo>
                  <a:pt x="0" y="555409"/>
                </a:lnTo>
              </a:path>
            </a:pathLst>
          </a:custGeom>
          <a:solidFill>
            <a:srgbClr val="7097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532696" y="3054007"/>
            <a:ext cx="960791" cy="515378"/>
          </a:xfrm>
          <a:custGeom>
            <a:avLst/>
            <a:gdLst>
              <a:gd name="connsiteX0" fmla="*/ 6350 w 1059205"/>
              <a:gd name="connsiteY0" fmla="*/ 561759 h 568109"/>
              <a:gd name="connsiteX1" fmla="*/ 1052855 w 1059205"/>
              <a:gd name="connsiteY1" fmla="*/ 561759 h 568109"/>
              <a:gd name="connsiteX2" fmla="*/ 1052855 w 1059205"/>
              <a:gd name="connsiteY2" fmla="*/ 6350 h 568109"/>
              <a:gd name="connsiteX3" fmla="*/ 6350 w 1059205"/>
              <a:gd name="connsiteY3" fmla="*/ 6350 h 568109"/>
              <a:gd name="connsiteX4" fmla="*/ 6350 w 1059205"/>
              <a:gd name="connsiteY4" fmla="*/ 561759 h 5681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59205" h="568109">
                <a:moveTo>
                  <a:pt x="6350" y="561759"/>
                </a:moveTo>
                <a:lnTo>
                  <a:pt x="1052855" y="561759"/>
                </a:lnTo>
                <a:lnTo>
                  <a:pt x="1052855" y="6350"/>
                </a:lnTo>
                <a:lnTo>
                  <a:pt x="6350" y="6350"/>
                </a:lnTo>
                <a:lnTo>
                  <a:pt x="6350" y="56175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9184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886400" y="3059768"/>
            <a:ext cx="949271" cy="503857"/>
          </a:xfrm>
          <a:custGeom>
            <a:avLst/>
            <a:gdLst>
              <a:gd name="connsiteX0" fmla="*/ 0 w 1046505"/>
              <a:gd name="connsiteY0" fmla="*/ 555409 h 555409"/>
              <a:gd name="connsiteX1" fmla="*/ 1046505 w 1046505"/>
              <a:gd name="connsiteY1" fmla="*/ 555409 h 555409"/>
              <a:gd name="connsiteX2" fmla="*/ 1046505 w 1046505"/>
              <a:gd name="connsiteY2" fmla="*/ 0 h 555409"/>
              <a:gd name="connsiteX3" fmla="*/ 0 w 1046505"/>
              <a:gd name="connsiteY3" fmla="*/ 0 h 555409"/>
              <a:gd name="connsiteX4" fmla="*/ 0 w 1046505"/>
              <a:gd name="connsiteY4" fmla="*/ 555409 h 555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46505" h="555409">
                <a:moveTo>
                  <a:pt x="0" y="555409"/>
                </a:moveTo>
                <a:lnTo>
                  <a:pt x="1046505" y="555409"/>
                </a:lnTo>
                <a:lnTo>
                  <a:pt x="1046505" y="0"/>
                </a:lnTo>
                <a:lnTo>
                  <a:pt x="0" y="0"/>
                </a:lnTo>
                <a:lnTo>
                  <a:pt x="0" y="555409"/>
                </a:lnTo>
              </a:path>
            </a:pathLst>
          </a:custGeom>
          <a:solidFill>
            <a:srgbClr val="7097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880640" y="3054007"/>
            <a:ext cx="960791" cy="515378"/>
          </a:xfrm>
          <a:custGeom>
            <a:avLst/>
            <a:gdLst>
              <a:gd name="connsiteX0" fmla="*/ 6350 w 1059205"/>
              <a:gd name="connsiteY0" fmla="*/ 561759 h 568109"/>
              <a:gd name="connsiteX1" fmla="*/ 1052855 w 1059205"/>
              <a:gd name="connsiteY1" fmla="*/ 561759 h 568109"/>
              <a:gd name="connsiteX2" fmla="*/ 1052855 w 1059205"/>
              <a:gd name="connsiteY2" fmla="*/ 6350 h 568109"/>
              <a:gd name="connsiteX3" fmla="*/ 6350 w 1059205"/>
              <a:gd name="connsiteY3" fmla="*/ 6350 h 568109"/>
              <a:gd name="connsiteX4" fmla="*/ 6350 w 1059205"/>
              <a:gd name="connsiteY4" fmla="*/ 561759 h 5681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59205" h="568109">
                <a:moveTo>
                  <a:pt x="6350" y="561759"/>
                </a:moveTo>
                <a:lnTo>
                  <a:pt x="1052855" y="561759"/>
                </a:lnTo>
                <a:lnTo>
                  <a:pt x="1052855" y="6350"/>
                </a:lnTo>
                <a:lnTo>
                  <a:pt x="6350" y="6350"/>
                </a:lnTo>
                <a:lnTo>
                  <a:pt x="6350" y="56175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9184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189952" y="4878507"/>
            <a:ext cx="1379635" cy="750180"/>
          </a:xfrm>
          <a:custGeom>
            <a:avLst/>
            <a:gdLst>
              <a:gd name="connsiteX0" fmla="*/ 6350 w 1520952"/>
              <a:gd name="connsiteY0" fmla="*/ 820584 h 826935"/>
              <a:gd name="connsiteX1" fmla="*/ 1514601 w 1520952"/>
              <a:gd name="connsiteY1" fmla="*/ 820584 h 826935"/>
              <a:gd name="connsiteX2" fmla="*/ 1514601 w 1520952"/>
              <a:gd name="connsiteY2" fmla="*/ 6350 h 826935"/>
              <a:gd name="connsiteX3" fmla="*/ 6350 w 1520952"/>
              <a:gd name="connsiteY3" fmla="*/ 6350 h 826935"/>
              <a:gd name="connsiteX4" fmla="*/ 6350 w 1520952"/>
              <a:gd name="connsiteY4" fmla="*/ 820584 h 8269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0952" h="826935">
                <a:moveTo>
                  <a:pt x="6350" y="820584"/>
                </a:moveTo>
                <a:lnTo>
                  <a:pt x="1514601" y="820584"/>
                </a:lnTo>
                <a:lnTo>
                  <a:pt x="1514601" y="6350"/>
                </a:lnTo>
                <a:lnTo>
                  <a:pt x="6350" y="6350"/>
                </a:lnTo>
                <a:lnTo>
                  <a:pt x="6350" y="82058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605802" y="4663625"/>
            <a:ext cx="1379634" cy="1181039"/>
          </a:xfrm>
          <a:custGeom>
            <a:avLst/>
            <a:gdLst>
              <a:gd name="connsiteX0" fmla="*/ 6350 w 1520951"/>
              <a:gd name="connsiteY0" fmla="*/ 1295526 h 1301877"/>
              <a:gd name="connsiteX1" fmla="*/ 1514601 w 1520951"/>
              <a:gd name="connsiteY1" fmla="*/ 1295526 h 1301877"/>
              <a:gd name="connsiteX2" fmla="*/ 1514601 w 1520951"/>
              <a:gd name="connsiteY2" fmla="*/ 6350 h 1301877"/>
              <a:gd name="connsiteX3" fmla="*/ 6350 w 1520951"/>
              <a:gd name="connsiteY3" fmla="*/ 6350 h 1301877"/>
              <a:gd name="connsiteX4" fmla="*/ 6350 w 1520951"/>
              <a:gd name="connsiteY4" fmla="*/ 1295526 h 1301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0951" h="1301877">
                <a:moveTo>
                  <a:pt x="6350" y="1295526"/>
                </a:moveTo>
                <a:lnTo>
                  <a:pt x="1514601" y="1295526"/>
                </a:lnTo>
                <a:lnTo>
                  <a:pt x="1514601" y="6350"/>
                </a:lnTo>
                <a:lnTo>
                  <a:pt x="6350" y="6350"/>
                </a:lnTo>
                <a:lnTo>
                  <a:pt x="6350" y="129552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867033" y="4969052"/>
            <a:ext cx="2582899" cy="534745"/>
          </a:xfrm>
          <a:custGeom>
            <a:avLst/>
            <a:gdLst>
              <a:gd name="connsiteX0" fmla="*/ 6350 w 2847467"/>
              <a:gd name="connsiteY0" fmla="*/ 583107 h 589457"/>
              <a:gd name="connsiteX1" fmla="*/ 2841117 w 2847467"/>
              <a:gd name="connsiteY1" fmla="*/ 583107 h 589457"/>
              <a:gd name="connsiteX2" fmla="*/ 2841117 w 2847467"/>
              <a:gd name="connsiteY2" fmla="*/ 6350 h 589457"/>
              <a:gd name="connsiteX3" fmla="*/ 6350 w 2847467"/>
              <a:gd name="connsiteY3" fmla="*/ 6350 h 589457"/>
              <a:gd name="connsiteX4" fmla="*/ 6350 w 2847467"/>
              <a:gd name="connsiteY4" fmla="*/ 583107 h 5894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47467" h="589457">
                <a:moveTo>
                  <a:pt x="6350" y="583107"/>
                </a:moveTo>
                <a:lnTo>
                  <a:pt x="2841117" y="583107"/>
                </a:lnTo>
                <a:lnTo>
                  <a:pt x="2841117" y="6350"/>
                </a:lnTo>
                <a:lnTo>
                  <a:pt x="6350" y="6350"/>
                </a:lnTo>
                <a:lnTo>
                  <a:pt x="6350" y="58310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6759820" y="4974858"/>
            <a:ext cx="1872230" cy="301740"/>
          </a:xfrm>
          <a:custGeom>
            <a:avLst/>
            <a:gdLst>
              <a:gd name="connsiteX0" fmla="*/ 0 w 2064004"/>
              <a:gd name="connsiteY0" fmla="*/ 332613 h 332613"/>
              <a:gd name="connsiteX1" fmla="*/ 2064004 w 2064004"/>
              <a:gd name="connsiteY1" fmla="*/ 332613 h 332613"/>
              <a:gd name="connsiteX2" fmla="*/ 2064004 w 2064004"/>
              <a:gd name="connsiteY2" fmla="*/ 0 h 332613"/>
              <a:gd name="connsiteX3" fmla="*/ 0 w 2064004"/>
              <a:gd name="connsiteY3" fmla="*/ 0 h 332613"/>
              <a:gd name="connsiteX4" fmla="*/ 0 w 2064004"/>
              <a:gd name="connsiteY4" fmla="*/ 332613 h 3326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64004" h="332613">
                <a:moveTo>
                  <a:pt x="0" y="332613"/>
                </a:moveTo>
                <a:lnTo>
                  <a:pt x="2064004" y="332613"/>
                </a:lnTo>
                <a:lnTo>
                  <a:pt x="2064004" y="0"/>
                </a:lnTo>
                <a:lnTo>
                  <a:pt x="0" y="0"/>
                </a:lnTo>
                <a:lnTo>
                  <a:pt x="0" y="332613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6746861" y="4961897"/>
            <a:ext cx="1898150" cy="327663"/>
          </a:xfrm>
          <a:custGeom>
            <a:avLst/>
            <a:gdLst>
              <a:gd name="connsiteX0" fmla="*/ 14287 w 2092579"/>
              <a:gd name="connsiteY0" fmla="*/ 346900 h 361188"/>
              <a:gd name="connsiteX1" fmla="*/ 2078291 w 2092579"/>
              <a:gd name="connsiteY1" fmla="*/ 346900 h 361188"/>
              <a:gd name="connsiteX2" fmla="*/ 2078291 w 2092579"/>
              <a:gd name="connsiteY2" fmla="*/ 14287 h 361188"/>
              <a:gd name="connsiteX3" fmla="*/ 14287 w 2092579"/>
              <a:gd name="connsiteY3" fmla="*/ 14287 h 361188"/>
              <a:gd name="connsiteX4" fmla="*/ 14287 w 2092579"/>
              <a:gd name="connsiteY4" fmla="*/ 346900 h 3611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92579" h="361188">
                <a:moveTo>
                  <a:pt x="14287" y="346900"/>
                </a:moveTo>
                <a:lnTo>
                  <a:pt x="2078291" y="346900"/>
                </a:lnTo>
                <a:lnTo>
                  <a:pt x="2078291" y="14287"/>
                </a:lnTo>
                <a:lnTo>
                  <a:pt x="14287" y="14287"/>
                </a:lnTo>
                <a:lnTo>
                  <a:pt x="14287" y="346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973952" y="5247795"/>
            <a:ext cx="227520" cy="20162"/>
          </a:xfrm>
          <a:custGeom>
            <a:avLst/>
            <a:gdLst>
              <a:gd name="connsiteX0" fmla="*/ 6350 w 250825"/>
              <a:gd name="connsiteY0" fmla="*/ 6985 h 22225"/>
              <a:gd name="connsiteX1" fmla="*/ 244475 w 250825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0825" h="22225">
                <a:moveTo>
                  <a:pt x="6350" y="6985"/>
                </a:moveTo>
                <a:lnTo>
                  <a:pt x="244475" y="6350"/>
                </a:lnTo>
              </a:path>
            </a:pathLst>
          </a:custGeom>
          <a:ln w="12700">
            <a:solidFill>
              <a:srgbClr val="0E2C8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45" tIns="41473" rIns="82945" bIns="41473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440" y="1002345"/>
            <a:ext cx="5806080" cy="1624491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560" y="979303"/>
            <a:ext cx="2499840" cy="1209727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000" y="2695963"/>
            <a:ext cx="2822400" cy="1728181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1040" y="2695963"/>
            <a:ext cx="5679360" cy="1728181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9920" y="5196066"/>
            <a:ext cx="241920" cy="115212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8160" y="5184544"/>
            <a:ext cx="334080" cy="115212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8160" y="5092375"/>
            <a:ext cx="345600" cy="16129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960" y="6209932"/>
            <a:ext cx="2373120" cy="391721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43040" y="6198411"/>
            <a:ext cx="4792320" cy="43780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364773" y="6624695"/>
            <a:ext cx="1697974" cy="18646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089"/>
              </a:lnSpc>
            </a:pPr>
            <a:r>
              <a:rPr lang="en-US" altLang="zh-CN" sz="1100" i="1" dirty="0">
                <a:solidFill>
                  <a:srgbClr val="112F82"/>
                </a:solidFill>
                <a:latin typeface="Calibri" pitchFamily="18" charset="0"/>
                <a:cs typeface="Calibri" pitchFamily="18" charset="0"/>
              </a:rPr>
              <a:t>Todos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i="1" dirty="0">
                <a:solidFill>
                  <a:srgbClr val="112F82"/>
                </a:solidFill>
                <a:latin typeface="Calibri" pitchFamily="18" charset="0"/>
                <a:cs typeface="Calibri" pitchFamily="18" charset="0"/>
              </a:rPr>
              <a:t>os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i="1" dirty="0">
                <a:solidFill>
                  <a:srgbClr val="112F82"/>
                </a:solidFill>
                <a:latin typeface="Calibri" pitchFamily="18" charset="0"/>
                <a:cs typeface="Calibri" pitchFamily="18" charset="0"/>
              </a:rPr>
              <a:t>direitos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i="1" dirty="0">
                <a:solidFill>
                  <a:srgbClr val="112F82"/>
                </a:solidFill>
                <a:latin typeface="Calibri" pitchFamily="18" charset="0"/>
                <a:cs typeface="Calibri" pitchFamily="18" charset="0"/>
              </a:rPr>
              <a:t>reservados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686184" y="6451877"/>
            <a:ext cx="230832" cy="262558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6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7222936" y="1440151"/>
            <a:ext cx="795089" cy="286496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US" altLang="zh-CN" sz="1600" dirty="0">
                <a:solidFill>
                  <a:srgbClr val="FFFFFF"/>
                </a:solidFill>
                <a:latin typeface="Cambria" pitchFamily="18" charset="0"/>
                <a:cs typeface="Cambria" pitchFamily="18" charset="0"/>
              </a:rPr>
              <a:t>VISIONA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4493141" y="3790478"/>
            <a:ext cx="3052118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Industrial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Espacial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Brasileira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3611817" y="3076163"/>
            <a:ext cx="782766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Empresa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4948137" y="3076163"/>
            <a:ext cx="782766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Empresa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6295977" y="3076163"/>
            <a:ext cx="782766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Empresa</a:t>
            </a:r>
          </a:p>
        </p:txBody>
      </p:sp>
      <p:sp>
        <p:nvSpPr>
          <p:cNvPr id="1024" name="TextBox 1"/>
          <p:cNvSpPr txBox="1"/>
          <p:nvPr/>
        </p:nvSpPr>
        <p:spPr>
          <a:xfrm>
            <a:off x="7643817" y="3076163"/>
            <a:ext cx="782766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Empresa</a:t>
            </a:r>
          </a:p>
        </p:txBody>
      </p:sp>
      <p:sp>
        <p:nvSpPr>
          <p:cNvPr id="1025" name="TextBox 1"/>
          <p:cNvSpPr txBox="1"/>
          <p:nvPr/>
        </p:nvSpPr>
        <p:spPr>
          <a:xfrm>
            <a:off x="827412" y="3156812"/>
            <a:ext cx="361177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ICT</a:t>
            </a:r>
          </a:p>
        </p:txBody>
      </p:sp>
      <p:sp>
        <p:nvSpPr>
          <p:cNvPr id="1026" name="TextBox 1"/>
          <p:cNvSpPr txBox="1"/>
          <p:nvPr/>
        </p:nvSpPr>
        <p:spPr>
          <a:xfrm>
            <a:off x="2175252" y="3156812"/>
            <a:ext cx="361177" cy="237979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US" altLang="zh-CN" sz="16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ICT</a:t>
            </a:r>
          </a:p>
        </p:txBody>
      </p:sp>
      <p:sp>
        <p:nvSpPr>
          <p:cNvPr id="1028" name="TextBox 1"/>
          <p:cNvSpPr txBox="1"/>
          <p:nvPr/>
        </p:nvSpPr>
        <p:spPr>
          <a:xfrm>
            <a:off x="951760" y="1313418"/>
            <a:ext cx="1356641" cy="511344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905"/>
              </a:lnSpc>
              <a:tabLst>
                <a:tab pos="46081" algn="l"/>
              </a:tabLst>
            </a:pPr>
            <a:r>
              <a:rPr lang="en-US" altLang="zh-CN" dirty="0" smtClean="0"/>
              <a:t>	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AEB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/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INPE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/</a:t>
            </a:r>
          </a:p>
          <a:p>
            <a:pPr>
              <a:lnSpc>
                <a:spcPts val="1723"/>
              </a:lnSpc>
              <a:tabLst>
                <a:tab pos="46081" algn="l"/>
              </a:tabLst>
            </a:pP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MD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/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2F2B20"/>
                </a:solidFill>
                <a:latin typeface="Cambria" pitchFamily="18" charset="0"/>
                <a:cs typeface="Cambria" pitchFamily="18" charset="0"/>
              </a:rPr>
              <a:t>Telebras</a:t>
            </a:r>
          </a:p>
        </p:txBody>
      </p:sp>
      <p:sp>
        <p:nvSpPr>
          <p:cNvPr id="1029" name="TextBox 1"/>
          <p:cNvSpPr txBox="1"/>
          <p:nvPr/>
        </p:nvSpPr>
        <p:spPr>
          <a:xfrm>
            <a:off x="3558318" y="1290375"/>
            <a:ext cx="1868964" cy="1701777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998"/>
              </a:lnSpc>
              <a:tabLst>
                <a:tab pos="126722" algn="l"/>
                <a:tab pos="529928" algn="l"/>
              </a:tabLst>
            </a:pPr>
            <a:r>
              <a:rPr lang="en-US" altLang="zh-CN" sz="11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Seleção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Tecnologias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Críticas</a:t>
            </a:r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1723"/>
              </a:lnSpc>
              <a:tabLst>
                <a:tab pos="126722" algn="l"/>
                <a:tab pos="529928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Contratos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Acordos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</a:t>
            </a:r>
          </a:p>
          <a:p>
            <a:pPr>
              <a:lnSpc>
                <a:spcPts val="1179"/>
              </a:lnSpc>
              <a:tabLst>
                <a:tab pos="126722" algn="l"/>
                <a:tab pos="529928" algn="l"/>
              </a:tabLst>
            </a:pP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Desenvolvimento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Novas</a:t>
            </a:r>
          </a:p>
          <a:p>
            <a:pPr>
              <a:lnSpc>
                <a:spcPts val="1179"/>
              </a:lnSpc>
              <a:tabLst>
                <a:tab pos="126722" algn="l"/>
                <a:tab pos="529928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Tecnologias</a:t>
            </a:r>
          </a:p>
        </p:txBody>
      </p:sp>
      <p:sp>
        <p:nvSpPr>
          <p:cNvPr id="1030" name="TextBox 1"/>
          <p:cNvSpPr txBox="1"/>
          <p:nvPr/>
        </p:nvSpPr>
        <p:spPr>
          <a:xfrm>
            <a:off x="2294867" y="4988684"/>
            <a:ext cx="1158746" cy="718986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179"/>
              </a:lnSpc>
              <a:tabLst>
                <a:tab pos="46081" algn="l"/>
                <a:tab pos="472327" algn="l"/>
              </a:tabLst>
            </a:pPr>
            <a:r>
              <a:rPr lang="en-US" altLang="zh-CN" dirty="0" smtClean="0"/>
              <a:t>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Avaliação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</a:t>
            </a:r>
          </a:p>
          <a:p>
            <a:pPr>
              <a:lnSpc>
                <a:spcPts val="1633"/>
              </a:lnSpc>
              <a:tabLst>
                <a:tab pos="46081" algn="l"/>
                <a:tab pos="472327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Propostas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</a:p>
          <a:p>
            <a:pPr>
              <a:lnSpc>
                <a:spcPts val="1542"/>
              </a:lnSpc>
              <a:tabLst>
                <a:tab pos="46081" algn="l"/>
                <a:tab pos="472327" algn="l"/>
              </a:tabLst>
            </a:pPr>
            <a:r>
              <a:rPr lang="en-US" altLang="zh-CN" dirty="0" smtClean="0"/>
              <a:t>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TT</a:t>
            </a:r>
          </a:p>
        </p:txBody>
      </p:sp>
      <p:sp>
        <p:nvSpPr>
          <p:cNvPr id="1031" name="TextBox 1"/>
          <p:cNvSpPr txBox="1"/>
          <p:nvPr/>
        </p:nvSpPr>
        <p:spPr>
          <a:xfrm>
            <a:off x="897248" y="3825042"/>
            <a:ext cx="1592383" cy="1523523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451"/>
              </a:lnSpc>
              <a:tabLst>
                <a:tab pos="46081" algn="l"/>
              </a:tabLst>
            </a:pP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Institutos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C&amp;T</a:t>
            </a:r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907"/>
              </a:lnSpc>
            </a:pPr>
            <a:endParaRPr lang="en-US" altLang="zh-CN" dirty="0" smtClean="0"/>
          </a:p>
          <a:p>
            <a:pPr>
              <a:lnSpc>
                <a:spcPts val="1905"/>
              </a:lnSpc>
              <a:tabLst>
                <a:tab pos="46081" algn="l"/>
              </a:tabLst>
            </a:pPr>
            <a:r>
              <a:rPr lang="en-US" altLang="zh-CN" dirty="0" smtClean="0"/>
              <a:t>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TextBox 1"/>
          <p:cNvSpPr txBox="1"/>
          <p:nvPr/>
        </p:nvSpPr>
        <p:spPr>
          <a:xfrm>
            <a:off x="706251" y="4825358"/>
            <a:ext cx="1240098" cy="928403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179"/>
              </a:lnSpc>
              <a:tabLst>
                <a:tab pos="23040" algn="l"/>
                <a:tab pos="138242" algn="l"/>
              </a:tabLst>
            </a:pPr>
            <a:r>
              <a:rPr lang="en-US" altLang="zh-CN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Atividades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179"/>
              </a:lnSpc>
              <a:tabLst>
                <a:tab pos="23040" algn="l"/>
                <a:tab pos="138242" algn="l"/>
              </a:tabLst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preliminares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</a:p>
          <a:p>
            <a:pPr>
              <a:lnSpc>
                <a:spcPts val="1633"/>
              </a:lnSpc>
              <a:tabLst>
                <a:tab pos="23040" algn="l"/>
                <a:tab pos="138242" algn="l"/>
              </a:tabLst>
            </a:pPr>
            <a:r>
              <a:rPr lang="en-US" altLang="zh-CN" dirty="0" smtClean="0"/>
              <a:t>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prospecção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</a:p>
          <a:p>
            <a:pPr>
              <a:lnSpc>
                <a:spcPts val="1633"/>
              </a:lnSpc>
              <a:tabLst>
                <a:tab pos="23040" algn="l"/>
                <a:tab pos="138242" algn="l"/>
              </a:tabLst>
            </a:pPr>
            <a:r>
              <a:rPr lang="en-US" altLang="zh-CN" dirty="0" smtClean="0"/>
              <a:t>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empresas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1033" name="TextBox 1"/>
          <p:cNvSpPr txBox="1"/>
          <p:nvPr/>
        </p:nvSpPr>
        <p:spPr>
          <a:xfrm>
            <a:off x="866383" y="5587787"/>
            <a:ext cx="847713" cy="203781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179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tecnologias</a:t>
            </a:r>
          </a:p>
        </p:txBody>
      </p:sp>
      <p:sp>
        <p:nvSpPr>
          <p:cNvPr id="1034" name="TextBox 1"/>
          <p:cNvSpPr txBox="1"/>
          <p:nvPr/>
        </p:nvSpPr>
        <p:spPr>
          <a:xfrm>
            <a:off x="4114063" y="5069332"/>
            <a:ext cx="2059233" cy="718986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179"/>
              </a:lnSpc>
              <a:tabLst>
                <a:tab pos="518408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Negociação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contratos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1633"/>
              </a:lnSpc>
              <a:tabLst>
                <a:tab pos="518408" algn="l"/>
              </a:tabLst>
            </a:pPr>
            <a:r>
              <a:rPr lang="en-US" altLang="zh-CN" dirty="0" smtClean="0"/>
              <a:t>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acordos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TT</a:t>
            </a:r>
          </a:p>
        </p:txBody>
      </p:sp>
      <p:sp>
        <p:nvSpPr>
          <p:cNvPr id="1035" name="TextBox 1"/>
          <p:cNvSpPr txBox="1"/>
          <p:nvPr/>
        </p:nvSpPr>
        <p:spPr>
          <a:xfrm>
            <a:off x="7063659" y="5069332"/>
            <a:ext cx="1240361" cy="203781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1179"/>
              </a:lnSpc>
            </a:pPr>
            <a:r>
              <a:rPr lang="en-US" altLang="zh-CN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Execução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TT</a:t>
            </a:r>
          </a:p>
        </p:txBody>
      </p:sp>
      <p:sp>
        <p:nvSpPr>
          <p:cNvPr id="1036" name="TextBox 1"/>
          <p:cNvSpPr txBox="1"/>
          <p:nvPr/>
        </p:nvSpPr>
        <p:spPr>
          <a:xfrm>
            <a:off x="648769" y="184339"/>
            <a:ext cx="5199741" cy="348372"/>
          </a:xfrm>
          <a:prstGeom prst="rect">
            <a:avLst/>
          </a:prstGeom>
          <a:noFill/>
        </p:spPr>
        <p:txBody>
          <a:bodyPr wrap="none" lIns="0" tIns="0" rIns="0" bIns="41473" rtlCol="0">
            <a:spAutoFit/>
          </a:bodyPr>
          <a:lstStyle/>
          <a:p>
            <a:pPr>
              <a:lnSpc>
                <a:spcPts val="2268"/>
              </a:lnSpc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Modelo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transferência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tecnologia</a:t>
            </a:r>
          </a:p>
        </p:txBody>
      </p:sp>
    </p:spTree>
    <p:extLst>
      <p:ext uri="{BB962C8B-B14F-4D97-AF65-F5344CB8AC3E}">
        <p14:creationId xmlns:p14="http://schemas.microsoft.com/office/powerpoint/2010/main" val="53211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100" y="136321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1950</a:t>
            </a:r>
            <a:endParaRPr lang="pt-BR" sz="2000" dirty="0"/>
          </a:p>
        </p:txBody>
      </p:sp>
      <p:sp>
        <p:nvSpPr>
          <p:cNvPr id="3" name="Divisa 2"/>
          <p:cNvSpPr/>
          <p:nvPr/>
        </p:nvSpPr>
        <p:spPr bwMode="auto">
          <a:xfrm>
            <a:off x="936104" y="1484784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0140" y="134076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1953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16524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1968</a:t>
            </a:r>
            <a:endParaRPr lang="pt-BR" sz="2000" dirty="0"/>
          </a:p>
        </p:txBody>
      </p:sp>
      <p:sp>
        <p:nvSpPr>
          <p:cNvPr id="6" name="Divisa 5"/>
          <p:cNvSpPr/>
          <p:nvPr/>
        </p:nvSpPr>
        <p:spPr bwMode="auto">
          <a:xfrm>
            <a:off x="2160240" y="1448780"/>
            <a:ext cx="2555776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" name="Divisa 6"/>
          <p:cNvSpPr/>
          <p:nvPr/>
        </p:nvSpPr>
        <p:spPr bwMode="auto">
          <a:xfrm>
            <a:off x="5544616" y="1448780"/>
            <a:ext cx="304800" cy="152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68652" y="13047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1969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1736812"/>
            <a:ext cx="10801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ITA</a:t>
            </a:r>
          </a:p>
          <a:p>
            <a:r>
              <a:rPr lang="pt-BR" sz="1100" b="0" dirty="0" smtClean="0"/>
              <a:t>Formação de recursos humanos em aeronáutica e espaço</a:t>
            </a:r>
            <a:endParaRPr lang="pt-BR" sz="1100" b="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24136" y="173681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IPD</a:t>
            </a:r>
          </a:p>
          <a:p>
            <a:r>
              <a:rPr lang="pt-BR" sz="1100" b="0" dirty="0" smtClean="0"/>
              <a:t>Pesquisa aplicada e </a:t>
            </a:r>
            <a:r>
              <a:rPr lang="pt-BR" sz="1100" b="0" dirty="0" err="1" smtClean="0"/>
              <a:t>desenvolvi-mento</a:t>
            </a:r>
            <a:endParaRPr lang="pt-BR" sz="1100" b="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176464" y="1772816"/>
            <a:ext cx="19442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BANDEIRANTE</a:t>
            </a:r>
          </a:p>
          <a:p>
            <a:endParaRPr lang="pt-BR" sz="1200" dirty="0" smtClean="0"/>
          </a:p>
          <a:p>
            <a:r>
              <a:rPr lang="pt-BR" sz="1100" b="0" dirty="0" err="1" smtClean="0"/>
              <a:t>Vôo</a:t>
            </a:r>
            <a:r>
              <a:rPr lang="pt-BR" sz="1100" b="0" dirty="0" smtClean="0"/>
              <a:t> do primeiro modelo </a:t>
            </a:r>
          </a:p>
          <a:p>
            <a:r>
              <a:rPr lang="pt-BR" sz="1100" b="0" dirty="0" smtClean="0"/>
              <a:t>do avião Bandeirante</a:t>
            </a:r>
            <a:endParaRPr lang="pt-BR" sz="1100" b="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688632" y="177281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EMBRAER</a:t>
            </a:r>
          </a:p>
          <a:p>
            <a:endParaRPr lang="pt-BR" sz="1200" dirty="0" smtClean="0"/>
          </a:p>
          <a:p>
            <a:r>
              <a:rPr lang="pt-BR" sz="1100" b="0" dirty="0" smtClean="0"/>
              <a:t>Indústria aeronáutica</a:t>
            </a:r>
            <a:endParaRPr lang="pt-BR" sz="1100" b="0" dirty="0"/>
          </a:p>
        </p:txBody>
      </p:sp>
      <p:graphicFrame>
        <p:nvGraphicFramePr>
          <p:cNvPr id="14" name="Diagrama 13"/>
          <p:cNvGraphicFramePr>
            <a:graphicFrameLocks noChangeAspect="1"/>
          </p:cNvGraphicFramePr>
          <p:nvPr/>
        </p:nvGraphicFramePr>
        <p:xfrm>
          <a:off x="576064" y="1088740"/>
          <a:ext cx="4644008" cy="28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eta para a direita 18"/>
          <p:cNvSpPr>
            <a:spLocks/>
          </p:cNvSpPr>
          <p:nvPr/>
        </p:nvSpPr>
        <p:spPr>
          <a:xfrm rot="5400000">
            <a:off x="1810769" y="2756001"/>
            <a:ext cx="1773838" cy="220232"/>
          </a:xfrm>
          <a:prstGeom prst="rightArrow">
            <a:avLst/>
          </a:prstGeom>
          <a:solidFill>
            <a:schemeClr val="bg1">
              <a:lumMod val="9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aixaDeTexto 19"/>
          <p:cNvSpPr txBox="1"/>
          <p:nvPr/>
        </p:nvSpPr>
        <p:spPr>
          <a:xfrm>
            <a:off x="2340260" y="162473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1961</a:t>
            </a:r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088232" y="462961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GO-CNAE</a:t>
            </a:r>
          </a:p>
          <a:p>
            <a:r>
              <a:rPr lang="pt-BR" sz="1200" b="0" dirty="0" smtClean="0"/>
              <a:t>Iniciativa civil na área espacial</a:t>
            </a:r>
            <a:endParaRPr lang="pt-BR" sz="1200" b="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815916" y="418101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1965</a:t>
            </a:r>
            <a:endParaRPr lang="pt-BR" sz="20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707904" y="2924944"/>
            <a:ext cx="10801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  <a:p>
            <a:r>
              <a:rPr lang="pt-BR" sz="1100" b="0" dirty="0" smtClean="0"/>
              <a:t>Centro de lançamento de foguetes</a:t>
            </a:r>
            <a:endParaRPr lang="pt-BR" sz="1100" b="0" dirty="0"/>
          </a:p>
        </p:txBody>
      </p:sp>
      <p:sp>
        <p:nvSpPr>
          <p:cNvPr id="29" name="Divisa 28"/>
          <p:cNvSpPr/>
          <p:nvPr/>
        </p:nvSpPr>
        <p:spPr bwMode="auto">
          <a:xfrm>
            <a:off x="3420380" y="4305580"/>
            <a:ext cx="467544" cy="16753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228184" y="41615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1970</a:t>
            </a:r>
            <a:endParaRPr lang="pt-BR" sz="20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4067944" y="4869160"/>
            <a:ext cx="29883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Operação do CLBI</a:t>
            </a:r>
          </a:p>
          <a:p>
            <a:r>
              <a:rPr lang="pt-BR" sz="1100" dirty="0" smtClean="0"/>
              <a:t>1965 – 1970</a:t>
            </a:r>
            <a:r>
              <a:rPr lang="pt-BR" sz="1100" b="0" dirty="0" smtClean="0"/>
              <a:t> - Da ordem de uma centena de foguetes de sondagem lançados do CLBI, através de cooperações internacionais com EUA, França e Alemanha.</a:t>
            </a:r>
            <a:endParaRPr lang="pt-BR" sz="1100" b="0" dirty="0"/>
          </a:p>
        </p:txBody>
      </p:sp>
      <p:sp>
        <p:nvSpPr>
          <p:cNvPr id="32" name="Divisa 31"/>
          <p:cNvSpPr/>
          <p:nvPr/>
        </p:nvSpPr>
        <p:spPr bwMode="auto">
          <a:xfrm>
            <a:off x="7056784" y="4269576"/>
            <a:ext cx="396044" cy="14401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380820" y="41255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1971</a:t>
            </a:r>
            <a:endParaRPr lang="pt-BR" sz="20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944216" y="3765520"/>
            <a:ext cx="15481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GETEPE</a:t>
            </a:r>
          </a:p>
          <a:p>
            <a:r>
              <a:rPr lang="pt-PT" sz="1000" b="0" dirty="0" smtClean="0"/>
              <a:t>Grupo Executivo e de Trabalho e Estudos de Projetos Espaciais</a:t>
            </a:r>
            <a:endParaRPr lang="pt-BR" sz="1000" b="0" dirty="0" smtClean="0"/>
          </a:p>
        </p:txBody>
      </p:sp>
      <p:sp>
        <p:nvSpPr>
          <p:cNvPr id="35" name="CaixaDeTexto 34"/>
          <p:cNvSpPr txBox="1"/>
          <p:nvPr/>
        </p:nvSpPr>
        <p:spPr>
          <a:xfrm>
            <a:off x="7308812" y="455760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INPE</a:t>
            </a:r>
            <a:endParaRPr lang="pt-BR" sz="1200" b="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7236804" y="36935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IAE</a:t>
            </a:r>
            <a:endParaRPr lang="pt-BR" sz="1200" b="0" dirty="0"/>
          </a:p>
        </p:txBody>
      </p:sp>
      <p:cxnSp>
        <p:nvCxnSpPr>
          <p:cNvPr id="38" name="Conector de seta reta 37"/>
          <p:cNvCxnSpPr/>
          <p:nvPr/>
        </p:nvCxnSpPr>
        <p:spPr bwMode="auto">
          <a:xfrm flipV="1">
            <a:off x="3312368" y="47736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Conector de seta reta 39"/>
          <p:cNvCxnSpPr/>
          <p:nvPr/>
        </p:nvCxnSpPr>
        <p:spPr bwMode="auto">
          <a:xfrm flipV="1">
            <a:off x="3276364" y="3873532"/>
            <a:ext cx="4140460" cy="36004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1" name="CaixaDeTexto 40"/>
          <p:cNvSpPr txBox="1"/>
          <p:nvPr/>
        </p:nvSpPr>
        <p:spPr>
          <a:xfrm>
            <a:off x="7228849" y="333166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COBAE</a:t>
            </a:r>
            <a:endParaRPr lang="pt-BR" sz="1800" dirty="0" smtClean="0"/>
          </a:p>
        </p:txBody>
      </p:sp>
      <p:sp>
        <p:nvSpPr>
          <p:cNvPr id="68" name="CaixaDeTexto 67"/>
          <p:cNvSpPr txBox="1"/>
          <p:nvPr/>
        </p:nvSpPr>
        <p:spPr>
          <a:xfrm>
            <a:off x="7272300" y="288894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CLBI</a:t>
            </a:r>
          </a:p>
        </p:txBody>
      </p:sp>
      <p:sp>
        <p:nvSpPr>
          <p:cNvPr id="69" name="Divisa 68"/>
          <p:cNvSpPr/>
          <p:nvPr/>
        </p:nvSpPr>
        <p:spPr bwMode="auto">
          <a:xfrm>
            <a:off x="4644008" y="4293096"/>
            <a:ext cx="1656184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70" name="Conector de seta reta 69"/>
          <p:cNvCxnSpPr/>
          <p:nvPr/>
        </p:nvCxnSpPr>
        <p:spPr bwMode="auto">
          <a:xfrm flipV="1">
            <a:off x="4716016" y="3088995"/>
            <a:ext cx="2664296" cy="15969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graphicFrame>
        <p:nvGraphicFramePr>
          <p:cNvPr id="74" name="Diagrama 73"/>
          <p:cNvGraphicFramePr>
            <a:graphicFrameLocks noChangeAspect="1"/>
          </p:cNvGraphicFramePr>
          <p:nvPr/>
        </p:nvGraphicFramePr>
        <p:xfrm>
          <a:off x="2663788" y="5877272"/>
          <a:ext cx="4860540" cy="21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6" name="Conector reto 75"/>
          <p:cNvCxnSpPr/>
          <p:nvPr/>
        </p:nvCxnSpPr>
        <p:spPr bwMode="auto">
          <a:xfrm>
            <a:off x="3743908" y="2672916"/>
            <a:ext cx="5400092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Divisa 77"/>
          <p:cNvSpPr/>
          <p:nvPr/>
        </p:nvSpPr>
        <p:spPr bwMode="auto">
          <a:xfrm>
            <a:off x="6732238" y="1448780"/>
            <a:ext cx="915069" cy="152400"/>
          </a:xfrm>
          <a:prstGeom prst="chevron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7416316" y="1232756"/>
            <a:ext cx="8382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sz="2000" b="0" dirty="0" smtClean="0">
                <a:solidFill>
                  <a:schemeClr val="bg1">
                    <a:lumMod val="65000"/>
                  </a:schemeClr>
                </a:solidFill>
              </a:rPr>
              <a:t>...</a:t>
            </a:r>
            <a:endParaRPr lang="pt-BR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Seta para a direita 18"/>
          <p:cNvSpPr>
            <a:spLocks/>
          </p:cNvSpPr>
          <p:nvPr/>
        </p:nvSpPr>
        <p:spPr>
          <a:xfrm rot="5400000">
            <a:off x="3769245" y="3633123"/>
            <a:ext cx="886222" cy="220232"/>
          </a:xfrm>
          <a:prstGeom prst="rightArrow">
            <a:avLst/>
          </a:prstGeom>
          <a:solidFill>
            <a:schemeClr val="bg1">
              <a:lumMod val="95000"/>
              <a:alpha val="2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 bwMode="auto">
          <a:xfrm>
            <a:off x="287524" y="6057292"/>
            <a:ext cx="86049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 flipV="1">
            <a:off x="0" y="5805264"/>
            <a:ext cx="9144000" cy="3600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CaixaDeTexto 44"/>
          <p:cNvSpPr txBox="1"/>
          <p:nvPr/>
        </p:nvSpPr>
        <p:spPr>
          <a:xfrm>
            <a:off x="143508" y="116632"/>
            <a:ext cx="4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smtClean="0"/>
              <a:t>INPE </a:t>
            </a:r>
            <a:r>
              <a:rPr lang="pt-BR" sz="1800" dirty="0" smtClean="0"/>
              <a:t>– Aplica</a:t>
            </a:r>
            <a:r>
              <a:rPr lang="pt-BR" sz="1800" dirty="0" smtClean="0"/>
              <a:t>ções</a:t>
            </a:r>
            <a:endParaRPr lang="pt-BR" sz="1800" dirty="0" smtClean="0"/>
          </a:p>
          <a:p>
            <a:pPr algn="l"/>
            <a:r>
              <a:rPr lang="pt-BR" sz="1800" dirty="0" smtClean="0"/>
              <a:t>1961 até o presente</a:t>
            </a:r>
            <a:endParaRPr lang="pt-BR" sz="180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251520" y="1196752"/>
            <a:ext cx="80288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0" dirty="0" smtClean="0"/>
              <a:t>Instituto, em sua história, desenvolveu capacitação para acesso ao espaço e desenvolvimento das aplicações derivadas. </a:t>
            </a:r>
          </a:p>
          <a:p>
            <a:pPr algn="l"/>
            <a:endParaRPr lang="pt-BR" sz="2000" b="0" dirty="0" smtClean="0"/>
          </a:p>
          <a:p>
            <a:pPr algn="l"/>
            <a:r>
              <a:rPr lang="pt-BR" sz="2000" b="0" dirty="0" smtClean="0"/>
              <a:t>Aplicações desenvolvidas:</a:t>
            </a:r>
          </a:p>
          <a:p>
            <a:pPr lvl="1" algn="l">
              <a:buFont typeface="Arial" pitchFamily="34" charset="0"/>
              <a:buChar char="•"/>
            </a:pPr>
            <a:r>
              <a:rPr lang="pt-BR" sz="2000" b="0" dirty="0" smtClean="0"/>
              <a:t> Ciência Espacial;</a:t>
            </a:r>
          </a:p>
          <a:p>
            <a:pPr lvl="1" algn="l">
              <a:buFont typeface="Arial" pitchFamily="34" charset="0"/>
              <a:buChar char="•"/>
            </a:pPr>
            <a:r>
              <a:rPr lang="pt-BR" sz="2000" b="0" dirty="0" smtClean="0"/>
              <a:t> Meteorologia;</a:t>
            </a:r>
          </a:p>
          <a:p>
            <a:pPr lvl="1" algn="l">
              <a:buFont typeface="Arial" pitchFamily="34" charset="0"/>
              <a:buChar char="•"/>
            </a:pPr>
            <a:r>
              <a:rPr lang="pt-BR" sz="2000" b="0" dirty="0" smtClean="0"/>
              <a:t> Observação da Terra;</a:t>
            </a:r>
          </a:p>
          <a:p>
            <a:pPr lvl="1" algn="l">
              <a:buFont typeface="Arial" pitchFamily="34" charset="0"/>
              <a:buChar char="•"/>
            </a:pPr>
            <a:r>
              <a:rPr lang="pt-BR" sz="2000" b="0" dirty="0" smtClean="0"/>
              <a:t> Ciência do Sistema Terrestre.</a:t>
            </a:r>
          </a:p>
          <a:p>
            <a:pPr lvl="1" algn="l">
              <a:buFont typeface="Arial" pitchFamily="34" charset="0"/>
              <a:buChar char="•"/>
            </a:pPr>
            <a:endParaRPr lang="pt-BR" sz="2000" b="0" dirty="0" smtClean="0"/>
          </a:p>
          <a:p>
            <a:pPr algn="l"/>
            <a:r>
              <a:rPr lang="pt-BR" sz="2000" b="0" dirty="0" smtClean="0"/>
              <a:t>Modelo:</a:t>
            </a:r>
          </a:p>
          <a:p>
            <a:pPr algn="l"/>
            <a:r>
              <a:rPr lang="pt-BR" sz="2000" b="0" dirty="0" smtClean="0"/>
              <a:t>- </a:t>
            </a:r>
            <a:r>
              <a:rPr lang="pt-BR" sz="2000" dirty="0" smtClean="0"/>
              <a:t>Formação de recursos humanos </a:t>
            </a:r>
            <a:r>
              <a:rPr lang="pt-BR" sz="2000" b="0" dirty="0" smtClean="0"/>
              <a:t>– cursos de pós-graduação;</a:t>
            </a:r>
          </a:p>
          <a:p>
            <a:pPr algn="l"/>
            <a:r>
              <a:rPr lang="pt-BR" sz="2000" b="0" dirty="0" smtClean="0"/>
              <a:t>- </a:t>
            </a:r>
            <a:r>
              <a:rPr lang="pt-BR" sz="2000" dirty="0" smtClean="0"/>
              <a:t>Pesquisa aplicada e desenvolvimento</a:t>
            </a:r>
            <a:r>
              <a:rPr lang="pt-BR" sz="2000" b="0" dirty="0" smtClean="0"/>
              <a:t> – infraestrutura de  laboratórios e programas de pesquisa e desenvolvimento;</a:t>
            </a:r>
          </a:p>
          <a:p>
            <a:pPr algn="l"/>
            <a:r>
              <a:rPr lang="pt-BR" sz="2000" b="0" dirty="0" smtClean="0"/>
              <a:t>- Disponibilização de </a:t>
            </a:r>
            <a:r>
              <a:rPr lang="pt-BR" sz="2000" dirty="0" smtClean="0"/>
              <a:t>produtos e serviços inovadores </a:t>
            </a:r>
            <a:r>
              <a:rPr lang="pt-BR" sz="2000" b="0" dirty="0" smtClean="0"/>
              <a:t>à sociedade.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 bwMode="auto">
          <a:xfrm>
            <a:off x="287524" y="6057292"/>
            <a:ext cx="86049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 flipV="1">
            <a:off x="0" y="5805264"/>
            <a:ext cx="9144000" cy="3600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CaixaDeTexto 44"/>
          <p:cNvSpPr txBox="1"/>
          <p:nvPr/>
        </p:nvSpPr>
        <p:spPr>
          <a:xfrm>
            <a:off x="143508" y="116632"/>
            <a:ext cx="4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smtClean="0"/>
              <a:t>INPE </a:t>
            </a:r>
            <a:r>
              <a:rPr lang="pt-BR" sz="1800" dirty="0" smtClean="0"/>
              <a:t>– Aplica</a:t>
            </a:r>
            <a:r>
              <a:rPr lang="pt-BR" sz="1800" dirty="0" smtClean="0"/>
              <a:t>ções</a:t>
            </a:r>
            <a:endParaRPr lang="pt-BR" sz="1800" dirty="0" smtClean="0"/>
          </a:p>
          <a:p>
            <a:pPr algn="l"/>
            <a:r>
              <a:rPr lang="pt-BR" sz="1800" dirty="0" smtClean="0"/>
              <a:t>1961 até o presente</a:t>
            </a:r>
            <a:endParaRPr lang="pt-BR" sz="18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75090"/>
              </p:ext>
            </p:extLst>
          </p:nvPr>
        </p:nvGraphicFramePr>
        <p:xfrm>
          <a:off x="14941" y="1016732"/>
          <a:ext cx="9096261" cy="594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89"/>
                <a:gridCol w="2448272"/>
                <a:gridCol w="2268379"/>
                <a:gridCol w="2232121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ÁREA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Pesquisa Básica (pós-graduação e projetos</a:t>
                      </a:r>
                      <a:r>
                        <a:rPr lang="pt-B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pesquisa básica)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Pesquisa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Aplicada e Desenvolvimento</a:t>
                      </a:r>
                    </a:p>
                    <a:p>
                      <a:pPr algn="ctr"/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Produto e Serviço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Ciências</a:t>
                      </a:r>
                      <a:r>
                        <a:rPr lang="pt-BR" sz="1600" b="1" baseline="0" dirty="0" smtClean="0"/>
                        <a:t> Espaciais e Atmosféricas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sz="1600" dirty="0" smtClean="0"/>
                        <a:t> Geofísica Espacial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sz="1600" dirty="0" smtClean="0"/>
                        <a:t> Astrofísica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Infraestrutura de Laboratórios e projetos de </a:t>
                      </a:r>
                      <a:r>
                        <a:rPr lang="pt-BR" dirty="0" err="1" smtClean="0"/>
                        <a:t>P&amp;D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Programa Clima Espacial</a:t>
                      </a:r>
                      <a:endParaRPr lang="pt-BR" dirty="0"/>
                    </a:p>
                  </a:txBody>
                  <a:tcPr/>
                </a:tc>
              </a:tr>
              <a:tr h="148560">
                <a:tc>
                  <a:txBody>
                    <a:bodyPr/>
                    <a:lstStyle/>
                    <a:p>
                      <a:endParaRPr lang="pt-BR" sz="16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Meteorologia</a:t>
                      </a:r>
                    </a:p>
                    <a:p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 Meteorologia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Infraestrutura de Laboratórios e projetos de </a:t>
                      </a:r>
                      <a:r>
                        <a:rPr lang="pt-BR" dirty="0" err="1" smtClean="0"/>
                        <a:t>P&amp;D</a:t>
                      </a:r>
                      <a:endParaRPr lang="pt-B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Previsões</a:t>
                      </a:r>
                      <a:r>
                        <a:rPr lang="pt-BR" baseline="0" dirty="0" smtClean="0"/>
                        <a:t> de Tempo</a:t>
                      </a:r>
                      <a:endParaRPr lang="pt-BR" dirty="0"/>
                    </a:p>
                  </a:txBody>
                  <a:tcPr/>
                </a:tc>
              </a:tr>
              <a:tr h="1342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Observação da Terra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 Sensoriamento Remoto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Infraestrutura de Laboratórios e projetos de </a:t>
                      </a:r>
                      <a:r>
                        <a:rPr lang="pt-BR" dirty="0" err="1" smtClean="0"/>
                        <a:t>P&amp;D</a:t>
                      </a:r>
                      <a:endParaRPr lang="pt-B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Programa Amazônia</a:t>
                      </a:r>
                      <a:endParaRPr lang="pt-BR" dirty="0"/>
                    </a:p>
                  </a:txBody>
                  <a:tcPr/>
                </a:tc>
              </a:tr>
              <a:tr h="155964">
                <a:tc>
                  <a:txBody>
                    <a:bodyPr/>
                    <a:lstStyle/>
                    <a:p>
                      <a:endParaRPr lang="pt-BR" sz="16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Ciência do Sistema Terrestre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 Ciência do Sistema</a:t>
                      </a:r>
                      <a:r>
                        <a:rPr lang="pt-BR" baseline="0" dirty="0" smtClean="0"/>
                        <a:t> Terrestre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Infraestrutura de Laboratórios e projetos de </a:t>
                      </a:r>
                      <a:r>
                        <a:rPr lang="pt-BR" dirty="0" err="1" smtClean="0"/>
                        <a:t>P&amp;D</a:t>
                      </a:r>
                      <a:endParaRPr lang="pt-B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Apoio a pol</a:t>
                      </a:r>
                      <a:r>
                        <a:rPr lang="pt-BR" dirty="0" smtClean="0"/>
                        <a:t>íticas públicas em mudanças climáticas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 bwMode="auto">
          <a:xfrm>
            <a:off x="0" y="3261808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4" name="Imagem 73" descr="DSC00673.jpg"/>
          <p:cNvPicPr>
            <a:picLocks noChangeAspect="1"/>
          </p:cNvPicPr>
          <p:nvPr/>
        </p:nvPicPr>
        <p:blipFill>
          <a:blip r:embed="rId2" cstate="print"/>
          <a:srcRect r="-55" b="12791"/>
          <a:stretch>
            <a:fillRect/>
          </a:stretch>
        </p:blipFill>
        <p:spPr>
          <a:xfrm>
            <a:off x="3353666" y="4653136"/>
            <a:ext cx="1542144" cy="1008112"/>
          </a:xfrm>
          <a:prstGeom prst="rect">
            <a:avLst/>
          </a:prstGeom>
        </p:spPr>
      </p:pic>
      <p:pic>
        <p:nvPicPr>
          <p:cNvPr id="72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1283804" cy="83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 descr="http://www.inpe.br/crc/imagens/centro_contro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786" y="4077072"/>
            <a:ext cx="1686386" cy="1059396"/>
          </a:xfrm>
          <a:prstGeom prst="rect">
            <a:avLst/>
          </a:prstGeom>
          <a:noFill/>
        </p:spPr>
      </p:pic>
      <p:pic>
        <p:nvPicPr>
          <p:cNvPr id="69" name="Imagem 68" descr="porv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753036"/>
            <a:ext cx="1429871" cy="1043372"/>
          </a:xfrm>
          <a:prstGeom prst="rect">
            <a:avLst/>
          </a:prstGeom>
        </p:spPr>
      </p:pic>
      <p:cxnSp>
        <p:nvCxnSpPr>
          <p:cNvPr id="26" name="Conector reto 25"/>
          <p:cNvCxnSpPr/>
          <p:nvPr/>
        </p:nvCxnSpPr>
        <p:spPr bwMode="auto">
          <a:xfrm flipV="1">
            <a:off x="0" y="5748277"/>
            <a:ext cx="9144000" cy="3600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CaixaDeTexto 32"/>
          <p:cNvSpPr txBox="1"/>
          <p:nvPr/>
        </p:nvSpPr>
        <p:spPr>
          <a:xfrm>
            <a:off x="1691680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1965</a:t>
            </a:r>
            <a:endParaRPr lang="pt-BR" sz="2000" dirty="0"/>
          </a:p>
        </p:txBody>
      </p:sp>
      <p:sp>
        <p:nvSpPr>
          <p:cNvPr id="34" name="Divisa 33"/>
          <p:cNvSpPr/>
          <p:nvPr/>
        </p:nvSpPr>
        <p:spPr bwMode="auto">
          <a:xfrm>
            <a:off x="1296144" y="3176972"/>
            <a:ext cx="467544" cy="16753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383868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1971</a:t>
            </a:r>
            <a:endParaRPr lang="pt-BR" sz="2000" dirty="0"/>
          </a:p>
        </p:txBody>
      </p:sp>
      <p:sp>
        <p:nvSpPr>
          <p:cNvPr id="36" name="Divisa 35"/>
          <p:cNvSpPr/>
          <p:nvPr/>
        </p:nvSpPr>
        <p:spPr bwMode="auto">
          <a:xfrm>
            <a:off x="7272300" y="3176972"/>
            <a:ext cx="396044" cy="14401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8" name="Divisa 37"/>
          <p:cNvSpPr/>
          <p:nvPr/>
        </p:nvSpPr>
        <p:spPr bwMode="auto">
          <a:xfrm>
            <a:off x="2483768" y="3176972"/>
            <a:ext cx="972108" cy="1565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76436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1961</a:t>
            </a:r>
            <a:endParaRPr lang="pt-BR" sz="20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1655676" y="2484475"/>
            <a:ext cx="24842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dirty="0" smtClean="0"/>
              <a:t>Cooperação para </a:t>
            </a:r>
          </a:p>
          <a:p>
            <a:r>
              <a:rPr lang="pt-BR" sz="1400" b="0" dirty="0" smtClean="0"/>
              <a:t>operação do CLBI</a:t>
            </a:r>
          </a:p>
          <a:p>
            <a:r>
              <a:rPr lang="pt-BR" sz="1100" b="0" dirty="0" smtClean="0"/>
              <a:t>1965 – 1970 </a:t>
            </a:r>
            <a:endParaRPr lang="pt-BR" sz="1100" b="0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143508" y="116632"/>
            <a:ext cx="4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smtClean="0"/>
              <a:t>INPE – Acesso ao Espaço</a:t>
            </a:r>
          </a:p>
          <a:p>
            <a:pPr algn="l"/>
            <a:r>
              <a:rPr lang="pt-BR" sz="1800" dirty="0" smtClean="0"/>
              <a:t>1961 - 1999</a:t>
            </a:r>
            <a:endParaRPr lang="pt-BR" sz="18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4535996" y="306896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1979</a:t>
            </a:r>
            <a:endParaRPr lang="pt-BR" sz="20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3779912" y="2494637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dirty="0" smtClean="0"/>
              <a:t>Proposição e desenvolvimento </a:t>
            </a:r>
          </a:p>
          <a:p>
            <a:r>
              <a:rPr lang="pt-BR" sz="1200" b="0" dirty="0" smtClean="0"/>
              <a:t>da MECB</a:t>
            </a:r>
            <a:endParaRPr lang="pt-BR" sz="1200" b="0" dirty="0"/>
          </a:p>
        </p:txBody>
      </p:sp>
      <p:sp>
        <p:nvSpPr>
          <p:cNvPr id="49" name="Divisa 48"/>
          <p:cNvSpPr/>
          <p:nvPr/>
        </p:nvSpPr>
        <p:spPr bwMode="auto">
          <a:xfrm>
            <a:off x="4175956" y="3176972"/>
            <a:ext cx="432048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3" name="Divisa 52"/>
          <p:cNvSpPr/>
          <p:nvPr/>
        </p:nvSpPr>
        <p:spPr bwMode="auto">
          <a:xfrm>
            <a:off x="5364088" y="3176972"/>
            <a:ext cx="1188132" cy="1800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6480212" y="30648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1993</a:t>
            </a:r>
            <a:endParaRPr lang="pt-BR" sz="2000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6372200" y="339299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Lançamento </a:t>
            </a:r>
          </a:p>
          <a:p>
            <a:r>
              <a:rPr lang="pt-BR" sz="1200" dirty="0" smtClean="0"/>
              <a:t>do SCD 1</a:t>
            </a:r>
            <a:endParaRPr lang="pt-BR" sz="1200" dirty="0"/>
          </a:p>
        </p:txBody>
      </p:sp>
      <p:sp>
        <p:nvSpPr>
          <p:cNvPr id="57" name="Retângulo 56"/>
          <p:cNvSpPr/>
          <p:nvPr/>
        </p:nvSpPr>
        <p:spPr>
          <a:xfrm>
            <a:off x="4860032" y="1925251"/>
            <a:ext cx="198022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0" dirty="0" smtClean="0">
                <a:cs typeface="Arial" pitchFamily="34" charset="0"/>
              </a:rPr>
              <a:t> </a:t>
            </a:r>
          </a:p>
          <a:p>
            <a:r>
              <a:rPr lang="pt-BR" sz="1100" b="0" dirty="0" smtClean="0">
                <a:cs typeface="Arial" pitchFamily="34" charset="0"/>
              </a:rPr>
              <a:t>Laboratório de </a:t>
            </a:r>
          </a:p>
          <a:p>
            <a:r>
              <a:rPr lang="pt-BR" sz="1100" b="0" dirty="0" smtClean="0">
                <a:cs typeface="Arial" pitchFamily="34" charset="0"/>
              </a:rPr>
              <a:t>Integração e </a:t>
            </a:r>
          </a:p>
          <a:p>
            <a:r>
              <a:rPr lang="pt-BR" sz="1100" b="0" dirty="0" smtClean="0">
                <a:cs typeface="Arial" pitchFamily="34" charset="0"/>
              </a:rPr>
              <a:t>Testes do INPE</a:t>
            </a:r>
          </a:p>
          <a:p>
            <a:r>
              <a:rPr lang="pt-BR" sz="1100" dirty="0" smtClean="0">
                <a:cs typeface="Arial" pitchFamily="34" charset="0"/>
              </a:rPr>
              <a:t>LIT/INPE</a:t>
            </a:r>
          </a:p>
          <a:p>
            <a:r>
              <a:rPr lang="pt-BR" sz="1800" b="0" dirty="0" smtClean="0">
                <a:cs typeface="Arial" pitchFamily="34" charset="0"/>
              </a:rPr>
              <a:t>1988</a:t>
            </a:r>
            <a:endParaRPr lang="pt-BR" sz="1800" b="0" dirty="0"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5292080" y="3176972"/>
            <a:ext cx="15481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0" dirty="0" smtClean="0">
                <a:cs typeface="Arial" pitchFamily="34" charset="0"/>
              </a:rPr>
              <a:t> </a:t>
            </a:r>
          </a:p>
          <a:p>
            <a:r>
              <a:rPr lang="pt-BR" sz="1800" b="0" dirty="0" smtClean="0">
                <a:cs typeface="Arial" pitchFamily="34" charset="0"/>
              </a:rPr>
              <a:t>1989</a:t>
            </a:r>
          </a:p>
          <a:p>
            <a:r>
              <a:rPr lang="pt-BR" sz="1100" b="0" dirty="0" smtClean="0">
                <a:cs typeface="Arial" pitchFamily="34" charset="0"/>
              </a:rPr>
              <a:t>Centro de </a:t>
            </a:r>
          </a:p>
          <a:p>
            <a:r>
              <a:rPr lang="pt-BR" sz="1100" b="0" dirty="0" smtClean="0">
                <a:cs typeface="Arial" pitchFamily="34" charset="0"/>
              </a:rPr>
              <a:t>Rastreio e </a:t>
            </a:r>
          </a:p>
          <a:p>
            <a:r>
              <a:rPr lang="pt-BR" sz="1100" b="0" dirty="0" smtClean="0">
                <a:cs typeface="Arial" pitchFamily="34" charset="0"/>
              </a:rPr>
              <a:t>Controle de </a:t>
            </a:r>
          </a:p>
          <a:p>
            <a:r>
              <a:rPr lang="pt-BR" sz="1100" b="0" dirty="0" smtClean="0">
                <a:cs typeface="Arial" pitchFamily="34" charset="0"/>
              </a:rPr>
              <a:t>Satélites </a:t>
            </a:r>
          </a:p>
          <a:p>
            <a:r>
              <a:rPr lang="pt-BR" sz="1100" b="0" dirty="0" smtClean="0">
                <a:cs typeface="Arial" pitchFamily="34" charset="0"/>
              </a:rPr>
              <a:t>do INPE</a:t>
            </a:r>
          </a:p>
          <a:p>
            <a:r>
              <a:rPr lang="pt-BR" sz="1100" dirty="0" smtClean="0">
                <a:cs typeface="Arial" pitchFamily="34" charset="0"/>
              </a:rPr>
              <a:t>CRC/INPE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7622232" y="30648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1998</a:t>
            </a:r>
            <a:endParaRPr lang="pt-BR" sz="2000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7164288" y="339938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Lançamento </a:t>
            </a:r>
          </a:p>
          <a:p>
            <a:r>
              <a:rPr lang="pt-BR" sz="1200" dirty="0" smtClean="0"/>
              <a:t>do SCD 2</a:t>
            </a:r>
            <a:endParaRPr lang="pt-BR" sz="1200" dirty="0"/>
          </a:p>
        </p:txBody>
      </p:sp>
      <p:grpSp>
        <p:nvGrpSpPr>
          <p:cNvPr id="67" name="Grupo 66"/>
          <p:cNvGrpSpPr/>
          <p:nvPr/>
        </p:nvGrpSpPr>
        <p:grpSpPr>
          <a:xfrm>
            <a:off x="4932040" y="1052736"/>
            <a:ext cx="3383868" cy="1620180"/>
            <a:chOff x="0" y="1219200"/>
            <a:chExt cx="9144000" cy="5016582"/>
          </a:xfrm>
        </p:grpSpPr>
        <p:pic>
          <p:nvPicPr>
            <p:cNvPr id="65" name="Picture 2" descr="http://3.bp.blogspot.com/-ImufVrFmA_k/Tq_YgmOVE0I/AAAAAAAAGQ8/-THO-W-MgfE/s400/Prepara%25C3%25A7%25C3%25A3o+Para+Testes+no+LIT+do+Sat%25C3%25A9lite+SAC-D-Aquarius+-+2.jpg"/>
            <p:cNvPicPr>
              <a:picLocks noChangeAspect="1" noChangeArrowheads="1"/>
            </p:cNvPicPr>
            <p:nvPr/>
          </p:nvPicPr>
          <p:blipFill>
            <a:blip r:embed="rId6" cstate="print"/>
            <a:srcRect r="532" b="6383"/>
            <a:stretch>
              <a:fillRect/>
            </a:stretch>
          </p:blipFill>
          <p:spPr bwMode="auto">
            <a:xfrm>
              <a:off x="4139046" y="2743201"/>
              <a:ext cx="5004954" cy="3492581"/>
            </a:xfrm>
            <a:prstGeom prst="rect">
              <a:avLst/>
            </a:prstGeom>
            <a:noFill/>
          </p:spPr>
        </p:pic>
        <p:pic>
          <p:nvPicPr>
            <p:cNvPr id="66" name="Imagem 65" descr="VISTA_~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19200"/>
              <a:ext cx="4899588" cy="3276600"/>
            </a:xfrm>
            <a:prstGeom prst="rect">
              <a:avLst/>
            </a:prstGeom>
          </p:spPr>
        </p:pic>
      </p:grpSp>
      <p:sp>
        <p:nvSpPr>
          <p:cNvPr id="68" name="Retângulo 67"/>
          <p:cNvSpPr/>
          <p:nvPr/>
        </p:nvSpPr>
        <p:spPr>
          <a:xfrm>
            <a:off x="1799692" y="3356992"/>
            <a:ext cx="1980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0" dirty="0" smtClean="0">
                <a:cs typeface="Arial" pitchFamily="34" charset="0"/>
              </a:rPr>
              <a:t>1968 </a:t>
            </a:r>
          </a:p>
          <a:p>
            <a:r>
              <a:rPr lang="pt-BR" sz="1100" b="0" dirty="0" smtClean="0">
                <a:cs typeface="Arial" pitchFamily="34" charset="0"/>
              </a:rPr>
              <a:t>Cursos de </a:t>
            </a:r>
          </a:p>
          <a:p>
            <a:r>
              <a:rPr lang="pt-BR" sz="1100" b="0" dirty="0" smtClean="0">
                <a:cs typeface="Arial" pitchFamily="34" charset="0"/>
              </a:rPr>
              <a:t>Pós-Graduação</a:t>
            </a:r>
            <a:endParaRPr lang="pt-BR" sz="1100" b="0" dirty="0">
              <a:cs typeface="Arial" pitchFamily="34" charset="0"/>
            </a:endParaRPr>
          </a:p>
        </p:txBody>
      </p:sp>
      <p:pic>
        <p:nvPicPr>
          <p:cNvPr id="75" name="Imagem 74" descr="mecb.jpg"/>
          <p:cNvPicPr>
            <a:picLocks noChangeAspect="1"/>
          </p:cNvPicPr>
          <p:nvPr/>
        </p:nvPicPr>
        <p:blipFill>
          <a:blip r:embed="rId8" cstate="print"/>
          <a:srcRect b="4880"/>
          <a:stretch>
            <a:fillRect/>
          </a:stretch>
        </p:blipFill>
        <p:spPr>
          <a:xfrm>
            <a:off x="4716016" y="3410417"/>
            <a:ext cx="540060" cy="522639"/>
          </a:xfrm>
          <a:prstGeom prst="rect">
            <a:avLst/>
          </a:prstGeom>
        </p:spPr>
      </p:pic>
      <p:pic>
        <p:nvPicPr>
          <p:cNvPr id="76" name="Picture 2" descr="http://www.cba.inpe.br/imagens/Lancamento%20do%20SCD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9325" y="3956482"/>
            <a:ext cx="952587" cy="648072"/>
          </a:xfrm>
          <a:prstGeom prst="rect">
            <a:avLst/>
          </a:prstGeom>
          <a:noFill/>
        </p:spPr>
      </p:pic>
      <p:pic>
        <p:nvPicPr>
          <p:cNvPr id="78" name="Picture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73900" y="4424534"/>
            <a:ext cx="550528" cy="732658"/>
          </a:xfrm>
          <a:prstGeom prst="rect">
            <a:avLst/>
          </a:prstGeom>
        </p:spPr>
      </p:pic>
      <p:pic>
        <p:nvPicPr>
          <p:cNvPr id="37" name="Picture 2" descr="C:\Users\Leonel\INPE\Apresentacoes\12-Ago-2014\construcao_INP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3508" y="2327671"/>
            <a:ext cx="1377415" cy="631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23312</TotalTime>
  <Words>1910</Words>
  <Application>Microsoft Macintosh PowerPoint</Application>
  <PresentationFormat>On-screen Show (4:3)</PresentationFormat>
  <Paragraphs>594</Paragraphs>
  <Slides>53</Slides>
  <Notes>5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Personalizar design</vt:lpstr>
      <vt:lpstr>Photo Editor Photo</vt:lpstr>
      <vt:lpstr> Instituto Nacional de Pesquisas Espaciais 53 anos de atividades ligadas ao Espaço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Programa CBERS  2013</vt:lpstr>
      <vt:lpstr>Programa CBERS – Cronograma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CBERS-3&amp;4 Contratos Industriais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Nacional de Pesquisas Espaciais – INPE</dc:title>
  <dc:creator>LFP</dc:creator>
  <cp:lastModifiedBy>Usuario</cp:lastModifiedBy>
  <cp:revision>342</cp:revision>
  <dcterms:created xsi:type="dcterms:W3CDTF">2005-11-21T01:20:18Z</dcterms:created>
  <dcterms:modified xsi:type="dcterms:W3CDTF">2014-11-18T05:02:12Z</dcterms:modified>
</cp:coreProperties>
</file>