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sldIdLst>
    <p:sldId id="266" r:id="rId2"/>
    <p:sldId id="274" r:id="rId3"/>
    <p:sldId id="256" r:id="rId4"/>
    <p:sldId id="272" r:id="rId5"/>
    <p:sldId id="270" r:id="rId6"/>
    <p:sldId id="271" r:id="rId7"/>
    <p:sldId id="273" r:id="rId8"/>
    <p:sldId id="275" r:id="rId9"/>
    <p:sldId id="277" r:id="rId10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F8F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enhum Estilo, Nenhuma Grad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9" autoAdjust="0"/>
    <p:restoredTop sz="94660"/>
  </p:normalViewPr>
  <p:slideViewPr>
    <p:cSldViewPr snapToGrid="0">
      <p:cViewPr varScale="1">
        <p:scale>
          <a:sx n="74" d="100"/>
          <a:sy n="74" d="100"/>
        </p:scale>
        <p:origin x="53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A2CB8-61EB-4962-82AE-9AF8B7BFA4D4}" type="datetimeFigureOut">
              <a:rPr lang="pt-BR" smtClean="0"/>
              <a:t>19/10/2023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346E6-626A-4976-8E47-C294061DEB91}" type="slidenum">
              <a:rPr lang="pt-BR" smtClean="0"/>
              <a:t>‹nº›</a:t>
            </a:fld>
            <a:endParaRPr lang="pt-BR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26491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to Panorâmica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A2CB8-61EB-4962-82AE-9AF8B7BFA4D4}" type="datetimeFigureOut">
              <a:rPr lang="pt-BR" smtClean="0"/>
              <a:t>19/10/2023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346E6-626A-4976-8E47-C294061DEB9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735862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A2CB8-61EB-4962-82AE-9AF8B7BFA4D4}" type="datetimeFigureOut">
              <a:rPr lang="pt-BR" smtClean="0"/>
              <a:t>19/10/2023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346E6-626A-4976-8E47-C294061DEB9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1337139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A2CB8-61EB-4962-82AE-9AF8B7BFA4D4}" type="datetimeFigureOut">
              <a:rPr lang="pt-BR" smtClean="0"/>
              <a:t>19/10/2023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346E6-626A-4976-8E47-C294061DEB91}" type="slidenum">
              <a:rPr lang="pt-BR" smtClean="0"/>
              <a:t>‹nº›</a:t>
            </a:fld>
            <a:endParaRPr lang="pt-BR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7128400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A2CB8-61EB-4962-82AE-9AF8B7BFA4D4}" type="datetimeFigureOut">
              <a:rPr lang="pt-BR" smtClean="0"/>
              <a:t>19/10/2023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346E6-626A-4976-8E47-C294061DEB9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2198889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o 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pt-BR"/>
              <a:t>Editar estilos de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A2CB8-61EB-4962-82AE-9AF8B7BFA4D4}" type="datetimeFigureOut">
              <a:rPr lang="pt-BR" smtClean="0"/>
              <a:t>19/10/2023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346E6-626A-4976-8E47-C294061DEB91}" type="slidenum">
              <a:rPr lang="pt-BR" smtClean="0"/>
              <a:t>‹nº›</a:t>
            </a:fld>
            <a:endParaRPr lang="pt-BR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0898105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iro ou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pt-BR"/>
              <a:t>Editar estilos de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A2CB8-61EB-4962-82AE-9AF8B7BFA4D4}" type="datetimeFigureOut">
              <a:rPr lang="pt-BR" smtClean="0"/>
              <a:t>19/10/2023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346E6-626A-4976-8E47-C294061DEB9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363468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A2CB8-61EB-4962-82AE-9AF8B7BFA4D4}" type="datetimeFigureOut">
              <a:rPr lang="pt-BR" smtClean="0"/>
              <a:t>19/10/2023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346E6-626A-4976-8E47-C294061DEB9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4975335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A2CB8-61EB-4962-82AE-9AF8B7BFA4D4}" type="datetimeFigureOut">
              <a:rPr lang="pt-BR" smtClean="0"/>
              <a:t>19/10/2023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346E6-626A-4976-8E47-C294061DEB9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725695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A2CB8-61EB-4962-82AE-9AF8B7BFA4D4}" type="datetimeFigureOut">
              <a:rPr lang="pt-BR" smtClean="0"/>
              <a:t>19/10/2023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346E6-626A-4976-8E47-C294061DEB9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952006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A2CB8-61EB-4962-82AE-9AF8B7BFA4D4}" type="datetimeFigureOut">
              <a:rPr lang="pt-BR" smtClean="0"/>
              <a:t>19/10/2023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346E6-626A-4976-8E47-C294061DEB9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984762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A2CB8-61EB-4962-82AE-9AF8B7BFA4D4}" type="datetimeFigureOut">
              <a:rPr lang="pt-BR" smtClean="0"/>
              <a:t>19/10/2023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346E6-626A-4976-8E47-C294061DEB9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788034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A2CB8-61EB-4962-82AE-9AF8B7BFA4D4}" type="datetimeFigureOut">
              <a:rPr lang="pt-BR" smtClean="0"/>
              <a:t>19/10/2023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346E6-626A-4976-8E47-C294061DEB9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7341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A2CB8-61EB-4962-82AE-9AF8B7BFA4D4}" type="datetimeFigureOut">
              <a:rPr lang="pt-BR" smtClean="0"/>
              <a:t>19/10/2023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346E6-626A-4976-8E47-C294061DEB9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410029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A2CB8-61EB-4962-82AE-9AF8B7BFA4D4}" type="datetimeFigureOut">
              <a:rPr lang="pt-BR" smtClean="0"/>
              <a:t>19/10/2023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346E6-626A-4976-8E47-C294061DEB9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587517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A2CB8-61EB-4962-82AE-9AF8B7BFA4D4}" type="datetimeFigureOut">
              <a:rPr lang="pt-BR" smtClean="0"/>
              <a:t>19/10/2023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346E6-626A-4976-8E47-C294061DEB9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386883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A2CB8-61EB-4962-82AE-9AF8B7BFA4D4}" type="datetimeFigureOut">
              <a:rPr lang="pt-BR" smtClean="0"/>
              <a:t>19/10/2023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346E6-626A-4976-8E47-C294061DEB9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708690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C91A2CB8-61EB-4962-82AE-9AF8B7BFA4D4}" type="datetimeFigureOut">
              <a:rPr lang="pt-BR" smtClean="0"/>
              <a:t>19/10/2023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F29346E6-626A-4976-8E47-C294061DEB9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545394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  <p:sldLayoutId id="2147483703" r:id="rId13"/>
    <p:sldLayoutId id="2147483704" r:id="rId14"/>
    <p:sldLayoutId id="2147483705" r:id="rId15"/>
    <p:sldLayoutId id="2147483706" r:id="rId16"/>
    <p:sldLayoutId id="214748370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apa_def.png"/>
          <p:cNvPicPr/>
          <p:nvPr/>
        </p:nvPicPr>
        <p:blipFill>
          <a:blip r:embed="rId2">
            <a:lum/>
            <a:alphaModFix/>
          </a:blip>
          <a:srcRect/>
          <a:stretch>
            <a:fillRect/>
          </a:stretch>
        </p:blipFill>
        <p:spPr>
          <a:xfrm>
            <a:off x="2037809" y="1568310"/>
            <a:ext cx="3278777" cy="1514524"/>
          </a:xfrm>
          <a:prstGeom prst="rect">
            <a:avLst/>
          </a:prstGeom>
          <a:noFill/>
          <a:ln>
            <a:noFill/>
            <a:prstDash/>
          </a:ln>
        </p:spPr>
      </p:pic>
      <p:sp>
        <p:nvSpPr>
          <p:cNvPr id="5" name="Retângulo 4"/>
          <p:cNvSpPr/>
          <p:nvPr/>
        </p:nvSpPr>
        <p:spPr>
          <a:xfrm>
            <a:off x="1870307" y="3779911"/>
            <a:ext cx="795897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3600" b="1" dirty="0">
                <a:solidFill>
                  <a:srgbClr val="F8F8F8"/>
                </a:solidFill>
                <a:latin typeface="Calibri" panose="020F0502020204030204" pitchFamily="34" charset="0"/>
                <a:ea typeface="SimSun" panose="02010600030101010101" pitchFamily="2" charset="-122"/>
                <a:cs typeface="Tahoma" panose="020B0604030504040204" pitchFamily="34" charset="0"/>
              </a:rPr>
              <a:t>ASSOCIAÇÃO NACIONAL DOS LOTÉRICOS</a:t>
            </a:r>
            <a:endParaRPr lang="pt-BR" sz="3600" dirty="0">
              <a:solidFill>
                <a:srgbClr val="F8F8F8"/>
              </a:solidFill>
            </a:endParaRPr>
          </a:p>
        </p:txBody>
      </p:sp>
      <p:sp>
        <p:nvSpPr>
          <p:cNvPr id="7" name="Retângulo 6"/>
          <p:cNvSpPr/>
          <p:nvPr/>
        </p:nvSpPr>
        <p:spPr>
          <a:xfrm>
            <a:off x="8449648" y="6074624"/>
            <a:ext cx="2839239" cy="3231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1500" b="1" dirty="0">
                <a:solidFill>
                  <a:srgbClr val="F8F8F8"/>
                </a:solidFill>
                <a:latin typeface="Calibri" panose="020F0502020204030204" pitchFamily="34" charset="0"/>
                <a:ea typeface="SimSun" panose="02010600030101010101" pitchFamily="2" charset="-122"/>
                <a:cs typeface="Tahoma" panose="020B0604030504040204" pitchFamily="34" charset="0"/>
              </a:rPr>
              <a:t>BRASÍLIA, 19 de Outubro de 2023</a:t>
            </a:r>
            <a:endParaRPr lang="pt-BR" sz="1500" dirty="0">
              <a:solidFill>
                <a:srgbClr val="F8F8F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94957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apa_def.png"/>
          <p:cNvPicPr/>
          <p:nvPr/>
        </p:nvPicPr>
        <p:blipFill>
          <a:blip r:embed="rId2">
            <a:lum/>
            <a:alphaModFix/>
          </a:blip>
          <a:srcRect/>
          <a:stretch>
            <a:fillRect/>
          </a:stretch>
        </p:blipFill>
        <p:spPr>
          <a:xfrm>
            <a:off x="104399" y="144458"/>
            <a:ext cx="1350010" cy="534035"/>
          </a:xfrm>
          <a:prstGeom prst="rect">
            <a:avLst/>
          </a:prstGeom>
          <a:noFill/>
          <a:ln>
            <a:noFill/>
            <a:prstDash/>
          </a:ln>
        </p:spPr>
      </p:pic>
      <p:sp>
        <p:nvSpPr>
          <p:cNvPr id="7" name="Retângulo 6"/>
          <p:cNvSpPr/>
          <p:nvPr/>
        </p:nvSpPr>
        <p:spPr>
          <a:xfrm>
            <a:off x="28436" y="762386"/>
            <a:ext cx="3429016" cy="3231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1500" b="1" dirty="0">
                <a:solidFill>
                  <a:srgbClr val="F8F8F8"/>
                </a:solidFill>
                <a:latin typeface="Calibri" panose="020F0502020204030204" pitchFamily="34" charset="0"/>
                <a:ea typeface="SimSun" panose="02010600030101010101" pitchFamily="2" charset="-122"/>
                <a:cs typeface="Tahoma" panose="020B0604030504040204" pitchFamily="34" charset="0"/>
              </a:rPr>
              <a:t>ASSOCIAÇÃO NACIONAL DOS LOTÉRICOS</a:t>
            </a:r>
            <a:endParaRPr lang="pt-BR" sz="1500" dirty="0">
              <a:solidFill>
                <a:srgbClr val="F8F8F8"/>
              </a:solidFill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xmlns="" id="{70EDBDBC-1CA0-CE29-4501-F659B60F0DF4}"/>
              </a:ext>
            </a:extLst>
          </p:cNvPr>
          <p:cNvSpPr txBox="1"/>
          <p:nvPr/>
        </p:nvSpPr>
        <p:spPr>
          <a:xfrm>
            <a:off x="618750" y="2264534"/>
            <a:ext cx="11897100" cy="769441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extrusionH="57150" contourW="19050">
              <a:extrusionClr>
                <a:schemeClr val="bg1">
                  <a:lumMod val="95000"/>
                  <a:lumOff val="5000"/>
                </a:schemeClr>
              </a:extrusionClr>
            </a:sp3d>
          </a:bodyPr>
          <a:lstStyle/>
          <a:p>
            <a:pPr algn="ctr"/>
            <a:r>
              <a:rPr lang="pt-BR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endParaRPr lang="pt-BR" sz="8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xmlns="" id="{51639B39-8217-EA03-A690-B0DA09788755}"/>
              </a:ext>
            </a:extLst>
          </p:cNvPr>
          <p:cNvSpPr txBox="1"/>
          <p:nvPr/>
        </p:nvSpPr>
        <p:spPr>
          <a:xfrm>
            <a:off x="130899" y="2377476"/>
            <a:ext cx="11930202" cy="1446550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threePt" dir="t"/>
            </a:scene3d>
            <a:sp3d extrusionH="12700" contourW="44450"/>
          </a:bodyPr>
          <a:lstStyle/>
          <a:p>
            <a:pPr algn="ctr"/>
            <a:r>
              <a:rPr lang="pt-BR" sz="8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cs typeface="Aharoni" panose="02010803020104030203" pitchFamily="2" charset="-79"/>
              </a:rPr>
              <a:t>PL 3626/23</a:t>
            </a:r>
            <a:endParaRPr lang="pt-BR" sz="88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62788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apa_def.png"/>
          <p:cNvPicPr/>
          <p:nvPr/>
        </p:nvPicPr>
        <p:blipFill>
          <a:blip r:embed="rId2">
            <a:lum/>
            <a:alphaModFix/>
          </a:blip>
          <a:srcRect/>
          <a:stretch>
            <a:fillRect/>
          </a:stretch>
        </p:blipFill>
        <p:spPr>
          <a:xfrm>
            <a:off x="104399" y="144458"/>
            <a:ext cx="1350010" cy="534035"/>
          </a:xfrm>
          <a:prstGeom prst="rect">
            <a:avLst/>
          </a:prstGeom>
          <a:noFill/>
          <a:ln>
            <a:noFill/>
            <a:prstDash/>
          </a:ln>
        </p:spPr>
      </p:pic>
      <p:sp>
        <p:nvSpPr>
          <p:cNvPr id="7" name="Retângulo 6"/>
          <p:cNvSpPr/>
          <p:nvPr/>
        </p:nvSpPr>
        <p:spPr>
          <a:xfrm>
            <a:off x="28436" y="762386"/>
            <a:ext cx="3429016" cy="3231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1500" b="1" dirty="0">
                <a:solidFill>
                  <a:srgbClr val="F8F8F8"/>
                </a:solidFill>
                <a:latin typeface="Calibri" panose="020F0502020204030204" pitchFamily="34" charset="0"/>
                <a:ea typeface="SimSun" panose="02010600030101010101" pitchFamily="2" charset="-122"/>
                <a:cs typeface="Tahoma" panose="020B0604030504040204" pitchFamily="34" charset="0"/>
              </a:rPr>
              <a:t>ASSOCIAÇÃO NACIONAL DOS LOTÉRICOS</a:t>
            </a:r>
            <a:endParaRPr lang="pt-BR" sz="1500" dirty="0">
              <a:solidFill>
                <a:srgbClr val="F8F8F8"/>
              </a:solidFill>
            </a:endParaRP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xmlns="" id="{F6B452A9-06D9-0205-BC08-8422288D8938}"/>
              </a:ext>
            </a:extLst>
          </p:cNvPr>
          <p:cNvSpPr txBox="1"/>
          <p:nvPr/>
        </p:nvSpPr>
        <p:spPr>
          <a:xfrm>
            <a:off x="887896" y="1625579"/>
            <a:ext cx="9528314" cy="432426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threePt" dir="t"/>
            </a:scene3d>
            <a:sp3d extrusionH="12700" contourW="44450"/>
          </a:bodyPr>
          <a:lstStyle/>
          <a:p>
            <a:pPr algn="ctr"/>
            <a:r>
              <a:rPr lang="pt-BR" sz="5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cs typeface="Aharoni" panose="02010803020104030203" pitchFamily="2" charset="-79"/>
              </a:rPr>
              <a:t>As Loterias no Brasil, nasceram e permaneceram com os repasses sociais como atividade fim.</a:t>
            </a:r>
            <a:endParaRPr lang="pt-BR" sz="55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06163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apa_def.png"/>
          <p:cNvPicPr/>
          <p:nvPr/>
        </p:nvPicPr>
        <p:blipFill>
          <a:blip r:embed="rId2">
            <a:lum/>
            <a:alphaModFix/>
          </a:blip>
          <a:srcRect/>
          <a:stretch>
            <a:fillRect/>
          </a:stretch>
        </p:blipFill>
        <p:spPr>
          <a:xfrm>
            <a:off x="104399" y="144458"/>
            <a:ext cx="1350010" cy="534035"/>
          </a:xfrm>
          <a:prstGeom prst="rect">
            <a:avLst/>
          </a:prstGeom>
          <a:noFill/>
          <a:ln>
            <a:noFill/>
            <a:prstDash/>
          </a:ln>
        </p:spPr>
      </p:pic>
      <p:sp>
        <p:nvSpPr>
          <p:cNvPr id="7" name="Retângulo 6"/>
          <p:cNvSpPr/>
          <p:nvPr/>
        </p:nvSpPr>
        <p:spPr>
          <a:xfrm>
            <a:off x="28436" y="762386"/>
            <a:ext cx="3429016" cy="3231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1500" b="1" dirty="0">
                <a:solidFill>
                  <a:srgbClr val="F8F8F8"/>
                </a:solidFill>
                <a:latin typeface="Calibri" panose="020F0502020204030204" pitchFamily="34" charset="0"/>
                <a:ea typeface="SimSun" panose="02010600030101010101" pitchFamily="2" charset="-122"/>
                <a:cs typeface="Tahoma" panose="020B0604030504040204" pitchFamily="34" charset="0"/>
              </a:rPr>
              <a:t>ASSOCIAÇÃO NACIONAL DOS LOTÉRICOS</a:t>
            </a:r>
            <a:endParaRPr lang="pt-BR" sz="1500" dirty="0">
              <a:solidFill>
                <a:srgbClr val="F8F8F8"/>
              </a:solidFill>
            </a:endParaRPr>
          </a:p>
        </p:txBody>
      </p:sp>
      <p:graphicFrame>
        <p:nvGraphicFramePr>
          <p:cNvPr id="4" name="Tabela 3">
            <a:extLst>
              <a:ext uri="{FF2B5EF4-FFF2-40B4-BE49-F238E27FC236}">
                <a16:creationId xmlns:a16="http://schemas.microsoft.com/office/drawing/2014/main" xmlns="" id="{7D03391D-FC0D-79E1-B70F-C915C971F9C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9597378"/>
              </p:ext>
            </p:extLst>
          </p:nvPr>
        </p:nvGraphicFramePr>
        <p:xfrm>
          <a:off x="1805750" y="1688837"/>
          <a:ext cx="8580499" cy="4851612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6548245">
                  <a:extLst>
                    <a:ext uri="{9D8B030D-6E8A-4147-A177-3AD203B41FA5}">
                      <a16:colId xmlns:a16="http://schemas.microsoft.com/office/drawing/2014/main" xmlns="" val="750344244"/>
                    </a:ext>
                  </a:extLst>
                </a:gridCol>
                <a:gridCol w="2032254">
                  <a:extLst>
                    <a:ext uri="{9D8B030D-6E8A-4147-A177-3AD203B41FA5}">
                      <a16:colId xmlns:a16="http://schemas.microsoft.com/office/drawing/2014/main" xmlns="" val="3067018795"/>
                    </a:ext>
                  </a:extLst>
                </a:gridCol>
              </a:tblGrid>
              <a:tr h="808602">
                <a:tc>
                  <a:txBody>
                    <a:bodyPr/>
                    <a:lstStyle/>
                    <a:p>
                      <a:r>
                        <a:rPr lang="pt-BR" sz="4500" b="1" i="0" baseline="0" dirty="0"/>
                        <a:t>Seguridade Social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4200" b="1" i="0" baseline="0" dirty="0"/>
                        <a:t>2,00%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532869375"/>
                  </a:ext>
                </a:extLst>
              </a:tr>
              <a:tr h="808602">
                <a:tc>
                  <a:txBody>
                    <a:bodyPr/>
                    <a:lstStyle/>
                    <a:p>
                      <a:r>
                        <a:rPr lang="pt-BR" sz="4500" b="1" i="0" baseline="0" dirty="0"/>
                        <a:t>Esporte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4200" b="1" i="0" baseline="0" dirty="0"/>
                        <a:t>6,63%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71862321"/>
                  </a:ext>
                </a:extLst>
              </a:tr>
              <a:tr h="808602">
                <a:tc>
                  <a:txBody>
                    <a:bodyPr/>
                    <a:lstStyle/>
                    <a:p>
                      <a:r>
                        <a:rPr lang="pt-BR" sz="4500" b="1" i="0" baseline="0" dirty="0"/>
                        <a:t>Educação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4200" b="1" i="0" baseline="0" dirty="0"/>
                        <a:t>1,82%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071702627"/>
                  </a:ext>
                </a:extLst>
              </a:tr>
              <a:tr h="808602">
                <a:tc>
                  <a:txBody>
                    <a:bodyPr/>
                    <a:lstStyle/>
                    <a:p>
                      <a:r>
                        <a:rPr lang="pt-BR" sz="4500" b="1" i="0" baseline="0" dirty="0"/>
                        <a:t>Turismo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4200" b="1" i="0" baseline="0" dirty="0"/>
                        <a:t>5,00%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847091841"/>
                  </a:ext>
                </a:extLst>
              </a:tr>
              <a:tr h="808602">
                <a:tc>
                  <a:txBody>
                    <a:bodyPr/>
                    <a:lstStyle/>
                    <a:p>
                      <a:r>
                        <a:rPr lang="pt-BR" sz="4500" b="1" i="0" baseline="0" dirty="0"/>
                        <a:t>Custeio e manutenção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4200" b="1" i="0" baseline="0" dirty="0"/>
                        <a:t>82,00%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756826181"/>
                  </a:ext>
                </a:extLst>
              </a:tr>
              <a:tr h="808602">
                <a:tc>
                  <a:txBody>
                    <a:bodyPr/>
                    <a:lstStyle/>
                    <a:p>
                      <a:r>
                        <a:rPr lang="pt-BR" sz="4500" b="1" i="0" baseline="0" dirty="0"/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4200" b="1" i="0" baseline="0" dirty="0"/>
                        <a:t>97,45%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902771609"/>
                  </a:ext>
                </a:extLst>
              </a:tr>
            </a:tbl>
          </a:graphicData>
        </a:graphic>
      </p:graphicFrame>
      <p:sp>
        <p:nvSpPr>
          <p:cNvPr id="6" name="CaixaDeTexto 5">
            <a:extLst>
              <a:ext uri="{FF2B5EF4-FFF2-40B4-BE49-F238E27FC236}">
                <a16:creationId xmlns:a16="http://schemas.microsoft.com/office/drawing/2014/main" xmlns="" id="{EF0163F0-F35D-0DC9-9609-80472C61399E}"/>
              </a:ext>
            </a:extLst>
          </p:cNvPr>
          <p:cNvSpPr txBox="1"/>
          <p:nvPr/>
        </p:nvSpPr>
        <p:spPr>
          <a:xfrm>
            <a:off x="1454409" y="1148667"/>
            <a:ext cx="9432091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500" b="1" dirty="0">
                <a:solidFill>
                  <a:schemeClr val="bg1"/>
                </a:solidFill>
              </a:rPr>
              <a:t>Divisão da arrecadação após pagamento de prêmios e IR</a:t>
            </a:r>
          </a:p>
        </p:txBody>
      </p:sp>
    </p:spTree>
    <p:extLst>
      <p:ext uri="{BB962C8B-B14F-4D97-AF65-F5344CB8AC3E}">
        <p14:creationId xmlns:p14="http://schemas.microsoft.com/office/powerpoint/2010/main" val="35268542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apa_def.png"/>
          <p:cNvPicPr/>
          <p:nvPr/>
        </p:nvPicPr>
        <p:blipFill>
          <a:blip r:embed="rId2">
            <a:lum/>
            <a:alphaModFix/>
          </a:blip>
          <a:srcRect/>
          <a:stretch>
            <a:fillRect/>
          </a:stretch>
        </p:blipFill>
        <p:spPr>
          <a:xfrm>
            <a:off x="104399" y="144458"/>
            <a:ext cx="1350010" cy="534035"/>
          </a:xfrm>
          <a:prstGeom prst="rect">
            <a:avLst/>
          </a:prstGeom>
          <a:noFill/>
          <a:ln>
            <a:noFill/>
            <a:prstDash/>
          </a:ln>
        </p:spPr>
      </p:pic>
      <p:sp>
        <p:nvSpPr>
          <p:cNvPr id="7" name="Retângulo 6"/>
          <p:cNvSpPr/>
          <p:nvPr/>
        </p:nvSpPr>
        <p:spPr>
          <a:xfrm>
            <a:off x="28436" y="762386"/>
            <a:ext cx="3429016" cy="3231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1500" b="1" dirty="0">
                <a:solidFill>
                  <a:srgbClr val="F8F8F8"/>
                </a:solidFill>
                <a:latin typeface="Calibri" panose="020F0502020204030204" pitchFamily="34" charset="0"/>
                <a:ea typeface="SimSun" panose="02010600030101010101" pitchFamily="2" charset="-122"/>
                <a:cs typeface="Tahoma" panose="020B0604030504040204" pitchFamily="34" charset="0"/>
              </a:rPr>
              <a:t>ASSOCIAÇÃO NACIONAL DOS LOTÉRICOS</a:t>
            </a:r>
            <a:endParaRPr lang="pt-BR" sz="1500" dirty="0">
              <a:solidFill>
                <a:srgbClr val="F8F8F8"/>
              </a:solidFill>
            </a:endParaRPr>
          </a:p>
        </p:txBody>
      </p:sp>
      <p:graphicFrame>
        <p:nvGraphicFramePr>
          <p:cNvPr id="10" name="Tabela 9">
            <a:extLst>
              <a:ext uri="{FF2B5EF4-FFF2-40B4-BE49-F238E27FC236}">
                <a16:creationId xmlns:a16="http://schemas.microsoft.com/office/drawing/2014/main" xmlns="" id="{EAA53BA5-C6CC-5375-6E8C-E93A8D5E2A0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3239401"/>
              </p:ext>
            </p:extLst>
          </p:nvPr>
        </p:nvGraphicFramePr>
        <p:xfrm>
          <a:off x="3750365" y="861383"/>
          <a:ext cx="6891131" cy="292608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4856242">
                  <a:extLst>
                    <a:ext uri="{9D8B030D-6E8A-4147-A177-3AD203B41FA5}">
                      <a16:colId xmlns:a16="http://schemas.microsoft.com/office/drawing/2014/main" xmlns="" val="3186172782"/>
                    </a:ext>
                  </a:extLst>
                </a:gridCol>
                <a:gridCol w="2034889">
                  <a:extLst>
                    <a:ext uri="{9D8B030D-6E8A-4147-A177-3AD203B41FA5}">
                      <a16:colId xmlns:a16="http://schemas.microsoft.com/office/drawing/2014/main" xmlns="" val="1062346427"/>
                    </a:ext>
                  </a:extLst>
                </a:gridCol>
              </a:tblGrid>
              <a:tr h="311567">
                <a:tc>
                  <a:txBody>
                    <a:bodyPr/>
                    <a:lstStyle/>
                    <a:p>
                      <a:r>
                        <a:rPr lang="pt-BR" b="1" dirty="0"/>
                        <a:t>Prêmio Bruto / Líquido (IR 30%)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b="1" dirty="0"/>
                        <a:t>43,35% / 32,20%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415159368"/>
                  </a:ext>
                </a:extLst>
              </a:tr>
              <a:tr h="311567">
                <a:tc>
                  <a:txBody>
                    <a:bodyPr/>
                    <a:lstStyle/>
                    <a:p>
                      <a:r>
                        <a:rPr lang="pt-BR" b="1" dirty="0"/>
                        <a:t>Seguridade Social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b="1" dirty="0"/>
                        <a:t>17,32%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891029760"/>
                  </a:ext>
                </a:extLst>
              </a:tr>
              <a:tr h="311567">
                <a:tc>
                  <a:txBody>
                    <a:bodyPr/>
                    <a:lstStyle/>
                    <a:p>
                      <a:r>
                        <a:rPr lang="pt-BR" b="1" dirty="0"/>
                        <a:t>Fundo Nacional da Cultura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b="1" dirty="0"/>
                        <a:t>2,92%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92580797"/>
                  </a:ext>
                </a:extLst>
              </a:tr>
              <a:tr h="311567">
                <a:tc>
                  <a:txBody>
                    <a:bodyPr/>
                    <a:lstStyle/>
                    <a:p>
                      <a:r>
                        <a:rPr lang="pt-BR" b="1" dirty="0"/>
                        <a:t>Fundo Penitenciário Nacional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b="1" dirty="0"/>
                        <a:t>1,00%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052898284"/>
                  </a:ext>
                </a:extLst>
              </a:tr>
              <a:tr h="311567">
                <a:tc>
                  <a:txBody>
                    <a:bodyPr/>
                    <a:lstStyle/>
                    <a:p>
                      <a:r>
                        <a:rPr lang="pt-BR" b="1" dirty="0"/>
                        <a:t>Fundo Nacional de Segurança Pública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b="1" dirty="0"/>
                        <a:t>9,26%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14977107"/>
                  </a:ext>
                </a:extLst>
              </a:tr>
              <a:tr h="311567">
                <a:tc>
                  <a:txBody>
                    <a:bodyPr/>
                    <a:lstStyle/>
                    <a:p>
                      <a:r>
                        <a:rPr lang="pt-BR" b="1" dirty="0"/>
                        <a:t>Ministério do Esporte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b="1" dirty="0"/>
                        <a:t>2,46%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550870557"/>
                  </a:ext>
                </a:extLst>
              </a:tr>
              <a:tr h="311567">
                <a:tc>
                  <a:txBody>
                    <a:bodyPr/>
                    <a:lstStyle/>
                    <a:p>
                      <a:r>
                        <a:rPr lang="pt-BR" b="1" dirty="0" err="1"/>
                        <a:t>Fenaclubes</a:t>
                      </a:r>
                      <a:endParaRPr lang="pt-B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b="1" dirty="0"/>
                        <a:t>0,01%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960615517"/>
                  </a:ext>
                </a:extLst>
              </a:tr>
              <a:tr h="311567">
                <a:tc>
                  <a:txBody>
                    <a:bodyPr/>
                    <a:lstStyle/>
                    <a:p>
                      <a:r>
                        <a:rPr lang="pt-BR" b="1" dirty="0"/>
                        <a:t>Secretaria de Esporte dos Estados e DF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b="1" dirty="0"/>
                        <a:t>1,00%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454279494"/>
                  </a:ext>
                </a:extLst>
              </a:tr>
            </a:tbl>
          </a:graphicData>
        </a:graphic>
      </p:graphicFrame>
      <p:graphicFrame>
        <p:nvGraphicFramePr>
          <p:cNvPr id="12" name="Tabela 11">
            <a:extLst>
              <a:ext uri="{FF2B5EF4-FFF2-40B4-BE49-F238E27FC236}">
                <a16:creationId xmlns:a16="http://schemas.microsoft.com/office/drawing/2014/main" xmlns="" id="{5FE1078F-9C43-BFBC-D11F-003F83EFEC6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3028220"/>
              </p:ext>
            </p:extLst>
          </p:nvPr>
        </p:nvGraphicFramePr>
        <p:xfrm>
          <a:off x="3737113" y="3787463"/>
          <a:ext cx="6904383" cy="292608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4856242">
                  <a:extLst>
                    <a:ext uri="{9D8B030D-6E8A-4147-A177-3AD203B41FA5}">
                      <a16:colId xmlns:a16="http://schemas.microsoft.com/office/drawing/2014/main" xmlns="" val="3186172782"/>
                    </a:ext>
                  </a:extLst>
                </a:gridCol>
                <a:gridCol w="2048141">
                  <a:extLst>
                    <a:ext uri="{9D8B030D-6E8A-4147-A177-3AD203B41FA5}">
                      <a16:colId xmlns:a16="http://schemas.microsoft.com/office/drawing/2014/main" xmlns="" val="1062346427"/>
                    </a:ext>
                  </a:extLst>
                </a:gridCol>
              </a:tblGrid>
              <a:tr h="311567">
                <a:tc>
                  <a:txBody>
                    <a:bodyPr/>
                    <a:lstStyle/>
                    <a:p>
                      <a:r>
                        <a:rPr lang="pt-BR" b="1" dirty="0"/>
                        <a:t>Comitê Brasileiro de Clubes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b="1" dirty="0"/>
                        <a:t>0,46%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415159368"/>
                  </a:ext>
                </a:extLst>
              </a:tr>
              <a:tr h="311567">
                <a:tc>
                  <a:txBody>
                    <a:bodyPr/>
                    <a:lstStyle/>
                    <a:p>
                      <a:r>
                        <a:rPr lang="pt-BR" b="1" dirty="0"/>
                        <a:t>Comitê Brasileiro de Clubes Paralímpicos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b="1" dirty="0"/>
                        <a:t>0,07%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891029760"/>
                  </a:ext>
                </a:extLst>
              </a:tr>
              <a:tr h="311567">
                <a:tc>
                  <a:txBody>
                    <a:bodyPr/>
                    <a:lstStyle/>
                    <a:p>
                      <a:r>
                        <a:rPr lang="pt-BR" b="1" dirty="0"/>
                        <a:t>Conf. Brasileira do Desporto Escolar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b="1" dirty="0"/>
                        <a:t>0,22%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92580797"/>
                  </a:ext>
                </a:extLst>
              </a:tr>
              <a:tr h="311567">
                <a:tc>
                  <a:txBody>
                    <a:bodyPr/>
                    <a:lstStyle/>
                    <a:p>
                      <a:r>
                        <a:rPr lang="pt-BR" b="1" dirty="0"/>
                        <a:t>Conf. Brasileira do Desporto Universitário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b="1" dirty="0"/>
                        <a:t>0,11%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052898284"/>
                  </a:ext>
                </a:extLst>
              </a:tr>
              <a:tr h="311567">
                <a:tc>
                  <a:txBody>
                    <a:bodyPr/>
                    <a:lstStyle/>
                    <a:p>
                      <a:r>
                        <a:rPr lang="pt-BR" b="1" dirty="0"/>
                        <a:t>Comitê Olímpico Brasileiro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b="1" dirty="0"/>
                        <a:t>1,73%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14977107"/>
                  </a:ext>
                </a:extLst>
              </a:tr>
              <a:tr h="311567">
                <a:tc>
                  <a:txBody>
                    <a:bodyPr/>
                    <a:lstStyle/>
                    <a:p>
                      <a:r>
                        <a:rPr lang="pt-BR" b="1" dirty="0"/>
                        <a:t>Comitê Paralímpico Brasileiro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b="1" dirty="0"/>
                        <a:t>0,96%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550870557"/>
                  </a:ext>
                </a:extLst>
              </a:tr>
              <a:tr h="311567">
                <a:tc>
                  <a:txBody>
                    <a:bodyPr/>
                    <a:lstStyle/>
                    <a:p>
                      <a:r>
                        <a:rPr lang="pt-BR" b="1" dirty="0"/>
                        <a:t>Despesas de Custeio e Manutenção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b="1" dirty="0"/>
                        <a:t>19,13%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960615517"/>
                  </a:ext>
                </a:extLst>
              </a:tr>
              <a:tr h="311567">
                <a:tc>
                  <a:txBody>
                    <a:bodyPr/>
                    <a:lstStyle/>
                    <a:p>
                      <a:r>
                        <a:rPr lang="pt-BR" b="1" dirty="0"/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b="1" dirty="0"/>
                        <a:t>100%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454279494"/>
                  </a:ext>
                </a:extLst>
              </a:tr>
            </a:tbl>
          </a:graphicData>
        </a:graphic>
      </p:graphicFrame>
      <p:sp>
        <p:nvSpPr>
          <p:cNvPr id="13" name="CaixaDeTexto 12">
            <a:extLst>
              <a:ext uri="{FF2B5EF4-FFF2-40B4-BE49-F238E27FC236}">
                <a16:creationId xmlns:a16="http://schemas.microsoft.com/office/drawing/2014/main" xmlns="" id="{D6647F58-8B6A-B948-9E8B-AAA8949D1FF2}"/>
              </a:ext>
            </a:extLst>
          </p:cNvPr>
          <p:cNvSpPr txBox="1"/>
          <p:nvPr/>
        </p:nvSpPr>
        <p:spPr>
          <a:xfrm>
            <a:off x="3909391" y="368940"/>
            <a:ext cx="6891131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600" b="1" dirty="0">
                <a:solidFill>
                  <a:schemeClr val="bg1"/>
                </a:solidFill>
              </a:rPr>
              <a:t>Divisão da Arrecadação da Mega Sena</a:t>
            </a:r>
          </a:p>
        </p:txBody>
      </p:sp>
    </p:spTree>
    <p:extLst>
      <p:ext uri="{BB962C8B-B14F-4D97-AF65-F5344CB8AC3E}">
        <p14:creationId xmlns:p14="http://schemas.microsoft.com/office/powerpoint/2010/main" val="4834501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apa_def.png"/>
          <p:cNvPicPr/>
          <p:nvPr/>
        </p:nvPicPr>
        <p:blipFill>
          <a:blip r:embed="rId2">
            <a:lum/>
            <a:alphaModFix/>
          </a:blip>
          <a:srcRect/>
          <a:stretch>
            <a:fillRect/>
          </a:stretch>
        </p:blipFill>
        <p:spPr>
          <a:xfrm>
            <a:off x="104399" y="144458"/>
            <a:ext cx="1350010" cy="534035"/>
          </a:xfrm>
          <a:prstGeom prst="rect">
            <a:avLst/>
          </a:prstGeom>
          <a:noFill/>
          <a:ln>
            <a:noFill/>
            <a:prstDash/>
          </a:ln>
        </p:spPr>
      </p:pic>
      <p:sp>
        <p:nvSpPr>
          <p:cNvPr id="7" name="Retângulo 6"/>
          <p:cNvSpPr/>
          <p:nvPr/>
        </p:nvSpPr>
        <p:spPr>
          <a:xfrm>
            <a:off x="28436" y="762386"/>
            <a:ext cx="3429016" cy="3231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1500" b="1" dirty="0">
                <a:solidFill>
                  <a:srgbClr val="F8F8F8"/>
                </a:solidFill>
                <a:latin typeface="Calibri" panose="020F0502020204030204" pitchFamily="34" charset="0"/>
                <a:ea typeface="SimSun" panose="02010600030101010101" pitchFamily="2" charset="-122"/>
                <a:cs typeface="Tahoma" panose="020B0604030504040204" pitchFamily="34" charset="0"/>
              </a:rPr>
              <a:t>ASSOCIAÇÃO NACIONAL DOS LOTÉRICOS</a:t>
            </a:r>
            <a:endParaRPr lang="pt-BR" sz="1500" dirty="0">
              <a:solidFill>
                <a:srgbClr val="F8F8F8"/>
              </a:solidFill>
            </a:endParaRPr>
          </a:p>
        </p:txBody>
      </p:sp>
      <p:graphicFrame>
        <p:nvGraphicFramePr>
          <p:cNvPr id="3" name="Tabela 2">
            <a:extLst>
              <a:ext uri="{FF2B5EF4-FFF2-40B4-BE49-F238E27FC236}">
                <a16:creationId xmlns:a16="http://schemas.microsoft.com/office/drawing/2014/main" xmlns="" id="{03C3FFFD-9F51-1AAC-25F4-BDC885A21D2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9954027"/>
              </p:ext>
            </p:extLst>
          </p:nvPr>
        </p:nvGraphicFramePr>
        <p:xfrm>
          <a:off x="567370" y="2398643"/>
          <a:ext cx="5316596" cy="4086016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658298">
                  <a:extLst>
                    <a:ext uri="{9D8B030D-6E8A-4147-A177-3AD203B41FA5}">
                      <a16:colId xmlns:a16="http://schemas.microsoft.com/office/drawing/2014/main" xmlns="" val="2132777470"/>
                    </a:ext>
                  </a:extLst>
                </a:gridCol>
                <a:gridCol w="2658298">
                  <a:extLst>
                    <a:ext uri="{9D8B030D-6E8A-4147-A177-3AD203B41FA5}">
                      <a16:colId xmlns:a16="http://schemas.microsoft.com/office/drawing/2014/main" xmlns="" val="4245816554"/>
                    </a:ext>
                  </a:extLst>
                </a:gridCol>
              </a:tblGrid>
              <a:tr h="1365928">
                <a:tc>
                  <a:txBody>
                    <a:bodyPr/>
                    <a:lstStyle/>
                    <a:p>
                      <a:pPr algn="ctr"/>
                      <a:r>
                        <a:rPr lang="pt-BR" sz="4500" b="1" dirty="0"/>
                        <a:t>Prêmio</a:t>
                      </a:r>
                    </a:p>
                    <a:p>
                      <a:pPr algn="ctr"/>
                      <a:r>
                        <a:rPr lang="pt-BR" sz="4500" b="1" dirty="0"/>
                        <a:t>+ IR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5000" b="1" dirty="0"/>
                        <a:t>43,35%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409649464"/>
                  </a:ext>
                </a:extLst>
              </a:tr>
              <a:tr h="1311488">
                <a:tc>
                  <a:txBody>
                    <a:bodyPr/>
                    <a:lstStyle/>
                    <a:p>
                      <a:pPr algn="ctr"/>
                      <a:r>
                        <a:rPr lang="pt-BR" sz="4000" b="1" dirty="0"/>
                        <a:t>Repasses Sociais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5000" b="1" dirty="0"/>
                        <a:t>37,52%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98483533"/>
                  </a:ext>
                </a:extLst>
              </a:tr>
              <a:tr h="1311488">
                <a:tc>
                  <a:txBody>
                    <a:bodyPr/>
                    <a:lstStyle/>
                    <a:p>
                      <a:pPr algn="ctr"/>
                      <a:r>
                        <a:rPr lang="pt-BR" sz="3000" b="1" dirty="0"/>
                        <a:t>Custeio e Manutenção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5000" b="1" dirty="0"/>
                        <a:t>19,13%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335466916"/>
                  </a:ext>
                </a:extLst>
              </a:tr>
            </a:tbl>
          </a:graphicData>
        </a:graphic>
      </p:graphicFrame>
      <p:graphicFrame>
        <p:nvGraphicFramePr>
          <p:cNvPr id="6" name="Tabela 5">
            <a:extLst>
              <a:ext uri="{FF2B5EF4-FFF2-40B4-BE49-F238E27FC236}">
                <a16:creationId xmlns:a16="http://schemas.microsoft.com/office/drawing/2014/main" xmlns="" id="{08DF095C-F4B1-333B-8988-F9FC0A8ABB5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69922290"/>
              </p:ext>
            </p:extLst>
          </p:nvPr>
        </p:nvGraphicFramePr>
        <p:xfrm>
          <a:off x="6506819" y="2594399"/>
          <a:ext cx="4956314" cy="2958262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478157">
                  <a:extLst>
                    <a:ext uri="{9D8B030D-6E8A-4147-A177-3AD203B41FA5}">
                      <a16:colId xmlns:a16="http://schemas.microsoft.com/office/drawing/2014/main" xmlns="" val="850622069"/>
                    </a:ext>
                  </a:extLst>
                </a:gridCol>
                <a:gridCol w="2478157">
                  <a:extLst>
                    <a:ext uri="{9D8B030D-6E8A-4147-A177-3AD203B41FA5}">
                      <a16:colId xmlns:a16="http://schemas.microsoft.com/office/drawing/2014/main" xmlns="" val="37043387"/>
                    </a:ext>
                  </a:extLst>
                </a:gridCol>
              </a:tblGrid>
              <a:tr h="1479131">
                <a:tc>
                  <a:txBody>
                    <a:bodyPr/>
                    <a:lstStyle/>
                    <a:p>
                      <a:r>
                        <a:rPr lang="pt-BR" sz="4000" b="1" dirty="0"/>
                        <a:t>Repasses Sociais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5000" b="1" dirty="0">
                          <a:solidFill>
                            <a:schemeClr val="bg1"/>
                          </a:solidFill>
                        </a:rPr>
                        <a:t>66,23%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891745481"/>
                  </a:ext>
                </a:extLst>
              </a:tr>
              <a:tr h="1479131">
                <a:tc>
                  <a:txBody>
                    <a:bodyPr/>
                    <a:lstStyle/>
                    <a:p>
                      <a:pPr algn="ctr"/>
                      <a:r>
                        <a:rPr lang="pt-BR" sz="2800" b="1" dirty="0"/>
                        <a:t>Custeio e Manutenção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5000" b="1" dirty="0"/>
                        <a:t>33,77%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693593143"/>
                  </a:ext>
                </a:extLst>
              </a:tr>
            </a:tbl>
          </a:graphicData>
        </a:graphic>
      </p:graphicFrame>
      <p:sp>
        <p:nvSpPr>
          <p:cNvPr id="8" name="CaixaDeTexto 7">
            <a:extLst>
              <a:ext uri="{FF2B5EF4-FFF2-40B4-BE49-F238E27FC236}">
                <a16:creationId xmlns:a16="http://schemas.microsoft.com/office/drawing/2014/main" xmlns="" id="{6E903787-D7B0-D49D-AE95-DEFF420CAFE0}"/>
              </a:ext>
            </a:extLst>
          </p:cNvPr>
          <p:cNvSpPr txBox="1"/>
          <p:nvPr/>
        </p:nvSpPr>
        <p:spPr>
          <a:xfrm>
            <a:off x="1742944" y="1024775"/>
            <a:ext cx="2789299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5000" b="1" dirty="0">
                <a:solidFill>
                  <a:schemeClr val="bg1"/>
                </a:solidFill>
              </a:rPr>
              <a:t>Resumo</a:t>
            </a: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xmlns="" id="{C8A5F81E-7913-FF6E-4C9F-1FA74150ED52}"/>
              </a:ext>
            </a:extLst>
          </p:cNvPr>
          <p:cNvSpPr txBox="1"/>
          <p:nvPr/>
        </p:nvSpPr>
        <p:spPr>
          <a:xfrm>
            <a:off x="6914466" y="882354"/>
            <a:ext cx="414102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000" b="1" dirty="0">
                <a:solidFill>
                  <a:schemeClr val="bg1"/>
                </a:solidFill>
              </a:rPr>
              <a:t>Valor sem Prêmios  e IR</a:t>
            </a:r>
          </a:p>
        </p:txBody>
      </p:sp>
    </p:spTree>
    <p:extLst>
      <p:ext uri="{BB962C8B-B14F-4D97-AF65-F5344CB8AC3E}">
        <p14:creationId xmlns:p14="http://schemas.microsoft.com/office/powerpoint/2010/main" val="18637338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apa_def.png"/>
          <p:cNvPicPr/>
          <p:nvPr/>
        </p:nvPicPr>
        <p:blipFill>
          <a:blip r:embed="rId2">
            <a:lum/>
            <a:alphaModFix/>
          </a:blip>
          <a:srcRect/>
          <a:stretch>
            <a:fillRect/>
          </a:stretch>
        </p:blipFill>
        <p:spPr>
          <a:xfrm>
            <a:off x="104399" y="144458"/>
            <a:ext cx="1350010" cy="534035"/>
          </a:xfrm>
          <a:prstGeom prst="rect">
            <a:avLst/>
          </a:prstGeom>
          <a:noFill/>
          <a:ln>
            <a:noFill/>
            <a:prstDash/>
          </a:ln>
        </p:spPr>
      </p:pic>
      <p:sp>
        <p:nvSpPr>
          <p:cNvPr id="7" name="Retângulo 6"/>
          <p:cNvSpPr/>
          <p:nvPr/>
        </p:nvSpPr>
        <p:spPr>
          <a:xfrm>
            <a:off x="28436" y="762386"/>
            <a:ext cx="3429016" cy="3231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1500" b="1" dirty="0">
                <a:solidFill>
                  <a:srgbClr val="F8F8F8"/>
                </a:solidFill>
                <a:latin typeface="Calibri" panose="020F0502020204030204" pitchFamily="34" charset="0"/>
                <a:ea typeface="SimSun" panose="02010600030101010101" pitchFamily="2" charset="-122"/>
                <a:cs typeface="Tahoma" panose="020B0604030504040204" pitchFamily="34" charset="0"/>
              </a:rPr>
              <a:t>ASSOCIAÇÃO NACIONAL DOS LOTÉRICOS</a:t>
            </a:r>
            <a:endParaRPr lang="pt-BR" sz="1500" dirty="0">
              <a:solidFill>
                <a:srgbClr val="F8F8F8"/>
              </a:solidFill>
            </a:endParaRPr>
          </a:p>
        </p:txBody>
      </p:sp>
      <p:graphicFrame>
        <p:nvGraphicFramePr>
          <p:cNvPr id="4" name="Tabela 3">
            <a:extLst>
              <a:ext uri="{FF2B5EF4-FFF2-40B4-BE49-F238E27FC236}">
                <a16:creationId xmlns:a16="http://schemas.microsoft.com/office/drawing/2014/main" xmlns="" id="{1CFA055F-D024-D9D0-23D4-14996477AAE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38782460"/>
              </p:ext>
            </p:extLst>
          </p:nvPr>
        </p:nvGraphicFramePr>
        <p:xfrm>
          <a:off x="299223" y="1284135"/>
          <a:ext cx="11593554" cy="5151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580380">
                  <a:extLst>
                    <a:ext uri="{9D8B030D-6E8A-4147-A177-3AD203B41FA5}">
                      <a16:colId xmlns:a16="http://schemas.microsoft.com/office/drawing/2014/main" xmlns="" val="2340787222"/>
                    </a:ext>
                  </a:extLst>
                </a:gridCol>
                <a:gridCol w="3506194">
                  <a:extLst>
                    <a:ext uri="{9D8B030D-6E8A-4147-A177-3AD203B41FA5}">
                      <a16:colId xmlns:a16="http://schemas.microsoft.com/office/drawing/2014/main" xmlns="" val="4154169435"/>
                    </a:ext>
                  </a:extLst>
                </a:gridCol>
                <a:gridCol w="2506980">
                  <a:extLst>
                    <a:ext uri="{9D8B030D-6E8A-4147-A177-3AD203B41FA5}">
                      <a16:colId xmlns:a16="http://schemas.microsoft.com/office/drawing/2014/main" xmlns="" val="792727883"/>
                    </a:ext>
                  </a:extLst>
                </a:gridCol>
              </a:tblGrid>
              <a:tr h="378546">
                <a:tc>
                  <a:txBody>
                    <a:bodyPr/>
                    <a:lstStyle/>
                    <a:p>
                      <a:pPr algn="ctr"/>
                      <a:r>
                        <a:rPr lang="pt-BR" sz="3500" dirty="0"/>
                        <a:t>Divisão da arrecadação após o pagamento de prêmios e IR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0" dirty="0"/>
                        <a:t>Loterias Caixa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0" dirty="0" err="1"/>
                        <a:t>Bets</a:t>
                      </a:r>
                      <a:endParaRPr lang="pt-BR" sz="6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828909464"/>
                  </a:ext>
                </a:extLst>
              </a:tr>
              <a:tr h="378546">
                <a:tc>
                  <a:txBody>
                    <a:bodyPr/>
                    <a:lstStyle/>
                    <a:p>
                      <a:pPr algn="ctr"/>
                      <a:r>
                        <a:rPr lang="pt-BR" sz="5000" b="1" dirty="0">
                          <a:solidFill>
                            <a:schemeClr val="bg1"/>
                          </a:solidFill>
                        </a:rPr>
                        <a:t>Repasses</a:t>
                      </a:r>
                    </a:p>
                    <a:p>
                      <a:pPr algn="ctr"/>
                      <a:r>
                        <a:rPr lang="pt-BR" sz="5000" b="1" dirty="0">
                          <a:solidFill>
                            <a:schemeClr val="bg1"/>
                          </a:solidFill>
                        </a:rPr>
                        <a:t>Sociais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5000" b="1" dirty="0">
                          <a:solidFill>
                            <a:schemeClr val="bg1"/>
                          </a:solidFill>
                        </a:rPr>
                        <a:t>66,23%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5000" b="1" dirty="0">
                          <a:solidFill>
                            <a:schemeClr val="bg1"/>
                          </a:solidFill>
                        </a:rPr>
                        <a:t>15,45%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78395024"/>
                  </a:ext>
                </a:extLst>
              </a:tr>
              <a:tr h="378546">
                <a:tc>
                  <a:txBody>
                    <a:bodyPr/>
                    <a:lstStyle/>
                    <a:p>
                      <a:pPr algn="ctr"/>
                      <a:r>
                        <a:rPr lang="pt-BR" sz="5000" b="1" dirty="0">
                          <a:solidFill>
                            <a:schemeClr val="bg1"/>
                          </a:solidFill>
                        </a:rPr>
                        <a:t>Custeio</a:t>
                      </a:r>
                    </a:p>
                    <a:p>
                      <a:pPr algn="ctr"/>
                      <a:r>
                        <a:rPr lang="pt-BR" sz="5000" b="1" dirty="0">
                          <a:solidFill>
                            <a:schemeClr val="bg1"/>
                          </a:solidFill>
                        </a:rPr>
                        <a:t>e </a:t>
                      </a:r>
                      <a:r>
                        <a:rPr lang="pt-BR" sz="5000" b="1" dirty="0" err="1">
                          <a:solidFill>
                            <a:schemeClr val="bg1"/>
                          </a:solidFill>
                        </a:rPr>
                        <a:t>manut</a:t>
                      </a:r>
                      <a:r>
                        <a:rPr lang="pt-BR" sz="5000" b="1" dirty="0">
                          <a:solidFill>
                            <a:schemeClr val="bg1"/>
                          </a:solidFill>
                        </a:rPr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5000" b="1" dirty="0">
                          <a:solidFill>
                            <a:schemeClr val="bg1"/>
                          </a:solidFill>
                        </a:rPr>
                        <a:t>33,77%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5000" b="1" dirty="0">
                          <a:solidFill>
                            <a:schemeClr val="bg1"/>
                          </a:solidFill>
                        </a:rPr>
                        <a:t>82,00%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4719575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016649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apa_def.png"/>
          <p:cNvPicPr/>
          <p:nvPr/>
        </p:nvPicPr>
        <p:blipFill>
          <a:blip r:embed="rId2">
            <a:lum/>
            <a:alphaModFix/>
          </a:blip>
          <a:srcRect/>
          <a:stretch>
            <a:fillRect/>
          </a:stretch>
        </p:blipFill>
        <p:spPr>
          <a:xfrm>
            <a:off x="104399" y="144458"/>
            <a:ext cx="1350010" cy="534035"/>
          </a:xfrm>
          <a:prstGeom prst="rect">
            <a:avLst/>
          </a:prstGeom>
          <a:noFill/>
          <a:ln>
            <a:noFill/>
            <a:prstDash/>
          </a:ln>
        </p:spPr>
      </p:pic>
      <p:sp>
        <p:nvSpPr>
          <p:cNvPr id="7" name="Retângulo 6"/>
          <p:cNvSpPr/>
          <p:nvPr/>
        </p:nvSpPr>
        <p:spPr>
          <a:xfrm>
            <a:off x="28436" y="762386"/>
            <a:ext cx="3429016" cy="3231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1500" b="1" dirty="0">
                <a:solidFill>
                  <a:srgbClr val="F8F8F8"/>
                </a:solidFill>
                <a:latin typeface="Calibri" panose="020F0502020204030204" pitchFamily="34" charset="0"/>
                <a:ea typeface="SimSun" panose="02010600030101010101" pitchFamily="2" charset="-122"/>
                <a:cs typeface="Tahoma" panose="020B0604030504040204" pitchFamily="34" charset="0"/>
              </a:rPr>
              <a:t>ASSOCIAÇÃO NACIONAL DOS LOTÉRICOS</a:t>
            </a:r>
            <a:endParaRPr lang="pt-BR" sz="1500" dirty="0">
              <a:solidFill>
                <a:srgbClr val="F8F8F8"/>
              </a:solidFill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xmlns="" id="{B611C409-33A0-874A-3050-9D0E839C7511}"/>
              </a:ext>
            </a:extLst>
          </p:cNvPr>
          <p:cNvSpPr txBox="1"/>
          <p:nvPr/>
        </p:nvSpPr>
        <p:spPr>
          <a:xfrm>
            <a:off x="410817" y="1085551"/>
            <a:ext cx="11370366" cy="5847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200" b="1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Apesar do nome, as Loterias Caixa há muitos anos deixaram de ser somente casas lotéricas. São também correspondentes bancários. São de grande respeitabilidade, com grande grau de confiabilidade e principalmente, responsável pelo atendimento social da população brasileira.</a:t>
            </a:r>
          </a:p>
          <a:p>
            <a:r>
              <a:rPr lang="pt-BR" sz="2200" b="1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Números:</a:t>
            </a:r>
          </a:p>
          <a:p>
            <a:r>
              <a:rPr lang="pt-BR" sz="2200" b="1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- Possui cerca de 13,4 mil empresas físicas localizadas nos principais pontos comerciais.</a:t>
            </a:r>
          </a:p>
          <a:p>
            <a:r>
              <a:rPr lang="pt-BR" sz="2200" b="1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- Está presente em 99,5% dos municípios brasileiros.</a:t>
            </a:r>
          </a:p>
          <a:p>
            <a:r>
              <a:rPr lang="pt-BR" sz="2200" b="1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- Atende presencialmente mais de 100 milhões de brasileiros por mês.</a:t>
            </a:r>
          </a:p>
          <a:p>
            <a:r>
              <a:rPr lang="pt-BR" sz="2200" b="1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- É a rede que consegue atender a população </a:t>
            </a:r>
            <a:r>
              <a:rPr lang="pt-BR" sz="2200" b="1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desbancarizada</a:t>
            </a:r>
            <a:r>
              <a:rPr lang="pt-BR" sz="2200" b="1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do país. Inclusive pagando os benefícios sociais, assim como aposentadoria, </a:t>
            </a:r>
            <a:r>
              <a:rPr lang="pt-BR" sz="2200" b="1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fgts</a:t>
            </a:r>
            <a:r>
              <a:rPr lang="pt-BR" sz="2200" b="1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, etc.</a:t>
            </a:r>
          </a:p>
          <a:p>
            <a:r>
              <a:rPr lang="pt-BR" sz="2200" b="1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- Foi através da Rede Lotérica que o brasileiro pode sacar seus benefícios sociais durante a pandemia.</a:t>
            </a:r>
          </a:p>
          <a:p>
            <a:r>
              <a:rPr lang="pt-BR" sz="2200" b="1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Esses serviços bancários são aqueles que os bancos não querem e evitam fazer. Há muitos anos que grande parte da população depende exclusivamente da rede lotérica para esse fim. É um serviço de baixa remuneração e de pouca atratividade financeira. A tarifação média recebida pela rede lotérica é inferior a R$ 1,00 por transação. Certamente o serviço com a pior remuneração do país, com grande responsabilidade, custo, risco e relevância.</a:t>
            </a:r>
            <a:r>
              <a:rPr lang="pt-BR" sz="2200" b="1" dirty="0"/>
              <a:t> </a:t>
            </a:r>
            <a:br>
              <a:rPr lang="pt-BR" sz="2200" b="1" dirty="0"/>
            </a:br>
            <a:endParaRPr lang="pt-BR" sz="2200" b="1" dirty="0"/>
          </a:p>
        </p:txBody>
      </p:sp>
    </p:spTree>
    <p:extLst>
      <p:ext uri="{BB962C8B-B14F-4D97-AF65-F5344CB8AC3E}">
        <p14:creationId xmlns:p14="http://schemas.microsoft.com/office/powerpoint/2010/main" val="11056309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apa_def.png"/>
          <p:cNvPicPr/>
          <p:nvPr/>
        </p:nvPicPr>
        <p:blipFill>
          <a:blip r:embed="rId2">
            <a:lum/>
            <a:alphaModFix/>
          </a:blip>
          <a:srcRect/>
          <a:stretch>
            <a:fillRect/>
          </a:stretch>
        </p:blipFill>
        <p:spPr>
          <a:xfrm>
            <a:off x="104399" y="144458"/>
            <a:ext cx="1350010" cy="534035"/>
          </a:xfrm>
          <a:prstGeom prst="rect">
            <a:avLst/>
          </a:prstGeom>
          <a:noFill/>
          <a:ln>
            <a:noFill/>
            <a:prstDash/>
          </a:ln>
        </p:spPr>
      </p:pic>
      <p:sp>
        <p:nvSpPr>
          <p:cNvPr id="7" name="Retângulo 6"/>
          <p:cNvSpPr/>
          <p:nvPr/>
        </p:nvSpPr>
        <p:spPr>
          <a:xfrm>
            <a:off x="28436" y="762386"/>
            <a:ext cx="3429016" cy="3231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1500" b="1" dirty="0">
                <a:solidFill>
                  <a:srgbClr val="F8F8F8"/>
                </a:solidFill>
                <a:latin typeface="Calibri" panose="020F0502020204030204" pitchFamily="34" charset="0"/>
                <a:ea typeface="SimSun" panose="02010600030101010101" pitchFamily="2" charset="-122"/>
                <a:cs typeface="Tahoma" panose="020B0604030504040204" pitchFamily="34" charset="0"/>
              </a:rPr>
              <a:t>ASSOCIAÇÃO NACIONAL DOS LOTÉRICOS</a:t>
            </a:r>
            <a:endParaRPr lang="pt-BR" sz="1500" dirty="0">
              <a:solidFill>
                <a:srgbClr val="F8F8F8"/>
              </a:solidFill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xmlns="" id="{70EDBDBC-1CA0-CE29-4501-F659B60F0DF4}"/>
              </a:ext>
            </a:extLst>
          </p:cNvPr>
          <p:cNvSpPr txBox="1"/>
          <p:nvPr/>
        </p:nvSpPr>
        <p:spPr>
          <a:xfrm>
            <a:off x="779404" y="1666415"/>
            <a:ext cx="10628243" cy="5478423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extrusionH="57150" contourW="19050">
              <a:extrusionClr>
                <a:schemeClr val="bg1">
                  <a:lumMod val="95000"/>
                  <a:lumOff val="5000"/>
                </a:schemeClr>
              </a:extrusionClr>
            </a:sp3d>
          </a:bodyPr>
          <a:lstStyle/>
          <a:p>
            <a:pPr algn="ctr"/>
            <a:r>
              <a:rPr lang="pt-BR" sz="5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pt-BR" sz="5000" dirty="0">
                <a:latin typeface="Arial Black" panose="020B0A04020102020204" pitchFamily="34" charset="0"/>
                <a:cs typeface="Aharoni" panose="02010803020104030203" pitchFamily="2" charset="-79"/>
              </a:rPr>
              <a:t>Com </a:t>
            </a:r>
            <a:r>
              <a:rPr lang="pt-BR" sz="5000">
                <a:latin typeface="Arial Black" panose="020B0A04020102020204" pitchFamily="34" charset="0"/>
                <a:cs typeface="Aharoni" panose="02010803020104030203" pitchFamily="2" charset="-79"/>
              </a:rPr>
              <a:t>a diminuição</a:t>
            </a:r>
            <a:r>
              <a:rPr lang="pt-BR" sz="5000" i="0">
                <a:effectLst/>
                <a:latin typeface="Arial Black" panose="020B0A04020102020204" pitchFamily="34" charset="0"/>
              </a:rPr>
              <a:t> da </a:t>
            </a:r>
            <a:r>
              <a:rPr lang="pt-BR" sz="5000" i="0" dirty="0">
                <a:effectLst/>
                <a:latin typeface="Arial Black" panose="020B0A04020102020204" pitchFamily="34" charset="0"/>
              </a:rPr>
              <a:t>receita obtida por jogos, fica impraticável a manutenção desse serviço (correspondente bancário) pela rede lotérica.</a:t>
            </a:r>
            <a:r>
              <a:rPr lang="pt-BR" sz="5000" dirty="0">
                <a:latin typeface="Arial Black" panose="020B0A04020102020204" pitchFamily="34" charset="0"/>
              </a:rPr>
              <a:t> </a:t>
            </a:r>
            <a:br>
              <a:rPr lang="pt-BR" sz="5000" dirty="0">
                <a:latin typeface="Arial Black" panose="020B0A04020102020204" pitchFamily="34" charset="0"/>
              </a:rPr>
            </a:br>
            <a:endParaRPr lang="pt-BR" sz="5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45591990"/>
      </p:ext>
    </p:extLst>
  </p:cSld>
  <p:clrMapOvr>
    <a:masterClrMapping/>
  </p:clrMapOvr>
</p:sld>
</file>

<file path=ppt/theme/theme1.xml><?xml version="1.0" encoding="utf-8"?>
<a:theme xmlns:a="http://schemas.openxmlformats.org/drawingml/2006/main" name="Fatia">
  <a:themeElements>
    <a:clrScheme name="Fatia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Fatia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Fatia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613</TotalTime>
  <Words>484</Words>
  <Application>Microsoft Office PowerPoint</Application>
  <PresentationFormat>Widescreen</PresentationFormat>
  <Paragraphs>92</Paragraphs>
  <Slides>9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9</vt:i4>
      </vt:variant>
    </vt:vector>
  </HeadingPairs>
  <TitlesOfParts>
    <vt:vector size="17" baseType="lpstr">
      <vt:lpstr>SimSun</vt:lpstr>
      <vt:lpstr>Aharoni</vt:lpstr>
      <vt:lpstr>Arial Black</vt:lpstr>
      <vt:lpstr>Calibri</vt:lpstr>
      <vt:lpstr>Century Gothic</vt:lpstr>
      <vt:lpstr>Tahoma</vt:lpstr>
      <vt:lpstr>Wingdings 3</vt:lpstr>
      <vt:lpstr>Fatia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Physic Fuel 2</dc:creator>
  <cp:lastModifiedBy>Juliana Soares Amorim</cp:lastModifiedBy>
  <cp:revision>29</cp:revision>
  <dcterms:created xsi:type="dcterms:W3CDTF">2021-09-01T20:19:03Z</dcterms:created>
  <dcterms:modified xsi:type="dcterms:W3CDTF">2023-10-19T12:57:03Z</dcterms:modified>
</cp:coreProperties>
</file>