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66" r:id="rId2"/>
    <p:sldId id="274" r:id="rId3"/>
    <p:sldId id="256" r:id="rId4"/>
    <p:sldId id="272" r:id="rId5"/>
    <p:sldId id="270" r:id="rId6"/>
    <p:sldId id="271" r:id="rId7"/>
    <p:sldId id="273" r:id="rId8"/>
    <p:sldId id="275" r:id="rId9"/>
    <p:sldId id="277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4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3586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33713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1284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1988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8981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634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97533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256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2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847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880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4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002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751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868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086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91A2CB8-61EB-4962-82AE-9AF8B7BFA4D4}" type="datetimeFigureOut">
              <a:rPr lang="pt-BR" smtClean="0"/>
              <a:t>19/10/2023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9346E6-626A-4976-8E47-C294061DEB9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4539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2037809" y="1568310"/>
            <a:ext cx="3278777" cy="1514524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5" name="Retângulo 4"/>
          <p:cNvSpPr/>
          <p:nvPr/>
        </p:nvSpPr>
        <p:spPr>
          <a:xfrm>
            <a:off x="1870307" y="3779911"/>
            <a:ext cx="7958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3600" dirty="0">
              <a:solidFill>
                <a:srgbClr val="F8F8F8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8449648" y="6074624"/>
            <a:ext cx="283923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BRASÍLIA, 19 de Outubro de 2023</a:t>
            </a:r>
            <a:endParaRPr lang="pt-BR" sz="1500" dirty="0">
              <a:solidFill>
                <a:srgbClr val="F8F8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495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0EDBDBC-1CA0-CE29-4501-F659B60F0DF4}"/>
              </a:ext>
            </a:extLst>
          </p:cNvPr>
          <p:cNvSpPr txBox="1"/>
          <p:nvPr/>
        </p:nvSpPr>
        <p:spPr>
          <a:xfrm>
            <a:off x="618750" y="2264534"/>
            <a:ext cx="11897100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extrusionClr>
                <a:schemeClr val="bg1">
                  <a:lumMod val="95000"/>
                  <a:lumOff val="5000"/>
                </a:schemeClr>
              </a:extrusionClr>
            </a:sp3d>
          </a:bodyPr>
          <a:lstStyle/>
          <a:p>
            <a:pPr algn="ctr"/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pt-BR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1639B39-8217-EA03-A690-B0DA09788755}"/>
              </a:ext>
            </a:extLst>
          </p:cNvPr>
          <p:cNvSpPr txBox="1"/>
          <p:nvPr/>
        </p:nvSpPr>
        <p:spPr>
          <a:xfrm>
            <a:off x="130899" y="2377476"/>
            <a:ext cx="11930202" cy="144655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12700" contourW="44450"/>
          </a:bodyPr>
          <a:lstStyle/>
          <a:p>
            <a:pPr algn="ctr"/>
            <a:r>
              <a:rPr lang="pt-B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PL 3626/23</a:t>
            </a:r>
            <a:endParaRPr lang="pt-BR" sz="88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7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6B452A9-06D9-0205-BC08-8422288D8938}"/>
              </a:ext>
            </a:extLst>
          </p:cNvPr>
          <p:cNvSpPr txBox="1"/>
          <p:nvPr/>
        </p:nvSpPr>
        <p:spPr>
          <a:xfrm>
            <a:off x="887896" y="1625579"/>
            <a:ext cx="9528314" cy="432426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12700" contourW="44450"/>
          </a:bodyPr>
          <a:lstStyle/>
          <a:p>
            <a:pPr algn="ctr"/>
            <a:r>
              <a:rPr lang="pt-BR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As Loterias no Brasil, nasceram e permaneceram com os repasses sociais como atividade fim.</a:t>
            </a:r>
            <a:endParaRPr lang="pt-BR" sz="55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16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7D03391D-FC0D-79E1-B70F-C915C971F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97378"/>
              </p:ext>
            </p:extLst>
          </p:nvPr>
        </p:nvGraphicFramePr>
        <p:xfrm>
          <a:off x="1805750" y="1688837"/>
          <a:ext cx="8580499" cy="48516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548245">
                  <a:extLst>
                    <a:ext uri="{9D8B030D-6E8A-4147-A177-3AD203B41FA5}">
                      <a16:colId xmlns:a16="http://schemas.microsoft.com/office/drawing/2014/main" xmlns="" val="750344244"/>
                    </a:ext>
                  </a:extLst>
                </a:gridCol>
                <a:gridCol w="2032254">
                  <a:extLst>
                    <a:ext uri="{9D8B030D-6E8A-4147-A177-3AD203B41FA5}">
                      <a16:colId xmlns:a16="http://schemas.microsoft.com/office/drawing/2014/main" xmlns="" val="3067018795"/>
                    </a:ext>
                  </a:extLst>
                </a:gridCol>
              </a:tblGrid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Seguridade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2,00%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32869375"/>
                  </a:ext>
                </a:extLst>
              </a:tr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Esporte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6,63%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71862321"/>
                  </a:ext>
                </a:extLst>
              </a:tr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Educação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1,82%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71702627"/>
                  </a:ext>
                </a:extLst>
              </a:tr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Turismo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5,00%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47091841"/>
                  </a:ext>
                </a:extLst>
              </a:tr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Custeio e manutenção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82,00%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6826181"/>
                  </a:ext>
                </a:extLst>
              </a:tr>
              <a:tr h="808602">
                <a:tc>
                  <a:txBody>
                    <a:bodyPr/>
                    <a:lstStyle/>
                    <a:p>
                      <a:r>
                        <a:rPr lang="pt-BR" sz="4500" b="1" i="0" baseline="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4200" b="1" i="0" baseline="0" dirty="0"/>
                        <a:t>97,45%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2771609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F0163F0-F35D-0DC9-9609-80472C61399E}"/>
              </a:ext>
            </a:extLst>
          </p:cNvPr>
          <p:cNvSpPr txBox="1"/>
          <p:nvPr/>
        </p:nvSpPr>
        <p:spPr>
          <a:xfrm>
            <a:off x="1454409" y="1148667"/>
            <a:ext cx="943209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solidFill>
                  <a:schemeClr val="bg1"/>
                </a:solidFill>
              </a:rPr>
              <a:t>Divisão da arrecadação após pagamento de prêmios e IR</a:t>
            </a:r>
          </a:p>
        </p:txBody>
      </p:sp>
    </p:spTree>
    <p:extLst>
      <p:ext uri="{BB962C8B-B14F-4D97-AF65-F5344CB8AC3E}">
        <p14:creationId xmlns:p14="http://schemas.microsoft.com/office/powerpoint/2010/main" val="352685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xmlns="" id="{EAA53BA5-C6CC-5375-6E8C-E93A8D5E2A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239401"/>
              </p:ext>
            </p:extLst>
          </p:nvPr>
        </p:nvGraphicFramePr>
        <p:xfrm>
          <a:off x="3750365" y="861383"/>
          <a:ext cx="6891131" cy="2926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56242">
                  <a:extLst>
                    <a:ext uri="{9D8B030D-6E8A-4147-A177-3AD203B41FA5}">
                      <a16:colId xmlns:a16="http://schemas.microsoft.com/office/drawing/2014/main" xmlns="" val="3186172782"/>
                    </a:ext>
                  </a:extLst>
                </a:gridCol>
                <a:gridCol w="2034889">
                  <a:extLst>
                    <a:ext uri="{9D8B030D-6E8A-4147-A177-3AD203B41FA5}">
                      <a16:colId xmlns:a16="http://schemas.microsoft.com/office/drawing/2014/main" xmlns="" val="1062346427"/>
                    </a:ext>
                  </a:extLst>
                </a:gridCol>
              </a:tblGrid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Prêmio Bruto / Líquido (IR 30%)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43,35% / 32,20%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5159368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Seguridade 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17,32%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1029760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Fundo Nacional da Cultura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2,92%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58079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Fundo Penitenciário Nacional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2898284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Fundo Nacional de Segurança Pública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9,26%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497710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Ministério do Esporte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2,46%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087055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 err="1"/>
                        <a:t>Fenaclubes</a:t>
                      </a:r>
                      <a:endParaRPr lang="pt-B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0,01%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061551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Secretaria de Esporte dos Estados e 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4279494"/>
                  </a:ext>
                </a:extLst>
              </a:tr>
            </a:tbl>
          </a:graphicData>
        </a:graphic>
      </p:graphicFrame>
      <p:graphicFrame>
        <p:nvGraphicFramePr>
          <p:cNvPr id="12" name="Tabela 11">
            <a:extLst>
              <a:ext uri="{FF2B5EF4-FFF2-40B4-BE49-F238E27FC236}">
                <a16:creationId xmlns:a16="http://schemas.microsoft.com/office/drawing/2014/main" xmlns="" id="{5FE1078F-9C43-BFBC-D11F-003F83EFEC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028220"/>
              </p:ext>
            </p:extLst>
          </p:nvPr>
        </p:nvGraphicFramePr>
        <p:xfrm>
          <a:off x="3737113" y="3787463"/>
          <a:ext cx="6904383" cy="29260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856242">
                  <a:extLst>
                    <a:ext uri="{9D8B030D-6E8A-4147-A177-3AD203B41FA5}">
                      <a16:colId xmlns:a16="http://schemas.microsoft.com/office/drawing/2014/main" xmlns="" val="3186172782"/>
                    </a:ext>
                  </a:extLst>
                </a:gridCol>
                <a:gridCol w="2048141">
                  <a:extLst>
                    <a:ext uri="{9D8B030D-6E8A-4147-A177-3AD203B41FA5}">
                      <a16:colId xmlns:a16="http://schemas.microsoft.com/office/drawing/2014/main" xmlns="" val="1062346427"/>
                    </a:ext>
                  </a:extLst>
                </a:gridCol>
              </a:tblGrid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Comitê Brasileiro de Clubes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15159368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Comitê Brasileiro de Clubes Paralímpicos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0,07%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1029760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Conf. Brasileira do Desporto Escolar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58079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Conf. Brasileira do Desporto Universitário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0,11%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52898284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Comitê Olímpico Brasileiro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1,73%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497710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Comitê Paralímpico Brasileiro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0,96%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5087055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Despesas de Custeio e Manutenção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19,13%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0615517"/>
                  </a:ext>
                </a:extLst>
              </a:tr>
              <a:tr h="311567">
                <a:tc>
                  <a:txBody>
                    <a:bodyPr/>
                    <a:lstStyle/>
                    <a:p>
                      <a:r>
                        <a:rPr lang="pt-BR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1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54279494"/>
                  </a:ext>
                </a:extLst>
              </a:tr>
            </a:tbl>
          </a:graphicData>
        </a:graphic>
      </p:graphicFrame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D6647F58-8B6A-B948-9E8B-AAA8949D1FF2}"/>
              </a:ext>
            </a:extLst>
          </p:cNvPr>
          <p:cNvSpPr txBox="1"/>
          <p:nvPr/>
        </p:nvSpPr>
        <p:spPr>
          <a:xfrm>
            <a:off x="3909391" y="368940"/>
            <a:ext cx="68911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chemeClr val="bg1"/>
                </a:solidFill>
              </a:rPr>
              <a:t>Divisão da Arrecadação da Mega Sena</a:t>
            </a:r>
          </a:p>
        </p:txBody>
      </p:sp>
    </p:spTree>
    <p:extLst>
      <p:ext uri="{BB962C8B-B14F-4D97-AF65-F5344CB8AC3E}">
        <p14:creationId xmlns:p14="http://schemas.microsoft.com/office/powerpoint/2010/main" val="483450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03C3FFFD-9F51-1AAC-25F4-BDC885A21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954027"/>
              </p:ext>
            </p:extLst>
          </p:nvPr>
        </p:nvGraphicFramePr>
        <p:xfrm>
          <a:off x="567370" y="2398643"/>
          <a:ext cx="5316596" cy="408601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58298">
                  <a:extLst>
                    <a:ext uri="{9D8B030D-6E8A-4147-A177-3AD203B41FA5}">
                      <a16:colId xmlns:a16="http://schemas.microsoft.com/office/drawing/2014/main" xmlns="" val="2132777470"/>
                    </a:ext>
                  </a:extLst>
                </a:gridCol>
                <a:gridCol w="2658298">
                  <a:extLst>
                    <a:ext uri="{9D8B030D-6E8A-4147-A177-3AD203B41FA5}">
                      <a16:colId xmlns:a16="http://schemas.microsoft.com/office/drawing/2014/main" xmlns="" val="4245816554"/>
                    </a:ext>
                  </a:extLst>
                </a:gridCol>
              </a:tblGrid>
              <a:tr h="1365928">
                <a:tc>
                  <a:txBody>
                    <a:bodyPr/>
                    <a:lstStyle/>
                    <a:p>
                      <a:pPr algn="ctr"/>
                      <a:r>
                        <a:rPr lang="pt-BR" sz="4500" b="1" dirty="0"/>
                        <a:t>Prêmio</a:t>
                      </a:r>
                    </a:p>
                    <a:p>
                      <a:pPr algn="ctr"/>
                      <a:r>
                        <a:rPr lang="pt-BR" sz="4500" b="1" dirty="0"/>
                        <a:t>+ 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/>
                        <a:t>43,35%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9649464"/>
                  </a:ext>
                </a:extLst>
              </a:tr>
              <a:tr h="1311488">
                <a:tc>
                  <a:txBody>
                    <a:bodyPr/>
                    <a:lstStyle/>
                    <a:p>
                      <a:pPr algn="ctr"/>
                      <a:r>
                        <a:rPr lang="pt-BR" sz="4000" b="1" dirty="0"/>
                        <a:t>Repasses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/>
                        <a:t>37,52%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8483533"/>
                  </a:ext>
                </a:extLst>
              </a:tr>
              <a:tr h="1311488">
                <a:tc>
                  <a:txBody>
                    <a:bodyPr/>
                    <a:lstStyle/>
                    <a:p>
                      <a:pPr algn="ctr"/>
                      <a:r>
                        <a:rPr lang="pt-BR" sz="3000" b="1" dirty="0"/>
                        <a:t>Custeio e Manutenção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/>
                        <a:t>19,13%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35466916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08DF095C-F4B1-333B-8988-F9FC0A8ABB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922290"/>
              </p:ext>
            </p:extLst>
          </p:nvPr>
        </p:nvGraphicFramePr>
        <p:xfrm>
          <a:off x="6506819" y="2594399"/>
          <a:ext cx="4956314" cy="295826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478157">
                  <a:extLst>
                    <a:ext uri="{9D8B030D-6E8A-4147-A177-3AD203B41FA5}">
                      <a16:colId xmlns:a16="http://schemas.microsoft.com/office/drawing/2014/main" xmlns="" val="850622069"/>
                    </a:ext>
                  </a:extLst>
                </a:gridCol>
                <a:gridCol w="2478157">
                  <a:extLst>
                    <a:ext uri="{9D8B030D-6E8A-4147-A177-3AD203B41FA5}">
                      <a16:colId xmlns:a16="http://schemas.microsoft.com/office/drawing/2014/main" xmlns="" val="37043387"/>
                    </a:ext>
                  </a:extLst>
                </a:gridCol>
              </a:tblGrid>
              <a:tr h="1479131">
                <a:tc>
                  <a:txBody>
                    <a:bodyPr/>
                    <a:lstStyle/>
                    <a:p>
                      <a:r>
                        <a:rPr lang="pt-BR" sz="4000" b="1" dirty="0"/>
                        <a:t>Repasses 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66,23%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91745481"/>
                  </a:ext>
                </a:extLst>
              </a:tr>
              <a:tr h="1479131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/>
                        <a:t>Custeio e Manutenção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/>
                        <a:t>33,77%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3593143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6E903787-D7B0-D49D-AE95-DEFF420CAFE0}"/>
              </a:ext>
            </a:extLst>
          </p:cNvPr>
          <p:cNvSpPr txBox="1"/>
          <p:nvPr/>
        </p:nvSpPr>
        <p:spPr>
          <a:xfrm>
            <a:off x="1742944" y="1024775"/>
            <a:ext cx="27892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000" b="1" dirty="0">
                <a:solidFill>
                  <a:schemeClr val="bg1"/>
                </a:solidFill>
              </a:rPr>
              <a:t>Resumo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C8A5F81E-7913-FF6E-4C9F-1FA74150ED52}"/>
              </a:ext>
            </a:extLst>
          </p:cNvPr>
          <p:cNvSpPr txBox="1"/>
          <p:nvPr/>
        </p:nvSpPr>
        <p:spPr>
          <a:xfrm>
            <a:off x="6914466" y="882354"/>
            <a:ext cx="41410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 dirty="0">
                <a:solidFill>
                  <a:schemeClr val="bg1"/>
                </a:solidFill>
              </a:rPr>
              <a:t>Valor sem Prêmios  e IR</a:t>
            </a:r>
          </a:p>
        </p:txBody>
      </p:sp>
    </p:spTree>
    <p:extLst>
      <p:ext uri="{BB962C8B-B14F-4D97-AF65-F5344CB8AC3E}">
        <p14:creationId xmlns:p14="http://schemas.microsoft.com/office/powerpoint/2010/main" val="1863733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1CFA055F-D024-D9D0-23D4-14996477A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782460"/>
              </p:ext>
            </p:extLst>
          </p:nvPr>
        </p:nvGraphicFramePr>
        <p:xfrm>
          <a:off x="299223" y="1284135"/>
          <a:ext cx="11593554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0380">
                  <a:extLst>
                    <a:ext uri="{9D8B030D-6E8A-4147-A177-3AD203B41FA5}">
                      <a16:colId xmlns:a16="http://schemas.microsoft.com/office/drawing/2014/main" xmlns="" val="2340787222"/>
                    </a:ext>
                  </a:extLst>
                </a:gridCol>
                <a:gridCol w="3506194">
                  <a:extLst>
                    <a:ext uri="{9D8B030D-6E8A-4147-A177-3AD203B41FA5}">
                      <a16:colId xmlns:a16="http://schemas.microsoft.com/office/drawing/2014/main" xmlns="" val="4154169435"/>
                    </a:ext>
                  </a:extLst>
                </a:gridCol>
                <a:gridCol w="2506980">
                  <a:extLst>
                    <a:ext uri="{9D8B030D-6E8A-4147-A177-3AD203B41FA5}">
                      <a16:colId xmlns:a16="http://schemas.microsoft.com/office/drawing/2014/main" xmlns="" val="792727883"/>
                    </a:ext>
                  </a:extLst>
                </a:gridCol>
              </a:tblGrid>
              <a:tr h="378546">
                <a:tc>
                  <a:txBody>
                    <a:bodyPr/>
                    <a:lstStyle/>
                    <a:p>
                      <a:pPr algn="ctr"/>
                      <a:r>
                        <a:rPr lang="pt-BR" sz="3500" dirty="0"/>
                        <a:t>Divisão da arrecadação após o pagamento de prêmios e IR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6000" dirty="0"/>
                        <a:t>Loterias Caixa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6000" dirty="0" err="1"/>
                        <a:t>Bets</a:t>
                      </a:r>
                      <a:endParaRPr lang="pt-BR" sz="6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28909464"/>
                  </a:ext>
                </a:extLst>
              </a:tr>
              <a:tr h="378546"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Repasses</a:t>
                      </a:r>
                    </a:p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Sociais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66,23%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15,45%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78395024"/>
                  </a:ext>
                </a:extLst>
              </a:tr>
              <a:tr h="378546"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Custeio</a:t>
                      </a:r>
                    </a:p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e </a:t>
                      </a:r>
                      <a:r>
                        <a:rPr lang="pt-BR" sz="5000" b="1" dirty="0" err="1">
                          <a:solidFill>
                            <a:schemeClr val="bg1"/>
                          </a:solidFill>
                        </a:rPr>
                        <a:t>manut</a:t>
                      </a:r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33,77%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5000" b="1" dirty="0">
                          <a:solidFill>
                            <a:schemeClr val="bg1"/>
                          </a:solidFill>
                        </a:rPr>
                        <a:t>82,00%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19575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664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611C409-33A0-874A-3050-9D0E839C7511}"/>
              </a:ext>
            </a:extLst>
          </p:cNvPr>
          <p:cNvSpPr txBox="1"/>
          <p:nvPr/>
        </p:nvSpPr>
        <p:spPr>
          <a:xfrm>
            <a:off x="410817" y="1085551"/>
            <a:ext cx="1137036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Apesar do nome, as Loterias Caixa há muitos anos deixaram de ser somente casas lotéricas. São também correspondentes bancários. São de grande respeitabilidade, com grande grau de confiabilidade e principalmente, responsável pelo atendimento social da população brasileira.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Números: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Possui cerca de 13,4 mil empresas físicas localizadas nos principais pontos comerciais.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Está presente em 99,5% dos municípios brasileiros.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Atende presencialmente mais de 100 milhões de brasileiros por mês.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É a rede que consegue atender a população </a:t>
            </a:r>
            <a:r>
              <a:rPr lang="pt-BR" sz="2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desbancarizada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do país. Inclusive pagando os benefícios sociais, assim como aposentadoria, </a:t>
            </a:r>
            <a:r>
              <a:rPr lang="pt-BR" sz="2200" b="1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fgts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etc.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 Foi através da Rede Lotérica que o brasileiro pode sacar seus benefícios sociais durante a pandemia.</a:t>
            </a:r>
          </a:p>
          <a:p>
            <a:r>
              <a:rPr lang="pt-BR" sz="22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Esses serviços bancários são aqueles que os bancos não querem e evitam fazer. Há muitos anos que grande parte da população depende exclusivamente da rede lotérica para esse fim. É um serviço de baixa remuneração e de pouca atratividade financeira. A tarifação média recebida pela rede lotérica é inferior a R$ 1,00 por transação. Certamente o serviço com a pior remuneração do país, com grande responsabilidade, custo, risco e relevância.</a:t>
            </a:r>
            <a:r>
              <a:rPr lang="pt-BR" sz="2200" b="1" dirty="0"/>
              <a:t> </a:t>
            </a:r>
            <a:br>
              <a:rPr lang="pt-BR" sz="2200" b="1" dirty="0"/>
            </a:br>
            <a:endParaRPr 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110563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apa_def.png"/>
          <p:cNvPicPr/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04399" y="144458"/>
            <a:ext cx="1350010" cy="534035"/>
          </a:xfrm>
          <a:prstGeom prst="rect">
            <a:avLst/>
          </a:prstGeom>
          <a:noFill/>
          <a:ln>
            <a:noFill/>
            <a:prstDash/>
          </a:ln>
        </p:spPr>
      </p:pic>
      <p:sp>
        <p:nvSpPr>
          <p:cNvPr id="7" name="Retângulo 6"/>
          <p:cNvSpPr/>
          <p:nvPr/>
        </p:nvSpPr>
        <p:spPr>
          <a:xfrm>
            <a:off x="28436" y="762386"/>
            <a:ext cx="342901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500" b="1" dirty="0">
                <a:solidFill>
                  <a:srgbClr val="F8F8F8"/>
                </a:solidFill>
                <a:latin typeface="Calibri" panose="020F050202020403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ASSOCIAÇÃO NACIONAL DOS LOTÉRICOS</a:t>
            </a:r>
            <a:endParaRPr lang="pt-BR" sz="1500" dirty="0">
              <a:solidFill>
                <a:srgbClr val="F8F8F8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70EDBDBC-1CA0-CE29-4501-F659B60F0DF4}"/>
              </a:ext>
            </a:extLst>
          </p:cNvPr>
          <p:cNvSpPr txBox="1"/>
          <p:nvPr/>
        </p:nvSpPr>
        <p:spPr>
          <a:xfrm>
            <a:off x="779404" y="1666415"/>
            <a:ext cx="10628243" cy="54784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extrusionClr>
                <a:schemeClr val="bg1">
                  <a:lumMod val="95000"/>
                  <a:lumOff val="5000"/>
                </a:schemeClr>
              </a:extrusionClr>
            </a:sp3d>
          </a:bodyPr>
          <a:lstStyle/>
          <a:p>
            <a:pPr algn="ctr"/>
            <a:r>
              <a:rPr lang="pt-BR" sz="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 </a:t>
            </a:r>
            <a:r>
              <a:rPr lang="pt-BR" sz="5000" dirty="0">
                <a:latin typeface="Arial Black" panose="020B0A04020102020204" pitchFamily="34" charset="0"/>
                <a:cs typeface="Aharoni" panose="02010803020104030203" pitchFamily="2" charset="-79"/>
              </a:rPr>
              <a:t>Com </a:t>
            </a:r>
            <a:r>
              <a:rPr lang="pt-BR" sz="5000">
                <a:latin typeface="Arial Black" panose="020B0A04020102020204" pitchFamily="34" charset="0"/>
                <a:cs typeface="Aharoni" panose="02010803020104030203" pitchFamily="2" charset="-79"/>
              </a:rPr>
              <a:t>a diminuição</a:t>
            </a:r>
            <a:r>
              <a:rPr lang="pt-BR" sz="5000" i="0">
                <a:effectLst/>
                <a:latin typeface="Arial Black" panose="020B0A04020102020204" pitchFamily="34" charset="0"/>
              </a:rPr>
              <a:t> da </a:t>
            </a:r>
            <a:r>
              <a:rPr lang="pt-BR" sz="5000" i="0" dirty="0">
                <a:effectLst/>
                <a:latin typeface="Arial Black" panose="020B0A04020102020204" pitchFamily="34" charset="0"/>
              </a:rPr>
              <a:t>receita obtida por jogos, fica impraticável a manutenção desse serviço (correspondente bancário) pela rede lotérica.</a:t>
            </a:r>
            <a:r>
              <a:rPr lang="pt-BR" sz="5000" dirty="0">
                <a:latin typeface="Arial Black" panose="020B0A04020102020204" pitchFamily="34" charset="0"/>
              </a:rPr>
              <a:t> </a:t>
            </a:r>
            <a:br>
              <a:rPr lang="pt-BR" sz="5000" dirty="0">
                <a:latin typeface="Arial Black" panose="020B0A04020102020204" pitchFamily="34" charset="0"/>
              </a:rPr>
            </a:br>
            <a:endParaRPr lang="pt-BR" sz="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45591990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613</TotalTime>
  <Words>484</Words>
  <Application>Microsoft Office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7" baseType="lpstr">
      <vt:lpstr>SimSun</vt:lpstr>
      <vt:lpstr>Aharoni</vt:lpstr>
      <vt:lpstr>Arial Black</vt:lpstr>
      <vt:lpstr>Calibri</vt:lpstr>
      <vt:lpstr>Century Gothic</vt:lpstr>
      <vt:lpstr>Tahoma</vt:lpstr>
      <vt:lpstr>Wingdings 3</vt:lpstr>
      <vt:lpstr>Fatia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Physic Fuel 2</dc:creator>
  <cp:lastModifiedBy>Juliana Soares Amorim</cp:lastModifiedBy>
  <cp:revision>29</cp:revision>
  <dcterms:created xsi:type="dcterms:W3CDTF">2021-09-01T20:19:03Z</dcterms:created>
  <dcterms:modified xsi:type="dcterms:W3CDTF">2023-10-19T12:57:03Z</dcterms:modified>
</cp:coreProperties>
</file>