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sldIdLst>
    <p:sldId id="256" r:id="rId3"/>
    <p:sldId id="257" r:id="rId4"/>
    <p:sldId id="258" r:id="rId5"/>
    <p:sldId id="259" r:id="rId6"/>
  </p:sldIdLst>
  <p:sldSz cx="12192000" cy="6858000"/>
  <p:notesSz cx="6858000" cy="9144000"/>
  <p:defaultTextStyle>
    <a:defPPr lvl="0">
      <a:defRPr lang="pt-B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05C74D-C486-4EEB-BA06-13D688F69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09E4DC2-ED58-4C83-AE4E-53F23A6D71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96883F4-C488-400F-830A-8004CEA11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3C0B-9245-4321-9E90-B86CA6E33839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31F3ECA-D24B-41F3-98DA-8B6D52CE1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98583CD-8ACA-4A57-BA00-CC90E2C26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D604-EBFE-4FC3-88C1-5D7EEAEE3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473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5C12FE-3978-4321-92B2-76529E84F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09F70455-C5F7-4A89-9309-EF115437F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C7B1FAA-61C6-4D4B-97FC-74C3E9DFE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3C0B-9245-4321-9E90-B86CA6E33839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3BFAB62-52B5-41D0-930D-648CB9FA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85DB346-1770-4C1F-B957-86EDD26B1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D604-EBFE-4FC3-88C1-5D7EEAEE3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71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5876DDDB-3CD3-415E-86B1-BFD0891D1E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49ABCD7C-936E-446E-A0A6-9700F9FB8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1D3870B-1A3B-4A4D-A859-55466A4D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3C0B-9245-4321-9E90-B86CA6E33839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119ADFC-B16A-45DA-B7C7-41AB609C7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A333A1D-8226-40C3-9B90-C3E1D31A8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D604-EBFE-4FC3-88C1-5D7EEAEE3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3595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7F8AB2-1241-458A-8403-83492C939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70264A4-853D-4833-9507-3C8C23AFE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778AEDA-F7F8-4733-B35A-356AFF5AC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3C0B-9245-4321-9E90-B86CA6E33839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6065DAE-D824-4011-9FF7-588378064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1CFDA6D-43CC-484C-88C6-83307B146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D604-EBFE-4FC3-88C1-5D7EEAEE3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199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3E8AD9-328B-4EA9-B737-D9AC381E8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7A84863-35F3-49EA-82C8-D269E7CA5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36E5362-6AB1-49A1-8C28-01C03D760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3C0B-9245-4321-9E90-B86CA6E33839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4963BD6-CF75-4C62-BDE8-2793EA4E8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19BB5DF-1F60-498B-A3D7-149EA0A7A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D604-EBFE-4FC3-88C1-5D7EEAEE3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910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C4D086-3812-455C-8A74-E5495699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335F01F-BBA5-49FC-8A2D-667A2E3D2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75D4EDC-4AF9-402D-AC97-19653E7B5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DC53A0DC-075F-4313-B843-EE911F87F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3C0B-9245-4321-9E90-B86CA6E33839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D515D4A4-9F49-4295-B128-A4611500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874BD10-002B-4D72-B6F2-99DF00FE8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D604-EBFE-4FC3-88C1-5D7EEAEE3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27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6C0515E-FB2C-4512-9297-2B2FB7EB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9A33AD7-D55D-481F-82A5-8F6926ABF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55E6AF5C-4B08-4068-BDE0-20878ED91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2F8F1322-F87C-4239-9FD7-FF62559BA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954D9511-7FF3-470B-89CB-A480C84454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68C1AA7E-40DD-4C32-86E3-B6F207C2D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3C0B-9245-4321-9E90-B86CA6E33839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6D6E3882-04A3-48BD-9AE9-8786E16D8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469BEBE3-2BE9-4A55-AA22-8A948D6E9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D604-EBFE-4FC3-88C1-5D7EEAEE3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682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086BB4-73DB-40AD-A7C6-6CDB73475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60F42978-CA07-439D-A710-271B08202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3C0B-9245-4321-9E90-B86CA6E33839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99361A1C-8A56-43E9-B355-6BEED2D0D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8B942BE3-81A0-4FC7-98CC-F04CA1CFA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D604-EBFE-4FC3-88C1-5D7EEAEE3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273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55EE0AE4-0117-4E2D-B784-3A1BB8F65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3C0B-9245-4321-9E90-B86CA6E33839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588F9DEA-2550-4708-85DB-EC186B3B0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D84392F2-5F7A-424C-9BFF-7B0DB3569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D604-EBFE-4FC3-88C1-5D7EEAEE3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051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A0233E-4C25-4361-85A5-5422CFD6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8030479-5EAF-4382-8D6A-2A4918254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3D384EEF-A365-436B-9B10-585090030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51222863-5BC6-41D3-9689-99E015100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3C0B-9245-4321-9E90-B86CA6E33839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0CCD23FC-35D0-4C3A-9340-212D0B96A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5D85E1A3-5894-4B7D-A237-9A7BA6D06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D604-EBFE-4FC3-88C1-5D7EEAEE3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124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2BABA9-A441-4B31-8820-03C65D682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168276AB-4DFC-4E2F-9170-7E8D1257E3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96E9B8DE-9327-40AF-8C80-8200A8371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744A7DFA-4EDD-4DCE-A01C-8B963F85A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3C0B-9245-4321-9E90-B86CA6E33839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9D7BD3C2-11E8-4F65-AC1E-4EC51C66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D5AE466C-0281-4E56-8686-4B14BB862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D604-EBFE-4FC3-88C1-5D7EEAEE3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57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6E404F69-8E28-4171-88A5-C2FB5494E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A86C160-534A-4E0F-9B44-E20D6D295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BD9053A-898A-4B5C-B478-AEB5227576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73C0B-9245-4321-9E90-B86CA6E33839}" type="datetimeFigureOut">
              <a:rPr lang="pt-BR" smtClean="0"/>
              <a:t>08/05/2023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76B46D7-2168-4B58-8E8A-0EDE9E4874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4152440-BE8E-4BB8-A019-4D76089C5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ED604-EBFE-4FC3-88C1-5D7EEAEE3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611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3"/>
          <p:cNvSpPr txBox="1">
            <a:spLocks noGrp="1"/>
          </p:cNvSpPr>
          <p:nvPr>
            <p:ph type="ctrTitle"/>
          </p:nvPr>
        </p:nvSpPr>
        <p:spPr>
          <a:xfrm>
            <a:off x="4654296" y="5"/>
            <a:ext cx="68946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en-US" sz="6600" b="1"/>
              <a:t>COZINHAS SOLIDÁRIAS DO MTST</a:t>
            </a:r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4654288" y="3982983"/>
            <a:ext cx="6894600" cy="15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As nossas Cozinhas Solidárias estão presentes em 13 estados e no Distrito Federal, são 39 cozinhas espalhadas entre eles.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Já entregamos mais de 1.7 milhões de marmitas e mais de 1.4 toneladas de alimentos gratuitamente. Somos 85 cozinheiras de luta.</a:t>
            </a:r>
            <a:endParaRPr/>
          </a:p>
        </p:txBody>
      </p:sp>
      <p:pic>
        <p:nvPicPr>
          <p:cNvPr id="62" name="Google Shape;62;p3"/>
          <p:cNvPicPr preferRelativeResize="0"/>
          <p:nvPr/>
        </p:nvPicPr>
        <p:blipFill rotWithShape="1">
          <a:blip r:embed="rId2">
            <a:alphaModFix/>
          </a:blip>
          <a:srcRect t="1800" b="2943"/>
          <a:stretch/>
        </p:blipFill>
        <p:spPr>
          <a:xfrm>
            <a:off x="20" y="10"/>
            <a:ext cx="4049806" cy="6858000"/>
          </a:xfrm>
          <a:custGeom>
            <a:avLst/>
            <a:gdLst/>
            <a:ahLst/>
            <a:cxnLst/>
            <a:rect l="l" t="t" r="r" b="b"/>
            <a:pathLst>
              <a:path w="4049806" h="6858000" extrusionOk="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63" name="Google Shape;63;p3"/>
          <p:cNvSpPr/>
          <p:nvPr/>
        </p:nvSpPr>
        <p:spPr>
          <a:xfrm>
            <a:off x="4654296" y="3765397"/>
            <a:ext cx="4242816" cy="18288"/>
          </a:xfrm>
          <a:custGeom>
            <a:avLst/>
            <a:gdLst/>
            <a:ahLst/>
            <a:cxnLst/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4"/>
          <p:cNvSpPr/>
          <p:nvPr/>
        </p:nvSpPr>
        <p:spPr>
          <a:xfrm>
            <a:off x="0" y="0"/>
            <a:ext cx="8753988" cy="6857999"/>
          </a:xfrm>
          <a:custGeom>
            <a:avLst/>
            <a:gdLst/>
            <a:ahLst/>
            <a:cxnLst/>
            <a:rect l="l" t="t" r="r" b="b"/>
            <a:pathLst>
              <a:path w="9024730" h="6857999" extrusionOk="0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707025" y="609600"/>
            <a:ext cx="7628400" cy="13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Atuamos em parceria com o campo</a:t>
            </a:r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body" idx="1"/>
          </p:nvPr>
        </p:nvSpPr>
        <p:spPr>
          <a:xfrm>
            <a:off x="363894" y="2194101"/>
            <a:ext cx="7347000" cy="42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Fora as hortas presentes nas Cozinhas e em algumas ocupações próximas, temos parcerias com pequenos agricultores e também com movimentos como o MPA e o MST;</a:t>
            </a:r>
            <a:endParaRPr sz="2400"/>
          </a:p>
          <a:p>
            <a:pPr marL="2286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Também temos suporte prestado por militantes de setores, como:</a:t>
            </a:r>
            <a:endParaRPr sz="2400"/>
          </a:p>
          <a:p>
            <a:pPr marL="2286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Arquitetura</a:t>
            </a:r>
            <a:r>
              <a:rPr lang="en-US" sz="2400"/>
              <a:t>: que ajuda no desenvolvimento e manutenção das Cozinhas - no dia a dia;</a:t>
            </a:r>
            <a:endParaRPr sz="2400"/>
          </a:p>
          <a:p>
            <a:pPr marL="2286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Jurídico</a:t>
            </a:r>
            <a:r>
              <a:rPr lang="en-US" sz="2400"/>
              <a:t>: que nos ampara legalmente com as demandass internas e também as famílias;</a:t>
            </a:r>
            <a:endParaRPr sz="2400"/>
          </a:p>
          <a:p>
            <a:pPr marL="2286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Saúde</a:t>
            </a:r>
            <a:r>
              <a:rPr lang="en-US" sz="2400"/>
              <a:t>: que apresenta apoio médico e psicólogico -“orientativo”- para as famílias;</a:t>
            </a:r>
            <a:endParaRPr sz="2400"/>
          </a:p>
          <a:p>
            <a:pPr marL="2286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Comunicação</a:t>
            </a:r>
            <a:r>
              <a:rPr lang="en-US" sz="2400"/>
              <a:t>: além de manter todas as nossas redes e apoio com a mídia da nossa organização, a comunicação também faz a identidade visual.</a:t>
            </a:r>
            <a:endParaRPr/>
          </a:p>
        </p:txBody>
      </p:sp>
      <p:pic>
        <p:nvPicPr>
          <p:cNvPr id="69" name="Google Shape;6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5573" y="2130"/>
            <a:ext cx="3856426" cy="6855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rgbClr val="82766A">
              <a:alpha val="1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5"/>
          <p:cNvSpPr txBox="1">
            <a:spLocks noGrp="1"/>
          </p:cNvSpPr>
          <p:nvPr>
            <p:ph type="title"/>
          </p:nvPr>
        </p:nvSpPr>
        <p:spPr>
          <a:xfrm>
            <a:off x="3970366" y="609600"/>
            <a:ext cx="4267200" cy="1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262626"/>
                </a:solidFill>
              </a:rPr>
              <a:t>MUITO ALÉM DA REFEIÇÃO</a:t>
            </a:r>
            <a:endParaRPr b="1"/>
          </a:p>
        </p:txBody>
      </p:sp>
      <p:pic>
        <p:nvPicPr>
          <p:cNvPr id="74" name="Google Shape;74;p5"/>
          <p:cNvPicPr preferRelativeResize="0"/>
          <p:nvPr/>
        </p:nvPicPr>
        <p:blipFill rotWithShape="1">
          <a:blip r:embed="rId2">
            <a:alphaModFix/>
          </a:blip>
          <a:srcRect l="4196"/>
          <a:stretch/>
        </p:blipFill>
        <p:spPr>
          <a:xfrm>
            <a:off x="-68213" y="10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 extrusionOk="0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75" name="Google Shape;75;p5"/>
          <p:cNvSpPr txBox="1">
            <a:spLocks noGrp="1"/>
          </p:cNvSpPr>
          <p:nvPr>
            <p:ph type="body" idx="1"/>
          </p:nvPr>
        </p:nvSpPr>
        <p:spPr>
          <a:xfrm>
            <a:off x="4198966" y="2147357"/>
            <a:ext cx="3810000" cy="41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en-US" sz="2000">
                <a:solidFill>
                  <a:srgbClr val="262626"/>
                </a:solidFill>
              </a:rPr>
              <a:t> Das diversas atividades que acontecem nas Cozinhas, destacamos algumas: Escolinha formigueiro - atividades com crianças, atendimento de saúde e jurídico - orientativo, escola de xadrez, cine sem tetinho, oficinas de reaproveitamento integral dos alimentos, oficinas de tecnologia, rodas de gestante e da saúde da mulher, curso para auto construção civil sustentável com bioconstrução, emponderamento e sustentabilidade com as hortas - pensando em espaços de - agroflorestais urbanas - entre outras.</a:t>
            </a:r>
            <a:endParaRPr sz="2000">
              <a:solidFill>
                <a:srgbClr val="262626"/>
              </a:solidFill>
            </a:endParaRPr>
          </a:p>
        </p:txBody>
      </p:sp>
      <p:pic>
        <p:nvPicPr>
          <p:cNvPr id="76" name="Google Shape;76;p5" descr="Grupo de pessoas em pé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l="5186" r="1189"/>
          <a:stretch/>
        </p:blipFill>
        <p:spPr>
          <a:xfrm>
            <a:off x="8580467" y="10"/>
            <a:ext cx="3609975" cy="6858000"/>
          </a:xfrm>
          <a:custGeom>
            <a:avLst/>
            <a:gdLst/>
            <a:ahLst/>
            <a:cxnLst/>
            <a:rect l="l" t="t" r="r" b="b"/>
            <a:pathLst>
              <a:path w="3810000" h="6858000" extrusionOk="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77" name="Google Shape;77;p5" descr="Pessoa em pé segurando prato de comid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493" y="2492381"/>
            <a:ext cx="2558247" cy="3410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6"/>
          <p:cNvPicPr preferRelativeResize="0"/>
          <p:nvPr/>
        </p:nvPicPr>
        <p:blipFill rotWithShape="1">
          <a:blip r:embed="rId2">
            <a:alphaModFix/>
          </a:blip>
          <a:srcRect t="7537" r="23011" b="121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6"/>
          <p:cNvSpPr/>
          <p:nvPr/>
        </p:nvSpPr>
        <p:spPr>
          <a:xfrm>
            <a:off x="3" y="0"/>
            <a:ext cx="9339300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3921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477981" y="1122363"/>
            <a:ext cx="4023300" cy="3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600" b="1"/>
              <a:t>DESAFIO</a:t>
            </a:r>
            <a:br>
              <a:rPr lang="en-US" sz="2600" b="1"/>
            </a:br>
            <a:r>
              <a:rPr lang="en-US" sz="2600" b="1"/>
              <a:t>. Colaborar no combate a fome nos próximos 4 anos;</a:t>
            </a:r>
            <a:br>
              <a:rPr lang="en-US" sz="2600" b="1"/>
            </a:br>
            <a:r>
              <a:rPr lang="en-US" sz="2600" b="1"/>
              <a:t>. Financiamento por meio de doações;</a:t>
            </a:r>
            <a:endParaRPr sz="2600" b="1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600" b="1"/>
              <a:t>. Manutenção da rede de solidariedad.</a:t>
            </a:r>
            <a:endParaRPr sz="2600" b="1"/>
          </a:p>
        </p:txBody>
      </p:sp>
      <p:sp>
        <p:nvSpPr>
          <p:cNvPr id="83" name="Google Shape;83;p6"/>
          <p:cNvSpPr/>
          <p:nvPr/>
        </p:nvSpPr>
        <p:spPr>
          <a:xfrm rot="5400000">
            <a:off x="759867" y="346833"/>
            <a:ext cx="146400" cy="70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6"/>
          <p:cNvSpPr/>
          <p:nvPr/>
        </p:nvSpPr>
        <p:spPr>
          <a:xfrm>
            <a:off x="481029" y="4546920"/>
            <a:ext cx="3977700" cy="1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Tema do Office</vt:lpstr>
      <vt:lpstr>COZINHAS SOLIDÁRIAS DO MTST</vt:lpstr>
      <vt:lpstr>Atuamos em parceria com o campo</vt:lpstr>
      <vt:lpstr>MUITO ALÉM DA REFEIÇÃO</vt:lpstr>
      <vt:lpstr>DESAFIO . Colaborar no combate a fome nos próximos 4 anos; . Financiamento por meio de doações; . Manutenção da rede de solidariedad.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COZINHAS SOLIDÁRIAS DO MTST</dc:title>
  <dc:creator>Gabriel Augusto Martins Alves</dc:creator>
  <cp:lastModifiedBy>Gabriel Augusto Martins Alves</cp:lastModifiedBy>
  <cp:revision>2</cp:revision>
  <dcterms:modified xsi:type="dcterms:W3CDTF">2023-05-08T12:17:26Z</dcterms:modified>
</cp:coreProperties>
</file>