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307" r:id="rId2"/>
    <p:sldId id="274" r:id="rId3"/>
    <p:sldId id="273" r:id="rId4"/>
    <p:sldId id="276" r:id="rId5"/>
    <p:sldId id="279" r:id="rId6"/>
    <p:sldId id="311" r:id="rId7"/>
    <p:sldId id="317" r:id="rId8"/>
    <p:sldId id="280" r:id="rId9"/>
    <p:sldId id="281" r:id="rId10"/>
    <p:sldId id="320" r:id="rId11"/>
    <p:sldId id="298" r:id="rId12"/>
    <p:sldId id="297" r:id="rId13"/>
    <p:sldId id="309" r:id="rId14"/>
    <p:sldId id="327" r:id="rId15"/>
    <p:sldId id="328" r:id="rId16"/>
    <p:sldId id="329" r:id="rId17"/>
    <p:sldId id="326" r:id="rId18"/>
    <p:sldId id="313" r:id="rId19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714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Planilha_do_Microsoft_Office_Excel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Planilha_do_Microsoft_Office_Excel3.xlsx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2895660402812433E-2"/>
          <c:y val="6.3970846272812687E-2"/>
          <c:w val="0.9374847999389343"/>
          <c:h val="0.86051660038128752"/>
        </c:manualLayout>
      </c:layout>
      <c:lineChart>
        <c:grouping val="standard"/>
        <c:ser>
          <c:idx val="0"/>
          <c:order val="0"/>
          <c:tx>
            <c:strRef>
              <c:f>Plan1!$J$61</c:f>
              <c:strCache>
                <c:ptCount val="1"/>
                <c:pt idx="0">
                  <c:v>Governo Geral</c:v>
                </c:pt>
              </c:strCache>
            </c:strRef>
          </c:tx>
          <c:spPr>
            <a:ln w="50800">
              <a:solidFill>
                <a:srgbClr val="1F497D"/>
              </a:solidFill>
            </a:ln>
          </c:spPr>
          <c:marker>
            <c:spPr>
              <a:solidFill>
                <a:srgbClr val="1F497D"/>
              </a:solidFill>
              <a:ln>
                <a:solidFill>
                  <a:srgbClr val="1F497D"/>
                </a:solidFill>
              </a:ln>
            </c:spPr>
          </c:marker>
          <c:dPt>
            <c:idx val="18"/>
            <c:marker>
              <c:spPr>
                <a:solidFill>
                  <a:srgbClr val="FF0000"/>
                </a:solidFill>
                <a:ln>
                  <a:solidFill>
                    <a:srgbClr val="1F497D"/>
                  </a:solidFill>
                </a:ln>
              </c:spPr>
            </c:marker>
          </c:dPt>
          <c:dPt>
            <c:idx val="19"/>
            <c:marker>
              <c:spPr>
                <a:solidFill>
                  <a:srgbClr val="FF0000"/>
                </a:solidFill>
                <a:ln>
                  <a:solidFill>
                    <a:srgbClr val="1F497D"/>
                  </a:solidFill>
                </a:ln>
              </c:spPr>
            </c:marker>
            <c:spPr>
              <a:ln w="50800">
                <a:solidFill>
                  <a:srgbClr val="FF0000"/>
                </a:solidFill>
                <a:prstDash val="sysDash"/>
              </a:ln>
            </c:spPr>
          </c:dPt>
          <c:dPt>
            <c:idx val="20"/>
            <c:marker>
              <c:spPr>
                <a:solidFill>
                  <a:srgbClr val="FF0000"/>
                </a:solidFill>
                <a:ln>
                  <a:solidFill>
                    <a:srgbClr val="1F497D"/>
                  </a:solidFill>
                </a:ln>
              </c:spPr>
            </c:marker>
            <c:spPr>
              <a:ln w="50800">
                <a:solidFill>
                  <a:srgbClr val="FF0000"/>
                </a:solidFill>
                <a:prstDash val="sysDash"/>
              </a:ln>
            </c:spPr>
          </c:dPt>
          <c:dPt>
            <c:idx val="21"/>
            <c:marker>
              <c:spPr>
                <a:solidFill>
                  <a:srgbClr val="FF0000"/>
                </a:solidFill>
                <a:ln>
                  <a:solidFill>
                    <a:srgbClr val="1F497D"/>
                  </a:solidFill>
                </a:ln>
              </c:spPr>
            </c:marker>
            <c:spPr>
              <a:ln w="50800">
                <a:solidFill>
                  <a:srgbClr val="FF0000"/>
                </a:solidFill>
                <a:prstDash val="sysDash"/>
              </a:ln>
            </c:spPr>
          </c:dPt>
          <c:dLbls>
            <c:dLbl>
              <c:idx val="0"/>
              <c:layout>
                <c:manualLayout>
                  <c:x val="-2.4453339428588114E-2"/>
                  <c:y val="-4.5262454794416034E-2"/>
                </c:manualLayout>
              </c:layout>
              <c:dLblPos val="r"/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4.2248265675398546E-3"/>
                  <c:y val="1.7753604519127105E-2"/>
                </c:manualLayout>
              </c:layout>
              <c:dLblPos val="r"/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5.3601170908150447E-2"/>
                  <c:y val="1.2906230021278824E-2"/>
                </c:manualLayout>
              </c:layout>
              <c:dLblPos val="r"/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12"/>
              <c:layout>
                <c:manualLayout>
                  <c:x val="-4.4490730538137091E-3"/>
                  <c:y val="1.2906230021278824E-2"/>
                </c:manualLayout>
              </c:layout>
              <c:dLblPos val="r"/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17"/>
              <c:layout>
                <c:manualLayout>
                  <c:x val="-5.8804230085546257E-2"/>
                  <c:y val="5.4716583518938933E-2"/>
                </c:manualLayout>
              </c:layout>
              <c:dLblPos val="r"/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19"/>
              <c:layout>
                <c:manualLayout>
                  <c:x val="-7.3403729275982122E-3"/>
                  <c:y val="2.9872040763747682E-2"/>
                </c:manualLayout>
              </c:layout>
              <c:dLblPos val="r"/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20"/>
              <c:layout>
                <c:manualLayout>
                  <c:x val="-1.6014272548951863E-2"/>
                  <c:y val="4.1990477008368422E-2"/>
                </c:manualLayout>
              </c:layout>
              <c:dLblPos val="r"/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21"/>
              <c:layout>
                <c:manualLayout>
                  <c:x val="0"/>
                  <c:y val="4.3518533214122593E-2"/>
                </c:manualLayout>
              </c:layout>
              <c:dLblPos val="r"/>
              <c:showVal val="1"/>
              <c:extLst>
                <c:ext xmlns:c15="http://schemas.microsoft.com/office/drawing/2012/chart" uri="{CE6537A1-D6FC-4f65-9D91-7224C49458BB}"/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pt-BR"/>
              </a:p>
            </c:txPr>
            <c:dLblPos val="b"/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Plan1!$H$62:$H$83</c:f>
              <c:numCache>
                <c:formatCode>General</c:formatCode>
                <c:ptCount val="22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  <c:pt idx="16">
                  <c:v>2012</c:v>
                </c:pt>
                <c:pt idx="17">
                  <c:v>2013</c:v>
                </c:pt>
                <c:pt idx="18">
                  <c:v>2014</c:v>
                </c:pt>
                <c:pt idx="19">
                  <c:v>2015</c:v>
                </c:pt>
                <c:pt idx="20">
                  <c:v>2016</c:v>
                </c:pt>
                <c:pt idx="21">
                  <c:v>2017</c:v>
                </c:pt>
              </c:numCache>
            </c:numRef>
          </c:cat>
          <c:val>
            <c:numRef>
              <c:f>Plan1!$J$62:$J$83</c:f>
              <c:numCache>
                <c:formatCode>General</c:formatCode>
                <c:ptCount val="22"/>
                <c:pt idx="0">
                  <c:v>-0.16000000000000009</c:v>
                </c:pt>
                <c:pt idx="1">
                  <c:v>-0.94000000000000061</c:v>
                </c:pt>
                <c:pt idx="2">
                  <c:v>0.33000000000000052</c:v>
                </c:pt>
                <c:pt idx="3">
                  <c:v>2.3299999999999987</c:v>
                </c:pt>
                <c:pt idx="4">
                  <c:v>2.2400000000000002</c:v>
                </c:pt>
                <c:pt idx="5">
                  <c:v>2.4899999999999998</c:v>
                </c:pt>
                <c:pt idx="6">
                  <c:v>2.88</c:v>
                </c:pt>
                <c:pt idx="7">
                  <c:v>3.09</c:v>
                </c:pt>
                <c:pt idx="8">
                  <c:v>3.6</c:v>
                </c:pt>
                <c:pt idx="9">
                  <c:v>3.59</c:v>
                </c:pt>
                <c:pt idx="10">
                  <c:v>3</c:v>
                </c:pt>
                <c:pt idx="11">
                  <c:v>3.3499999999999988</c:v>
                </c:pt>
                <c:pt idx="12">
                  <c:v>3.3600000000000003</c:v>
                </c:pt>
                <c:pt idx="13">
                  <c:v>1.9600000000000011</c:v>
                </c:pt>
                <c:pt idx="14">
                  <c:v>2.6399999999999997</c:v>
                </c:pt>
                <c:pt idx="15">
                  <c:v>3.05</c:v>
                </c:pt>
                <c:pt idx="16">
                  <c:v>2.4499999999999997</c:v>
                </c:pt>
                <c:pt idx="17">
                  <c:v>1.8900000000000001</c:v>
                </c:pt>
                <c:pt idx="18">
                  <c:v>-0.55000000000000004</c:v>
                </c:pt>
                <c:pt idx="19">
                  <c:v>1.2</c:v>
                </c:pt>
                <c:pt idx="20">
                  <c:v>2</c:v>
                </c:pt>
                <c:pt idx="21">
                  <c:v>2</c:v>
                </c:pt>
              </c:numCache>
            </c:numRef>
          </c:val>
        </c:ser>
        <c:dLbls>
          <c:showVal val="1"/>
        </c:dLbls>
        <c:marker val="1"/>
        <c:axId val="76525952"/>
        <c:axId val="76527488"/>
      </c:lineChart>
      <c:catAx>
        <c:axId val="76525952"/>
        <c:scaling>
          <c:orientation val="minMax"/>
        </c:scaling>
        <c:axPos val="b"/>
        <c:numFmt formatCode="General" sourceLinked="1"/>
        <c:tickLblPos val="low"/>
        <c:txPr>
          <a:bodyPr/>
          <a:lstStyle/>
          <a:p>
            <a:pPr>
              <a:defRPr sz="1400"/>
            </a:pPr>
            <a:endParaRPr lang="pt-BR"/>
          </a:p>
        </c:txPr>
        <c:crossAx val="76527488"/>
        <c:crosses val="autoZero"/>
        <c:auto val="1"/>
        <c:lblAlgn val="ctr"/>
        <c:lblOffset val="100"/>
      </c:catAx>
      <c:valAx>
        <c:axId val="76527488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sz="1400"/>
            </a:pPr>
            <a:endParaRPr lang="pt-BR"/>
          </a:p>
        </c:txPr>
        <c:crossAx val="76525952"/>
        <c:crosses val="autoZero"/>
        <c:crossBetween val="between"/>
      </c:valAx>
    </c:plotArea>
    <c:plotVisOnly val="1"/>
    <c:dispBlanksAs val="gap"/>
  </c:chart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lrMapOvr bg1="lt1" tx1="dk1" bg2="lt2" tx2="dk2" accent1="accent1" accent2="accent2" accent3="accent3" accent4="accent4" accent5="accent5" accent6="accent6" hlink="hlink" folHlink="folHlink"/>
  <c:chart>
    <c:plotArea>
      <c:layout/>
      <c:lineChart>
        <c:grouping val="standard"/>
        <c:ser>
          <c:idx val="0"/>
          <c:order val="0"/>
          <c:spPr>
            <a:ln w="50800">
              <a:solidFill>
                <a:schemeClr val="tx2"/>
              </a:solidFill>
            </a:ln>
          </c:spPr>
          <c:dPt>
            <c:idx val="0"/>
            <c:marker>
              <c:spPr>
                <a:solidFill>
                  <a:srgbClr val="FF0000"/>
                </a:solidFill>
              </c:spPr>
            </c:marker>
          </c:dPt>
          <c:dPt>
            <c:idx val="5"/>
            <c:marker>
              <c:spPr>
                <a:solidFill>
                  <a:srgbClr val="FF0000"/>
                </a:solidFill>
              </c:spPr>
            </c:marker>
          </c:dPt>
          <c:dPt>
            <c:idx val="17"/>
            <c:marker>
              <c:spPr>
                <a:solidFill>
                  <a:srgbClr val="FF0000"/>
                </a:solidFill>
              </c:spPr>
            </c:marker>
          </c:dPt>
          <c:dLbls>
            <c:dLbl>
              <c:idx val="0"/>
              <c:layout>
                <c:manualLayout>
                  <c:x val="-1.4697441025071274E-2"/>
                  <c:y val="9.6878907038498052E-2"/>
                </c:manualLayout>
              </c:layout>
              <c:tx>
                <c:rich>
                  <a:bodyPr/>
                  <a:lstStyle/>
                  <a:p>
                    <a:pPr>
                      <a:defRPr sz="1800" b="1">
                        <a:solidFill>
                          <a:srgbClr val="FF0000"/>
                        </a:solidFill>
                      </a:defRPr>
                    </a:pPr>
                    <a:r>
                      <a:rPr lang="en-US" sz="1800" b="1" dirty="0" smtClean="0">
                        <a:solidFill>
                          <a:srgbClr val="FF0000"/>
                        </a:solidFill>
                      </a:rPr>
                      <a:t>1997</a:t>
                    </a:r>
                  </a:p>
                  <a:p>
                    <a:pPr>
                      <a:defRPr sz="1800" b="1">
                        <a:solidFill>
                          <a:srgbClr val="FF0000"/>
                        </a:solidFill>
                      </a:defRPr>
                    </a:pPr>
                    <a:r>
                      <a:rPr lang="en-US" sz="1800" b="1" dirty="0" smtClean="0">
                        <a:solidFill>
                          <a:srgbClr val="FF0000"/>
                        </a:solidFill>
                      </a:rPr>
                      <a:t>11,4</a:t>
                    </a:r>
                    <a:endParaRPr lang="en-US" sz="1800" b="1" dirty="0">
                      <a:solidFill>
                        <a:srgbClr val="FF0000"/>
                      </a:solidFill>
                    </a:endParaRPr>
                  </a:p>
                </c:rich>
              </c:tx>
              <c:spPr>
                <a:solidFill>
                  <a:sysClr val="window" lastClr="FFFFFF"/>
                </a:solidFill>
              </c:spPr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4.262257897270675E-2"/>
                  <c:y val="-8.4458729937675184E-2"/>
                </c:manualLayout>
              </c:layout>
              <c:tx>
                <c:rich>
                  <a:bodyPr/>
                  <a:lstStyle/>
                  <a:p>
                    <a:pPr>
                      <a:defRPr sz="1800" b="1">
                        <a:solidFill>
                          <a:srgbClr val="FF0000"/>
                        </a:solidFill>
                      </a:defRPr>
                    </a:pPr>
                    <a:r>
                      <a:rPr lang="en-US" sz="1800" b="1" dirty="0" smtClean="0">
                        <a:solidFill>
                          <a:srgbClr val="FF0000"/>
                        </a:solidFill>
                      </a:rPr>
                      <a:t>2002</a:t>
                    </a:r>
                  </a:p>
                  <a:p>
                    <a:pPr>
                      <a:defRPr sz="1800" b="1">
                        <a:solidFill>
                          <a:srgbClr val="FF0000"/>
                        </a:solidFill>
                      </a:defRPr>
                    </a:pPr>
                    <a:r>
                      <a:rPr lang="en-US" sz="1800" b="1" dirty="0" smtClean="0">
                        <a:solidFill>
                          <a:srgbClr val="FF0000"/>
                        </a:solidFill>
                      </a:rPr>
                      <a:t>15,5</a:t>
                    </a:r>
                    <a:endParaRPr lang="en-US" sz="1800" b="1" dirty="0">
                      <a:solidFill>
                        <a:srgbClr val="FF0000"/>
                      </a:solidFill>
                    </a:endParaRPr>
                  </a:p>
                </c:rich>
              </c:tx>
              <c:spPr>
                <a:solidFill>
                  <a:sysClr val="window" lastClr="FFFFFF"/>
                </a:solidFill>
              </c:spPr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17"/>
              <c:layout>
                <c:manualLayout>
                  <c:x val="-3.674371829056032E-2"/>
                  <c:y val="9.1910562363180265E-2"/>
                </c:manualLayout>
              </c:layout>
              <c:tx>
                <c:rich>
                  <a:bodyPr/>
                  <a:lstStyle/>
                  <a:p>
                    <a:pPr>
                      <a:defRPr sz="1800" b="1">
                        <a:solidFill>
                          <a:srgbClr val="FF0000"/>
                        </a:solidFill>
                      </a:defRPr>
                    </a:pPr>
                    <a:r>
                      <a:rPr lang="en-US" sz="1800" b="1" dirty="0" smtClean="0">
                        <a:solidFill>
                          <a:srgbClr val="FF0000"/>
                        </a:solidFill>
                      </a:rPr>
                      <a:t>2014</a:t>
                    </a:r>
                  </a:p>
                  <a:p>
                    <a:pPr>
                      <a:defRPr sz="1800" b="1">
                        <a:solidFill>
                          <a:srgbClr val="FF0000"/>
                        </a:solidFill>
                      </a:defRPr>
                    </a:pPr>
                    <a:r>
                      <a:rPr lang="en-US" sz="1800" b="1" dirty="0" smtClean="0">
                        <a:solidFill>
                          <a:srgbClr val="FF0000"/>
                        </a:solidFill>
                      </a:rPr>
                      <a:t>15,1</a:t>
                    </a:r>
                    <a:endParaRPr lang="en-US" sz="1800" b="1" dirty="0">
                      <a:solidFill>
                        <a:srgbClr val="FF0000"/>
                      </a:solidFill>
                    </a:endParaRPr>
                  </a:p>
                </c:rich>
              </c:tx>
              <c:spPr>
                <a:solidFill>
                  <a:sysClr val="window" lastClr="FFFFFF"/>
                </a:solidFill>
              </c:spPr>
              <c:showVal val="1"/>
              <c:extLst>
                <c:ext xmlns:c15="http://schemas.microsoft.com/office/drawing/2012/chart" uri="{CE6537A1-D6FC-4f65-9D91-7224C49458BB}"/>
              </c:extLst>
            </c:dLbl>
            <c:delete val="1"/>
            <c:spPr>
              <a:noFill/>
              <a:ln>
                <a:noFill/>
              </a:ln>
              <a:effectLst/>
            </c:spPr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Plan1!$B$2:$S$2</c:f>
              <c:numCache>
                <c:formatCode>General</c:formatCode>
                <c:ptCount val="18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</c:numCache>
            </c:numRef>
          </c:cat>
          <c:val>
            <c:numRef>
              <c:f>Plan1!$B$3:$S$3</c:f>
              <c:numCache>
                <c:formatCode>General</c:formatCode>
                <c:ptCount val="18"/>
                <c:pt idx="0">
                  <c:v>11.4</c:v>
                </c:pt>
                <c:pt idx="1">
                  <c:v>12</c:v>
                </c:pt>
                <c:pt idx="2">
                  <c:v>13.3</c:v>
                </c:pt>
                <c:pt idx="3">
                  <c:v>14</c:v>
                </c:pt>
                <c:pt idx="4">
                  <c:v>14.3</c:v>
                </c:pt>
                <c:pt idx="5">
                  <c:v>15.5</c:v>
                </c:pt>
                <c:pt idx="6">
                  <c:v>15</c:v>
                </c:pt>
                <c:pt idx="7">
                  <c:v>15.5</c:v>
                </c:pt>
                <c:pt idx="8">
                  <c:v>16.2</c:v>
                </c:pt>
                <c:pt idx="9">
                  <c:v>15.8</c:v>
                </c:pt>
                <c:pt idx="10">
                  <c:v>16.3</c:v>
                </c:pt>
                <c:pt idx="11">
                  <c:v>16</c:v>
                </c:pt>
                <c:pt idx="12">
                  <c:v>14.5</c:v>
                </c:pt>
                <c:pt idx="13">
                  <c:v>14.5</c:v>
                </c:pt>
                <c:pt idx="14">
                  <c:v>15.5</c:v>
                </c:pt>
                <c:pt idx="15">
                  <c:v>15.4</c:v>
                </c:pt>
                <c:pt idx="16">
                  <c:v>15.6</c:v>
                </c:pt>
                <c:pt idx="17">
                  <c:v>15.1</c:v>
                </c:pt>
              </c:numCache>
            </c:numRef>
          </c:val>
        </c:ser>
        <c:dLbls/>
        <c:marker val="1"/>
        <c:axId val="97887360"/>
        <c:axId val="97888896"/>
      </c:lineChart>
      <c:dateAx>
        <c:axId val="97887360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txPr>
          <a:bodyPr/>
          <a:lstStyle/>
          <a:p>
            <a:pPr>
              <a:defRPr sz="1200"/>
            </a:pPr>
            <a:endParaRPr lang="pt-BR"/>
          </a:p>
        </c:txPr>
        <c:crossAx val="97888896"/>
        <c:crosses val="autoZero"/>
        <c:lblOffset val="100"/>
        <c:baseTimeUnit val="days"/>
        <c:majorUnit val="2"/>
      </c:dateAx>
      <c:valAx>
        <c:axId val="97888896"/>
        <c:scaling>
          <c:orientation val="minMax"/>
          <c:min val="8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200"/>
            </a:pPr>
            <a:endParaRPr lang="pt-BR"/>
          </a:p>
        </c:txPr>
        <c:crossAx val="97887360"/>
        <c:crossesAt val="1"/>
        <c:crossBetween val="between"/>
        <c:majorUnit val="2"/>
      </c:valAx>
    </c:plotArea>
    <c:plotVisOnly val="1"/>
    <c:dispBlanksAs val="gap"/>
  </c:chart>
  <c:externalData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138451-E020-49E4-9614-5987825CD1FD}" type="datetimeFigureOut">
              <a:rPr lang="pt-BR" smtClean="0"/>
              <a:pPr/>
              <a:t>17/03/2015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FE7EAF-EA65-4247-AF3E-C07427894A2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257316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FE7EAF-EA65-4247-AF3E-C07427894A2B}" type="slidenum">
              <a:rPr lang="pt-BR" smtClean="0"/>
              <a:pPr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6917355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956C9-E6B3-41FB-9CDD-F7DDB31C547E}" type="datetime1">
              <a:rPr lang="pt-BR" smtClean="0"/>
              <a:pPr/>
              <a:t>17/03/2015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5CDD6-8E89-4047-9B79-5C48CF101BD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739131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EF404-BD7E-4CBD-B2F4-3E0512AAC6E8}" type="datetime1">
              <a:rPr lang="pt-BR" smtClean="0"/>
              <a:pPr/>
              <a:t>17/03/2015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5CDD6-8E89-4047-9B79-5C48CF101BD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848141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1992C-D32D-401F-945D-CE37B3E91A29}" type="datetime1">
              <a:rPr lang="pt-BR" smtClean="0"/>
              <a:pPr/>
              <a:t>17/03/2015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5CDD6-8E89-4047-9B79-5C48CF101BD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068674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F6132-7192-43E0-AD05-D07D26D63245}" type="datetime1">
              <a:rPr lang="pt-BR" smtClean="0"/>
              <a:pPr/>
              <a:t>17/03/2015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5CDD6-8E89-4047-9B79-5C48CF101BD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087898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D0452-DBB8-46A9-8BF5-FACD110908EA}" type="datetime1">
              <a:rPr lang="pt-BR" smtClean="0"/>
              <a:pPr/>
              <a:t>17/03/2015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5CDD6-8E89-4047-9B79-5C48CF101BD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338096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14C42-043C-457E-A9B1-7B9D01FAD702}" type="datetime1">
              <a:rPr lang="pt-BR" smtClean="0"/>
              <a:pPr/>
              <a:t>17/03/2015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5CDD6-8E89-4047-9B79-5C48CF101BD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541709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40775-441C-4FC4-9BAF-201F26AA8B98}" type="datetime1">
              <a:rPr lang="pt-BR" smtClean="0"/>
              <a:pPr/>
              <a:t>17/03/2015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5CDD6-8E89-4047-9B79-5C48CF101BD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44958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7EEFD-B90B-477C-9D45-7C90CB667D0F}" type="datetime1">
              <a:rPr lang="pt-BR" smtClean="0"/>
              <a:pPr/>
              <a:t>17/03/2015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5CDD6-8E89-4047-9B79-5C48CF101BD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066447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31831-6635-4BF0-A6A0-2CD3A3A16CF6}" type="datetime1">
              <a:rPr lang="pt-BR" smtClean="0"/>
              <a:pPr/>
              <a:t>17/03/2015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5CDD6-8E89-4047-9B79-5C48CF101BD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736143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0709B-372A-43A0-9458-60475D936A01}" type="datetime1">
              <a:rPr lang="pt-BR" smtClean="0"/>
              <a:pPr/>
              <a:t>17/03/2015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5CDD6-8E89-4047-9B79-5C48CF101BD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699859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DFE55-7AAF-4C4C-85DB-51F0184A4626}" type="datetime1">
              <a:rPr lang="pt-BR" smtClean="0"/>
              <a:pPr/>
              <a:t>17/03/2015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5CDD6-8E89-4047-9B79-5C48CF101BD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62133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856B2D-74FF-4DF6-80A4-B9C1FA5DFD1A}" type="datetime1">
              <a:rPr lang="pt-BR" smtClean="0"/>
              <a:pPr/>
              <a:t>17/03/2015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95CDD6-8E89-4047-9B79-5C48CF101BD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028434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Planilha_do_Microsoft_Office_Excel2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568" y="1916832"/>
            <a:ext cx="7772400" cy="1470025"/>
          </a:xfrm>
        </p:spPr>
        <p:txBody>
          <a:bodyPr>
            <a:normAutofit/>
          </a:bodyPr>
          <a:lstStyle/>
          <a:p>
            <a:r>
              <a:rPr lang="pt-BR" dirty="0"/>
              <a:t>E</a:t>
            </a:r>
            <a:r>
              <a:rPr lang="pt-BR" dirty="0" smtClean="0"/>
              <a:t>stratégia de política econômica para recuperação do crescimento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Nelson Barbosa</a:t>
            </a:r>
          </a:p>
          <a:p>
            <a:r>
              <a:rPr lang="pt-BR" dirty="0" smtClean="0"/>
              <a:t>Ministro do Planejamento</a:t>
            </a:r>
          </a:p>
          <a:p>
            <a:r>
              <a:rPr lang="pt-BR" dirty="0" smtClean="0"/>
              <a:t>Março de 2015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5CDD6-8E89-4047-9B79-5C48CF101BD4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704496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08112"/>
          </a:xfrm>
        </p:spPr>
        <p:txBody>
          <a:bodyPr>
            <a:normAutofit/>
          </a:bodyPr>
          <a:lstStyle/>
          <a:p>
            <a:r>
              <a:rPr lang="pt-BR" sz="3000" dirty="0" smtClean="0"/>
              <a:t>Total de impostos e contribuições federais</a:t>
            </a:r>
            <a:br>
              <a:rPr lang="pt-BR" sz="3000" dirty="0" smtClean="0"/>
            </a:br>
            <a:r>
              <a:rPr lang="pt-BR" sz="3000" dirty="0" smtClean="0"/>
              <a:t>Exclusive receita do INSS, em % do PIB</a:t>
            </a:r>
            <a:endParaRPr lang="pt-BR" sz="30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5CDD6-8E89-4047-9B79-5C48CF101BD4}" type="slidenum">
              <a:rPr lang="pt-BR" smtClean="0"/>
              <a:pPr/>
              <a:t>10</a:t>
            </a:fld>
            <a:endParaRPr lang="pt-BR"/>
          </a:p>
        </p:txBody>
      </p:sp>
      <p:graphicFrame>
        <p:nvGraphicFramePr>
          <p:cNvPr id="6" name="Gráfico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013302379"/>
              </p:ext>
            </p:extLst>
          </p:nvPr>
        </p:nvGraphicFramePr>
        <p:xfrm>
          <a:off x="395536" y="1124744"/>
          <a:ext cx="8640960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CaixaDeTexto 6"/>
          <p:cNvSpPr txBox="1"/>
          <p:nvPr/>
        </p:nvSpPr>
        <p:spPr>
          <a:xfrm>
            <a:off x="1313" y="6237312"/>
            <a:ext cx="32758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Fonte: STN.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xmlns="" val="1023304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smtClean="0"/>
              <a:t>Perspectivas Macroeconômicas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0">
              <a:buNone/>
            </a:pPr>
            <a:r>
              <a:rPr lang="pt-BR" dirty="0" smtClean="0"/>
              <a:t>As expectativas de mercado indicam:</a:t>
            </a:r>
          </a:p>
          <a:p>
            <a:pPr marL="514350" lvl="1" indent="-514350">
              <a:buFont typeface="+mj-lt"/>
              <a:buAutoNum type="arabicPeriod"/>
            </a:pPr>
            <a:r>
              <a:rPr lang="pt-BR" dirty="0" smtClean="0"/>
              <a:t>Aumento </a:t>
            </a:r>
            <a:r>
              <a:rPr lang="pt-BR" dirty="0"/>
              <a:t>temporário da inflação em </a:t>
            </a:r>
            <a:r>
              <a:rPr lang="pt-BR" dirty="0" smtClean="0"/>
              <a:t>2015, mas com queda em 2016.</a:t>
            </a:r>
          </a:p>
          <a:p>
            <a:pPr marL="514350" lvl="1" indent="-514350">
              <a:buFont typeface="+mj-lt"/>
              <a:buAutoNum type="arabicPeriod"/>
            </a:pPr>
            <a:r>
              <a:rPr lang="pt-BR" sz="2800" dirty="0" smtClean="0"/>
              <a:t>Recuperação do crescimento a partir do segundo semestre de 2015 </a:t>
            </a:r>
          </a:p>
          <a:p>
            <a:pPr marL="514350" lvl="1" indent="-514350">
              <a:buFont typeface="+mj-lt"/>
              <a:buAutoNum type="arabicPeriod"/>
            </a:pPr>
            <a:r>
              <a:rPr lang="pt-BR" sz="2800" dirty="0" smtClean="0"/>
              <a:t>Estabilização da taxa de câmbio real em um patamar próximo ao verificado em 2006, com elevação da competitividade da economia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5CDD6-8E89-4047-9B79-5C48CF101BD4}" type="slidenum">
              <a:rPr lang="pt-BR" smtClean="0"/>
              <a:pPr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27192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Agenda para retomada do crescimento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41858"/>
            <a:ext cx="8229600" cy="442535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t-BR" dirty="0" smtClean="0"/>
              <a:t>Medidas de incentivo ao investimento e aumento da produtividade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/>
              <a:t>Continuação da reforma tributária: Supersimples, PIS-COFINS e </a:t>
            </a:r>
            <a:r>
              <a:rPr lang="pt-BR" dirty="0" smtClean="0"/>
              <a:t>ICMS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 smtClean="0"/>
              <a:t>Plano Nacional de Exportações</a:t>
            </a:r>
            <a:endParaRPr lang="pt-BR" dirty="0"/>
          </a:p>
          <a:p>
            <a:pPr marL="514350" indent="-514350">
              <a:buFont typeface="+mj-lt"/>
              <a:buAutoNum type="arabicPeriod"/>
            </a:pPr>
            <a:r>
              <a:rPr lang="pt-BR" b="1" dirty="0" smtClean="0"/>
              <a:t>Desburocratização e simplificação: Programa Bem Mais Simples</a:t>
            </a:r>
          </a:p>
          <a:p>
            <a:pPr marL="514350" indent="-514350">
              <a:buFont typeface="+mj-lt"/>
              <a:buAutoNum type="arabicPeriod"/>
            </a:pPr>
            <a:r>
              <a:rPr lang="pt-BR" b="1" dirty="0" smtClean="0"/>
              <a:t>Investimento em infraestrutura: ampliação das concessões e continuidade do PAC</a:t>
            </a:r>
            <a:endParaRPr lang="pt-BR" b="1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5CDD6-8E89-4047-9B79-5C48CF101BD4}" type="slidenum">
              <a:rPr lang="pt-BR" smtClean="0"/>
              <a:pPr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756696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Programa Bem Mais Simples</a:t>
            </a:r>
            <a:endParaRPr lang="pt-BR" b="1" dirty="0"/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</p:nvPr>
        </p:nvGraphicFramePr>
        <p:xfrm>
          <a:off x="611560" y="1916832"/>
          <a:ext cx="2386608" cy="3960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86608"/>
              </a:tblGrid>
              <a:tr h="3960440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pt-BR" dirty="0" smtClean="0"/>
                        <a:t>Sistema</a:t>
                      </a:r>
                      <a:r>
                        <a:rPr lang="pt-BR" baseline="0" dirty="0" smtClean="0"/>
                        <a:t> Integrado de Registro Civil</a:t>
                      </a:r>
                    </a:p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pt-BR" baseline="0" dirty="0" smtClean="0"/>
                        <a:t>Serviço de Informação ao Cidadão</a:t>
                      </a:r>
                    </a:p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pt-BR" baseline="0" dirty="0" smtClean="0"/>
                        <a:t>Carteira de Trabalho Eletrônica</a:t>
                      </a:r>
                    </a:p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pt-BR" baseline="0" dirty="0" err="1" smtClean="0"/>
                        <a:t>E-darf</a:t>
                      </a:r>
                      <a:r>
                        <a:rPr lang="pt-BR" baseline="0" dirty="0" smtClean="0"/>
                        <a:t> de taxas e foros de imóveis da União</a:t>
                      </a:r>
                    </a:p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pt-BR" baseline="0" dirty="0" smtClean="0"/>
                        <a:t>Passaporte de 10 anos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5CDD6-8E89-4047-9B79-5C48CF101BD4}" type="slidenum">
              <a:rPr lang="pt-BR" smtClean="0"/>
              <a:pPr/>
              <a:t>13</a:t>
            </a:fld>
            <a:endParaRPr lang="pt-BR"/>
          </a:p>
        </p:txBody>
      </p:sp>
      <p:graphicFrame>
        <p:nvGraphicFramePr>
          <p:cNvPr id="6" name="Espaço Reservado para Conteúdo 4"/>
          <p:cNvGraphicFramePr>
            <a:graphicFrameLocks/>
          </p:cNvGraphicFramePr>
          <p:nvPr/>
        </p:nvGraphicFramePr>
        <p:xfrm>
          <a:off x="3286200" y="1916832"/>
          <a:ext cx="2386608" cy="3989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86608"/>
              </a:tblGrid>
              <a:tr h="3989040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pt-BR" dirty="0" err="1" smtClean="0"/>
                        <a:t>E-social</a:t>
                      </a:r>
                      <a:endParaRPr lang="pt-BR" dirty="0" smtClean="0"/>
                    </a:p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pt-BR" dirty="0" smtClean="0"/>
                        <a:t>Portal</a:t>
                      </a:r>
                      <a:r>
                        <a:rPr lang="pt-BR" baseline="0" dirty="0" smtClean="0"/>
                        <a:t> Único de Comércio Exterior</a:t>
                      </a:r>
                    </a:p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pt-BR" baseline="0" dirty="0" smtClean="0"/>
                        <a:t>Porto Sem Papel</a:t>
                      </a:r>
                    </a:p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pt-BR" baseline="0" dirty="0" smtClean="0"/>
                        <a:t>Menos burocracia na abertura e fechamento de empresas</a:t>
                      </a:r>
                    </a:p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pt-BR" baseline="0" dirty="0" smtClean="0"/>
                        <a:t>Portal do MEI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Espaço Reservado para Conteúdo 4"/>
          <p:cNvGraphicFramePr>
            <a:graphicFrameLocks/>
          </p:cNvGraphicFramePr>
          <p:nvPr/>
        </p:nvGraphicFramePr>
        <p:xfrm>
          <a:off x="6012160" y="1916832"/>
          <a:ext cx="2386608" cy="3989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86608"/>
              </a:tblGrid>
              <a:tr h="3989040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pt-BR" dirty="0" smtClean="0"/>
                        <a:t>Central de Compras e Contratações</a:t>
                      </a:r>
                    </a:p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pt-BR" dirty="0" smtClean="0"/>
                        <a:t>Esplanada Sustentável</a:t>
                      </a:r>
                    </a:p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pt-BR" dirty="0" smtClean="0"/>
                        <a:t>Governo Eletrônico</a:t>
                      </a:r>
                      <a:endParaRPr lang="pt-BR" baseline="0" dirty="0" smtClean="0"/>
                    </a:p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pt-BR" baseline="0" dirty="0" smtClean="0"/>
                        <a:t>Integração de base de dados</a:t>
                      </a:r>
                    </a:p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pt-BR" baseline="0" dirty="0" smtClean="0"/>
                        <a:t>Plataforma para aplicativos móveis de serviços públicos federais</a:t>
                      </a:r>
                      <a:endParaRPr lang="pt-BR" dirty="0" smtClean="0"/>
                    </a:p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Espaço Reservado para Conteúdo 4"/>
          <p:cNvGraphicFramePr>
            <a:graphicFrameLocks/>
          </p:cNvGraphicFramePr>
          <p:nvPr/>
        </p:nvGraphicFramePr>
        <p:xfrm>
          <a:off x="611560" y="1484784"/>
          <a:ext cx="2386608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6608"/>
              </a:tblGrid>
              <a:tr h="351656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Cidadão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Espaço Reservado para Conteúdo 4"/>
          <p:cNvGraphicFramePr>
            <a:graphicFrameLocks/>
          </p:cNvGraphicFramePr>
          <p:nvPr/>
        </p:nvGraphicFramePr>
        <p:xfrm>
          <a:off x="3275856" y="1484784"/>
          <a:ext cx="2386608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6608"/>
              </a:tblGrid>
              <a:tr h="351656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Empresas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Espaço Reservado para Conteúdo 4"/>
          <p:cNvGraphicFramePr>
            <a:graphicFrameLocks/>
          </p:cNvGraphicFramePr>
          <p:nvPr/>
        </p:nvGraphicFramePr>
        <p:xfrm>
          <a:off x="6012160" y="1484784"/>
          <a:ext cx="2386608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6608"/>
              </a:tblGrid>
              <a:tr h="351656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Governo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1619672" y="5085184"/>
            <a:ext cx="5688632" cy="40011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chemeClr val="bg1"/>
                </a:solidFill>
              </a:rPr>
              <a:t>Ações em andamento e novas iniciativas em estudo</a:t>
            </a:r>
            <a:endParaRPr lang="pt-BR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/>
              <a:t>Investimento em Infraestrutura</a:t>
            </a:r>
            <a:br>
              <a:rPr lang="pt-BR" b="1" dirty="0" smtClean="0"/>
            </a:br>
            <a:r>
              <a:rPr lang="pt-BR" b="1" dirty="0" smtClean="0"/>
              <a:t>Rodovias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556792"/>
            <a:ext cx="8280920" cy="4525963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pt-BR" sz="2800" dirty="0" smtClean="0"/>
              <a:t>Novas concessões</a:t>
            </a:r>
          </a:p>
          <a:p>
            <a:pPr lvl="1">
              <a:defRPr/>
            </a:pPr>
            <a:r>
              <a:rPr lang="pt-BR" dirty="0" smtClean="0"/>
              <a:t>Ponte Rio-Niterói: leilão em 18/mar/15 (seis propostas)</a:t>
            </a:r>
          </a:p>
          <a:p>
            <a:pPr lvl="1">
              <a:defRPr/>
            </a:pPr>
            <a:r>
              <a:rPr lang="pt-BR" dirty="0"/>
              <a:t>Um estudo entregue e três em </a:t>
            </a:r>
            <a:r>
              <a:rPr lang="pt-BR" dirty="0" smtClean="0"/>
              <a:t>andamento, com entrega no 2º trimestre e possibilidade de leilão até o final do ano</a:t>
            </a:r>
          </a:p>
          <a:p>
            <a:pPr lvl="1">
              <a:defRPr/>
            </a:pPr>
            <a:r>
              <a:rPr lang="pt-BR" dirty="0" smtClean="0"/>
              <a:t>Nova chamada de </a:t>
            </a:r>
            <a:r>
              <a:rPr lang="pt-BR" dirty="0" err="1" smtClean="0"/>
              <a:t>PMIs</a:t>
            </a:r>
            <a:r>
              <a:rPr lang="pt-BR" dirty="0" smtClean="0"/>
              <a:t> no segundo semestre</a:t>
            </a:r>
          </a:p>
          <a:p>
            <a:pPr>
              <a:defRPr/>
            </a:pPr>
            <a:r>
              <a:rPr lang="pt-BR" sz="2800" dirty="0" smtClean="0"/>
              <a:t>Investimentos em concessões já existentes</a:t>
            </a:r>
          </a:p>
          <a:p>
            <a:pPr>
              <a:defRPr/>
            </a:pPr>
            <a:r>
              <a:rPr lang="pt-BR" sz="2800" dirty="0" smtClean="0"/>
              <a:t>Investimento </a:t>
            </a:r>
            <a:r>
              <a:rPr lang="pt-BR" sz="2800" dirty="0"/>
              <a:t>público </a:t>
            </a:r>
            <a:r>
              <a:rPr lang="pt-BR" sz="2800" dirty="0" smtClean="0"/>
              <a:t>(7.002 km em obras </a:t>
            </a:r>
            <a:r>
              <a:rPr lang="pt-BR" sz="2800" dirty="0"/>
              <a:t>com recursos do </a:t>
            </a:r>
            <a:r>
              <a:rPr lang="pt-BR" sz="2800" dirty="0" smtClean="0"/>
              <a:t>OGU: 2.612 </a:t>
            </a:r>
            <a:r>
              <a:rPr lang="pt-BR" sz="2800" dirty="0"/>
              <a:t>km de </a:t>
            </a:r>
            <a:r>
              <a:rPr lang="pt-BR" sz="2800" dirty="0" smtClean="0"/>
              <a:t>duplicação/adequação </a:t>
            </a:r>
            <a:r>
              <a:rPr lang="pt-BR" sz="2800" dirty="0"/>
              <a:t>e 4.390 km de construção e </a:t>
            </a:r>
            <a:r>
              <a:rPr lang="pt-BR" sz="2800" dirty="0" smtClean="0"/>
              <a:t>pavimentação)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5CDD6-8E89-4047-9B79-5C48CF101BD4}" type="slidenum">
              <a:rPr lang="pt-BR" smtClean="0"/>
              <a:pPr/>
              <a:t>14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464525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/>
              <a:t>Investimento em Infraestrutura</a:t>
            </a:r>
            <a:br>
              <a:rPr lang="pt-BR" b="1" dirty="0" smtClean="0"/>
            </a:br>
            <a:r>
              <a:rPr lang="pt-BR" b="1" dirty="0" smtClean="0"/>
              <a:t>Ferrovias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556792"/>
            <a:ext cx="8352928" cy="4525963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pt-BR" sz="2800" dirty="0" smtClean="0"/>
              <a:t>Três projetos em avaliação para licitação em 2015</a:t>
            </a:r>
          </a:p>
          <a:p>
            <a:pPr lvl="1">
              <a:defRPr/>
            </a:pPr>
            <a:r>
              <a:rPr lang="pt-BR" dirty="0" smtClean="0"/>
              <a:t>Lucas do Rio Verde/</a:t>
            </a:r>
            <a:r>
              <a:rPr lang="pt-BR" dirty="0" err="1" smtClean="0"/>
              <a:t>Campinorte</a:t>
            </a:r>
            <a:r>
              <a:rPr lang="pt-BR" dirty="0"/>
              <a:t> </a:t>
            </a:r>
            <a:r>
              <a:rPr lang="pt-BR" dirty="0" smtClean="0"/>
              <a:t>(FICO)</a:t>
            </a:r>
          </a:p>
          <a:p>
            <a:pPr lvl="1">
              <a:defRPr/>
            </a:pPr>
            <a:r>
              <a:rPr lang="pt-BR" dirty="0" smtClean="0"/>
              <a:t>Rio-Vitória</a:t>
            </a:r>
          </a:p>
          <a:p>
            <a:pPr lvl="1">
              <a:defRPr/>
            </a:pPr>
            <a:r>
              <a:rPr lang="pt-BR" dirty="0" smtClean="0"/>
              <a:t>Palmas/Estrela D’Oeste (FNS)</a:t>
            </a:r>
          </a:p>
          <a:p>
            <a:pPr>
              <a:defRPr/>
            </a:pPr>
            <a:r>
              <a:rPr lang="pt-BR" sz="2800" dirty="0"/>
              <a:t>Seis estudos em andamento, com entrega no </a:t>
            </a:r>
            <a:r>
              <a:rPr lang="pt-BR" sz="2800" dirty="0" smtClean="0"/>
              <a:t>2º e 3º trimestres </a:t>
            </a:r>
            <a:r>
              <a:rPr lang="pt-BR" sz="2800" dirty="0"/>
              <a:t>e possibilidade de leilão </a:t>
            </a:r>
            <a:r>
              <a:rPr lang="pt-BR" sz="2800" dirty="0" smtClean="0"/>
              <a:t>em 2016 (</a:t>
            </a:r>
            <a:r>
              <a:rPr lang="pt-BR" sz="2800" dirty="0" err="1" smtClean="0"/>
              <a:t>ex</a:t>
            </a:r>
            <a:r>
              <a:rPr lang="pt-BR" sz="2800" dirty="0" smtClean="0"/>
              <a:t>: Sinop-</a:t>
            </a:r>
            <a:r>
              <a:rPr lang="pt-BR" sz="2800" dirty="0" err="1" smtClean="0"/>
              <a:t>Miritituba</a:t>
            </a:r>
            <a:r>
              <a:rPr lang="pt-BR" sz="2800" dirty="0" smtClean="0"/>
              <a:t>)</a:t>
            </a:r>
          </a:p>
          <a:p>
            <a:pPr>
              <a:defRPr/>
            </a:pPr>
            <a:r>
              <a:rPr lang="pt-BR" sz="2800" dirty="0" smtClean="0"/>
              <a:t>Investimentos em concessões já existentes</a:t>
            </a:r>
          </a:p>
          <a:p>
            <a:pPr>
              <a:defRPr/>
            </a:pPr>
            <a:r>
              <a:rPr lang="pt-BR" sz="2800" dirty="0" smtClean="0"/>
              <a:t>Projeto da ferrovia transoceânica (BRA/PER/CHI)</a:t>
            </a:r>
          </a:p>
          <a:p>
            <a:pPr>
              <a:defRPr/>
            </a:pPr>
            <a:endParaRPr lang="pt-BR" sz="2800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5CDD6-8E89-4047-9B79-5C48CF101BD4}" type="slidenum">
              <a:rPr lang="pt-BR" smtClean="0"/>
              <a:pPr/>
              <a:t>15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167427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/>
              <a:t>Investimento em Infraestrutura</a:t>
            </a:r>
            <a:br>
              <a:rPr lang="pt-BR" b="1" dirty="0" smtClean="0"/>
            </a:br>
            <a:r>
              <a:rPr lang="pt-BR" b="1" dirty="0" smtClean="0"/>
              <a:t>Aeroportos, Portos e Hidrovias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628800"/>
            <a:ext cx="8784976" cy="45259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pt-BR" sz="2800" dirty="0" smtClean="0"/>
              <a:t>Novas concessões de Aeroportos: </a:t>
            </a:r>
            <a:r>
              <a:rPr lang="pt-BR" sz="2800" dirty="0" err="1"/>
              <a:t>PMIs</a:t>
            </a:r>
            <a:r>
              <a:rPr lang="pt-BR" sz="2800" dirty="0"/>
              <a:t> para </a:t>
            </a:r>
            <a:r>
              <a:rPr lang="pt-BR" sz="2800" dirty="0" smtClean="0"/>
              <a:t>Salvador, Florianópolis e Porto Alegre</a:t>
            </a:r>
          </a:p>
          <a:p>
            <a:pPr>
              <a:defRPr/>
            </a:pPr>
            <a:r>
              <a:rPr lang="pt-BR" sz="2800" dirty="0" smtClean="0"/>
              <a:t>Portos</a:t>
            </a:r>
          </a:p>
          <a:p>
            <a:pPr lvl="1">
              <a:defRPr/>
            </a:pPr>
            <a:r>
              <a:rPr lang="pt-BR" dirty="0" smtClean="0"/>
              <a:t>Edital </a:t>
            </a:r>
            <a:r>
              <a:rPr lang="pt-BR" dirty="0"/>
              <a:t>de novos arrendamentos </a:t>
            </a:r>
            <a:r>
              <a:rPr lang="pt-BR" dirty="0" smtClean="0"/>
              <a:t>em avaliação pelo TCU</a:t>
            </a:r>
          </a:p>
          <a:p>
            <a:pPr lvl="1">
              <a:defRPr/>
            </a:pPr>
            <a:r>
              <a:rPr lang="pt-BR" dirty="0" smtClean="0"/>
              <a:t>Expansão de investimento em </a:t>
            </a:r>
            <a:r>
              <a:rPr lang="pt-BR" dirty="0" err="1" smtClean="0"/>
              <a:t>TUPs</a:t>
            </a:r>
            <a:endParaRPr lang="pt-BR" dirty="0" smtClean="0"/>
          </a:p>
          <a:p>
            <a:pPr lvl="1">
              <a:defRPr/>
            </a:pPr>
            <a:r>
              <a:rPr lang="pt-BR" dirty="0" smtClean="0"/>
              <a:t>Renovação </a:t>
            </a:r>
            <a:r>
              <a:rPr lang="pt-BR" dirty="0"/>
              <a:t>de arrendamentos </a:t>
            </a:r>
            <a:r>
              <a:rPr lang="pt-BR" dirty="0" smtClean="0"/>
              <a:t>existentes</a:t>
            </a:r>
          </a:p>
          <a:p>
            <a:pPr lvl="1">
              <a:defRPr/>
            </a:pPr>
            <a:r>
              <a:rPr lang="pt-BR" dirty="0" smtClean="0"/>
              <a:t>PMI para concessão de </a:t>
            </a:r>
            <a:r>
              <a:rPr lang="pt-BR" dirty="0"/>
              <a:t>dragagem do canal de acesso</a:t>
            </a:r>
          </a:p>
          <a:p>
            <a:pPr>
              <a:defRPr/>
            </a:pPr>
            <a:r>
              <a:rPr lang="pt-BR" sz="2800" dirty="0"/>
              <a:t>PMI para concessão de </a:t>
            </a:r>
            <a:r>
              <a:rPr lang="pt-BR" sz="2800" dirty="0" smtClean="0"/>
              <a:t>Hidrovias</a:t>
            </a:r>
            <a:endParaRPr lang="pt-BR" sz="28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5CDD6-8E89-4047-9B79-5C48CF101BD4}" type="slidenum">
              <a:rPr lang="pt-BR" smtClean="0"/>
              <a:pPr/>
              <a:t>16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847234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/>
              <a:t>Investimento em Infraestrutura</a:t>
            </a:r>
            <a:br>
              <a:rPr lang="pt-BR" b="1" dirty="0" smtClean="0"/>
            </a:br>
            <a:r>
              <a:rPr lang="pt-BR" b="1" dirty="0" smtClean="0"/>
              <a:t>Energia, PNBL e MCMV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484784"/>
            <a:ext cx="8280920" cy="4669979"/>
          </a:xfrm>
        </p:spPr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pt-BR" sz="2800" dirty="0"/>
              <a:t>Energia elétrica</a:t>
            </a:r>
          </a:p>
          <a:p>
            <a:pPr lvl="1">
              <a:defRPr/>
            </a:pPr>
            <a:r>
              <a:rPr lang="pt-BR" dirty="0" smtClean="0"/>
              <a:t>Geração: leilões</a:t>
            </a:r>
          </a:p>
          <a:p>
            <a:pPr lvl="2">
              <a:defRPr/>
            </a:pPr>
            <a:r>
              <a:rPr lang="pt-BR" dirty="0"/>
              <a:t>Fontes </a:t>
            </a:r>
            <a:r>
              <a:rPr lang="pt-BR" dirty="0" smtClean="0"/>
              <a:t>Alternativas </a:t>
            </a:r>
            <a:r>
              <a:rPr lang="pt-BR" dirty="0"/>
              <a:t>(biomassa e eólicas) - data do leilão 27/04/15</a:t>
            </a:r>
          </a:p>
          <a:p>
            <a:pPr lvl="2">
              <a:defRPr/>
            </a:pPr>
            <a:r>
              <a:rPr lang="pt-BR" dirty="0" smtClean="0"/>
              <a:t>A-5, em fase de habilitação – data do leilão 30/04/15</a:t>
            </a:r>
          </a:p>
          <a:p>
            <a:pPr lvl="2">
              <a:defRPr/>
            </a:pPr>
            <a:r>
              <a:rPr lang="pt-BR" dirty="0" smtClean="0"/>
              <a:t>A-3</a:t>
            </a:r>
            <a:r>
              <a:rPr lang="pt-BR" dirty="0"/>
              <a:t> </a:t>
            </a:r>
            <a:r>
              <a:rPr lang="pt-BR" dirty="0" smtClean="0"/>
              <a:t> - data </a:t>
            </a:r>
            <a:r>
              <a:rPr lang="pt-BR" dirty="0"/>
              <a:t>do </a:t>
            </a:r>
            <a:r>
              <a:rPr lang="pt-BR" dirty="0" smtClean="0"/>
              <a:t>leilão 24/07/15</a:t>
            </a:r>
          </a:p>
          <a:p>
            <a:pPr lvl="2">
              <a:defRPr/>
            </a:pPr>
            <a:r>
              <a:rPr lang="pt-BR" dirty="0" smtClean="0"/>
              <a:t>Contratação de energia de reserva – </a:t>
            </a:r>
            <a:r>
              <a:rPr lang="pt-BR" dirty="0"/>
              <a:t>data do leilão </a:t>
            </a:r>
            <a:r>
              <a:rPr lang="pt-BR" dirty="0" smtClean="0"/>
              <a:t>14/08/15 </a:t>
            </a:r>
          </a:p>
          <a:p>
            <a:pPr lvl="2">
              <a:defRPr/>
            </a:pPr>
            <a:r>
              <a:rPr lang="pt-BR" dirty="0" smtClean="0"/>
              <a:t>A-1 , previsão 2º semestre de 2015</a:t>
            </a:r>
          </a:p>
          <a:p>
            <a:pPr lvl="1">
              <a:defRPr/>
            </a:pPr>
            <a:r>
              <a:rPr lang="pt-BR" dirty="0" smtClean="0"/>
              <a:t>Transmissão: leilões</a:t>
            </a:r>
          </a:p>
          <a:p>
            <a:pPr lvl="2">
              <a:defRPr/>
            </a:pPr>
            <a:r>
              <a:rPr lang="pt-BR" dirty="0" smtClean="0"/>
              <a:t>Previsão junho/15 – 3.953 km, investimento previsto de R$ 4,4 bilhões</a:t>
            </a:r>
          </a:p>
          <a:p>
            <a:pPr lvl="2">
              <a:defRPr/>
            </a:pPr>
            <a:r>
              <a:rPr lang="pt-BR" dirty="0"/>
              <a:t>Previsão </a:t>
            </a:r>
            <a:r>
              <a:rPr lang="pt-BR" dirty="0" smtClean="0"/>
              <a:t>julho/15 </a:t>
            </a:r>
            <a:r>
              <a:rPr lang="pt-BR" dirty="0"/>
              <a:t>– </a:t>
            </a:r>
            <a:r>
              <a:rPr lang="pt-BR" dirty="0" smtClean="0"/>
              <a:t>2.878 </a:t>
            </a:r>
            <a:r>
              <a:rPr lang="pt-BR" dirty="0"/>
              <a:t>km, investimento </a:t>
            </a:r>
            <a:r>
              <a:rPr lang="pt-BR" dirty="0" smtClean="0"/>
              <a:t>previsto de </a:t>
            </a:r>
            <a:r>
              <a:rPr lang="pt-BR" dirty="0"/>
              <a:t>R$ </a:t>
            </a:r>
            <a:r>
              <a:rPr lang="pt-BR" dirty="0" smtClean="0"/>
              <a:t>4,8 bilhões</a:t>
            </a:r>
            <a:endParaRPr lang="pt-BR" dirty="0"/>
          </a:p>
          <a:p>
            <a:pPr lvl="2">
              <a:defRPr/>
            </a:pPr>
            <a:r>
              <a:rPr lang="pt-BR" dirty="0"/>
              <a:t>Previsão </a:t>
            </a:r>
            <a:r>
              <a:rPr lang="pt-BR" dirty="0" smtClean="0"/>
              <a:t>setembro/15 </a:t>
            </a:r>
            <a:r>
              <a:rPr lang="pt-BR" dirty="0"/>
              <a:t>– </a:t>
            </a:r>
            <a:r>
              <a:rPr lang="pt-BR" dirty="0" smtClean="0"/>
              <a:t>3.586 </a:t>
            </a:r>
            <a:r>
              <a:rPr lang="pt-BR" dirty="0"/>
              <a:t>km, investimento previsto R$ </a:t>
            </a:r>
            <a:r>
              <a:rPr lang="pt-BR" dirty="0" smtClean="0"/>
              <a:t>4,6 bilhões</a:t>
            </a:r>
          </a:p>
          <a:p>
            <a:pPr lvl="1">
              <a:defRPr/>
            </a:pPr>
            <a:r>
              <a:rPr lang="pt-BR" dirty="0" smtClean="0"/>
              <a:t>Micro e cogeração: ampliação de capacidade </a:t>
            </a:r>
          </a:p>
          <a:p>
            <a:pPr>
              <a:defRPr/>
            </a:pPr>
            <a:r>
              <a:rPr lang="pt-BR" sz="2800" dirty="0" smtClean="0"/>
              <a:t>Plano Nacional de Banda Larga (inclusão digital)</a:t>
            </a:r>
          </a:p>
          <a:p>
            <a:pPr>
              <a:defRPr/>
            </a:pPr>
            <a:r>
              <a:rPr lang="pt-BR" sz="2800" dirty="0"/>
              <a:t>Nova etapa do programa Minha Casa Minha </a:t>
            </a:r>
            <a:r>
              <a:rPr lang="pt-BR" sz="2800" dirty="0" smtClean="0"/>
              <a:t>Vida</a:t>
            </a:r>
          </a:p>
          <a:p>
            <a:pPr lvl="1">
              <a:defRPr/>
            </a:pPr>
            <a:r>
              <a:rPr lang="pt-BR" dirty="0" smtClean="0"/>
              <a:t>3 milhões de contratações até 2018</a:t>
            </a:r>
          </a:p>
          <a:p>
            <a:pPr lvl="1">
              <a:defRPr/>
            </a:pPr>
            <a:r>
              <a:rPr lang="pt-BR" dirty="0" smtClean="0"/>
              <a:t>Criação de nova faixa de acesso (“Faixa 1 FGTS”)</a:t>
            </a:r>
          </a:p>
          <a:p>
            <a:pPr>
              <a:defRPr/>
            </a:pPr>
            <a:endParaRPr lang="pt-BR" sz="2800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5CDD6-8E89-4047-9B79-5C48CF101BD4}" type="slidenum">
              <a:rPr lang="pt-BR" smtClean="0"/>
              <a:pPr/>
              <a:t>17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840693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 descr="slide mestre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7620"/>
            <a:ext cx="9144000" cy="6842760"/>
          </a:xfrm>
          <a:prstGeom prst="rect">
            <a:avLst/>
          </a:prstGeom>
        </p:spPr>
      </p:pic>
      <p:pic>
        <p:nvPicPr>
          <p:cNvPr id="5" name="Picture 2" descr="C:\Users\04180350912\Downloads\16237435876_dd031ef04e_z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" y="361563"/>
            <a:ext cx="9144000" cy="5854951"/>
          </a:xfrm>
          <a:prstGeom prst="rect">
            <a:avLst/>
          </a:prstGeom>
          <a:noFill/>
        </p:spPr>
      </p:pic>
      <p:sp>
        <p:nvSpPr>
          <p:cNvPr id="7" name="Retângulo 6"/>
          <p:cNvSpPr/>
          <p:nvPr/>
        </p:nvSpPr>
        <p:spPr>
          <a:xfrm>
            <a:off x="0" y="-27384"/>
            <a:ext cx="9144000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pt-BR" sz="2400" b="1" spc="-100" dirty="0" smtClean="0">
                <a:latin typeface="Humnst777 BT" pitchFamily="34" charset="0"/>
              </a:rPr>
              <a:t>Nosso potencial é maior do que os nossos obstáculos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107504" y="6252112"/>
            <a:ext cx="280831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/>
              <a:t>Creche do Centro de Educação Infantil Professor Paulo  César dos Santos, São José dos Campos, SP. Foto de Sergio Amaral/MDS</a:t>
            </a:r>
            <a:endParaRPr lang="pt-BR" sz="1000" dirty="0"/>
          </a:p>
        </p:txBody>
      </p:sp>
    </p:spTree>
    <p:extLst>
      <p:ext uri="{BB962C8B-B14F-4D97-AF65-F5344CB8AC3E}">
        <p14:creationId xmlns:p14="http://schemas.microsoft.com/office/powerpoint/2010/main" xmlns="" val="4108562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smtClean="0"/>
              <a:t>Reequilíbrio macro e crescimento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/>
              <a:t>O crescimento sustentado depende do aumento do investimento</a:t>
            </a:r>
          </a:p>
          <a:p>
            <a:r>
              <a:rPr lang="pt-BR" sz="2800" dirty="0"/>
              <a:t>O investimento depende da expectativa de crescimento continuado da economia</a:t>
            </a:r>
          </a:p>
          <a:p>
            <a:r>
              <a:rPr lang="pt-BR" sz="2800" dirty="0"/>
              <a:t>Para que o crescimento se sustente por vários anos, é necessário ter estabilidade fiscal e controle da inflação</a:t>
            </a:r>
          </a:p>
          <a:p>
            <a:r>
              <a:rPr lang="pt-BR" sz="2800" dirty="0"/>
              <a:t>As medidas fiscais </a:t>
            </a:r>
            <a:r>
              <a:rPr lang="pt-BR" sz="2800" dirty="0" smtClean="0"/>
              <a:t>e </a:t>
            </a:r>
            <a:r>
              <a:rPr lang="pt-BR" sz="2800" dirty="0"/>
              <a:t>monetárias em curso são o primeiro passo para a recuperação do crescimento</a:t>
            </a:r>
          </a:p>
          <a:p>
            <a:pPr marL="0" indent="0">
              <a:buNone/>
            </a:pPr>
            <a:endParaRPr lang="pt-BR" sz="28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5CDD6-8E89-4047-9B79-5C48CF101BD4}" type="slidenum">
              <a:rPr lang="pt-BR" smtClean="0"/>
              <a:pPr/>
              <a:t>2</a:t>
            </a:fld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25760"/>
            <a:ext cx="8229600" cy="1143000"/>
          </a:xfrm>
        </p:spPr>
        <p:txBody>
          <a:bodyPr>
            <a:noAutofit/>
          </a:bodyPr>
          <a:lstStyle/>
          <a:p>
            <a:r>
              <a:rPr lang="pt-BR" sz="3600" dirty="0" smtClean="0"/>
              <a:t>Evolução do Resultado Primário: União, Estados e Municípios, em% do PIB*</a:t>
            </a:r>
            <a:endParaRPr lang="pt-BR" sz="36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5CDD6-8E89-4047-9B79-5C48CF101BD4}" type="slidenum">
              <a:rPr lang="pt-BR" smtClean="0"/>
              <a:pPr/>
              <a:t>3</a:t>
            </a:fld>
            <a:endParaRPr lang="pt-BR"/>
          </a:p>
        </p:txBody>
      </p:sp>
      <p:graphicFrame>
        <p:nvGraphicFramePr>
          <p:cNvPr id="5" name="Gráfic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83550225"/>
              </p:ext>
            </p:extLst>
          </p:nvPr>
        </p:nvGraphicFramePr>
        <p:xfrm>
          <a:off x="457200" y="1196752"/>
          <a:ext cx="8064896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251520" y="5871755"/>
            <a:ext cx="84249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* Resultado efetivo até 2014 e metas para 2015-17 (projeção LDO)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xmlns="" val="3442862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pt-BR" b="1" dirty="0" smtClean="0"/>
              <a:t>Estratégia Fiscal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412776"/>
            <a:ext cx="8640960" cy="4464496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pt-BR" dirty="0" smtClean="0"/>
              <a:t>Revisão da meta de resultado primário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dirty="0" smtClean="0"/>
              <a:t>Redução de subsídios fiscais e financeiros (energia elétrica/CDE e BNDES/PSI)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dirty="0" smtClean="0"/>
              <a:t>Redução permanente de despesas obrigatórias (MPs 664 e 665)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dirty="0" smtClean="0"/>
              <a:t>Redução das despesas discricionárias (Decreto 1/18)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dirty="0" smtClean="0"/>
              <a:t>Revisão de desonerações tributárias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dirty="0" smtClean="0"/>
              <a:t>Aumento da qualidade do gasto (GTAG e reavaliação de RAP)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5CDD6-8E89-4047-9B79-5C48CF101BD4}" type="slidenum">
              <a:rPr lang="pt-BR" smtClean="0"/>
              <a:pPr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487708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rmAutofit/>
          </a:bodyPr>
          <a:lstStyle/>
          <a:p>
            <a:r>
              <a:rPr lang="pt-BR" b="1" dirty="0" smtClean="0"/>
              <a:t>Medidas Provisórias 664 e 665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1412776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800" dirty="0" smtClean="0"/>
              <a:t>Propostas corrigem distorções e representam uma redução permanente de 0,3% do PIB no gasto obrigatório da União:</a:t>
            </a:r>
          </a:p>
          <a:p>
            <a:r>
              <a:rPr lang="pt-BR" sz="2800" dirty="0" smtClean="0"/>
              <a:t>Auxílio doença</a:t>
            </a:r>
          </a:p>
          <a:p>
            <a:r>
              <a:rPr lang="pt-BR" sz="2800" dirty="0" smtClean="0"/>
              <a:t>Pensão por morte</a:t>
            </a:r>
          </a:p>
          <a:p>
            <a:r>
              <a:rPr lang="pt-BR" sz="2800" dirty="0" smtClean="0"/>
              <a:t>Abono salarial</a:t>
            </a:r>
          </a:p>
          <a:p>
            <a:r>
              <a:rPr lang="pt-BR" sz="2800" dirty="0"/>
              <a:t>Seguro </a:t>
            </a:r>
            <a:r>
              <a:rPr lang="pt-BR" sz="2800" dirty="0" smtClean="0"/>
              <a:t>defeso</a:t>
            </a:r>
            <a:endParaRPr lang="pt-BR" sz="2800" dirty="0"/>
          </a:p>
          <a:p>
            <a:r>
              <a:rPr lang="pt-BR" sz="2800" dirty="0" smtClean="0"/>
              <a:t>Seguro desemprego</a:t>
            </a:r>
            <a:endParaRPr lang="pt-BR" sz="28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5CDD6-8E89-4047-9B79-5C48CF101BD4}" type="slidenum">
              <a:rPr lang="pt-BR" smtClean="0"/>
              <a:pPr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535725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2842" y="202580"/>
            <a:ext cx="8799491" cy="994172"/>
          </a:xfrm>
        </p:spPr>
        <p:txBody>
          <a:bodyPr>
            <a:noAutofit/>
          </a:bodyPr>
          <a:lstStyle/>
          <a:p>
            <a:pPr algn="ctr"/>
            <a:r>
              <a:rPr lang="pt-BR" sz="2400" u="sng" dirty="0"/>
              <a:t>O modelo </a:t>
            </a:r>
            <a:r>
              <a:rPr lang="pt-BR" sz="2400" u="sng" dirty="0" smtClean="0"/>
              <a:t>anterior elevava a remuneração do trabalhador na 1ª solicitação do seguro desemprego após 6 meses</a:t>
            </a:r>
            <a:r>
              <a:rPr lang="pt-BR" sz="2400" dirty="0" smtClean="0"/>
              <a:t> </a:t>
            </a:r>
            <a:r>
              <a:rPr lang="pt-BR" sz="2400" dirty="0"/>
              <a:t/>
            </a:r>
            <a:br>
              <a:rPr lang="pt-BR" sz="2400" dirty="0"/>
            </a:br>
            <a:r>
              <a:rPr lang="pt-BR" sz="2000" dirty="0" err="1"/>
              <a:t>Ex</a:t>
            </a:r>
            <a:r>
              <a:rPr lang="pt-BR" sz="2000" dirty="0"/>
              <a:t>: trabalhador com salário de R$ 1.000 que trabalha por 6 </a:t>
            </a:r>
            <a:r>
              <a:rPr lang="pt-BR" sz="2000" dirty="0" smtClean="0"/>
              <a:t>meses</a:t>
            </a:r>
            <a:endParaRPr lang="pt-BR" sz="2400" dirty="0"/>
          </a:p>
        </p:txBody>
      </p:sp>
      <p:sp>
        <p:nvSpPr>
          <p:cNvPr id="3" name="CaixaDeTexto 2"/>
          <p:cNvSpPr txBox="1"/>
          <p:nvPr/>
        </p:nvSpPr>
        <p:spPr>
          <a:xfrm>
            <a:off x="202841" y="5648191"/>
            <a:ext cx="6662303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350" dirty="0"/>
              <a:t>* Não inclui ganhos com abono salarial.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AA755-CDC3-4B31-A08C-AC18A26BE28D}" type="slidenum">
              <a:rPr lang="pt-BR" smtClean="0"/>
              <a:pPr/>
              <a:t>6</a:t>
            </a:fld>
            <a:endParaRPr lang="pt-BR"/>
          </a:p>
        </p:txBody>
      </p:sp>
      <p:graphicFrame>
        <p:nvGraphicFramePr>
          <p:cNvPr id="5" name="Obje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370928337"/>
              </p:ext>
            </p:extLst>
          </p:nvPr>
        </p:nvGraphicFramePr>
        <p:xfrm>
          <a:off x="314647" y="1412776"/>
          <a:ext cx="8505825" cy="4052888"/>
        </p:xfrm>
        <a:graphic>
          <a:graphicData uri="http://schemas.openxmlformats.org/presentationml/2006/ole">
            <p:oleObj spid="_x0000_s1093" name="Worksheet" r:id="rId3" imgW="10677564" imgH="5086390" progId="Excel.Sheet.12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3481874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Tempo de duração das pensões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5CDD6-8E89-4047-9B79-5C48CF101BD4}" type="slidenum">
              <a:rPr lang="pt-BR" smtClean="0"/>
              <a:pPr/>
              <a:t>7</a:t>
            </a:fld>
            <a:endParaRPr lang="pt-BR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44405151"/>
              </p:ext>
            </p:extLst>
          </p:nvPr>
        </p:nvGraphicFramePr>
        <p:xfrm>
          <a:off x="433156" y="1772816"/>
          <a:ext cx="8229598" cy="3480435"/>
        </p:xfrm>
        <a:graphic>
          <a:graphicData uri="http://schemas.openxmlformats.org/drawingml/2006/table">
            <a:tbl>
              <a:tblPr/>
              <a:tblGrid>
                <a:gridCol w="2867890"/>
                <a:gridCol w="2643447"/>
                <a:gridCol w="2718261"/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Idade de referência*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Expectativa de sobrevida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Duração da pensão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anos ou mais**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Até 35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vitalício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a 43 anos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Entre 35 e 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a 38 anos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Entre 40 e 45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a 32 anos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Entre 45 e 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a 27 anos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Entre 50 e 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anos ou menos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Maior que 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-36512" y="5518973"/>
            <a:ext cx="65897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* Com base na projeção atual do IBGE.</a:t>
            </a:r>
          </a:p>
          <a:p>
            <a:r>
              <a:rPr lang="pt-BR" dirty="0" smtClean="0"/>
              <a:t>** Atualmente, 86,7% das pensões são concedidas nesta condição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144658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pt-BR" b="1" dirty="0" smtClean="0"/>
              <a:t>Controle de gastos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dirty="0" smtClean="0"/>
              <a:t>Medidas administrativas (decretos e portarias)</a:t>
            </a:r>
          </a:p>
          <a:p>
            <a:r>
              <a:rPr lang="pt-BR" dirty="0" smtClean="0"/>
              <a:t>Redução de 33% no gasto discricionário da União (1/18) </a:t>
            </a:r>
            <a:endParaRPr lang="pt-BR" dirty="0"/>
          </a:p>
          <a:p>
            <a:r>
              <a:rPr lang="pt-BR" dirty="0" smtClean="0"/>
              <a:t>Empenho e R$ 75 bi de pagamento no 1º quadrimestre do ano</a:t>
            </a:r>
          </a:p>
          <a:p>
            <a:r>
              <a:rPr lang="pt-BR" dirty="0" smtClean="0"/>
              <a:t>Criação do grupo de acompanhamento do gasto público (GTAG)</a:t>
            </a:r>
          </a:p>
          <a:p>
            <a:r>
              <a:rPr lang="pt-BR" dirty="0"/>
              <a:t>R</a:t>
            </a:r>
            <a:r>
              <a:rPr lang="pt-BR" dirty="0" smtClean="0"/>
              <a:t>eavaliação do estoque de restos a pagar não processados (RAP NP)</a:t>
            </a:r>
          </a:p>
          <a:p>
            <a:pPr marL="0" indent="0">
              <a:buNone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5CDD6-8E89-4047-9B79-5C48CF101BD4}" type="slidenum">
              <a:rPr lang="pt-BR" smtClean="0"/>
              <a:pPr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84951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Revisão de Desonerações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4973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dirty="0" smtClean="0"/>
              <a:t>Tributos regulatórios (decreto):</a:t>
            </a:r>
          </a:p>
          <a:p>
            <a:r>
              <a:rPr lang="pt-BR" dirty="0" smtClean="0"/>
              <a:t>IPI</a:t>
            </a:r>
          </a:p>
          <a:p>
            <a:r>
              <a:rPr lang="pt-BR" dirty="0" smtClean="0"/>
              <a:t>Cide combustível</a:t>
            </a:r>
          </a:p>
          <a:p>
            <a:r>
              <a:rPr lang="pt-BR" dirty="0" smtClean="0"/>
              <a:t>IOF crédito</a:t>
            </a:r>
          </a:p>
          <a:p>
            <a:r>
              <a:rPr lang="pt-BR" dirty="0" smtClean="0"/>
              <a:t>Reintegra</a:t>
            </a:r>
          </a:p>
          <a:p>
            <a:pPr marL="0" indent="0">
              <a:buNone/>
            </a:pPr>
            <a:r>
              <a:rPr lang="pt-BR" dirty="0" smtClean="0"/>
              <a:t>Tributos não regulatórios (MP ou PL):</a:t>
            </a:r>
          </a:p>
          <a:p>
            <a:r>
              <a:rPr lang="pt-BR" dirty="0" smtClean="0"/>
              <a:t>PIS-COFINS sobre importações</a:t>
            </a:r>
          </a:p>
          <a:p>
            <a:r>
              <a:rPr lang="pt-BR" dirty="0" smtClean="0"/>
              <a:t>Folha de pagamento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5CDD6-8E89-4047-9B79-5C48CF101BD4}" type="slidenum">
              <a:rPr lang="pt-BR" smtClean="0"/>
              <a:pPr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012194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1488</TotalTime>
  <Words>965</Words>
  <Application>Microsoft Office PowerPoint</Application>
  <PresentationFormat>Apresentação na tela (4:3)</PresentationFormat>
  <Paragraphs>173</Paragraphs>
  <Slides>18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0" baseType="lpstr">
      <vt:lpstr>Tema do Office</vt:lpstr>
      <vt:lpstr>Worksheet</vt:lpstr>
      <vt:lpstr>Estratégia de política econômica para recuperação do crescimento</vt:lpstr>
      <vt:lpstr>Reequilíbrio macro e crescimento</vt:lpstr>
      <vt:lpstr>Evolução do Resultado Primário: União, Estados e Municípios, em% do PIB*</vt:lpstr>
      <vt:lpstr>Estratégia Fiscal</vt:lpstr>
      <vt:lpstr>Medidas Provisórias 664 e 665</vt:lpstr>
      <vt:lpstr>O modelo anterior elevava a remuneração do trabalhador na 1ª solicitação do seguro desemprego após 6 meses  Ex: trabalhador com salário de R$ 1.000 que trabalha por 6 meses</vt:lpstr>
      <vt:lpstr>Tempo de duração das pensões</vt:lpstr>
      <vt:lpstr>Controle de gastos</vt:lpstr>
      <vt:lpstr>Revisão de Desonerações</vt:lpstr>
      <vt:lpstr>Total de impostos e contribuições federais Exclusive receita do INSS, em % do PIB</vt:lpstr>
      <vt:lpstr>Perspectivas Macroeconômicas</vt:lpstr>
      <vt:lpstr>Agenda para retomada do crescimento</vt:lpstr>
      <vt:lpstr>Programa Bem Mais Simples</vt:lpstr>
      <vt:lpstr>Investimento em Infraestrutura Rodovias</vt:lpstr>
      <vt:lpstr>Investimento em Infraestrutura Ferrovias</vt:lpstr>
      <vt:lpstr>Investimento em Infraestrutura Aeroportos, Portos e Hidrovias</vt:lpstr>
      <vt:lpstr>Investimento em Infraestrutura Energia, PNBL e MCMV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Câmara França Brasil</dc:title>
  <dc:creator>Manoel Pires</dc:creator>
  <cp:lastModifiedBy>VERONEZE</cp:lastModifiedBy>
  <cp:revision>137</cp:revision>
  <cp:lastPrinted>2015-03-05T22:13:23Z</cp:lastPrinted>
  <dcterms:created xsi:type="dcterms:W3CDTF">2015-03-02T21:54:47Z</dcterms:created>
  <dcterms:modified xsi:type="dcterms:W3CDTF">2015-03-17T13:39:41Z</dcterms:modified>
</cp:coreProperties>
</file>