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786" r:id="rId2"/>
    <p:sldId id="366" r:id="rId3"/>
    <p:sldId id="798" r:id="rId4"/>
    <p:sldId id="799" r:id="rId5"/>
    <p:sldId id="800" r:id="rId6"/>
    <p:sldId id="256" r:id="rId7"/>
    <p:sldId id="257" r:id="rId8"/>
    <p:sldId id="265" r:id="rId9"/>
    <p:sldId id="801" r:id="rId10"/>
    <p:sldId id="261" r:id="rId11"/>
    <p:sldId id="259" r:id="rId12"/>
    <p:sldId id="262" r:id="rId13"/>
    <p:sldId id="80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354B48-754C-3141-8114-8910F6F296BA}">
          <p14:sldIdLst>
            <p14:sldId id="786"/>
            <p14:sldId id="366"/>
            <p14:sldId id="798"/>
          </p14:sldIdLst>
        </p14:section>
        <p14:section name="Untitled Section" id="{4AF79AF8-C3CE-6344-82C9-7A06C0B43A7D}">
          <p14:sldIdLst>
            <p14:sldId id="799"/>
            <p14:sldId id="800"/>
            <p14:sldId id="256"/>
            <p14:sldId id="257"/>
            <p14:sldId id="265"/>
            <p14:sldId id="801"/>
            <p14:sldId id="261"/>
            <p14:sldId id="259"/>
            <p14:sldId id="262"/>
            <p14:sldId id="8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420" autoAdjust="0"/>
    <p:restoredTop sz="91408" autoAdjust="0"/>
  </p:normalViewPr>
  <p:slideViewPr>
    <p:cSldViewPr snapToGrid="0">
      <p:cViewPr varScale="1">
        <p:scale>
          <a:sx n="69" d="100"/>
          <a:sy n="69" d="100"/>
        </p:scale>
        <p:origin x="200" y="10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0A4DC-EDE0-420D-BA22-CB409D49F466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D0082-477E-486C-B84B-75CDD192E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07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65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58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65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604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3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50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30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791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62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28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5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76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95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60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07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77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5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177815D-CB7B-4192-8289-D2EEFCFCDF23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98FA232-EFBD-417F-B606-DE350CFF4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76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4296D2F9-1B62-90D9-2DEF-A313D73E4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236" y="577817"/>
            <a:ext cx="8406494" cy="1887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5400" b="1" dirty="0">
                <a:solidFill>
                  <a:srgbClr val="EF7A24"/>
                </a:solidFill>
                <a:effectLst/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Atrofia Geográfica</a:t>
            </a:r>
            <a:endParaRPr lang="pt-BR" sz="5400" b="1" u="sng" dirty="0">
              <a:latin typeface="Adelle Sans Devanagari" panose="02000503000000020004" pitchFamily="2" charset="-78"/>
              <a:ea typeface="Annai MN" pitchFamily="2" charset="77"/>
              <a:cs typeface="Adelle Sans Devanagari" panose="02000503000000020004" pitchFamily="2" charset="-7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FE45BA7-C347-3D5F-6622-C44AEC7E9364}"/>
              </a:ext>
            </a:extLst>
          </p:cNvPr>
          <p:cNvSpPr txBox="1"/>
          <p:nvPr/>
        </p:nvSpPr>
        <p:spPr>
          <a:xfrm>
            <a:off x="2806700" y="2084676"/>
            <a:ext cx="5207000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600" b="1" dirty="0" err="1"/>
              <a:t>Dr</a:t>
            </a:r>
            <a:r>
              <a:rPr lang="pt-BR" sz="3600" b="1" dirty="0"/>
              <a:t> Jorge Rocha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/>
              <a:t>Presidente SBRV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/>
              <a:t>Presidente congresso da CBO 2026.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/>
              <a:t>Diretor RWC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/>
              <a:t>Ex-presidente da SNNO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/>
              <a:t>Doutor USP/SP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C8FDDC-2654-95D3-42AD-87DC4B33D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1" b="13907"/>
          <a:stretch>
            <a:fillRect/>
          </a:stretch>
        </p:blipFill>
        <p:spPr bwMode="auto">
          <a:xfrm>
            <a:off x="3169686" y="5686128"/>
            <a:ext cx="4481027" cy="577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2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12161520" cy="27432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64080" y="640080"/>
            <a:ext cx="54617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 dirty="0" err="1">
                <a:solidFill>
                  <a:srgbClr val="FFFFFF"/>
                </a:solidFill>
              </a:rPr>
              <a:t>Conceito</a:t>
            </a:r>
            <a:r>
              <a:rPr sz="4000" b="1" dirty="0">
                <a:solidFill>
                  <a:srgbClr val="FFFFFF"/>
                </a:solidFill>
              </a:rPr>
              <a:t> </a:t>
            </a:r>
            <a:r>
              <a:rPr sz="4000" b="1" dirty="0" err="1">
                <a:solidFill>
                  <a:srgbClr val="FFFFFF"/>
                </a:solidFill>
              </a:rPr>
              <a:t>Regulatório</a:t>
            </a:r>
            <a:endParaRPr sz="40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4298" y="2632799"/>
            <a:ext cx="992790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sz="2200" dirty="0">
                <a:solidFill>
                  <a:srgbClr val="FFFFFF"/>
                </a:solidFill>
              </a:rPr>
              <a:t>• </a:t>
            </a:r>
            <a:r>
              <a:rPr sz="3600" dirty="0"/>
              <a:t>Sucesso </a:t>
            </a:r>
            <a:r>
              <a:rPr sz="3600" dirty="0" err="1"/>
              <a:t>terapêutico</a:t>
            </a:r>
            <a:r>
              <a:rPr sz="3600" dirty="0"/>
              <a:t> </a:t>
            </a:r>
            <a:r>
              <a:rPr lang="pt-BR" sz="3600" dirty="0"/>
              <a:t>-</a:t>
            </a:r>
            <a:r>
              <a:rPr sz="3600" dirty="0"/>
              <a:t> </a:t>
            </a:r>
            <a:r>
              <a:rPr sz="3600" dirty="0" err="1"/>
              <a:t>preservação</a:t>
            </a:r>
            <a:r>
              <a:rPr sz="3600" dirty="0"/>
              <a:t> </a:t>
            </a:r>
            <a:r>
              <a:rPr sz="3600" dirty="0" err="1"/>
              <a:t>funcional</a:t>
            </a:r>
            <a:r>
              <a:rPr sz="3600" dirty="0"/>
              <a:t> da </a:t>
            </a:r>
            <a:r>
              <a:rPr sz="3600" dirty="0" err="1"/>
              <a:t>visão</a:t>
            </a:r>
            <a:endParaRPr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478249" y="2523847"/>
            <a:ext cx="458010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>
                <a:solidFill>
                  <a:srgbClr val="FFFFFF"/>
                </a:solidFill>
              </a:rPr>
              <a:t>• Objetivo não era ganho visual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017521"/>
            <a:ext cx="676018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dirty="0">
                <a:solidFill>
                  <a:srgbClr val="FFFFFF"/>
                </a:solidFill>
              </a:rPr>
              <a:t>• </a:t>
            </a:r>
            <a:r>
              <a:rPr sz="2200" dirty="0" err="1">
                <a:solidFill>
                  <a:srgbClr val="FFFFFF"/>
                </a:solidFill>
              </a:rPr>
              <a:t>Importância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clínica</a:t>
            </a:r>
            <a:r>
              <a:rPr sz="2200" dirty="0">
                <a:solidFill>
                  <a:srgbClr val="FFFFFF"/>
                </a:solidFill>
              </a:rPr>
              <a:t>: </a:t>
            </a:r>
            <a:r>
              <a:rPr sz="2200" dirty="0" err="1">
                <a:solidFill>
                  <a:srgbClr val="FFFFFF"/>
                </a:solidFill>
              </a:rPr>
              <a:t>retardar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perda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irreversível</a:t>
            </a:r>
            <a:endParaRPr sz="2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5521" y="6035040"/>
            <a:ext cx="1018227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>
                <a:solidFill>
                  <a:srgbClr val="D4AF37"/>
                </a:solidFill>
              </a:rPr>
              <a:t>RetinaHUB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75F327-7F2B-93B2-B16D-B30644EF3A11}"/>
              </a:ext>
            </a:extLst>
          </p:cNvPr>
          <p:cNvSpPr txBox="1"/>
          <p:nvPr/>
        </p:nvSpPr>
        <p:spPr>
          <a:xfrm>
            <a:off x="1292030" y="4217850"/>
            <a:ext cx="6864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Objetivo não era ganho visual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0B075D-96A3-21DD-9D54-B73A38DEB440}"/>
              </a:ext>
            </a:extLst>
          </p:cNvPr>
          <p:cNvSpPr txBox="1"/>
          <p:nvPr/>
        </p:nvSpPr>
        <p:spPr>
          <a:xfrm>
            <a:off x="1292030" y="5313213"/>
            <a:ext cx="9420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Importância clínica: retardar perda irreversível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12161520" cy="27432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64081" y="640080"/>
            <a:ext cx="64556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 dirty="0" err="1">
                <a:solidFill>
                  <a:srgbClr val="FFFFFF"/>
                </a:solidFill>
              </a:rPr>
              <a:t>Resultados</a:t>
            </a:r>
            <a:r>
              <a:rPr sz="4000" b="1" dirty="0">
                <a:solidFill>
                  <a:srgbClr val="FFFFFF"/>
                </a:solidFill>
              </a:rPr>
              <a:t> do </a:t>
            </a:r>
            <a:r>
              <a:rPr sz="4000" b="1" dirty="0" err="1">
                <a:solidFill>
                  <a:srgbClr val="FFFFFF"/>
                </a:solidFill>
              </a:rPr>
              <a:t>Estudo</a:t>
            </a:r>
            <a:r>
              <a:rPr sz="4000" b="1" dirty="0">
                <a:solidFill>
                  <a:srgbClr val="FFFFFF"/>
                </a:solidFill>
              </a:rPr>
              <a:t> TAP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4081" y="3075950"/>
            <a:ext cx="100287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dirty="0">
                <a:solidFill>
                  <a:srgbClr val="FFFFFF"/>
                </a:solidFill>
              </a:rPr>
              <a:t>• </a:t>
            </a:r>
            <a:r>
              <a:rPr sz="3200" b="1" dirty="0"/>
              <a:t>61% dos </a:t>
            </a:r>
            <a:r>
              <a:rPr sz="3200" b="1" dirty="0" err="1"/>
              <a:t>pacientes</a:t>
            </a:r>
            <a:r>
              <a:rPr sz="3200" b="1" dirty="0"/>
              <a:t> </a:t>
            </a:r>
            <a:r>
              <a:rPr sz="3200" b="1" dirty="0" err="1"/>
              <a:t>tratados</a:t>
            </a:r>
            <a:r>
              <a:rPr sz="3200" b="1" dirty="0"/>
              <a:t> </a:t>
            </a:r>
            <a:r>
              <a:rPr sz="3200" b="1" dirty="0" err="1"/>
              <a:t>perderam</a:t>
            </a:r>
            <a:r>
              <a:rPr sz="3200" b="1" dirty="0"/>
              <a:t> &lt;15 </a:t>
            </a:r>
            <a:r>
              <a:rPr sz="3200" b="1" dirty="0" err="1"/>
              <a:t>letras</a:t>
            </a:r>
            <a:endParaRPr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331721"/>
            <a:ext cx="356379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>
                <a:solidFill>
                  <a:srgbClr val="FFFFFF"/>
                </a:solidFill>
              </a:rPr>
              <a:t>• 46% no grupo placebo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1" y="3017521"/>
            <a:ext cx="166263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>
                <a:solidFill>
                  <a:srgbClr val="FFFFFF"/>
                </a:solidFill>
              </a:rPr>
              <a:t>• p &lt; 0,001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703321"/>
            <a:ext cx="906370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>
                <a:solidFill>
                  <a:srgbClr val="FFFFFF"/>
                </a:solidFill>
              </a:rPr>
              <a:t>• Maior benefício em membranas predominantemente clássicas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5521" y="6035040"/>
            <a:ext cx="1018227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>
                <a:solidFill>
                  <a:srgbClr val="D4AF37"/>
                </a:solidFill>
              </a:rPr>
              <a:t>RetinaHUB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8194D1-8398-C496-3B68-693B26808BB4}"/>
              </a:ext>
            </a:extLst>
          </p:cNvPr>
          <p:cNvSpPr txBox="1"/>
          <p:nvPr/>
        </p:nvSpPr>
        <p:spPr>
          <a:xfrm>
            <a:off x="1721499" y="4447773"/>
            <a:ext cx="6876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46% no grupo placebo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12161520" cy="27432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64081" y="640080"/>
            <a:ext cx="30524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</a:rPr>
              <a:t>Mensagem Final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1" y="2331721"/>
            <a:ext cx="8311891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>
                <a:solidFill>
                  <a:srgbClr val="FFFFFF"/>
                </a:solidFill>
              </a:rPr>
              <a:t>• A estabilização visual tornou-se endpoint clínico validado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017521"/>
            <a:ext cx="935865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>
                <a:solidFill>
                  <a:srgbClr val="FFFFFF"/>
                </a:solidFill>
              </a:rPr>
              <a:t>• Aprovação regulatória baseada em evidência funcional robusta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5521" y="6035040"/>
            <a:ext cx="1018227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>
                <a:solidFill>
                  <a:srgbClr val="D4AF37"/>
                </a:solidFill>
              </a:rPr>
              <a:t>RetinaHUB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2C43BD8-062A-F681-FC3E-BBAE1CD21428}"/>
              </a:ext>
            </a:extLst>
          </p:cNvPr>
          <p:cNvSpPr txBox="1"/>
          <p:nvPr/>
        </p:nvSpPr>
        <p:spPr>
          <a:xfrm>
            <a:off x="2164081" y="3017521"/>
            <a:ext cx="843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200" dirty="0">
                <a:solidFill>
                  <a:srgbClr val="FFFFFF"/>
                </a:solidFill>
              </a:rPr>
              <a:t>• </a:t>
            </a:r>
            <a:r>
              <a:rPr sz="3600" dirty="0"/>
              <a:t>A </a:t>
            </a:r>
            <a:r>
              <a:rPr sz="3600" dirty="0" err="1"/>
              <a:t>verteporfirina</a:t>
            </a:r>
            <a:r>
              <a:rPr sz="3600" dirty="0"/>
              <a:t> </a:t>
            </a:r>
            <a:r>
              <a:rPr sz="3600" dirty="0" err="1"/>
              <a:t>inaugurou</a:t>
            </a:r>
            <a:r>
              <a:rPr sz="3600" dirty="0"/>
              <a:t> a era moderna da </a:t>
            </a:r>
            <a:r>
              <a:rPr sz="3600" dirty="0" err="1"/>
              <a:t>terapia</a:t>
            </a:r>
            <a:r>
              <a:rPr sz="3600" dirty="0"/>
              <a:t> da DMRI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8C04FC-6B72-4B44-D685-C7F007F9D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7" y="3806890"/>
            <a:ext cx="10450285" cy="160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0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052041D-E3A8-F0BB-C891-BE879F38B8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" b="-1"/>
          <a:stretch>
            <a:fillRect/>
          </a:stretch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3F7EF0A-02F0-4046-B9A4-7CD76E2A5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3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Conflito</a:t>
            </a:r>
            <a:r>
              <a:rPr lang="en-US" sz="3600" b="1" dirty="0"/>
              <a:t> de interesse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E73111-A794-434B-A723-43C98506C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1820333"/>
            <a:ext cx="8825659" cy="4199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endParaRPr lang="en-US" dirty="0">
              <a:solidFill>
                <a:schemeClr val="bg1"/>
              </a:solidFill>
            </a:endParaRPr>
          </a:p>
          <a:p>
            <a:pPr marL="571500" indent="-571500">
              <a:buFont typeface="Wingdings 3" charset="2"/>
              <a:buChar char=""/>
            </a:pPr>
            <a:r>
              <a:rPr lang="en-US" sz="2400" b="1" dirty="0">
                <a:solidFill>
                  <a:schemeClr val="bg1"/>
                </a:solidFill>
              </a:rPr>
              <a:t>Presidente da </a:t>
            </a:r>
            <a:r>
              <a:rPr lang="en-US" sz="2400" b="1" dirty="0" err="1">
                <a:solidFill>
                  <a:schemeClr val="bg1"/>
                </a:solidFill>
              </a:rPr>
              <a:t>Sociedade</a:t>
            </a:r>
            <a:r>
              <a:rPr lang="en-US" sz="2400" b="1" dirty="0">
                <a:solidFill>
                  <a:schemeClr val="bg1"/>
                </a:solidFill>
              </a:rPr>
              <a:t> Brasileira de Retina e </a:t>
            </a:r>
            <a:r>
              <a:rPr lang="en-US" sz="2400" b="1" dirty="0" err="1">
                <a:solidFill>
                  <a:schemeClr val="bg1"/>
                </a:solidFill>
              </a:rPr>
              <a:t>Vítreo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4046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CD950F15-6D99-47E2-B154-2C00E88EA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A14C901-D8C8-4CD1-AAA5-1A817CF01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97C4951-D8F5-46FB-8B71-688125345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6A28D8-A49D-4FCF-A23D-E67EB998D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5457A18-54B4-4D19-8822-970FB0CF6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FD1E74F-5193-4410-8D57-F2F44EDBC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60DA7D-DF3C-42E6-B8E7-CA05113A2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49DD32C2-73A0-44F9-A340-1E4DBD521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FE4FEFB-1CF6-42E6-A494-774587540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E34201A-6A46-DE93-4843-BD49FDFB8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23" y="2196139"/>
            <a:ext cx="4435978" cy="8899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Passado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64AFA95F-7043-3C0F-7E6F-442BF6896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4929" y="4591665"/>
            <a:ext cx="4435978" cy="9855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A44EEC-513B-44FD-A33C-A3AF3F364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64" y="1113063"/>
            <a:ext cx="4986236" cy="4628759"/>
          </a:xfrm>
          <a:prstGeom prst="rect">
            <a:avLst/>
          </a:prstGeom>
          <a:solidFill>
            <a:srgbClr val="FFFFFE"/>
          </a:solidFill>
          <a:ln w="158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5584CF5-340A-428E-676C-E4CE7D3FA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85" y="1188756"/>
            <a:ext cx="3662849" cy="2067492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0539329-FE29-C789-B3A8-A981BEF5AD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773" r="15630" b="-1"/>
          <a:stretch>
            <a:fillRect/>
          </a:stretch>
        </p:blipFill>
        <p:spPr>
          <a:xfrm>
            <a:off x="2291573" y="3509739"/>
            <a:ext cx="2622617" cy="2067492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3826980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DD029FC-684F-483A-A8BD-1F092BFFB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3C96DD-C9B2-4B53-AEC5-8CB276D3C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2F19CA-71D7-45F5-9123-CA712C528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86C2A0-05BA-4243-B351-00C64563A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C87CEB4-8F81-455D-A076-159940550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9FC7F0-1AE4-4459-B8F2-219D7598B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48B9DA-44B2-4334-96CF-D089EFEC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9089964-B99F-487E-840E-FD3D7E88C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C4611E9-9EAD-44EF-967C-9F3F3066D0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5916A076-E219-44E3-8EB5-1C04EFCD17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764F0A0-D07C-4159-9427-D25058257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1A63B0-C01B-1FD2-69E7-09C5012ADC13}"/>
              </a:ext>
            </a:extLst>
          </p:cNvPr>
          <p:cNvSpPr txBox="1"/>
          <p:nvPr/>
        </p:nvSpPr>
        <p:spPr>
          <a:xfrm>
            <a:off x="4192589" y="267902"/>
            <a:ext cx="4379372" cy="1301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6000" u="sng" dirty="0" err="1">
                <a:solidFill>
                  <a:schemeClr val="tx1"/>
                </a:solidFill>
              </a:rPr>
              <a:t>Presente</a:t>
            </a:r>
            <a:endParaRPr lang="en-US" sz="6000" u="sng"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EED345-22D0-1D28-3AE4-F59B36039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927" y="1741873"/>
            <a:ext cx="8190727" cy="462324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99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AFC29E-CC6F-5F0F-B1EE-DD86E329A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57" y="0"/>
            <a:ext cx="6712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6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12161520" cy="27432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04041" y="2581286"/>
            <a:ext cx="838391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sz="4000" b="1" dirty="0" err="1"/>
              <a:t>Terapia</a:t>
            </a:r>
            <a:r>
              <a:rPr sz="4000" b="1" dirty="0"/>
              <a:t> </a:t>
            </a:r>
            <a:r>
              <a:rPr sz="4000" b="1" dirty="0" err="1"/>
              <a:t>Fotodinâmica</a:t>
            </a:r>
            <a:r>
              <a:rPr sz="4000" b="1" dirty="0"/>
              <a:t> com </a:t>
            </a:r>
            <a:r>
              <a:rPr sz="4000" b="1" dirty="0" err="1"/>
              <a:t>Verteporfirina</a:t>
            </a:r>
            <a:r>
              <a:rPr sz="4000" b="1" dirty="0"/>
              <a:t> </a:t>
            </a:r>
            <a:r>
              <a:rPr sz="4000" b="1" dirty="0" err="1"/>
              <a:t>na</a:t>
            </a:r>
            <a:r>
              <a:rPr sz="4000" b="1" dirty="0"/>
              <a:t> DMRI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350" y="4636891"/>
            <a:ext cx="94275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000" dirty="0" err="1"/>
              <a:t>Critérios</a:t>
            </a:r>
            <a:r>
              <a:rPr sz="2000" dirty="0"/>
              <a:t> de </a:t>
            </a:r>
            <a:r>
              <a:rPr sz="2000" dirty="0" err="1"/>
              <a:t>desfecho</a:t>
            </a:r>
            <a:r>
              <a:rPr sz="2000" dirty="0"/>
              <a:t> </a:t>
            </a:r>
            <a:r>
              <a:rPr sz="2000" dirty="0" err="1"/>
              <a:t>utilizados</a:t>
            </a:r>
            <a:r>
              <a:rPr sz="2000" dirty="0"/>
              <a:t> para </a:t>
            </a:r>
            <a:r>
              <a:rPr sz="2000" dirty="0" err="1"/>
              <a:t>aprovação</a:t>
            </a:r>
            <a:r>
              <a:rPr sz="2000" dirty="0"/>
              <a:t> </a:t>
            </a:r>
            <a:r>
              <a:rPr sz="2000" dirty="0" err="1"/>
              <a:t>regulatória</a:t>
            </a:r>
            <a:r>
              <a:rPr sz="2000" dirty="0"/>
              <a:t> pela ANVISA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5520" y="6035041"/>
            <a:ext cx="269657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>
                <a:solidFill>
                  <a:srgbClr val="D4AF37"/>
                </a:solidFill>
              </a:rPr>
              <a:t>RetinaHUB • Dr. Jorge Rocha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Personalizada 8">
      <a:dk1>
        <a:sysClr val="windowText" lastClr="000000"/>
      </a:dk1>
      <a:lt1>
        <a:sysClr val="window" lastClr="FFFFFF"/>
      </a:lt1>
      <a:dk2>
        <a:srgbClr val="072A3F"/>
      </a:dk2>
      <a:lt2>
        <a:srgbClr val="EBEBEB"/>
      </a:lt2>
      <a:accent1>
        <a:srgbClr val="EF7A24"/>
      </a:accent1>
      <a:accent2>
        <a:srgbClr val="ACD4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 - Sala da Diretoria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158</Words>
  <Application>Microsoft Macintosh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Adelle Sans Devanagari</vt:lpstr>
      <vt:lpstr>Calibri</vt:lpstr>
      <vt:lpstr>Century Gothic</vt:lpstr>
      <vt:lpstr>Wingdings</vt:lpstr>
      <vt:lpstr>Wingdings 3</vt:lpstr>
      <vt:lpstr>Íon - Sala da Diretoria</vt:lpstr>
      <vt:lpstr>Apresentação do PowerPoint</vt:lpstr>
      <vt:lpstr>Conflito de interesse</vt:lpstr>
      <vt:lpstr>Passado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and Retinal Vein Occlusion</dc:title>
  <dc:creator>Camila Rocha</dc:creator>
  <cp:lastModifiedBy>Jorge Rocha</cp:lastModifiedBy>
  <cp:revision>97</cp:revision>
  <dcterms:created xsi:type="dcterms:W3CDTF">2022-04-27T23:50:12Z</dcterms:created>
  <dcterms:modified xsi:type="dcterms:W3CDTF">2026-05-19T14:01:55Z</dcterms:modified>
</cp:coreProperties>
</file>