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0" r:id="rId5"/>
    <p:sldId id="257" r:id="rId6"/>
    <p:sldId id="264" r:id="rId7"/>
    <p:sldId id="266" r:id="rId8"/>
    <p:sldId id="265" r:id="rId9"/>
    <p:sldId id="267" r:id="rId10"/>
    <p:sldId id="261" r:id="rId11"/>
    <p:sldId id="268" r:id="rId12"/>
    <p:sldId id="269" r:id="rId13"/>
    <p:sldId id="263" r:id="rId1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85D8A"/>
    <a:srgbClr val="FF9900"/>
    <a:srgbClr val="A48326"/>
    <a:srgbClr val="E4B83C"/>
    <a:srgbClr val="996633"/>
    <a:srgbClr val="3366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75252" autoAdjust="0"/>
  </p:normalViewPr>
  <p:slideViewPr>
    <p:cSldViewPr showGuides="1">
      <p:cViewPr>
        <p:scale>
          <a:sx n="70" d="100"/>
          <a:sy n="70" d="100"/>
        </p:scale>
        <p:origin x="-185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22E44-98EB-41F2-A5A3-DC9366D96C52}" type="datetimeFigureOut">
              <a:rPr lang="pt-BR" smtClean="0"/>
              <a:pPr/>
              <a:t>04/11/2014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F49D4-11F0-4902-8E8F-39DA3DE9C7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697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47FFC-9726-4AE9-A6FF-2C9DACC798CA}" type="datetimeFigureOut">
              <a:rPr lang="pt-BR" smtClean="0"/>
              <a:t>04/11/2014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41779-30B7-426C-9D0E-6FE1EC9C9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898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171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Confederação Nacional do Comércio de Bens, Serviços e Turismo (CNC) representa cerca de 2,2 milhões de empresas brasileiras, que empregam 16 milhões de trabalhadores e geram 25% do PIB nacional. </a:t>
            </a:r>
          </a:p>
          <a:p>
            <a:endParaRPr lang="pt-BR" dirty="0" smtClean="0"/>
          </a:p>
          <a:p>
            <a:r>
              <a:rPr lang="pt-BR" sz="12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A 69 anos a CNC 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orienta e defende os direitos e interesses do empresariado nacional</a:t>
            </a:r>
            <a:r>
              <a:rPr lang="pt-BR" sz="12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 do setor </a:t>
            </a:r>
            <a:r>
              <a:rPr lang="pt-BR" sz="1200" b="1" dirty="0" smtClean="0">
                <a:solidFill>
                  <a:srgbClr val="003366"/>
                </a:solidFill>
              </a:rPr>
              <a:t>do comércio de bens, serviços e turismo</a:t>
            </a:r>
            <a:r>
              <a:rPr lang="pt-BR" sz="12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. </a:t>
            </a:r>
          </a:p>
          <a:p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Fazem parte do Sistema Confederativo da Representação Sindical do Comércio (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Sicomércio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34 federações patronais – 27 estaduais e sete nacionais –, com 80 </a:t>
            </a:r>
            <a:r>
              <a:rPr lang="pt-BR" sz="1200" b="1" dirty="0" smtClean="0">
                <a:solidFill>
                  <a:schemeClr val="bg1"/>
                </a:solidFill>
              </a:rPr>
              <a:t>sindicatos de turismo representados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Acompanhamento da conjuntura político-econômica e das decisões governamentais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A CNC garante que o setor estará sempre presente na formulação das políticas públicas, no monitoramento da tramitação das proposições de interesse no Congresso Nacional e na defesa da Constituição, acompanhando continuamente as Leis que possam ter impacto sobre as empresas. </a:t>
            </a: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Atuação no âmbito dos poderes Executivo, Legislativo e Judiciário na proposição de ações e no acompanhamento de decisões estratégicas: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 atuação atenta e proativa nos espaços de representação, a Confederação manifesta os posicionamentos e preocupações dos empresários, contribuindo para a busca de soluções em questões relevantes para o setor e o País.</a:t>
            </a: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Elaboração de estudos técnicos, pesquisas e indicadores setoriais, acompanhando o ambiente de negócios, os governos e a sociedade: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CNC realiza pesquisas e estudos relevantes para o setor e para o País, orientando os posicionamentos do Sistema  e gerando informações que são divulgadas por um variado portfólio de publicações.</a:t>
            </a:r>
            <a:endParaRPr lang="pt-BR" b="1" dirty="0" smtClean="0">
              <a:solidFill>
                <a:schemeClr val="bg1"/>
              </a:solidFill>
            </a:endParaRP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Defesa e fortalecimento do turismo como importante atividade econômica para o País: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CNC trabalha para gerar as melhores condições para o desenvolvimento do turismo, porque acredita no potencial de crescimento do segmento, que pode ajudar economicamente o País.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Sistema CNC-Sesc-Senac trabalha para gerar as melhores condições para o desenvolvimento do turismo, porque acredita no potencial de crescimento do setor.</a:t>
            </a:r>
          </a:p>
          <a:p>
            <a:endParaRPr lang="pt-BR" sz="8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1" dirty="0" smtClean="0">
                <a:solidFill>
                  <a:srgbClr val="003366"/>
                </a:solidFill>
              </a:rPr>
              <a:t>Câmara Empresarial de Turismo: 26 segmentos de</a:t>
            </a:r>
            <a:r>
              <a:rPr lang="pt-BR" sz="1200" b="1" baseline="0" dirty="0" smtClean="0">
                <a:solidFill>
                  <a:srgbClr val="003366"/>
                </a:solidFill>
              </a:rPr>
              <a:t> Turismo reunidos na CNC</a:t>
            </a:r>
            <a:endParaRPr lang="pt-BR" sz="1200" b="1" dirty="0" smtClean="0">
              <a:solidFill>
                <a:srgbClr val="003366"/>
              </a:solidFill>
            </a:endParaRP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altLang="pt-BR" sz="12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 consultivo que reforça a legitimidade da CNC enquanto representante do </a:t>
            </a:r>
            <a:r>
              <a:rPr lang="pt-BR" altLang="pt-BR" sz="12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turismo, </a:t>
            </a:r>
            <a:r>
              <a:rPr lang="pt-PT" altLang="pt-BR" sz="12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vez que estabelece a união de empresários e de entidades associativas em prol da atividade turística garantindo</a:t>
            </a:r>
            <a:r>
              <a:rPr lang="pt-BR" altLang="pt-BR" sz="12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ambiente aberto e imparcial aos debates sobre temas relevantes do </a:t>
            </a:r>
            <a:r>
              <a:rPr lang="pt-PT" altLang="pt-BR" sz="12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setor. 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 sz="12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 como núcleo de inteligência fomentando e formulando propostas em prol do ordenamento do turismo nacional, com uma agenda de trabalho comum a todos os seus membros.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altLang="pt-BR" sz="1200" dirty="0" smtClean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sz="1200" b="1" dirty="0" smtClean="0">
                <a:solidFill>
                  <a:srgbClr val="003366"/>
                </a:solidFill>
              </a:rPr>
              <a:t>Conselho de Turismo: 97 representantes de entidades e empresas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200" dirty="0" smtClean="0">
                <a:solidFill>
                  <a:srgbClr val="003366"/>
                </a:solidFill>
                <a:latin typeface="Arial" pitchFamily="34" charset="0"/>
              </a:rPr>
              <a:t>Promove a discussão e análise das diretrizes para o desenvolvimento da indústria turística.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200" dirty="0" smtClean="0">
                <a:solidFill>
                  <a:srgbClr val="003366"/>
                </a:solidFill>
                <a:latin typeface="Arial" pitchFamily="34" charset="0"/>
              </a:rPr>
              <a:t>Realiza reuniões e palestras das quais são geradas estudos e publicações periódicas sobre o setor.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200" dirty="0" smtClean="0">
                <a:solidFill>
                  <a:srgbClr val="003366"/>
                </a:solidFill>
                <a:latin typeface="Arial" pitchFamily="34" charset="0"/>
              </a:rPr>
              <a:t>Realiza e apoia conferências, congressos, feiras e reuniões referentes ao turismo. </a:t>
            </a:r>
            <a:endParaRPr lang="pt-BR" altLang="pt-BR" sz="1200" b="1" dirty="0" smtClean="0">
              <a:solidFill>
                <a:srgbClr val="003366"/>
              </a:solidFill>
              <a:latin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200" dirty="0" smtClean="0">
                <a:solidFill>
                  <a:srgbClr val="003366"/>
                </a:solidFill>
                <a:latin typeface="Arial" pitchFamily="34" charset="0"/>
              </a:rPr>
              <a:t>Integrado por pessoas com comprovada experiência e conhecimentos sobre a matéria.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sz="1200" b="1" dirty="0" smtClean="0">
                <a:solidFill>
                  <a:srgbClr val="003366"/>
                </a:solidFill>
                <a:latin typeface="Helvetica" pitchFamily="34" charset="0"/>
              </a:rPr>
              <a:t>Falar da pesquisa ABEOC e quanto o turismo de eventos pode ajudar no desenvolvimento dos destinos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altLang="pt-BR" sz="1200" dirty="0" smtClean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Falar do SESC Pantanal</a:t>
            </a:r>
            <a:r>
              <a:rPr lang="pt-BR" baseline="0" dirty="0" smtClean="0"/>
              <a:t> -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41779-30B7-426C-9D0E-6FE1EC9C928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949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15212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347864" y="4005064"/>
            <a:ext cx="5112568" cy="100811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6131024" cy="504056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456384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555776" y="836712"/>
            <a:ext cx="6131024" cy="504056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2555776" y="836712"/>
            <a:ext cx="6131024" cy="504056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1"/>
          <p:cNvSpPr txBox="1">
            <a:spLocks/>
          </p:cNvSpPr>
          <p:nvPr userDrawn="1"/>
        </p:nvSpPr>
        <p:spPr>
          <a:xfrm>
            <a:off x="2555776" y="836712"/>
            <a:ext cx="613102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400" b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Clique para editar o estilo do título mestre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6516216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67544" y="2132856"/>
            <a:ext cx="8229600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58721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92E1F-AD23-4954-8C0A-1311CECCDDB9}" type="datetimeFigureOut">
              <a:rPr lang="pt-BR" smtClean="0"/>
              <a:pPr/>
              <a:t>04/11/2014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587218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58721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3AB3-1080-4390-A188-E6CAFC806C88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1520" y="3645024"/>
            <a:ext cx="8640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/>
                </a:solidFill>
              </a:rPr>
              <a:t>Audiência Pública </a:t>
            </a:r>
            <a:r>
              <a:rPr lang="pt-BR" sz="6000" dirty="0" smtClean="0">
                <a:solidFill>
                  <a:schemeClr val="bg1"/>
                </a:solidFill>
              </a:rPr>
              <a:t>Estruturação </a:t>
            </a:r>
            <a:r>
              <a:rPr lang="pt-BR" sz="6000" dirty="0">
                <a:solidFill>
                  <a:schemeClr val="bg1"/>
                </a:solidFill>
              </a:rPr>
              <a:t>dos </a:t>
            </a:r>
            <a:r>
              <a:rPr lang="pt-BR" sz="6000" dirty="0" smtClean="0">
                <a:solidFill>
                  <a:schemeClr val="bg1"/>
                </a:solidFill>
              </a:rPr>
              <a:t>Destinos Turísticos Brasileiros</a:t>
            </a:r>
            <a:endParaRPr lang="pt-BR" sz="6000" dirty="0">
              <a:solidFill>
                <a:schemeClr val="bg1"/>
              </a:solidFill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770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22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4488" cy="576064"/>
          </a:xfrm>
        </p:spPr>
        <p:txBody>
          <a:bodyPr>
            <a:noAutofit/>
          </a:bodyPr>
          <a:lstStyle/>
          <a:p>
            <a:pPr algn="ctr"/>
            <a:r>
              <a:rPr lang="pt-BR" sz="3600" dirty="0">
                <a:solidFill>
                  <a:srgbClr val="003366"/>
                </a:solidFill>
              </a:rPr>
              <a:t>A força do comércio de bens</a:t>
            </a:r>
            <a:r>
              <a:rPr lang="pt-BR" sz="3600" dirty="0" smtClean="0">
                <a:solidFill>
                  <a:srgbClr val="003366"/>
                </a:solidFill>
              </a:rPr>
              <a:t>, serviços </a:t>
            </a:r>
            <a:r>
              <a:rPr lang="pt-BR" sz="3600" dirty="0">
                <a:solidFill>
                  <a:srgbClr val="003366"/>
                </a:solidFill>
              </a:rPr>
              <a:t>e turismo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763684" y="980728"/>
            <a:ext cx="1728197" cy="1872208"/>
            <a:chOff x="1331640" y="1052736"/>
            <a:chExt cx="1728197" cy="1872208"/>
          </a:xfrm>
        </p:grpSpPr>
        <p:sp>
          <p:nvSpPr>
            <p:cNvPr id="6" name="Arredondar Retângulo em um Canto Diagonal 5"/>
            <p:cNvSpPr/>
            <p:nvPr/>
          </p:nvSpPr>
          <p:spPr>
            <a:xfrm rot="16200000">
              <a:off x="1297515" y="1162619"/>
              <a:ext cx="1796450" cy="1728195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A48326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1475656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2,2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331640" y="1847726"/>
              <a:ext cx="172819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m</a:t>
              </a:r>
              <a:r>
                <a:rPr lang="pt-BR" sz="1600" b="1" dirty="0" smtClean="0">
                  <a:solidFill>
                    <a:schemeClr val="bg1"/>
                  </a:solidFill>
                </a:rPr>
                <a:t>ilhões de empresas do comércio de bens, serviços e turismo 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3707898" y="980728"/>
            <a:ext cx="1728198" cy="1872208"/>
            <a:chOff x="3275856" y="1052736"/>
            <a:chExt cx="1728198" cy="1872208"/>
          </a:xfrm>
        </p:grpSpPr>
        <p:sp>
          <p:nvSpPr>
            <p:cNvPr id="11" name="Arredondar Retângulo em um Canto Diagonal 10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FFCC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3419870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347862" y="1844824"/>
              <a:ext cx="16561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m</a:t>
              </a:r>
              <a:r>
                <a:rPr lang="pt-BR" sz="1600" b="1" dirty="0" smtClean="0">
                  <a:solidFill>
                    <a:schemeClr val="bg1"/>
                  </a:solidFill>
                </a:rPr>
                <a:t>ilhões de empregos                         diretos                        e formais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5652114" y="980728"/>
            <a:ext cx="1728198" cy="1872208"/>
            <a:chOff x="3275856" y="1052736"/>
            <a:chExt cx="1728198" cy="1872208"/>
          </a:xfrm>
        </p:grpSpPr>
        <p:sp>
          <p:nvSpPr>
            <p:cNvPr id="17" name="Arredondar Retângulo em um Canto Diagonal 16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3347864" y="1052736"/>
              <a:ext cx="1584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1/4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3275862" y="2052137"/>
              <a:ext cx="1656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do  PIB</a:t>
              </a:r>
            </a:p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brasileiro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Retângulo 14"/>
          <p:cNvSpPr/>
          <p:nvPr/>
        </p:nvSpPr>
        <p:spPr>
          <a:xfrm>
            <a:off x="0" y="3068960"/>
            <a:ext cx="9144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003366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69 anos de história</a:t>
            </a:r>
          </a:p>
          <a:p>
            <a:pPr algn="ctr"/>
            <a:r>
              <a:rPr lang="pt-BR" sz="3000" b="1" dirty="0" smtClean="0">
                <a:solidFill>
                  <a:srgbClr val="003366"/>
                </a:solidFill>
              </a:rPr>
              <a:t>Defesa dos </a:t>
            </a:r>
            <a:r>
              <a:rPr lang="pt-BR" sz="3000" b="1" dirty="0">
                <a:solidFill>
                  <a:srgbClr val="003366"/>
                </a:solidFill>
              </a:rPr>
              <a:t>direitos e interesses do empresariado nacional</a:t>
            </a:r>
            <a:r>
              <a:rPr lang="pt-BR" sz="3000" b="1" dirty="0">
                <a:solidFill>
                  <a:srgbClr val="003366"/>
                </a:solidFill>
                <a:latin typeface="Calibri" panose="020F0502020204030204" pitchFamily="34" charset="0"/>
              </a:rPr>
              <a:t> </a:t>
            </a:r>
          </a:p>
        </p:txBody>
      </p:sp>
      <p:grpSp>
        <p:nvGrpSpPr>
          <p:cNvPr id="23" name="Grupo 22"/>
          <p:cNvGrpSpPr/>
          <p:nvPr/>
        </p:nvGrpSpPr>
        <p:grpSpPr>
          <a:xfrm>
            <a:off x="1835690" y="4293096"/>
            <a:ext cx="1728197" cy="1872206"/>
            <a:chOff x="1331640" y="1052736"/>
            <a:chExt cx="1728197" cy="1872206"/>
          </a:xfrm>
        </p:grpSpPr>
        <p:sp>
          <p:nvSpPr>
            <p:cNvPr id="32" name="Arredondar Retângulo em um Canto Diagonal 31"/>
            <p:cNvSpPr/>
            <p:nvPr/>
          </p:nvSpPr>
          <p:spPr>
            <a:xfrm rot="16200000">
              <a:off x="1297515" y="1162619"/>
              <a:ext cx="1796450" cy="1728195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chemeClr val="tx2">
                <a:lumMod val="60000"/>
                <a:lumOff val="4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1475656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CaixaDeTexto 33"/>
            <p:cNvSpPr txBox="1"/>
            <p:nvPr/>
          </p:nvSpPr>
          <p:spPr>
            <a:xfrm>
              <a:off x="1331640" y="1847726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federações estaduais                       filiadas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3779906" y="4293096"/>
            <a:ext cx="1728198" cy="1872208"/>
            <a:chOff x="3275856" y="1052736"/>
            <a:chExt cx="1728198" cy="1872208"/>
          </a:xfrm>
        </p:grpSpPr>
        <p:sp>
          <p:nvSpPr>
            <p:cNvPr id="29" name="Arredondar Retângulo em um Canto Diagonal 28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FF99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3419870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3347862" y="1844824"/>
              <a:ext cx="16561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federações nacionais          filiadas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5688126" y="4293096"/>
            <a:ext cx="1764194" cy="1872208"/>
            <a:chOff x="3239860" y="1052736"/>
            <a:chExt cx="1764194" cy="1872208"/>
          </a:xfrm>
        </p:grpSpPr>
        <p:sp>
          <p:nvSpPr>
            <p:cNvPr id="26" name="Arredondar Retângulo em um Canto Diagonal 25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E4B83C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3239860" y="1052736"/>
              <a:ext cx="17281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3347866" y="1844824"/>
              <a:ext cx="16561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sindicatos de turismo representados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o 72"/>
          <p:cNvGrpSpPr/>
          <p:nvPr/>
        </p:nvGrpSpPr>
        <p:grpSpPr>
          <a:xfrm>
            <a:off x="4860032" y="911920"/>
            <a:ext cx="2718886" cy="2772787"/>
            <a:chOff x="4716016" y="872513"/>
            <a:chExt cx="2553287" cy="2556487"/>
          </a:xfrm>
        </p:grpSpPr>
        <p:sp>
          <p:nvSpPr>
            <p:cNvPr id="56" name="Arredondar Retângulo em um Canto Diagonal 55"/>
            <p:cNvSpPr/>
            <p:nvPr/>
          </p:nvSpPr>
          <p:spPr>
            <a:xfrm rot="16200000">
              <a:off x="4714416" y="874113"/>
              <a:ext cx="2556487" cy="2553287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CaixaDeTexto 66"/>
            <p:cNvSpPr txBox="1"/>
            <p:nvPr/>
          </p:nvSpPr>
          <p:spPr>
            <a:xfrm>
              <a:off x="4932040" y="1087576"/>
              <a:ext cx="216024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Acompanhamento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da conjuntura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político-econômica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e das decisões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governamentais</a:t>
              </a:r>
            </a:p>
          </p:txBody>
        </p:sp>
      </p:grpSp>
      <p:grpSp>
        <p:nvGrpSpPr>
          <p:cNvPr id="74" name="Grupo 73"/>
          <p:cNvGrpSpPr/>
          <p:nvPr/>
        </p:nvGrpSpPr>
        <p:grpSpPr>
          <a:xfrm>
            <a:off x="4860033" y="3645024"/>
            <a:ext cx="2718887" cy="2763818"/>
            <a:chOff x="4702775" y="3356992"/>
            <a:chExt cx="2569728" cy="2553286"/>
          </a:xfrm>
        </p:grpSpPr>
        <p:sp>
          <p:nvSpPr>
            <p:cNvPr id="66" name="Arredondar Retângulo em um Canto Diagonal 65"/>
            <p:cNvSpPr/>
            <p:nvPr/>
          </p:nvSpPr>
          <p:spPr>
            <a:xfrm>
              <a:off x="4716016" y="3356992"/>
              <a:ext cx="2556487" cy="2553286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FF99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CaixaDeTexto 68"/>
            <p:cNvSpPr txBox="1"/>
            <p:nvPr/>
          </p:nvSpPr>
          <p:spPr>
            <a:xfrm>
              <a:off x="4702775" y="3465948"/>
              <a:ext cx="2381124" cy="2352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Atuação no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âmbito dos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poderes Executivo,</a:t>
              </a:r>
            </a:p>
            <a:p>
              <a:pPr algn="r"/>
              <a:r>
                <a:rPr lang="pt-BR" sz="2000" b="1" dirty="0">
                  <a:solidFill>
                    <a:schemeClr val="bg1"/>
                  </a:solidFill>
                </a:rPr>
                <a:t>Legislativo </a:t>
              </a:r>
              <a:r>
                <a:rPr lang="pt-BR" sz="2000" b="1" dirty="0" smtClean="0">
                  <a:solidFill>
                    <a:schemeClr val="bg1"/>
                  </a:solidFill>
                </a:rPr>
                <a:t>e Judiciário na proposição de </a:t>
              </a:r>
              <a:r>
                <a:rPr lang="pt-BR" sz="2000" b="1" dirty="0">
                  <a:solidFill>
                    <a:schemeClr val="bg1"/>
                  </a:solidFill>
                </a:rPr>
                <a:t>ações e </a:t>
              </a:r>
              <a:r>
                <a:rPr lang="pt-BR" sz="2000" b="1" dirty="0" smtClean="0">
                  <a:solidFill>
                    <a:schemeClr val="bg1"/>
                  </a:solidFill>
                </a:rPr>
                <a:t>no acompanhamento de decisões estratégicas</a:t>
              </a:r>
              <a:endParaRPr lang="pt-BR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upo 74"/>
          <p:cNvGrpSpPr/>
          <p:nvPr/>
        </p:nvGrpSpPr>
        <p:grpSpPr>
          <a:xfrm>
            <a:off x="2162730" y="3645024"/>
            <a:ext cx="2769311" cy="2763817"/>
            <a:chOff x="2162730" y="3356992"/>
            <a:chExt cx="2600641" cy="2556487"/>
          </a:xfrm>
        </p:grpSpPr>
        <p:sp>
          <p:nvSpPr>
            <p:cNvPr id="65" name="Arredondar Retângulo em um Canto Diagonal 64"/>
            <p:cNvSpPr/>
            <p:nvPr/>
          </p:nvSpPr>
          <p:spPr>
            <a:xfrm rot="5400000">
              <a:off x="2161129" y="3358593"/>
              <a:ext cx="2556487" cy="2553286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2210084" y="3552490"/>
              <a:ext cx="2553287" cy="2069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chemeClr val="bg1"/>
                  </a:solidFill>
                </a:rPr>
                <a:t>Elaboração de </a:t>
              </a:r>
              <a:r>
                <a:rPr lang="pt-BR" sz="2000" b="1" dirty="0" smtClean="0">
                  <a:solidFill>
                    <a:schemeClr val="bg1"/>
                  </a:solidFill>
                </a:rPr>
                <a:t>       estudos técnicos</a:t>
              </a:r>
              <a:r>
                <a:rPr lang="pt-BR" sz="2000" b="1" dirty="0">
                  <a:solidFill>
                    <a:schemeClr val="bg1"/>
                  </a:solidFill>
                </a:rPr>
                <a:t>, pesquisas </a:t>
              </a:r>
              <a:r>
                <a:rPr lang="pt-BR" sz="2000" b="1" dirty="0" smtClean="0">
                  <a:solidFill>
                    <a:schemeClr val="bg1"/>
                  </a:solidFill>
                </a:rPr>
                <a:t>e indicadores </a:t>
              </a:r>
              <a:r>
                <a:rPr lang="pt-BR" sz="2000" b="1" dirty="0">
                  <a:solidFill>
                    <a:schemeClr val="bg1"/>
                  </a:solidFill>
                </a:rPr>
                <a:t>setoriais</a:t>
              </a:r>
              <a:r>
                <a:rPr lang="pt-BR" sz="2000" b="1" dirty="0" smtClean="0">
                  <a:solidFill>
                    <a:schemeClr val="bg1"/>
                  </a:solidFill>
                </a:rPr>
                <a:t>, acompanhando o ambiente </a:t>
              </a:r>
              <a:r>
                <a:rPr lang="pt-BR" sz="2000" b="1" dirty="0">
                  <a:solidFill>
                    <a:schemeClr val="bg1"/>
                  </a:solidFill>
                </a:rPr>
                <a:t>de negócios, </a:t>
              </a:r>
              <a:r>
                <a:rPr lang="pt-BR" sz="2000" b="1" dirty="0" smtClean="0">
                  <a:solidFill>
                    <a:schemeClr val="bg1"/>
                  </a:solidFill>
                </a:rPr>
                <a:t>os governos </a:t>
              </a:r>
              <a:r>
                <a:rPr lang="pt-BR" sz="2000" b="1" dirty="0">
                  <a:solidFill>
                    <a:schemeClr val="bg1"/>
                  </a:solidFill>
                </a:rPr>
                <a:t>e a sociedade</a:t>
              </a:r>
            </a:p>
          </p:txBody>
        </p:sp>
      </p:grpSp>
      <p:grpSp>
        <p:nvGrpSpPr>
          <p:cNvPr id="79" name="Grupo 78"/>
          <p:cNvGrpSpPr/>
          <p:nvPr/>
        </p:nvGrpSpPr>
        <p:grpSpPr>
          <a:xfrm>
            <a:off x="2159529" y="911920"/>
            <a:ext cx="2722293" cy="2772511"/>
            <a:chOff x="2159529" y="874111"/>
            <a:chExt cx="2556487" cy="2553286"/>
          </a:xfrm>
        </p:grpSpPr>
        <p:sp>
          <p:nvSpPr>
            <p:cNvPr id="63" name="Arredondar Retângulo em um Canto Diagonal 62"/>
            <p:cNvSpPr/>
            <p:nvPr/>
          </p:nvSpPr>
          <p:spPr>
            <a:xfrm>
              <a:off x="2159529" y="874111"/>
              <a:ext cx="2556487" cy="2553286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A48326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Retângulo 69"/>
            <p:cNvSpPr/>
            <p:nvPr/>
          </p:nvSpPr>
          <p:spPr>
            <a:xfrm>
              <a:off x="2267744" y="1052736"/>
              <a:ext cx="2376264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solidFill>
                    <a:schemeClr val="bg1"/>
                  </a:solidFill>
                </a:rPr>
                <a:t>Defesa e</a:t>
              </a:r>
            </a:p>
            <a:p>
              <a:r>
                <a:rPr lang="pt-BR" sz="2000" b="1" dirty="0">
                  <a:solidFill>
                    <a:schemeClr val="bg1"/>
                  </a:solidFill>
                </a:rPr>
                <a:t>fortalecimento</a:t>
              </a:r>
            </a:p>
            <a:p>
              <a:r>
                <a:rPr lang="pt-BR" sz="2000" b="1" dirty="0">
                  <a:solidFill>
                    <a:schemeClr val="bg1"/>
                  </a:solidFill>
                </a:rPr>
                <a:t>do turismo como</a:t>
              </a:r>
            </a:p>
            <a:p>
              <a:r>
                <a:rPr lang="pt-BR" sz="2000" b="1" dirty="0">
                  <a:solidFill>
                    <a:schemeClr val="bg1"/>
                  </a:solidFill>
                </a:rPr>
                <a:t>importante</a:t>
              </a:r>
            </a:p>
            <a:p>
              <a:r>
                <a:rPr lang="pt-BR" sz="2000" b="1" dirty="0">
                  <a:solidFill>
                    <a:schemeClr val="bg1"/>
                  </a:solidFill>
                </a:rPr>
                <a:t>atividade</a:t>
              </a:r>
            </a:p>
            <a:p>
              <a:r>
                <a:rPr lang="pt-BR" sz="2000" b="1" dirty="0">
                  <a:solidFill>
                    <a:schemeClr val="bg1"/>
                  </a:solidFill>
                </a:rPr>
                <a:t>econômica</a:t>
              </a:r>
            </a:p>
            <a:p>
              <a:r>
                <a:rPr lang="pt-BR" sz="2000" b="1" dirty="0">
                  <a:solidFill>
                    <a:schemeClr val="bg1"/>
                  </a:solidFill>
                </a:rPr>
                <a:t>para o País</a:t>
              </a:r>
            </a:p>
          </p:txBody>
        </p:sp>
      </p:grpSp>
      <p:sp>
        <p:nvSpPr>
          <p:cNvPr id="3" name="Elipse 2"/>
          <p:cNvSpPr/>
          <p:nvPr/>
        </p:nvSpPr>
        <p:spPr>
          <a:xfrm>
            <a:off x="3923928" y="2672713"/>
            <a:ext cx="2016224" cy="1898342"/>
          </a:xfrm>
          <a:prstGeom prst="ellipse">
            <a:avLst/>
          </a:prstGeom>
          <a:solidFill>
            <a:schemeClr val="bg1"/>
          </a:solidFill>
          <a:ln w="28575">
            <a:solidFill>
              <a:srgbClr val="385D8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06717"/>
            <a:ext cx="1584176" cy="121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360040" y="188640"/>
            <a:ext cx="8964488" cy="576064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>
                <a:solidFill>
                  <a:srgbClr val="003366"/>
                </a:solidFill>
              </a:rPr>
              <a:t>Presença que faz a diferença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1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250"/>
                            </p:stCondLst>
                            <p:childTnLst>
                              <p:par>
                                <p:cTn id="34" presetID="2" presetClass="entr" presetSubtype="9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25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4488" cy="576064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>
                <a:solidFill>
                  <a:srgbClr val="003366"/>
                </a:solidFill>
              </a:rPr>
              <a:t>Câmara Empresarial de Turismo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89748" y="3212976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 smtClean="0">
                <a:solidFill>
                  <a:srgbClr val="003366"/>
                </a:solidFill>
              </a:rPr>
              <a:t>Conselho de Turismo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195736" y="892879"/>
            <a:ext cx="669674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altLang="pt-BR" sz="16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 consultivo que reforça a legitimidade da CNC enquanto representante do </a:t>
            </a:r>
            <a:r>
              <a:rPr lang="pt-BR" altLang="pt-BR" sz="16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turismo, </a:t>
            </a:r>
            <a:r>
              <a:rPr lang="pt-PT" altLang="pt-BR" sz="16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vez que estabelece a união de empresários e de entidades associativas em prol da atividade turística garantindo</a:t>
            </a:r>
            <a:r>
              <a:rPr lang="pt-BR" altLang="pt-BR" sz="16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ambiente aberto e imparcial aos debates sobre temas relevantes do </a:t>
            </a:r>
            <a:r>
              <a:rPr lang="pt-PT" altLang="pt-BR" sz="16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setor. </a:t>
            </a:r>
          </a:p>
          <a:p>
            <a:pPr marL="285750" indent="-28575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 como núcleo de inteligência fomentando e formulando propostas em prol do ordenamento do turismo nacional, com uma agenda de trabalho comum a todos os seus membros</a:t>
            </a:r>
            <a:r>
              <a:rPr lang="pt-BR" altLang="pt-BR" sz="1600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16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95736" y="3861048"/>
            <a:ext cx="65527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Integrado por pessoas com comprovada experiência e conhecimentos sobre a matéria. </a:t>
            </a: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Promove </a:t>
            </a: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a discussão e análise das diretrizes para o desenvolvimento da indústria turística.</a:t>
            </a: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Realiza reuniões </a:t>
            </a: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e palestras </a:t>
            </a: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das quais são geradas </a:t>
            </a: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estudos e publicações periódicas</a:t>
            </a: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 </a:t>
            </a: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sobre o setor.</a:t>
            </a:r>
            <a:endParaRPr lang="pt-BR" altLang="pt-BR" sz="1600" dirty="0">
              <a:solidFill>
                <a:srgbClr val="003366"/>
              </a:solidFill>
              <a:latin typeface="Arial" pitchFamily="34" charset="0"/>
            </a:endParaRP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Realiza e </a:t>
            </a: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apoia </a:t>
            </a: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projetos, conferências</a:t>
            </a: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, congressos, feiras </a:t>
            </a:r>
            <a:r>
              <a:rPr lang="pt-BR" altLang="pt-BR" sz="1600" dirty="0" smtClean="0">
                <a:solidFill>
                  <a:srgbClr val="003366"/>
                </a:solidFill>
                <a:latin typeface="Arial" pitchFamily="34" charset="0"/>
              </a:rPr>
              <a:t>e </a:t>
            </a:r>
            <a:r>
              <a:rPr lang="pt-BR" altLang="pt-BR" sz="1600" dirty="0">
                <a:solidFill>
                  <a:srgbClr val="003366"/>
                </a:solidFill>
                <a:latin typeface="Arial" pitchFamily="34" charset="0"/>
              </a:rPr>
              <a:t>reuniões referentes ao turismo. </a:t>
            </a:r>
            <a:endParaRPr lang="pt-BR" altLang="pt-BR" sz="1600" b="1" dirty="0">
              <a:solidFill>
                <a:srgbClr val="003366"/>
              </a:solidFill>
              <a:latin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23528" y="908720"/>
            <a:ext cx="1728197" cy="1872206"/>
            <a:chOff x="1331640" y="1052736"/>
            <a:chExt cx="1728197" cy="1872206"/>
          </a:xfrm>
        </p:grpSpPr>
        <p:sp>
          <p:nvSpPr>
            <p:cNvPr id="6" name="Arredondar Retângulo em um Canto Diagonal 5"/>
            <p:cNvSpPr/>
            <p:nvPr/>
          </p:nvSpPr>
          <p:spPr>
            <a:xfrm rot="16200000">
              <a:off x="1297515" y="1162619"/>
              <a:ext cx="1796450" cy="1728195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A48326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1475656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331640" y="1847726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segmentos de Turismo reunidos na CNC 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323530" y="3933058"/>
            <a:ext cx="1728197" cy="1872206"/>
            <a:chOff x="1331640" y="1052736"/>
            <a:chExt cx="1728197" cy="1872206"/>
          </a:xfrm>
        </p:grpSpPr>
        <p:sp>
          <p:nvSpPr>
            <p:cNvPr id="32" name="Arredondar Retângulo em um Canto Diagonal 31"/>
            <p:cNvSpPr/>
            <p:nvPr/>
          </p:nvSpPr>
          <p:spPr>
            <a:xfrm rot="16200000">
              <a:off x="1297515" y="1162619"/>
              <a:ext cx="1796450" cy="1728195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chemeClr val="tx2">
                <a:lumMod val="60000"/>
                <a:lumOff val="4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1475656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97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CaixaDeTexto 33"/>
            <p:cNvSpPr txBox="1"/>
            <p:nvPr/>
          </p:nvSpPr>
          <p:spPr>
            <a:xfrm>
              <a:off x="1331640" y="1847726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altLang="pt-BR" sz="1600" b="1" dirty="0">
                  <a:solidFill>
                    <a:schemeClr val="bg1"/>
                  </a:solidFill>
                </a:rPr>
                <a:t>representantes de entidades e empresas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101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190362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ítulo 1"/>
          <p:cNvSpPr>
            <a:spLocks noGrp="1"/>
          </p:cNvSpPr>
          <p:nvPr>
            <p:ph type="title"/>
          </p:nvPr>
        </p:nvSpPr>
        <p:spPr>
          <a:xfrm>
            <a:off x="2555776" y="628154"/>
            <a:ext cx="6912768" cy="576064"/>
          </a:xfrm>
        </p:spPr>
        <p:txBody>
          <a:bodyPr>
            <a:noAutofit/>
          </a:bodyPr>
          <a:lstStyle/>
          <a:p>
            <a:r>
              <a:rPr lang="pt-BR" sz="3600" dirty="0"/>
              <a:t>A serviço do </a:t>
            </a:r>
            <a:r>
              <a:rPr lang="pt-BR" sz="3600" dirty="0" smtClean="0"/>
              <a:t>bem-estar social </a:t>
            </a:r>
            <a:r>
              <a:rPr lang="pt-BR" sz="3600" dirty="0"/>
              <a:t>e da qualidade </a:t>
            </a:r>
            <a:r>
              <a:rPr lang="pt-BR" sz="3600" dirty="0" smtClean="0"/>
              <a:t>de vida </a:t>
            </a:r>
            <a:r>
              <a:rPr lang="pt-BR" sz="3600" dirty="0"/>
              <a:t>dos brasileiros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627784" y="4005064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3366"/>
                </a:solidFill>
              </a:rPr>
              <a:t>Uma </a:t>
            </a:r>
            <a:r>
              <a:rPr lang="pt-BR" dirty="0">
                <a:solidFill>
                  <a:srgbClr val="003366"/>
                </a:solidFill>
              </a:rPr>
              <a:t>grande estrutura composta de hotéis e pousadas, escolas, laboratórios, empresas-escola e centros especializados em turismo, para citar apenas alguns exemplos. Toda essa infraestrutura, modernamente equipada, é voltada para os trabalhadores do setor, incluindo seus familiares.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630767" y="1685707"/>
            <a:ext cx="61897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3366"/>
                </a:solidFill>
              </a:rPr>
              <a:t>Pioneiro </a:t>
            </a:r>
            <a:r>
              <a:rPr lang="pt-BR" dirty="0">
                <a:solidFill>
                  <a:srgbClr val="003366"/>
                </a:solidFill>
              </a:rPr>
              <a:t>em turismo social no País, quando nem se ouvia falar que as pessoas com baixo poder aquisitivo pudessem viajar.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3366"/>
                </a:solidFill>
              </a:rPr>
              <a:t>Com a missão de favorecer a incorporação de classes menos privilegiadas da população ao movimento turístico, em especial os trabalhadores do comércio de bens, serviços e turismo e seus dependentes, o Sesc é o principal operador brasileiro de turismo social. O seu trabalho é um exemplo para o mundo inteiro. </a:t>
            </a:r>
          </a:p>
        </p:txBody>
      </p:sp>
      <p:grpSp>
        <p:nvGrpSpPr>
          <p:cNvPr id="37" name="Grupo 36"/>
          <p:cNvGrpSpPr/>
          <p:nvPr/>
        </p:nvGrpSpPr>
        <p:grpSpPr>
          <a:xfrm>
            <a:off x="611560" y="1700067"/>
            <a:ext cx="1728198" cy="1872208"/>
            <a:chOff x="3275856" y="1052736"/>
            <a:chExt cx="1728198" cy="1872208"/>
          </a:xfrm>
        </p:grpSpPr>
        <p:sp>
          <p:nvSpPr>
            <p:cNvPr id="38" name="Arredondar Retângulo em um Canto Diagonal 37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FFCC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3419870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3347862" y="1844824"/>
              <a:ext cx="16561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milhões</a:t>
              </a:r>
              <a:endParaRPr lang="pt-BR" sz="1600" b="1" dirty="0">
                <a:solidFill>
                  <a:schemeClr val="bg1"/>
                </a:solidFill>
              </a:endParaRP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de atendimentos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no Turismo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Social do Sesc</a:t>
              </a:r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611555" y="3789040"/>
            <a:ext cx="1728198" cy="1872208"/>
            <a:chOff x="3275856" y="1052736"/>
            <a:chExt cx="1728198" cy="1872208"/>
          </a:xfrm>
        </p:grpSpPr>
        <p:sp>
          <p:nvSpPr>
            <p:cNvPr id="42" name="Arredondar Retângulo em um Canto Diagonal 41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CaixaDeTexto 42"/>
            <p:cNvSpPr txBox="1"/>
            <p:nvPr/>
          </p:nvSpPr>
          <p:spPr>
            <a:xfrm>
              <a:off x="3347864" y="1052736"/>
              <a:ext cx="1584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CaixaDeTexto 43"/>
            <p:cNvSpPr txBox="1"/>
            <p:nvPr/>
          </p:nvSpPr>
          <p:spPr>
            <a:xfrm>
              <a:off x="3275862" y="1916832"/>
              <a:ext cx="16561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mil </a:t>
              </a:r>
              <a:r>
                <a:rPr lang="pt-BR" sz="1600" b="1" dirty="0">
                  <a:solidFill>
                    <a:schemeClr val="bg1"/>
                  </a:solidFill>
                </a:rPr>
                <a:t>e</a:t>
              </a:r>
              <a:r>
                <a:rPr lang="pt-BR" sz="1600" b="1" dirty="0" smtClean="0">
                  <a:solidFill>
                    <a:schemeClr val="bg1"/>
                  </a:solidFill>
                </a:rPr>
                <a:t>xcursões</a:t>
              </a:r>
              <a:endParaRPr lang="pt-BR" sz="1600" b="1" dirty="0">
                <a:solidFill>
                  <a:schemeClr val="bg1"/>
                </a:solidFill>
              </a:endParaRP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turísticas feitas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pelo Sesc no País</a:t>
              </a:r>
              <a:r>
                <a:rPr lang="pt-BR" sz="1600" b="1" dirty="0" smtClean="0">
                  <a:solidFill>
                    <a:schemeClr val="bg1"/>
                  </a:solidFill>
                </a:rPr>
                <a:t> 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46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190362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26" y="1791295"/>
            <a:ext cx="7792824" cy="162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9144000" cy="412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2555776" y="628154"/>
            <a:ext cx="6912768" cy="576064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/>
              <a:t>Turismo e desenvolvimento comunitário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7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016223" cy="124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2555776" y="764704"/>
            <a:ext cx="6912768" cy="576064"/>
          </a:xfrm>
        </p:spPr>
        <p:txBody>
          <a:bodyPr>
            <a:noAutofit/>
          </a:bodyPr>
          <a:lstStyle/>
          <a:p>
            <a:r>
              <a:rPr lang="pt-BR" sz="3600" dirty="0"/>
              <a:t>Educação Profissional</a:t>
            </a:r>
            <a:r>
              <a:rPr lang="pt-BR" sz="3600" dirty="0" smtClean="0"/>
              <a:t>: qualidade e competitividade para o turismo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627784" y="4221088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3366"/>
                </a:solidFill>
              </a:rPr>
              <a:t>São ambientes </a:t>
            </a:r>
            <a:r>
              <a:rPr lang="pt-BR" dirty="0" smtClean="0">
                <a:solidFill>
                  <a:srgbClr val="003366"/>
                </a:solidFill>
              </a:rPr>
              <a:t>pedagógicos </a:t>
            </a:r>
            <a:r>
              <a:rPr lang="pt-BR" dirty="0">
                <a:solidFill>
                  <a:srgbClr val="003366"/>
                </a:solidFill>
              </a:rPr>
              <a:t>que contribuem com o empresariado local ao formar profissionais competentes, éticos e socialmente responsáveis para o mercado. A receita gerada pelas empresas pedagógicas é reinvestida na educação profissional para mais pessoas e por preços abaixo do custo real. 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630767" y="2156663"/>
            <a:ext cx="61897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3366"/>
                </a:solidFill>
              </a:rPr>
              <a:t>Hoje, são mais de 80 empresas pedagógicas espalhadas pelo Brasil, das quais 43 dedicadas ao Turismo e a Hospitalidade. Trata-se de moderna rede de ensino que consolida a marca Senac como referência em educação profissional para o turismo</a:t>
            </a:r>
            <a:r>
              <a:rPr lang="pt-BR" dirty="0" smtClean="0">
                <a:solidFill>
                  <a:srgbClr val="003366"/>
                </a:solidFill>
              </a:rPr>
              <a:t>. </a:t>
            </a:r>
            <a:endParaRPr lang="pt-BR" dirty="0">
              <a:solidFill>
                <a:srgbClr val="003366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611554" y="1844824"/>
            <a:ext cx="1728198" cy="1872208"/>
            <a:chOff x="3275856" y="1052736"/>
            <a:chExt cx="1728198" cy="1872208"/>
          </a:xfrm>
        </p:grpSpPr>
        <p:sp>
          <p:nvSpPr>
            <p:cNvPr id="15" name="Arredondar Retângulo em um Canto Diagonal 14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FF99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3419870" y="1052736"/>
              <a:ext cx="14401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320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3347862" y="1844824"/>
              <a:ext cx="16561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mil profissionais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do turismo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formados pelo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Senac em 2 anos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575558" y="3933056"/>
            <a:ext cx="1764194" cy="1872208"/>
            <a:chOff x="3239860" y="1052736"/>
            <a:chExt cx="1764194" cy="1872208"/>
          </a:xfrm>
        </p:grpSpPr>
        <p:sp>
          <p:nvSpPr>
            <p:cNvPr id="19" name="Arredondar Retângulo em um Canto Diagonal 18"/>
            <p:cNvSpPr/>
            <p:nvPr/>
          </p:nvSpPr>
          <p:spPr>
            <a:xfrm rot="16200000">
              <a:off x="3241730" y="1162620"/>
              <a:ext cx="1796450" cy="1728198"/>
            </a:xfrm>
            <a:prstGeom prst="round2DiagRect">
              <a:avLst>
                <a:gd name="adj1" fmla="val 10627"/>
                <a:gd name="adj2" fmla="val 0"/>
              </a:avLst>
            </a:prstGeom>
            <a:solidFill>
              <a:srgbClr val="E4B83C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3239860" y="1052736"/>
              <a:ext cx="17281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5400" b="1" spc="-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4.610</a:t>
              </a:r>
              <a:endParaRPr lang="pt-BR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3347866" y="1844824"/>
              <a:ext cx="165618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municípios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alcançados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pelo Senac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640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2555776" y="620688"/>
            <a:ext cx="6912768" cy="576064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/>
              <a:t>Estruturação dos </a:t>
            </a:r>
            <a:br>
              <a:rPr lang="pt-BR" sz="3600" dirty="0" smtClean="0"/>
            </a:br>
            <a:r>
              <a:rPr lang="pt-BR" sz="3600" dirty="0" smtClean="0"/>
              <a:t>Destinos Turísticos Brasileiros</a:t>
            </a:r>
            <a:endParaRPr lang="pt-BR" sz="3600" dirty="0">
              <a:solidFill>
                <a:srgbClr val="003366"/>
              </a:solidFill>
              <a:latin typeface="Helvetica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564769" y="2156663"/>
            <a:ext cx="82557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rgbClr val="003366"/>
                </a:solidFill>
              </a:rPr>
              <a:t>Incentivar a estruturação de parcerias públicos privadas visando a gestão dos parques nacionais, a exemplo da Rota </a:t>
            </a:r>
            <a:r>
              <a:rPr lang="pt-BR" sz="2000" dirty="0" err="1" smtClean="0">
                <a:solidFill>
                  <a:srgbClr val="003366"/>
                </a:solidFill>
              </a:rPr>
              <a:t>Lund</a:t>
            </a:r>
            <a:r>
              <a:rPr lang="pt-BR" sz="2000" dirty="0" smtClean="0">
                <a:solidFill>
                  <a:srgbClr val="003366"/>
                </a:solidFill>
              </a:rPr>
              <a:t>, em Minas Gerais.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00336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rgbClr val="003366"/>
                </a:solidFill>
              </a:rPr>
              <a:t>Facilitar a instalação de parques temáticos através de mecanismos que potencializem a importação de equipamentos e incentivos fiscais para viabilização desses empreendimentos.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00336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rgbClr val="003366"/>
                </a:solidFill>
              </a:rPr>
              <a:t>Aprimorar a </a:t>
            </a:r>
            <a:r>
              <a:rPr lang="pt-BR" sz="2000" dirty="0">
                <a:solidFill>
                  <a:srgbClr val="003366"/>
                </a:solidFill>
              </a:rPr>
              <a:t>infraestrutura aeroportuária, ampliação da malha aérea nacional e criação de novos modais de transporte</a:t>
            </a:r>
            <a:r>
              <a:rPr lang="pt-BR" sz="2000" dirty="0" smtClean="0">
                <a:solidFill>
                  <a:srgbClr val="003366"/>
                </a:solidFill>
              </a:rPr>
              <a:t>.</a:t>
            </a:r>
            <a:endParaRPr lang="pt-BR" sz="2000" dirty="0">
              <a:solidFill>
                <a:srgbClr val="00336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003366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68" y="332656"/>
            <a:ext cx="1584176" cy="121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56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2486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Personalizada 2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4F81BD"/>
      </a:accent1>
      <a:accent2>
        <a:srgbClr val="1F497D"/>
      </a:accent2>
      <a:accent3>
        <a:srgbClr val="8DB3E2"/>
      </a:accent3>
      <a:accent4>
        <a:srgbClr val="E36C09"/>
      </a:accent4>
      <a:accent5>
        <a:srgbClr val="FAC08F"/>
      </a:accent5>
      <a:accent6>
        <a:srgbClr val="F79646"/>
      </a:accent6>
      <a:hlink>
        <a:srgbClr val="8DB3E2"/>
      </a:hlink>
      <a:folHlink>
        <a:srgbClr val="548DD4"/>
      </a:folHlink>
    </a:clrScheme>
    <a:fontScheme name="executivo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22F40D7BA98E4478C968EA907037FFB" ma:contentTypeVersion="2" ma:contentTypeDescription="Crie um novo documento." ma:contentTypeScope="" ma:versionID="fdd63efda9d9bff8a430aa0ee44a8718">
  <xsd:schema xmlns:xsd="http://www.w3.org/2001/XMLSchema" xmlns:xs="http://www.w3.org/2001/XMLSchema" xmlns:p="http://schemas.microsoft.com/office/2006/metadata/properties" xmlns:ns1="http://schemas.microsoft.com/sharepoint/v3" xmlns:ns2="52d40100-672d-4944-8fc2-a95a63378018" targetNamespace="http://schemas.microsoft.com/office/2006/metadata/properties" ma:root="true" ma:fieldsID="049b73f4c67cb272dbd23f2528e7b5a9" ns1:_="" ns2:_="">
    <xsd:import namespace="http://schemas.microsoft.com/sharepoint/v3"/>
    <xsd:import namespace="52d40100-672d-4944-8fc2-a95a6337801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AbrirEmNovaJanel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gendamento de Data de Início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Agendamento de Data de Término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d40100-672d-4944-8fc2-a95a63378018" elementFormDefault="qualified">
    <xsd:import namespace="http://schemas.microsoft.com/office/2006/documentManagement/types"/>
    <xsd:import namespace="http://schemas.microsoft.com/office/infopath/2007/PartnerControls"/>
    <xsd:element name="AbrirEmNovaJanela" ma:index="10" nillable="true" ma:displayName="Abrir em nova janela" ma:default="0" ma:internalName="AbrirEmNovaJanela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brirEmNovaJanela xmlns="52d40100-672d-4944-8fc2-a95a63378018">true</AbrirEmNovaJanela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857B11A-C7D4-4158-B49D-8D5A8E82E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2d40100-672d-4944-8fc2-a95a633780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86C16C-12AB-4168-83A7-5297A8F688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061AF7-4690-45BD-A719-C70C591A2E75}">
  <ds:schemaRefs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52d40100-672d-4944-8fc2-a95a63378018"/>
    <ds:schemaRef ds:uri="http://schemas.microsoft.com/sharepoint/v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2376</TotalTime>
  <Words>1121</Words>
  <Application>Microsoft Office PowerPoint</Application>
  <PresentationFormat>Apresentação na tela (4:3)</PresentationFormat>
  <Paragraphs>113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 força do comércio de bens, serviços e turismo</vt:lpstr>
      <vt:lpstr>Presença que faz a diferença</vt:lpstr>
      <vt:lpstr>Câmara Empresarial de Turismo</vt:lpstr>
      <vt:lpstr>A serviço do bem-estar social e da qualidade de vida dos brasileiros</vt:lpstr>
      <vt:lpstr>Turismo e desenvolvimento comunitário</vt:lpstr>
      <vt:lpstr>Educação Profissional: qualidade e competitividade para o turismo</vt:lpstr>
      <vt:lpstr>Estruturação dos  Destinos Turísticos Brasileiros</vt:lpstr>
      <vt:lpstr>Apresentação do PowerPoint</vt:lpstr>
      <vt:lpstr>Apresentação do PowerPoint</vt:lpstr>
    </vt:vector>
  </TitlesOfParts>
  <Company>CNC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marcelovital</dc:creator>
  <cp:lastModifiedBy>Ana Paula de Siqueira</cp:lastModifiedBy>
  <cp:revision>109</cp:revision>
  <cp:lastPrinted>2014-11-04T21:07:52Z</cp:lastPrinted>
  <dcterms:created xsi:type="dcterms:W3CDTF">2011-09-23T12:02:13Z</dcterms:created>
  <dcterms:modified xsi:type="dcterms:W3CDTF">2014-11-04T21:12:03Z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0x010100322F40D7BA98E4478C968EA907037FFB</vt:lpwstr>
  </property>
</Properties>
</file>