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310" r:id="rId3"/>
    <p:sldId id="345" r:id="rId4"/>
    <p:sldId id="313" r:id="rId5"/>
    <p:sldId id="330" r:id="rId6"/>
    <p:sldId id="319" r:id="rId7"/>
    <p:sldId id="314" r:id="rId8"/>
    <p:sldId id="348" r:id="rId9"/>
    <p:sldId id="349" r:id="rId10"/>
    <p:sldId id="350" r:id="rId11"/>
    <p:sldId id="351" r:id="rId12"/>
    <p:sldId id="334" r:id="rId13"/>
    <p:sldId id="311" r:id="rId14"/>
    <p:sldId id="360" r:id="rId15"/>
    <p:sldId id="361" r:id="rId16"/>
    <p:sldId id="363" r:id="rId17"/>
    <p:sldId id="358" r:id="rId18"/>
    <p:sldId id="342" r:id="rId19"/>
    <p:sldId id="343" r:id="rId20"/>
    <p:sldId id="326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9">
          <p15:clr>
            <a:srgbClr val="A4A3A4"/>
          </p15:clr>
        </p15:guide>
        <p15:guide id="2">
          <p15:clr>
            <a:srgbClr val="A4A3A4"/>
          </p15:clr>
        </p15:guide>
        <p15:guide id="3" orient="horz" pos="4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858"/>
    <a:srgbClr val="531D44"/>
    <a:srgbClr val="3C1A56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96259" autoAdjust="0"/>
  </p:normalViewPr>
  <p:slideViewPr>
    <p:cSldViewPr snapToGrid="0">
      <p:cViewPr varScale="1">
        <p:scale>
          <a:sx n="71" d="100"/>
          <a:sy n="71" d="100"/>
        </p:scale>
        <p:origin x="-582" y="-96"/>
      </p:cViewPr>
      <p:guideLst>
        <p:guide orient="horz" pos="769"/>
        <p:guide orient="horz" pos="401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Plan1!$D$6</c:f>
              <c:strCache>
                <c:ptCount val="1"/>
                <c:pt idx="0">
                  <c:v>acessos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Plan1!$C$7:$C$19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Plan1!$D$7:$D$19</c:f>
              <c:numCache>
                <c:formatCode>General</c:formatCode>
                <c:ptCount val="13"/>
                <c:pt idx="0">
                  <c:v>64326</c:v>
                </c:pt>
                <c:pt idx="1">
                  <c:v>285968</c:v>
                </c:pt>
                <c:pt idx="2">
                  <c:v>377078</c:v>
                </c:pt>
                <c:pt idx="3">
                  <c:v>646701</c:v>
                </c:pt>
                <c:pt idx="4">
                  <c:v>1443610</c:v>
                </c:pt>
                <c:pt idx="5">
                  <c:v>1704284</c:v>
                </c:pt>
                <c:pt idx="6">
                  <c:v>2938152</c:v>
                </c:pt>
                <c:pt idx="7">
                  <c:v>3369275</c:v>
                </c:pt>
                <c:pt idx="8">
                  <c:v>8170046</c:v>
                </c:pt>
                <c:pt idx="9">
                  <c:v>11057696</c:v>
                </c:pt>
                <c:pt idx="10">
                  <c:v>14608603</c:v>
                </c:pt>
                <c:pt idx="11">
                  <c:v>16339094</c:v>
                </c:pt>
                <c:pt idx="12">
                  <c:v>7231727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A-4528-9656-52B08F5CA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36704"/>
        <c:axId val="118938240"/>
      </c:barChart>
      <c:catAx>
        <c:axId val="1189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pt-BR"/>
          </a:p>
        </c:txPr>
        <c:crossAx val="118938240"/>
        <c:crosses val="autoZero"/>
        <c:auto val="1"/>
        <c:lblAlgn val="ctr"/>
        <c:lblOffset val="100"/>
        <c:noMultiLvlLbl val="0"/>
      </c:catAx>
      <c:valAx>
        <c:axId val="118938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93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16970-ADCE-41EB-829D-F45768401D2B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5100-CA8A-4B8B-8132-7D098FE30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4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D237-B6F8-4B0D-9550-C1212E845A6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DA280-374A-449A-BC94-DE5A91E28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3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rn.mp.br/portal/inicio/noticias/6796-mprn-mpf-e-cgu-avaliam-transparencia-dos-municipios-potiguar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transparencia.gov.br/direitodesaber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transparencia.gov.br/direitodesaber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transparencia.gov.br/direitodesabe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atransparencia.gov.br/direitodesabe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publico.gov.br/socia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61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RedeSIC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Espaço destinado ao diálogo, cooperação e intercâmbio de conhecimentos e experiências entre os Serviços de Informação ao Cidadão -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do Poder Executivo Federal.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 como suporte técnico e operacional mútuo, incentivando a cooperação entre órgãos, o que contribuirá para o fortalecimento do direito de acesso à informação e da cultura de transparência.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Encontros presenciais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Reuniões técnicas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Fórum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RedeSIC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Exemplos de parcerias estaduais: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Participação das regionais em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promovam a transparência pública.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CGU-RN participa do Movimento Articulado de Combate à Corrupção no Rio Grande do Norte – MARCCO, que tem diversas ações na área da transparência ativa. As mais recentes foram atuar junto à Assembleia Legislativa do Estado do Rio Grande do Norte a divulgar dados obrigatórios pela LAI em seu portal, atuar junto ao TCE/RN para que sejam abertos os dados do Sistema Integrado de Auditoria Informatizada, para que qualquer cidadão possa ter acesso aos dados dos municípios e atuar junto à Prefeitura Municipal do Natal para que melhorem os dados de transparência. As três ações tiveram resultados positivos e ampliaram a transparência no Estado. 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Iniciativas das regionais em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apoio aos estados e municípios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promoção da transparência pública.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ano passado, foram realizadas com a Controladoria-Geral do Estado do RN capacitações a respeito da Lei de Acesso à Informação, já que o Estado obteve nota zero na EBT-1. Após a capacitação e melhoria na transparência ativa e passiva, a nota na EBT-2 foi de 8,19 (esse crescimento foi matéria de reportagem da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GloboNews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CGU-RN está próxima de assinar um termo de cooperação com o Governo do Estado, para fortalecimento da Controladoria-Geral do Estado. Assim, serão realizadas ações de cooperação e de capacitação dos servidores estaduais da área do controle.</a:t>
            </a:r>
          </a:p>
          <a:p>
            <a:pPr lvl="2"/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Aferição da transparência pública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estados e municípios, com participação das regionais, além da EBT.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NAP-RN realizou, em 2015, a ação Transparência-RN, em parceria com o MPF, MPRN e TCU. A ação consistiu em verificar quais os municípios que apresentaram um portal da transparência com pelo menos um mínimo de informações disponíveis. Apenas 31% dos 164 municípios do Estado apresentaram portal da transparência com algum dado atualizado. Os demais foram notificados pelo MPF e MPRN para se adequarem em 90 dias.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informações em notícia da época: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http://www.mprn.mp.br/portal/inicio/noticias/6796-mprn-mpf-e-cgu-avaliam-transparencia-dos-municipios-potiguares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NAP-RN também orienta, sempre que solicitado, os municípios interessados em regulamentar e implementar a LAI, bem como a tratarem de casos onde há dúvidas.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 são divulgados para os municípios, sempre que há oportunidade, os cursos elaborados pela CGU e disponibilizados pela ENAP: “Regulamentando a LAI” e “Implementando a LAI”.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 da “Rede de Controle” do estado e, nesse sentido, apoia todas as ações de promoção da transparência e do controle social ministrando treinamentos, palestras, oficinas etc.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Divulga os programas da CGU de fortalecimento da transparência (PBT, da STPC) e das ouvidorias (OGU) distribuindo material, informações, oferecendo e realizando capacitação, palestras, oficinas etc.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Fórum Permanente de Combate à Corrupção (FOCCO-SE): pareceria com MPE/SE, MPF/SE, CGE/SE, TCE/SE e TCU.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Campanha “De Olho na Transparência” (FOCCO-SE): tem como objetivo realizar ações propositivas e apresentar aos gestores públicos a importância da implementação do acesso à informação e transparência na gestão pública, bem como demonstrar as consequências jurídicas do seu descumprimento.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Acordos de cooperação firmados com o MP, CGE e CGM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Fortalecimento das ações de transparência, prevenção e combate à corrupção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Contribui para o incremento na avaliação recente desses entes no Ranking do Ministério Público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Reconhecimento da atuação da CGU e do MTFC pelos órgãos parceiros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RJ: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Parceria com o MPF na avaliação da transparência ativa do estado e dos municípios do RJ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 piloto do Ranking da Transparência do MPF realizado nessa unidade da Federação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Capacitações sobre portal da transparência (LC 131) e Lei de Acesso à Informação (lei nº 12.527/2011) contribuíram para que a nota dos municípios no ranking do MPF aumentasse 22% entre 2015 e 2016. A nota geral do Estado do Rio de Janeiro aumentou 47%, e sete municípios obtiveram nota máxima.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25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da Transparência do Governo Federal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 em 2004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processo de renovação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premiado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2009 categoria e-Serviços Públicos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11º Prêmio CONIP de Excelência em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UNODC de Prevenção e Combate à Corrupção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12º Concurso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Prêmio Nacional de Desburocratização Eletrônica Sistema FIRJAN/FGV Projetos (2007)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TI &amp; Governo promovido pela empresa Plano Editorial (2007)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afluxo de visitantes: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1.702.417 visitas em maio/2016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mensal de 1.446.345 visitas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16.339.094 visitas em 2015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Informações: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Transferências de Recursos, para estados, municípios, pessoas jurídicas, e feitas ao exterior, ou diretamente a pessoas físicas. Estão disponíveis dados de todos os recursos federais transferidos da União para estados, municípios e Distrito Federal. Pode-se consultar, por exemplo, quanto foi repassado pelo Fundo de Manutenção e Desenvolvimento da Educação Básica e de Valorização dos Profissionais da Educação (</a:t>
            </a:r>
            <a:r>
              <a:rPr lang="pt-B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Fundeb</a:t>
            </a: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do Ministério da Educação para qualquer município do País ou mesmo quem são os beneficiários do Bolsa Família, quanto receberam e em que meses (recursos federais transferidos diretamente ao cidadão).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Gastos Diretos do Governo Federal: contratação de obras, serviços e compras governamentais, que podem ser vistas por órgão, por ação governamental ou por favorecidos (empresas privadas ou pessoas físicas). Também detalha as diárias pagas e os gastos feitos em cartões de pagamento do Governo Federal.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diárias sobre a execução orçamentária e financeira das com dados detalhados e diariamente atualizados sobre os atos praticados pelas unidades gestoras do Poder Executivo Federal no decorrer da execução das suas despesas. O cidadão poderá saber quanto e com o que está sendo comprometido o recurso do orçamento. É possível, inclusive, conhecer a fase em que a despesa se encontra: empenho, liquidação e pagamento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Receitas previstas, lançadas e realizadas pelo Governo Federal, organizadas por Órgão e por categoria das Receitas, e atualizadas diariamente.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Convênios registrados no SIAFI e no SICONV firmados nos últimos anos, com descrição sucinta do objeto, datas e valores envolvidos, desde 1º de janeiro de 1996.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a lista de Empresas Sancionadas pelos órgãos e entidades da Administração Pública das diversas esferas federativas.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cargo, função e situação funcional dos Servidores e agentes públicos do Poder Executivo Federal.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Transparência no Governo – relação dos órgãos e entidades do Governo Federal que possuem Páginas de Transparência Pública próprias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Participação e Controle Social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projetos e ações no âmbito do Poder Executivo Federal, que são divulgadas pelos órgãos em suas respectivas páginas eletrônicas – Rede de Transparência.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Páginas de Transparência de Estados e Municípios - dados de cada ente federativo, sobre transferências de recursos recebidas do governo federal e cadastro de convênios, extraídos do Portal da Transparência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Dados do Portal (21 de junho de 2016)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R$ 17.977.312.545.532,10 em despesas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R$ 14.765.000.342.948,20 em receitas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R$ 405.886.274.126,95 em recursos de convênios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12.978 informações sobre empresas inidôneas, suspensas ou punidas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4.724 informações sobre entidades privadas sem fins lucrativos impedidas de contratar com a administração pública federal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1.224.991 servidores, incluindo remuneração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Punições a 3.649 servidores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de 2.811 imóveis funcionais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prático do portal da transparência do Governo Federal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2010, atualizado em 2014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Vídeos de divulgação: </a:t>
            </a:r>
            <a:r>
              <a:rPr lang="pt-B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http://www.portaldatransparencia.gov.br/direitodesaber/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12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da Transparência do Governo Federal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 em 2004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processo de renovação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premiado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2009 categoria e-Serviços Públicos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11º Prêmio CONIP de Excelência em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UNODC de Prevenção e Combate à Corrupção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12º Concurso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Prêmio Nacional de Desburocratização Eletrônica Sistema FIRJAN/FGV Projetos (2007)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TI &amp; Governo promovido pela empresa Plano Editorial (2007)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afluxo de visitantes: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1.702.417 visitas em maio/2016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mensal de 1.446.345 visitas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16.339.094 visitas em 2015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Informações: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Transferências de Recursos, para estados, municípios, pessoas jurídicas, e feitas ao exterior, ou diretamente a pessoas físicas. Estão disponíveis dados de todos os recursos federais transferidos da União para estados, municípios e Distrito Federal. Pode-se consultar, por exemplo, quanto foi repassado pelo Fundo de Manutenção e Desenvolvimento da Educação Básica e de Valorização dos Profissionais da Educação (</a:t>
            </a:r>
            <a:r>
              <a:rPr lang="pt-B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Fundeb</a:t>
            </a: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do Ministério da Educação para qualquer município do País ou mesmo quem são os beneficiários do Bolsa Família, quanto receberam e em que meses (recursos federais transferidos diretamente ao cidadão).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Gastos Diretos do Governo Federal: contratação de obras, serviços e compras governamentais, que podem ser vistas por órgão, por ação governamental ou por favorecidos (empresas privadas ou pessoas físicas). Também detalha as diárias pagas e os gastos feitos em cartões de pagamento do Governo Federal.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diárias sobre a execução orçamentária e financeira das com dados detalhados e diariamente atualizados sobre os atos praticados pelas unidades gestoras do Poder Executivo Federal no decorrer da execução das suas despesas. O cidadão poderá saber quanto e com o que está sendo comprometido o recurso do orçamento. É possível, inclusive, conhecer a fase em que a despesa se encontra: empenho, liquidação e pagamento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Receitas previstas, lançadas e realizadas pelo Governo Federal, organizadas por Órgão e por categoria das Receitas, e atualizadas diariamente.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Convênios registrados no SIAFI e no SICONV firmados nos últimos anos, com descrição sucinta do objeto, datas e valores envolvidos, desde 1º de janeiro de 1996.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a lista de Empresas Sancionadas pelos órgãos e entidades da Administração Pública das diversas esferas federativas.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cargo, função e situação funcional dos Servidores e agentes públicos do Poder Executivo Federal.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Transparência no Governo – relação dos órgãos e entidades do Governo Federal que possuem Páginas de Transparência Pública próprias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Participação e Controle Social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projetos e ações no âmbito do Poder Executivo Federal, que são divulgadas pelos órgãos em suas respectivas páginas eletrônicas – Rede de Transparência.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Páginas de Transparência de Estados e Municípios - dados de cada ente federativo, sobre transferências de recursos recebidas do governo federal e cadastro de convênios, extraídos do Portal da Transparência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Dados do Portal (21 de junho de 2016)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R$ 17.977.312.545.532,10 em despesas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R$ 14.765.000.342.948,20 em receitas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R$ 405.886.274.126,95 em recursos de convênios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12.978 informações sobre empresas inidôneas, suspensas ou punidas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4.724 informações sobre entidades privadas sem fins lucrativos impedidas de contratar com a administração pública federal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1.224.991 servidores, incluindo remuneração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Punições a 3.649 servidores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de 2.811 imóveis funcionais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prático do portal da transparência do Governo Federal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2010, atualizado em 2014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Vídeos de divulgação: </a:t>
            </a:r>
            <a:r>
              <a:rPr lang="pt-B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http://www.portaldatransparencia.gov.br/direitodesaber/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12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0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na Lei de Responsabilidade Fiscal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Artigos 48 e 48-A: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de transparência a gestão fiscal: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Planos, orçamentos e leis de diretrizes orçamentárias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Resumido da Execução Orçamentária e Relatório de Gestão Fiscal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versões simplificadas desses documentos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 ser divulgados amplamente, inclusive em meios eletrônicos de acesso público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transparência será assegurada também mediante: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Incentivo à participação popular e realização de audiências públicas na elaboração orçamentária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Liberação para a sociedade, em tempo real, de informações pormenorizadas sobre a execução orçamentária e financeira em meios eletrônicos de acesso público (portais da transparência)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Adoção de sistema integrado de administração financeira e controle, conforme padrão mínimo de qualidade estabelecido pelo Poder Executivo Federal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entes públicos que não cumprirem essas disposições ficam impedidos de receber transferências voluntárias de recursos.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5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na Lei de Responsabilidade Fiscal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Artigos 48 e 48-A: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de transparência a gestão fiscal: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Planos, orçamentos e leis de diretrizes orçamentárias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Resumido da Execução Orçamentária e Relatório de Gestão Fiscal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versões simplificadas desses documentos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 ser divulgados amplamente, inclusive em meios eletrônicos de acesso público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transparência será assegurada também mediante: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Incentivo à participação popular e realização de audiências públicas na elaboração orçamentária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Liberação para a sociedade, em tempo real, de informações pormenorizadas sobre a execução orçamentária e financeira em meios eletrônicos de acesso público (portais da transparência)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Adoção de sistema integrado de administração financeira e controle, conforme padrão mínimo de qualidade estabelecido pelo Poder Executivo Federal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entes públicos que não cumprirem essas disposições ficam impedidos de receber transferências voluntárias de recursos.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5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da Transparência do Governo Federal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 em 2004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processo de renovação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premiado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2009 categoria e-Serviços Públicos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11º Prêmio CONIP de Excelência em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UNODC de Prevenção e Combate à Corrupção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12º Concurso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Prêmio Nacional de Desburocratização Eletrônica Sistema FIRJAN/FGV Projetos (2007)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TI &amp; Governo promovido pela empresa Plano Editorial (2007)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afluxo de visitantes: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1.702.417 visitas em maio/2016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mensal de 1.446.345 visitas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16.339.094 visitas em 2015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Informações: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Transferências de Recursos, para estados, municípios, pessoas jurídicas, e feitas ao exterior, ou diretamente a pessoas físicas. Estão disponíveis dados de todos os recursos federais transferidos da União para estados, municípios e Distrito Federal. Pode-se consultar, por exemplo, quanto foi repassado pelo Fundo de Manutenção e Desenvolvimento da Educação Básica e de Valorização dos Profissionais da Educação (</a:t>
            </a:r>
            <a:r>
              <a:rPr lang="pt-B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Fundeb</a:t>
            </a: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do Ministério da Educação para qualquer município do País ou mesmo quem são os beneficiários do Bolsa Família, quanto receberam e em que meses (recursos federais transferidos diretamente ao cidadão).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Gastos Diretos do Governo Federal: contratação de obras, serviços e compras governamentais, que podem ser vistas por órgão, por ação governamental ou por favorecidos (empresas privadas ou pessoas físicas). Também detalha as diárias pagas e os gastos feitos em cartões de pagamento do Governo Federal.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diárias sobre a execução orçamentária e financeira das com dados detalhados e diariamente atualizados sobre os atos praticados pelas unidades gestoras do Poder Executivo Federal no decorrer da execução das suas despesas. O cidadão poderá saber quanto e com o que está sendo comprometido o recurso do orçamento. É possível, inclusive, conhecer a fase em que a despesa se encontra: empenho, liquidação e pagamento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Receitas previstas, lançadas e realizadas pelo Governo Federal, organizadas por Órgão e por categoria das Receitas, e atualizadas diariamente.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Convênios registrados no SIAFI e no SICONV firmados nos últimos anos, com descrição sucinta do objeto, datas e valores envolvidos, desde 1º de janeiro de 1996.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a lista de Empresas Sancionadas pelos órgãos e entidades da Administração Pública das diversas esferas federativas.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cargo, função e situação funcional dos Servidores e agentes públicos do Poder Executivo Federal.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Transparência no Governo – relação dos órgãos e entidades do Governo Federal que possuem Páginas de Transparência Pública próprias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Participação e Controle Social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projetos e ações no âmbito do Poder Executivo Federal, que são divulgadas pelos órgãos em suas respectivas páginas eletrônicas – Rede de Transparência.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Páginas de Transparência de Estados e Municípios - dados de cada ente federativo, sobre transferências de recursos recebidas do governo federal e cadastro de convênios, extraídos do Portal da Transparência 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Dados do Portal (21 de junho de 2016)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R$ 17.977.312.545.532,10 em despesas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R$ 14.765.000.342.948,20 em receitas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R$ 405.886.274.126,95 em recursos de convênios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12.978 informações sobre empresas inidôneas, suspensas ou punidas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4.724 informações sobre entidades privadas sem fins lucrativos impedidas de contratar com a administração pública federal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1.224.991 servidores, incluindo remuneração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Punições a 3.649 servidores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de 2.811 imóveis funcionais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prático do portal da transparência do Governo Federal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2010, atualizado em 2014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Vídeos de divulgação: </a:t>
            </a:r>
            <a:r>
              <a:rPr lang="pt-B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http://www.portaldatransparencia.gov.br/direitodesaber/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12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da Transparência do Governo Federal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 em 2004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processo de renovação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premiado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</a:t>
            </a:r>
            <a:r>
              <a:rPr lang="pt-BR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e-Gov</a:t>
            </a: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2009 categoria e-Serviços Públicos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11º Prêmio CONIP de Excelência em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UNODC de Prevenção e Combate à Corrupção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12º Concurso Inovação na Gestão Pública (2008)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Prêmio Nacional de Desburocratização Eletrônica Sistema FIRJAN/FGV Projetos (2007)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Prêmio TI &amp; Governo promovido pela empresa Plano Editorial (2007)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afluxo de visitantes: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1.702.417 visitas em maio/2016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mensal de 1.446.345 visitas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16.339.094 visitas em 2015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Informações: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Transferências de Recursos, para estados, municípios, pessoas jurídicas, e feitas ao exterior, ou diretamente a pessoas físicas. Estão disponíveis dados de todos os recursos federais transferidos da União para estados, municípios e Distrito Federal. Pode-se consultar, por exemplo, quanto foi repassado pelo Fundo de Manutenção e Desenvolvimento da Educação Básica e de Valorização dos Profissionais da Educação (</a:t>
            </a:r>
            <a:r>
              <a:rPr lang="pt-BR" sz="12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Fundeb</a:t>
            </a: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do Ministério da Educação para qualquer município do País ou mesmo quem são os beneficiários do Bolsa Família, quanto receberam e em que meses (recursos federais transferidos diretamente ao cidadão).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Gastos Diretos do Governo Federal: contratação de obras, serviços e compras governamentais, que podem ser vistas por órgão, por ação governamental ou por favorecidos (empresas privadas ou pessoas físicas). Também detalha as diárias pagas e os gastos feitos em cartões de pagamento do Governo Federal.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diárias sobre a execução orçamentária e financeira das com dados detalhados e diariamente atualizados sobre os atos praticados pelas unidades gestoras do Poder Executivo Federal no decorrer da execução das suas despesas. O cidadão poderá saber quanto e com o que está sendo comprometido o recurso do orçamento. É possível, inclusive, conhecer a fase em que a despesa se encontra: empenho, liquidação e pagamento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Receitas previstas, lançadas e realizadas pelo Governo Federal, organizadas por Órgão e por categoria das Receitas, e atualizadas diariamente.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Convênios registrados no SIAFI e no SICONV firmados nos últimos anos, com descrição sucinta do objeto, datas e valores envolvidos, desde 1º de janeiro de 1996.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a lista de Empresas Sancionadas pelos órgãos e entidades da Administração Pública das diversas esferas federativas.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cargo, função e situação funcional dos Servidores e agentes públicos do Poder Executivo Federal.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Transparência no Governo – relação dos órgãos e entidades do Governo Federal que possuem Páginas de Transparência Pública próprias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Participação e Controle Social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projetos e ações no âmbito do Poder Executivo Federal, que são divulgadas pelos órgãos em suas respectivas páginas eletrônicas – Rede de Transparência.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Páginas de Transparência de Estados e Municípios - dados de cada ente federativo, sobre transferências de recursos recebidas do governo federal e cadastro de convênios, extraídos do Portal da Transparência 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Dados do Portal (21 de junho de 2016)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R$ 17.977.312.545.532,10 em despesas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R$ 14.765.000.342.948,20 em receitas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R$ 405.886.274.126,95 em recursos de convênios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12.978 informações sobre empresas inidôneas, suspensas ou punidas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4.724 informações sobre entidades privadas sem fins lucrativos impedidas de contratar com a administração pública federal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sobre 1.224.991 servidores, incluindo remuneração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Punições a 3.649 servidores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Informações de 2.811 imóveis funcionais</a:t>
            </a:r>
            <a:endParaRPr lang="pt-BR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prático do portal da transparência do Governo Federal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2010, atualizado em 2014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Vídeos de divulgação: </a:t>
            </a:r>
            <a:r>
              <a:rPr lang="pt-BR" sz="12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http://www.portaldatransparencia.gov.br/direitodesaber/</a:t>
            </a:r>
            <a:endParaRPr lang="pt-B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79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Brasil Transparente</a:t>
            </a:r>
          </a:p>
          <a:p>
            <a:pPr lvl="2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 ESTRATÉGICO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Apoiar Estados e Municípios na implementação da Lei de Acesso à Informação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(LAI), no incremento da transparência pública e na adoção de medidas de governo aberto.</a:t>
            </a:r>
          </a:p>
          <a:p>
            <a:pPr lvl="2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PÚBLICO ALVO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Estados e Municípios</a:t>
            </a: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Agentes públicos</a:t>
            </a:r>
          </a:p>
          <a:p>
            <a:pPr lvl="2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de adesão (Portaria CGU 277/2013)</a:t>
            </a: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de adesões: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1.595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Oferece: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técnico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Treinamento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Presencial e EAD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 fonte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e-SIC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software Livre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técnico: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 de Implementação da LAI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Check-list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Guia de Transparência Ativa (Seção LAI)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Guia de regulamentação da LAI em Municípios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Guia de Portal de Transparência </a:t>
            </a: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Ensino a distância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Rumo a uma Cultura de Acesso à Informação:</a:t>
            </a: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20.887 inscritos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 “Regulamentação da LAI nos Municípios”</a:t>
            </a: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7.187 inscritos</a:t>
            </a: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Parceria com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Enap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 fonte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e-SIC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Federal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e-SIC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Livre:</a:t>
            </a: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Qualquer órgão ou entidade da administração pública de Estados e municípios  que deseja implantar um sistema eletrônico para recebimento e  gerenciamento dos pedidos de acesso a informação tem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duas opções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software, ambas gratuitas:</a:t>
            </a:r>
          </a:p>
          <a:p>
            <a:pPr lvl="2"/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e-SIC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Livre: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disponível para download no site do SPB -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https://softwarepublico.gov.br/social/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e-SIC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Federal: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adesão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Programa para obtenção</a:t>
            </a:r>
          </a:p>
          <a:p>
            <a:pPr lvl="3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225 solicitações do código-fonte, sendo 196 por entes públicos municipais</a:t>
            </a:r>
          </a:p>
          <a:p>
            <a:pPr lvl="1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Adesão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Adesões por região:</a:t>
            </a: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Regiões</a:t>
            </a:r>
            <a:endParaRPr lang="pt-BR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Nº adesões</a:t>
            </a:r>
            <a:endParaRPr lang="pt-BR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Centro-Oeste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Nordeste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552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Norte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167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Sudeste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329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338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Brasil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Geral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1.595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Adesões por categoria de ente público:</a:t>
            </a: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 Público</a:t>
            </a:r>
            <a:endParaRPr lang="pt-BR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endParaRPr lang="pt-BR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Executivo Estadual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Executivo Municipal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1.358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Legislativo Municipal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Órgão da Administração Indireta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Judiciário Federal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Consórcio Público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Interfederativo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Legislativo Federal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Legislativo Distrital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Legislativo Estadual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Poder Executivo Federal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Geral</a:t>
            </a: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1.595</a:t>
            </a:r>
            <a:endParaRPr lang="pt-BR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16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Brasil Transparente (CGU)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passiva de estados e municípios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avaliações em 2015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2016, uma avaliação com previsão de resultado em novembro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Pesos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Linguagem cidadã: nota de 0 a 10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Ficha de conformidade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EBT1 x EBT2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 das notas nos municípios avaliados em ambas as rodadas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 dos estados: mapa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7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Brasil Transparente (CGU)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 passiva de estados e municípios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avaliações em 2015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2016, uma avaliação com previsão de resultado em novembro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Pesos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Linguagem cidadã: nota de 0 a 10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Ficha de conformidade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EBT1 x EBT2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 das notas nos municípios avaliados em ambas as rodadas (v. apresentação)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 dos estados: mapa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5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2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28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06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43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9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5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3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864-1CFF-41FA-9BB5-74768E38BCCF}" type="datetimeFigureOut">
              <a:rPr lang="pt-BR" smtClean="0"/>
              <a:t>27/06/2016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344C-BBF7-4500-8A95-47A8D3BC5F2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81949"/>
          <a:stretch/>
        </p:blipFill>
        <p:spPr bwMode="auto">
          <a:xfrm>
            <a:off x="0" y="0"/>
            <a:ext cx="12192000" cy="11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26.png"/><Relationship Id="rId4" Type="http://schemas.microsoft.com/office/2007/relationships/hdphoto" Target="../media/hdphoto13.wdp"/><Relationship Id="rId9" Type="http://schemas.microsoft.com/office/2007/relationships/hdphoto" Target="../media/hdphoto2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microsoft.com/office/2007/relationships/hdphoto" Target="../media/hdphoto2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27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microsoft.com/office/2007/relationships/hdphoto" Target="../media/hdphoto2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microsoft.com/office/2007/relationships/hdphoto" Target="../media/hdphoto2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microsoft.com/office/2007/relationships/hdphoto" Target="../media/hdphoto2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microsoft.com/office/2007/relationships/hdphoto" Target="../media/hdphoto31.wdp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3.wdp"/><Relationship Id="rId5" Type="http://schemas.microsoft.com/office/2007/relationships/hdphoto" Target="../media/hdphoto30.wdp"/><Relationship Id="rId10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microsoft.com/office/2007/relationships/hdphoto" Target="../media/hdphoto3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37.wdp"/><Relationship Id="rId1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microsoft.com/office/2007/relationships/hdphoto" Target="../media/hdphoto34.wdp"/><Relationship Id="rId12" Type="http://schemas.openxmlformats.org/officeDocument/2006/relationships/image" Target="../media/image43.png"/><Relationship Id="rId17" Type="http://schemas.microsoft.com/office/2007/relationships/hdphoto" Target="../media/hdphoto39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microsoft.com/office/2007/relationships/hdphoto" Target="../media/hdphoto36.wdp"/><Relationship Id="rId5" Type="http://schemas.microsoft.com/office/2007/relationships/hdphoto" Target="../media/hdphoto33.wdp"/><Relationship Id="rId15" Type="http://schemas.microsoft.com/office/2007/relationships/hdphoto" Target="../media/hdphoto38.wdp"/><Relationship Id="rId10" Type="http://schemas.openxmlformats.org/officeDocument/2006/relationships/image" Target="../media/image42.png"/><Relationship Id="rId19" Type="http://schemas.microsoft.com/office/2007/relationships/hdphoto" Target="../media/hdphoto40.wdp"/><Relationship Id="rId4" Type="http://schemas.openxmlformats.org/officeDocument/2006/relationships/image" Target="../media/image39.png"/><Relationship Id="rId9" Type="http://schemas.microsoft.com/office/2007/relationships/hdphoto" Target="../media/hdphoto35.wdp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microsoft.com/office/2007/relationships/hdphoto" Target="../media/hdphoto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microsoft.com/office/2007/relationships/hdphoto" Target="../media/hdphoto1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5.png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1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20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6.wdp"/><Relationship Id="rId5" Type="http://schemas.microsoft.com/office/2007/relationships/hdphoto" Target="../media/hdphoto19.wdp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0" b="23822"/>
          <a:stretch/>
        </p:blipFill>
        <p:spPr bwMode="auto">
          <a:xfrm>
            <a:off x="0" y="1148576"/>
            <a:ext cx="12192000" cy="47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65959" y="3250950"/>
            <a:ext cx="423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</a:rPr>
              <a:t>Transparência Pública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18871" y="2838937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8" name="CaixaDeTexto 7"/>
          <p:cNvSpPr txBox="1"/>
          <p:nvPr/>
        </p:nvSpPr>
        <p:spPr>
          <a:xfrm>
            <a:off x="6244146" y="3106264"/>
            <a:ext cx="3513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</a:rPr>
              <a:t>Realizações</a:t>
            </a:r>
          </a:p>
          <a:p>
            <a:r>
              <a:rPr lang="pt-BR" sz="2800" i="1" dirty="0" smtClean="0">
                <a:solidFill>
                  <a:schemeClr val="bg1"/>
                </a:solidFill>
              </a:rPr>
              <a:t>Projetos e </a:t>
            </a:r>
            <a:r>
              <a:rPr lang="pt-BR" sz="2800" i="1" dirty="0">
                <a:solidFill>
                  <a:schemeClr val="bg1"/>
                </a:solidFill>
              </a:rPr>
              <a:t>Perspectivas</a:t>
            </a:r>
            <a:endParaRPr lang="pt-B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b="11747"/>
          <a:stretch/>
        </p:blipFill>
        <p:spPr bwMode="auto">
          <a:xfrm>
            <a:off x="0" y="1189608"/>
            <a:ext cx="12192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 rot="16200000">
            <a:off x="3325459" y="2060684"/>
            <a:ext cx="5666827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64274" y="1495265"/>
            <a:ext cx="3057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Portal da Transparência</a:t>
            </a:r>
            <a:endParaRPr lang="pt-BR" sz="36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 smtClean="0">
                <a:solidFill>
                  <a:prstClr val="white"/>
                </a:solidFill>
              </a:rPr>
              <a:t>Criado em 2004, está em processo de renovação</a:t>
            </a:r>
          </a:p>
        </p:txBody>
      </p:sp>
      <p:sp>
        <p:nvSpPr>
          <p:cNvPr id="30" name="Retângulo 29"/>
          <p:cNvSpPr/>
          <p:nvPr/>
        </p:nvSpPr>
        <p:spPr>
          <a:xfrm rot="5400000">
            <a:off x="690800" y="3313645"/>
            <a:ext cx="2813368" cy="4194969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81" y="1390254"/>
            <a:ext cx="815022" cy="815022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4152033" y="2242905"/>
            <a:ext cx="3946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Punições</a:t>
            </a:r>
          </a:p>
          <a:p>
            <a:pPr algn="ctr"/>
            <a:r>
              <a:rPr lang="pt-B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 portal também traz informações sobre servidores, cidadãos, empresas e ONGS sancionadas pela Administração</a:t>
            </a:r>
            <a:endParaRPr lang="pt-BR" sz="2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https://image.freepik.com/free-icon/two-houses_318-4948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0" r="100000">
                        <a14:foregroundMark x1="74760" y1="46006" x2="74760" y2="46006"/>
                        <a14:foregroundMark x1="76038" y1="53994" x2="76038" y2="53994"/>
                        <a14:foregroundMark x1="69329" y1="53994" x2="69329" y2="53994"/>
                        <a14:foregroundMark x1="69329" y1="47604" x2="69329" y2="47604"/>
                        <a14:foregroundMark x1="46006" y1="61342" x2="46006" y2="61342"/>
                        <a14:foregroundMark x1="32907" y1="60703" x2="32907" y2="60703"/>
                        <a14:foregroundMark x1="34824" y1="70927" x2="34824" y2="70927"/>
                        <a14:foregroundMark x1="44089" y1="72524" x2="44089" y2="72524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96" y="940411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8068858" y="2277889"/>
            <a:ext cx="382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Outras informações</a:t>
            </a:r>
          </a:p>
          <a:p>
            <a:pPr algn="ctr"/>
            <a:r>
              <a:rPr lang="pt-B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Imóveis funcionais, beneficiários de programas sociais, dados sobre as obras da Copa</a:t>
            </a:r>
            <a:endParaRPr lang="pt-BR" sz="2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Picture 6" descr="https://cdn2.iconfinder.com/data/icons/windows-8-metro-style/512/clock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44" y="4619465"/>
            <a:ext cx="744511" cy="7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4190133" y="5572703"/>
            <a:ext cx="382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Atualização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Diária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651736" y="4745447"/>
            <a:ext cx="3034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 Portal traz o detalhamento do empenho, liquidação e pagamento, além de informações sobre a descrição do gasto, modalidade de licitação e quem recebe. </a:t>
            </a:r>
            <a:endParaRPr lang="pt-BR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8937778" y="3877957"/>
            <a:ext cx="2462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pt-BR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64274" y="4815187"/>
            <a:ext cx="303423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Por meio do sistema </a:t>
            </a:r>
            <a:r>
              <a:rPr lang="pt-B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Push</a:t>
            </a:r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o cidadão recebe e-mails informando repasses feitos ao seu município. O portal tem mais de </a:t>
            </a:r>
          </a:p>
          <a:p>
            <a:pPr algn="ctr">
              <a:spcAft>
                <a:spcPts val="600"/>
              </a:spcAft>
            </a:pPr>
            <a:r>
              <a:rPr lang="pt-B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90 mil cadastrados</a:t>
            </a:r>
            <a:endParaRPr lang="pt-BR" sz="28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850316" y="3947697"/>
            <a:ext cx="2462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pt-BR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 b="11747"/>
          <a:stretch/>
        </p:blipFill>
        <p:spPr bwMode="auto">
          <a:xfrm>
            <a:off x="0" y="1180730"/>
            <a:ext cx="12192000" cy="56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564273" y="1719072"/>
          <a:ext cx="11213199" cy="47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11021251" y="1877568"/>
            <a:ext cx="390144" cy="405993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CaixaDeTexto 4"/>
          <p:cNvSpPr txBox="1"/>
          <p:nvPr/>
        </p:nvSpPr>
        <p:spPr>
          <a:xfrm>
            <a:off x="564274" y="1495265"/>
            <a:ext cx="3057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Portal da Transparência</a:t>
            </a:r>
            <a:endParaRPr lang="pt-BR" sz="36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 smtClean="0">
                <a:solidFill>
                  <a:prstClr val="white"/>
                </a:solidFill>
              </a:rPr>
              <a:t>Desde a sua criação até maio de 2016, o Portal recebeu </a:t>
            </a:r>
            <a:r>
              <a:rPr lang="pt-B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68,2 milhões </a:t>
            </a:r>
            <a:r>
              <a:rPr lang="pt-BR" sz="2000" b="1" dirty="0" smtClean="0">
                <a:solidFill>
                  <a:prstClr val="white"/>
                </a:solidFill>
              </a:rPr>
              <a:t>de acessos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72278" y="1544812"/>
            <a:ext cx="8643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3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17356145</a:t>
            </a:r>
            <a:endParaRPr lang="es-CR" sz="13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85778" y="2487022"/>
            <a:ext cx="359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</a:rPr>
              <a:t>Em maio de 2016, </a:t>
            </a:r>
            <a:r>
              <a:rPr lang="pt-B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 milhão </a:t>
            </a:r>
            <a:r>
              <a:rPr lang="pt-BR" sz="2000" b="1" dirty="0" smtClean="0">
                <a:solidFill>
                  <a:prstClr val="white"/>
                </a:solidFill>
              </a:rPr>
              <a:t>de usuários acessaram o Portal.</a:t>
            </a:r>
          </a:p>
        </p:txBody>
      </p:sp>
    </p:spTree>
    <p:extLst>
      <p:ext uri="{BB962C8B-B14F-4D97-AF65-F5344CB8AC3E}">
        <p14:creationId xmlns:p14="http://schemas.microsoft.com/office/powerpoint/2010/main" val="2438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16200000">
            <a:off x="3325460" y="2060683"/>
            <a:ext cx="5666828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8750704" y="563149"/>
            <a:ext cx="2813368" cy="4069223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4274" y="1495265"/>
            <a:ext cx="3454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Ativa - Futuro</a:t>
            </a:r>
            <a:endParaRPr lang="pt-BR" sz="32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>
                <a:solidFill>
                  <a:prstClr val="white"/>
                </a:solidFill>
              </a:rPr>
              <a:t>Novos horizontes da Transparência ativa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4274" y="3573281"/>
            <a:ext cx="341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O que ainda precisa avançar na oferta de informações  proativa, no âmbito do Poder Executivo Federal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82821" y="2348853"/>
            <a:ext cx="31035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Novas informações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Renúncias fiscais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Metas físicas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Notas fiscais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Operações de crédito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Compras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Diário Oficial</a:t>
            </a:r>
          </a:p>
          <a:p>
            <a:pPr algn="ctr">
              <a:spcAft>
                <a:spcPts val="600"/>
              </a:spcAft>
            </a:pPr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Dados das áreas finalísticas de interesse social: saúde, educação, ambiente, segurança</a:t>
            </a:r>
          </a:p>
        </p:txBody>
      </p:sp>
      <p:sp>
        <p:nvSpPr>
          <p:cNvPr id="2" name="AutoShape 4" descr="http://www.gramfeed.com/icon_inf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http://www.gramfeed.com/icon_inf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://www.gramfeed.com/icon_inf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10" descr="http://www.gramfeed.com/icon_inf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5767385" y="1495265"/>
            <a:ext cx="734441" cy="830997"/>
            <a:chOff x="1984917" y="5067271"/>
            <a:chExt cx="734441" cy="830997"/>
          </a:xfrm>
        </p:grpSpPr>
        <p:sp>
          <p:nvSpPr>
            <p:cNvPr id="19" name="CaixaDeTexto 18"/>
            <p:cNvSpPr txBox="1"/>
            <p:nvPr/>
          </p:nvSpPr>
          <p:spPr>
            <a:xfrm>
              <a:off x="2018370" y="5067271"/>
              <a:ext cx="646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1984917" y="5119948"/>
              <a:ext cx="734441" cy="73444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8677792" y="2336436"/>
            <a:ext cx="2883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Comunicação</a:t>
            </a:r>
          </a:p>
          <a:p>
            <a:pPr algn="ctr"/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Maior alinhamento entre demanda e oferta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93" y="1453566"/>
            <a:ext cx="882869" cy="882869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8677794" y="4987674"/>
            <a:ext cx="2883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Dados abertos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Aumentar a oferta de dados em formato aberto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57" y="4149013"/>
            <a:ext cx="838661" cy="8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3325459" y="2060684"/>
            <a:ext cx="5666827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6684328" y="-1298281"/>
            <a:ext cx="3018316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4274" y="1495265"/>
            <a:ext cx="32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Transparência</a:t>
            </a:r>
          </a:p>
          <a:p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passiva no Executivo</a:t>
            </a:r>
          </a:p>
          <a:p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federal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07212" y="2281947"/>
            <a:ext cx="2377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390.322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pedidos de acesso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recebidos, e 384.215 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já respondidos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783228" y="2281946"/>
            <a:ext cx="28761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dias é o tempo médio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resposta no âmbito do 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Poder Executivo federal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256382" y="5303688"/>
            <a:ext cx="1804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4.797</a:t>
            </a:r>
          </a:p>
          <a:p>
            <a:pPr algn="ctr"/>
            <a:r>
              <a:rPr lang="es-C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Recursos à CGU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043363" y="5303688"/>
            <a:ext cx="23559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1.208</a:t>
            </a:r>
          </a:p>
          <a:p>
            <a:pPr algn="ctr"/>
            <a:r>
              <a:rPr lang="es-C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Recursos à CMRI até </a:t>
            </a:r>
          </a:p>
          <a:p>
            <a:pPr algn="ctr"/>
            <a:r>
              <a:rPr lang="es-C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31 de </a:t>
            </a:r>
            <a:r>
              <a:rPr lang="es-CR" sz="20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maio</a:t>
            </a:r>
            <a:r>
              <a:rPr lang="es-C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2016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64" y="1399077"/>
            <a:ext cx="882869" cy="882869"/>
          </a:xfrm>
          <a:prstGeom prst="rect">
            <a:avLst/>
          </a:prstGeom>
        </p:spPr>
      </p:pic>
      <p:pic>
        <p:nvPicPr>
          <p:cNvPr id="14" name="Picture 6" descr="https://cdn2.iconfinder.com/data/icons/windows-8-metro-style/512/clo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58" y="1495265"/>
            <a:ext cx="744511" cy="7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96" y="4488666"/>
            <a:ext cx="815022" cy="8150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10" y="4488666"/>
            <a:ext cx="815022" cy="81502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64272" y="2880260"/>
            <a:ext cx="3528225" cy="370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Competências </a:t>
            </a:r>
            <a:r>
              <a:rPr lang="pt-BR" dirty="0" smtClean="0">
                <a:solidFill>
                  <a:schemeClr val="bg1"/>
                </a:solidFill>
              </a:rPr>
              <a:t>da CGU </a:t>
            </a:r>
            <a:r>
              <a:rPr lang="pt-BR" dirty="0">
                <a:solidFill>
                  <a:schemeClr val="bg1"/>
                </a:solidFill>
              </a:rPr>
              <a:t>estão: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Instância recursal do Poder Executivo federal e instrução de recursos à CMRI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Promoção do direito fundamental de acesso à informação.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Treinamento de agentes públicos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 da aplicação da LAI na administração pública federal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anual ao Congresso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11747"/>
          <a:stretch/>
        </p:blipFill>
        <p:spPr bwMode="auto">
          <a:xfrm>
            <a:off x="0" y="1127464"/>
            <a:ext cx="12192000" cy="57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3325459" y="2060684"/>
            <a:ext cx="5666827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3" y="1495264"/>
            <a:ext cx="36306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Ações de fomento à transparência em estados e </a:t>
            </a:r>
            <a:r>
              <a:rPr lang="pt-B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municípios</a:t>
            </a:r>
          </a:p>
          <a:p>
            <a:endParaRPr lang="pt-BR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CGU: Programa Brasil Transparente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4271" y="3036515"/>
            <a:ext cx="3379931" cy="330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ESTRATÉGICO</a:t>
            </a:r>
            <a:endParaRPr lang="pt-B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Apoiar Estados e Municípios na implementação da Lei de Acesso à Informação </a:t>
            </a:r>
            <a:r>
              <a:rPr lang="pt-B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(LAI), no incremento da transparência pública e na adoção de medidas de governo aberto.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 ALVO</a:t>
            </a:r>
            <a:endParaRPr lang="pt-B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 e Municípios</a:t>
            </a:r>
          </a:p>
          <a:p>
            <a:pPr marL="685800" lvl="1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públicos</a:t>
            </a:r>
          </a:p>
          <a:p>
            <a:pPr marL="22860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</a:t>
            </a:r>
            <a:endParaRPr lang="pt-B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adesão (Portaria CGU </a:t>
            </a:r>
            <a:r>
              <a:rPr lang="pt-BR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277/2013</a:t>
            </a:r>
            <a:r>
              <a:rPr lang="pt-B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95520" y="2281947"/>
            <a:ext cx="272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1.595</a:t>
            </a:r>
          </a:p>
          <a:p>
            <a:pPr algn="ctr"/>
            <a:r>
              <a:rPr lang="pt-B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adesões de </a:t>
            </a:r>
            <a:r>
              <a:rPr lang="pt-BR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todos os poderes</a:t>
            </a:r>
            <a:r>
              <a:rPr lang="pt-B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nas esferas </a:t>
            </a:r>
            <a:r>
              <a:rPr lang="pt-BR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estadual e municipal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95901" y="2281946"/>
            <a:ext cx="40508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Ensino a Distância</a:t>
            </a:r>
          </a:p>
          <a:p>
            <a:pPr algn="ctr"/>
            <a:r>
              <a:rPr lang="pt-B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Mais de 28 mil inscritos</a:t>
            </a:r>
          </a:p>
          <a:p>
            <a:pPr algn="ctr"/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“Rumo a uma cultura de acesso à informação”</a:t>
            </a:r>
          </a:p>
          <a:p>
            <a:pPr algn="ctr"/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“Regulamentação da LAI nos municípios”</a:t>
            </a:r>
            <a:endParaRPr lang="pt-BR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14126" y="5144193"/>
            <a:ext cx="32640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bg1"/>
                </a:solidFill>
              </a:rPr>
              <a:t>Material técnico</a:t>
            </a:r>
          </a:p>
          <a:p>
            <a:pPr algn="ctr"/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Manual de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implementação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da LAI</a:t>
            </a:r>
          </a:p>
          <a:p>
            <a:pPr algn="ctr"/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Guias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transparência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ativa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regulamentação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da LAI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em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municipios e portal da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transparência</a:t>
            </a:r>
            <a:endParaRPr lang="es-CR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40806" y="5133560"/>
            <a:ext cx="25610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bg1"/>
                </a:solidFill>
              </a:rPr>
              <a:t>e-SIC</a:t>
            </a:r>
          </a:p>
          <a:p>
            <a:pPr algn="ctr"/>
            <a:r>
              <a:rPr lang="es-CR" sz="2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Cessão</a:t>
            </a:r>
            <a:r>
              <a:rPr lang="es-C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código </a:t>
            </a:r>
            <a:r>
              <a:rPr lang="es-CR" sz="2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fonte</a:t>
            </a:r>
            <a:endParaRPr lang="es-CR" sz="20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C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s-C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-SIC Federal</a:t>
            </a:r>
          </a:p>
          <a:p>
            <a:pPr algn="ctr"/>
            <a:r>
              <a:rPr lang="es-C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e-SIC </a:t>
            </a:r>
            <a:r>
              <a:rPr lang="es-CR" sz="2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Livre</a:t>
            </a:r>
            <a:endParaRPr lang="es-CR" sz="2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Picture 2" descr="http://www.camaraavare.sp.gov.br/imagens/icon_acesso_port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79355" l="8667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9" t="3202" r="5437" b="19555"/>
          <a:stretch/>
        </p:blipFill>
        <p:spPr bwMode="auto">
          <a:xfrm>
            <a:off x="9752242" y="4284733"/>
            <a:ext cx="938150" cy="8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0.iconfinder.com/data/icons/users-android-l-lollipop-icon-pack/24/student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42" y="1372456"/>
            <a:ext cx="1030502" cy="10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53" y="1479453"/>
            <a:ext cx="802493" cy="802493"/>
          </a:xfrm>
          <a:prstGeom prst="rect">
            <a:avLst/>
          </a:prstGeom>
        </p:spPr>
      </p:pic>
      <p:pic>
        <p:nvPicPr>
          <p:cNvPr id="2050" name="Picture 2" descr="https://image.freepik.com/free-icon/open-book_318-620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01" l="0" r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91" y="4243599"/>
            <a:ext cx="889961" cy="8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9" b="11747"/>
          <a:stretch/>
        </p:blipFill>
        <p:spPr bwMode="auto">
          <a:xfrm>
            <a:off x="0" y="1145218"/>
            <a:ext cx="12192000" cy="57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6200000">
            <a:off x="3360814" y="2025327"/>
            <a:ext cx="5666827" cy="399851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7980" y="3003370"/>
            <a:ext cx="3217425" cy="274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bg1"/>
                </a:solidFill>
              </a:rPr>
              <a:t>Indicador </a:t>
            </a:r>
            <a:r>
              <a:rPr lang="pt-BR" dirty="0">
                <a:solidFill>
                  <a:schemeClr val="bg1"/>
                </a:solidFill>
              </a:rPr>
              <a:t>que tem o objetivo de avaliar o grau de cumprimento de dispositivos da Lei de Acesso à Informação. </a:t>
            </a:r>
            <a:r>
              <a:rPr lang="pt-BR" dirty="0" smtClean="0">
                <a:solidFill>
                  <a:schemeClr val="bg1"/>
                </a:solidFill>
              </a:rPr>
              <a:t>Seu </a:t>
            </a:r>
            <a:r>
              <a:rPr lang="pt-BR" dirty="0">
                <a:solidFill>
                  <a:schemeClr val="bg1"/>
                </a:solidFill>
              </a:rPr>
              <a:t>diferencial </a:t>
            </a:r>
            <a:r>
              <a:rPr lang="pt-BR" dirty="0" smtClean="0">
                <a:solidFill>
                  <a:schemeClr val="bg1"/>
                </a:solidFill>
              </a:rPr>
              <a:t>é </a:t>
            </a:r>
            <a:r>
              <a:rPr lang="pt-BR" dirty="0">
                <a:solidFill>
                  <a:schemeClr val="bg1"/>
                </a:solidFill>
              </a:rPr>
              <a:t>a abordagem de verificação de efetividade da LAI, pois foram feitas solicitações reais de acesso à informação sobre diversas áreas de governo.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95520" y="2281947"/>
            <a:ext cx="272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1.613</a:t>
            </a:r>
          </a:p>
          <a:p>
            <a:pPr algn="ctr"/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entes federativos avaliados, incluindo todos os estados, capitais e o Distrito Federal</a:t>
            </a:r>
            <a:endParaRPr lang="pt-BR" sz="16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77251" y="2281946"/>
            <a:ext cx="35340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75%</a:t>
            </a:r>
          </a:p>
          <a:p>
            <a:pPr algn="ctr"/>
            <a:r>
              <a:rPr lang="pt-B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 nota vem do efetivo cumprimento da LAI, incluindo a resposta a pedidos de acesso reais</a:t>
            </a:r>
            <a:endParaRPr lang="pt-BR" sz="16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14126" y="5303688"/>
            <a:ext cx="3264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bg1"/>
                </a:solidFill>
              </a:rPr>
              <a:t>11,47%</a:t>
            </a:r>
          </a:p>
          <a:p>
            <a:pPr algn="ctr"/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Melhora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das notas dos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municípios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avaliados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nas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duas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rodadas</a:t>
            </a:r>
            <a:endParaRPr lang="es-CR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377251" y="5303688"/>
            <a:ext cx="3534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bg1"/>
                </a:solidFill>
              </a:rPr>
              <a:t>55,68%</a:t>
            </a:r>
          </a:p>
          <a:p>
            <a:pPr algn="ctr"/>
            <a:r>
              <a:rPr lang="es-CR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Melhora</a:t>
            </a:r>
            <a:r>
              <a:rPr lang="es-C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das notas dos estados e do Distrito Federal</a:t>
            </a:r>
            <a:endParaRPr lang="es-CR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Picture 2" descr="https://encrypted-tbn0.gstatic.com/images?q=tbn:ANd9GcRYgiyTFf5wPvWnZmjEw1oOh1-BYb-pA5Y7pTnjHj2wQjpukRWW7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444" y1="58667" x2="32444" y2="58667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47" y="1508224"/>
            <a:ext cx="664571" cy="6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7" y="1399077"/>
            <a:ext cx="870097" cy="87009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51" y="4226438"/>
            <a:ext cx="870097" cy="87009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06" y="4240085"/>
            <a:ext cx="870097" cy="87009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64273" y="1495264"/>
            <a:ext cx="36306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Ações de fomento à transparência em estados e </a:t>
            </a:r>
            <a:r>
              <a:rPr lang="pt-B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municípios</a:t>
            </a:r>
          </a:p>
          <a:p>
            <a:endParaRPr lang="pt-BR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CGU: Escala Brasil Transparente</a:t>
            </a:r>
          </a:p>
        </p:txBody>
      </p:sp>
    </p:spTree>
    <p:extLst>
      <p:ext uri="{BB962C8B-B14F-4D97-AF65-F5344CB8AC3E}">
        <p14:creationId xmlns:p14="http://schemas.microsoft.com/office/powerpoint/2010/main" val="20583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 b="11747"/>
          <a:stretch/>
        </p:blipFill>
        <p:spPr bwMode="auto">
          <a:xfrm>
            <a:off x="0" y="1180730"/>
            <a:ext cx="12192000" cy="56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5360071" y="26071"/>
            <a:ext cx="5666827" cy="799703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8772" y="3003370"/>
            <a:ext cx="3217425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12 estados e o DF melhoraram de nota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estados e o DF com nota máxima na segunda rodada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municípios nota 10 na segunda rodada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5941" y="2213810"/>
            <a:ext cx="3756815" cy="39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91" y="2404071"/>
            <a:ext cx="3428025" cy="356485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16526" y="1752144"/>
            <a:ext cx="162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1ª RODADA</a:t>
            </a:r>
            <a:endParaRPr lang="pt-B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9639556" y="1752145"/>
            <a:ext cx="162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2ª RODADA</a:t>
            </a:r>
            <a:endParaRPr lang="pt-B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31" y="5110851"/>
            <a:ext cx="1304925" cy="4572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64273" y="1495264"/>
            <a:ext cx="36306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Ações de fomento à transparência em estados e </a:t>
            </a:r>
            <a:r>
              <a:rPr lang="pt-B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municípios</a:t>
            </a:r>
          </a:p>
          <a:p>
            <a:endParaRPr lang="pt-BR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CGU: Escala Brasil Transparente</a:t>
            </a:r>
          </a:p>
        </p:txBody>
      </p:sp>
    </p:spTree>
    <p:extLst>
      <p:ext uri="{BB962C8B-B14F-4D97-AF65-F5344CB8AC3E}">
        <p14:creationId xmlns:p14="http://schemas.microsoft.com/office/powerpoint/2010/main" val="11180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5" b="11747"/>
          <a:stretch/>
        </p:blipFill>
        <p:spPr bwMode="auto">
          <a:xfrm>
            <a:off x="0" y="1180730"/>
            <a:ext cx="12192000" cy="56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5360071" y="26071"/>
            <a:ext cx="5666827" cy="799703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4272" y="3132330"/>
            <a:ext cx="2758966" cy="304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Acordo de cooperação prevê a criação de funcionalidade no SICONV que permitirá aos TCE e TCM inserirem informações sobre descumprimento das determinações contidas nos artigos 48 e 48-A da LRF pelos entes federativos. 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png;base64,iVBORw0KGgoAAAANSUhEUgAAAOEAAADhCAMAAAAJbSJIAAAAgVBMVEX///8FBwgAAAD8/PzV1dbPz9Dz8/MAAAPu7u729vYAAwXo6OhBQkKRkZK7u7vf4OA4OTlTU1RXWFiMjY2wsLDExMSGh4dmZ2czNDSampoqKytGR0e2trZsbG18fH2mp6cQEhN9fn4ZGxxfX2AhIiNyc3MmJidMTU1WVlcODxEuLzDtDZNMAAALAElEQVR4nO1d6XriOgylSoFAgLAlEJamQDulff8HvCTplAKOLNtybOZyfs3XAccHy5Gsza3WAw888MAD/zKidjKaD0/IRqMk7rmeDit6SXbYwzUG6Tx2PTMOhEk6KAn1ny7QL//4uc0j1zM0Qm+0/TzxeKpFwXKd3e1SxrsnlN55MT82rueqg2RNoHcmmYWuJ6yI0ZpKr0IXYHZPHNuK/AoU6xi4njgR4UKdX8VxP3I9dxJyPX4Vx4P/yiM6QleXYMlx7pqBBKOu9gL+pbhwzQHFi76Enjm++SupnaM5v4Ii+PrCicYsBAuKuWsuQkQMEvqNPgxdsxHgmY/gCfDims8N2qwEPaTIu4IlRb8ElZ/giaJPrxtuES3R90hpWCFYKA1fVL8NEa0o7l1Tq2CN4ImiFzaqJRH9pujBScMqQR+2okURrSgeHBNUXMG/7u6+/KM/X3GrMlQIFsxeB9PtdrFeFf8megJg79I9RRfRE6PxMAk71Wx7nThfUElCdgcEAVb5rTM0WZBcxgDO/KhUEQU4JuIRwhmJ4qxZXj8gE1zW8CsQERw7rhaRKKIAKf6mIPxQbnYimWBbNlKwkCmPLjTB6ApEEYUBRcAyGUVoPvhGJTjpkIbLJRThwzKfG1BFdEIdUEKxDw1HiakrOKUPOcRHbPhdQyV4UDG3FuiYsLbGRgCqiB6V7MkAHbXf5CGKfQ9+o40vYnN+N7KIKo/8jg0MWwtchLCyByugYQ94skBGBFsiWmKGLmIz+uL5JjdNqMc0FXSEnRebcUklsJos3tNhNj8hG6bvi49VxfNyMmuaJXMDTGNAystFjDC8SZnshfF8OL1YTRhoEjz9ggjDgeHkDRFttvtvkjDW96sgYgouzhdXeM4+yqxRg9RYREz74EXKbZQttUW0QI6JqScpmoGR6+8ZY4j4Qu4HHeQQ5VEw0QC9Vf0i/hsMW2uEoUPHMCOQl6lniQu62D4Y3j0m/zrDYIAwbOJw0Yna+Sw9TJdfy+XX4bCb5UlkYsLcoPfqUFtEyW76dns8hP3xZcRmT4XObJr2cFl33C3//pVKoxMkoMcnnkeIEKeymHRZpPXybP4ozC9sy5/Y2xBre7oA49x0Uy6x0xMLn2v0sj9KqQj71Igjug1tJIAFQ3Jp1g9HSA0Oqujx0EJezfxJIxmoKF7SfuIfjCG74f080Ex2Ou1Hzfc69iblVxakJIlaju9az/xAGfK6aeKVSl7WDfrQ1VBe+BLyOhPnxtl4Grsx+EIZsjqE340WsEJfOTaT4tE1xm3YQTwJKoCVkhEiCR9+8iUNRXuufFGlzSipKGIMH8affAmxhGyhv+ggB8NyKLajE29KM5liT0bwiUtXcKc0Eyn2ZFV9sGMiyJ+UDkA4U8lElC9mYSPrHrrS04b85c2VTWMn615qjATywlMmZWirrEBSRyjdg2xLaK8wBE2dlO9BLlVhsfIFS2KWqYny+yxLaLXypX6KhD3I5GSzXNpT567ukAhylK/ZLc4qTBKhnJJs/C5Hor7SCnZ/O7zJFEWHfixI8eurDEmJCgQLVm+LYb7ZbObZYkkmKaoJIaiJ4ptHc4JkEe0DjNP2b5nptYcDSvGSKDBGUROFSWTu6SYTBHhvC47tzzvpAMIVpJ2zGVQhVURP/Op+zTCVnF4FBElqgqWvArnyZYJZ9+EBGUYkorQ9yLEJqRm/0hfaqHYg4R4kiujYOPxKJbiXH/KimrCRcA+SXjIcRc5UESX9lIGwvZDJHjQnSK58ITo+p7fD6asJmneAhyDds3uTKmKyB83tbQuVL8FV3p1QRBtbQStlBfHFoCZqokERVRt2/mtUoz1oLKLWKl/OIUAjNdHYHlSvfIm/B+6LbASymmhsD+rYTFV5lpAg6UTvXE30ZLZ+XNVciAg2piZMFH3yBjL75qT3hSt4H3swA3nPxgSEdrp/akJUpDw7SaC0erkDbwIf/H2oiTKtTl43nghCff6ZapM6gjVuMwn8UxOiPfhT4Kkey/NvD4pMtXMFq3KBqH97UKQmfqe2KqaU34eauMjdBSU59W8Piky1qyJrWNEN8vsw1W6yr+kWq39qQrYHfz5Heyz5RG9MkNilGVcTF58kOTeaE1EqQbGpJv7sUu7re6alyDGsIPWnJO3B87xkNjjxigQGgi1aK3i5mrie2QGLzsYTKkHzSpQX5j34a3JpHcfonRzTMic40hdRnGA5v51ggkGbyo9FRCPSfRNUNXGNLsBg1v597g/b6Zjcn5SDIG0Taojor1kCfFWx/Xx2eFNKYGAQUbTQ5vwkoQJHanIFJP9C4QYWFoIh5Yk1jt/wyXKWDUuyE94F7ftJdeGzuVWGLCsoSfH/flK9Zxst0/GCINaE4edJSPAltJmwyFL0SlCFePBlYy3nlKmqV76EsuALzR7SIMgiongxWPUk6VGWdsBTJfjJQ1C+hIT4YMf0Ci7RY1+ZigtiKUFKloWF+2PYOj7tJFMjBkDZ7wBiK6zvSUwScoSXuRaKS0SlqkKhMx4nRfjka0qGG85Kfc7bbK8b2PP1fgjxQkI1jRshPbiUCK4ZK7JxZahaOBwcWGqDWS8aQwuHYancGi9jqO/m7RKEGiM6xWCnzWhWo7/ibXzYQwnqZReT/UuiR7JfUmGlx0Qy1u6VsWayRM/IkKnAymBYrX4nTxb6dB0whgaFNp1Uo2fN0MZtP1hQxKxWqpO+KvUd+pPZaR6LNQIdG47dycc0r+Fp+dYbS81xI2wJGdrzFbVAuGe7rHFL7XXGxZxsTJXR7fSrpkKvbG4Gy6G9BmstSWs3tjYh8ejluBf04Xub7hLbtzUgRyd4ZW11GEZJPtsdDkUrxeXxkM7yNm8vxRog7moYuLypjQ1Y7Fbh9hePgTFs7C4Mq/h/M/TielZjIIZ3sxcLWQOmLVZeXDJgCoRhX1pQcBdAbRojY9Hs8gM+YDELoz4MwXSZOb+DuEAPOz2ZvEzLK2U+MnafhDqQQ6rJjZCTquYCYL/dOF5KzJmofXwKfoqZqwPSdDiPRdcHNXIxKuYQ1hXT4Mr5Ux2VVh+XV0BNVs3cl4LlwnQ1I3iCcvS/q3mBZjYpGgDW82Mg9xZcLGxTbyEs9AR99UW8FtFaglZ9F7+Bhg81gkDeEZQkJSpPxDcRbRX+RMzXB6B2SSgxVbxJgrJsGqVzsH97sAQWmymmo9COWqgmnBP8rhuvRZ8ekfVwD1aQZIdSKXaoBBtewZY8dbJPEtSwseIsDcjiQ33C64bcK8vJeUryriH88oGkFZtjgpQkZoAXxIBLkHtfVH4oe6DUhEB/WMMxOZJrl1wRpGWin447i9sDXZiv6LVLDn0a8p1YoAjXLvK4U53Wg06YDMf0fASnBFsB9aKDMia9Wi+22+ngVaV0yaWIlqCV5lX4Oa3Tv+KeIPVYpw23IlqCWOSsTdD1Crbslmd5QZBWvqZL0LmIVnizRNEbgra2oiciWmLEkKPtNUFiMbAqQV9EtAKh7vy+CbLXEfolohVYKfq3ggWGfK8bvuozXhCbqRAIjv0kiPVNVyN49DdbheNaPOCtXWLHwnQZoWv7/m9TmN2/2YWjr1vwjAi7qEG2gBx3vjSA0V6PI8CikSwSBgQ6xUsAa//MmHqEM6VOOSU/398w1wgzScnLBT1YN5IDxI3NB4VkIdA7e7U9lhFna9w9evrPz+3ovlOKo3xbpaddLWblHR6kyb28PlHE83Rwk5u2P2SittV3jF6cjEbZ8IT5KGn7b7k88MADDzxggv8Awt6bdtCVdU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8" name="AutoShape 8" descr="data:image/png;base64,iVBORw0KGgoAAAANSUhEUgAAAOEAAADhCAMAAAAJbSJIAAAAgVBMVEX///8FBwgAAAD8/PzV1dbPz9Dz8/MAAAPu7u729vYAAwXo6OhBQkKRkZK7u7vf4OA4OTlTU1RXWFiMjY2wsLDExMSGh4dmZ2czNDSampoqKytGR0e2trZsbG18fH2mp6cQEhN9fn4ZGxxfX2AhIiNyc3MmJidMTU1WVlcODxEuLzDtDZNMAAALAElEQVR4nO1d6XriOgylSoFAgLAlEJamQDulff8HvCTplAKOLNtybOZyfs3XAccHy5Gsza3WAw888MAD/zKidjKaD0/IRqMk7rmeDit6SXbYwzUG6Tx2PTMOhEk6KAn1ny7QL//4uc0j1zM0Qm+0/TzxeKpFwXKd3e1SxrsnlN55MT82rueqg2RNoHcmmYWuJ6yI0ZpKr0IXYHZPHNuK/AoU6xi4njgR4UKdX8VxP3I9dxJyPX4Vx4P/yiM6QleXYMlx7pqBBKOu9gL+pbhwzQHFi76Enjm++SupnaM5v4Ii+PrCicYsBAuKuWsuQkQMEvqNPgxdsxHgmY/gCfDims8N2qwEPaTIu4IlRb8ElZ/giaJPrxtuES3R90hpWCFYKA1fVL8NEa0o7l1Tq2CN4ImiFzaqJRH9pujBScMqQR+2okURrSgeHBNUXMG/7u6+/KM/X3GrMlQIFsxeB9PtdrFeFf8megJg79I9RRfRE6PxMAk71Wx7nThfUElCdgcEAVb5rTM0WZBcxgDO/KhUEQU4JuIRwhmJ4qxZXj8gE1zW8CsQERw7rhaRKKIAKf6mIPxQbnYimWBbNlKwkCmPLjTB6ApEEYUBRcAyGUVoPvhGJTjpkIbLJRThwzKfG1BFdEIdUEKxDw1HiakrOKUPOcRHbPhdQyV4UDG3FuiYsLbGRgCqiB6V7MkAHbXf5CGKfQ9+o40vYnN+N7KIKo/8jg0MWwtchLCyByugYQ94skBGBFsiWmKGLmIz+uL5JjdNqMc0FXSEnRebcUklsJos3tNhNj8hG6bvi49VxfNyMmuaJXMDTGNAystFjDC8SZnshfF8OL1YTRhoEjz9ggjDgeHkDRFttvtvkjDW96sgYgouzhdXeM4+yqxRg9RYREz74EXKbZQttUW0QI6JqScpmoGR6+8ZY4j4Qu4HHeQQ5VEw0QC9Vf0i/hsMW2uEoUPHMCOQl6lniQu62D4Y3j0m/zrDYIAwbOJw0Yna+Sw9TJdfy+XX4bCb5UlkYsLcoPfqUFtEyW76dns8hP3xZcRmT4XObJr2cFl33C3//pVKoxMkoMcnnkeIEKeymHRZpPXybP4ozC9sy5/Y2xBre7oA49x0Uy6x0xMLn2v0sj9KqQj71Igjug1tJIAFQ3Jp1g9HSA0Oqujx0EJezfxJIxmoKF7SfuIfjCG74f080Ex2Ou1Hzfc69iblVxakJIlaju9az/xAGfK6aeKVSl7WDfrQ1VBe+BLyOhPnxtl4Grsx+EIZsjqE340WsEJfOTaT4tE1xm3YQTwJKoCVkhEiCR9+8iUNRXuufFGlzSipKGIMH8affAmxhGyhv+ggB8NyKLajE29KM5liT0bwiUtXcKc0Eyn2ZFV9sGMiyJ+UDkA4U8lElC9mYSPrHrrS04b85c2VTWMn615qjATywlMmZWirrEBSRyjdg2xLaK8wBE2dlO9BLlVhsfIFS2KWqYny+yxLaLXypX6KhD3I5GSzXNpT567ukAhylK/ZLc4qTBKhnJJs/C5Hor7SCnZ/O7zJFEWHfixI8eurDEmJCgQLVm+LYb7ZbObZYkkmKaoJIaiJ4ptHc4JkEe0DjNP2b5nptYcDSvGSKDBGUROFSWTu6SYTBHhvC47tzzvpAMIVpJ2zGVQhVURP/Op+zTCVnF4FBElqgqWvArnyZYJZ9+EBGUYkorQ9yLEJqRm/0hfaqHYg4R4kiujYOPxKJbiXH/KimrCRcA+SXjIcRc5UESX9lIGwvZDJHjQnSK58ITo+p7fD6asJmneAhyDds3uTKmKyB83tbQuVL8FV3p1QRBtbQStlBfHFoCZqokERVRt2/mtUoz1oLKLWKl/OIUAjNdHYHlSvfIm/B+6LbASymmhsD+rYTFV5lpAg6UTvXE30ZLZ+XNVciAg2piZMFH3yBjL75qT3hSt4H3swA3nPxgSEdrp/akJUpDw7SaC0erkDbwIf/H2oiTKtTl43nghCff6ZapM6gjVuMwn8UxOiPfhT4Kkey/NvD4pMtXMFq3KBqH97UKQmfqe2KqaU34eauMjdBSU59W8Piky1qyJrWNEN8vsw1W6yr+kWq39qQrYHfz5Heyz5RG9MkNilGVcTF58kOTeaE1EqQbGpJv7sUu7re6alyDGsIPWnJO3B87xkNjjxigQGgi1aK3i5mrie2QGLzsYTKkHzSpQX5j34a3JpHcfonRzTMic40hdRnGA5v51ggkGbyo9FRCPSfRNUNXGNLsBg1v597g/b6Zjcn5SDIG0Taojor1kCfFWx/Xx2eFNKYGAQUbTQ5vwkoQJHanIFJP9C4QYWFoIh5Yk1jt/wyXKWDUuyE94F7ftJdeGzuVWGLCsoSfH/flK9Zxst0/GCINaE4edJSPAltJmwyFL0SlCFePBlYy3nlKmqV76EsuALzR7SIMgiongxWPUk6VGWdsBTJfjJQ1C+hIT4YMf0Ci7RY1+ZigtiKUFKloWF+2PYOj7tJFMjBkDZ7wBiK6zvSUwScoSXuRaKS0SlqkKhMx4nRfjka0qGG85Kfc7bbK8b2PP1fgjxQkI1jRshPbiUCK4ZK7JxZahaOBwcWGqDWS8aQwuHYancGi9jqO/m7RKEGiM6xWCnzWhWo7/ibXzYQwnqZReT/UuiR7JfUmGlx0Qy1u6VsWayRM/IkKnAymBYrX4nTxb6dB0whgaFNp1Uo2fN0MZtP1hQxKxWqpO+KvUd+pPZaR6LNQIdG47dycc0r+Fp+dYbS81xI2wJGdrzFbVAuGe7rHFL7XXGxZxsTJXR7fSrpkKvbG4Gy6G9BmstSWs3tjYh8ejluBf04Xub7hLbtzUgRyd4ZW11GEZJPtsdDkUrxeXxkM7yNm8vxRog7moYuLypjQ1Y7Fbh9hePgTFs7C4Mq/h/M/TielZjIIZ3sxcLWQOmLVZeXDJgCoRhX1pQcBdAbRojY9Hs8gM+YDELoz4MwXSZOb+DuEAPOz2ZvEzLK2U+MnafhDqQQ6rJjZCTquYCYL/dOF5KzJmofXwKfoqZqwPSdDiPRdcHNXIxKuYQ1hXT4Mr5Ux2VVh+XV0BNVs3cl4LlwnQ1I3iCcvS/q3mBZjYpGgDW82Mg9xZcLGxTbyEs9AR99UW8FtFaglZ9F7+Bhg81gkDeEZQkJSpPxDcRbRX+RMzXB6B2SSgxVbxJgrJsGqVzsH97sAQWmymmo9COWqgmnBP8rhuvRZ8ekfVwD1aQZIdSKXaoBBtewZY8dbJPEtSwseIsDcjiQ33C64bcK8vJeUryriH88oGkFZtjgpQkZoAXxIBLkHtfVH4oe6DUhEB/WMMxOZJrl1wRpGWin447i9sDXZiv6LVLDn0a8p1YoAjXLvK4U53Wg06YDMf0fASnBFsB9aKDMia9Wi+22+ngVaV0yaWIlqCV5lX4Oa3Tv+KeIPVYpw23IlqCWOSsTdD1Crbslmd5QZBWvqZL0LmIVnizRNEbgra2oiciWmLEkKPtNUFiMbAqQV9EtAKh7vy+CbLXEfolohVYKfq3ggWGfK8bvuozXhCbqRAIjv0kiPVNVyN49DdbheNaPOCtXWLHwnQZoWv7/m9TmN2/2YWjr1vwjAi7qEG2gBx3vjSA0V6PI8CikSwSBgQ6xUsAa//MmHqEM6VOOSU/398w1wgzScnLBT1YN5IDxI3NB4VkIdA7e7U9lhFna9w9evrPz+3ovlOKo3xbpaddLWblHR6kyb28PlHE83Rwk5u2P2SittV3jF6cjEbZ8IT5KGn7b7k88MADDzxggv8Awt6bdtCVdUo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9" name="AutoShape 10" descr="data:image/png;base64,iVBORw0KGgoAAAANSUhEUgAAAOEAAADhCAMAAAAJbSJIAAAAgVBMVEX///8FBwgAAAD8/PzV1dbPz9Dz8/MAAAPu7u729vYAAwXo6OhBQkKRkZK7u7vf4OA4OTlTU1RXWFiMjY2wsLDExMSGh4dmZ2czNDSampoqKytGR0e2trZsbG18fH2mp6cQEhN9fn4ZGxxfX2AhIiNyc3MmJidMTU1WVlcODxEuLzDtDZNMAAALAElEQVR4nO1d6XriOgylSoFAgLAlEJamQDulff8HvCTplAKOLNtybOZyfs3XAccHy5Gsza3WAw888MAD/zKidjKaD0/IRqMk7rmeDit6SXbYwzUG6Tx2PTMOhEk6KAn1ny7QL//4uc0j1zM0Qm+0/TzxeKpFwXKd3e1SxrsnlN55MT82rueqg2RNoHcmmYWuJ6yI0ZpKr0IXYHZPHNuK/AoU6xi4njgR4UKdX8VxP3I9dxJyPX4Vx4P/yiM6QleXYMlx7pqBBKOu9gL+pbhwzQHFi76Enjm++SupnaM5v4Ii+PrCicYsBAuKuWsuQkQMEvqNPgxdsxHgmY/gCfDims8N2qwEPaTIu4IlRb8ElZ/giaJPrxtuES3R90hpWCFYKA1fVL8NEa0o7l1Tq2CN4ImiFzaqJRH9pujBScMqQR+2okURrSgeHBNUXMG/7u6+/KM/X3GrMlQIFsxeB9PtdrFeFf8megJg79I9RRfRE6PxMAk71Wx7nThfUElCdgcEAVb5rTM0WZBcxgDO/KhUEQU4JuIRwhmJ4qxZXj8gE1zW8CsQERw7rhaRKKIAKf6mIPxQbnYimWBbNlKwkCmPLjTB6ApEEYUBRcAyGUVoPvhGJTjpkIbLJRThwzKfG1BFdEIdUEKxDw1HiakrOKUPOcRHbPhdQyV4UDG3FuiYsLbGRgCqiB6V7MkAHbXf5CGKfQ9+o40vYnN+N7KIKo/8jg0MWwtchLCyByugYQ94skBGBFsiWmKGLmIz+uL5JjdNqMc0FXSEnRebcUklsJos3tNhNj8hG6bvi49VxfNyMmuaJXMDTGNAystFjDC8SZnshfF8OL1YTRhoEjz9ggjDgeHkDRFttvtvkjDW96sgYgouzhdXeM4+yqxRg9RYREz74EXKbZQttUW0QI6JqScpmoGR6+8ZY4j4Qu4HHeQQ5VEw0QC9Vf0i/hsMW2uEoUPHMCOQl6lniQu62D4Y3j0m/zrDYIAwbOJw0Yna+Sw9TJdfy+XX4bCb5UlkYsLcoPfqUFtEyW76dns8hP3xZcRmT4XObJr2cFl33C3//pVKoxMkoMcnnkeIEKeymHRZpPXybP4ozC9sy5/Y2xBre7oA49x0Uy6x0xMLn2v0sj9KqQj71Igjug1tJIAFQ3Jp1g9HSA0Oqujx0EJezfxJIxmoKF7SfuIfjCG74f080Ex2Ou1Hzfc69iblVxakJIlaju9az/xAGfK6aeKVSl7WDfrQ1VBe+BLyOhPnxtl4Grsx+EIZsjqE340WsEJfOTaT4tE1xm3YQTwJKoCVkhEiCR9+8iUNRXuufFGlzSipKGIMH8affAmxhGyhv+ggB8NyKLajE29KM5liT0bwiUtXcKc0Eyn2ZFV9sGMiyJ+UDkA4U8lElC9mYSPrHrrS04b85c2VTWMn615qjATywlMmZWirrEBSRyjdg2xLaK8wBE2dlO9BLlVhsfIFS2KWqYny+yxLaLXypX6KhD3I5GSzXNpT567ukAhylK/ZLc4qTBKhnJJs/C5Hor7SCnZ/O7zJFEWHfixI8eurDEmJCgQLVm+LYb7ZbObZYkkmKaoJIaiJ4ptHc4JkEe0DjNP2b5nptYcDSvGSKDBGUROFSWTu6SYTBHhvC47tzzvpAMIVpJ2zGVQhVURP/Op+zTCVnF4FBElqgqWvArnyZYJZ9+EBGUYkorQ9yLEJqRm/0hfaqHYg4R4kiujYOPxKJbiXH/KimrCRcA+SXjIcRc5UESX9lIGwvZDJHjQnSK58ITo+p7fD6asJmneAhyDds3uTKmKyB83tbQuVL8FV3p1QRBtbQStlBfHFoCZqokERVRt2/mtUoz1oLKLWKl/OIUAjNdHYHlSvfIm/B+6LbASymmhsD+rYTFV5lpAg6UTvXE30ZLZ+XNVciAg2piZMFH3yBjL75qT3hSt4H3swA3nPxgSEdrp/akJUpDw7SaC0erkDbwIf/H2oiTKtTl43nghCff6ZapM6gjVuMwn8UxOiPfhT4Kkey/NvD4pMtXMFq3KBqH97UKQmfqe2KqaU34eauMjdBSU59W8Piky1qyJrWNEN8vsw1W6yr+kWq39qQrYHfz5Heyz5RG9MkNilGVcTF58kOTeaE1EqQbGpJv7sUu7re6alyDGsIPWnJO3B87xkNjjxigQGgi1aK3i5mrie2QGLzsYTKkHzSpQX5j34a3JpHcfonRzTMic40hdRnGA5v51ggkGbyo9FRCPSfRNUNXGNLsBg1v597g/b6Zjcn5SDIG0Taojor1kCfFWx/Xx2eFNKYGAQUbTQ5vwkoQJHanIFJP9C4QYWFoIh5Yk1jt/wyXKWDUuyE94F7ftJdeGzuVWGLCsoSfH/flK9Zxst0/GCINaE4edJSPAltJmwyFL0SlCFePBlYy3nlKmqV76EsuALzR7SIMgiongxWPUk6VGWdsBTJfjJQ1C+hIT4YMf0Ci7RY1+ZigtiKUFKloWF+2PYOj7tJFMjBkDZ7wBiK6zvSUwScoSXuRaKS0SlqkKhMx4nRfjka0qGG85Kfc7bbK8b2PP1fgjxQkI1jRshPbiUCK4ZK7JxZahaOBwcWGqDWS8aQwuHYancGi9jqO/m7RKEGiM6xWCnzWhWo7/ibXzYQwnqZReT/UuiR7JfUmGlx0Qy1u6VsWayRM/IkKnAymBYrX4nTxb6dB0whgaFNp1Uo2fN0MZtP1hQxKxWqpO+KvUd+pPZaR6LNQIdG47dycc0r+Fp+dYbS81xI2wJGdrzFbVAuGe7rHFL7XXGxZxsTJXR7fSrpkKvbG4Gy6G9BmstSWs3tjYh8ejluBf04Xub7hLbtzUgRyd4ZW11GEZJPtsdDkUrxeXxkM7yNm8vxRog7moYuLypjQ1Y7Fbh9hePgTFs7C4Mq/h/M/TielZjIIZ3sxcLWQOmLVZeXDJgCoRhX1pQcBdAbRojY9Hs8gM+YDELoz4MwXSZOb+DuEAPOz2ZvEzLK2U+MnafhDqQQ6rJjZCTquYCYL/dOF5KzJmofXwKfoqZqwPSdDiPRdcHNXIxKuYQ1hXT4Mr5Ux2VVh+XV0BNVs3cl4LlwnQ1I3iCcvS/q3mBZjYpGgDW82Mg9xZcLGxTbyEs9AR99UW8FtFaglZ9F7+Bhg81gkDeEZQkJSpPxDcRbRX+RMzXB6B2SSgxVbxJgrJsGqVzsH97sAQWmymmo9COWqgmnBP8rhuvRZ8ekfVwD1aQZIdSKXaoBBtewZY8dbJPEtSwseIsDcjiQ33C64bcK8vJeUryriH88oGkFZtjgpQkZoAXxIBLkHtfVH4oe6DUhEB/WMMxOZJrl1wRpGWin447i9sDXZiv6LVLDn0a8p1YoAjXLvK4U53Wg06YDMf0fASnBFsB9aKDMia9Wi+22+ngVaV0yaWIlqCV5lX4Oa3Tv+KeIPVYpw23IlqCWOSsTdD1Crbslmd5QZBWvqZL0LmIVnizRNEbgra2oiciWmLEkKPtNUFiMbAqQV9EtAKh7vy+CbLXEfolohVYKfq3ggWGfK8bvuozXhCbqRAIjv0kiPVNVyN49DdbheNaPOCtXWLHwnQZoWv7/m9TmN2/2YWjr1vwjAi7qEG2gBx3vjSA0V6PI8CikSwSBgQ6xUsAa//MmHqEM6VOOSU/398w1wgzScnLBT1YN5IDxI3NB4VkIdA7e7U9lhFna9w9evrPz+3ovlOKo3xbpaddLWblHR6kyb28PlHE83Rwk5u2P2SittV3jF6cjEbZ8IT5KGn7b7k88MADDzxggv8Awt6bdtCVdUo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24" name="CaixaDeTexto 23"/>
          <p:cNvSpPr txBox="1"/>
          <p:nvPr/>
        </p:nvSpPr>
        <p:spPr>
          <a:xfrm>
            <a:off x="564274" y="1495264"/>
            <a:ext cx="32595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Monitoramento </a:t>
            </a:r>
            <a:br>
              <a:rPr lang="pt-B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pt-BR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 LC 131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pt-BR" sz="700" b="1" dirty="0" smtClean="0">
              <a:solidFill>
                <a:prstClr val="white"/>
              </a:solidFill>
            </a:endParaRPr>
          </a:p>
          <a:p>
            <a:r>
              <a:rPr lang="pt-BR" b="1" dirty="0" smtClean="0">
                <a:solidFill>
                  <a:prstClr val="white"/>
                </a:solidFill>
              </a:rPr>
              <a:t>Acordo de Cooperação </a:t>
            </a:r>
          </a:p>
          <a:p>
            <a:r>
              <a:rPr lang="pt-BR" b="1" dirty="0" smtClean="0">
                <a:solidFill>
                  <a:prstClr val="white"/>
                </a:solidFill>
              </a:rPr>
              <a:t>CGU-ATRICON-IRB-MPOG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85" y="3180226"/>
            <a:ext cx="815022" cy="81502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75" y="3066753"/>
            <a:ext cx="1113370" cy="111337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33" y="3097654"/>
            <a:ext cx="938251" cy="897594"/>
          </a:xfrm>
          <a:prstGeom prst="rect">
            <a:avLst/>
          </a:prstGeom>
        </p:spPr>
      </p:pic>
      <p:pic>
        <p:nvPicPr>
          <p:cNvPr id="29" name="Picture 2" descr="http://www.free-icons-download.net/images/my-computer-icon-1689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21" y="3049758"/>
            <a:ext cx="1130365" cy="11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5463558" y="3623438"/>
            <a:ext cx="475013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7516009" y="3546451"/>
            <a:ext cx="475013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9166933" y="3546451"/>
            <a:ext cx="475013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ultiplicar 5"/>
          <p:cNvSpPr/>
          <p:nvPr/>
        </p:nvSpPr>
        <p:spPr>
          <a:xfrm>
            <a:off x="9449930" y="2620472"/>
            <a:ext cx="1934529" cy="1934529"/>
          </a:xfrm>
          <a:prstGeom prst="mathMultiply">
            <a:avLst>
              <a:gd name="adj1" fmla="val 8173"/>
            </a:avLst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5" name="Conector reto 14"/>
          <p:cNvCxnSpPr/>
          <p:nvPr/>
        </p:nvCxnSpPr>
        <p:spPr>
          <a:xfrm>
            <a:off x="4377884" y="4085121"/>
            <a:ext cx="0" cy="237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444761" y="4395572"/>
            <a:ext cx="1671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Os tribunais de contas estaduais e municipais verificam descumprimento de obrigações de transparência da LRF…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6241820" y="4095305"/>
            <a:ext cx="0" cy="237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308697" y="5583544"/>
            <a:ext cx="158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…inserindo esta informação no </a:t>
            </a:r>
            <a:r>
              <a:rPr lang="pt-BR" sz="1600" dirty="0" err="1" smtClean="0">
                <a:solidFill>
                  <a:schemeClr val="bg1"/>
                </a:solidFill>
              </a:rPr>
              <a:t>Siconv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8216653" y="4106130"/>
            <a:ext cx="0" cy="237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8283530" y="5460434"/>
            <a:ext cx="1674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O gestor federal toma conhecimento da irregularidade…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37" name="Conector reto 36"/>
          <p:cNvCxnSpPr/>
          <p:nvPr/>
        </p:nvCxnSpPr>
        <p:spPr>
          <a:xfrm>
            <a:off x="10024743" y="4152321"/>
            <a:ext cx="0" cy="237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10091620" y="4565443"/>
            <a:ext cx="1588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…e aplica o disposto no art. 73-C da LRF, suspendendo as transferências voluntárias de recursos ao ente.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5360071" y="26071"/>
            <a:ext cx="5666827" cy="799703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4" y="1495265"/>
            <a:ext cx="30572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Padronização dos dados</a:t>
            </a:r>
            <a:b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</a:br>
            <a:endParaRPr lang="pt-BR" sz="36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800" b="1" dirty="0" smtClean="0">
                <a:solidFill>
                  <a:prstClr val="white"/>
                </a:solidFill>
              </a:rPr>
              <a:t>Principais desafios</a:t>
            </a:r>
            <a:endParaRPr lang="pt-BR" sz="2800" b="1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08297" y="1937081"/>
            <a:ext cx="488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Diferenças de nível tecnologia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9" name="AutoShape 10" descr="http://icons.veryicon.com/ico/System/Icons8%20Metro%20Style/Computer%20Hardware%20Notebook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2" descr="http://icons.veryicon.com/ico/System/Icons8%20Metro%20Style/Computer%20Hardware%20Notebook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14" descr="http://icooon-mono.com/i/icon_11049/icon_110490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16" descr="http://icooon-mono.com/i/icon_11049/icon_110490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s://d30y9cdsu7xlg0.cloudfront.net/png/9694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70" y="1817832"/>
            <a:ext cx="761719" cy="7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5508297" y="2916040"/>
            <a:ext cx="642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Sistemas contábeis-financeiros distintos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47" y="2849043"/>
            <a:ext cx="657215" cy="65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93" y="4652418"/>
            <a:ext cx="926537" cy="92653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93" y="3635020"/>
            <a:ext cx="882869" cy="882869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523330" y="3814844"/>
            <a:ext cx="642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Variedade de termos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523330" y="4854076"/>
            <a:ext cx="642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Custo de implementação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523330" y="5938612"/>
            <a:ext cx="642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Acordo federativo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35" name="Picture 4" descr="http://www.clker.com/cliparts/d/8/R/S/b/t/mapabrasil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56" y="5769265"/>
            <a:ext cx="772706" cy="7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5360071" y="26071"/>
            <a:ext cx="5666827" cy="799703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4" y="1495265"/>
            <a:ext cx="30572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Padronização dos dados</a:t>
            </a:r>
            <a:b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</a:br>
            <a:endParaRPr lang="pt-BR" sz="36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800" b="1" dirty="0" smtClean="0">
                <a:solidFill>
                  <a:prstClr val="white"/>
                </a:solidFill>
              </a:rPr>
              <a:t>Condições necessárias</a:t>
            </a:r>
            <a:endParaRPr lang="pt-BR" sz="2800" b="1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06591" y="1458000"/>
            <a:ext cx="618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Identificar dados mais estratégicos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9" name="AutoShape 10" descr="http://icons.veryicon.com/ico/System/Icons8%20Metro%20Style/Computer%20Hardware%20Notebook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2" descr="http://icons.veryicon.com/ico/System/Icons8%20Metro%20Style/Computer%20Hardware%20Notebook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14" descr="http://icooon-mono.com/i/icon_11049/icon_110490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16" descr="http://icooon-mono.com/i/icon_11049/icon_110490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306591" y="2103242"/>
            <a:ext cx="642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Padronizar dados, não forma de publicar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306591" y="2701580"/>
            <a:ext cx="642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Implementar por fases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306591" y="3365799"/>
            <a:ext cx="642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Criar padrões e </a:t>
            </a:r>
            <a:r>
              <a:rPr lang="pt-BR" sz="2000" b="1" dirty="0" err="1" smtClean="0">
                <a:solidFill>
                  <a:schemeClr val="bg1"/>
                </a:solidFill>
              </a:rPr>
              <a:t>metadados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383" y1="33594" x2="42383" y2="33594"/>
                        <a14:foregroundMark x1="51953" y1="45117" x2="51953" y2="45117"/>
                        <a14:foregroundMark x1="49805" y1="52051" x2="49805" y2="52051"/>
                        <a14:foregroundMark x1="46973" y1="59180" x2="46973" y2="59180"/>
                        <a14:foregroundMark x1="41309" y1="66992" x2="41309" y2="6699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75" y="3120569"/>
            <a:ext cx="756100" cy="7561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01" y="1969149"/>
            <a:ext cx="453521" cy="453521"/>
          </a:xfrm>
          <a:prstGeom prst="rect">
            <a:avLst/>
          </a:prstGeom>
        </p:spPr>
      </p:pic>
      <p:pic>
        <p:nvPicPr>
          <p:cNvPr id="25" name="Picture 6" descr="https://cdn2.iconfinder.com/data/icons/windows-8-metro-style/512/c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01" y="2634345"/>
            <a:ext cx="445122" cy="44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downloadicons.net/sites/default/files/statistics-pie-chart-icon-230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47" y="1390402"/>
            <a:ext cx="479776" cy="4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5306591" y="4057578"/>
            <a:ext cx="642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Padronização do plano de contas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65" y="3984376"/>
            <a:ext cx="461519" cy="46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97" y="4736070"/>
            <a:ext cx="475587" cy="454978"/>
          </a:xfrm>
          <a:prstGeom prst="rect">
            <a:avLst/>
          </a:prstGeom>
        </p:spPr>
      </p:pic>
      <p:pic>
        <p:nvPicPr>
          <p:cNvPr id="29" name="Picture 2" descr="https://image.freepik.com/free-icon/saving-a-dollar-coin-in-a-pig-moneybox_318-3733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2236" y1="19329" x2="52236" y2="19329"/>
                        <a14:foregroundMark x1="43131" y1="23163" x2="43131" y2="23163"/>
                        <a14:foregroundMark x1="36581" y1="11182" x2="36581" y2="1118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74" y="5437878"/>
            <a:ext cx="504441" cy="5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65" y="6087190"/>
            <a:ext cx="549762" cy="549762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5306591" y="4813611"/>
            <a:ext cx="618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Envolver órgãos técnicos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306591" y="5510855"/>
            <a:ext cx="642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Fornecer recursos para a implementação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306591" y="6149766"/>
            <a:ext cx="642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Normatizar o processo e obrigatoriedade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Elipse 76"/>
          <p:cNvSpPr/>
          <p:nvPr/>
        </p:nvSpPr>
        <p:spPr>
          <a:xfrm>
            <a:off x="109188" y="5348831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1988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1600503" y="5083954"/>
            <a:ext cx="872617" cy="872617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2000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2884234" y="4814483"/>
            <a:ext cx="906502" cy="90650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2004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7560500" y="3302082"/>
            <a:ext cx="1151367" cy="1151367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2011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9457344" y="2758497"/>
            <a:ext cx="924175" cy="924175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11176046" y="1244044"/>
            <a:ext cx="941596" cy="941596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2016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5852062" y="4028120"/>
            <a:ext cx="923021" cy="923021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2009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8" name="Conector reto 87"/>
          <p:cNvCxnSpPr/>
          <p:nvPr/>
        </p:nvCxnSpPr>
        <p:spPr>
          <a:xfrm flipV="1">
            <a:off x="1324670" y="3722212"/>
            <a:ext cx="0" cy="223436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/>
          <p:cNvSpPr txBox="1"/>
          <p:nvPr/>
        </p:nvSpPr>
        <p:spPr>
          <a:xfrm>
            <a:off x="0" y="3652935"/>
            <a:ext cx="1324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Acesso à </a:t>
            </a:r>
            <a:r>
              <a:rPr lang="es-CR" sz="1400" dirty="0" err="1" smtClean="0">
                <a:solidFill>
                  <a:schemeClr val="bg1"/>
                </a:solidFill>
              </a:rPr>
              <a:t>informação</a:t>
            </a:r>
            <a:r>
              <a:rPr lang="es-CR" sz="1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como </a:t>
            </a:r>
            <a:r>
              <a:rPr lang="es-CR" sz="1400" dirty="0" err="1" smtClean="0">
                <a:solidFill>
                  <a:schemeClr val="bg1"/>
                </a:solidFill>
              </a:rPr>
              <a:t>direito</a:t>
            </a:r>
            <a:r>
              <a:rPr lang="es-CR" sz="1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fundamental</a:t>
            </a:r>
            <a:endParaRPr lang="es-CR" sz="1400" dirty="0">
              <a:solidFill>
                <a:schemeClr val="bg1"/>
              </a:solidFill>
            </a:endParaRPr>
          </a:p>
        </p:txBody>
      </p:sp>
      <p:cxnSp>
        <p:nvCxnSpPr>
          <p:cNvPr id="90" name="Conector reto 89"/>
          <p:cNvCxnSpPr/>
          <p:nvPr/>
        </p:nvCxnSpPr>
        <p:spPr>
          <a:xfrm flipV="1">
            <a:off x="2473120" y="3722212"/>
            <a:ext cx="0" cy="1864247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/>
          <p:cNvSpPr txBox="1"/>
          <p:nvPr/>
        </p:nvSpPr>
        <p:spPr>
          <a:xfrm>
            <a:off x="1062920" y="3682672"/>
            <a:ext cx="13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600" dirty="0" smtClean="0">
                <a:solidFill>
                  <a:schemeClr val="bg1"/>
                </a:solidFill>
              </a:rPr>
              <a:t>LRF</a:t>
            </a:r>
            <a:endParaRPr lang="es-CR" sz="1600" dirty="0">
              <a:solidFill>
                <a:schemeClr val="bg1"/>
              </a:solidFill>
            </a:endParaRPr>
          </a:p>
        </p:txBody>
      </p:sp>
      <p:cxnSp>
        <p:nvCxnSpPr>
          <p:cNvPr id="92" name="Conector reto 91"/>
          <p:cNvCxnSpPr/>
          <p:nvPr/>
        </p:nvCxnSpPr>
        <p:spPr>
          <a:xfrm flipV="1">
            <a:off x="3790736" y="3252150"/>
            <a:ext cx="0" cy="201558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/>
          <p:cNvSpPr txBox="1"/>
          <p:nvPr/>
        </p:nvSpPr>
        <p:spPr>
          <a:xfrm>
            <a:off x="2501458" y="3877365"/>
            <a:ext cx="132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Portal da</a:t>
            </a:r>
          </a:p>
          <a:p>
            <a:pPr algn="r"/>
            <a:r>
              <a:rPr lang="es-CR" sz="1400" dirty="0" err="1" smtClean="0">
                <a:solidFill>
                  <a:schemeClr val="bg1"/>
                </a:solidFill>
              </a:rPr>
              <a:t>Transparência</a:t>
            </a:r>
            <a:endParaRPr lang="es-CR" sz="1400" dirty="0">
              <a:solidFill>
                <a:schemeClr val="bg1"/>
              </a:solidFill>
            </a:endParaRPr>
          </a:p>
        </p:txBody>
      </p:sp>
      <p:pic>
        <p:nvPicPr>
          <p:cNvPr id="94" name="Picture 2" descr="http://www.free-icons-download.net/images/my-computer-icon-168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79" y="2665169"/>
            <a:ext cx="676694" cy="6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ector reto 96"/>
          <p:cNvCxnSpPr/>
          <p:nvPr/>
        </p:nvCxnSpPr>
        <p:spPr>
          <a:xfrm flipV="1">
            <a:off x="6775083" y="4444264"/>
            <a:ext cx="0" cy="164694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/>
          <p:cNvSpPr txBox="1"/>
          <p:nvPr/>
        </p:nvSpPr>
        <p:spPr>
          <a:xfrm>
            <a:off x="5300300" y="5586459"/>
            <a:ext cx="145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Carta de </a:t>
            </a:r>
            <a:r>
              <a:rPr lang="es-CR" sz="1400" dirty="0" err="1" smtClean="0">
                <a:solidFill>
                  <a:schemeClr val="bg1"/>
                </a:solidFill>
              </a:rPr>
              <a:t>Serviços</a:t>
            </a:r>
            <a:endParaRPr lang="es-CR" sz="1400" dirty="0" smtClean="0">
              <a:solidFill>
                <a:schemeClr val="bg1"/>
              </a:solidFill>
            </a:endParaRPr>
          </a:p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LC 131</a:t>
            </a:r>
            <a:endParaRPr lang="es-CR" sz="1400" dirty="0">
              <a:solidFill>
                <a:schemeClr val="bg1"/>
              </a:solidFill>
            </a:endParaRPr>
          </a:p>
        </p:txBody>
      </p:sp>
      <p:cxnSp>
        <p:nvCxnSpPr>
          <p:cNvPr id="103" name="Conector reto 102"/>
          <p:cNvCxnSpPr>
            <a:stCxn id="83" idx="6"/>
          </p:cNvCxnSpPr>
          <p:nvPr/>
        </p:nvCxnSpPr>
        <p:spPr>
          <a:xfrm flipV="1">
            <a:off x="8711867" y="2360746"/>
            <a:ext cx="0" cy="151702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DeTexto 103"/>
          <p:cNvSpPr txBox="1"/>
          <p:nvPr/>
        </p:nvSpPr>
        <p:spPr>
          <a:xfrm>
            <a:off x="5971221" y="2360746"/>
            <a:ext cx="2692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LAI</a:t>
            </a:r>
          </a:p>
          <a:p>
            <a:pPr algn="r"/>
            <a:r>
              <a:rPr lang="es-CR" sz="1400" dirty="0" err="1" smtClean="0">
                <a:solidFill>
                  <a:schemeClr val="bg1"/>
                </a:solidFill>
              </a:rPr>
              <a:t>remuneração</a:t>
            </a:r>
            <a:r>
              <a:rPr lang="es-CR" sz="1400" dirty="0" smtClean="0">
                <a:solidFill>
                  <a:schemeClr val="bg1"/>
                </a:solidFill>
              </a:rPr>
              <a:t> de servidores, </a:t>
            </a:r>
            <a:br>
              <a:rPr lang="es-CR" sz="1400" dirty="0" smtClean="0">
                <a:solidFill>
                  <a:schemeClr val="bg1"/>
                </a:solidFill>
              </a:rPr>
            </a:br>
            <a:r>
              <a:rPr lang="es-CR" sz="1400" dirty="0" smtClean="0">
                <a:solidFill>
                  <a:schemeClr val="bg1"/>
                </a:solidFill>
              </a:rPr>
              <a:t>Dados.gov.br e INDA</a:t>
            </a:r>
            <a:endParaRPr lang="es-CR" sz="1400" dirty="0">
              <a:solidFill>
                <a:schemeClr val="bg1"/>
              </a:solidFill>
            </a:endParaRPr>
          </a:p>
        </p:txBody>
      </p:sp>
      <p:pic>
        <p:nvPicPr>
          <p:cNvPr id="105" name="Picture 2" descr="http://www.camaraavare.sp.gov.br/imagens/icon_acesso_portal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6" b="79355" l="8667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9" t="3202" r="5437" b="19555"/>
          <a:stretch/>
        </p:blipFill>
        <p:spPr bwMode="auto">
          <a:xfrm>
            <a:off x="8248390" y="1567465"/>
            <a:ext cx="938150" cy="8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ector reto 105"/>
          <p:cNvCxnSpPr/>
          <p:nvPr/>
        </p:nvCxnSpPr>
        <p:spPr>
          <a:xfrm flipV="1">
            <a:off x="10379439" y="3194675"/>
            <a:ext cx="0" cy="286583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/>
          <p:cNvSpPr txBox="1"/>
          <p:nvPr/>
        </p:nvSpPr>
        <p:spPr>
          <a:xfrm>
            <a:off x="8723063" y="5348831"/>
            <a:ext cx="165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Portal de </a:t>
            </a:r>
            <a:r>
              <a:rPr lang="es-CR" sz="1400" dirty="0" err="1" smtClean="0">
                <a:solidFill>
                  <a:schemeClr val="bg1"/>
                </a:solidFill>
              </a:rPr>
              <a:t>Serviços</a:t>
            </a:r>
            <a:endParaRPr lang="es-CR" sz="1400" dirty="0" smtClean="0">
              <a:solidFill>
                <a:schemeClr val="bg1"/>
              </a:solidFill>
            </a:endParaRPr>
          </a:p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2º Plano OGP</a:t>
            </a:r>
          </a:p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Brasil Transparente</a:t>
            </a:r>
            <a:endParaRPr lang="es-CR" sz="1400" dirty="0">
              <a:solidFill>
                <a:schemeClr val="bg1"/>
              </a:solidFill>
            </a:endParaRPr>
          </a:p>
        </p:txBody>
      </p:sp>
      <p:cxnSp>
        <p:nvCxnSpPr>
          <p:cNvPr id="110" name="Conector reto 109"/>
          <p:cNvCxnSpPr/>
          <p:nvPr/>
        </p:nvCxnSpPr>
        <p:spPr>
          <a:xfrm flipV="1">
            <a:off x="11637042" y="2187886"/>
            <a:ext cx="0" cy="316094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Imagem 1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711" y="5242902"/>
            <a:ext cx="838661" cy="838661"/>
          </a:xfrm>
          <a:prstGeom prst="rect">
            <a:avLst/>
          </a:prstGeom>
        </p:spPr>
      </p:pic>
      <p:sp>
        <p:nvSpPr>
          <p:cNvPr id="112" name="CaixaDeTexto 111"/>
          <p:cNvSpPr txBox="1"/>
          <p:nvPr/>
        </p:nvSpPr>
        <p:spPr>
          <a:xfrm>
            <a:off x="10020914" y="4666241"/>
            <a:ext cx="165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Decreto de </a:t>
            </a:r>
          </a:p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Dados </a:t>
            </a:r>
            <a:r>
              <a:rPr lang="es-CR" sz="1400" dirty="0" err="1" smtClean="0">
                <a:solidFill>
                  <a:schemeClr val="bg1"/>
                </a:solidFill>
              </a:rPr>
              <a:t>Abertos</a:t>
            </a:r>
            <a:endParaRPr lang="es-CR" sz="1400" dirty="0">
              <a:solidFill>
                <a:schemeClr val="bg1"/>
              </a:solidFill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312604" y="1567465"/>
            <a:ext cx="303974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Marcos da Transparência no Brasil</a:t>
            </a:r>
            <a:endParaRPr lang="pt-BR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4" name="Elipse 113"/>
          <p:cNvSpPr/>
          <p:nvPr/>
        </p:nvSpPr>
        <p:spPr>
          <a:xfrm>
            <a:off x="3877857" y="4623700"/>
            <a:ext cx="906502" cy="90650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accent1">
                    <a:lumMod val="50000"/>
                  </a:schemeClr>
                </a:solidFill>
              </a:rPr>
              <a:t>2005</a:t>
            </a:r>
            <a:endParaRPr lang="es-C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5" name="Conector reto 114"/>
          <p:cNvCxnSpPr/>
          <p:nvPr/>
        </p:nvCxnSpPr>
        <p:spPr>
          <a:xfrm flipH="1" flipV="1">
            <a:off x="4765477" y="3652935"/>
            <a:ext cx="306" cy="139951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/>
          <p:cNvSpPr txBox="1"/>
          <p:nvPr/>
        </p:nvSpPr>
        <p:spPr>
          <a:xfrm>
            <a:off x="3754712" y="3167390"/>
            <a:ext cx="132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1400" dirty="0" smtClean="0">
                <a:solidFill>
                  <a:schemeClr val="bg1"/>
                </a:solidFill>
              </a:rPr>
              <a:t>Páginas de</a:t>
            </a:r>
          </a:p>
          <a:p>
            <a:pPr algn="r"/>
            <a:r>
              <a:rPr lang="es-CR" sz="1400" dirty="0" err="1" smtClean="0">
                <a:solidFill>
                  <a:schemeClr val="bg1"/>
                </a:solidFill>
              </a:rPr>
              <a:t>Transparência</a:t>
            </a:r>
            <a:endParaRPr lang="es-C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3822"/>
          <a:stretch/>
        </p:blipFill>
        <p:spPr bwMode="auto">
          <a:xfrm>
            <a:off x="0" y="1170878"/>
            <a:ext cx="12192000" cy="47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49563" y="3414290"/>
            <a:ext cx="164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95911" y="2938272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CaixaDeTexto 7"/>
          <p:cNvSpPr txBox="1"/>
          <p:nvPr/>
        </p:nvSpPr>
        <p:spPr>
          <a:xfrm>
            <a:off x="6096000" y="3104063"/>
            <a:ext cx="2981329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Gilberto Waller Junior</a:t>
            </a:r>
          </a:p>
          <a:p>
            <a:r>
              <a:rPr lang="pt-BR" i="1" dirty="0">
                <a:solidFill>
                  <a:schemeClr val="bg1"/>
                </a:solidFill>
              </a:rPr>
              <a:t>Ouvidor-Geral da União</a:t>
            </a:r>
          </a:p>
          <a:p>
            <a:endParaRPr lang="pt-BR" sz="900" i="1" dirty="0">
              <a:solidFill>
                <a:schemeClr val="bg1"/>
              </a:solidFill>
            </a:endParaRPr>
          </a:p>
          <a:p>
            <a:r>
              <a:rPr lang="pt-BR" sz="1600" i="1" dirty="0">
                <a:solidFill>
                  <a:schemeClr val="bg1"/>
                </a:solidFill>
              </a:rPr>
              <a:t>gilberto.waller-junior@cgu.gov.br</a:t>
            </a:r>
          </a:p>
          <a:p>
            <a:r>
              <a:rPr lang="pt-BR" sz="1600" i="1" dirty="0">
                <a:solidFill>
                  <a:schemeClr val="bg1"/>
                </a:solidFill>
              </a:rPr>
              <a:t>+55 61 2020 6782</a:t>
            </a:r>
          </a:p>
        </p:txBody>
      </p:sp>
    </p:spTree>
    <p:extLst>
      <p:ext uri="{BB962C8B-B14F-4D97-AF65-F5344CB8AC3E}">
        <p14:creationId xmlns:p14="http://schemas.microsoft.com/office/powerpoint/2010/main" val="24735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ângulo 38"/>
          <p:cNvSpPr/>
          <p:nvPr/>
        </p:nvSpPr>
        <p:spPr>
          <a:xfrm rot="16200000">
            <a:off x="4669272" y="-664829"/>
            <a:ext cx="2853460" cy="1219200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2256" y="1220788"/>
            <a:ext cx="8619744" cy="56372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2511" y="2304365"/>
            <a:ext cx="303974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</a:t>
            </a:r>
          </a:p>
          <a:p>
            <a:pPr>
              <a:lnSpc>
                <a:spcPct val="80000"/>
              </a:lnSpc>
            </a:pPr>
            <a:r>
              <a:rPr lang="pt-BR" sz="28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Ativa</a:t>
            </a:r>
            <a:endParaRPr lang="pt-BR" dirty="0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2510" y="4873575"/>
            <a:ext cx="303974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</a:t>
            </a:r>
          </a:p>
          <a:p>
            <a:pPr>
              <a:lnSpc>
                <a:spcPct val="80000"/>
              </a:lnSpc>
            </a:pPr>
            <a:r>
              <a:rPr lang="pt-BR" sz="28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Passiva</a:t>
            </a:r>
            <a:endParaRPr lang="pt-BR" dirty="0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2511" y="2979158"/>
            <a:ext cx="2078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</a:rPr>
              <a:t>Processo de difusão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69087" y="5566384"/>
            <a:ext cx="2622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</a:rPr>
              <a:t>Processo de comunicação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5670834" y="5268747"/>
            <a:ext cx="24384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264140" y="4857090"/>
            <a:ext cx="24384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9202668" y="4828413"/>
            <a:ext cx="24384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5628162" y="5421147"/>
            <a:ext cx="2865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7264140" y="5702299"/>
            <a:ext cx="2865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9202668" y="5663920"/>
            <a:ext cx="28651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950208" y="3406801"/>
            <a:ext cx="1542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Órgão/Entidade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139543" y="3441123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974183" y="3407000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Cidadãos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331954" y="6074585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Cidadãos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438958" y="608646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b="1" dirty="0">
                <a:solidFill>
                  <a:schemeClr val="bg1"/>
                </a:solidFill>
              </a:rPr>
              <a:t>SIC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595019" y="4674524"/>
            <a:ext cx="1646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Área responsável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618766" y="5566384"/>
            <a:ext cx="1571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>
                <a:solidFill>
                  <a:schemeClr val="bg1"/>
                </a:solidFill>
              </a:rPr>
              <a:t>Digitalização ou </a:t>
            </a:r>
          </a:p>
          <a:p>
            <a:r>
              <a:rPr lang="pt-BR" sz="1600" b="1">
                <a:solidFill>
                  <a:schemeClr val="bg1"/>
                </a:solidFill>
              </a:rPr>
              <a:t>copiagem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503664" y="5935716"/>
            <a:ext cx="196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Arquivos/sistemas </a:t>
            </a:r>
          </a:p>
          <a:p>
            <a:pPr algn="ctr"/>
            <a:r>
              <a:rPr lang="pt-BR" sz="1600" b="1">
                <a:solidFill>
                  <a:schemeClr val="bg1"/>
                </a:solidFill>
              </a:rPr>
              <a:t>de Órgãos/Entidades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48" y="2035239"/>
            <a:ext cx="1109331" cy="1061261"/>
          </a:xfrm>
          <a:prstGeom prst="rect">
            <a:avLst/>
          </a:prstGeom>
        </p:spPr>
      </p:pic>
      <p:pic>
        <p:nvPicPr>
          <p:cNvPr id="31" name="Picture 2" descr="http://www.free-icons-download.net/images/my-computer-icon-1689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13" y="2000686"/>
            <a:ext cx="1130365" cy="11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422" y="2000686"/>
            <a:ext cx="1127434" cy="1127434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64" y="4705031"/>
            <a:ext cx="1127434" cy="1127434"/>
          </a:xfrm>
          <a:prstGeom prst="rect">
            <a:avLst/>
          </a:prstGeom>
        </p:spPr>
      </p:pic>
      <p:pic>
        <p:nvPicPr>
          <p:cNvPr id="9218" name="Picture 2" descr="http://www.camaraavare.sp.gov.br/imagens/icon_acesso_portal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26" b="79355" l="8667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9" t="3202" r="5437" b="19555"/>
          <a:stretch/>
        </p:blipFill>
        <p:spPr bwMode="auto">
          <a:xfrm>
            <a:off x="6204105" y="4848778"/>
            <a:ext cx="938150" cy="8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.freepik.com/free-icon/file-folders_318-3319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403" y1="22843" x2="48403" y2="22843"/>
                        <a14:foregroundMark x1="43610" y1="13898" x2="43610" y2="13898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906" y="4638515"/>
            <a:ext cx="1260465" cy="12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onector de seta reta 35"/>
          <p:cNvCxnSpPr/>
          <p:nvPr/>
        </p:nvCxnSpPr>
        <p:spPr>
          <a:xfrm>
            <a:off x="5138928" y="2646658"/>
            <a:ext cx="1760636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7989003" y="2564403"/>
            <a:ext cx="1760636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 rot="16200000">
            <a:off x="6766757" y="1432657"/>
            <a:ext cx="2853460" cy="79970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6200000">
            <a:off x="4752238" y="633904"/>
            <a:ext cx="2813270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4" y="1495265"/>
            <a:ext cx="3454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Ativa</a:t>
            </a:r>
            <a:endParaRPr lang="pt-BR" sz="32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>
                <a:solidFill>
                  <a:prstClr val="white"/>
                </a:solidFill>
              </a:rPr>
              <a:t>Origem das demandas de transparência ativa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4274" y="3573281"/>
            <a:ext cx="27589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prstClr val="white"/>
                </a:solidFill>
              </a:rPr>
              <a:t>As obrigações de transparência ativa surgem de diversos normativos e </a:t>
            </a:r>
            <a:r>
              <a:rPr lang="pt-BR" sz="1600" dirty="0" smtClean="0">
                <a:solidFill>
                  <a:prstClr val="white"/>
                </a:solidFill>
              </a:rPr>
              <a:t>a CGU </a:t>
            </a:r>
            <a:r>
              <a:rPr lang="pt-BR" sz="1600" dirty="0">
                <a:solidFill>
                  <a:prstClr val="white"/>
                </a:solidFill>
              </a:rPr>
              <a:t>acompanha essas demandas para monitorar a implementação e apoiar os órgãos e entidades. Ademais, o Ministério tem provocado que os órgãos vão além das obrigações e atendam as demandas da sociedade.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55464" y="2306331"/>
            <a:ext cx="2595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Leis específicas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LC 131, Lei de Acesso a Informação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55465" y="4972659"/>
            <a:ext cx="2690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Constituição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Pelo princípio da Transparência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683269" y="2281947"/>
            <a:ext cx="2771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Outras normas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LDO, Lei das Estatais, Lei de Conflito de Interesses, Decreto 8.777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383" y1="33594" x2="42383" y2="33594"/>
                        <a14:foregroundMark x1="51953" y1="45117" x2="51953" y2="45117"/>
                        <a14:foregroundMark x1="49805" y1="52051" x2="49805" y2="52051"/>
                        <a14:foregroundMark x1="46973" y1="59180" x2="46973" y2="59180"/>
                        <a14:foregroundMark x1="41309" y1="66992" x2="41309" y2="6699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06" y="1398596"/>
            <a:ext cx="1076706" cy="107670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383" y1="33594" x2="42383" y2="33594"/>
                        <a14:foregroundMark x1="51953" y1="45117" x2="51953" y2="45117"/>
                        <a14:foregroundMark x1="49805" y1="52051" x2="49805" y2="52051"/>
                        <a14:foregroundMark x1="46973" y1="59180" x2="46973" y2="59180"/>
                        <a14:foregroundMark x1="41309" y1="66992" x2="41309" y2="6699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23" y="1398596"/>
            <a:ext cx="1076706" cy="1076706"/>
          </a:xfrm>
          <a:prstGeom prst="rect">
            <a:avLst/>
          </a:prstGeom>
        </p:spPr>
      </p:pic>
      <p:pic>
        <p:nvPicPr>
          <p:cNvPr id="2050" name="Picture 2" descr="http://www.freeiconspng.com/uploads/book-icon--icon-search-engine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08" y="4335758"/>
            <a:ext cx="636901" cy="6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8764935" y="4972659"/>
            <a:ext cx="2690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Sociedade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Conhecer e </a:t>
            </a:r>
            <a:r>
              <a:rPr lang="pt-BR" sz="2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monitorar </a:t>
            </a:r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ação do Estado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9" y="4328756"/>
            <a:ext cx="761759" cy="7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 rot="16200000">
            <a:off x="6766757" y="1432657"/>
            <a:ext cx="2853460" cy="79970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6200000">
            <a:off x="4752238" y="633904"/>
            <a:ext cx="2813270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4" y="1495265"/>
            <a:ext cx="3454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Ativa</a:t>
            </a:r>
            <a:endParaRPr lang="pt-BR" sz="32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>
                <a:solidFill>
                  <a:prstClr val="white"/>
                </a:solidFill>
              </a:rPr>
              <a:t>Obrigações definidas nos artigos 48 e 48-A da LRF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4274" y="3573281"/>
            <a:ext cx="2758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prstClr val="white"/>
                </a:solidFill>
              </a:rPr>
              <a:t>A LC nº 101/2001, alterada pela LC nº 131/2009, prevê obrigações de prestar contas da gestão fiscal na </a:t>
            </a:r>
            <a:r>
              <a:rPr lang="pt-BR" sz="1600" i="1" dirty="0">
                <a:solidFill>
                  <a:prstClr val="white"/>
                </a:solidFill>
              </a:rPr>
              <a:t>internet </a:t>
            </a:r>
            <a:r>
              <a:rPr lang="pt-BR" sz="1600" dirty="0">
                <a:solidFill>
                  <a:prstClr val="white"/>
                </a:solidFill>
              </a:rPr>
              <a:t>em tempo real.</a:t>
            </a:r>
          </a:p>
          <a:p>
            <a:r>
              <a:rPr lang="pt-BR" sz="1600" dirty="0">
                <a:solidFill>
                  <a:prstClr val="white"/>
                </a:solidFill>
              </a:rPr>
              <a:t>O não cumprimento enseja punições, como a suspensão das transferências voluntárias de recursos pela União.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55464" y="2306331"/>
            <a:ext cx="2595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Instrumentos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Leis e relatórios orçamentários, versões simplificadas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55465" y="4972659"/>
            <a:ext cx="669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Meios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Participação popular e audiências públicas na elaboração orçamentária, informação na </a:t>
            </a:r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internet</a:t>
            </a:r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em tempo real, sistema integrado de administração financeira e controle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683269" y="2281947"/>
            <a:ext cx="2771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Punição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Suspensão de transferências voluntárias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383" y1="33594" x2="42383" y2="33594"/>
                        <a14:foregroundMark x1="51953" y1="45117" x2="51953" y2="45117"/>
                        <a14:foregroundMark x1="49805" y1="52051" x2="49805" y2="52051"/>
                        <a14:foregroundMark x1="46973" y1="59180" x2="46973" y2="59180"/>
                        <a14:foregroundMark x1="41309" y1="66992" x2="41309" y2="6699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06" y="1398596"/>
            <a:ext cx="1076706" cy="107670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20" y="1466925"/>
            <a:ext cx="815022" cy="8150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72" b="93341" l="9869" r="89893">
                        <a14:foregroundMark x1="58859" y1="43876" x2="58859" y2="43876"/>
                        <a14:foregroundMark x1="28775" y1="58740" x2="28775" y2="5874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13" y="4004446"/>
            <a:ext cx="1137556" cy="11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16200000">
            <a:off x="3325460" y="2060683"/>
            <a:ext cx="5666828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6786802" y="-1400755"/>
            <a:ext cx="2813368" cy="7997031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4274" y="1495265"/>
            <a:ext cx="3454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Ativa</a:t>
            </a:r>
            <a:endParaRPr lang="pt-BR" sz="32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>
                <a:solidFill>
                  <a:prstClr val="white"/>
                </a:solidFill>
              </a:rPr>
              <a:t>Obrigações definidas no art. 8º da Lei de Acesso à Informação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4274" y="3573281"/>
            <a:ext cx="3419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prstClr val="white"/>
                </a:solidFill>
              </a:rPr>
              <a:t>Rol mínimo: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white"/>
                </a:solidFill>
              </a:rPr>
              <a:t>Competências, estrutura, telefones, endereços, horários de funcionamento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white"/>
                </a:solidFill>
              </a:rPr>
              <a:t>Transferências de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white"/>
                </a:solidFill>
              </a:rPr>
              <a:t>Despesas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white"/>
                </a:solidFill>
              </a:rPr>
              <a:t>Licitações e contratos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white"/>
                </a:solidFill>
              </a:rPr>
              <a:t>Dados de programas, ações, projetos e obras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white"/>
                </a:solidFill>
              </a:rPr>
              <a:t>Respostas a perguntas frequentes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55464" y="2281947"/>
            <a:ext cx="259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Comunicação</a:t>
            </a:r>
          </a:p>
          <a:p>
            <a:pPr algn="ctr"/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Linguagem de fácil compreensão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64" y="1399077"/>
            <a:ext cx="882869" cy="88286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755465" y="4987674"/>
            <a:ext cx="669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Dados abertos</a:t>
            </a:r>
          </a:p>
          <a:p>
            <a:pPr algn="ctr"/>
            <a:r>
              <a:rPr lang="pt-BR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Abertura de bases de dados brutos, em formatos abertos e não-proprietários, estruturados e legíveis por máquina, com detalhamento da estrutura da informação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683269" y="2281947"/>
            <a:ext cx="27718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Acessibilidade</a:t>
            </a:r>
          </a:p>
          <a:p>
            <a:pPr algn="ctr"/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Conteúdo acessível a pessoas com deficiência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3" y="1506545"/>
            <a:ext cx="1000125" cy="8572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59" y="4193617"/>
            <a:ext cx="838661" cy="8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1747"/>
          <a:stretch/>
        </p:blipFill>
        <p:spPr bwMode="auto">
          <a:xfrm>
            <a:off x="0" y="1191076"/>
            <a:ext cx="12192000" cy="56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3325459" y="2060684"/>
            <a:ext cx="5666827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4" y="1495265"/>
            <a:ext cx="3057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</a:t>
            </a:r>
          </a:p>
          <a:p>
            <a:r>
              <a:rPr lang="pt-BR" sz="3600" b="1" dirty="0">
                <a:solidFill>
                  <a:srgbClr val="5B9BD5">
                    <a:lumMod val="60000"/>
                    <a:lumOff val="40000"/>
                  </a:srgbClr>
                </a:solidFill>
              </a:rPr>
              <a:t>Ativa e </a:t>
            </a:r>
            <a: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a CGU</a:t>
            </a:r>
            <a:endParaRPr lang="pt-BR" sz="3600" dirty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>
                <a:solidFill>
                  <a:prstClr val="white"/>
                </a:solidFill>
              </a:rPr>
              <a:t>Incentivo contínuo à abertura de informações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4274" y="3374234"/>
            <a:ext cx="2758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prstClr val="white"/>
                </a:solidFill>
              </a:rPr>
              <a:t>A CGU </a:t>
            </a:r>
            <a:r>
              <a:rPr lang="pt-BR" sz="1600" dirty="0">
                <a:solidFill>
                  <a:prstClr val="white"/>
                </a:solidFill>
              </a:rPr>
              <a:t>apoia e monitora a implementação das obrigações de transparência ativa pelos diferentes órgãos e entidades do Poder Executivo Federal, além de incentivar a abertura de dados em formato </a:t>
            </a:r>
            <a:r>
              <a:rPr lang="pt-BR" sz="1600" dirty="0" smtClean="0">
                <a:solidFill>
                  <a:prstClr val="white"/>
                </a:solidFill>
              </a:rPr>
              <a:t>aberto </a:t>
            </a:r>
            <a:r>
              <a:rPr lang="pt-BR" sz="1600" dirty="0">
                <a:solidFill>
                  <a:prstClr val="white"/>
                </a:solidFill>
              </a:rPr>
              <a:t>e informações  de interesse público.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2361" y="2512460"/>
            <a:ext cx="299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Apoio</a:t>
            </a:r>
          </a:p>
          <a:p>
            <a:pPr algn="ctr"/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capacitações e guias sobre as obrigações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552985" y="2597761"/>
            <a:ext cx="350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Monitoramento</a:t>
            </a:r>
          </a:p>
          <a:p>
            <a:pPr algn="ctr"/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 implementação no Executivo Federal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85107" y="5347356"/>
            <a:ext cx="318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Fomento</a:t>
            </a:r>
          </a:p>
          <a:p>
            <a:pPr algn="ctr"/>
            <a:r>
              <a:rPr lang="es-CR" sz="22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Contínua</a:t>
            </a:r>
            <a:r>
              <a:rPr lang="es-C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abertura de </a:t>
            </a:r>
            <a:r>
              <a:rPr lang="es-CR" sz="22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informações</a:t>
            </a:r>
            <a:r>
              <a:rPr lang="es-C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 dados</a:t>
            </a:r>
            <a:endParaRPr lang="es-CR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s://encrypted-tbn0.gstatic.com/images?q=tbn:ANd9GcRYgiyTFf5wPvWnZmjEw1oOh1-BYb-pA5Y7pTnjHj2wQjpukRWW7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444" y1="58667" x2="32444" y2="58667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46" y="1604663"/>
            <a:ext cx="664571" cy="6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iconfinder.com/data/icons/windows-8-metro-style/512/handshak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20" y="1739589"/>
            <a:ext cx="725731" cy="7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wnload.seaicons.com/icons/icons8/ios7/512/Very-Basic-Opened-Folde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57" y="4528396"/>
            <a:ext cx="681830" cy="6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8542189" y="5349970"/>
            <a:ext cx="350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Instrumentalização</a:t>
            </a:r>
          </a:p>
          <a:p>
            <a:pPr algn="ctr"/>
            <a:r>
              <a:rPr lang="pt-BR" sz="22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Por meio do Portal e das Páginas de Transparência</a:t>
            </a:r>
          </a:p>
        </p:txBody>
      </p:sp>
      <p:sp>
        <p:nvSpPr>
          <p:cNvPr id="19" name="AutoShape 10" descr="http://icons.veryicon.com/ico/System/Icons8%20Metro%20Style/Computer%20Hardware%20Notebook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2" descr="http://icons.veryicon.com/ico/System/Icons8%20Metro%20Style/Computer%20Hardware%20Notebook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14" descr="http://icooon-mono.com/i/icon_11049/icon_110490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16" descr="http://icooon-mono.com/i/icon_11049/icon_110490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4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79" y="4281964"/>
            <a:ext cx="1174694" cy="11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 b="11748"/>
          <a:stretch/>
        </p:blipFill>
        <p:spPr bwMode="auto">
          <a:xfrm>
            <a:off x="0" y="1171852"/>
            <a:ext cx="12192000" cy="56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5360072" y="26070"/>
            <a:ext cx="5666828" cy="799703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6786802" y="-1400755"/>
            <a:ext cx="2813368" cy="7997031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4274" y="1495265"/>
            <a:ext cx="34542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Transparência Ativa</a:t>
            </a:r>
            <a:endParaRPr lang="pt-BR" sz="32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 smtClean="0">
                <a:solidFill>
                  <a:prstClr val="white"/>
                </a:solidFill>
              </a:rPr>
              <a:t>Principais meios de acesso disponíveis no Governo Federal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064101" y="1874485"/>
            <a:ext cx="3659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Portal da Transparência</a:t>
            </a:r>
          </a:p>
          <a:p>
            <a:r>
              <a:rPr lang="pt-B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Informações transversais sobre gastos, receitas e servidores públicos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193485" y="4374300"/>
            <a:ext cx="39754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Sites dos órgãos de governo</a:t>
            </a:r>
          </a:p>
          <a:p>
            <a:r>
              <a:rPr lang="pt-BR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Padrão de navegação e de informações sobre a instituição, projetos e ações, compras, perguntas frequentes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 bwMode="auto">
          <a:xfrm>
            <a:off x="4415816" y="1384955"/>
            <a:ext cx="3520231" cy="242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4" r="5731"/>
          <a:stretch/>
        </p:blipFill>
        <p:spPr bwMode="auto">
          <a:xfrm>
            <a:off x="4415816" y="4148919"/>
            <a:ext cx="3520231" cy="251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7" b="11748"/>
          <a:stretch/>
        </p:blipFill>
        <p:spPr bwMode="auto">
          <a:xfrm>
            <a:off x="0" y="1154096"/>
            <a:ext cx="12192000" cy="57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16200000">
            <a:off x="3325459" y="2060684"/>
            <a:ext cx="5666827" cy="392780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5400000">
            <a:off x="6786802" y="-1400755"/>
            <a:ext cx="2813368" cy="7997032"/>
          </a:xfrm>
          <a:prstGeom prst="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4274" y="1495265"/>
            <a:ext cx="3057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Portal da Transparência</a:t>
            </a:r>
            <a:endParaRPr lang="pt-BR" sz="36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pt-BR" sz="2000" b="1" dirty="0" smtClean="0">
                <a:solidFill>
                  <a:prstClr val="white"/>
                </a:solidFill>
              </a:rPr>
              <a:t>Criado em 2004, está em processo de renovação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4274" y="3374234"/>
            <a:ext cx="27589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prstClr val="white"/>
                </a:solidFill>
              </a:rPr>
              <a:t>Informações sobre gastos diretos do Governo Federal, transferências de recursos, servidores, programas sociais, imóveis funcionais, punições a empresas, entidades sem fins lucrativos e servidores.</a:t>
            </a:r>
          </a:p>
          <a:p>
            <a:r>
              <a:rPr lang="pt-BR" sz="1600" dirty="0" smtClean="0">
                <a:solidFill>
                  <a:prstClr val="white"/>
                </a:solidFill>
              </a:rPr>
              <a:t>Páginas da transparência informam os convênios e recursos federais recebidos por cada estado ou município.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79707" y="2512460"/>
            <a:ext cx="22365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R$ 17 trilhões</a:t>
            </a:r>
          </a:p>
          <a:p>
            <a:pPr algn="ctr"/>
            <a:r>
              <a:rPr lang="pt-B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em despesas</a:t>
            </a:r>
            <a:endParaRPr lang="pt-BR" sz="2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174677" y="2512460"/>
            <a:ext cx="22365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R$ 14 trilhões</a:t>
            </a:r>
          </a:p>
          <a:p>
            <a:pPr algn="ctr"/>
            <a:r>
              <a:rPr lang="pt-B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em receitas</a:t>
            </a:r>
            <a:endParaRPr lang="pt-BR" sz="2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48976" y="5407846"/>
            <a:ext cx="3468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bg1"/>
                </a:solidFill>
              </a:rPr>
              <a:t>R$ 406 </a:t>
            </a:r>
            <a:r>
              <a:rPr lang="es-CR" sz="2800" b="1" dirty="0" err="1" smtClean="0">
                <a:solidFill>
                  <a:schemeClr val="bg1"/>
                </a:solidFill>
              </a:rPr>
              <a:t>bilhões</a:t>
            </a:r>
            <a:endParaRPr lang="es-CR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CR" sz="22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em</a:t>
            </a:r>
            <a:r>
              <a:rPr lang="es-C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CR" sz="22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convênios</a:t>
            </a:r>
            <a:r>
              <a:rPr lang="es-C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e </a:t>
            </a:r>
            <a:r>
              <a:rPr lang="es-CR" sz="22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outros</a:t>
            </a:r>
            <a:r>
              <a:rPr lang="es-CR" sz="22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instrumentos de </a:t>
            </a:r>
            <a:r>
              <a:rPr lang="es-CR" sz="22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repasse</a:t>
            </a:r>
            <a:endParaRPr lang="es-CR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38062" y="5253957"/>
            <a:ext cx="1978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</a:rPr>
              <a:t>1,2 </a:t>
            </a:r>
            <a:r>
              <a:rPr lang="es-CR" sz="3200" b="1" dirty="0" err="1">
                <a:solidFill>
                  <a:schemeClr val="bg1"/>
                </a:solidFill>
              </a:rPr>
              <a:t>milhão</a:t>
            </a:r>
            <a:endParaRPr lang="es-CR" sz="3200" b="1" dirty="0">
              <a:solidFill>
                <a:schemeClr val="bg1"/>
              </a:solidFill>
            </a:endParaRPr>
          </a:p>
          <a:p>
            <a:pPr algn="ctr"/>
            <a:r>
              <a:rPr lang="es-CR" sz="2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</a:t>
            </a:r>
            <a:r>
              <a:rPr lang="es-CR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servidores</a:t>
            </a:r>
            <a:endParaRPr lang="es-CR" sz="2800" b="1" dirty="0">
              <a:solidFill>
                <a:schemeClr val="bg1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85" y="1653779"/>
            <a:ext cx="797230" cy="79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image.freepik.com/free-icon/saving-a-dollar-coin-in-a-pig-moneybox_318-373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236" y1="19329" x2="52236" y2="19329"/>
                        <a14:foregroundMark x1="43131" y1="23163" x2="43131" y2="23163"/>
                        <a14:foregroundMark x1="36581" y1="11182" x2="36581" y2="1118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4" y="1524473"/>
            <a:ext cx="926536" cy="9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68" y="4140587"/>
            <a:ext cx="1113370" cy="111337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8" y="4210900"/>
            <a:ext cx="1127434" cy="11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5053</Words>
  <Application>Microsoft Office PowerPoint</Application>
  <PresentationFormat>Personalizar</PresentationFormat>
  <Paragraphs>558</Paragraphs>
  <Slides>20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Augusto Ferreira Ventura</dc:creator>
  <cp:lastModifiedBy>Marcos Gerhardt Lindenmayer</cp:lastModifiedBy>
  <cp:revision>390</cp:revision>
  <cp:lastPrinted>2016-06-22T15:55:54Z</cp:lastPrinted>
  <dcterms:created xsi:type="dcterms:W3CDTF">2016-01-28T19:17:26Z</dcterms:created>
  <dcterms:modified xsi:type="dcterms:W3CDTF">2016-06-27T20:04:50Z</dcterms:modified>
</cp:coreProperties>
</file>