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8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367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65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895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24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30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73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656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78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71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73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842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E56F3-CA09-41AF-9713-956F0A936AA6}" type="datetimeFigureOut">
              <a:rPr lang="pt-BR" smtClean="0"/>
              <a:t>03/07/18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FF350-5860-4740-854A-B9C6A89FAA4D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92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2.emf"/><Relationship Id="rId7" Type="http://schemas.openxmlformats.org/officeDocument/2006/relationships/image" Target="../media/image3.jpeg"/><Relationship Id="rId8" Type="http://schemas.openxmlformats.org/officeDocument/2006/relationships/image" Target="../media/image4.png"/><Relationship Id="rId9" Type="http://schemas.openxmlformats.org/officeDocument/2006/relationships/hyperlink" Target="http://www.sineperj.org.br/" TargetMode="External"/><Relationship Id="rId10" Type="http://schemas.openxmlformats.org/officeDocument/2006/relationships/hyperlink" Target="mailto:presidente@sineperj.org.br" TargetMode="External"/><Relationship Id="rId11" Type="http://schemas.openxmlformats.org/officeDocument/2006/relationships/hyperlink" Target="mailto:contato@sineperj.org.br" TargetMode="External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0" y="6347982"/>
            <a:ext cx="12123176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6657553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2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sp>
        <p:nvSpPr>
          <p:cNvPr id="11" name="Título 1"/>
          <p:cNvSpPr txBox="1">
            <a:spLocks/>
          </p:cNvSpPr>
          <p:nvPr/>
        </p:nvSpPr>
        <p:spPr>
          <a:xfrm>
            <a:off x="1476822" y="882893"/>
            <a:ext cx="9121618" cy="138256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dirty="0">
                <a:solidFill>
                  <a:srgbClr val="93A299">
                    <a:lumMod val="50000"/>
                  </a:srgbClr>
                </a:solidFill>
                <a:latin typeface="Arial"/>
              </a:rPr>
              <a:t>PLS nº 278/2016 </a:t>
            </a:r>
            <a:endParaRPr lang="pt-BR" sz="2000" b="1" dirty="0" smtClean="0">
              <a:solidFill>
                <a:srgbClr val="93A299">
                  <a:lumMod val="50000"/>
                </a:srgbClr>
              </a:solidFill>
              <a:latin typeface="Arial"/>
            </a:endParaRPr>
          </a:p>
          <a:p>
            <a:pPr algn="ctr"/>
            <a:endParaRPr lang="pt-BR" sz="2000" b="1" dirty="0" smtClean="0">
              <a:solidFill>
                <a:srgbClr val="93A299">
                  <a:lumMod val="50000"/>
                </a:srgbClr>
              </a:solidFill>
              <a:latin typeface="Arial"/>
            </a:endParaRPr>
          </a:p>
          <a:p>
            <a:pPr algn="ctr"/>
            <a:endParaRPr lang="pt-BR" sz="2000" b="1" dirty="0">
              <a:solidFill>
                <a:srgbClr val="93A299">
                  <a:lumMod val="50000"/>
                </a:srgbClr>
              </a:solidFill>
              <a:latin typeface="Arial"/>
            </a:endParaRPr>
          </a:p>
          <a:p>
            <a:pPr algn="ctr"/>
            <a:r>
              <a:rPr lang="pt-BR" sz="2000" b="1" dirty="0" smtClean="0">
                <a:solidFill>
                  <a:srgbClr val="93A299">
                    <a:lumMod val="50000"/>
                  </a:srgbClr>
                </a:solidFill>
                <a:latin typeface="Arial"/>
              </a:rPr>
              <a:t>Iniciativa: </a:t>
            </a:r>
            <a:r>
              <a:rPr lang="pt-BR" sz="2000" b="1" dirty="0">
                <a:solidFill>
                  <a:srgbClr val="93A299">
                    <a:lumMod val="50000"/>
                  </a:srgbClr>
                </a:solidFill>
                <a:latin typeface="Arial"/>
              </a:rPr>
              <a:t>Senador Romário       </a:t>
            </a:r>
            <a:r>
              <a:rPr lang="pt-BR" sz="2000" b="1" dirty="0" smtClean="0">
                <a:solidFill>
                  <a:srgbClr val="93A299">
                    <a:lumMod val="50000"/>
                  </a:srgbClr>
                </a:solidFill>
                <a:latin typeface="Arial"/>
              </a:rPr>
              <a:t>Relatoria: </a:t>
            </a:r>
            <a:r>
              <a:rPr lang="pt-BR" sz="2000" b="1" dirty="0">
                <a:solidFill>
                  <a:srgbClr val="93A299">
                    <a:lumMod val="50000"/>
                  </a:srgbClr>
                </a:solidFill>
                <a:latin typeface="Arial"/>
              </a:rPr>
              <a:t>Senador Capiberibe</a:t>
            </a:r>
          </a:p>
        </p:txBody>
      </p:sp>
      <p:sp>
        <p:nvSpPr>
          <p:cNvPr id="12" name="Subtítulo 2"/>
          <p:cNvSpPr>
            <a:spLocks noGrp="1"/>
          </p:cNvSpPr>
          <p:nvPr>
            <p:ph type="subTitle" idx="1"/>
          </p:nvPr>
        </p:nvSpPr>
        <p:spPr>
          <a:xfrm>
            <a:off x="612478" y="2711801"/>
            <a:ext cx="10555227" cy="1582288"/>
          </a:xfrm>
        </p:spPr>
        <p:txBody>
          <a:bodyPr anchor="ctr">
            <a:noAutofit/>
          </a:bodyPr>
          <a:lstStyle/>
          <a:p>
            <a:pPr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  <a:defRPr/>
            </a:pPr>
            <a:r>
              <a:rPr lang="pt-BR" sz="1800" dirty="0" smtClean="0">
                <a:solidFill>
                  <a:srgbClr val="FFFFFF">
                    <a:lumMod val="50000"/>
                  </a:srgbClr>
                </a:solidFill>
                <a:latin typeface="Arial"/>
              </a:rPr>
              <a:t>Altera </a:t>
            </a:r>
            <a:r>
              <a:rPr lang="pt-BR" sz="18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a Lei </a:t>
            </a:r>
            <a:r>
              <a:rPr lang="pt-BR" sz="1800" dirty="0" smtClean="0">
                <a:solidFill>
                  <a:srgbClr val="FFFFFF">
                    <a:lumMod val="50000"/>
                  </a:srgbClr>
                </a:solidFill>
                <a:latin typeface="Arial"/>
              </a:rPr>
              <a:t>n</a:t>
            </a:r>
            <a:r>
              <a:rPr lang="pt-BR" sz="18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º</a:t>
            </a:r>
            <a:r>
              <a:rPr lang="pt-BR" sz="1800" dirty="0" smtClean="0">
                <a:solidFill>
                  <a:srgbClr val="FFFFFF">
                    <a:lumMod val="50000"/>
                  </a:srgbClr>
                </a:solidFill>
                <a:latin typeface="Arial"/>
              </a:rPr>
              <a:t> </a:t>
            </a:r>
            <a:r>
              <a:rPr lang="pt-BR" sz="18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13.146, de 6 de julho de 2015, que institui a Lei Brasileira de Inclusão da Pessoa com Deficiência, para </a:t>
            </a:r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dispor</a:t>
            </a:r>
            <a:r>
              <a:rPr lang="pt-BR" sz="18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 sobre o apoio aos educandos com deficiência nas instituições de ensino.</a:t>
            </a:r>
          </a:p>
          <a:p>
            <a:pPr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  <a:defRPr/>
            </a:pPr>
            <a:endParaRPr lang="pt-BR" sz="14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476656" y="4341602"/>
            <a:ext cx="10885250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Comic Sans MS" charset="0"/>
                <a:ea typeface="Calibri" charset="0"/>
                <a:cs typeface="Arial" charset="0"/>
              </a:rPr>
              <a:t>A PRÁTICA DA INCLUSÃO ESCOLAR CONSTRUÍDA COM RESPONSABILIDADE, ÉTICA E 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mic Sans MS" charset="0"/>
                <a:ea typeface="Calibri" charset="0"/>
                <a:cs typeface="Arial" charset="0"/>
              </a:rPr>
              <a:t>EMPATIA,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  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mic Sans MS" charset="0"/>
                <a:ea typeface="Calibri" charset="0"/>
                <a:cs typeface="Arial" charset="0"/>
              </a:rPr>
              <a:t>É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Comic Sans MS" charset="0"/>
                <a:ea typeface="Calibri" charset="0"/>
                <a:cs typeface="Arial" charset="0"/>
              </a:rPr>
              <a:t>UM DOS CAMINHOS PARA A FORMAÇÃO DE UMA SOCIEDADE EM CRESCENTE EVOLUÇÃO.</a:t>
            </a:r>
            <a:endParaRPr lang="pt-BR" dirty="0">
              <a:solidFill>
                <a:schemeClr val="bg1">
                  <a:lumMod val="50000"/>
                </a:schemeClr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2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-1" y="6338149"/>
            <a:ext cx="12075157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1390936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2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sp>
        <p:nvSpPr>
          <p:cNvPr id="11" name="Título 1"/>
          <p:cNvSpPr txBox="1">
            <a:spLocks/>
          </p:cNvSpPr>
          <p:nvPr/>
        </p:nvSpPr>
        <p:spPr>
          <a:xfrm>
            <a:off x="1787174" y="1066373"/>
            <a:ext cx="7772400" cy="4490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pt-BR" sz="2000" b="1" u="sng" dirty="0">
                <a:latin typeface="Arial" charset="0"/>
                <a:ea typeface="Arial" charset="0"/>
                <a:cs typeface="Arial" charset="0"/>
              </a:rPr>
              <a:t>DESTAQUE 1</a:t>
            </a:r>
            <a:r>
              <a:rPr lang="pt-BR" sz="2000" b="1" dirty="0">
                <a:latin typeface="Arial" charset="0"/>
                <a:ea typeface="Arial" charset="0"/>
                <a:cs typeface="Arial" charset="0"/>
              </a:rPr>
              <a:t> </a:t>
            </a:r>
            <a:endParaRPr kumimoji="0" lang="pt-BR" sz="2000" b="1" i="0" u="none" strike="noStrike" kern="1200" cap="all" spc="-100" normalizeH="0" baseline="0" noProof="0" dirty="0">
              <a:ln>
                <a:noFill/>
              </a:ln>
              <a:solidFill>
                <a:srgbClr val="D2533C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978408" y="2106593"/>
            <a:ext cx="10478486" cy="1243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pt-B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Inciso </a:t>
            </a:r>
            <a:r>
              <a:rPr lang="pt-B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XIII, do Art. </a:t>
            </a:r>
            <a:r>
              <a:rPr lang="pt-B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3º </a:t>
            </a:r>
            <a:r>
              <a:rPr lang="pt-B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- </a:t>
            </a:r>
            <a:r>
              <a:rPr lang="pt-BR" sz="1800" b="1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accent6">
                      <a:lumMod val="60000"/>
                      <a:lumOff val="40000"/>
                    </a:schemeClr>
                  </a:solidFill>
                </a:uFill>
                <a:latin typeface="Arial" charset="0"/>
                <a:ea typeface="Arial" charset="0"/>
                <a:cs typeface="Arial" charset="0"/>
              </a:rPr>
              <a:t>apoio</a:t>
            </a:r>
            <a:r>
              <a:rPr lang="pt-BR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escolar</a:t>
            </a:r>
            <a:r>
              <a:rPr lang="pt-B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: apoio em atividades de alimentação, cuidados pessoais e locomoção, </a:t>
            </a:r>
            <a:r>
              <a:rPr lang="pt-BR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bem como na inclusão pedagógica</a:t>
            </a:r>
            <a:r>
              <a:rPr lang="pt-B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do estudante com deficiência, sob a forma de </a:t>
            </a:r>
            <a:r>
              <a:rPr lang="pt-BR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acompanhamento individualizado e de promoção, em caráter geral, da inclusão na instituição de ensino e em sua proposta </a:t>
            </a:r>
            <a:r>
              <a:rPr lang="pt-BR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político-pedagógica</a:t>
            </a:r>
            <a:r>
              <a:rPr lang="pt-B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”</a:t>
            </a:r>
            <a:endParaRPr lang="pt-BR" sz="1800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84424" y="3806728"/>
            <a:ext cx="10800348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COMENTÁRIO: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Importante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acréscimo, que vem trazer o aspecto pedagógico da função do profissional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de apoio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e ainda esclarecer toda a atuação possível no ambiente pedagógico, o fazer pedagógico individualizado e a garantia do caráter de promoção.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407897" y="3073528"/>
            <a:ext cx="10087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(Grifo Nosso)</a:t>
            </a:r>
          </a:p>
        </p:txBody>
      </p:sp>
    </p:spTree>
    <p:extLst>
      <p:ext uri="{BB962C8B-B14F-4D97-AF65-F5344CB8AC3E}">
        <p14:creationId xmlns:p14="http://schemas.microsoft.com/office/powerpoint/2010/main" val="34949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-1" y="6338149"/>
            <a:ext cx="12075157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1652852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6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sp>
        <p:nvSpPr>
          <p:cNvPr id="10" name="Título 1"/>
          <p:cNvSpPr txBox="1">
            <a:spLocks/>
          </p:cNvSpPr>
          <p:nvPr/>
        </p:nvSpPr>
        <p:spPr>
          <a:xfrm>
            <a:off x="1787174" y="1134469"/>
            <a:ext cx="7772400" cy="4490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pt-BR" sz="2000" b="1" u="sng" dirty="0">
                <a:latin typeface="Arial" charset="0"/>
                <a:ea typeface="Arial" charset="0"/>
                <a:cs typeface="Arial" charset="0"/>
              </a:rPr>
              <a:t>DESTAQUE </a:t>
            </a:r>
            <a:r>
              <a:rPr lang="pt-BR" sz="2000" b="1" u="sng" dirty="0" smtClean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kumimoji="0" lang="pt-BR" sz="2000" b="1" i="0" u="none" strike="noStrike" kern="1200" cap="all" spc="-100" normalizeH="0" baseline="0" noProof="0" dirty="0">
              <a:ln>
                <a:noFill/>
              </a:ln>
              <a:solidFill>
                <a:srgbClr val="D2533C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0306" y="2382624"/>
            <a:ext cx="11069618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Inciso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XVI, do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Art. 28º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-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acessibilidade para todos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os estudantes, trabalhadores da educação e demais integrantes da comunidade escolar às edificações, aos ambientes,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ao material pedagógico e a todos os recursos e atividades necessários para a efetiva inclusão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em todas as modalidades de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ensino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”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30306" y="4103864"/>
            <a:ext cx="11069618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COMENTÁRIO: Importante inserção de itens que facilitam e possibilitam o acesso ao aprendizado como o material pedagógico, os recursos e as atividades necessárias para a garantia da efetiva prática pedagógica inclusiva.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500914" y="3343190"/>
            <a:ext cx="10087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(Grifo Nosso)</a:t>
            </a:r>
          </a:p>
        </p:txBody>
      </p:sp>
    </p:spTree>
    <p:extLst>
      <p:ext uri="{BB962C8B-B14F-4D97-AF65-F5344CB8AC3E}">
        <p14:creationId xmlns:p14="http://schemas.microsoft.com/office/powerpoint/2010/main" val="24912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-1" y="6338149"/>
            <a:ext cx="12075157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08793620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8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sp>
        <p:nvSpPr>
          <p:cNvPr id="10" name="Título 1"/>
          <p:cNvSpPr txBox="1">
            <a:spLocks/>
          </p:cNvSpPr>
          <p:nvPr/>
        </p:nvSpPr>
        <p:spPr>
          <a:xfrm>
            <a:off x="1787174" y="1095556"/>
            <a:ext cx="7772400" cy="4490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pt-BR" sz="2000" b="1" u="sng" dirty="0">
                <a:latin typeface="Arial" charset="0"/>
                <a:ea typeface="Arial" charset="0"/>
                <a:cs typeface="Arial" charset="0"/>
              </a:rPr>
              <a:t>DESTAQUE </a:t>
            </a:r>
            <a:r>
              <a:rPr lang="pt-BR" sz="2000" b="1" u="sng" dirty="0" smtClean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kumimoji="0" lang="pt-BR" sz="2000" b="1" i="0" u="none" strike="noStrike" kern="1200" cap="all" spc="-100" normalizeH="0" baseline="0" noProof="0" dirty="0">
              <a:ln>
                <a:noFill/>
              </a:ln>
              <a:solidFill>
                <a:srgbClr val="D2533C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76518" y="1979059"/>
            <a:ext cx="11187953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Inciso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XVII, do Art.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28º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-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apoio escolar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sendo garantida a oferta de profissionais de apoio escolar aos estudantes com deficiência,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na razão de um profissional para cada grupo de, no máximo, 3 alunos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a fim de auxiliar na superação de barreiras e no atendimento de suas necessidades pessoais e pedagógicas, e de profissionais ou serviços de promoção da inclusão em caráter geral, conforme prevê o art.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3º,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inciso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XIII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”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76517" y="3815155"/>
            <a:ext cx="11187953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COMENTÁRIO: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Vem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preencher a lacuna do instrumento legislativo citado – Lei Federal nº 13.146/15 – esclarecendo o papel do profissional de apoio escolar, mencionando e fortalecendo o aspecto pedagógico, estabelecendo um limite positivo no atendimento e, consequentemente, promovendo avanços no processo de inclusão escolar em classe regular, de forma a garantir o desenvolvimento do potencial de aprendizado e de autonomia, dentro da real possibilidade de cada estudante com deficiência. A relação de um apoio escolar por estudante, deve ser respeitada quando necessária.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0555732" y="3212669"/>
            <a:ext cx="10087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(Grifo Nosso)</a:t>
            </a:r>
          </a:p>
        </p:txBody>
      </p:sp>
    </p:spTree>
    <p:extLst>
      <p:ext uri="{BB962C8B-B14F-4D97-AF65-F5344CB8AC3E}">
        <p14:creationId xmlns:p14="http://schemas.microsoft.com/office/powerpoint/2010/main" val="118940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-1" y="6338149"/>
            <a:ext cx="12075157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834352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2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sp>
        <p:nvSpPr>
          <p:cNvPr id="10" name="Título 1"/>
          <p:cNvSpPr txBox="1">
            <a:spLocks/>
          </p:cNvSpPr>
          <p:nvPr/>
        </p:nvSpPr>
        <p:spPr>
          <a:xfrm>
            <a:off x="1787174" y="988551"/>
            <a:ext cx="7772400" cy="4490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pt-BR" sz="2000" b="1" u="sng" dirty="0">
                <a:latin typeface="Arial" charset="0"/>
                <a:ea typeface="Arial" charset="0"/>
                <a:cs typeface="Arial" charset="0"/>
              </a:rPr>
              <a:t>DESTAQUE 4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kumimoji="0" lang="pt-BR" sz="2000" b="1" i="0" u="none" strike="noStrike" kern="1200" cap="all" spc="-100" normalizeH="0" baseline="0" noProof="0" dirty="0">
              <a:ln>
                <a:noFill/>
              </a:ln>
              <a:solidFill>
                <a:srgbClr val="D2533C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01215" y="2134692"/>
            <a:ext cx="1106961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Art. 28º § 3º - </a:t>
            </a:r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 formação do profissional de apoio escolar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far-se-á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em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nível superior, admitida como formação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mínima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para atuação na educação básica, a oferecida em nível médio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”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01215" y="3635036"/>
            <a:ext cx="11252498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COMENTÁRIO: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Define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a formação do profissional de apoio, esclarecendo os limites, do ideal ao mínimo, em consonância com a realidade brasileira, onde a oferta de formação para profissional de apoio escolar, é ainda muito reduzida nos cursos de graduação do país.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0362094" y="2762558"/>
            <a:ext cx="10087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(Grifo Nosso)</a:t>
            </a:r>
          </a:p>
        </p:txBody>
      </p:sp>
    </p:spTree>
    <p:extLst>
      <p:ext uri="{BB962C8B-B14F-4D97-AF65-F5344CB8AC3E}">
        <p14:creationId xmlns:p14="http://schemas.microsoft.com/office/powerpoint/2010/main" val="419784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-1" y="6338149"/>
            <a:ext cx="12075157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4525117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4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sp>
        <p:nvSpPr>
          <p:cNvPr id="10" name="Título 1"/>
          <p:cNvSpPr txBox="1">
            <a:spLocks/>
          </p:cNvSpPr>
          <p:nvPr/>
        </p:nvSpPr>
        <p:spPr>
          <a:xfrm>
            <a:off x="1787174" y="910732"/>
            <a:ext cx="7772400" cy="4490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pt-BR" sz="2000" b="1" u="sng" dirty="0">
                <a:latin typeface="Arial" charset="0"/>
                <a:ea typeface="Arial" charset="0"/>
                <a:cs typeface="Arial" charset="0"/>
              </a:rPr>
              <a:t>DESTAQUE </a:t>
            </a:r>
            <a:r>
              <a:rPr lang="pt-BR" sz="2000" b="1" u="sng" dirty="0" smtClean="0">
                <a:latin typeface="Arial" charset="0"/>
                <a:ea typeface="Arial" charset="0"/>
                <a:cs typeface="Arial" charset="0"/>
              </a:rPr>
              <a:t>5</a:t>
            </a:r>
            <a:r>
              <a:rPr lang="pt-BR" sz="2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kumimoji="0" lang="pt-BR" sz="2000" b="1" i="0" u="none" strike="noStrike" kern="1200" cap="all" spc="-100" normalizeH="0" baseline="0" noProof="0" dirty="0">
              <a:ln>
                <a:noFill/>
              </a:ln>
              <a:solidFill>
                <a:srgbClr val="D2533C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47426" y="1886767"/>
            <a:ext cx="11338560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“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Art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.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28º § 4º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- Será admitido, mediante prévia anuência da instituição de ensino,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que o estudante com deficiência ou sua família contratem profissional de apoio escolar de sua própria escolha, responsabilizando-se integralmente nesse caso, pelo pagamento de sua remuneração e de quaisquer encargos, sem ônus para a instituição de ensino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, que todavia, responsabilizar-se-á por articular o trabalho desse profissional ao seu projeto político-pedagógico e poderá impor a observância de normas internas de conduta profissional aplicáveis aos seus próprios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funcionários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”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Calibri" charset="0"/>
              <a:cs typeface="Times New Roman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47426" y="4018903"/>
            <a:ext cx="11338560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COMENTÁRIO: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Mantendo 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a continuidade da garantia da obrigatoriedade da escola em oferecer o profissional de apoio, sem custo adicional para a família, este destaque é importante na medida em atende uma demanda recorrente das famílias nas escolas e facilita o processo, nos casos de difícil prognóstico de inclusão escolar, a partir da continuidade do vínculo do profissional de apoio com o estudante, trazendo ampliação de possibilidades para a prática inclusiva e retratando a vivência do cotidiano escolar a partir da vigência da Lei 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nº 13.146/15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Calibri" charset="0"/>
                <a:cs typeface="Times New Roman" charset="0"/>
              </a:rPr>
              <a:t>. 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0577248" y="3457439"/>
            <a:ext cx="10087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(Grifo Nosso)</a:t>
            </a:r>
          </a:p>
        </p:txBody>
      </p:sp>
    </p:spTree>
    <p:extLst>
      <p:ext uri="{BB962C8B-B14F-4D97-AF65-F5344CB8AC3E}">
        <p14:creationId xmlns:p14="http://schemas.microsoft.com/office/powerpoint/2010/main" val="53329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859609"/>
              </p:ext>
            </p:extLst>
          </p:nvPr>
        </p:nvGraphicFramePr>
        <p:xfrm>
          <a:off x="0" y="25758"/>
          <a:ext cx="12191999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CorelDRAW" r:id="rId3" imgW="8066950" imgH="594738" progId="CorelDRAW.Graphic.13">
                  <p:embed/>
                </p:oleObj>
              </mc:Choice>
              <mc:Fallback>
                <p:oleObj name="CorelDRAW" r:id="rId3" imgW="8066950" imgH="594738" progId="CorelDRAW.Graphic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5758"/>
                        <a:ext cx="12191999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-1" y="6338149"/>
            <a:ext cx="12075157" cy="420255"/>
            <a:chOff x="-1" y="6338149"/>
            <a:chExt cx="12075157" cy="420255"/>
          </a:xfrm>
        </p:grpSpPr>
        <p:graphicFrame>
          <p:nvGraphicFramePr>
            <p:cNvPr id="7" name="Obje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495190"/>
                </p:ext>
              </p:extLst>
            </p:nvPr>
          </p:nvGraphicFramePr>
          <p:xfrm>
            <a:off x="-1" y="6533329"/>
            <a:ext cx="10433449" cy="47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6" name="CorelDRAW" r:id="rId5" imgW="6273485" imgH="48368" progId="CorelDRAW.Graphic.13">
                    <p:embed/>
                  </p:oleObj>
                </mc:Choice>
                <mc:Fallback>
                  <p:oleObj name="CorelDRAW" r:id="rId5" imgW="6273485" imgH="48368" progId="CorelDRAW.Graphic.1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" y="6533329"/>
                          <a:ext cx="10433449" cy="47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448" y="6338149"/>
              <a:ext cx="1641708" cy="420255"/>
            </a:xfrm>
            <a:prstGeom prst="rect">
              <a:avLst/>
            </a:prstGeom>
          </p:spPr>
        </p:pic>
      </p:grpSp>
      <p:pic>
        <p:nvPicPr>
          <p:cNvPr id="3" name="Image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768" y="2825204"/>
            <a:ext cx="5005465" cy="127847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528735" y="4451506"/>
            <a:ext cx="63409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Av. Amaral Peixoto nº 500 </a:t>
            </a:r>
            <a:r>
              <a:rPr lang="mr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Salas 1205/1207 Centro </a:t>
            </a:r>
            <a:r>
              <a:rPr lang="mr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</a:t>
            </a:r>
            <a:r>
              <a:rPr lang="pt-B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B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Niter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ói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mr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RJ</a:t>
            </a:r>
          </a:p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Tel: 21 2717-5812  -  Fax: 21 2717-4915</a:t>
            </a:r>
          </a:p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9"/>
              </a:rPr>
              <a:t>www.sineperj.org.br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10"/>
              </a:rPr>
              <a:t>presidente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10"/>
              </a:rPr>
              <a:t>@sineperj.org.br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hlinkClick r:id="rId11"/>
              </a:rPr>
              <a:t>contato@sineperj.org.br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70808" y="2118888"/>
            <a:ext cx="17677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Obrigada!</a:t>
            </a:r>
            <a:endParaRPr lang="pt-BR" sz="2500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40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765</Words>
  <Application>Microsoft Macintosh PowerPoint</Application>
  <PresentationFormat>Widescreen</PresentationFormat>
  <Paragraphs>32</Paragraphs>
  <Slides>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5" baseType="lpstr">
      <vt:lpstr>Calibri</vt:lpstr>
      <vt:lpstr>Calibri Light</vt:lpstr>
      <vt:lpstr>Comic Sans MS</vt:lpstr>
      <vt:lpstr>Mangal</vt:lpstr>
      <vt:lpstr>Times New Roman</vt:lpstr>
      <vt:lpstr>Arial</vt:lpstr>
      <vt:lpstr>Tema do Office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Priscila</dc:creator>
  <cp:lastModifiedBy>Usuário do Microsoft Office</cp:lastModifiedBy>
  <cp:revision>33</cp:revision>
  <dcterms:created xsi:type="dcterms:W3CDTF">2018-03-13T22:47:29Z</dcterms:created>
  <dcterms:modified xsi:type="dcterms:W3CDTF">2018-07-03T17:52:17Z</dcterms:modified>
</cp:coreProperties>
</file>