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6" r:id="rId3"/>
    <p:sldId id="290" r:id="rId4"/>
    <p:sldId id="288" r:id="rId5"/>
    <p:sldId id="283" r:id="rId6"/>
    <p:sldId id="284" r:id="rId7"/>
    <p:sldId id="289" r:id="rId8"/>
    <p:sldId id="285" r:id="rId9"/>
    <p:sldId id="287" r:id="rId10"/>
    <p:sldId id="258" r:id="rId11"/>
    <p:sldId id="259" r:id="rId12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6D53-6955-4871-BADC-86F6DD913031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8990A-F9D1-4DD5-9EB8-34CA54FDA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798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71079-C3F4-48FD-9E43-826666F137DD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1C804-D7A5-4FC2-B5DE-385A84B8F3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89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98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/>
          <a:stretch/>
        </p:blipFill>
        <p:spPr bwMode="auto">
          <a:xfrm>
            <a:off x="0" y="1588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577787" y="2564904"/>
            <a:ext cx="7988424" cy="1038323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80000"/>
              </a:lnSpc>
              <a:defRPr lang="pt-BR" sz="4400" b="1" kern="1200" dirty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r>
              <a:rPr lang="pt-BR" dirty="0"/>
              <a:t>Título do</a:t>
            </a:r>
            <a:br>
              <a:rPr lang="pt-BR" dirty="0"/>
            </a:br>
            <a:r>
              <a:rPr lang="pt-BR" dirty="0"/>
              <a:t>Separador</a:t>
            </a:r>
          </a:p>
        </p:txBody>
      </p:sp>
    </p:spTree>
    <p:extLst>
      <p:ext uri="{BB962C8B-B14F-4D97-AF65-F5344CB8AC3E}">
        <p14:creationId xmlns:p14="http://schemas.microsoft.com/office/powerpoint/2010/main" val="171656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/>
          <a:stretch/>
        </p:blipFill>
        <p:spPr bwMode="auto">
          <a:xfrm>
            <a:off x="0" y="-27384"/>
            <a:ext cx="9144000" cy="74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2079"/>
            <a:ext cx="5816016" cy="523220"/>
          </a:xfrm>
          <a:noFill/>
        </p:spPr>
        <p:txBody>
          <a:bodyPr wrap="none" rtlCol="0">
            <a:spAutoFit/>
          </a:bodyPr>
          <a:lstStyle>
            <a:lvl1pPr algn="l">
              <a:defRPr lang="pt-BR" sz="2800" b="1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marL="0" lvl="0" algn="l" defTabSz="457200"/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42934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/>
          <a:stretch/>
        </p:blipFill>
        <p:spPr bwMode="auto">
          <a:xfrm>
            <a:off x="0" y="-27384"/>
            <a:ext cx="9144000" cy="74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7544" y="82079"/>
            <a:ext cx="5816016" cy="523220"/>
          </a:xfrm>
          <a:noFill/>
        </p:spPr>
        <p:txBody>
          <a:bodyPr wrap="none" rtlCol="0">
            <a:spAutoFit/>
          </a:bodyPr>
          <a:lstStyle>
            <a:lvl1pPr algn="l">
              <a:defRPr lang="pt-BR" sz="2800" b="1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marL="0" lvl="0" algn="l" defTabSz="457200"/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7315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/>
          <a:stretch/>
        </p:blipFill>
        <p:spPr bwMode="auto">
          <a:xfrm>
            <a:off x="0" y="-27384"/>
            <a:ext cx="9144000" cy="74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82079"/>
            <a:ext cx="5816016" cy="523220"/>
          </a:xfrm>
          <a:noFill/>
        </p:spPr>
        <p:txBody>
          <a:bodyPr wrap="none" rtlCol="0">
            <a:spAutoFit/>
          </a:bodyPr>
          <a:lstStyle>
            <a:lvl1pPr algn="l">
              <a:defRPr lang="pt-BR" sz="2800" b="1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marL="0" lvl="0" algn="l" defTabSz="457200"/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4732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/>
          <a:stretch/>
        </p:blipFill>
        <p:spPr bwMode="auto">
          <a:xfrm>
            <a:off x="0" y="1588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323528" y="4978042"/>
            <a:ext cx="8568952" cy="1200329"/>
          </a:xfrm>
          <a:noFill/>
        </p:spPr>
        <p:txBody>
          <a:bodyPr wrap="square" rtlCol="0">
            <a:spAutoFit/>
          </a:bodyPr>
          <a:lstStyle>
            <a:lvl1pPr marL="0" algn="ctr" defTabSz="457200" rtl="0" eaLnBrk="1" latinLnBrk="0" hangingPunct="1">
              <a:defRPr lang="en-US" sz="1800" kern="1200" dirty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  <a:latin typeface="Trebuchet MS"/>
                <a:cs typeface="Trebuchet MS"/>
              </a:rPr>
              <a:t>Nome do Palestrante</a:t>
            </a:r>
            <a:br>
              <a:rPr lang="pt-BR" b="1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pt-BR" dirty="0">
                <a:solidFill>
                  <a:schemeClr val="bg1"/>
                </a:solidFill>
                <a:latin typeface="Trebuchet MS"/>
                <a:cs typeface="Trebuchet MS"/>
              </a:rPr>
              <a:t>Cargo ou Função do Palestrante</a:t>
            </a:r>
            <a:br>
              <a:rPr lang="pt-BR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pt-BR" dirty="0">
                <a:solidFill>
                  <a:schemeClr val="bg1"/>
                </a:solidFill>
                <a:latin typeface="Trebuchet MS"/>
                <a:cs typeface="Trebuchet MS"/>
              </a:rPr>
              <a:t>e-mail do Palestrante</a:t>
            </a:r>
            <a:br>
              <a:rPr lang="pt-BR" dirty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pt-BR" dirty="0">
                <a:solidFill>
                  <a:schemeClr val="bg1"/>
                </a:solidFill>
                <a:latin typeface="Trebuchet MS"/>
                <a:cs typeface="Trebuchet MS"/>
              </a:rPr>
              <a:t>(61) XXXXX-XXXX</a:t>
            </a:r>
            <a:endParaRPr lang="en-US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12" y="3068960"/>
            <a:ext cx="170768" cy="2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5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DEC-4FF8-4D6E-B5E6-CBAB4A14F386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B7AED-F3F4-40E4-B618-44A5E1FC1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69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scarnesuina.com.br/qualidade/bem-estar-animal-na-suinocultur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55576" y="1227300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pt-BR" sz="4000" b="1" kern="1200" baseline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algn="l" defTabSz="457200">
              <a:lnSpc>
                <a:spcPct val="80000"/>
              </a:lnSpc>
            </a:pPr>
            <a:r>
              <a:rPr lang="pt-BR" dirty="0" smtClean="0"/>
              <a:t>Análise dos Projetos de Leis do Senado nº 650 e 677 de 2015</a:t>
            </a:r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56645" y="2819076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2000" b="1" i="1" kern="1200">
                <a:solidFill>
                  <a:srgbClr val="FFFF00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pt-BR" dirty="0" smtClean="0"/>
              <a:t>Audiência Pública na Comissão de Agricultura e Reforma (CRA) do Senado Federal</a:t>
            </a:r>
            <a:endParaRPr lang="pt-BR" dirty="0"/>
          </a:p>
        </p:txBody>
      </p:sp>
      <p:sp>
        <p:nvSpPr>
          <p:cNvPr id="6" name="Espaço Reservado para Texto 14"/>
          <p:cNvSpPr txBox="1">
            <a:spLocks/>
          </p:cNvSpPr>
          <p:nvPr/>
        </p:nvSpPr>
        <p:spPr>
          <a:xfrm>
            <a:off x="827088" y="5158061"/>
            <a:ext cx="5761136" cy="4315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2000" b="1" i="1" kern="1200" dirty="0">
                <a:solidFill>
                  <a:srgbClr val="FFFF00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Arial" panose="020B0604020202020204" pitchFamily="34" charset="0"/>
              <a:buNone/>
            </a:pPr>
            <a:r>
              <a:rPr lang="pt-BR" dirty="0" smtClean="0"/>
              <a:t>Victor Ayres</a:t>
            </a:r>
            <a:endParaRPr lang="pt-BR" dirty="0"/>
          </a:p>
          <a:p>
            <a:pPr marL="0" indent="0" defTabSz="45720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7" name="Espaço Reservado para Texto 16"/>
          <p:cNvSpPr txBox="1">
            <a:spLocks/>
          </p:cNvSpPr>
          <p:nvPr/>
        </p:nvSpPr>
        <p:spPr>
          <a:xfrm>
            <a:off x="827584" y="5517232"/>
            <a:ext cx="5760640" cy="4324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2000" b="1" i="1" kern="1200" baseline="0" dirty="0">
                <a:solidFill>
                  <a:srgbClr val="FFFF00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Arial" panose="020B0604020202020204" pitchFamily="34" charset="0"/>
              <a:buNone/>
            </a:pPr>
            <a:r>
              <a:rPr lang="pt-BR" dirty="0" smtClean="0"/>
              <a:t>Assessor Técnico</a:t>
            </a:r>
            <a:endParaRPr lang="pt-BR" dirty="0"/>
          </a:p>
        </p:txBody>
      </p:sp>
      <p:sp>
        <p:nvSpPr>
          <p:cNvPr id="8" name="Espaço Reservado para Texto 19"/>
          <p:cNvSpPr txBox="1">
            <a:spLocks/>
          </p:cNvSpPr>
          <p:nvPr/>
        </p:nvSpPr>
        <p:spPr>
          <a:xfrm>
            <a:off x="827584" y="6093296"/>
            <a:ext cx="5760640" cy="2876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1300" b="1" i="1" kern="1200" baseline="0" dirty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Brasília-DF, </a:t>
            </a:r>
            <a:r>
              <a:rPr lang="pt-BR" dirty="0" smtClean="0"/>
              <a:t>16 </a:t>
            </a:r>
            <a:r>
              <a:rPr lang="pt-BR" dirty="0"/>
              <a:t>de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17549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/>
          <a:stretch/>
        </p:blipFill>
        <p:spPr bwMode="auto">
          <a:xfrm>
            <a:off x="-2201" y="102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frases de prioriz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576986" cy="2620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Victor Ayres</a:t>
            </a:r>
            <a:r>
              <a:rPr lang="pt-BR" b="1" dirty="0"/>
              <a:t/>
            </a:r>
            <a:br>
              <a:rPr lang="pt-BR" b="1" dirty="0"/>
            </a:br>
            <a:r>
              <a:rPr lang="pt-BR" dirty="0" smtClean="0"/>
              <a:t>assessor técnico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victor.ayres@cna.org.br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(61) </a:t>
            </a:r>
            <a:r>
              <a:rPr lang="pt-BR" dirty="0" smtClean="0"/>
              <a:t>2109-1418</a:t>
            </a:r>
            <a:endParaRPr lang="en-US" dirty="0"/>
          </a:p>
        </p:txBody>
      </p:sp>
      <p:grpSp>
        <p:nvGrpSpPr>
          <p:cNvPr id="3" name="Grupo 2"/>
          <p:cNvGrpSpPr/>
          <p:nvPr/>
        </p:nvGrpSpPr>
        <p:grpSpPr>
          <a:xfrm>
            <a:off x="6005" y="3000002"/>
            <a:ext cx="9144000" cy="471356"/>
            <a:chOff x="0" y="2959232"/>
            <a:chExt cx="9144000" cy="471356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27" b="50000"/>
            <a:stretch/>
          </p:blipFill>
          <p:spPr bwMode="auto">
            <a:xfrm>
              <a:off x="0" y="2959232"/>
              <a:ext cx="9144000" cy="471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861" y="3062511"/>
              <a:ext cx="172800" cy="23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r>
              <a:rPr lang="pt-BR" dirty="0" smtClean="0"/>
              <a:t>O produtor rural é a favor do BEA!</a:t>
            </a:r>
          </a:p>
          <a:p>
            <a:endParaRPr lang="pt-BR" sz="2000" dirty="0" smtClean="0"/>
          </a:p>
          <a:p>
            <a:pPr algn="just"/>
            <a:r>
              <a:rPr lang="pt-BR" dirty="0" smtClean="0"/>
              <a:t>Acidentes/surtos/fortuitos       X                Maus tratos</a:t>
            </a:r>
          </a:p>
          <a:p>
            <a:pPr algn="just"/>
            <a:endParaRPr lang="pt-BR" sz="2000" dirty="0"/>
          </a:p>
          <a:p>
            <a:pPr algn="just"/>
            <a:r>
              <a:rPr lang="pt-BR" dirty="0"/>
              <a:t>Realidade do campo </a:t>
            </a:r>
            <a:r>
              <a:rPr lang="pt-BR" dirty="0" smtClean="0"/>
              <a:t>                 X             Casos pontuais</a:t>
            </a:r>
            <a:endParaRPr lang="pt-BR" dirty="0"/>
          </a:p>
          <a:p>
            <a:endParaRPr lang="pt-BR" sz="2000" dirty="0"/>
          </a:p>
          <a:p>
            <a:r>
              <a:rPr lang="pt-BR" dirty="0"/>
              <a:t>Comprovação científica </a:t>
            </a:r>
            <a:r>
              <a:rPr lang="pt-BR" dirty="0" smtClean="0"/>
              <a:t>           X           Evidência científica</a:t>
            </a:r>
          </a:p>
          <a:p>
            <a:endParaRPr lang="pt-BR" sz="2000" dirty="0" smtClean="0"/>
          </a:p>
          <a:p>
            <a:r>
              <a:rPr lang="pt-BR" dirty="0"/>
              <a:t>Mudança de </a:t>
            </a:r>
            <a:r>
              <a:rPr lang="pt-BR" dirty="0" smtClean="0"/>
              <a:t>paradigma           X        Humanização dos animais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91923" cy="523220"/>
          </a:xfrm>
        </p:spPr>
        <p:txBody>
          <a:bodyPr/>
          <a:lstStyle/>
          <a:p>
            <a:r>
              <a:rPr lang="pt-BR" dirty="0" smtClean="0"/>
              <a:t>Pontos importantes para se iniciar o debate</a:t>
            </a:r>
            <a:endParaRPr lang="pt-BR" dirty="0"/>
          </a:p>
        </p:txBody>
      </p:sp>
      <p:sp>
        <p:nvSpPr>
          <p:cNvPr id="5" name="Seta para baixo 4"/>
          <p:cNvSpPr/>
          <p:nvPr/>
        </p:nvSpPr>
        <p:spPr>
          <a:xfrm rot="10800000">
            <a:off x="6631453" y="5256910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911373" y="5691658"/>
            <a:ext cx="1944216" cy="1012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Maior atuação dos grupos de interesse</a:t>
            </a:r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5083280" y="2060848"/>
            <a:ext cx="3600400" cy="30802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7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8893" y="80790"/>
            <a:ext cx="3114955" cy="523220"/>
          </a:xfrm>
        </p:spPr>
        <p:txBody>
          <a:bodyPr/>
          <a:lstStyle/>
          <a:p>
            <a:r>
              <a:rPr lang="pt-BR" dirty="0" smtClean="0"/>
              <a:t>Promoção do BEA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2" t="11247" r="15882" b="11247"/>
          <a:stretch/>
        </p:blipFill>
        <p:spPr bwMode="auto">
          <a:xfrm>
            <a:off x="2557" y="728705"/>
            <a:ext cx="9127588" cy="585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4580" y="6529907"/>
            <a:ext cx="9148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hlinkClick r:id="rId3"/>
              </a:rPr>
              <a:t>http://www.maiscarnesuina.com.br/qualidade/bem-estar-animal-na-suinocultura</a:t>
            </a:r>
            <a:r>
              <a:rPr lang="pt-BR" sz="1600" dirty="0" smtClean="0">
                <a:hlinkClick r:id="rId3"/>
              </a:rPr>
              <a:t>/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158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4754250" cy="523220"/>
          </a:xfrm>
        </p:spPr>
        <p:txBody>
          <a:bodyPr/>
          <a:lstStyle/>
          <a:p>
            <a:r>
              <a:rPr lang="pt-BR" dirty="0" smtClean="0"/>
              <a:t>A humanização dos animais</a:t>
            </a:r>
            <a:endParaRPr lang="pt-BR" dirty="0"/>
          </a:p>
        </p:txBody>
      </p:sp>
      <p:pic>
        <p:nvPicPr>
          <p:cNvPr id="2050" name="Picture 2" descr="http://focinhofeliz.org.br/wp-content/uploads/2016/09/salao-de-bele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7150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96752" y="5373216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/>
              <a:t>“Domesticamos tanto os animais que eles não sabem mais ser animais.”</a:t>
            </a:r>
          </a:p>
          <a:p>
            <a:pPr algn="r"/>
            <a:r>
              <a:rPr lang="pt-BR" dirty="0" smtClean="0"/>
              <a:t>Rafael Rodrigues,</a:t>
            </a:r>
          </a:p>
          <a:p>
            <a:pPr algn="r"/>
            <a:r>
              <a:rPr lang="pt-BR" dirty="0" smtClean="0"/>
              <a:t>filósofo e teólogo.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 rot="5400000">
            <a:off x="5758843" y="2844590"/>
            <a:ext cx="3747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400" b="1" dirty="0"/>
              <a:t>Imagem: </a:t>
            </a:r>
            <a:r>
              <a:rPr lang="pt-BR" sz="1400" dirty="0"/>
              <a:t>Divulgação/Blog Manifesto </a:t>
            </a:r>
            <a:r>
              <a:rPr lang="pt-BR" sz="1400" dirty="0" err="1"/>
              <a:t>Anti-Erudito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883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Não devemos legislar </a:t>
            </a:r>
            <a:r>
              <a:rPr lang="pt-BR" dirty="0"/>
              <a:t>agregando animais silvestre e domésticos com animais de produção.</a:t>
            </a:r>
          </a:p>
          <a:p>
            <a:endParaRPr lang="pt-BR" dirty="0"/>
          </a:p>
          <a:p>
            <a:r>
              <a:rPr lang="pt-BR" dirty="0"/>
              <a:t>Não podemos confundir: Ausência de medidas de BEA com maus tratos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Temos que tomar cuidado com o excesso de subjetividade: (</a:t>
            </a:r>
            <a:r>
              <a:rPr lang="pt-BR" dirty="0" err="1" smtClean="0"/>
              <a:t>im</a:t>
            </a:r>
            <a:r>
              <a:rPr lang="pt-BR" dirty="0" smtClean="0"/>
              <a:t>)pessoalidade e (</a:t>
            </a:r>
            <a:r>
              <a:rPr lang="pt-BR" dirty="0" err="1" smtClean="0"/>
              <a:t>im</a:t>
            </a:r>
            <a:r>
              <a:rPr lang="pt-BR" dirty="0" smtClean="0"/>
              <a:t>)parcialidade da fiscalização.</a:t>
            </a:r>
          </a:p>
          <a:p>
            <a:endParaRPr lang="pt-BR" dirty="0"/>
          </a:p>
          <a:p>
            <a:r>
              <a:rPr lang="pt-BR" dirty="0"/>
              <a:t>Engessamento do </a:t>
            </a:r>
            <a:r>
              <a:rPr lang="pt-BR" dirty="0" smtClean="0"/>
              <a:t>conhecimento: tecnologia e inovação.</a:t>
            </a:r>
            <a:endParaRPr lang="pt-BR" dirty="0"/>
          </a:p>
          <a:p>
            <a:endParaRPr lang="pt-BR" dirty="0"/>
          </a:p>
          <a:p>
            <a:r>
              <a:rPr lang="pt-BR" dirty="0"/>
              <a:t>No mundo, o tema BEA está relacionado à sanidade = papel da Organização Internacional de Sanidade Animal (OIE).</a:t>
            </a:r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6615914" cy="523220"/>
          </a:xfrm>
        </p:spPr>
        <p:txBody>
          <a:bodyPr/>
          <a:lstStyle/>
          <a:p>
            <a:r>
              <a:rPr lang="pt-BR" dirty="0" smtClean="0"/>
              <a:t>Quanto ao mérito dos Projetos de Leis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34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9709" r="2195" b="15327"/>
          <a:stretch/>
        </p:blipFill>
        <p:spPr bwMode="auto">
          <a:xfrm>
            <a:off x="2644093" y="3686022"/>
            <a:ext cx="639240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868144" y="6485670"/>
            <a:ext cx="3168352" cy="36888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1200" b="1" dirty="0" smtClean="0"/>
              <a:t>Fonte: </a:t>
            </a:r>
            <a:r>
              <a:rPr lang="pt-BR" sz="1200" dirty="0" smtClean="0"/>
              <a:t>ROGER (1962) </a:t>
            </a:r>
            <a:r>
              <a:rPr lang="pt-BR" sz="1200" i="1" dirty="0" smtClean="0"/>
              <a:t>apud</a:t>
            </a:r>
            <a:r>
              <a:rPr lang="pt-BR" sz="1200" dirty="0" smtClean="0"/>
              <a:t> TORRES, 2014.</a:t>
            </a:r>
            <a:endParaRPr lang="pt-BR" sz="1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-84613"/>
            <a:ext cx="6194966" cy="830997"/>
          </a:xfrm>
        </p:spPr>
        <p:txBody>
          <a:bodyPr/>
          <a:lstStyle/>
          <a:p>
            <a:r>
              <a:rPr lang="pt-BR" sz="2400" dirty="0" smtClean="0"/>
              <a:t>A sociedade demanda, a ciência atende...</a:t>
            </a:r>
            <a:br>
              <a:rPr lang="pt-BR" sz="2400" dirty="0" smtClean="0"/>
            </a:br>
            <a:r>
              <a:rPr lang="pt-BR" sz="2400" dirty="0" smtClean="0"/>
              <a:t>...mas requer tempo!</a:t>
            </a:r>
            <a:endParaRPr lang="pt-BR" sz="2400" dirty="0"/>
          </a:p>
        </p:txBody>
      </p:sp>
      <p:pic>
        <p:nvPicPr>
          <p:cNvPr id="1028" name="Picture 4" descr="Resultado de imagem para produto viável possivel desejav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5154" r="17930" b="3597"/>
          <a:stretch/>
        </p:blipFill>
        <p:spPr bwMode="auto">
          <a:xfrm>
            <a:off x="18434" y="736994"/>
            <a:ext cx="4862946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107504" y="4002335"/>
            <a:ext cx="3168352" cy="36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b="1" dirty="0" smtClean="0"/>
              <a:t>Fonte: </a:t>
            </a:r>
            <a:r>
              <a:rPr lang="pt-BR" sz="1200" dirty="0" smtClean="0"/>
              <a:t>CLOUDANGELS, 2014.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7427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7" r="29411" b="11905"/>
          <a:stretch/>
        </p:blipFill>
        <p:spPr bwMode="auto">
          <a:xfrm>
            <a:off x="1" y="856343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8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975708"/>
              </p:ext>
            </p:extLst>
          </p:nvPr>
        </p:nvGraphicFramePr>
        <p:xfrm>
          <a:off x="457200" y="1600200"/>
          <a:ext cx="8229600" cy="35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ITEM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VALOR</a:t>
                      </a:r>
                      <a:r>
                        <a:rPr lang="pt-BR" baseline="0" dirty="0" smtClean="0"/>
                        <a:t> DO INVESTIMENTO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Construções/Benfeitorias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R$ 5.221.218,00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Máquinas, Equipamentos,</a:t>
                      </a:r>
                      <a:r>
                        <a:rPr lang="pt-BR" baseline="0" dirty="0" smtClean="0"/>
                        <a:t> Implementos e outros instrumentos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R$ 3.670.451,00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TOTAL (maternidade, gestação e </a:t>
                      </a:r>
                      <a:r>
                        <a:rPr lang="pt-BR" b="1" baseline="0" dirty="0" smtClean="0"/>
                        <a:t>creche)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 R$ 8.891.669,00 </a:t>
                      </a:r>
                    </a:p>
                  </a:txBody>
                  <a:tcPr/>
                </a:tc>
              </a:tr>
              <a:tr h="148208">
                <a:tc>
                  <a:txBody>
                    <a:bodyPr/>
                    <a:lstStyle/>
                    <a:p>
                      <a:endParaRPr lang="pt-BR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Galpão gestação (menos piso ripado e gaiolas)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R$ 1.570.000,00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Gaiolas, piso ripado de ferro, grades</a:t>
                      </a:r>
                      <a:r>
                        <a:rPr lang="pt-BR" baseline="0" dirty="0" smtClean="0"/>
                        <a:t> e </a:t>
                      </a:r>
                      <a:r>
                        <a:rPr lang="pt-BR" dirty="0" smtClean="0"/>
                        <a:t>portões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R$ 2.208.000,00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Subtotal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R$ 3.778.000,00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-52645"/>
            <a:ext cx="6102120" cy="769441"/>
          </a:xfrm>
        </p:spPr>
        <p:txBody>
          <a:bodyPr/>
          <a:lstStyle/>
          <a:p>
            <a:r>
              <a:rPr lang="pt-BR" sz="2200" dirty="0" smtClean="0"/>
              <a:t>Uma granja </a:t>
            </a:r>
            <a:r>
              <a:rPr lang="pt-BR" sz="2200" dirty="0"/>
              <a:t>de produção de </a:t>
            </a:r>
            <a:r>
              <a:rPr lang="pt-BR" sz="2200" dirty="0" smtClean="0"/>
              <a:t>leitões típica em</a:t>
            </a:r>
            <a:br>
              <a:rPr lang="pt-BR" sz="2200" dirty="0" smtClean="0"/>
            </a:br>
            <a:r>
              <a:rPr lang="pt-BR" sz="2200" dirty="0" smtClean="0"/>
              <a:t>Uberlândia/MG</a:t>
            </a:r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22930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*Apenas o inventário de uma granja (UPL) de 2.200 matrizes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5293" y="5165962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Fonte: </a:t>
            </a:r>
            <a:r>
              <a:rPr lang="pt-BR" sz="1400" dirty="0" smtClean="0"/>
              <a:t>Projeto Campo Futuro, 2016.</a:t>
            </a:r>
            <a:endParaRPr lang="pt-BR" sz="1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812360" y="4673519"/>
            <a:ext cx="123073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42,5% do TOTAL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7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984964"/>
              </p:ext>
            </p:extLst>
          </p:nvPr>
        </p:nvGraphicFramePr>
        <p:xfrm>
          <a:off x="467544" y="2346562"/>
          <a:ext cx="82296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ITEM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VALOR</a:t>
                      </a:r>
                      <a:r>
                        <a:rPr lang="pt-BR" baseline="0" dirty="0" smtClean="0"/>
                        <a:t> DO INVESTIMENTO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Construções/Benfeitorias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R$ 8.400.000,00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Máquinas, Equipamentos,</a:t>
                      </a:r>
                      <a:r>
                        <a:rPr lang="pt-BR" baseline="0" dirty="0" smtClean="0"/>
                        <a:t> Implementos e outros instrumentos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 R$ 24.872.000,00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TOTAL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 R$ 33.272.000,00</a:t>
                      </a:r>
                    </a:p>
                  </a:txBody>
                  <a:tcPr/>
                </a:tc>
              </a:tr>
              <a:tr h="148208">
                <a:tc>
                  <a:txBody>
                    <a:bodyPr/>
                    <a:lstStyle/>
                    <a:p>
                      <a:endParaRPr lang="pt-BR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Gaiola</a:t>
                      </a:r>
                      <a:r>
                        <a:rPr lang="pt-BR" baseline="0" dirty="0" smtClean="0"/>
                        <a:t> vertical + c</a:t>
                      </a:r>
                      <a:r>
                        <a:rPr lang="pt-BR" dirty="0" smtClean="0"/>
                        <a:t>omedouros,</a:t>
                      </a:r>
                      <a:r>
                        <a:rPr lang="pt-BR" baseline="0" dirty="0" smtClean="0"/>
                        <a:t> bebedouros, transportador de dejetos, etc.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R$ 21.600.000,00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824433" y="4425525"/>
            <a:ext cx="123073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65% do TOTAL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5293" y="171739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*Apenas o inventário dos galpões de cria, recria e postura para 1,1 milhões de aves de postura e produção anual de 960 mil caixas de 30 dúzias</a:t>
            </a:r>
            <a:endParaRPr lang="pt-BR" dirty="0"/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0" y="116632"/>
            <a:ext cx="7978403" cy="430887"/>
          </a:xfrm>
        </p:spPr>
        <p:txBody>
          <a:bodyPr/>
          <a:lstStyle/>
          <a:p>
            <a:r>
              <a:rPr lang="pt-BR" sz="2200" dirty="0" smtClean="0"/>
              <a:t>Uma granja </a:t>
            </a:r>
            <a:r>
              <a:rPr lang="pt-BR" sz="2200" dirty="0"/>
              <a:t>de </a:t>
            </a:r>
            <a:r>
              <a:rPr lang="pt-BR" sz="2200" dirty="0" smtClean="0"/>
              <a:t>avicultura de postura típica em Mato Grosso</a:t>
            </a:r>
            <a:endParaRPr lang="pt-BR" sz="2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55293" y="5165962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Fonte: </a:t>
            </a:r>
            <a:r>
              <a:rPr lang="pt-BR" sz="1400" dirty="0" smtClean="0"/>
              <a:t>Projeto Campo Futuro, 2017.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5930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415</Words>
  <Application>Microsoft Office PowerPoint</Application>
  <PresentationFormat>Apresentação na tela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Tema do Office</vt:lpstr>
      <vt:lpstr>Apresentação do PowerPoint</vt:lpstr>
      <vt:lpstr>Pontos importantes para se iniciar o debate</vt:lpstr>
      <vt:lpstr>Promoção do BEA</vt:lpstr>
      <vt:lpstr>A humanização dos animais</vt:lpstr>
      <vt:lpstr>Quanto ao mérito dos Projetos de Leis</vt:lpstr>
      <vt:lpstr>A sociedade demanda, a ciência atende... ...mas requer tempo!</vt:lpstr>
      <vt:lpstr>Apresentação do PowerPoint</vt:lpstr>
      <vt:lpstr>Uma granja de produção de leitões típica em Uberlândia/MG</vt:lpstr>
      <vt:lpstr>Uma granja de avicultura de postura típica em Mato Grosso</vt:lpstr>
      <vt:lpstr>Apresentação do PowerPoint</vt:lpstr>
      <vt:lpstr>Victor Ayres assessor técnico victor.ayres@cna.org.br (61) 2109-1418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Elisangela Pereira Lopes</dc:creator>
  <cp:lastModifiedBy>Leomar Diniz</cp:lastModifiedBy>
  <cp:revision>77</cp:revision>
  <cp:lastPrinted>2017-08-16T14:11:27Z</cp:lastPrinted>
  <dcterms:created xsi:type="dcterms:W3CDTF">2017-06-06T13:19:59Z</dcterms:created>
  <dcterms:modified xsi:type="dcterms:W3CDTF">2017-08-16T17:09:25Z</dcterms:modified>
</cp:coreProperties>
</file>