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4" r:id="rId1"/>
    <p:sldMasterId id="2147484249" r:id="rId2"/>
  </p:sldMasterIdLst>
  <p:sldIdLst>
    <p:sldId id="256" r:id="rId3"/>
    <p:sldId id="282" r:id="rId4"/>
    <p:sldId id="274" r:id="rId5"/>
    <p:sldId id="259" r:id="rId6"/>
    <p:sldId id="276" r:id="rId7"/>
    <p:sldId id="279" r:id="rId8"/>
    <p:sldId id="278" r:id="rId9"/>
    <p:sldId id="261" r:id="rId10"/>
    <p:sldId id="262" r:id="rId11"/>
    <p:sldId id="280" r:id="rId12"/>
    <p:sldId id="281" r:id="rId13"/>
    <p:sldId id="264" r:id="rId14"/>
    <p:sldId id="266" r:id="rId15"/>
    <p:sldId id="271" r:id="rId16"/>
    <p:sldId id="272" r:id="rId17"/>
    <p:sldId id="283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-120" y="-4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A662E4-9849-914F-8741-D48A1C8B2742}" type="doc">
      <dgm:prSet loTypeId="urn:microsoft.com/office/officeart/2005/8/layout/hierarchy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ADFE02-E543-3C4D-8CAD-B0572BA76A6C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 smtClean="0"/>
            <a:t>PROJETO: MULTIPLICAÇÃO/INVENÇÃO IMPRESSIONANTE DOS “PRINCÍPIOS” JURÍDICOS</a:t>
          </a:r>
        </a:p>
      </dgm:t>
    </dgm:pt>
    <dgm:pt modelId="{DA037F68-94C1-ED43-932A-CEB21EBC762E}" type="parTrans" cxnId="{A640A582-9C4B-BC47-B622-BDA57C9E1C0C}">
      <dgm:prSet/>
      <dgm:spPr/>
      <dgm:t>
        <a:bodyPr/>
        <a:lstStyle/>
        <a:p>
          <a:endParaRPr lang="en-US"/>
        </a:p>
      </dgm:t>
    </dgm:pt>
    <dgm:pt modelId="{BB5DDD35-1301-9B49-A5F3-8E9C21D41760}" type="sibTrans" cxnId="{A640A582-9C4B-BC47-B622-BDA57C9E1C0C}">
      <dgm:prSet/>
      <dgm:spPr/>
      <dgm:t>
        <a:bodyPr/>
        <a:lstStyle/>
        <a:p>
          <a:endParaRPr lang="en-US"/>
        </a:p>
      </dgm:t>
    </dgm:pt>
    <dgm:pt modelId="{C5102ABF-47F3-2541-B69D-F4E1FD02E813}">
      <dgm:prSet phldrT="[Text]"/>
      <dgm:spPr/>
      <dgm:t>
        <a:bodyPr/>
        <a:lstStyle/>
        <a:p>
          <a:r>
            <a:rPr lang="en-US" dirty="0" smtClean="0"/>
            <a:t>“</a:t>
          </a:r>
          <a:r>
            <a:rPr lang="en-US" dirty="0" err="1" smtClean="0"/>
            <a:t>farra</a:t>
          </a:r>
          <a:r>
            <a:rPr lang="en-US" dirty="0" smtClean="0"/>
            <a:t>” dos </a:t>
          </a:r>
          <a:r>
            <a:rPr lang="en-US" dirty="0" err="1" smtClean="0"/>
            <a:t>princípios</a:t>
          </a:r>
          <a:endParaRPr lang="en-US" dirty="0"/>
        </a:p>
      </dgm:t>
    </dgm:pt>
    <dgm:pt modelId="{DF04F71A-27AC-3044-9F0C-7BA54974F02E}" type="parTrans" cxnId="{188633E2-AE1B-8D4A-BF16-263A494EE03B}">
      <dgm:prSet/>
      <dgm:spPr/>
      <dgm:t>
        <a:bodyPr/>
        <a:lstStyle/>
        <a:p>
          <a:endParaRPr lang="en-US"/>
        </a:p>
      </dgm:t>
    </dgm:pt>
    <dgm:pt modelId="{D512BB93-4F2F-9144-86EB-A4851CA13F42}" type="sibTrans" cxnId="{188633E2-AE1B-8D4A-BF16-263A494EE03B}">
      <dgm:prSet/>
      <dgm:spPr/>
      <dgm:t>
        <a:bodyPr/>
        <a:lstStyle/>
        <a:p>
          <a:endParaRPr lang="en-US"/>
        </a:p>
      </dgm:t>
    </dgm:pt>
    <dgm:pt modelId="{4AF6B50F-618D-FA4A-A735-9FDAED402BE9}">
      <dgm:prSet phldrT="[Text]"/>
      <dgm:spPr/>
      <dgm:t>
        <a:bodyPr/>
        <a:lstStyle/>
        <a:p>
          <a:r>
            <a:rPr lang="en-US" dirty="0" err="1" smtClean="0"/>
            <a:t>Aumento</a:t>
          </a:r>
          <a:r>
            <a:rPr lang="en-US" dirty="0" smtClean="0"/>
            <a:t> do campo de </a:t>
          </a:r>
          <a:r>
            <a:rPr lang="en-US" dirty="0" err="1" smtClean="0"/>
            <a:t>discricionariedade</a:t>
          </a:r>
          <a:r>
            <a:rPr lang="en-US" dirty="0" smtClean="0"/>
            <a:t> do </a:t>
          </a:r>
          <a:r>
            <a:rPr lang="en-US" dirty="0" err="1" smtClean="0"/>
            <a:t>julgador</a:t>
          </a:r>
          <a:endParaRPr lang="en-US" dirty="0"/>
        </a:p>
      </dgm:t>
    </dgm:pt>
    <dgm:pt modelId="{438C0DA0-D5C3-5447-9FEC-F7848AB9C9C6}" type="parTrans" cxnId="{24C0D82A-40D0-8947-833D-942E6D9FF860}">
      <dgm:prSet/>
      <dgm:spPr/>
      <dgm:t>
        <a:bodyPr/>
        <a:lstStyle/>
        <a:p>
          <a:endParaRPr lang="en-US"/>
        </a:p>
      </dgm:t>
    </dgm:pt>
    <dgm:pt modelId="{6F62CB9B-B143-E249-9765-29965D2EB3DD}" type="sibTrans" cxnId="{24C0D82A-40D0-8947-833D-942E6D9FF860}">
      <dgm:prSet/>
      <dgm:spPr/>
      <dgm:t>
        <a:bodyPr/>
        <a:lstStyle/>
        <a:p>
          <a:endParaRPr lang="en-US"/>
        </a:p>
      </dgm:t>
    </dgm:pt>
    <dgm:pt modelId="{FDDC36F9-4971-B94C-91AD-4A03112BA4AC}">
      <dgm:prSet phldrT="[Text]"/>
      <dgm:spPr/>
      <dgm:t>
        <a:bodyPr/>
        <a:lstStyle/>
        <a:p>
          <a:r>
            <a:rPr lang="en-US" dirty="0" smtClean="0"/>
            <a:t>Grande </a:t>
          </a:r>
          <a:r>
            <a:rPr lang="en-US" dirty="0" err="1" smtClean="0"/>
            <a:t>dificuldade</a:t>
          </a:r>
          <a:r>
            <a:rPr lang="en-US" dirty="0" smtClean="0"/>
            <a:t> de </a:t>
          </a:r>
          <a:r>
            <a:rPr lang="en-US" dirty="0" err="1" smtClean="0"/>
            <a:t>definição</a:t>
          </a:r>
          <a:r>
            <a:rPr lang="en-US" dirty="0" smtClean="0"/>
            <a:t> do </a:t>
          </a:r>
          <a:r>
            <a:rPr lang="en-US" dirty="0" err="1" smtClean="0"/>
            <a:t>conteúdo</a:t>
          </a:r>
          <a:endParaRPr lang="en-US" dirty="0"/>
        </a:p>
      </dgm:t>
    </dgm:pt>
    <dgm:pt modelId="{871EAD51-5BB9-EA4E-8748-05AB039C3F54}" type="parTrans" cxnId="{9BA502A5-178C-514D-8225-3FD35F86DD19}">
      <dgm:prSet/>
      <dgm:spPr/>
      <dgm:t>
        <a:bodyPr/>
        <a:lstStyle/>
        <a:p>
          <a:endParaRPr lang="en-US"/>
        </a:p>
      </dgm:t>
    </dgm:pt>
    <dgm:pt modelId="{B53854AA-D613-A74E-B31B-E7E1404AA5DF}" type="sibTrans" cxnId="{9BA502A5-178C-514D-8225-3FD35F86DD19}">
      <dgm:prSet/>
      <dgm:spPr/>
      <dgm:t>
        <a:bodyPr/>
        <a:lstStyle/>
        <a:p>
          <a:endParaRPr lang="en-US"/>
        </a:p>
      </dgm:t>
    </dgm:pt>
    <dgm:pt modelId="{821EC311-A5B1-D649-9BF3-5C1D040E1F92}">
      <dgm:prSet phldrT="[Text]"/>
      <dgm:spPr/>
      <dgm:t>
        <a:bodyPr/>
        <a:lstStyle/>
        <a:p>
          <a:r>
            <a:rPr lang="en-US" dirty="0" smtClean="0"/>
            <a:t>No </a:t>
          </a:r>
          <a:r>
            <a:rPr lang="en-US" dirty="0" err="1" smtClean="0"/>
            <a:t>caso</a:t>
          </a:r>
          <a:r>
            <a:rPr lang="en-US" dirty="0" smtClean="0"/>
            <a:t> do </a:t>
          </a:r>
          <a:r>
            <a:rPr lang="en-US" dirty="0" err="1" smtClean="0"/>
            <a:t>projeto</a:t>
          </a:r>
          <a:r>
            <a:rPr lang="en-US" dirty="0" smtClean="0"/>
            <a:t>: </a:t>
          </a:r>
          <a:r>
            <a:rPr lang="en-US" dirty="0" smtClean="0"/>
            <a:t>“</a:t>
          </a:r>
          <a:r>
            <a:rPr lang="en-US" dirty="0" err="1" smtClean="0"/>
            <a:t>princípios</a:t>
          </a:r>
          <a:r>
            <a:rPr lang="en-US" dirty="0" smtClean="0"/>
            <a:t>”</a:t>
          </a:r>
          <a:r>
            <a:rPr lang="en-US" dirty="0" smtClean="0"/>
            <a:t> </a:t>
          </a:r>
          <a:r>
            <a:rPr lang="en-US" dirty="0" err="1" smtClean="0"/>
            <a:t>inexistentes</a:t>
          </a:r>
          <a:endParaRPr lang="en-US" dirty="0"/>
        </a:p>
      </dgm:t>
    </dgm:pt>
    <dgm:pt modelId="{E084D32B-D9A1-7A41-B0D2-0BBA7600BB3B}" type="parTrans" cxnId="{623860EE-B799-854D-8E34-48DF40DC9B0A}">
      <dgm:prSet/>
      <dgm:spPr/>
      <dgm:t>
        <a:bodyPr/>
        <a:lstStyle/>
        <a:p>
          <a:endParaRPr lang="en-US"/>
        </a:p>
      </dgm:t>
    </dgm:pt>
    <dgm:pt modelId="{67FED7C9-1DD2-8049-940A-40ECEDB4FD41}" type="sibTrans" cxnId="{623860EE-B799-854D-8E34-48DF40DC9B0A}">
      <dgm:prSet/>
      <dgm:spPr/>
      <dgm:t>
        <a:bodyPr/>
        <a:lstStyle/>
        <a:p>
          <a:endParaRPr lang="en-US"/>
        </a:p>
      </dgm:t>
    </dgm:pt>
    <dgm:pt modelId="{23F131E1-2BD0-0C42-9235-24CD4C771236}">
      <dgm:prSet phldrT="[Text]"/>
      <dgm:spPr/>
      <dgm:t>
        <a:bodyPr/>
        <a:lstStyle/>
        <a:p>
          <a:r>
            <a:rPr lang="en-US" dirty="0" err="1" smtClean="0"/>
            <a:t>Insegurança</a:t>
          </a:r>
          <a:r>
            <a:rPr lang="en-US" dirty="0" smtClean="0"/>
            <a:t> </a:t>
          </a:r>
          <a:r>
            <a:rPr lang="en-US" dirty="0" err="1" smtClean="0"/>
            <a:t>jurídica</a:t>
          </a:r>
          <a:endParaRPr lang="en-US" dirty="0"/>
        </a:p>
      </dgm:t>
    </dgm:pt>
    <dgm:pt modelId="{0D436BF8-A525-C44F-920B-DFB33F34819B}" type="parTrans" cxnId="{FACB1DDB-FB42-B04A-AF57-60F714100515}">
      <dgm:prSet/>
      <dgm:spPr/>
      <dgm:t>
        <a:bodyPr/>
        <a:lstStyle/>
        <a:p>
          <a:endParaRPr lang="en-US"/>
        </a:p>
      </dgm:t>
    </dgm:pt>
    <dgm:pt modelId="{FF35F14D-1199-FF43-B3E6-00824C7BD01D}" type="sibTrans" cxnId="{FACB1DDB-FB42-B04A-AF57-60F714100515}">
      <dgm:prSet/>
      <dgm:spPr/>
      <dgm:t>
        <a:bodyPr/>
        <a:lstStyle/>
        <a:p>
          <a:endParaRPr lang="en-US"/>
        </a:p>
      </dgm:t>
    </dgm:pt>
    <dgm:pt modelId="{CB7BCECB-C61C-3840-83C3-5FF18A3A1808}" type="pres">
      <dgm:prSet presAssocID="{E6A662E4-9849-914F-8741-D48A1C8B274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A7037D-5B12-1646-90A4-8B5C2DE34F34}" type="pres">
      <dgm:prSet presAssocID="{B2ADFE02-E543-3C4D-8CAD-B0572BA76A6C}" presName="root1" presStyleCnt="0"/>
      <dgm:spPr/>
    </dgm:pt>
    <dgm:pt modelId="{AA0E2D5E-A68E-6C49-A0EE-5053A6B418A6}" type="pres">
      <dgm:prSet presAssocID="{B2ADFE02-E543-3C4D-8CAD-B0572BA76A6C}" presName="LevelOneTextNode" presStyleLbl="node0" presStyleIdx="0" presStyleCnt="1" custScaleX="196971" custScaleY="319366" custLinFactNeighborX="-41914" custLinFactNeighborY="41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A3349A-07E1-F74C-AF94-75257C610448}" type="pres">
      <dgm:prSet presAssocID="{B2ADFE02-E543-3C4D-8CAD-B0572BA76A6C}" presName="level2hierChild" presStyleCnt="0"/>
      <dgm:spPr/>
    </dgm:pt>
    <dgm:pt modelId="{17D99FFB-7146-9441-B817-B7508BD4ACCC}" type="pres">
      <dgm:prSet presAssocID="{0D436BF8-A525-C44F-920B-DFB33F34819B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BCA08FEF-2ADD-CB46-AD1F-F54A78500C38}" type="pres">
      <dgm:prSet presAssocID="{0D436BF8-A525-C44F-920B-DFB33F34819B}" presName="connTx" presStyleLbl="parChTrans1D2" presStyleIdx="0" presStyleCnt="5"/>
      <dgm:spPr/>
      <dgm:t>
        <a:bodyPr/>
        <a:lstStyle/>
        <a:p>
          <a:endParaRPr lang="en-US"/>
        </a:p>
      </dgm:t>
    </dgm:pt>
    <dgm:pt modelId="{0A638D3E-1E72-7D4E-995E-ABB147D09EEA}" type="pres">
      <dgm:prSet presAssocID="{23F131E1-2BD0-0C42-9235-24CD4C771236}" presName="root2" presStyleCnt="0"/>
      <dgm:spPr/>
    </dgm:pt>
    <dgm:pt modelId="{82409EE0-4203-4641-BB82-9BC9E8CB52E9}" type="pres">
      <dgm:prSet presAssocID="{23F131E1-2BD0-0C42-9235-24CD4C771236}" presName="LevelTwoTextNode" presStyleLbl="node2" presStyleIdx="0" presStyleCnt="5" custScaleX="1536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C72347-AD32-3044-B326-E5021E6F19EE}" type="pres">
      <dgm:prSet presAssocID="{23F131E1-2BD0-0C42-9235-24CD4C771236}" presName="level3hierChild" presStyleCnt="0"/>
      <dgm:spPr/>
    </dgm:pt>
    <dgm:pt modelId="{76F04071-6A75-6146-8F94-0A23F814B0A2}" type="pres">
      <dgm:prSet presAssocID="{DF04F71A-27AC-3044-9F0C-7BA54974F02E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C0835438-1183-A44B-824A-78EB2BC5DEC6}" type="pres">
      <dgm:prSet presAssocID="{DF04F71A-27AC-3044-9F0C-7BA54974F02E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798AE9D-C4F5-2146-A47F-82312A193364}" type="pres">
      <dgm:prSet presAssocID="{C5102ABF-47F3-2541-B69D-F4E1FD02E813}" presName="root2" presStyleCnt="0"/>
      <dgm:spPr/>
    </dgm:pt>
    <dgm:pt modelId="{45F6896A-F6CE-114E-B037-4862F9704B07}" type="pres">
      <dgm:prSet presAssocID="{C5102ABF-47F3-2541-B69D-F4E1FD02E813}" presName="LevelTwoTextNode" presStyleLbl="node2" presStyleIdx="1" presStyleCnt="5" custScaleX="1545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A44733-9449-C847-B7F1-258D5BF18963}" type="pres">
      <dgm:prSet presAssocID="{C5102ABF-47F3-2541-B69D-F4E1FD02E813}" presName="level3hierChild" presStyleCnt="0"/>
      <dgm:spPr/>
    </dgm:pt>
    <dgm:pt modelId="{416118B5-256E-0A4A-88F7-9E97C0119291}" type="pres">
      <dgm:prSet presAssocID="{438C0DA0-D5C3-5447-9FEC-F7848AB9C9C6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C8F4B0A9-1C80-C149-B2C5-B1EE18EAD611}" type="pres">
      <dgm:prSet presAssocID="{438C0DA0-D5C3-5447-9FEC-F7848AB9C9C6}" presName="connTx" presStyleLbl="parChTrans1D2" presStyleIdx="2" presStyleCnt="5"/>
      <dgm:spPr/>
      <dgm:t>
        <a:bodyPr/>
        <a:lstStyle/>
        <a:p>
          <a:endParaRPr lang="en-US"/>
        </a:p>
      </dgm:t>
    </dgm:pt>
    <dgm:pt modelId="{447DA504-C9EB-0646-BC99-65357EF05ACE}" type="pres">
      <dgm:prSet presAssocID="{4AF6B50F-618D-FA4A-A735-9FDAED402BE9}" presName="root2" presStyleCnt="0"/>
      <dgm:spPr/>
    </dgm:pt>
    <dgm:pt modelId="{083075EF-B1BF-DF46-A712-10199EB7F250}" type="pres">
      <dgm:prSet presAssocID="{4AF6B50F-618D-FA4A-A735-9FDAED402BE9}" presName="LevelTwoTextNode" presStyleLbl="node2" presStyleIdx="2" presStyleCnt="5" custScaleX="155886" custLinFactNeighborX="-27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AB531C-D098-804C-8C46-CD110DDAA8E2}" type="pres">
      <dgm:prSet presAssocID="{4AF6B50F-618D-FA4A-A735-9FDAED402BE9}" presName="level3hierChild" presStyleCnt="0"/>
      <dgm:spPr/>
    </dgm:pt>
    <dgm:pt modelId="{71339FBD-8704-244C-B047-D7908B896EBD}" type="pres">
      <dgm:prSet presAssocID="{871EAD51-5BB9-EA4E-8748-05AB039C3F54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5570C29D-E6B2-0049-8DA0-BF0B24E77754}" type="pres">
      <dgm:prSet presAssocID="{871EAD51-5BB9-EA4E-8748-05AB039C3F54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81BD4C8-6028-A144-AD1D-BF3B3ACC8CF4}" type="pres">
      <dgm:prSet presAssocID="{FDDC36F9-4971-B94C-91AD-4A03112BA4AC}" presName="root2" presStyleCnt="0"/>
      <dgm:spPr/>
    </dgm:pt>
    <dgm:pt modelId="{5F6FF437-6B4F-C948-8C36-4993611B3934}" type="pres">
      <dgm:prSet presAssocID="{FDDC36F9-4971-B94C-91AD-4A03112BA4AC}" presName="LevelTwoTextNode" presStyleLbl="node2" presStyleIdx="3" presStyleCnt="5" custScaleX="1525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1AAFB8-C7B6-8646-8F66-798E02196C3B}" type="pres">
      <dgm:prSet presAssocID="{FDDC36F9-4971-B94C-91AD-4A03112BA4AC}" presName="level3hierChild" presStyleCnt="0"/>
      <dgm:spPr/>
    </dgm:pt>
    <dgm:pt modelId="{337E1A02-A7DC-CB4A-9BFE-31FC575E8F93}" type="pres">
      <dgm:prSet presAssocID="{E084D32B-D9A1-7A41-B0D2-0BBA7600BB3B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77644E9F-AFD9-3247-A7BE-9BD6D1ADCD24}" type="pres">
      <dgm:prSet presAssocID="{E084D32B-D9A1-7A41-B0D2-0BBA7600BB3B}" presName="connTx" presStyleLbl="parChTrans1D2" presStyleIdx="4" presStyleCnt="5"/>
      <dgm:spPr/>
      <dgm:t>
        <a:bodyPr/>
        <a:lstStyle/>
        <a:p>
          <a:endParaRPr lang="en-US"/>
        </a:p>
      </dgm:t>
    </dgm:pt>
    <dgm:pt modelId="{DA85ECA4-CDC5-BD48-955C-E1F50C2A096B}" type="pres">
      <dgm:prSet presAssocID="{821EC311-A5B1-D649-9BF3-5C1D040E1F92}" presName="root2" presStyleCnt="0"/>
      <dgm:spPr/>
    </dgm:pt>
    <dgm:pt modelId="{8A97BB86-3DF5-EF4D-8BC0-DD0E9BD12137}" type="pres">
      <dgm:prSet presAssocID="{821EC311-A5B1-D649-9BF3-5C1D040E1F92}" presName="LevelTwoTextNode" presStyleLbl="node2" presStyleIdx="4" presStyleCnt="5" custScaleX="146965" custLinFactNeighborX="34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3D838E-E930-574E-B4DB-FEB70024FA74}" type="pres">
      <dgm:prSet presAssocID="{821EC311-A5B1-D649-9BF3-5C1D040E1F92}" presName="level3hierChild" presStyleCnt="0"/>
      <dgm:spPr/>
    </dgm:pt>
  </dgm:ptLst>
  <dgm:cxnLst>
    <dgm:cxn modelId="{31AB0AE4-527D-7846-8B35-3D396FC6E366}" type="presOf" srcId="{438C0DA0-D5C3-5447-9FEC-F7848AB9C9C6}" destId="{C8F4B0A9-1C80-C149-B2C5-B1EE18EAD611}" srcOrd="1" destOrd="0" presId="urn:microsoft.com/office/officeart/2005/8/layout/hierarchy2"/>
    <dgm:cxn modelId="{FACB1DDB-FB42-B04A-AF57-60F714100515}" srcId="{B2ADFE02-E543-3C4D-8CAD-B0572BA76A6C}" destId="{23F131E1-2BD0-0C42-9235-24CD4C771236}" srcOrd="0" destOrd="0" parTransId="{0D436BF8-A525-C44F-920B-DFB33F34819B}" sibTransId="{FF35F14D-1199-FF43-B3E6-00824C7BD01D}"/>
    <dgm:cxn modelId="{9BA502A5-178C-514D-8225-3FD35F86DD19}" srcId="{B2ADFE02-E543-3C4D-8CAD-B0572BA76A6C}" destId="{FDDC36F9-4971-B94C-91AD-4A03112BA4AC}" srcOrd="3" destOrd="0" parTransId="{871EAD51-5BB9-EA4E-8748-05AB039C3F54}" sibTransId="{B53854AA-D613-A74E-B31B-E7E1404AA5DF}"/>
    <dgm:cxn modelId="{4968B250-81FA-114D-A460-F457F137576B}" type="presOf" srcId="{E084D32B-D9A1-7A41-B0D2-0BBA7600BB3B}" destId="{77644E9F-AFD9-3247-A7BE-9BD6D1ADCD24}" srcOrd="1" destOrd="0" presId="urn:microsoft.com/office/officeart/2005/8/layout/hierarchy2"/>
    <dgm:cxn modelId="{D5402FF7-5E8B-5F40-A7AA-2A8243E062AF}" type="presOf" srcId="{E084D32B-D9A1-7A41-B0D2-0BBA7600BB3B}" destId="{337E1A02-A7DC-CB4A-9BFE-31FC575E8F93}" srcOrd="0" destOrd="0" presId="urn:microsoft.com/office/officeart/2005/8/layout/hierarchy2"/>
    <dgm:cxn modelId="{188633E2-AE1B-8D4A-BF16-263A494EE03B}" srcId="{B2ADFE02-E543-3C4D-8CAD-B0572BA76A6C}" destId="{C5102ABF-47F3-2541-B69D-F4E1FD02E813}" srcOrd="1" destOrd="0" parTransId="{DF04F71A-27AC-3044-9F0C-7BA54974F02E}" sibTransId="{D512BB93-4F2F-9144-86EB-A4851CA13F42}"/>
    <dgm:cxn modelId="{35C34287-3C8D-ED4C-B200-A4129F54F6C4}" type="presOf" srcId="{871EAD51-5BB9-EA4E-8748-05AB039C3F54}" destId="{5570C29D-E6B2-0049-8DA0-BF0B24E77754}" srcOrd="1" destOrd="0" presId="urn:microsoft.com/office/officeart/2005/8/layout/hierarchy2"/>
    <dgm:cxn modelId="{DA12D9C3-4189-1C49-A33A-15209B85C521}" type="presOf" srcId="{DF04F71A-27AC-3044-9F0C-7BA54974F02E}" destId="{C0835438-1183-A44B-824A-78EB2BC5DEC6}" srcOrd="1" destOrd="0" presId="urn:microsoft.com/office/officeart/2005/8/layout/hierarchy2"/>
    <dgm:cxn modelId="{A4097644-D4BE-6045-9E23-FBC6C1284590}" type="presOf" srcId="{E6A662E4-9849-914F-8741-D48A1C8B2742}" destId="{CB7BCECB-C61C-3840-83C3-5FF18A3A1808}" srcOrd="0" destOrd="0" presId="urn:microsoft.com/office/officeart/2005/8/layout/hierarchy2"/>
    <dgm:cxn modelId="{28EE6C93-B55D-304B-9ABD-F075D272A5E1}" type="presOf" srcId="{821EC311-A5B1-D649-9BF3-5C1D040E1F92}" destId="{8A97BB86-3DF5-EF4D-8BC0-DD0E9BD12137}" srcOrd="0" destOrd="0" presId="urn:microsoft.com/office/officeart/2005/8/layout/hierarchy2"/>
    <dgm:cxn modelId="{0F32A4F2-EC7A-924C-8894-04AEC0D037CE}" type="presOf" srcId="{0D436BF8-A525-C44F-920B-DFB33F34819B}" destId="{17D99FFB-7146-9441-B817-B7508BD4ACCC}" srcOrd="0" destOrd="0" presId="urn:microsoft.com/office/officeart/2005/8/layout/hierarchy2"/>
    <dgm:cxn modelId="{F458CD0C-2F9B-5147-A8F1-590869472498}" type="presOf" srcId="{DF04F71A-27AC-3044-9F0C-7BA54974F02E}" destId="{76F04071-6A75-6146-8F94-0A23F814B0A2}" srcOrd="0" destOrd="0" presId="urn:microsoft.com/office/officeart/2005/8/layout/hierarchy2"/>
    <dgm:cxn modelId="{A640A582-9C4B-BC47-B622-BDA57C9E1C0C}" srcId="{E6A662E4-9849-914F-8741-D48A1C8B2742}" destId="{B2ADFE02-E543-3C4D-8CAD-B0572BA76A6C}" srcOrd="0" destOrd="0" parTransId="{DA037F68-94C1-ED43-932A-CEB21EBC762E}" sibTransId="{BB5DDD35-1301-9B49-A5F3-8E9C21D41760}"/>
    <dgm:cxn modelId="{7A78E0DB-E244-BC40-91D4-C68282B7063E}" type="presOf" srcId="{FDDC36F9-4971-B94C-91AD-4A03112BA4AC}" destId="{5F6FF437-6B4F-C948-8C36-4993611B3934}" srcOrd="0" destOrd="0" presId="urn:microsoft.com/office/officeart/2005/8/layout/hierarchy2"/>
    <dgm:cxn modelId="{3BD614F9-BE7F-1948-BAD1-6899AA096E10}" type="presOf" srcId="{0D436BF8-A525-C44F-920B-DFB33F34819B}" destId="{BCA08FEF-2ADD-CB46-AD1F-F54A78500C38}" srcOrd="1" destOrd="0" presId="urn:microsoft.com/office/officeart/2005/8/layout/hierarchy2"/>
    <dgm:cxn modelId="{24C0D82A-40D0-8947-833D-942E6D9FF860}" srcId="{B2ADFE02-E543-3C4D-8CAD-B0572BA76A6C}" destId="{4AF6B50F-618D-FA4A-A735-9FDAED402BE9}" srcOrd="2" destOrd="0" parTransId="{438C0DA0-D5C3-5447-9FEC-F7848AB9C9C6}" sibTransId="{6F62CB9B-B143-E249-9765-29965D2EB3DD}"/>
    <dgm:cxn modelId="{080FE56C-ACD0-AB43-ACB2-5DC544901C02}" type="presOf" srcId="{23F131E1-2BD0-0C42-9235-24CD4C771236}" destId="{82409EE0-4203-4641-BB82-9BC9E8CB52E9}" srcOrd="0" destOrd="0" presId="urn:microsoft.com/office/officeart/2005/8/layout/hierarchy2"/>
    <dgm:cxn modelId="{B3C15371-3D6B-044C-BF2C-1AAFF38D1A10}" type="presOf" srcId="{B2ADFE02-E543-3C4D-8CAD-B0572BA76A6C}" destId="{AA0E2D5E-A68E-6C49-A0EE-5053A6B418A6}" srcOrd="0" destOrd="0" presId="urn:microsoft.com/office/officeart/2005/8/layout/hierarchy2"/>
    <dgm:cxn modelId="{623860EE-B799-854D-8E34-48DF40DC9B0A}" srcId="{B2ADFE02-E543-3C4D-8CAD-B0572BA76A6C}" destId="{821EC311-A5B1-D649-9BF3-5C1D040E1F92}" srcOrd="4" destOrd="0" parTransId="{E084D32B-D9A1-7A41-B0D2-0BBA7600BB3B}" sibTransId="{67FED7C9-1DD2-8049-940A-40ECEDB4FD41}"/>
    <dgm:cxn modelId="{124E9ABF-A033-524A-B7B8-63D757F956BC}" type="presOf" srcId="{438C0DA0-D5C3-5447-9FEC-F7848AB9C9C6}" destId="{416118B5-256E-0A4A-88F7-9E97C0119291}" srcOrd="0" destOrd="0" presId="urn:microsoft.com/office/officeart/2005/8/layout/hierarchy2"/>
    <dgm:cxn modelId="{AA48EC55-FABF-A84C-9062-14723C544949}" type="presOf" srcId="{4AF6B50F-618D-FA4A-A735-9FDAED402BE9}" destId="{083075EF-B1BF-DF46-A712-10199EB7F250}" srcOrd="0" destOrd="0" presId="urn:microsoft.com/office/officeart/2005/8/layout/hierarchy2"/>
    <dgm:cxn modelId="{C4FEBFE9-B418-D247-8673-F140C7C27F26}" type="presOf" srcId="{C5102ABF-47F3-2541-B69D-F4E1FD02E813}" destId="{45F6896A-F6CE-114E-B037-4862F9704B07}" srcOrd="0" destOrd="0" presId="urn:microsoft.com/office/officeart/2005/8/layout/hierarchy2"/>
    <dgm:cxn modelId="{70A26A4E-A831-A943-AE6E-BE0D92C99884}" type="presOf" srcId="{871EAD51-5BB9-EA4E-8748-05AB039C3F54}" destId="{71339FBD-8704-244C-B047-D7908B896EBD}" srcOrd="0" destOrd="0" presId="urn:microsoft.com/office/officeart/2005/8/layout/hierarchy2"/>
    <dgm:cxn modelId="{54243A70-4830-7744-ABE2-C991671A1818}" type="presParOf" srcId="{CB7BCECB-C61C-3840-83C3-5FF18A3A1808}" destId="{ECA7037D-5B12-1646-90A4-8B5C2DE34F34}" srcOrd="0" destOrd="0" presId="urn:microsoft.com/office/officeart/2005/8/layout/hierarchy2"/>
    <dgm:cxn modelId="{88A4551A-E366-674F-A2B5-79C214A8F89F}" type="presParOf" srcId="{ECA7037D-5B12-1646-90A4-8B5C2DE34F34}" destId="{AA0E2D5E-A68E-6C49-A0EE-5053A6B418A6}" srcOrd="0" destOrd="0" presId="urn:microsoft.com/office/officeart/2005/8/layout/hierarchy2"/>
    <dgm:cxn modelId="{169CFDE5-AD35-DA43-B4E5-A0E95872CA28}" type="presParOf" srcId="{ECA7037D-5B12-1646-90A4-8B5C2DE34F34}" destId="{4AA3349A-07E1-F74C-AF94-75257C610448}" srcOrd="1" destOrd="0" presId="urn:microsoft.com/office/officeart/2005/8/layout/hierarchy2"/>
    <dgm:cxn modelId="{EADCADC3-7AEB-B840-A627-41636583BB81}" type="presParOf" srcId="{4AA3349A-07E1-F74C-AF94-75257C610448}" destId="{17D99FFB-7146-9441-B817-B7508BD4ACCC}" srcOrd="0" destOrd="0" presId="urn:microsoft.com/office/officeart/2005/8/layout/hierarchy2"/>
    <dgm:cxn modelId="{FB686303-1CC2-5B48-B1D0-9AE535123DB7}" type="presParOf" srcId="{17D99FFB-7146-9441-B817-B7508BD4ACCC}" destId="{BCA08FEF-2ADD-CB46-AD1F-F54A78500C38}" srcOrd="0" destOrd="0" presId="urn:microsoft.com/office/officeart/2005/8/layout/hierarchy2"/>
    <dgm:cxn modelId="{4551FA8D-2BC6-7A47-B989-100CC363E202}" type="presParOf" srcId="{4AA3349A-07E1-F74C-AF94-75257C610448}" destId="{0A638D3E-1E72-7D4E-995E-ABB147D09EEA}" srcOrd="1" destOrd="0" presId="urn:microsoft.com/office/officeart/2005/8/layout/hierarchy2"/>
    <dgm:cxn modelId="{D36D6F87-AD8F-9747-A6B7-90C36D12C7D1}" type="presParOf" srcId="{0A638D3E-1E72-7D4E-995E-ABB147D09EEA}" destId="{82409EE0-4203-4641-BB82-9BC9E8CB52E9}" srcOrd="0" destOrd="0" presId="urn:microsoft.com/office/officeart/2005/8/layout/hierarchy2"/>
    <dgm:cxn modelId="{58AD5CE9-B624-4B4D-B902-2473B18D5BE4}" type="presParOf" srcId="{0A638D3E-1E72-7D4E-995E-ABB147D09EEA}" destId="{7AC72347-AD32-3044-B326-E5021E6F19EE}" srcOrd="1" destOrd="0" presId="urn:microsoft.com/office/officeart/2005/8/layout/hierarchy2"/>
    <dgm:cxn modelId="{36FF2FF5-8D5F-5A49-9CED-CED4E3B103E4}" type="presParOf" srcId="{4AA3349A-07E1-F74C-AF94-75257C610448}" destId="{76F04071-6A75-6146-8F94-0A23F814B0A2}" srcOrd="2" destOrd="0" presId="urn:microsoft.com/office/officeart/2005/8/layout/hierarchy2"/>
    <dgm:cxn modelId="{9C3B1D88-8E7D-6744-9D2F-AF3C329DD63B}" type="presParOf" srcId="{76F04071-6A75-6146-8F94-0A23F814B0A2}" destId="{C0835438-1183-A44B-824A-78EB2BC5DEC6}" srcOrd="0" destOrd="0" presId="urn:microsoft.com/office/officeart/2005/8/layout/hierarchy2"/>
    <dgm:cxn modelId="{D4913C9C-22F8-C94F-9335-A0D5FA349B5E}" type="presParOf" srcId="{4AA3349A-07E1-F74C-AF94-75257C610448}" destId="{E798AE9D-C4F5-2146-A47F-82312A193364}" srcOrd="3" destOrd="0" presId="urn:microsoft.com/office/officeart/2005/8/layout/hierarchy2"/>
    <dgm:cxn modelId="{D9CBF71E-B6A0-9445-A262-C9B90C0FB4C4}" type="presParOf" srcId="{E798AE9D-C4F5-2146-A47F-82312A193364}" destId="{45F6896A-F6CE-114E-B037-4862F9704B07}" srcOrd="0" destOrd="0" presId="urn:microsoft.com/office/officeart/2005/8/layout/hierarchy2"/>
    <dgm:cxn modelId="{532B524A-4266-1F43-8C39-DEC59DB230CD}" type="presParOf" srcId="{E798AE9D-C4F5-2146-A47F-82312A193364}" destId="{87A44733-9449-C847-B7F1-258D5BF18963}" srcOrd="1" destOrd="0" presId="urn:microsoft.com/office/officeart/2005/8/layout/hierarchy2"/>
    <dgm:cxn modelId="{AC0C70A0-C5F0-4346-B942-5FEBC37F751C}" type="presParOf" srcId="{4AA3349A-07E1-F74C-AF94-75257C610448}" destId="{416118B5-256E-0A4A-88F7-9E97C0119291}" srcOrd="4" destOrd="0" presId="urn:microsoft.com/office/officeart/2005/8/layout/hierarchy2"/>
    <dgm:cxn modelId="{DA957301-785D-414E-9E3E-2D51AF795A7B}" type="presParOf" srcId="{416118B5-256E-0A4A-88F7-9E97C0119291}" destId="{C8F4B0A9-1C80-C149-B2C5-B1EE18EAD611}" srcOrd="0" destOrd="0" presId="urn:microsoft.com/office/officeart/2005/8/layout/hierarchy2"/>
    <dgm:cxn modelId="{64C60486-ED7E-1643-9C8B-6254D6D087F7}" type="presParOf" srcId="{4AA3349A-07E1-F74C-AF94-75257C610448}" destId="{447DA504-C9EB-0646-BC99-65357EF05ACE}" srcOrd="5" destOrd="0" presId="urn:microsoft.com/office/officeart/2005/8/layout/hierarchy2"/>
    <dgm:cxn modelId="{C32B6EB8-5F69-BB44-92DF-CB0967476DF7}" type="presParOf" srcId="{447DA504-C9EB-0646-BC99-65357EF05ACE}" destId="{083075EF-B1BF-DF46-A712-10199EB7F250}" srcOrd="0" destOrd="0" presId="urn:microsoft.com/office/officeart/2005/8/layout/hierarchy2"/>
    <dgm:cxn modelId="{10B33825-1303-0A4B-8E6B-D6B1B1ECE81E}" type="presParOf" srcId="{447DA504-C9EB-0646-BC99-65357EF05ACE}" destId="{04AB531C-D098-804C-8C46-CD110DDAA8E2}" srcOrd="1" destOrd="0" presId="urn:microsoft.com/office/officeart/2005/8/layout/hierarchy2"/>
    <dgm:cxn modelId="{846CE54E-E5DE-0945-AA62-0DCD6F737774}" type="presParOf" srcId="{4AA3349A-07E1-F74C-AF94-75257C610448}" destId="{71339FBD-8704-244C-B047-D7908B896EBD}" srcOrd="6" destOrd="0" presId="urn:microsoft.com/office/officeart/2005/8/layout/hierarchy2"/>
    <dgm:cxn modelId="{CBE61916-1069-3247-A2B1-61541B757D91}" type="presParOf" srcId="{71339FBD-8704-244C-B047-D7908B896EBD}" destId="{5570C29D-E6B2-0049-8DA0-BF0B24E77754}" srcOrd="0" destOrd="0" presId="urn:microsoft.com/office/officeart/2005/8/layout/hierarchy2"/>
    <dgm:cxn modelId="{FDFC5CB3-5C91-9044-8D57-43B41D309315}" type="presParOf" srcId="{4AA3349A-07E1-F74C-AF94-75257C610448}" destId="{481BD4C8-6028-A144-AD1D-BF3B3ACC8CF4}" srcOrd="7" destOrd="0" presId="urn:microsoft.com/office/officeart/2005/8/layout/hierarchy2"/>
    <dgm:cxn modelId="{8120A7F8-5421-DD43-BC47-F27D4698E7FD}" type="presParOf" srcId="{481BD4C8-6028-A144-AD1D-BF3B3ACC8CF4}" destId="{5F6FF437-6B4F-C948-8C36-4993611B3934}" srcOrd="0" destOrd="0" presId="urn:microsoft.com/office/officeart/2005/8/layout/hierarchy2"/>
    <dgm:cxn modelId="{1CFA9A03-54EA-7148-9C55-94EDFD7BE65C}" type="presParOf" srcId="{481BD4C8-6028-A144-AD1D-BF3B3ACC8CF4}" destId="{891AAFB8-C7B6-8646-8F66-798E02196C3B}" srcOrd="1" destOrd="0" presId="urn:microsoft.com/office/officeart/2005/8/layout/hierarchy2"/>
    <dgm:cxn modelId="{AB1F708A-125B-5A41-AC91-EFEDBAD896DE}" type="presParOf" srcId="{4AA3349A-07E1-F74C-AF94-75257C610448}" destId="{337E1A02-A7DC-CB4A-9BFE-31FC575E8F93}" srcOrd="8" destOrd="0" presId="urn:microsoft.com/office/officeart/2005/8/layout/hierarchy2"/>
    <dgm:cxn modelId="{EAA16230-90B3-4643-9664-ABE752DE2E85}" type="presParOf" srcId="{337E1A02-A7DC-CB4A-9BFE-31FC575E8F93}" destId="{77644E9F-AFD9-3247-A7BE-9BD6D1ADCD24}" srcOrd="0" destOrd="0" presId="urn:microsoft.com/office/officeart/2005/8/layout/hierarchy2"/>
    <dgm:cxn modelId="{505821E8-6F48-0E45-9CA3-C8F0ED874685}" type="presParOf" srcId="{4AA3349A-07E1-F74C-AF94-75257C610448}" destId="{DA85ECA4-CDC5-BD48-955C-E1F50C2A096B}" srcOrd="9" destOrd="0" presId="urn:microsoft.com/office/officeart/2005/8/layout/hierarchy2"/>
    <dgm:cxn modelId="{8ACA0737-EB49-3A41-8DC2-4907B20320A4}" type="presParOf" srcId="{DA85ECA4-CDC5-BD48-955C-E1F50C2A096B}" destId="{8A97BB86-3DF5-EF4D-8BC0-DD0E9BD12137}" srcOrd="0" destOrd="0" presId="urn:microsoft.com/office/officeart/2005/8/layout/hierarchy2"/>
    <dgm:cxn modelId="{CDA7A117-B8DC-1946-8E3F-AB21F0E84EB4}" type="presParOf" srcId="{DA85ECA4-CDC5-BD48-955C-E1F50C2A096B}" destId="{953D838E-E930-574E-B4DB-FEB70024FA7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E2D5E-A68E-6C49-A0EE-5053A6B418A6}">
      <dsp:nvSpPr>
        <dsp:cNvPr id="0" name=""/>
        <dsp:cNvSpPr/>
      </dsp:nvSpPr>
      <dsp:spPr>
        <a:xfrm>
          <a:off x="1082845" y="1207113"/>
          <a:ext cx="3805904" cy="30854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kern="1200" dirty="0" smtClean="0"/>
            <a:t>PROJETO: MULTIPLICAÇÃO/INVENÇÃO IMPRESSIONANTE DOS “PRINCÍPIOS” JURÍDICOS</a:t>
          </a:r>
        </a:p>
      </dsp:txBody>
      <dsp:txXfrm>
        <a:off x="1173214" y="1297482"/>
        <a:ext cx="3625166" cy="2904681"/>
      </dsp:txXfrm>
    </dsp:sp>
    <dsp:sp modelId="{17D99FFB-7146-9441-B817-B7508BD4ACCC}">
      <dsp:nvSpPr>
        <dsp:cNvPr id="0" name=""/>
        <dsp:cNvSpPr/>
      </dsp:nvSpPr>
      <dsp:spPr>
        <a:xfrm rot="18298480">
          <a:off x="4299530" y="1602508"/>
          <a:ext cx="276119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61193" y="160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611097" y="1549524"/>
        <a:ext cx="138059" cy="138059"/>
      </dsp:txXfrm>
    </dsp:sp>
    <dsp:sp modelId="{82409EE0-4203-4641-BB82-9BC9E8CB52E9}">
      <dsp:nvSpPr>
        <dsp:cNvPr id="0" name=""/>
        <dsp:cNvSpPr/>
      </dsp:nvSpPr>
      <dsp:spPr>
        <a:xfrm>
          <a:off x="6471504" y="4231"/>
          <a:ext cx="2969622" cy="96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Insegurança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jurídica</a:t>
          </a:r>
          <a:endParaRPr lang="en-US" sz="1700" kern="1200" dirty="0"/>
        </a:p>
      </dsp:txBody>
      <dsp:txXfrm>
        <a:off x="6499800" y="32527"/>
        <a:ext cx="2913030" cy="909515"/>
      </dsp:txXfrm>
    </dsp:sp>
    <dsp:sp modelId="{76F04071-6A75-6146-8F94-0A23F814B0A2}">
      <dsp:nvSpPr>
        <dsp:cNvPr id="0" name=""/>
        <dsp:cNvSpPr/>
      </dsp:nvSpPr>
      <dsp:spPr>
        <a:xfrm rot="19437763">
          <a:off x="4701467" y="2158020"/>
          <a:ext cx="195731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957318" y="160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5631193" y="2125133"/>
        <a:ext cx="97865" cy="97865"/>
      </dsp:txXfrm>
    </dsp:sp>
    <dsp:sp modelId="{45F6896A-F6CE-114E-B037-4862F9704B07}">
      <dsp:nvSpPr>
        <dsp:cNvPr id="0" name=""/>
        <dsp:cNvSpPr/>
      </dsp:nvSpPr>
      <dsp:spPr>
        <a:xfrm>
          <a:off x="6471504" y="1115255"/>
          <a:ext cx="2986219" cy="96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“</a:t>
          </a:r>
          <a:r>
            <a:rPr lang="en-US" sz="1700" kern="1200" dirty="0" err="1" smtClean="0"/>
            <a:t>farra</a:t>
          </a:r>
          <a:r>
            <a:rPr lang="en-US" sz="1700" kern="1200" dirty="0" smtClean="0"/>
            <a:t>” dos </a:t>
          </a:r>
          <a:r>
            <a:rPr lang="en-US" sz="1700" kern="1200" dirty="0" err="1" smtClean="0"/>
            <a:t>princípios</a:t>
          </a:r>
          <a:endParaRPr lang="en-US" sz="1700" kern="1200" dirty="0"/>
        </a:p>
      </dsp:txBody>
      <dsp:txXfrm>
        <a:off x="6499800" y="1143551"/>
        <a:ext cx="2929627" cy="909515"/>
      </dsp:txXfrm>
    </dsp:sp>
    <dsp:sp modelId="{416118B5-256E-0A4A-88F7-9E97C0119291}">
      <dsp:nvSpPr>
        <dsp:cNvPr id="0" name=""/>
        <dsp:cNvSpPr/>
      </dsp:nvSpPr>
      <dsp:spPr>
        <a:xfrm rot="21508972">
          <a:off x="4888481" y="2713531"/>
          <a:ext cx="1529305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529305" y="160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614901" y="2691345"/>
        <a:ext cx="76465" cy="76465"/>
      </dsp:txXfrm>
    </dsp:sp>
    <dsp:sp modelId="{083075EF-B1BF-DF46-A712-10199EB7F250}">
      <dsp:nvSpPr>
        <dsp:cNvPr id="0" name=""/>
        <dsp:cNvSpPr/>
      </dsp:nvSpPr>
      <dsp:spPr>
        <a:xfrm>
          <a:off x="6417518" y="2226279"/>
          <a:ext cx="3012053" cy="96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Aumento</a:t>
          </a:r>
          <a:r>
            <a:rPr lang="en-US" sz="1700" kern="1200" dirty="0" smtClean="0"/>
            <a:t> do campo de </a:t>
          </a:r>
          <a:r>
            <a:rPr lang="en-US" sz="1700" kern="1200" dirty="0" err="1" smtClean="0"/>
            <a:t>discricionariedade</a:t>
          </a:r>
          <a:r>
            <a:rPr lang="en-US" sz="1700" kern="1200" dirty="0" smtClean="0"/>
            <a:t> do </a:t>
          </a:r>
          <a:r>
            <a:rPr lang="en-US" sz="1700" kern="1200" dirty="0" err="1" smtClean="0"/>
            <a:t>julgador</a:t>
          </a:r>
          <a:endParaRPr lang="en-US" sz="1700" kern="1200" dirty="0"/>
        </a:p>
      </dsp:txBody>
      <dsp:txXfrm>
        <a:off x="6445814" y="2254575"/>
        <a:ext cx="2955461" cy="909515"/>
      </dsp:txXfrm>
    </dsp:sp>
    <dsp:sp modelId="{71339FBD-8704-244C-B047-D7908B896EBD}">
      <dsp:nvSpPr>
        <dsp:cNvPr id="0" name=""/>
        <dsp:cNvSpPr/>
      </dsp:nvSpPr>
      <dsp:spPr>
        <a:xfrm rot="2044404">
          <a:off x="4724726" y="3269043"/>
          <a:ext cx="191080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910800" y="160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5632356" y="3237320"/>
        <a:ext cx="95540" cy="95540"/>
      </dsp:txXfrm>
    </dsp:sp>
    <dsp:sp modelId="{5F6FF437-6B4F-C948-8C36-4993611B3934}">
      <dsp:nvSpPr>
        <dsp:cNvPr id="0" name=""/>
        <dsp:cNvSpPr/>
      </dsp:nvSpPr>
      <dsp:spPr>
        <a:xfrm>
          <a:off x="6471504" y="3337303"/>
          <a:ext cx="2947672" cy="96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Grande </a:t>
          </a:r>
          <a:r>
            <a:rPr lang="en-US" sz="1700" kern="1200" dirty="0" err="1" smtClean="0"/>
            <a:t>dificuldade</a:t>
          </a:r>
          <a:r>
            <a:rPr lang="en-US" sz="1700" kern="1200" dirty="0" smtClean="0"/>
            <a:t> de </a:t>
          </a:r>
          <a:r>
            <a:rPr lang="en-US" sz="1700" kern="1200" dirty="0" err="1" smtClean="0"/>
            <a:t>definição</a:t>
          </a:r>
          <a:r>
            <a:rPr lang="en-US" sz="1700" kern="1200" dirty="0" smtClean="0"/>
            <a:t> do </a:t>
          </a:r>
          <a:r>
            <a:rPr lang="en-US" sz="1700" kern="1200" dirty="0" err="1" smtClean="0"/>
            <a:t>conteúdo</a:t>
          </a:r>
          <a:endParaRPr lang="en-US" sz="1700" kern="1200" dirty="0"/>
        </a:p>
      </dsp:txBody>
      <dsp:txXfrm>
        <a:off x="6499800" y="3365599"/>
        <a:ext cx="2891080" cy="909515"/>
      </dsp:txXfrm>
    </dsp:sp>
    <dsp:sp modelId="{337E1A02-A7DC-CB4A-9BFE-31FC575E8F93}">
      <dsp:nvSpPr>
        <dsp:cNvPr id="0" name=""/>
        <dsp:cNvSpPr/>
      </dsp:nvSpPr>
      <dsp:spPr>
        <a:xfrm rot="3173651">
          <a:off x="4346164" y="3824555"/>
          <a:ext cx="273541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35418" y="160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645487" y="3772216"/>
        <a:ext cx="136770" cy="136770"/>
      </dsp:txXfrm>
    </dsp:sp>
    <dsp:sp modelId="{8A97BB86-3DF5-EF4D-8BC0-DD0E9BD12137}">
      <dsp:nvSpPr>
        <dsp:cNvPr id="0" name=""/>
        <dsp:cNvSpPr/>
      </dsp:nvSpPr>
      <dsp:spPr>
        <a:xfrm>
          <a:off x="6538996" y="4448327"/>
          <a:ext cx="2839680" cy="96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No </a:t>
          </a:r>
          <a:r>
            <a:rPr lang="en-US" sz="1700" kern="1200" dirty="0" err="1" smtClean="0"/>
            <a:t>caso</a:t>
          </a:r>
          <a:r>
            <a:rPr lang="en-US" sz="1700" kern="1200" dirty="0" smtClean="0"/>
            <a:t> do </a:t>
          </a:r>
          <a:r>
            <a:rPr lang="en-US" sz="1700" kern="1200" dirty="0" err="1" smtClean="0"/>
            <a:t>projeto</a:t>
          </a:r>
          <a:r>
            <a:rPr lang="en-US" sz="1700" kern="1200" dirty="0" smtClean="0"/>
            <a:t>: </a:t>
          </a:r>
          <a:r>
            <a:rPr lang="en-US" sz="1700" kern="1200" dirty="0" smtClean="0"/>
            <a:t>“</a:t>
          </a:r>
          <a:r>
            <a:rPr lang="en-US" sz="1700" kern="1200" dirty="0" err="1" smtClean="0"/>
            <a:t>princípios</a:t>
          </a:r>
          <a:r>
            <a:rPr lang="en-US" sz="1700" kern="1200" dirty="0" smtClean="0"/>
            <a:t>”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inexistentes</a:t>
          </a:r>
          <a:endParaRPr lang="en-US" sz="1700" kern="1200" dirty="0"/>
        </a:p>
      </dsp:txBody>
      <dsp:txXfrm>
        <a:off x="6567292" y="4476623"/>
        <a:ext cx="2783088" cy="909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27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379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733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477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3300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791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7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479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551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063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42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76568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0856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99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50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722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99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6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4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29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62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12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199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56" r:id="rId2"/>
    <p:sldLayoutId id="2147484057" r:id="rId3"/>
    <p:sldLayoutId id="2147484058" r:id="rId4"/>
    <p:sldLayoutId id="2147484059" r:id="rId5"/>
    <p:sldLayoutId id="2147484060" r:id="rId6"/>
    <p:sldLayoutId id="2147484061" r:id="rId7"/>
    <p:sldLayoutId id="2147484062" r:id="rId8"/>
    <p:sldLayoutId id="2147484063" r:id="rId9"/>
    <p:sldLayoutId id="2147484064" r:id="rId10"/>
    <p:sldLayoutId id="21474840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0364730-7253-4C13-8C2B-405929BA45ED}" type="datetimeFigureOut">
              <a:rPr lang="pt-BR" smtClean="0"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84B45CC-460F-47AB-B727-E682976ABAA9}" type="slidenum">
              <a:rPr lang="pt-BR" smtClean="0"/>
              <a:t>‹#›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49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8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8B02EB2-8CBD-4BBE-B076-DD88AC2FB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4912" y="408415"/>
            <a:ext cx="10659982" cy="2439725"/>
          </a:xfrm>
        </p:spPr>
        <p:txBody>
          <a:bodyPr/>
          <a:lstStyle/>
          <a:p>
            <a:pPr algn="r"/>
            <a:r>
              <a:rPr lang="pt-BR" dirty="0"/>
              <a:t>Paula A. Forgioni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2F009AB-F51E-43C1-96D5-461BB8BF5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000" y="3661314"/>
            <a:ext cx="10650192" cy="2215524"/>
          </a:xfrm>
        </p:spPr>
        <p:txBody>
          <a:bodyPr>
            <a:normAutofit fontScale="47500" lnSpcReduction="20000"/>
          </a:bodyPr>
          <a:lstStyle/>
          <a:p>
            <a:pPr algn="just"/>
            <a:endParaRPr lang="pt-BR" dirty="0"/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800" dirty="0"/>
              <a:t>Professora Titular de Direito Comercial </a:t>
            </a:r>
            <a:endParaRPr lang="pt-BR" sz="3800" dirty="0" smtClean="0"/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800" dirty="0" smtClean="0"/>
              <a:t>da </a:t>
            </a:r>
            <a:r>
              <a:rPr lang="pt-BR" sz="3800" dirty="0"/>
              <a:t>Faculdade de Direito da Universidade de São Paulo </a:t>
            </a:r>
            <a:r>
              <a:rPr lang="mr-IN" sz="3800" dirty="0" smtClean="0"/>
              <a:t>–</a:t>
            </a:r>
            <a:r>
              <a:rPr lang="pt-BR" sz="3800" dirty="0" smtClean="0"/>
              <a:t> USP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pt-BR" sz="3800" dirty="0"/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800" dirty="0" smtClean="0"/>
              <a:t>Membro </a:t>
            </a:r>
            <a:r>
              <a:rPr lang="pt-BR" sz="3800" dirty="0"/>
              <a:t>do Conselho Superior 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800" dirty="0" smtClean="0"/>
              <a:t>de </a:t>
            </a:r>
            <a:r>
              <a:rPr lang="pt-BR" sz="3800" dirty="0"/>
              <a:t>Assuntos Jurídicos e Legislativos </a:t>
            </a:r>
            <a:endParaRPr lang="pt-BR" sz="3800" dirty="0" smtClean="0"/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800" dirty="0" smtClean="0"/>
              <a:t>da FEDERAÇÃO DAS INDÚSTRIAS DO ESTADO DE SÃO PAULO 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800" dirty="0" smtClean="0"/>
              <a:t>CONJUR - FIESP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848975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="" xmlns:a16="http://schemas.microsoft.com/office/drawing/2014/main" id="{6ACC47B0-27CB-4B85-851C-8D008750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NA FALÊNCIA E NA RECUPERAÇÃO JUDICIAL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3674855-70B0-4BD3-9372-6ECAE4F3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83316"/>
            <a:ext cx="10058400" cy="4085778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t-BR" sz="3000" b="1" dirty="0"/>
          </a:p>
          <a:p>
            <a:r>
              <a:rPr lang="pt-BR" sz="3200" dirty="0"/>
              <a:t>Art. 32. </a:t>
            </a:r>
            <a:r>
              <a:rPr lang="pt-BR" sz="3200" dirty="0" err="1"/>
              <a:t>São</a:t>
            </a:r>
            <a:r>
              <a:rPr lang="pt-BR" sz="3200" dirty="0"/>
              <a:t> </a:t>
            </a:r>
            <a:r>
              <a:rPr lang="pt-BR" sz="3200" dirty="0" err="1"/>
              <a:t>princípios</a:t>
            </a:r>
            <a:r>
              <a:rPr lang="pt-BR" sz="3200" dirty="0"/>
              <a:t> </a:t>
            </a:r>
            <a:r>
              <a:rPr lang="pt-BR" sz="3200" dirty="0" err="1"/>
              <a:t>aplicáveis</a:t>
            </a:r>
            <a:r>
              <a:rPr lang="pt-BR" sz="3200" dirty="0"/>
              <a:t> à </a:t>
            </a:r>
            <a:r>
              <a:rPr lang="pt-BR" sz="3200" dirty="0" err="1"/>
              <a:t>falência</a:t>
            </a:r>
            <a:r>
              <a:rPr lang="pt-BR" sz="3200" dirty="0"/>
              <a:t> e </a:t>
            </a:r>
            <a:r>
              <a:rPr lang="pt-BR" sz="3200" dirty="0" err="1"/>
              <a:t>recuperação</a:t>
            </a:r>
            <a:r>
              <a:rPr lang="pt-BR" sz="3200" dirty="0"/>
              <a:t> das empresas: </a:t>
            </a:r>
          </a:p>
          <a:p>
            <a:r>
              <a:rPr lang="pt-BR" sz="3200" dirty="0" err="1"/>
              <a:t>I</a:t>
            </a:r>
            <a:r>
              <a:rPr lang="pt-BR" sz="3200" dirty="0"/>
              <a:t> – </a:t>
            </a:r>
            <a:r>
              <a:rPr lang="pt-BR" sz="3200" dirty="0" err="1">
                <a:solidFill>
                  <a:srgbClr val="FF4747"/>
                </a:solidFill>
              </a:rPr>
              <a:t>inerência</a:t>
            </a:r>
            <a:r>
              <a:rPr lang="pt-BR" sz="3200" dirty="0">
                <a:solidFill>
                  <a:srgbClr val="FF4747"/>
                </a:solidFill>
              </a:rPr>
              <a:t> do risco </a:t>
            </a:r>
            <a:r>
              <a:rPr lang="pt-BR" sz="3200" dirty="0"/>
              <a:t>a qualquer atividade empresarial</a:t>
            </a:r>
            <a:r>
              <a:rPr lang="pt-BR" sz="3200" dirty="0" smtClean="0"/>
              <a:t>;</a:t>
            </a:r>
          </a:p>
          <a:p>
            <a:r>
              <a:rPr lang="pt-BR" sz="3200" dirty="0" smtClean="0"/>
              <a:t>II </a:t>
            </a:r>
            <a:r>
              <a:rPr lang="pt-BR" sz="3200" dirty="0"/>
              <a:t>– impacto social da crise da empresa</a:t>
            </a:r>
            <a:r>
              <a:rPr lang="pt-BR" sz="3200" dirty="0" smtClean="0"/>
              <a:t>;</a:t>
            </a:r>
          </a:p>
          <a:p>
            <a:r>
              <a:rPr lang="pt-BR" sz="3200" dirty="0" smtClean="0"/>
              <a:t>III </a:t>
            </a:r>
            <a:r>
              <a:rPr lang="pt-BR" sz="3200" dirty="0"/>
              <a:t>– </a:t>
            </a:r>
            <a:r>
              <a:rPr lang="pt-BR" sz="3200" dirty="0" err="1"/>
              <a:t>transparência</a:t>
            </a:r>
            <a:r>
              <a:rPr lang="pt-BR" sz="3200" dirty="0"/>
              <a:t> nas medidas de </a:t>
            </a:r>
            <a:r>
              <a:rPr lang="pt-BR" sz="3200" dirty="0" err="1"/>
              <a:t>prevenção</a:t>
            </a:r>
            <a:r>
              <a:rPr lang="pt-BR" sz="3200" dirty="0"/>
              <a:t> e </a:t>
            </a:r>
            <a:r>
              <a:rPr lang="pt-BR" sz="3200" dirty="0" err="1"/>
              <a:t>solução</a:t>
            </a:r>
            <a:r>
              <a:rPr lang="pt-BR" sz="3200" dirty="0"/>
              <a:t> da crise; </a:t>
            </a:r>
            <a:r>
              <a:rPr lang="pt-BR" sz="3200" dirty="0" smtClean="0"/>
              <a:t>e </a:t>
            </a:r>
          </a:p>
          <a:p>
            <a:r>
              <a:rPr lang="pt-BR" sz="3200" dirty="0" smtClean="0"/>
              <a:t>IV </a:t>
            </a:r>
            <a:r>
              <a:rPr lang="pt-BR" sz="3200" dirty="0"/>
              <a:t>– </a:t>
            </a:r>
            <a:r>
              <a:rPr lang="pt-BR" sz="3200" dirty="0" err="1"/>
              <a:t>cooperação</a:t>
            </a:r>
            <a:r>
              <a:rPr lang="pt-BR" sz="3200" dirty="0"/>
              <a:t> </a:t>
            </a:r>
            <a:r>
              <a:rPr lang="pt-BR" sz="3200" dirty="0" err="1"/>
              <a:t>judiciária</a:t>
            </a:r>
            <a:r>
              <a:rPr lang="pt-BR" sz="3200" dirty="0"/>
              <a:t> internacional; </a:t>
            </a:r>
            <a:endParaRPr lang="pt-BR" sz="3200" dirty="0" smtClean="0"/>
          </a:p>
          <a:p>
            <a:endParaRPr lang="pt-BR" sz="3200" dirty="0"/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511767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35018" y="473075"/>
            <a:ext cx="11556982" cy="539591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3600" b="1" dirty="0" smtClean="0"/>
              <a:t>PRINCÍPIOS NO PROCESSO EMPRESARIA</a:t>
            </a:r>
            <a:r>
              <a:rPr lang="en-US" sz="3600" dirty="0" smtClean="0"/>
              <a:t>L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36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3600" dirty="0" smtClean="0"/>
              <a:t>Art</a:t>
            </a:r>
            <a:r>
              <a:rPr lang="en-US" sz="3600" dirty="0"/>
              <a:t>. 44. </a:t>
            </a:r>
            <a:r>
              <a:rPr lang="en-US" sz="3600" dirty="0" err="1"/>
              <a:t>São</a:t>
            </a:r>
            <a:r>
              <a:rPr lang="en-US" sz="3600" dirty="0"/>
              <a:t> </a:t>
            </a:r>
            <a:r>
              <a:rPr lang="en-US" sz="3600" dirty="0" err="1"/>
              <a:t>princípios</a:t>
            </a:r>
            <a:r>
              <a:rPr lang="en-US" sz="3600" dirty="0"/>
              <a:t> </a:t>
            </a:r>
            <a:r>
              <a:rPr lang="en-US" sz="3600" dirty="0" err="1"/>
              <a:t>aplicáveis</a:t>
            </a:r>
            <a:r>
              <a:rPr lang="en-US" sz="3600" dirty="0"/>
              <a:t> </a:t>
            </a:r>
            <a:r>
              <a:rPr lang="en-US" sz="3600" dirty="0" err="1"/>
              <a:t>ao</a:t>
            </a:r>
            <a:r>
              <a:rPr lang="en-US" sz="3600" dirty="0"/>
              <a:t> </a:t>
            </a:r>
            <a:r>
              <a:rPr lang="en-US" sz="3600" dirty="0" err="1"/>
              <a:t>processo</a:t>
            </a:r>
            <a:r>
              <a:rPr lang="en-US" sz="3600" dirty="0"/>
              <a:t> </a:t>
            </a:r>
            <a:r>
              <a:rPr lang="en-US" sz="3600" dirty="0" err="1"/>
              <a:t>empresarial</a:t>
            </a:r>
            <a:r>
              <a:rPr lang="en-US" sz="3600" dirty="0" smtClean="0"/>
              <a:t>: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600" dirty="0" smtClean="0"/>
              <a:t>I </a:t>
            </a:r>
            <a:r>
              <a:rPr lang="en-US" sz="3600" dirty="0"/>
              <a:t>– </a:t>
            </a:r>
            <a:r>
              <a:rPr lang="en-US" sz="3600" dirty="0" err="1"/>
              <a:t>Autonomia</a:t>
            </a:r>
            <a:r>
              <a:rPr lang="en-US" sz="3600" dirty="0"/>
              <a:t> </a:t>
            </a:r>
            <a:r>
              <a:rPr lang="en-US" sz="3600" dirty="0" err="1"/>
              <a:t>procedimental</a:t>
            </a:r>
            <a:r>
              <a:rPr lang="en-US" sz="3600" dirty="0"/>
              <a:t> das </a:t>
            </a:r>
            <a:r>
              <a:rPr lang="en-US" sz="3600" dirty="0" err="1"/>
              <a:t>partes</a:t>
            </a:r>
            <a:r>
              <a:rPr lang="en-US" sz="3600" dirty="0"/>
              <a:t>;</a:t>
            </a:r>
            <a:br>
              <a:rPr lang="en-US" sz="3600" dirty="0"/>
            </a:br>
            <a:r>
              <a:rPr lang="en-US" sz="3600" dirty="0"/>
              <a:t>II – </a:t>
            </a:r>
            <a:r>
              <a:rPr lang="en-US" sz="3600" dirty="0" err="1"/>
              <a:t>Presunção</a:t>
            </a:r>
            <a:r>
              <a:rPr lang="en-US" sz="3600" dirty="0"/>
              <a:t> de </a:t>
            </a:r>
            <a:r>
              <a:rPr lang="en-US" sz="3600" dirty="0" err="1"/>
              <a:t>igualdade</a:t>
            </a:r>
            <a:r>
              <a:rPr lang="en-US" sz="3600" dirty="0"/>
              <a:t> real das </a:t>
            </a:r>
            <a:r>
              <a:rPr lang="en-US" sz="3600" dirty="0" err="1"/>
              <a:t>partes</a:t>
            </a:r>
            <a:r>
              <a:rPr lang="en-US" sz="3600" dirty="0"/>
              <a:t>;</a:t>
            </a:r>
            <a:br>
              <a:rPr lang="en-US" sz="3600" dirty="0"/>
            </a:br>
            <a:r>
              <a:rPr lang="en-US" sz="3600" dirty="0"/>
              <a:t>III – </a:t>
            </a:r>
            <a:r>
              <a:rPr lang="en-US" sz="3600" dirty="0" err="1"/>
              <a:t>Intervenção</a:t>
            </a:r>
            <a:r>
              <a:rPr lang="en-US" sz="3600" dirty="0"/>
              <a:t> </a:t>
            </a:r>
            <a:r>
              <a:rPr lang="en-US" sz="3600" dirty="0" err="1"/>
              <a:t>mínima</a:t>
            </a:r>
            <a:r>
              <a:rPr lang="en-US" sz="3600" dirty="0"/>
              <a:t>; e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3600" dirty="0"/>
              <a:t>IV – </a:t>
            </a:r>
            <a:r>
              <a:rPr lang="en-US" sz="3600" dirty="0" err="1">
                <a:solidFill>
                  <a:srgbClr val="FF4747"/>
                </a:solidFill>
              </a:rPr>
              <a:t>Atenção</a:t>
            </a:r>
            <a:r>
              <a:rPr lang="en-US" sz="3600" dirty="0">
                <a:solidFill>
                  <a:srgbClr val="FF4747"/>
                </a:solidFill>
              </a:rPr>
              <a:t> </a:t>
            </a:r>
            <a:r>
              <a:rPr lang="en-US" sz="3600" dirty="0" err="1">
                <a:solidFill>
                  <a:srgbClr val="FF4747"/>
                </a:solidFill>
              </a:rPr>
              <a:t>às</a:t>
            </a:r>
            <a:r>
              <a:rPr lang="en-US" sz="3600" dirty="0">
                <a:solidFill>
                  <a:srgbClr val="FF4747"/>
                </a:solidFill>
              </a:rPr>
              <a:t> </a:t>
            </a:r>
            <a:r>
              <a:rPr lang="en-US" sz="3600" dirty="0" err="1">
                <a:solidFill>
                  <a:srgbClr val="FF4747"/>
                </a:solidFill>
              </a:rPr>
              <a:t>externalidades</a:t>
            </a:r>
            <a:r>
              <a:rPr lang="en-US" sz="3600" dirty="0">
                <a:solidFill>
                  <a:srgbClr val="FF4747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732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0AA7E56-69DE-408E-950F-FD0825B60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242" y="286603"/>
            <a:ext cx="10858438" cy="1450757"/>
          </a:xfrm>
        </p:spPr>
        <p:txBody>
          <a:bodyPr/>
          <a:lstStyle/>
          <a:p>
            <a:r>
              <a:rPr lang="pt-BR" b="1" dirty="0" smtClean="0"/>
              <a:t>Além dos princípios, há os </a:t>
            </a:r>
            <a:r>
              <a:rPr lang="pt-BR" b="1" dirty="0"/>
              <a:t>t</a:t>
            </a:r>
            <a:r>
              <a:rPr lang="pt-BR" b="1" dirty="0" smtClean="0"/>
              <a:t>ermos </a:t>
            </a:r>
            <a:r>
              <a:rPr lang="pt-BR" b="1" dirty="0"/>
              <a:t>i</a:t>
            </a:r>
            <a:r>
              <a:rPr lang="pt-BR" b="1" dirty="0" smtClean="0"/>
              <a:t>ndefinidos</a:t>
            </a:r>
            <a:endParaRPr lang="pt-BR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97B46D33-08A7-4B1A-B883-9E16C46DA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206824" cy="4237014"/>
          </a:xfrm>
        </p:spPr>
        <p:txBody>
          <a:bodyPr>
            <a:normAutofit fontScale="6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201168" lvl="1" indent="0">
              <a:buNone/>
            </a:pPr>
            <a:r>
              <a:rPr lang="pt-BR" sz="9200" dirty="0"/>
              <a:t>“Condutas parasitárias” </a:t>
            </a:r>
            <a:r>
              <a:rPr lang="pt-BR" sz="9200" dirty="0" smtClean="0"/>
              <a:t>[art</a:t>
            </a:r>
            <a:r>
              <a:rPr lang="pt-BR" sz="9200" dirty="0"/>
              <a:t>. </a:t>
            </a:r>
            <a:r>
              <a:rPr lang="pt-BR" sz="9200" dirty="0" smtClean="0"/>
              <a:t>7º]</a:t>
            </a:r>
            <a:r>
              <a:rPr lang="pt-BR" sz="5900" dirty="0" smtClean="0"/>
              <a:t> </a:t>
            </a:r>
            <a:endParaRPr lang="pt-BR" sz="5900" dirty="0"/>
          </a:p>
          <a:p>
            <a:pPr lvl="1">
              <a:buFont typeface="Arial" panose="020B0604020202020204" pitchFamily="34" charset="0"/>
              <a:buChar char="•"/>
            </a:pPr>
            <a:endParaRPr lang="pt-BR" sz="3600" dirty="0"/>
          </a:p>
          <a:p>
            <a:pPr marL="1317120" lvl="7" indent="0" algn="just">
              <a:buNone/>
            </a:pPr>
            <a:r>
              <a:rPr lang="pt-BR" sz="6800" b="1" dirty="0"/>
              <a:t>“Art. 7º</a:t>
            </a:r>
            <a:r>
              <a:rPr lang="pt-BR" sz="6800" dirty="0"/>
              <a:t>. No âmbito deste Código, a liberdade de iniciativa empresarial</a:t>
            </a:r>
          </a:p>
          <a:p>
            <a:pPr marL="1317120" lvl="7" indent="0" algn="just">
              <a:buNone/>
            </a:pPr>
            <a:r>
              <a:rPr lang="pt-BR" sz="6800" dirty="0"/>
              <a:t>e de competição é protegida mediante a coibição da concorrência desleal e</a:t>
            </a:r>
          </a:p>
          <a:p>
            <a:pPr marL="1317120" lvl="7" indent="0" algn="just">
              <a:buNone/>
            </a:pPr>
            <a:r>
              <a:rPr lang="pt-BR" sz="6800" dirty="0"/>
              <a:t>de </a:t>
            </a:r>
            <a:r>
              <a:rPr lang="pt-BR" sz="6800" dirty="0">
                <a:solidFill>
                  <a:schemeClr val="accent1"/>
                </a:solidFill>
              </a:rPr>
              <a:t>condutas parasitárias</a:t>
            </a:r>
            <a:r>
              <a:rPr lang="pt-BR" sz="6800" dirty="0"/>
              <a:t>.”</a:t>
            </a:r>
          </a:p>
          <a:p>
            <a:pPr marL="1317120" lvl="7" indent="0" algn="just">
              <a:buNone/>
            </a:pPr>
            <a:endParaRPr lang="pt-BR" sz="3600" dirty="0"/>
          </a:p>
          <a:p>
            <a:pPr marL="1317120" lvl="7" indent="0" algn="just">
              <a:buNone/>
            </a:pPr>
            <a:endParaRPr lang="pt-BR" sz="3600" dirty="0"/>
          </a:p>
          <a:p>
            <a:endParaRPr lang="pt-BR" dirty="0"/>
          </a:p>
          <a:p>
            <a:pPr lvl="1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6868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ADB36CE-47CA-4004-9EB4-7F159C173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Conflito com Leis Específicas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1B3DF20-5A31-4AD0-8641-0AC536099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998720" cy="4023360"/>
          </a:xfrm>
        </p:spPr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pt-BR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Lei de Falências (11.101/2005);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Lei de Arbitragem (9.607/1996);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Código de Defesa do Consumidor (8.078/1998);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dirty="0"/>
          </a:p>
          <a:p>
            <a:pPr lvl="1">
              <a:buFont typeface="Arial" panose="020B0604020202020204" pitchFamily="34" charset="0"/>
              <a:buChar char="•"/>
            </a:pPr>
            <a:endParaRPr lang="pt-BR" sz="3400" dirty="0"/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8EF41C6D-6BF8-4281-B69B-754F22073665}"/>
              </a:ext>
            </a:extLst>
          </p:cNvPr>
          <p:cNvSpPr txBox="1"/>
          <p:nvPr/>
        </p:nvSpPr>
        <p:spPr>
          <a:xfrm>
            <a:off x="6096000" y="1620447"/>
            <a:ext cx="499872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t-BR" sz="3000" dirty="0"/>
          </a:p>
          <a:p>
            <a:pPr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sz="3000" dirty="0"/>
              <a:t> </a:t>
            </a: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Lei de Franquia (8.955/1994);</a:t>
            </a:r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Lei Ferrari (6.729/1979); e</a:t>
            </a:r>
          </a:p>
          <a:p>
            <a:pPr>
              <a:buClr>
                <a:srgbClr val="C00000"/>
              </a:buClr>
            </a:pPr>
            <a:endParaRPr lang="pt-B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Código de Processo Civil (13.105/2015).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5554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284D1A6-8AE2-403B-AB99-986BFCE1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Na parte </a:t>
            </a:r>
            <a:r>
              <a:rPr lang="pt-BR" dirty="0" smtClean="0"/>
              <a:t>processual?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8BF383A-4C72-43C5-9473-4EEE375B7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400" b="1" dirty="0"/>
          </a:p>
          <a:p>
            <a:pPr algn="just"/>
            <a:endParaRPr lang="pt-BR" sz="3000" b="1" dirty="0"/>
          </a:p>
          <a:p>
            <a:pPr algn="just"/>
            <a:r>
              <a:rPr lang="pt-BR" sz="2800" b="1" dirty="0"/>
              <a:t>Art. 47</a:t>
            </a:r>
            <a:r>
              <a:rPr lang="pt-BR" sz="2800" dirty="0"/>
              <a:t>. São reconhecidas a excepcionalidade e as limitações temporal e de escopo da intervenção judicial nas relações entre empresários.</a:t>
            </a:r>
          </a:p>
        </p:txBody>
      </p:sp>
    </p:spTree>
    <p:extLst>
      <p:ext uri="{BB962C8B-B14F-4D97-AF65-F5344CB8AC3E}">
        <p14:creationId xmlns:p14="http://schemas.microsoft.com/office/powerpoint/2010/main" val="753448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35B55B7-52A9-49E5-B0C2-39790D09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Não se sabe qual será a base da decisão do julgador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47FA4B2-FBD3-424F-AE21-F88D0E98F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dirty="0"/>
          </a:p>
          <a:p>
            <a:pPr algn="just"/>
            <a:r>
              <a:rPr lang="pt-BR" sz="2800" b="1" dirty="0"/>
              <a:t>Art. 48</a:t>
            </a:r>
            <a:r>
              <a:rPr lang="pt-BR" sz="2800" dirty="0"/>
              <a:t>. No processo empresarial, o juiz deve sempre levar em consideração as </a:t>
            </a:r>
            <a:r>
              <a:rPr lang="pt-BR" sz="2800" dirty="0">
                <a:solidFill>
                  <a:srgbClr val="CC0000"/>
                </a:solidFill>
              </a:rPr>
              <a:t>externalidades econômicas </a:t>
            </a:r>
            <a:r>
              <a:rPr lang="pt-BR" sz="2800" dirty="0"/>
              <a:t>de suas decisões, em especial as referentes ao impacto que o entendimento nelas adotado pode ocasionar, se for generalizado, nos preços dos produtos e serviços praticados no mercado brasileiro, atacadista e varejista, na viabilidade das empresas e solvência dos empresários.</a:t>
            </a:r>
          </a:p>
        </p:txBody>
      </p:sp>
    </p:spTree>
    <p:extLst>
      <p:ext uri="{BB962C8B-B14F-4D97-AF65-F5344CB8AC3E}">
        <p14:creationId xmlns:p14="http://schemas.microsoft.com/office/powerpoint/2010/main" val="139416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5404" y="778721"/>
            <a:ext cx="611988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/>
              <a:t>C</a:t>
            </a:r>
            <a:r>
              <a:rPr lang="x-none" sz="4000" dirty="0"/>
              <a:t>onfusão no próprio texto do projeto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3" y="2229145"/>
            <a:ext cx="5607070" cy="28931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pt-BR" sz="2400" b="1" dirty="0"/>
          </a:p>
          <a:p>
            <a:r>
              <a:rPr lang="pt-BR" sz="2000" b="1" dirty="0"/>
              <a:t>Art. 4º</a:t>
            </a:r>
            <a:r>
              <a:rPr lang="pt-BR" sz="2000" dirty="0"/>
              <a:t>. São normas do direito comercial:</a:t>
            </a:r>
          </a:p>
          <a:p>
            <a:r>
              <a:rPr lang="pt-BR" sz="2000" dirty="0"/>
              <a:t>(...)</a:t>
            </a:r>
          </a:p>
          <a:p>
            <a:r>
              <a:rPr lang="pt-BR" sz="2000" b="1" dirty="0"/>
              <a:t>Parágrafo único. </a:t>
            </a:r>
            <a:r>
              <a:rPr lang="pt-BR" sz="2000" dirty="0"/>
              <a:t>Nenhum princípio, expresso ou implícito, pode ser invocado para afastar a aplicação de qualquer disposição deste Código ou da lei, ressalvada a hipótese de inconstitucionalidade da regra.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14972" y="94571"/>
            <a:ext cx="5309828" cy="664797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NO PROJETO, OS PRINCÍPIOS VIRARAM REGRAS EXPRESSAS. </a:t>
            </a:r>
          </a:p>
          <a:p>
            <a:endParaRPr lang="en-US" sz="2400" dirty="0" smtClean="0"/>
          </a:p>
          <a:p>
            <a:r>
              <a:rPr lang="en-US" sz="2400" dirty="0" smtClean="0"/>
              <a:t>O PROBLEMA NÃO </a:t>
            </a:r>
            <a:r>
              <a:rPr lang="en-US" sz="2400" dirty="0" err="1" smtClean="0"/>
              <a:t>É</a:t>
            </a:r>
            <a:r>
              <a:rPr lang="en-US" sz="2400" dirty="0" smtClean="0"/>
              <a:t> O CONFLITO REGRA X PRINCÍPIO, </a:t>
            </a:r>
            <a:r>
              <a:rPr lang="en-US" sz="2400" dirty="0" smtClean="0"/>
              <a:t>MAS </a:t>
            </a:r>
            <a:r>
              <a:rPr lang="en-US" sz="2400" dirty="0" smtClean="0"/>
              <a:t>A PROLIFERAÇÃO DE </a:t>
            </a:r>
            <a:r>
              <a:rPr lang="en-US" sz="2400" dirty="0" smtClean="0"/>
              <a:t>NORMAS</a:t>
            </a:r>
            <a:r>
              <a:rPr lang="en-US" sz="2400" dirty="0" smtClean="0"/>
              <a:t> INSEGURAS, COMO OCORRE NO PROJETO.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NA REALIDADE, O PROJETO TRAZ </a:t>
            </a:r>
            <a:r>
              <a:rPr lang="en-US" sz="2400" b="1" dirty="0" smtClean="0"/>
              <a:t>INSEGURANÇA</a:t>
            </a:r>
            <a:r>
              <a:rPr lang="en-US" sz="2400" dirty="0" smtClean="0"/>
              <a:t> PARA O MERCADO E AUMENTA OS CUSTOS PARA OS AGENTES ECONÔMICOS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A SOLU</a:t>
            </a:r>
            <a:r>
              <a:rPr lang="en-US" sz="2400" dirty="0" smtClean="0"/>
              <a:t>ÇÃO PASSA POR OUTROS CAMINHOS: APERFEIÇOAMENTO DA LEGISLAÇÃO EXISTENTE, CRIAÇÃO DE VARAS/CÂMARAS ESPECIALIZADAS.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98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CC5003D-CEEE-4362-BC15-BE814D17B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635B078-08D8-4FCF-AF29-7B76F551E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pt-BR" alt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Obrigada! </a:t>
            </a:r>
            <a:endParaRPr lang="pt-BR" altLang="en-US" sz="2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/>
            <a:r>
              <a:rPr lang="pt-BR" alt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Paula A. Forgioni </a:t>
            </a:r>
          </a:p>
          <a:p>
            <a:pPr algn="r"/>
            <a:r>
              <a:rPr lang="pt-BR" altLang="en-US" dirty="0" err="1">
                <a:latin typeface="+mj-lt"/>
                <a:cs typeface="Segoe UI Light" panose="020B0502040204020203" pitchFamily="34" charset="0"/>
              </a:rPr>
              <a:t>paforgioni</a:t>
            </a:r>
            <a:r>
              <a:rPr lang="pt-BR" altLang="en-US" dirty="0" err="1" smtClean="0">
                <a:latin typeface="+mj-lt"/>
                <a:cs typeface="Segoe UI Light" panose="020B0502040204020203" pitchFamily="34" charset="0"/>
              </a:rPr>
              <a:t>@forgioni.com.br</a:t>
            </a:r>
            <a:endParaRPr lang="pt-BR" altLang="en-US" dirty="0">
              <a:latin typeface="+mj-lt"/>
              <a:cs typeface="Segoe UI Light" panose="020B0502040204020203" pitchFamily="34" charset="0"/>
            </a:endParaRPr>
          </a:p>
          <a:p>
            <a:pPr algn="r"/>
            <a:r>
              <a:rPr lang="pt-BR" altLang="pt-BR" dirty="0">
                <a:latin typeface="+mj-lt"/>
                <a:cs typeface="Segoe UI Light" panose="020B0502040204020203" pitchFamily="34" charset="0"/>
              </a:rPr>
              <a:t>+55 (11) 3085 1808</a:t>
            </a:r>
          </a:p>
          <a:p>
            <a:pPr algn="r"/>
            <a:endParaRPr lang="pt-BR" altLang="pt-BR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/>
            <a:endParaRPr lang="pt-BR" altLang="pt-BR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5620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 Dobrado 6">
            <a:extLst>
              <a:ext uri="{FF2B5EF4-FFF2-40B4-BE49-F238E27FC236}">
                <a16:creationId xmlns="" xmlns:a16="http://schemas.microsoft.com/office/drawing/2014/main" id="{69E67148-A3E4-4FA8-8CCC-B898A96E7A1E}"/>
              </a:ext>
            </a:extLst>
          </p:cNvPr>
          <p:cNvSpPr/>
          <p:nvPr/>
        </p:nvSpPr>
        <p:spPr>
          <a:xfrm>
            <a:off x="1126176" y="500851"/>
            <a:ext cx="11065824" cy="586234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E997B1F9-E51B-43DC-9ACE-1FE99F7A462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52563" y="377825"/>
            <a:ext cx="10739437" cy="70532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pt-BR" sz="40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Não </a:t>
            </a:r>
            <a:r>
              <a:rPr lang="pt-BR" sz="51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é o </a:t>
            </a: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momento adequado para </a:t>
            </a:r>
            <a:endParaRPr lang="pt-BR" sz="51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um </a:t>
            </a: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novo código comercial: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endParaRPr lang="pt-BR" sz="51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NECESSIDADE DO </a:t>
            </a:r>
            <a:endParaRPr lang="pt-BR" sz="51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APROFUNDAMENTO </a:t>
            </a: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DAS </a:t>
            </a:r>
            <a:r>
              <a:rPr lang="pt-BR" sz="51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DISCUSSÕES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4000" dirty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4000" dirty="0" smtClean="0">
                <a:solidFill>
                  <a:srgbClr val="000000"/>
                </a:solidFill>
                <a:cs typeface="Calibri" panose="020F0502020204030204" pitchFamily="34" charset="0"/>
              </a:rPr>
              <a:t>- l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egislações </a:t>
            </a:r>
            <a:r>
              <a:rPr lang="pt-BR" sz="4000" dirty="0">
                <a:solidFill>
                  <a:schemeClr val="tx1"/>
                </a:solidFill>
                <a:cs typeface="Calibri" panose="020F0502020204030204" pitchFamily="34" charset="0"/>
              </a:rPr>
              <a:t>“novas” em vigor, sem consolidação doutrinária e jurisprudencial [CC, CPC, lei de arbitragem etc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.; N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ão estamos falando do código de 1.850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]</a:t>
            </a:r>
            <a:endParaRPr lang="pt-BR" sz="40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4000" dirty="0">
                <a:solidFill>
                  <a:schemeClr val="tx1"/>
                </a:solidFill>
                <a:cs typeface="Calibri" panose="020F0502020204030204" pitchFamily="34" charset="0"/>
              </a:rPr>
              <a:t>- 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repetições </a:t>
            </a:r>
            <a:r>
              <a:rPr lang="pt-BR" sz="4000" dirty="0">
                <a:solidFill>
                  <a:schemeClr val="tx1"/>
                </a:solidFill>
                <a:cs typeface="Calibri" panose="020F0502020204030204" pitchFamily="34" charset="0"/>
              </a:rPr>
              <a:t>do que já existe [</a:t>
            </a:r>
            <a:r>
              <a:rPr lang="pt-BR" sz="4000" dirty="0" err="1">
                <a:solidFill>
                  <a:schemeClr val="tx1"/>
                </a:solidFill>
                <a:cs typeface="Calibri" panose="020F0502020204030204" pitchFamily="34" charset="0"/>
              </a:rPr>
              <a:t>ex</a:t>
            </a:r>
            <a:r>
              <a:rPr lang="pt-BR" sz="4000" dirty="0">
                <a:solidFill>
                  <a:schemeClr val="tx1"/>
                </a:solidFill>
                <a:cs typeface="Calibri" panose="020F0502020204030204" pitchFamily="34" charset="0"/>
              </a:rPr>
              <a:t>: “regras consuetudinárias”, arbitragem]; </a:t>
            </a:r>
            <a:endParaRPr lang="pt-BR" sz="4000" dirty="0" smtClean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- necessidade de maior discuss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ão para evitar “atropelamento de interesses”. 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 [</a:t>
            </a:r>
            <a:r>
              <a:rPr lang="pt-BR" sz="4000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Ex</a:t>
            </a:r>
            <a:r>
              <a:rPr lang="pt-BR" sz="4000" dirty="0">
                <a:solidFill>
                  <a:schemeClr val="tx1"/>
                </a:solidFill>
                <a:cs typeface="Calibri" panose="020F0502020204030204" pitchFamily="34" charset="0"/>
              </a:rPr>
              <a:t>: arbitragem em companhias 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abertas, acionistas minorit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ários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pt-BR" sz="4000" dirty="0">
                <a:solidFill>
                  <a:schemeClr val="tx1"/>
                </a:solidFill>
                <a:cs typeface="Calibri" panose="020F0502020204030204" pitchFamily="34" charset="0"/>
              </a:rPr>
              <a:t>e </a:t>
            </a:r>
            <a:r>
              <a:rPr lang="pt-BR" sz="4000" dirty="0" smtClean="0">
                <a:solidFill>
                  <a:schemeClr val="tx1"/>
                </a:solidFill>
                <a:cs typeface="Calibri" panose="020F0502020204030204" pitchFamily="34" charset="0"/>
              </a:rPr>
              <a:t>sigilo]</a:t>
            </a:r>
            <a:endParaRPr lang="pt-BR" sz="40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40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endParaRPr lang="pt-BR" sz="32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658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 Dobrado 6">
            <a:extLst>
              <a:ext uri="{FF2B5EF4-FFF2-40B4-BE49-F238E27FC236}">
                <a16:creationId xmlns="" xmlns:a16="http://schemas.microsoft.com/office/drawing/2014/main" id="{69E67148-A3E4-4FA8-8CCC-B898A96E7A1E}"/>
              </a:ext>
            </a:extLst>
          </p:cNvPr>
          <p:cNvSpPr/>
          <p:nvPr/>
        </p:nvSpPr>
        <p:spPr>
          <a:xfrm>
            <a:off x="1126176" y="500851"/>
            <a:ext cx="11065824" cy="586234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E997B1F9-E51B-43DC-9ACE-1FE99F7A462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70035" y="689009"/>
            <a:ext cx="10738869" cy="572822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40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Não é o </a:t>
            </a:r>
            <a:r>
              <a:rPr lang="pt-BR" sz="40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momento adequado para um novo código comercial</a:t>
            </a:r>
            <a:r>
              <a:rPr lang="pt-BR" sz="40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:</a:t>
            </a:r>
            <a:endParaRPr lang="pt-BR" sz="3200" dirty="0" smtClean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-	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conjuntura econ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ômica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do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País;</a:t>
            </a:r>
            <a:endParaRPr lang="pt-BR" sz="32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- 	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custos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de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implementação/impacto sobre as empresas;</a:t>
            </a:r>
            <a:endParaRPr lang="pt-BR" sz="32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-	</a:t>
            </a:r>
            <a:r>
              <a:rPr lang="pt-BR" sz="32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insegurança jurídica em grau inédito [ao contrário do que se tem dito];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32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-	o problema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do texto é </a:t>
            </a:r>
            <a:r>
              <a:rPr lang="pt-BR" sz="32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estrutural e não pontual;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32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-	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o texto proposto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é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contraditório </a:t>
            </a:r>
            <a:r>
              <a:rPr lang="pt-BR" sz="32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em sua essência: ao mesmo tempo intervencionista/protecionista e liberal;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v"/>
            </a:pPr>
            <a:r>
              <a:rPr lang="pt-BR" sz="32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-	nada tem </a:t>
            </a:r>
            <a:r>
              <a:rPr lang="pt-BR" sz="32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de proteção à empresa.</a:t>
            </a:r>
            <a:endParaRPr lang="pt-BR" sz="32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pt-BR" sz="32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8766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="" xmlns:a16="http://schemas.microsoft.com/office/drawing/2014/main" id="{6ACC47B0-27CB-4B85-851C-8D008750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Os “Princípios”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3674855-70B0-4BD3-9372-6ECAE4F39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3200" b="1" i="1" dirty="0" smtClean="0"/>
              <a:t>“</a:t>
            </a:r>
            <a:r>
              <a:rPr lang="pt-BR" sz="3200" b="1" i="1" dirty="0"/>
              <a:t>há flores em tudo o que eu vejo” </a:t>
            </a:r>
            <a:r>
              <a:rPr lang="mr-IN" sz="3200" b="1" i="1" dirty="0" smtClean="0"/>
              <a:t>–</a:t>
            </a:r>
            <a:r>
              <a:rPr lang="pt-BR" sz="3200" b="1" i="1" dirty="0" smtClean="0"/>
              <a:t> Titãs</a:t>
            </a:r>
            <a:endParaRPr lang="pt-BR" sz="3000" b="1" i="1" dirty="0"/>
          </a:p>
          <a:p>
            <a:pPr marL="0" indent="0" algn="just">
              <a:buNone/>
            </a:pPr>
            <a:endParaRPr lang="pt-BR" sz="2800" b="1" dirty="0" smtClean="0"/>
          </a:p>
          <a:p>
            <a:pPr marL="0" indent="0" algn="just">
              <a:buNone/>
            </a:pPr>
            <a:r>
              <a:rPr lang="pt-BR" sz="2800" b="1" dirty="0" smtClean="0"/>
              <a:t>Como o projeto trata a questão dos “Princípios”?</a:t>
            </a:r>
          </a:p>
          <a:p>
            <a:pPr algn="ctr"/>
            <a:r>
              <a:rPr lang="pt-BR" sz="2800" b="1" dirty="0" smtClean="0"/>
              <a:t>Princípios gerais do direito comercial</a:t>
            </a:r>
          </a:p>
          <a:p>
            <a:pPr algn="ctr"/>
            <a:r>
              <a:rPr lang="pt-BR" sz="2800" b="1" dirty="0" smtClean="0"/>
              <a:t>Princípios específicos para cada área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65236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 Dobrado 6">
            <a:extLst>
              <a:ext uri="{FF2B5EF4-FFF2-40B4-BE49-F238E27FC236}">
                <a16:creationId xmlns="" xmlns:a16="http://schemas.microsoft.com/office/drawing/2014/main" id="{69E67148-A3E4-4FA8-8CCC-B898A96E7A1E}"/>
              </a:ext>
            </a:extLst>
          </p:cNvPr>
          <p:cNvSpPr/>
          <p:nvPr/>
        </p:nvSpPr>
        <p:spPr>
          <a:xfrm>
            <a:off x="1126176" y="500851"/>
            <a:ext cx="11065824" cy="586234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E997B1F9-E51B-43DC-9ACE-1FE99F7A462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70035" y="378279"/>
            <a:ext cx="10738869" cy="6038957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pt-BR" sz="60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6000" dirty="0" smtClean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A INSEGURANÇA JURÍDICA E O PROJETO DE NOVO CÓDIGO COMERCIAL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pt-BR" sz="3200" dirty="0" smtClean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86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10658403"/>
              </p:ext>
            </p:extLst>
          </p:nvPr>
        </p:nvGraphicFramePr>
        <p:xfrm>
          <a:off x="662040" y="719666"/>
          <a:ext cx="1137627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74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="" xmlns:a16="http://schemas.microsoft.com/office/drawing/2014/main" id="{6ACC47B0-27CB-4B85-851C-8D008750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NA PARTE DO DIREITO COMERCIAL GERAL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3674855-70B0-4BD3-9372-6ECAE4F39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3000" b="1" dirty="0"/>
          </a:p>
          <a:p>
            <a:pPr marL="0" indent="0" algn="just">
              <a:buNone/>
            </a:pPr>
            <a:r>
              <a:rPr lang="pt-BR" sz="2800" b="1" dirty="0" smtClean="0"/>
              <a:t>Art</a:t>
            </a:r>
            <a:r>
              <a:rPr lang="pt-BR" sz="2800" b="1" dirty="0"/>
              <a:t>. 5º</a:t>
            </a:r>
            <a:r>
              <a:rPr lang="pt-BR" sz="2800" dirty="0"/>
              <a:t>. São princípios do direito comercial comuns a todas as suas divisões:</a:t>
            </a:r>
          </a:p>
          <a:p>
            <a:pPr algn="just"/>
            <a:r>
              <a:rPr lang="pt-BR" sz="2800" b="1" dirty="0"/>
              <a:t>I – </a:t>
            </a:r>
            <a:r>
              <a:rPr lang="pt-BR" sz="2800" dirty="0"/>
              <a:t>Liberdade de iniciativa empresarial;</a:t>
            </a:r>
          </a:p>
          <a:p>
            <a:pPr algn="just"/>
            <a:r>
              <a:rPr lang="pt-BR" sz="2800" b="1" dirty="0"/>
              <a:t>II – </a:t>
            </a:r>
            <a:r>
              <a:rPr lang="pt-BR" sz="2800" dirty="0"/>
              <a:t>Liberdade de competição;</a:t>
            </a:r>
          </a:p>
          <a:p>
            <a:pPr algn="just"/>
            <a:r>
              <a:rPr lang="pt-BR" sz="2800" b="1" dirty="0"/>
              <a:t>III – </a:t>
            </a:r>
            <a:r>
              <a:rPr lang="pt-BR" sz="2800" dirty="0"/>
              <a:t>Função econômica e social da empresa; e</a:t>
            </a:r>
          </a:p>
          <a:p>
            <a:pPr algn="just"/>
            <a:r>
              <a:rPr lang="pt-BR" sz="2800" b="1" dirty="0"/>
              <a:t>IV – </a:t>
            </a:r>
            <a:r>
              <a:rPr lang="pt-BR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Ética</a:t>
            </a:r>
            <a:r>
              <a:rPr lang="pt-BR" sz="2800" dirty="0"/>
              <a:t> e boa-fé.</a:t>
            </a:r>
          </a:p>
        </p:txBody>
      </p:sp>
    </p:spTree>
    <p:extLst>
      <p:ext uri="{BB962C8B-B14F-4D97-AF65-F5344CB8AC3E}">
        <p14:creationId xmlns:p14="http://schemas.microsoft.com/office/powerpoint/2010/main" val="425958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E0D5602-7DB0-48C5-8A27-B6C06703474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70220" y="378279"/>
            <a:ext cx="11921780" cy="5782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dirty="0" smtClean="0"/>
              <a:t>Art</a:t>
            </a:r>
            <a:r>
              <a:rPr lang="pt-BR" sz="3200" dirty="0"/>
              <a:t>. 10. </a:t>
            </a:r>
            <a:r>
              <a:rPr lang="pt-BR" sz="3200" dirty="0" err="1"/>
              <a:t>São</a:t>
            </a:r>
            <a:r>
              <a:rPr lang="pt-BR" sz="3200" dirty="0"/>
              <a:t> </a:t>
            </a:r>
            <a:r>
              <a:rPr lang="pt-BR" sz="3200" dirty="0" err="1"/>
              <a:t>princípios</a:t>
            </a:r>
            <a:r>
              <a:rPr lang="pt-BR" sz="3200" dirty="0"/>
              <a:t> gerais </a:t>
            </a:r>
            <a:r>
              <a:rPr lang="pt-BR" sz="3200" dirty="0" err="1"/>
              <a:t>aplicáveis</a:t>
            </a:r>
            <a:r>
              <a:rPr lang="pt-BR" sz="3200" dirty="0"/>
              <a:t> </a:t>
            </a:r>
            <a:r>
              <a:rPr lang="pt-BR" sz="3200" dirty="0" err="1"/>
              <a:t>às</a:t>
            </a:r>
            <a:r>
              <a:rPr lang="pt-BR" sz="3200" dirty="0"/>
              <a:t> </a:t>
            </a:r>
            <a:r>
              <a:rPr lang="pt-BR" sz="3200" b="1" dirty="0" smtClean="0"/>
              <a:t>SOCIEDADES</a:t>
            </a:r>
            <a:r>
              <a:rPr lang="pt-BR" sz="3200" dirty="0" smtClean="0"/>
              <a:t>: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pt-BR" sz="3200" dirty="0" err="1" smtClean="0"/>
              <a:t>I</a:t>
            </a:r>
            <a:r>
              <a:rPr lang="pt-BR" sz="3200" dirty="0" smtClean="0"/>
              <a:t> </a:t>
            </a:r>
            <a:r>
              <a:rPr lang="pt-BR" sz="3200" dirty="0"/>
              <a:t>– Autonomia patrimonial</a:t>
            </a:r>
            <a:r>
              <a:rPr lang="pt-BR" sz="3200" dirty="0" smtClean="0"/>
              <a:t>;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pt-BR" sz="3200" dirty="0" smtClean="0"/>
              <a:t>II </a:t>
            </a:r>
            <a:r>
              <a:rPr lang="pt-BR" sz="3200" dirty="0"/>
              <a:t>– Tipicidade</a:t>
            </a:r>
            <a:r>
              <a:rPr lang="pt-BR" sz="3200" dirty="0" smtClean="0"/>
              <a:t>;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pt-BR" sz="3200" dirty="0" smtClean="0"/>
              <a:t>III </a:t>
            </a:r>
            <a:r>
              <a:rPr lang="pt-BR" sz="3200" dirty="0"/>
              <a:t>– </a:t>
            </a:r>
            <a:r>
              <a:rPr lang="pt-BR" sz="3200" dirty="0" err="1"/>
              <a:t>Preservação</a:t>
            </a:r>
            <a:r>
              <a:rPr lang="pt-BR" sz="3200" dirty="0"/>
              <a:t> da empresa economicamente </a:t>
            </a:r>
            <a:r>
              <a:rPr lang="pt-BR" sz="3200" dirty="0" err="1"/>
              <a:t>viável</a:t>
            </a:r>
            <a:r>
              <a:rPr lang="pt-BR" sz="3200" dirty="0"/>
              <a:t>; </a:t>
            </a:r>
            <a:endParaRPr lang="pt-BR" sz="3200" dirty="0" smtClean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pt-BR" sz="3200" dirty="0" smtClean="0"/>
              <a:t>IV </a:t>
            </a:r>
            <a:r>
              <a:rPr lang="pt-BR" sz="3200" dirty="0"/>
              <a:t>– </a:t>
            </a:r>
            <a:r>
              <a:rPr lang="pt-BR" sz="3200" dirty="0" err="1"/>
              <a:t>Proteção</a:t>
            </a:r>
            <a:r>
              <a:rPr lang="pt-BR" sz="3200" dirty="0"/>
              <a:t> do investidor pela </a:t>
            </a:r>
            <a:r>
              <a:rPr lang="pt-BR" sz="3200" dirty="0" err="1"/>
              <a:t>limitação</a:t>
            </a:r>
            <a:r>
              <a:rPr lang="pt-BR" sz="3200" dirty="0"/>
              <a:t> de sua responsabilidade na </a:t>
            </a:r>
            <a:r>
              <a:rPr lang="pt-BR" sz="3200" dirty="0" err="1"/>
              <a:t>aplicação</a:t>
            </a:r>
            <a:r>
              <a:rPr lang="pt-BR" sz="3200" dirty="0"/>
              <a:t> de recursos na atividade </a:t>
            </a:r>
            <a:r>
              <a:rPr lang="pt-BR" sz="3200" dirty="0" err="1"/>
              <a:t>econômica</a:t>
            </a:r>
            <a:r>
              <a:rPr lang="pt-BR" sz="3200" dirty="0"/>
              <a:t>; </a:t>
            </a:r>
            <a:endParaRPr lang="pt-BR" sz="3200" dirty="0" smtClean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</a:pPr>
            <a:r>
              <a:rPr lang="pt-BR" sz="3200" dirty="0"/>
              <a:t>V – </a:t>
            </a:r>
            <a:r>
              <a:rPr lang="pt-BR" sz="3200" dirty="0" err="1"/>
              <a:t>Formação</a:t>
            </a:r>
            <a:r>
              <a:rPr lang="pt-BR" sz="3200" dirty="0"/>
              <a:t> da vontade social por </a:t>
            </a:r>
            <a:r>
              <a:rPr lang="pt-BR" sz="3200" dirty="0" err="1"/>
              <a:t>deliberação</a:t>
            </a:r>
            <a:r>
              <a:rPr lang="pt-BR" sz="3200" dirty="0"/>
              <a:t> dos </a:t>
            </a:r>
            <a:r>
              <a:rPr lang="pt-BR" sz="3200" dirty="0" err="1"/>
              <a:t>sócios</a:t>
            </a:r>
            <a:r>
              <a:rPr lang="pt-BR" sz="3200" dirty="0"/>
              <a:t>; e 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</a:pPr>
            <a:r>
              <a:rPr lang="pt-BR" sz="3200" dirty="0"/>
              <a:t>VI – </a:t>
            </a:r>
            <a:r>
              <a:rPr lang="pt-BR" sz="3200" dirty="0" err="1">
                <a:solidFill>
                  <a:srgbClr val="FF4747"/>
                </a:solidFill>
              </a:rPr>
              <a:t>Proteção</a:t>
            </a:r>
            <a:r>
              <a:rPr lang="pt-BR" sz="3200" dirty="0">
                <a:solidFill>
                  <a:srgbClr val="FF4747"/>
                </a:solidFill>
              </a:rPr>
              <a:t> dos </a:t>
            </a:r>
            <a:r>
              <a:rPr lang="pt-BR" sz="3200" dirty="0" err="1">
                <a:solidFill>
                  <a:srgbClr val="FF4747"/>
                </a:solidFill>
              </a:rPr>
              <a:t>sócios</a:t>
            </a:r>
            <a:r>
              <a:rPr lang="pt-BR" sz="3200" dirty="0">
                <a:solidFill>
                  <a:srgbClr val="FF4747"/>
                </a:solidFill>
              </a:rPr>
              <a:t> </a:t>
            </a:r>
            <a:r>
              <a:rPr lang="pt-BR" sz="3200" dirty="0" err="1">
                <a:solidFill>
                  <a:srgbClr val="FF4747"/>
                </a:solidFill>
              </a:rPr>
              <a:t>não</a:t>
            </a:r>
            <a:r>
              <a:rPr lang="pt-BR" sz="3200" dirty="0">
                <a:solidFill>
                  <a:srgbClr val="FF4747"/>
                </a:solidFill>
              </a:rPr>
              <a:t> controladores</a:t>
            </a:r>
            <a:r>
              <a:rPr lang="pt-BR" sz="3200" dirty="0"/>
              <a:t>. 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8661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6AEAAAD-F0F9-4A7A-A711-271B463F9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NOS CONTRATOS EMPRESARIAIS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663261F-BABB-4FC7-820B-195289B26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sz="3000" b="1" dirty="0">
              <a:latin typeface="+mj-lt"/>
            </a:endParaRPr>
          </a:p>
          <a:p>
            <a:r>
              <a:rPr lang="pt-BR" sz="2800" b="1" dirty="0"/>
              <a:t>“Art. 17</a:t>
            </a:r>
            <a:r>
              <a:rPr lang="pt-BR" sz="2800" dirty="0"/>
              <a:t>. São princípios aplicáveis aos contratos empresariais:</a:t>
            </a:r>
          </a:p>
          <a:p>
            <a:r>
              <a:rPr lang="pt-BR" sz="2800" b="1" dirty="0"/>
              <a:t>I – </a:t>
            </a:r>
            <a:r>
              <a:rPr lang="pt-BR" sz="2800" dirty="0"/>
              <a:t>autonomia da vontade;</a:t>
            </a:r>
          </a:p>
          <a:p>
            <a:r>
              <a:rPr lang="pt-BR" sz="2800" b="1" dirty="0"/>
              <a:t>II – </a:t>
            </a:r>
            <a:r>
              <a:rPr lang="pt-BR" sz="2800" dirty="0"/>
              <a:t>plena vinculação dos contratantes ao contrato;</a:t>
            </a:r>
          </a:p>
          <a:p>
            <a:r>
              <a:rPr lang="pt-BR" sz="2800" b="1" dirty="0"/>
              <a:t>III – </a:t>
            </a:r>
            <a:r>
              <a:rPr lang="pt-BR" sz="2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proteção do contratante empresarialmente dependente nas</a:t>
            </a:r>
          </a:p>
          <a:p>
            <a:r>
              <a:rPr lang="pt-BR" sz="2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relações contratuais assimétricas</a:t>
            </a:r>
            <a:r>
              <a:rPr lang="pt-BR" sz="2800" dirty="0"/>
              <a:t>; e</a:t>
            </a:r>
          </a:p>
          <a:p>
            <a:r>
              <a:rPr lang="pt-BR" sz="2800" b="1" dirty="0"/>
              <a:t>IV – </a:t>
            </a:r>
            <a:r>
              <a:rPr lang="pt-BR" sz="2800" dirty="0"/>
              <a:t>reconhecimento dos usos e costumes do </a:t>
            </a:r>
            <a:r>
              <a:rPr lang="pt-BR" sz="2800" dirty="0" smtClean="0"/>
              <a:t>comércio [</a:t>
            </a:r>
            <a:r>
              <a:rPr lang="pt-BR" sz="2800" dirty="0" err="1" smtClean="0"/>
              <a:t>obs</a:t>
            </a:r>
            <a:r>
              <a:rPr lang="pt-BR" sz="2800" dirty="0" smtClean="0"/>
              <a:t>: as </a:t>
            </a:r>
            <a:r>
              <a:rPr lang="pt-BR" sz="2800" dirty="0" smtClean="0"/>
              <a:t>“</a:t>
            </a:r>
            <a:r>
              <a:rPr lang="pt-BR" sz="2800" dirty="0" smtClean="0">
                <a:solidFill>
                  <a:srgbClr val="FF4747"/>
                </a:solidFill>
              </a:rPr>
              <a:t>normas </a:t>
            </a:r>
            <a:r>
              <a:rPr lang="pt-BR" sz="2800" dirty="0" err="1" smtClean="0">
                <a:solidFill>
                  <a:srgbClr val="FF4747"/>
                </a:solidFill>
              </a:rPr>
              <a:t>consuetuniárias</a:t>
            </a:r>
            <a:r>
              <a:rPr lang="pt-BR" sz="2800" dirty="0" smtClean="0"/>
              <a:t>” já estão no código civil!]</a:t>
            </a:r>
            <a:r>
              <a:rPr lang="pt-BR" sz="2800" dirty="0" smtClean="0"/>
              <a:t>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1287169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ctiva">
  <a:themeElements>
    <a:clrScheme name="Personalizada 1">
      <a:dk1>
        <a:sysClr val="windowText" lastClr="000000"/>
      </a:dk1>
      <a:lt1>
        <a:sysClr val="window" lastClr="FFFFFF"/>
      </a:lt1>
      <a:dk2>
        <a:srgbClr val="323232"/>
      </a:dk2>
      <a:lt2>
        <a:srgbClr val="800000"/>
      </a:lt2>
      <a:accent1>
        <a:srgbClr val="CC0000"/>
      </a:accent1>
      <a:accent2>
        <a:srgbClr val="990000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856</Words>
  <Application>Microsoft Macintosh PowerPoint</Application>
  <PresentationFormat>Custom</PresentationFormat>
  <Paragraphs>122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HDOfficeLightV0</vt:lpstr>
      <vt:lpstr>Retrospectiva</vt:lpstr>
      <vt:lpstr>Paula A. Forgioni</vt:lpstr>
      <vt:lpstr>PowerPoint Presentation</vt:lpstr>
      <vt:lpstr>PowerPoint Presentation</vt:lpstr>
      <vt:lpstr>Os “Princípios”</vt:lpstr>
      <vt:lpstr>PowerPoint Presentation</vt:lpstr>
      <vt:lpstr>PowerPoint Presentation</vt:lpstr>
      <vt:lpstr>PRINCÍPIOS NA PARTE DO DIREITO COMERCIAL GERAL</vt:lpstr>
      <vt:lpstr>PowerPoint Presentation</vt:lpstr>
      <vt:lpstr>PRINCÍPIOS NOS CONTRATOS EMPRESARIAIS</vt:lpstr>
      <vt:lpstr>PRINCÍPIOS NA FALÊNCIA E NA RECUPERAÇÃO JUDICIAL</vt:lpstr>
      <vt:lpstr>PowerPoint Presentation</vt:lpstr>
      <vt:lpstr>Além dos princípios, há os termos indefinidos</vt:lpstr>
      <vt:lpstr>Conflito com Leis Específicas</vt:lpstr>
      <vt:lpstr>Na parte processual?</vt:lpstr>
      <vt:lpstr>Não se sabe qual será a base da decisão do julgador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Paula A. Forgioni</dc:title>
  <dc:creator>Juliana Lins</dc:creator>
  <cp:lastModifiedBy>paula forgioni</cp:lastModifiedBy>
  <cp:revision>57</cp:revision>
  <dcterms:created xsi:type="dcterms:W3CDTF">2018-04-17T19:16:51Z</dcterms:created>
  <dcterms:modified xsi:type="dcterms:W3CDTF">2018-04-18T18:33:35Z</dcterms:modified>
</cp:coreProperties>
</file>