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005" r:id="rId2"/>
    <p:sldId id="1113" r:id="rId3"/>
    <p:sldId id="1115" r:id="rId4"/>
    <p:sldId id="1117" r:id="rId5"/>
    <p:sldId id="1118" r:id="rId6"/>
    <p:sldId id="1119" r:id="rId7"/>
    <p:sldId id="1120" r:id="rId8"/>
    <p:sldId id="1116" r:id="rId9"/>
    <p:sldId id="1122" r:id="rId10"/>
    <p:sldId id="1123" r:id="rId11"/>
    <p:sldId id="1124" r:id="rId12"/>
    <p:sldId id="1130" r:id="rId13"/>
    <p:sldId id="1121" r:id="rId14"/>
    <p:sldId id="1125" r:id="rId15"/>
    <p:sldId id="1114" r:id="rId16"/>
    <p:sldId id="1012" r:id="rId17"/>
    <p:sldId id="1052" r:id="rId18"/>
    <p:sldId id="1016" r:id="rId19"/>
    <p:sldId id="1009" r:id="rId20"/>
    <p:sldId id="1020" r:id="rId21"/>
    <p:sldId id="1057" r:id="rId22"/>
    <p:sldId id="1127" r:id="rId23"/>
    <p:sldId id="1022" r:id="rId24"/>
    <p:sldId id="1023" r:id="rId25"/>
    <p:sldId id="1024" r:id="rId26"/>
    <p:sldId id="1051" r:id="rId27"/>
    <p:sldId id="1053" r:id="rId28"/>
    <p:sldId id="1085" r:id="rId29"/>
    <p:sldId id="1087" r:id="rId30"/>
    <p:sldId id="1131" r:id="rId31"/>
    <p:sldId id="1126" r:id="rId32"/>
    <p:sldId id="1028" r:id="rId33"/>
    <p:sldId id="1029" r:id="rId34"/>
    <p:sldId id="1128" r:id="rId35"/>
    <p:sldId id="1129" r:id="rId36"/>
  </p:sldIdLst>
  <p:sldSz cx="9144000" cy="6858000" type="screen4x3"/>
  <p:notesSz cx="6769100" cy="9906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38393E"/>
    <a:srgbClr val="FF0000"/>
    <a:srgbClr val="1C0BFF"/>
    <a:srgbClr val="002E8A"/>
    <a:srgbClr val="00349C"/>
    <a:srgbClr val="001B52"/>
    <a:srgbClr val="797B85"/>
    <a:srgbClr val="FFE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 varScale="1">
        <p:scale>
          <a:sx n="86" d="100"/>
          <a:sy n="86" d="100"/>
        </p:scale>
        <p:origin x="141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>
                <a:solidFill>
                  <a:schemeClr val="bg1"/>
                </a:solidFill>
              </a:rPr>
              <a:t>MORTALIDADE PM </a:t>
            </a:r>
            <a:r>
              <a:rPr lang="pt-BR" sz="4400" b="1" dirty="0">
                <a:solidFill>
                  <a:srgbClr val="FFFF00"/>
                </a:solidFill>
              </a:rPr>
              <a:t>43,79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população sp</c:v>
                </c:pt>
                <c:pt idx="1">
                  <c:v>ASP</c:v>
                </c:pt>
                <c:pt idx="2">
                  <c:v>PC</c:v>
                </c:pt>
                <c:pt idx="3">
                  <c:v>PM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8.73</c:v>
                </c:pt>
                <c:pt idx="1">
                  <c:v>13.06</c:v>
                </c:pt>
                <c:pt idx="2">
                  <c:v>19.03</c:v>
                </c:pt>
                <c:pt idx="3">
                  <c:v>43.790000000000013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02-402F-91BC-7BCC5DF603D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população sp</c:v>
                </c:pt>
                <c:pt idx="1">
                  <c:v>ASP</c:v>
                </c:pt>
                <c:pt idx="2">
                  <c:v>PC</c:v>
                </c:pt>
                <c:pt idx="3">
                  <c:v>PM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0802-402F-91BC-7BCC5DF603D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população sp</c:v>
                </c:pt>
                <c:pt idx="1">
                  <c:v>ASP</c:v>
                </c:pt>
                <c:pt idx="2">
                  <c:v>PC</c:v>
                </c:pt>
                <c:pt idx="3">
                  <c:v>PM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802-402F-91BC-7BCC5DF603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4671648"/>
        <c:axId val="254672192"/>
        <c:axId val="0"/>
      </c:bar3DChart>
      <c:catAx>
        <c:axId val="25467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4672192"/>
        <c:crosses val="autoZero"/>
        <c:auto val="1"/>
        <c:lblAlgn val="ctr"/>
        <c:lblOffset val="100"/>
        <c:noMultiLvlLbl val="0"/>
      </c:catAx>
      <c:valAx>
        <c:axId val="25467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467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>
                <a:solidFill>
                  <a:schemeClr val="bg1"/>
                </a:solidFill>
              </a:rPr>
              <a:t>SUICÍDIO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0000"/>
              </a:solidFill>
            </a:ln>
            <a:effectLst/>
            <a:sp3d>
              <a:contourClr>
                <a:srgbClr val="FF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2"/>
                <c:pt idx="0">
                  <c:v>POVO BRASIL</c:v>
                </c:pt>
                <c:pt idx="1">
                  <c:v>PM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3.5</c:v>
                </c:pt>
                <c:pt idx="1">
                  <c:v>15.96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7-46AF-81CB-4F00E0FE21D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2"/>
                <c:pt idx="0">
                  <c:v>POVO BRASIL</c:v>
                </c:pt>
                <c:pt idx="1">
                  <c:v>PM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8897-46AF-81CB-4F00E0FE21D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2"/>
                <c:pt idx="0">
                  <c:v>POVO BRASIL</c:v>
                </c:pt>
                <c:pt idx="1">
                  <c:v>PM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897-46AF-81CB-4F00E0FE21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880249488"/>
        <c:axId val="-880247312"/>
        <c:axId val="0"/>
      </c:bar3DChart>
      <c:catAx>
        <c:axId val="-88024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80247312"/>
        <c:crosses val="autoZero"/>
        <c:auto val="1"/>
        <c:lblAlgn val="ctr"/>
        <c:lblOffset val="100"/>
        <c:noMultiLvlLbl val="0"/>
      </c:catAx>
      <c:valAx>
        <c:axId val="-88024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8024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34259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DD108DC0-128D-4D66-B360-E0FADBB2A40D}" type="datetimeFigureOut">
              <a:rPr lang="pt-BR" smtClean="0"/>
              <a:pPr/>
              <a:t>24/04/2025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34259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C0D30B39-9BF8-4226-B77D-E9544BFD0E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580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2" y="0"/>
            <a:ext cx="67691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166" tIns="45583" rIns="91166" bIns="45583" anchor="ctr"/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" y="3"/>
            <a:ext cx="2931710" cy="493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30" tIns="46660" rIns="89730" bIns="4666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1657" algn="l"/>
                <a:tab pos="1823314" algn="l"/>
                <a:tab pos="2734970" algn="l"/>
                <a:tab pos="3646627" algn="l"/>
                <a:tab pos="4558284" algn="l"/>
                <a:tab pos="5469941" algn="l"/>
                <a:tab pos="6381598" algn="l"/>
                <a:tab pos="7293254" algn="l"/>
                <a:tab pos="8204911" algn="l"/>
                <a:tab pos="9116568" algn="l"/>
                <a:tab pos="1002822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35824" y="3"/>
            <a:ext cx="2931710" cy="493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30" tIns="46660" rIns="89730" bIns="466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1657" algn="l"/>
                <a:tab pos="1823314" algn="l"/>
                <a:tab pos="2734970" algn="l"/>
                <a:tab pos="3646627" algn="l"/>
                <a:tab pos="4558284" algn="l"/>
                <a:tab pos="5469941" algn="l"/>
                <a:tab pos="6381598" algn="l"/>
                <a:tab pos="7293254" algn="l"/>
                <a:tab pos="8204911" algn="l"/>
                <a:tab pos="9116568" algn="l"/>
                <a:tab pos="1002822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746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2950"/>
            <a:ext cx="4948237" cy="3713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2549" y="4705353"/>
            <a:ext cx="4962441" cy="44559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30" tIns="46660" rIns="89730" bIns="4666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" y="9410703"/>
            <a:ext cx="2931710" cy="493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30" tIns="46660" rIns="89730" bIns="4666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1657" algn="l"/>
                <a:tab pos="1823314" algn="l"/>
                <a:tab pos="2734970" algn="l"/>
                <a:tab pos="3646627" algn="l"/>
                <a:tab pos="4558284" algn="l"/>
                <a:tab pos="5469941" algn="l"/>
                <a:tab pos="6381598" algn="l"/>
                <a:tab pos="7293254" algn="l"/>
                <a:tab pos="8204911" algn="l"/>
                <a:tab pos="9116568" algn="l"/>
                <a:tab pos="1002822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35824" y="9410703"/>
            <a:ext cx="2931710" cy="493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30" tIns="46660" rIns="89730" bIns="46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1657" algn="l"/>
                <a:tab pos="1823314" algn="l"/>
                <a:tab pos="2734970" algn="l"/>
                <a:tab pos="3646627" algn="l"/>
                <a:tab pos="4558284" algn="l"/>
                <a:tab pos="5469941" algn="l"/>
                <a:tab pos="6381598" algn="l"/>
                <a:tab pos="7293254" algn="l"/>
                <a:tab pos="8204911" algn="l"/>
                <a:tab pos="9116568" algn="l"/>
                <a:tab pos="1002822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2CF9652-A186-444F-8E13-FF5905D5855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40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EFB21B-03B3-42AA-AAA7-BF99C301CE2F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t-BR" altLang="pt-BR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7F19E4F-C95C-4928-B430-53AF2D4EA0E7}" type="slidenum">
              <a:rPr lang="pt-BR" altLang="pt-BR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035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EFB21B-03B3-42AA-AAA7-BF99C301CE2F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t-BR" altLang="pt-BR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7F19E4F-C95C-4928-B430-53AF2D4EA0E7}" type="slidenum">
              <a:rPr lang="pt-BR" altLang="pt-BR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44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EFB21B-03B3-42AA-AAA7-BF99C301CE2F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pt-BR" altLang="pt-BR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7F19E4F-C95C-4928-B430-53AF2D4EA0E7}" type="slidenum">
              <a:rPr lang="pt-BR" altLang="pt-BR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74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E143986-C238-4DE7-BCCD-7BB1C37EC91B}" type="slidenum">
              <a:rPr lang="pt-BR" altLang="pt-BR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pPr algn="r" eaLnBrk="1" hangingPunct="1"/>
              <a:t>32</a:t>
            </a:fld>
            <a:endParaRPr lang="pt-BR" altLang="pt-BR" sz="12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8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8A7C603-B57F-4A79-A6A8-3042BE5953D3}" type="slidenum">
              <a:rPr lang="pt-BR" altLang="pt-BR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pPr algn="r" eaLnBrk="1" hangingPunct="1"/>
              <a:t>33</a:t>
            </a:fld>
            <a:endParaRPr lang="pt-BR" altLang="pt-BR" sz="12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1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5B784-0D6E-4AAC-93E0-D079800119F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F9D6-273D-4142-9684-22686F12173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0DD95-BD16-4C17-801C-39C1AAF21BC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08413" cy="20399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10000" cy="20399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85800" y="4173538"/>
            <a:ext cx="3808413" cy="2041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6613" y="4173538"/>
            <a:ext cx="3810000" cy="2041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8D02-0B41-4DC3-81DB-6385206C08F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AD7F-5249-40DF-AF56-EB782DCE475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463550"/>
            <a:ext cx="7770813" cy="575151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2AA1-9675-43DB-A5E7-0BF464765A3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1CE0-D869-48A3-B3DF-14748A1ECAA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100DF-D340-451C-95F8-094D249981D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0D91F-F55D-44E7-8676-F319AE23BA1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7ED7B-0640-496E-B1E1-EF74E3FC1ED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4024-999E-4DF4-AFAA-DB99F53CFDA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FF12B-C36B-4C73-BDA3-D19E3761F8E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73F08-2400-475E-8FEF-DCD8A6DD2BD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078C-66FD-4764-A596-880FF1BF497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título de texto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em estrutura de tópicos</a:t>
            </a:r>
          </a:p>
          <a:p>
            <a:pPr lvl="1"/>
            <a:r>
              <a:rPr lang="en-GB"/>
              <a:t>Segundo Nível da Estrutura de Tópicos</a:t>
            </a:r>
          </a:p>
          <a:p>
            <a:pPr lvl="2"/>
            <a:r>
              <a:rPr lang="en-GB"/>
              <a:t>Terceiro Nível da Estrutura de Tópicos</a:t>
            </a:r>
          </a:p>
          <a:p>
            <a:pPr lvl="3"/>
            <a:r>
              <a:rPr lang="en-GB"/>
              <a:t>Quarto Nível da Estrutura de Tópicos</a:t>
            </a:r>
          </a:p>
          <a:p>
            <a:pPr lvl="4"/>
            <a:r>
              <a:rPr lang="en-GB"/>
              <a:t>Quinto Nível da Estrutura de Tópicos</a:t>
            </a:r>
          </a:p>
          <a:p>
            <a:pPr lvl="4"/>
            <a:r>
              <a:rPr lang="en-GB"/>
              <a:t>Sexto Nível da Estrutura de Tópicos</a:t>
            </a:r>
          </a:p>
          <a:p>
            <a:pPr lvl="4"/>
            <a:r>
              <a:rPr lang="en-GB"/>
              <a:t>Sétimo Nível da Estrutura de Tópicos</a:t>
            </a:r>
          </a:p>
          <a:p>
            <a:pPr lvl="4"/>
            <a:r>
              <a:rPr lang="en-GB"/>
              <a:t>Oitavo Nível da Estrutura de Tópicos</a:t>
            </a:r>
          </a:p>
          <a:p>
            <a:pPr lvl="4"/>
            <a:r>
              <a:rPr lang="en-GB"/>
              <a:t>Nono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53A86E-8BB4-46D0-AEAB-89BA0E22F30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5pPr>
      <a:lvl6pPr marL="4572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6pPr>
      <a:lvl7pPr marL="9144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7pPr>
      <a:lvl8pPr marL="1371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8pPr>
      <a:lvl9pPr marL="18288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5559" y="1916832"/>
            <a:ext cx="8993805" cy="4810389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3354" y="2273286"/>
            <a:ext cx="8558213" cy="41857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CORONEL QORR PMESP MILER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4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err="1">
                <a:latin typeface="Arial" charset="0"/>
                <a:ea typeface="Arial Unicode MS" pitchFamily="34" charset="-128"/>
              </a:rPr>
              <a:t>Diretor</a:t>
            </a:r>
            <a:r>
              <a:rPr lang="en-GB" sz="4000" b="1" dirty="0">
                <a:latin typeface="Arial" charset="0"/>
                <a:ea typeface="Arial Unicode MS" pitchFamily="34" charset="-128"/>
              </a:rPr>
              <a:t> de </a:t>
            </a:r>
            <a:r>
              <a:rPr lang="en-GB" sz="4000" b="1" dirty="0" err="1">
                <a:latin typeface="Arial" charset="0"/>
                <a:ea typeface="Arial Unicode MS" pitchFamily="34" charset="-128"/>
              </a:rPr>
              <a:t>Assuntos</a:t>
            </a:r>
            <a:r>
              <a:rPr lang="en-GB" sz="4000" b="1" dirty="0">
                <a:latin typeface="Arial" charset="0"/>
                <a:ea typeface="Arial Unicode MS" pitchFamily="34" charset="-128"/>
              </a:rPr>
              <a:t> </a:t>
            </a:r>
            <a:r>
              <a:rPr lang="en-GB" sz="4000" b="1" dirty="0" err="1">
                <a:latin typeface="Arial" charset="0"/>
                <a:ea typeface="Arial Unicode MS" pitchFamily="34" charset="-128"/>
              </a:rPr>
              <a:t>Legislativos</a:t>
            </a:r>
            <a:r>
              <a:rPr lang="en-GB" sz="4000" b="1" dirty="0">
                <a:latin typeface="Arial" charset="0"/>
                <a:ea typeface="Arial Unicode MS" pitchFamily="34" charset="-128"/>
              </a:rPr>
              <a:t> (FENEME)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4000" b="1" dirty="0">
              <a:latin typeface="Arial" charset="0"/>
              <a:ea typeface="Arial Unicode MS" pitchFamily="34" charset="-128"/>
            </a:endParaRP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latin typeface="Arial" charset="0"/>
                <a:ea typeface="Arial Unicode MS" pitchFamily="34" charset="-128"/>
              </a:rPr>
              <a:t>PRESIDENTE DA AMEBRASIL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latin typeface="Arial" charset="0"/>
                <a:ea typeface="Arial Unicode MS" pitchFamily="34" charset="-128"/>
              </a:rPr>
              <a:t>PLP </a:t>
            </a:r>
            <a:r>
              <a:rPr lang="en-GB" sz="4000" b="1">
                <a:latin typeface="Arial" charset="0"/>
                <a:ea typeface="Arial Unicode MS" pitchFamily="34" charset="-128"/>
              </a:rPr>
              <a:t>Nº  121/21</a:t>
            </a:r>
            <a:endParaRPr lang="en-GB" sz="4000" b="1" dirty="0">
              <a:latin typeface="Arial" charset="0"/>
              <a:ea typeface="Arial Unicode MS" pitchFamily="34" charset="-128"/>
            </a:endParaRPr>
          </a:p>
        </p:txBody>
      </p:sp>
      <p:pic>
        <p:nvPicPr>
          <p:cNvPr id="4" name="Picture 10" descr="http://www.feneme.org.br/th-layout/feneme2/img/fenem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" y="0"/>
            <a:ext cx="1446902" cy="174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64BF5BB-3E36-43E6-946A-784071FEA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866" y="86910"/>
            <a:ext cx="15525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6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FD8F079-3D85-4167-846E-443345C59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2" y="174450"/>
            <a:ext cx="8993805" cy="1008112"/>
          </a:xfrm>
          <a:prstGeom prst="rect">
            <a:avLst/>
          </a:prstGeom>
          <a:gradFill rotWithShape="0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TEXTO DO RELATOR X CONSTITUIÇÃO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SERVIDOR PÚBLICO POLICIAL/GUARDA MUNICIPAL</a:t>
            </a:r>
            <a:endParaRPr lang="en-GB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2533550-9689-4E77-8922-94B648323A12}"/>
              </a:ext>
            </a:extLst>
          </p:cNvPr>
          <p:cNvSpPr/>
          <p:nvPr/>
        </p:nvSpPr>
        <p:spPr bwMode="auto">
          <a:xfrm>
            <a:off x="2451" y="3130687"/>
            <a:ext cx="2736304" cy="86409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AFASTAMENTO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DEFINITIVO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D6B5961-C6B6-403C-8112-57CD81FD4F76}"/>
              </a:ext>
            </a:extLst>
          </p:cNvPr>
          <p:cNvSpPr/>
          <p:nvPr/>
        </p:nvSpPr>
        <p:spPr bwMode="auto">
          <a:xfrm>
            <a:off x="0" y="5043810"/>
            <a:ext cx="2736304" cy="86409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 ANOS ANTES DO PLEITO</a:t>
            </a:r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A96B948-4951-4013-80AB-2164ECAE9337}"/>
              </a:ext>
            </a:extLst>
          </p:cNvPr>
          <p:cNvSpPr/>
          <p:nvPr/>
        </p:nvSpPr>
        <p:spPr bwMode="auto">
          <a:xfrm>
            <a:off x="0" y="1412776"/>
            <a:ext cx="2736304" cy="86409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RELATOR</a:t>
            </a:r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ART. 165,§ 6º</a:t>
            </a: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9EB0622-129D-49E1-B858-E2523BE5C961}"/>
              </a:ext>
            </a:extLst>
          </p:cNvPr>
          <p:cNvSpPr/>
          <p:nvPr/>
        </p:nvSpPr>
        <p:spPr bwMode="auto">
          <a:xfrm>
            <a:off x="3008099" y="1301182"/>
            <a:ext cx="6135901" cy="104769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CONSTITUIÇÃO/LEI</a:t>
            </a:r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ART. 38, I a V </a:t>
            </a:r>
            <a:endParaRPr kumimoji="0" lang="pt-B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CF9714C2-6C9C-42F8-8553-3B975A9E1857}"/>
              </a:ext>
            </a:extLst>
          </p:cNvPr>
          <p:cNvSpPr/>
          <p:nvPr/>
        </p:nvSpPr>
        <p:spPr bwMode="auto">
          <a:xfrm>
            <a:off x="3011853" y="4678437"/>
            <a:ext cx="5949769" cy="119736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AFASTAMENTO DE 3 A 6  MESES ANTES DO PLEITO</a:t>
            </a:r>
          </a:p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LC 64, art. 1º, IV, “c” c/c VII, “b”</a:t>
            </a:r>
          </a:p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Ac. 22.774 - TSE </a:t>
            </a:r>
            <a:endParaRPr kumimoji="0" lang="pt-B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4513E655-AD0E-47CF-BF3D-4F0DA0FE2CAA}"/>
              </a:ext>
            </a:extLst>
          </p:cNvPr>
          <p:cNvSpPr/>
          <p:nvPr/>
        </p:nvSpPr>
        <p:spPr bwMode="auto">
          <a:xfrm>
            <a:off x="5769535" y="2348880"/>
            <a:ext cx="288032" cy="36004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537BE41C-0838-4F1B-8342-4C8C809CF994}"/>
              </a:ext>
            </a:extLst>
          </p:cNvPr>
          <p:cNvSpPr/>
          <p:nvPr/>
        </p:nvSpPr>
        <p:spPr bwMode="auto">
          <a:xfrm>
            <a:off x="5758699" y="4359544"/>
            <a:ext cx="288032" cy="36004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348EE599-A367-4A92-9F76-55DB65E72B68}"/>
              </a:ext>
            </a:extLst>
          </p:cNvPr>
          <p:cNvSpPr/>
          <p:nvPr/>
        </p:nvSpPr>
        <p:spPr bwMode="auto">
          <a:xfrm>
            <a:off x="990405" y="2276872"/>
            <a:ext cx="360040" cy="86409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95B01DD7-E76C-4420-B889-13E88F52DCDD}"/>
              </a:ext>
            </a:extLst>
          </p:cNvPr>
          <p:cNvSpPr/>
          <p:nvPr/>
        </p:nvSpPr>
        <p:spPr bwMode="auto">
          <a:xfrm>
            <a:off x="1008112" y="4005064"/>
            <a:ext cx="360040" cy="100811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6BF5CB56-9F9B-4E45-8FC0-55848744F148}"/>
              </a:ext>
            </a:extLst>
          </p:cNvPr>
          <p:cNvSpPr/>
          <p:nvPr/>
        </p:nvSpPr>
        <p:spPr bwMode="auto">
          <a:xfrm>
            <a:off x="2771801" y="2564904"/>
            <a:ext cx="2098168" cy="175863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MANDATO FEDERAL ESTADUAL E DISTRITAL </a:t>
            </a:r>
            <a:r>
              <a:rPr kumimoji="0" lang="pt-BR" sz="1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AFASTA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pt-B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BEB9A078-5F37-4C4A-B9D0-0D61980CFDBE}"/>
              </a:ext>
            </a:extLst>
          </p:cNvPr>
          <p:cNvSpPr/>
          <p:nvPr/>
        </p:nvSpPr>
        <p:spPr bwMode="auto">
          <a:xfrm>
            <a:off x="4883142" y="2563490"/>
            <a:ext cx="2098168" cy="179605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INVESTIDO</a:t>
            </a:r>
            <a:r>
              <a:rPr kumimoji="0" lang="pt-B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MANDATO DE PREFEITO </a:t>
            </a:r>
            <a:r>
              <a:rPr kumimoji="0" lang="pt-BR" sz="1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AFASTA</a:t>
            </a:r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 PELA REMUNERAÇÃO </a:t>
            </a:r>
            <a:endParaRPr kumimoji="0" lang="pt-BR" sz="1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2A591613-1CA1-4D56-831D-D70200D0048A}"/>
              </a:ext>
            </a:extLst>
          </p:cNvPr>
          <p:cNvSpPr/>
          <p:nvPr/>
        </p:nvSpPr>
        <p:spPr bwMode="auto">
          <a:xfrm>
            <a:off x="7012819" y="2539944"/>
            <a:ext cx="2062341" cy="180673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INVESTIDO 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MANDATO DE VEREADOR ACUMULA OU </a:t>
            </a:r>
            <a:endParaRPr kumimoji="0" lang="pt-BR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 PELA REMUNERAÇÃO </a:t>
            </a:r>
            <a:endParaRPr kumimoji="0" lang="pt-BR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28D7E424-4CD3-448A-84AE-45DDAE3633CA}"/>
              </a:ext>
            </a:extLst>
          </p:cNvPr>
          <p:cNvSpPr/>
          <p:nvPr/>
        </p:nvSpPr>
        <p:spPr bwMode="auto">
          <a:xfrm>
            <a:off x="3028004" y="5994426"/>
            <a:ext cx="5949769" cy="71093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DURANTE O AFASTAMENTO, O TEMPO É CONTADO PARA TODOS OS FINS E CONTINUA NO REGIME PREVIDENCIÁRIO PRÓPRIO.</a:t>
            </a:r>
          </a:p>
        </p:txBody>
      </p:sp>
    </p:spTree>
    <p:extLst>
      <p:ext uri="{BB962C8B-B14F-4D97-AF65-F5344CB8AC3E}">
        <p14:creationId xmlns:p14="http://schemas.microsoft.com/office/powerpoint/2010/main" val="55493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9A20C726-C64E-42A7-A62C-43F7C4B16DA1}"/>
              </a:ext>
            </a:extLst>
          </p:cNvPr>
          <p:cNvSpPr/>
          <p:nvPr/>
        </p:nvSpPr>
        <p:spPr bwMode="auto">
          <a:xfrm>
            <a:off x="6014030" y="2348831"/>
            <a:ext cx="216024" cy="122366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Seta: da Esquerda para a Direita 2">
            <a:extLst>
              <a:ext uri="{FF2B5EF4-FFF2-40B4-BE49-F238E27FC236}">
                <a16:creationId xmlns:a16="http://schemas.microsoft.com/office/drawing/2014/main" id="{E38C5F26-79BF-48DD-944D-F4BDC3FB95C2}"/>
              </a:ext>
            </a:extLst>
          </p:cNvPr>
          <p:cNvSpPr/>
          <p:nvPr/>
        </p:nvSpPr>
        <p:spPr bwMode="auto">
          <a:xfrm>
            <a:off x="5436096" y="3356992"/>
            <a:ext cx="1584175" cy="360040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FD8F079-3D85-4167-846E-443345C59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183" y="188640"/>
            <a:ext cx="8993805" cy="1008112"/>
          </a:xfrm>
          <a:prstGeom prst="rect">
            <a:avLst/>
          </a:prstGeom>
          <a:gradFill rotWithShape="0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TEXTO DO RELATOR X CONSTITUIÇÃO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MILITAR.</a:t>
            </a:r>
            <a:endParaRPr lang="en-GB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2533550-9689-4E77-8922-94B648323A12}"/>
              </a:ext>
            </a:extLst>
          </p:cNvPr>
          <p:cNvSpPr/>
          <p:nvPr/>
        </p:nvSpPr>
        <p:spPr bwMode="auto">
          <a:xfrm>
            <a:off x="0" y="2636912"/>
            <a:ext cx="2985373" cy="244827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AFASTA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OU AGREGA NA DATA DO INICIO DAS CONVENÇÕES PARTIDÁRIA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D6B5961-C6B6-403C-8112-57CD81FD4F76}"/>
              </a:ext>
            </a:extLst>
          </p:cNvPr>
          <p:cNvSpPr/>
          <p:nvPr/>
        </p:nvSpPr>
        <p:spPr bwMode="auto">
          <a:xfrm>
            <a:off x="114786" y="5445224"/>
            <a:ext cx="2870588" cy="1296144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 ANOS ANTES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CONVENÇÃO</a:t>
            </a:r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JUL/5 AGO</a:t>
            </a:r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A96B948-4951-4013-80AB-2164ECAE9337}"/>
              </a:ext>
            </a:extLst>
          </p:cNvPr>
          <p:cNvSpPr/>
          <p:nvPr/>
        </p:nvSpPr>
        <p:spPr bwMode="auto">
          <a:xfrm>
            <a:off x="0" y="1412776"/>
            <a:ext cx="2736304" cy="86409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RELATOR</a:t>
            </a:r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ART. 165,§ 6º</a:t>
            </a: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9EB0622-129D-49E1-B858-E2523BE5C961}"/>
              </a:ext>
            </a:extLst>
          </p:cNvPr>
          <p:cNvSpPr/>
          <p:nvPr/>
        </p:nvSpPr>
        <p:spPr bwMode="auto">
          <a:xfrm>
            <a:off x="3131840" y="1340768"/>
            <a:ext cx="6012160" cy="100811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CONSTITUIÇÃO/LEI</a:t>
            </a:r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ART. 14,§ 8º </a:t>
            </a:r>
            <a:endParaRPr kumimoji="0" lang="pt-B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CF9714C2-6C9C-42F8-8553-3B975A9E1857}"/>
              </a:ext>
            </a:extLst>
          </p:cNvPr>
          <p:cNvSpPr/>
          <p:nvPr/>
        </p:nvSpPr>
        <p:spPr bwMode="auto">
          <a:xfrm>
            <a:off x="3168262" y="4365104"/>
            <a:ext cx="5829782" cy="115212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AFASTAMENTO DE 3 A 6  MESES ANTES DO PLEITO</a:t>
            </a:r>
          </a:p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pt-BR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 64, art. 1º, IV, “c” c/c VII, “b”</a:t>
            </a:r>
          </a:p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pt-BR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Ac. 22.774 - TSE </a:t>
            </a:r>
            <a:endParaRPr kumimoji="0" lang="pt-BR" sz="1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348EE599-A367-4A92-9F76-55DB65E72B68}"/>
              </a:ext>
            </a:extLst>
          </p:cNvPr>
          <p:cNvSpPr/>
          <p:nvPr/>
        </p:nvSpPr>
        <p:spPr bwMode="auto">
          <a:xfrm>
            <a:off x="990405" y="2276872"/>
            <a:ext cx="360040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95B01DD7-E76C-4420-B889-13E88F52DCDD}"/>
              </a:ext>
            </a:extLst>
          </p:cNvPr>
          <p:cNvSpPr/>
          <p:nvPr/>
        </p:nvSpPr>
        <p:spPr bwMode="auto">
          <a:xfrm>
            <a:off x="1145390" y="5085184"/>
            <a:ext cx="360040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6BF5CB56-9F9B-4E45-8FC0-55848744F148}"/>
              </a:ext>
            </a:extLst>
          </p:cNvPr>
          <p:cNvSpPr/>
          <p:nvPr/>
        </p:nvSpPr>
        <p:spPr bwMode="auto">
          <a:xfrm>
            <a:off x="3635896" y="2600907"/>
            <a:ext cx="2055855" cy="169218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MENOS DE 10 ANOS </a:t>
            </a: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AFASTA DA ATIVIDADE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pt-BR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BEB9A078-5F37-4C4A-B9D0-0D61980CFDBE}"/>
              </a:ext>
            </a:extLst>
          </p:cNvPr>
          <p:cNvSpPr/>
          <p:nvPr/>
        </p:nvSpPr>
        <p:spPr bwMode="auto">
          <a:xfrm>
            <a:off x="6802935" y="2564904"/>
            <a:ext cx="2055855" cy="172819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MAIS DE 10 ANOS SARÁ AGREGADO E SE ELEITO PASSA PARA INATIVIDAE NO ATO DA DIPLOMAÇÃO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34901FB9-FB6E-451D-8177-3D3280342F37}"/>
              </a:ext>
            </a:extLst>
          </p:cNvPr>
          <p:cNvSpPr/>
          <p:nvPr/>
        </p:nvSpPr>
        <p:spPr bwMode="auto">
          <a:xfrm>
            <a:off x="6012160" y="3572500"/>
            <a:ext cx="216024" cy="79208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49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23CD7F2-0519-D3AF-95AE-C160A6FE57C1}"/>
              </a:ext>
            </a:extLst>
          </p:cNvPr>
          <p:cNvSpPr txBox="1"/>
          <p:nvPr/>
        </p:nvSpPr>
        <p:spPr>
          <a:xfrm>
            <a:off x="395536" y="1168940"/>
            <a:ext cx="8424936" cy="501675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TRANSIÇÃO</a:t>
            </a:r>
          </a:p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Art. 894. Nas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eleições que ocorram até quatro anos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contados da data da publicação desta Lei Complementar, os indicados nos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§§ 5º, 6º e 7º do art. 156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deverão, para o exercício de direito político passivo, </a:t>
            </a:r>
            <a:r>
              <a:rPr lang="pt-BR" sz="3200" b="1" dirty="0">
                <a:solidFill>
                  <a:srgbClr val="FFFF00"/>
                </a:solidFill>
              </a:rPr>
              <a:t>demonstrar prova que se afastaram definitivamente do exercício de seus cargos ou funções até o dia 2 de abril do ano das eleições.</a:t>
            </a:r>
          </a:p>
        </p:txBody>
      </p:sp>
    </p:spTree>
    <p:extLst>
      <p:ext uri="{BB962C8B-B14F-4D97-AF65-F5344CB8AC3E}">
        <p14:creationId xmlns:p14="http://schemas.microsoft.com/office/powerpoint/2010/main" val="142655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B84AC8E-B5E0-41F6-A702-6B465A8C3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7" y="188640"/>
            <a:ext cx="8933112" cy="46805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SUGESTÃO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</a:rPr>
              <a:t>PINCÍPIOS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DA ISONOMIA, DA PROPORCIALIDADE 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 DA RAZOABILIDADE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</a:rPr>
              <a:t>ACOLHER A </a:t>
            </a:r>
            <a:r>
              <a:rPr lang="en-GB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EMENDA DO SENADOR CIRO:</a:t>
            </a:r>
          </a:p>
          <a:p>
            <a:pPr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- SUPRESSÃO DO ART. 894 - TRANSIÇÃO DE 2 ABRIL;</a:t>
            </a:r>
          </a:p>
          <a:p>
            <a:pPr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TODOS TÊM QUE SE DESENCOMPATIBILIZAR;</a:t>
            </a:r>
          </a:p>
          <a:p>
            <a:pPr marL="342900" indent="-342900"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6 MESES ANTES DA ELEIÇÃO – ISONOMIA.</a:t>
            </a:r>
          </a:p>
          <a:p>
            <a:pPr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CRIAR O TIPO PENAL, CRIME HEDIONDO,  DE VIOLAR </a:t>
            </a:r>
          </a:p>
          <a:p>
            <a:pPr algn="just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DIREITOS FUNDAMENTAIS POR MOTIVAÇÃO POLITICO PARTIDÁRIA.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BDFD2BB-5B18-477E-8921-ACF04319D3D0}"/>
              </a:ext>
            </a:extLst>
          </p:cNvPr>
          <p:cNvSpPr/>
          <p:nvPr/>
        </p:nvSpPr>
        <p:spPr>
          <a:xfrm>
            <a:off x="179512" y="4966136"/>
            <a:ext cx="8784976" cy="163121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FFFF00"/>
                </a:solidFill>
                <a:latin typeface="Arial" panose="020B0604020202020204" pitchFamily="34" charset="0"/>
              </a:rPr>
              <a:t>ART. 14.............................................................................................................</a:t>
            </a:r>
          </a:p>
          <a:p>
            <a:pPr algn="just"/>
            <a:r>
              <a:rPr lang="pt-BR" sz="2000" b="1" dirty="0">
                <a:solidFill>
                  <a:srgbClr val="FFFF00"/>
                </a:solidFill>
                <a:latin typeface="Arial" panose="020B0604020202020204" pitchFamily="34" charset="0"/>
              </a:rPr>
              <a:t>..........................................................................................................................</a:t>
            </a:r>
          </a:p>
          <a:p>
            <a:pPr algn="just"/>
            <a:r>
              <a:rPr lang="pt-BR" sz="2000" b="1" dirty="0">
                <a:solidFill>
                  <a:srgbClr val="FFFF00"/>
                </a:solidFill>
                <a:latin typeface="Arial" panose="020B0604020202020204" pitchFamily="34" charset="0"/>
              </a:rPr>
              <a:t>§ 6º Para concorrerem a outros cargos, o Presidente da República, os Governadores de Estado e do Distrito Federal e os Prefeitos </a:t>
            </a:r>
            <a:r>
              <a:rPr lang="pt-BR" sz="2000" b="1" dirty="0">
                <a:latin typeface="Arial" panose="020B0604020202020204" pitchFamily="34" charset="0"/>
              </a:rPr>
              <a:t>devem renunciar aos respectivos mandatos até seis meses antes do pleito.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907963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9035" y="2708920"/>
            <a:ext cx="8558213" cy="2899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ÚNICOS PROFISSIONAIS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QUE FAZEM O JURAMENTO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DE RENÚNCIA DA PRÓPRIA VIDA</a:t>
            </a:r>
            <a:endParaRPr lang="en-GB" sz="48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3981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9EA73B-ED98-461E-AD63-DF72D9422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2051" cy="285293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677D7C3-3351-4344-A698-29D54575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051" y="0"/>
            <a:ext cx="4721949" cy="285293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DDD5CA1-F54A-4879-83F1-C3A95A8F6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8749"/>
            <a:ext cx="2628900" cy="17430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EEE1223-7C8E-47F6-9CC9-896B35FC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2848749"/>
            <a:ext cx="2619375" cy="17430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7D1244A-56B6-4A15-BE8B-7B43D1A54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8274" y="2848749"/>
            <a:ext cx="3895725" cy="174307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DEF7C88-7E9D-4C4C-BA08-94501A3210AA}"/>
              </a:ext>
            </a:extLst>
          </p:cNvPr>
          <p:cNvSpPr/>
          <p:nvPr/>
        </p:nvSpPr>
        <p:spPr>
          <a:xfrm>
            <a:off x="107503" y="4608653"/>
            <a:ext cx="9036496" cy="22467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Juro, na condição de policial, respeitar e aplicar a lei, na prevenção e repressão da infração penal, em prol da Justiça, da defesa dos direitos fundamentais da pessoa, da vida, da liberdade, do patrimônio e da paz social, com o sacrifício da própria! </a:t>
            </a:r>
          </a:p>
        </p:txBody>
      </p:sp>
    </p:spTree>
    <p:extLst>
      <p:ext uri="{BB962C8B-B14F-4D97-AF65-F5344CB8AC3E}">
        <p14:creationId xmlns:p14="http://schemas.microsoft.com/office/powerpoint/2010/main" val="1554131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3615988"/>
            <a:ext cx="8558213" cy="7940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CEMITÉRIO</a:t>
            </a:r>
            <a:r>
              <a:rPr lang="en-GB" sz="48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PM EM </a:t>
            </a:r>
            <a:r>
              <a:rPr lang="en-GB" sz="48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SP</a:t>
            </a:r>
            <a:endParaRPr lang="en-GB" sz="48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530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4" name="Picture 28" descr="Resultado de imagem para MAUSOLEU DA ´PME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3856"/>
            <a:ext cx="8866862" cy="63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2" y="1484784"/>
            <a:ext cx="6624738" cy="44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7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59" descr="Policial Militar sendo socorrido durante os protestos no Rio. Ser PM no Brasil é risco para o policial e para a famí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3931"/>
            <a:ext cx="6048672" cy="534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75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4B04C46-A752-4E6C-B7F1-5BE882977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16" y="2082"/>
            <a:ext cx="2743200" cy="16668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E3A8905-894E-4E7E-A5BE-60D9C49EE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184" y="0"/>
            <a:ext cx="3474116" cy="16668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8B3F3CF-6525-4697-9A64-3F0DDC666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-1"/>
            <a:ext cx="2933700" cy="16668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CCE3680-9DC5-4FB5-8B18-2ECD1B049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02782"/>
            <a:ext cx="2743200" cy="17430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C6790AC-649E-4EF7-B90A-FB2CFE724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184" y="2202782"/>
            <a:ext cx="3474116" cy="17430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6388B5C-5238-4CBC-8EA4-1B6EBB22CD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300" y="2200699"/>
            <a:ext cx="2933700" cy="174307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CA1C35A-8EC4-4C04-888F-232D86224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016" y="5112843"/>
            <a:ext cx="2628900" cy="17430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0BD98E9-E906-4E8D-B225-F4D483CFCE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1884" y="5110761"/>
            <a:ext cx="3057525" cy="17430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F2AECFA-D610-490B-936D-67EE74EEF8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9410" y="5123352"/>
            <a:ext cx="3451336" cy="17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50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9" y="3236823"/>
            <a:ext cx="4543963" cy="32165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80778"/>
            <a:ext cx="4023094" cy="317255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10" y="160339"/>
            <a:ext cx="5474854" cy="27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7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4" y="188640"/>
            <a:ext cx="89289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Taxa de mortalidade </a:t>
            </a:r>
          </a:p>
          <a:p>
            <a:pPr algn="just"/>
            <a:r>
              <a:rPr lang="pt-BR" b="1" i="0" u="none" strike="noStrike" baseline="0" dirty="0">
                <a:latin typeface="Arial" panose="020B0604020202020204" pitchFamily="34" charset="0"/>
              </a:rPr>
              <a:t>Taxa de homicídios por 100 mil habitantes em 2015: </a:t>
            </a:r>
            <a:endParaRPr lang="pt-BR" b="1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244058963"/>
              </p:ext>
            </p:extLst>
          </p:nvPr>
        </p:nvGraphicFramePr>
        <p:xfrm>
          <a:off x="1524000" y="25649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576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16632"/>
            <a:ext cx="90364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SUICÍDIO:</a:t>
            </a:r>
            <a:r>
              <a:rPr lang="pt-BR" b="0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sz="4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3,5 </a:t>
            </a:r>
            <a:r>
              <a:rPr lang="pt-BR" b="1" i="0" u="none" strike="noStrike" baseline="0" dirty="0">
                <a:latin typeface="Arial" panose="020B0604020202020204" pitchFamily="34" charset="0"/>
              </a:rPr>
              <a:t>por ano para cada 100.000 habitantes. </a:t>
            </a:r>
          </a:p>
          <a:p>
            <a:pPr algn="just"/>
            <a:endParaRPr lang="pt-BR" b="1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pt-BR" b="1" i="0" u="none" strike="noStrike" baseline="0" dirty="0">
                <a:latin typeface="Arial" panose="020B0604020202020204" pitchFamily="34" charset="0"/>
              </a:rPr>
              <a:t>Na Polícia Militar do Estado de São Paulo, entretanto, somente no ano de 2015 (menor da série registrada), a taxa foi de </a:t>
            </a:r>
            <a:r>
              <a:rPr lang="pt-BR" sz="4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15,96 </a:t>
            </a:r>
            <a:r>
              <a:rPr lang="pt-BR" b="1" i="0" u="none" strike="noStrike" baseline="0" dirty="0">
                <a:latin typeface="Arial" panose="020B0604020202020204" pitchFamily="34" charset="0"/>
              </a:rPr>
              <a:t>para cada cem mil. </a:t>
            </a:r>
            <a:endParaRPr lang="pt-BR" b="1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1524000" y="25649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512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3615988"/>
            <a:ext cx="8558213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0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PM DEFICIENTES-SP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0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5.000</a:t>
            </a:r>
            <a:endParaRPr lang="en-GB" sz="60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32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090132"/>
            <a:ext cx="5761330" cy="493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75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12743"/>
            <a:ext cx="3672408" cy="41312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5" y="1071562"/>
            <a:ext cx="4157638" cy="41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76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3615988"/>
            <a:ext cx="8558213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PM </a:t>
            </a:r>
            <a:r>
              <a:rPr lang="en-GB" sz="80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PRESOS</a:t>
            </a:r>
            <a:endParaRPr lang="en-GB" sz="80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043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092683"/>
            <a:ext cx="6695960" cy="449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44624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i="0" u="none" strike="noStrike" baseline="0" dirty="0">
                <a:latin typeface="Arial" panose="020B0604020202020204" pitchFamily="34" charset="0"/>
              </a:rPr>
              <a:t>CARGA DE TRABALHO </a:t>
            </a:r>
          </a:p>
          <a:p>
            <a:pPr algn="ctr"/>
            <a:endParaRPr lang="pt-BR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3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I - trabalhador civil:</a:t>
            </a:r>
            <a:endParaRPr lang="pt-BR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3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sz="4400" b="1" i="0" u="none" strike="noStrike" baseline="0" dirty="0">
                <a:latin typeface="Arial" panose="020B0604020202020204" pitchFamily="34" charset="0"/>
              </a:rPr>
              <a:t>40</a:t>
            </a:r>
            <a:r>
              <a:rPr lang="pt-BR" sz="32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pt-BR" sz="3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horas por semana;</a:t>
            </a:r>
          </a:p>
          <a:p>
            <a:pPr algn="just"/>
            <a:r>
              <a:rPr lang="pt-BR" sz="32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pt-BR" sz="4000" b="1" i="0" u="none" strike="noStrike" baseline="0" dirty="0">
                <a:latin typeface="Arial" panose="020B0604020202020204" pitchFamily="34" charset="0"/>
              </a:rPr>
              <a:t>57.600</a:t>
            </a:r>
            <a:r>
              <a:rPr lang="pt-BR" sz="4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3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horas - </a:t>
            </a:r>
            <a:r>
              <a:rPr lang="pt-BR" sz="4400" b="1" dirty="0">
                <a:latin typeface="Arial" panose="020B0604020202020204" pitchFamily="34" charset="0"/>
              </a:rPr>
              <a:t>30</a:t>
            </a:r>
            <a:r>
              <a:rPr lang="pt-B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</a:rPr>
              <a:t>anos .</a:t>
            </a:r>
            <a:endParaRPr lang="pt-BR" sz="3200" b="1" i="0" u="none" strike="noStrike" baseline="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/>
            <a:endParaRPr lang="pt-BR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3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  <a:p>
            <a:pPr algn="just"/>
            <a:endParaRPr lang="pt-BR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3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II - o policial militar:</a:t>
            </a:r>
          </a:p>
          <a:p>
            <a:pPr algn="just"/>
            <a:r>
              <a:rPr lang="pt-BR" sz="4400" b="1" dirty="0">
                <a:latin typeface="Arial" panose="020B0604020202020204" pitchFamily="34" charset="0"/>
              </a:rPr>
              <a:t>50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</a:rPr>
              <a:t> horas por semana;</a:t>
            </a:r>
            <a:endParaRPr lang="pt-BR" sz="3200" b="1" i="0" u="none" strike="noStrike" baseline="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3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4400" b="1" i="0" u="none" strike="noStrike" baseline="0" dirty="0">
                <a:latin typeface="Arial" panose="020B0604020202020204" pitchFamily="34" charset="0"/>
              </a:rPr>
              <a:t>82.000</a:t>
            </a:r>
            <a:r>
              <a:rPr lang="pt-BR" sz="32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pt-BR" sz="3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horas</a:t>
            </a:r>
            <a:r>
              <a:rPr lang="pt-BR" sz="3200" b="1" i="0" u="none" strike="noStrike" baseline="0" dirty="0">
                <a:latin typeface="Arial" panose="020B0604020202020204" pitchFamily="34" charset="0"/>
              </a:rPr>
              <a:t> - </a:t>
            </a:r>
            <a:r>
              <a:rPr lang="pt-BR" sz="5400" b="1" i="0" u="none" strike="noStrike" baseline="0" dirty="0">
                <a:latin typeface="Arial" panose="020B0604020202020204" pitchFamily="34" charset="0"/>
              </a:rPr>
              <a:t>43</a:t>
            </a:r>
            <a:r>
              <a:rPr lang="pt-BR" sz="32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pt-BR" sz="3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anos de serviço. </a:t>
            </a:r>
            <a:endParaRPr lang="pt-B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2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557338"/>
            <a:ext cx="8964613" cy="4607966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pt-BR" altLang="pt-BR" sz="4800" b="1" dirty="0">
                <a:solidFill>
                  <a:srgbClr val="1C0BFF"/>
                </a:solidFill>
              </a:rPr>
              <a:t>DOS </a:t>
            </a:r>
            <a:r>
              <a:rPr lang="pt-BR" altLang="pt-BR" sz="9600" b="1" dirty="0">
                <a:solidFill>
                  <a:srgbClr val="FF0000"/>
                </a:solidFill>
              </a:rPr>
              <a:t>34</a:t>
            </a:r>
            <a:r>
              <a:rPr lang="pt-BR" altLang="pt-BR" sz="4800" b="1" dirty="0">
                <a:solidFill>
                  <a:srgbClr val="1C0BFF"/>
                </a:solidFill>
              </a:rPr>
              <a:t> DIREITOS SOCIAIS </a:t>
            </a:r>
          </a:p>
          <a:p>
            <a:pPr algn="ctr" eaLnBrk="1" hangingPunct="1"/>
            <a:endParaRPr lang="pt-BR" altLang="pt-BR" sz="4800" b="1" dirty="0">
              <a:solidFill>
                <a:srgbClr val="1C0BFF"/>
              </a:solidFill>
            </a:endParaRPr>
          </a:p>
          <a:p>
            <a:pPr algn="ctr" eaLnBrk="1" hangingPunct="1"/>
            <a:r>
              <a:rPr lang="pt-BR" altLang="pt-BR" sz="4800" b="1" dirty="0">
                <a:solidFill>
                  <a:srgbClr val="1C0BFF"/>
                </a:solidFill>
              </a:rPr>
              <a:t>TÊM SOMENTE </a:t>
            </a:r>
            <a:r>
              <a:rPr lang="pt-BR" altLang="pt-BR" sz="11500" b="1" dirty="0">
                <a:solidFill>
                  <a:srgbClr val="FF0000"/>
                </a:solidFill>
              </a:rPr>
              <a:t>6</a:t>
            </a:r>
            <a:r>
              <a:rPr lang="pt-BR" altLang="pt-BR" sz="6000" b="1" dirty="0">
                <a:solidFill>
                  <a:srgbClr val="1C0BFF"/>
                </a:solidFill>
              </a:rPr>
              <a:t> </a:t>
            </a:r>
          </a:p>
          <a:p>
            <a:pPr>
              <a:defRPr/>
            </a:pPr>
            <a:endParaRPr lang="pt-BR" altLang="pt-BR" sz="1000" b="1" dirty="0">
              <a:solidFill>
                <a:srgbClr val="1C0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sz="1050" b="1" dirty="0">
              <a:solidFill>
                <a:srgbClr val="1C0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FFE673-8434-47AD-996A-94B642FB9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2856"/>
            <a:ext cx="8993805" cy="1800200"/>
          </a:xfrm>
          <a:prstGeom prst="rect">
            <a:avLst/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PRELIMINARES:</a:t>
            </a:r>
          </a:p>
        </p:txBody>
      </p:sp>
    </p:spTree>
    <p:extLst>
      <p:ext uri="{BB962C8B-B14F-4D97-AF65-F5344CB8AC3E}">
        <p14:creationId xmlns:p14="http://schemas.microsoft.com/office/powerpoint/2010/main" val="737160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89DAE15-EF9D-4380-8F35-A0F0818BCD60}"/>
              </a:ext>
            </a:extLst>
          </p:cNvPr>
          <p:cNvSpPr/>
          <p:nvPr/>
        </p:nvSpPr>
        <p:spPr>
          <a:xfrm>
            <a:off x="215516" y="116632"/>
            <a:ext cx="8712968" cy="611000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00"/>
                </a:solidFill>
                <a:latin typeface="-apple-system"/>
              </a:rPr>
              <a:t>1888: Abolição da escravidão - </a:t>
            </a:r>
            <a:r>
              <a:rPr lang="pt-BR" sz="3200" dirty="0">
                <a:latin typeface="-apple-system"/>
              </a:rPr>
              <a:t>“Isso vai ser horrível pra economia”.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As mulheres brasileiras conquistaram o direito de votar  - </a:t>
            </a:r>
            <a:r>
              <a:rPr lang="pt-BR" sz="2400" b="1" i="0" dirty="0">
                <a:effectLst/>
                <a:latin typeface="Arial" panose="020B0604020202020204" pitchFamily="34" charset="0"/>
              </a:rPr>
              <a:t>em 24 de fevereiro de 1932, por meio do Decreto 21.076. </a:t>
            </a:r>
            <a:r>
              <a:rPr lang="pt-BR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De estudar 1827.</a:t>
            </a:r>
            <a:endParaRPr lang="pt-BR" sz="3200" b="1" dirty="0">
              <a:solidFill>
                <a:srgbClr val="FFFF00"/>
              </a:solidFill>
              <a:latin typeface="-apple-system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00"/>
                </a:solidFill>
                <a:latin typeface="-apple-system"/>
              </a:rPr>
              <a:t>1934: Licença maternidade </a:t>
            </a:r>
            <a:r>
              <a:rPr lang="pt-BR" sz="3200" dirty="0">
                <a:latin typeface="-apple-system"/>
              </a:rPr>
              <a:t>- “ Isso vai quebrar o país”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00"/>
                </a:solidFill>
                <a:latin typeface="-apple-system"/>
              </a:rPr>
              <a:t>1943: Jornada de 8 horas - </a:t>
            </a:r>
            <a:r>
              <a:rPr lang="pt-BR" sz="3200" dirty="0">
                <a:latin typeface="-apple-system"/>
              </a:rPr>
              <a:t>“Isso vai quebrar o país”. </a:t>
            </a:r>
          </a:p>
        </p:txBody>
      </p:sp>
    </p:spTree>
    <p:extLst>
      <p:ext uri="{BB962C8B-B14F-4D97-AF65-F5344CB8AC3E}">
        <p14:creationId xmlns:p14="http://schemas.microsoft.com/office/powerpoint/2010/main" val="2615043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89DAE15-EF9D-4380-8F35-A0F0818BCD60}"/>
              </a:ext>
            </a:extLst>
          </p:cNvPr>
          <p:cNvSpPr/>
          <p:nvPr/>
        </p:nvSpPr>
        <p:spPr>
          <a:xfrm>
            <a:off x="107504" y="508905"/>
            <a:ext cx="8712968" cy="584018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00"/>
                </a:solidFill>
                <a:latin typeface="-apple-system"/>
              </a:rPr>
              <a:t>1943: Férias remuneradas - </a:t>
            </a:r>
            <a:r>
              <a:rPr lang="pt-BR" sz="2800" dirty="0">
                <a:latin typeface="-apple-system"/>
              </a:rPr>
              <a:t>“Definitivamente isso vai quebrar o país” </a:t>
            </a:r>
            <a:r>
              <a:rPr lang="pt-BR" sz="2800" dirty="0">
                <a:solidFill>
                  <a:srgbClr val="FFFF00"/>
                </a:solidFill>
                <a:latin typeface="-apple-system"/>
              </a:rPr>
              <a:t>1963.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00"/>
                </a:solidFill>
                <a:latin typeface="-apple-system"/>
              </a:rPr>
              <a:t>13º salário </a:t>
            </a:r>
            <a:r>
              <a:rPr lang="pt-BR" sz="2800" dirty="0">
                <a:latin typeface="-apple-system"/>
              </a:rPr>
              <a:t>- “ É insustentável para o país”.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00"/>
                </a:solidFill>
                <a:latin typeface="-apple-system"/>
              </a:rPr>
              <a:t>1988: cabo e soldados votarem – </a:t>
            </a:r>
            <a:r>
              <a:rPr lang="pt-BR" sz="2800" dirty="0">
                <a:latin typeface="-apple-system"/>
              </a:rPr>
              <a:t>“vai acabar com a hierarquia nos quartéis”.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00"/>
                </a:solidFill>
                <a:latin typeface="-apple-system"/>
              </a:rPr>
              <a:t>1988: ampla defesa e contraditório na falta disciplinar – </a:t>
            </a:r>
            <a:r>
              <a:rPr lang="pt-BR" sz="2800" dirty="0">
                <a:latin typeface="-apple-system"/>
              </a:rPr>
              <a:t>“vai acabar com a hierarquia nos quartéis”.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00"/>
                </a:solidFill>
                <a:latin typeface="-apple-system"/>
              </a:rPr>
              <a:t>2025: militar e policial votar e ser votado – </a:t>
            </a:r>
            <a:r>
              <a:rPr lang="pt-BR" sz="2800" dirty="0">
                <a:latin typeface="-apple-system"/>
              </a:rPr>
              <a:t>“atenta contra a democracia”.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94143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2" descr="http://4.bp.blogspot.com/-AnLOoHcHEdk/T6iW2NTGA0I/AAAAAAAAALI/H6EiE5Cw9IM/s1600/Bombeiro+salvando+vi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CaixaDeTexto 2"/>
          <p:cNvSpPr txBox="1">
            <a:spLocks noChangeArrowheads="1"/>
          </p:cNvSpPr>
          <p:nvPr/>
        </p:nvSpPr>
        <p:spPr bwMode="auto">
          <a:xfrm>
            <a:off x="611188" y="6092825"/>
            <a:ext cx="7921625" cy="706438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4000" b="1">
                <a:solidFill>
                  <a:srgbClr val="FFFF00"/>
                </a:solidFill>
                <a:cs typeface="Times New Roman" pitchFamily="18" charset="0"/>
              </a:rPr>
              <a:t>BOMBEIRO MILITAR</a:t>
            </a:r>
            <a:endParaRPr lang="pt-BR" altLang="pt-BR" sz="4000" b="1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1707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9" descr="http://ocponline.com.br/uploads/materias-antigas/4017-300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27538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11" descr="http://s2.glbimg.com/jEfgciSfEGIMYVIcJPS3YI-bd9tMR6hxXNxocK7p_n5Ioz-HdGixxa_8qOZvMp3w/s.glbimg.com/jo/g1/f/original/2013/03/13/1-dsc_04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0"/>
            <a:ext cx="47879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CaixaDeTexto 2"/>
          <p:cNvSpPr txBox="1">
            <a:spLocks noChangeArrowheads="1"/>
          </p:cNvSpPr>
          <p:nvPr/>
        </p:nvSpPr>
        <p:spPr bwMode="auto">
          <a:xfrm>
            <a:off x="827088" y="5795963"/>
            <a:ext cx="75612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4400" b="1" dirty="0">
                <a:solidFill>
                  <a:srgbClr val="FFFF00"/>
                </a:solidFill>
                <a:cs typeface="Times New Roman" pitchFamily="18" charset="0"/>
              </a:rPr>
              <a:t>POLICIAL MILITAR</a:t>
            </a:r>
          </a:p>
        </p:txBody>
      </p:sp>
    </p:spTree>
    <p:extLst>
      <p:ext uri="{BB962C8B-B14F-4D97-AF65-F5344CB8AC3E}">
        <p14:creationId xmlns:p14="http://schemas.microsoft.com/office/powerpoint/2010/main" val="296071164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73DDE7A-27A2-434E-8702-8F41F456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61248"/>
          </a:xfrm>
          <a:prstGeom prst="rect">
            <a:avLst/>
          </a:prstGeom>
        </p:spPr>
      </p:pic>
      <p:sp>
        <p:nvSpPr>
          <p:cNvPr id="4" name="CaixaDeTexto 2">
            <a:extLst>
              <a:ext uri="{FF2B5EF4-FFF2-40B4-BE49-F238E27FC236}">
                <a16:creationId xmlns:a16="http://schemas.microsoft.com/office/drawing/2014/main" id="{36061EC6-15B8-4BB8-9431-22D9DA8AE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795963"/>
            <a:ext cx="75612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4400" b="1" dirty="0">
                <a:solidFill>
                  <a:srgbClr val="FFFF00"/>
                </a:solidFill>
                <a:cs typeface="Times New Roman" pitchFamily="18" charset="0"/>
              </a:rPr>
              <a:t>POLICIAL CIVIL</a:t>
            </a:r>
          </a:p>
        </p:txBody>
      </p:sp>
    </p:spTree>
    <p:extLst>
      <p:ext uri="{BB962C8B-B14F-4D97-AF65-F5344CB8AC3E}">
        <p14:creationId xmlns:p14="http://schemas.microsoft.com/office/powerpoint/2010/main" val="2112668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941168"/>
            <a:ext cx="8964613" cy="1656184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pt-BR" altLang="pt-BR" sz="4800" b="1" dirty="0">
                <a:solidFill>
                  <a:srgbClr val="1C0BFF"/>
                </a:solidFill>
              </a:rPr>
              <a:t>OBRIGADO</a:t>
            </a:r>
            <a:endParaRPr lang="pt-BR" altLang="pt-BR" sz="6000" b="1" dirty="0">
              <a:solidFill>
                <a:srgbClr val="1C0BFF"/>
              </a:solidFill>
            </a:endParaRPr>
          </a:p>
          <a:p>
            <a:pPr>
              <a:defRPr/>
            </a:pPr>
            <a:endParaRPr lang="pt-BR" altLang="pt-BR" sz="1000" b="1" dirty="0">
              <a:solidFill>
                <a:srgbClr val="1C0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sz="1050" b="1" dirty="0">
              <a:solidFill>
                <a:srgbClr val="1C0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820C154-F9F9-9C47-8BA8-92B385DA5EC3}"/>
              </a:ext>
            </a:extLst>
          </p:cNvPr>
          <p:cNvSpPr txBox="1"/>
          <p:nvPr/>
        </p:nvSpPr>
        <p:spPr>
          <a:xfrm>
            <a:off x="208939" y="333231"/>
            <a:ext cx="8784976" cy="40318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mais direitos de cidadania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tem o militar e o policial,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defensor ele será dos direitos da pessoa.</a:t>
            </a:r>
          </a:p>
          <a:p>
            <a:pPr algn="just"/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Para cada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vedação de direito de cidadania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imposto a um militar ou a um policial,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que ter um outro direito compensatório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que o cidadão comum não tem!</a:t>
            </a:r>
          </a:p>
        </p:txBody>
      </p:sp>
    </p:spTree>
    <p:extLst>
      <p:ext uri="{BB962C8B-B14F-4D97-AF65-F5344CB8AC3E}">
        <p14:creationId xmlns:p14="http://schemas.microsoft.com/office/powerpoint/2010/main" val="224659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FFE673-8434-47AD-996A-94B642FB9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1412776"/>
            <a:ext cx="8993805" cy="2952328"/>
          </a:xfrm>
          <a:prstGeom prst="rect">
            <a:avLst/>
          </a:prstGeom>
          <a:gradFill rotWithShape="0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1ª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TEMOS UM PROJETO DE LEI COMPLEMENTAR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QUE ESTÁ REVOGANDO 7 LEIS, UMA LEI 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COMPLEMENTAR E 6 LEIS ORDINÁRIAS, E 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REGULANDO TUDO NUMA LEI COMPLEMENTAR,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PORTANTO, INCONSTITUCIONALIDADE FORMAL.</a:t>
            </a:r>
          </a:p>
        </p:txBody>
      </p:sp>
    </p:spTree>
    <p:extLst>
      <p:ext uri="{BB962C8B-B14F-4D97-AF65-F5344CB8AC3E}">
        <p14:creationId xmlns:p14="http://schemas.microsoft.com/office/powerpoint/2010/main" val="53782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493C92B-DE10-4564-81AD-13639C8B1F96}"/>
              </a:ext>
            </a:extLst>
          </p:cNvPr>
          <p:cNvSpPr/>
          <p:nvPr/>
        </p:nvSpPr>
        <p:spPr>
          <a:xfrm>
            <a:off x="107504" y="582162"/>
            <a:ext cx="8856984" cy="612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895. Ficam revogadas: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Lei nº 4.737, de 15 de julho de 1965, </a:t>
            </a:r>
            <a:r>
              <a:rPr lang="pt-BR" sz="2000" b="1" kern="1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Código Eleitoral.</a:t>
            </a:r>
            <a:endParaRPr lang="pt-BR" sz="2000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Lei nº 6.091, de 15 de agosto de 1974,</a:t>
            </a:r>
            <a:r>
              <a:rPr lang="pt-BR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kern="1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Dispõe sobre o fornecimento gratuito de transporte, em dias de eleição, a eleitores residentes nas zonas rurais, e dá outras providências.</a:t>
            </a:r>
            <a:endParaRPr lang="pt-BR" sz="2000" b="1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solidFill>
                  <a:srgbClr val="FF99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 Lei Complementar nº 64, de 18 de maio de 1990,</a:t>
            </a:r>
            <a:r>
              <a:rPr lang="pt-BR" sz="2000" b="1" kern="1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kern="100" dirty="0">
                <a:solidFill>
                  <a:srgbClr val="FF99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Estabelece, de acordo com o art. 14, § 9º da Constituição Federal, casos de inelegibilidade, prazos de cessação, e determina outras providências.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latin typeface="Arial" panose="020B0604020202020204" pitchFamily="34" charset="0"/>
                <a:cs typeface="Times New Roman" panose="02020603050405020304" pitchFamily="18" charset="0"/>
              </a:rPr>
              <a:t>4. Lei nº 9.096, de 19 de setembro de 1995, </a:t>
            </a:r>
            <a:r>
              <a:rPr lang="pt-BR" sz="2000" b="1" kern="1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Dispõe sobre partidos políticos, regulamenta os arts. 17 e 14, § 3º, inciso V, da Constituição Federal.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latin typeface="Arial" panose="020B0604020202020204" pitchFamily="34" charset="0"/>
                <a:cs typeface="Times New Roman" panose="02020603050405020304" pitchFamily="18" charset="0"/>
              </a:rPr>
              <a:t>5. Lei nº 9.504, de 30 de setembro de 1997</a:t>
            </a:r>
            <a:r>
              <a:rPr lang="pt-BR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000" b="1" kern="1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Estabelece normas para as eleições.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latin typeface="Arial" panose="020B0604020202020204" pitchFamily="34" charset="0"/>
                <a:cs typeface="Times New Roman" panose="02020603050405020304" pitchFamily="18" charset="0"/>
              </a:rPr>
              <a:t>6. Lei nº 9.709, de 18 de novembro de 1998, </a:t>
            </a:r>
            <a:r>
              <a:rPr lang="pt-BR" sz="2000" b="1" kern="1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Regulamenta a execução do disposto nos incisos I, II e III do art. 14 da Constituição Federal.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latin typeface="Arial" panose="020B0604020202020204" pitchFamily="34" charset="0"/>
                <a:cs typeface="Times New Roman" panose="02020603050405020304" pitchFamily="18" charset="0"/>
              </a:rPr>
              <a:t>7. Lei n° 14.192, de 4 de agosto de 2021,  </a:t>
            </a:r>
            <a:endParaRPr lang="pt-B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4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44702E-AF30-4DE7-9108-C80B65221C57}"/>
              </a:ext>
            </a:extLst>
          </p:cNvPr>
          <p:cNvSpPr/>
          <p:nvPr/>
        </p:nvSpPr>
        <p:spPr>
          <a:xfrm>
            <a:off x="179512" y="476672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CF/88- </a:t>
            </a: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14. A soberania popular será exercida pelo sufrágio universal e pelo voto direto e secreto,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 valor igual para todos</a:t>
            </a: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e,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nos termos da lei, mediante:</a:t>
            </a:r>
          </a:p>
          <a:p>
            <a:pPr algn="just"/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.............................................................................</a:t>
            </a:r>
          </a:p>
          <a:p>
            <a:pPr algn="just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9º Lei complementar estabelecerá outros casos de inelegibilidade e os prazos de sua cessação, a fim de proteger a probidade administrativa, a moralidade para exercício de mandato 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considerada vida pregressa do candidato, e a normalidade e legitimidade das eleições contra a influência do poder econômico ou o </a:t>
            </a:r>
            <a:r>
              <a:rPr lang="pt-BR" sz="28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abuso do exercício de função, cargo ou emprego na administração direta ou indireta.</a:t>
            </a: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      </a:t>
            </a: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2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B84AC8E-B5E0-41F6-A702-6B465A8C3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1628800"/>
            <a:ext cx="8933112" cy="4032448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SUGESTÃO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PARECER COM DOIS PROJETOS DE LEI: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1 PL DE LEI COMPLEMENTAR, ART. 14,§9º/CF</a:t>
            </a:r>
          </a:p>
          <a:p>
            <a:pPr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(INELEGIBILIDADE);</a:t>
            </a:r>
          </a:p>
          <a:p>
            <a:pPr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1 PL DE LEI ORDINÁRIA. </a:t>
            </a:r>
          </a:p>
        </p:txBody>
      </p:sp>
    </p:spTree>
    <p:extLst>
      <p:ext uri="{BB962C8B-B14F-4D97-AF65-F5344CB8AC3E}">
        <p14:creationId xmlns:p14="http://schemas.microsoft.com/office/powerpoint/2010/main" val="240594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FFE673-8434-47AD-996A-94B642FB9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632"/>
            <a:ext cx="8993805" cy="2592288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2ª</a:t>
            </a:r>
            <a:r>
              <a:rPr lang="en-GB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GB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DIREITO POLÍTICO – 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DIREITO INDIVIDUAL FUNDAMENTAL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CLÁUSULA PÉTREA – 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NÃO PODE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SER REDUZIDO OU EXTINTO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NEM POR EMENDA À CONSTITUIÇÃO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0380BB5-0592-486C-94FC-ED2E6AF10713}"/>
              </a:ext>
            </a:extLst>
          </p:cNvPr>
          <p:cNvSpPr/>
          <p:nvPr/>
        </p:nvSpPr>
        <p:spPr>
          <a:xfrm>
            <a:off x="183841" y="2811700"/>
            <a:ext cx="8852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CNJ: o que são as CLÁUSULAS PÉTREAS?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As chamadas cláusulas pétreas estão enumeradas no </a:t>
            </a:r>
            <a:r>
              <a:rPr lang="pt-BR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artigo 60, §4º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da Carta Magna. Além do voto, o direito político que é especificado no artigo 14, também são considerados como cláusulas pétreas da Constituição os direitos e garantias individuais, a forma federativa do Estado brasileiro, e a separação dos Poderes;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consideradas o núcleo duro do texto constitucional, indispensáveis à cidadania e ao Estado brasileiro.</a:t>
            </a:r>
          </a:p>
        </p:txBody>
      </p:sp>
    </p:spTree>
    <p:extLst>
      <p:ext uri="{BB962C8B-B14F-4D97-AF65-F5344CB8AC3E}">
        <p14:creationId xmlns:p14="http://schemas.microsoft.com/office/powerpoint/2010/main" val="197841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FD8F079-3D85-4167-846E-443345C59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183" y="188640"/>
            <a:ext cx="8993805" cy="1008112"/>
          </a:xfrm>
          <a:prstGeom prst="rect">
            <a:avLst/>
          </a:prstGeom>
          <a:gradFill rotWithShape="0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</a:schemeClr>
              </a:gs>
              <a:gs pos="99000">
                <a:schemeClr val="accent6">
                  <a:lumMod val="75000"/>
                </a:schemeClr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TEXTO DO RELATOR X CONSTITUIÇÃO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JUIZ E MINISTÉRIO PÚBLICO</a:t>
            </a:r>
            <a:endParaRPr lang="en-GB" sz="1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2533550-9689-4E77-8922-94B648323A12}"/>
              </a:ext>
            </a:extLst>
          </p:cNvPr>
          <p:cNvSpPr/>
          <p:nvPr/>
        </p:nvSpPr>
        <p:spPr bwMode="auto">
          <a:xfrm>
            <a:off x="526831" y="3212976"/>
            <a:ext cx="2736304" cy="86409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AFASTAMENTO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DEFINITIVO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D6B5961-C6B6-403C-8112-57CD81FD4F76}"/>
              </a:ext>
            </a:extLst>
          </p:cNvPr>
          <p:cNvSpPr/>
          <p:nvPr/>
        </p:nvSpPr>
        <p:spPr bwMode="auto">
          <a:xfrm>
            <a:off x="526831" y="5085184"/>
            <a:ext cx="2736304" cy="86409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 ANOS ANTES DO PLEITO</a:t>
            </a:r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A96B948-4951-4013-80AB-2164ECAE9337}"/>
              </a:ext>
            </a:extLst>
          </p:cNvPr>
          <p:cNvSpPr/>
          <p:nvPr/>
        </p:nvSpPr>
        <p:spPr bwMode="auto">
          <a:xfrm>
            <a:off x="467544" y="1484784"/>
            <a:ext cx="2736304" cy="86409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RELATOR</a:t>
            </a:r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ART. 165,§ 5º</a:t>
            </a: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9EB0622-129D-49E1-B858-E2523BE5C961}"/>
              </a:ext>
            </a:extLst>
          </p:cNvPr>
          <p:cNvSpPr/>
          <p:nvPr/>
        </p:nvSpPr>
        <p:spPr bwMode="auto">
          <a:xfrm>
            <a:off x="4150489" y="1340768"/>
            <a:ext cx="4464496" cy="1008112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3839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CONSTITUIÇÃO/LEI</a:t>
            </a:r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pt-BR" sz="1800" b="1" dirty="0">
                <a:solidFill>
                  <a:srgbClr val="3839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95, PARÁGRAFO ÚNICO, III</a:t>
            </a:r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rgbClr val="3839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ATIVIDADE POLÍTICO PARTIDÁRIA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ADE46ED-6643-460A-8DFE-83AA0E27FE76}"/>
              </a:ext>
            </a:extLst>
          </p:cNvPr>
          <p:cNvSpPr/>
          <p:nvPr/>
        </p:nvSpPr>
        <p:spPr bwMode="auto">
          <a:xfrm>
            <a:off x="3574425" y="2780928"/>
            <a:ext cx="5325726" cy="194421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AFASTAMENTO DEFINITIVO</a:t>
            </a:r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JUIZ</a:t>
            </a: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13 da Res/TSE. 22156. LC Nº 35/79  ART. 26, II, c; LC Nº 64/90, art. 1º, II, a), 8.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 ART. 95., PU, III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MP: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13 da Res/TSE. 22.156, LC Nº 64/90, art. 1º, II, “j.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 ART. 128, II, e - EC 45/04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CF9714C2-6C9C-42F8-8553-3B975A9E1857}"/>
              </a:ext>
            </a:extLst>
          </p:cNvPr>
          <p:cNvSpPr/>
          <p:nvPr/>
        </p:nvSpPr>
        <p:spPr bwMode="auto">
          <a:xfrm>
            <a:off x="4041577" y="5085184"/>
            <a:ext cx="4634879" cy="86409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MESES ANTES DO PLEITO</a:t>
            </a: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4513E655-AD0E-47CF-BF3D-4F0DA0FE2CAA}"/>
              </a:ext>
            </a:extLst>
          </p:cNvPr>
          <p:cNvSpPr/>
          <p:nvPr/>
        </p:nvSpPr>
        <p:spPr bwMode="auto">
          <a:xfrm rot="21433006">
            <a:off x="6145856" y="2348880"/>
            <a:ext cx="288032" cy="43204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537BE41C-0838-4F1B-8342-4C8C809CF994}"/>
              </a:ext>
            </a:extLst>
          </p:cNvPr>
          <p:cNvSpPr/>
          <p:nvPr/>
        </p:nvSpPr>
        <p:spPr bwMode="auto">
          <a:xfrm rot="21412664">
            <a:off x="6228184" y="4725144"/>
            <a:ext cx="288032" cy="36004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348EE599-A367-4A92-9F76-55DB65E72B68}"/>
              </a:ext>
            </a:extLst>
          </p:cNvPr>
          <p:cNvSpPr/>
          <p:nvPr/>
        </p:nvSpPr>
        <p:spPr bwMode="auto">
          <a:xfrm>
            <a:off x="1691680" y="2348880"/>
            <a:ext cx="360040" cy="86409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95B01DD7-E76C-4420-B889-13E88F52DCDD}"/>
              </a:ext>
            </a:extLst>
          </p:cNvPr>
          <p:cNvSpPr/>
          <p:nvPr/>
        </p:nvSpPr>
        <p:spPr bwMode="auto">
          <a:xfrm>
            <a:off x="1691680" y="4077072"/>
            <a:ext cx="360040" cy="100811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0856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345212</TotalTime>
  <Words>1393</Words>
  <Application>Microsoft Office PowerPoint</Application>
  <PresentationFormat>Apresentação na tela (4:3)</PresentationFormat>
  <Paragraphs>159</Paragraphs>
  <Slides>35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MS PGothic</vt:lpstr>
      <vt:lpstr>-apple-system</vt:lpstr>
      <vt:lpstr>Arial</vt:lpstr>
      <vt:lpstr>Calibri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Familia Lira Miler</dc:creator>
  <cp:lastModifiedBy>Elias Miler da Silva</cp:lastModifiedBy>
  <cp:revision>330</cp:revision>
  <cp:lastPrinted>2019-02-14T09:29:40Z</cp:lastPrinted>
  <dcterms:modified xsi:type="dcterms:W3CDTF">2025-04-24T11:42:09Z</dcterms:modified>
</cp:coreProperties>
</file>