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2"/>
  </p:notesMasterIdLst>
  <p:sldIdLst>
    <p:sldId id="256" r:id="rId2"/>
    <p:sldId id="4170" r:id="rId3"/>
    <p:sldId id="4171" r:id="rId4"/>
    <p:sldId id="4101" r:id="rId5"/>
    <p:sldId id="4167" r:id="rId6"/>
    <p:sldId id="4168" r:id="rId7"/>
    <p:sldId id="4169" r:id="rId8"/>
    <p:sldId id="4172" r:id="rId9"/>
    <p:sldId id="4173" r:id="rId10"/>
    <p:sldId id="4174" r:id="rId11"/>
    <p:sldId id="4176" r:id="rId12"/>
    <p:sldId id="4175" r:id="rId13"/>
    <p:sldId id="4177" r:id="rId14"/>
    <p:sldId id="4179" r:id="rId15"/>
    <p:sldId id="4182" r:id="rId16"/>
    <p:sldId id="4180" r:id="rId17"/>
    <p:sldId id="4181" r:id="rId18"/>
    <p:sldId id="4183" r:id="rId19"/>
    <p:sldId id="4185" r:id="rId20"/>
    <p:sldId id="4184" r:id="rId2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8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E5F0E2-9FA6-4844-99CA-E1DB9592508C}" v="30" dt="2025-11-11T22:38:35.9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14" autoAdjust="0"/>
    <p:restoredTop sz="74367" autoAdjust="0"/>
  </p:normalViewPr>
  <p:slideViewPr>
    <p:cSldViewPr snapToGrid="0">
      <p:cViewPr varScale="1">
        <p:scale>
          <a:sx n="62" d="100"/>
          <a:sy n="62" d="100"/>
        </p:scale>
        <p:origin x="8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9" d="100"/>
          <a:sy n="109" d="100"/>
        </p:scale>
        <p:origin x="33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CABA22-C81A-47CD-BAAB-726D03D27D7B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D5F7F1-B8A3-498F-8A0D-9CD9B919016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3234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br/planejamento/pt-br/assuntos/planejamento/plano-plurianual/arquivos/lei-do-ppa-2024-2027/revisao-ppa-2025/anexo-v-ppa-atualizado-12-08-2025.pdf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br/planejamento/pt-br/assuntos/planejamento/plano-plurianual/arquivos/lei-do-ppa-2024-2027/revisao-ppa-2025/anexo-v-ppa-atualizado-12-08-2025.pdf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br/planejamento/pt-br/assuntos/planejamento/plano-plurianual/arquivos/lei-do-ppa-2024-2027/revisao-ppa-2025/anexo-v-ppa-atualizado-12-08-2025.pdf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br/planejamento/pt-br/assuntos/planejamento/plano-plurianual/arquivos/lei-do-ppa-2024-2027/revisao-ppa-2025/anexo-v-ppa-atualizado-12-08-2025.pdf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5F7F1-B8A3-498F-8A0D-9CD9B919016F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34845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pt-BR" sz="1200" u="sng" dirty="0">
                <a:solidFill>
                  <a:srgbClr val="467886"/>
                </a:solidFill>
                <a:effectLst/>
                <a:latin typeface="Aptos" panose="020B0004020202020204"/>
                <a:ea typeface="Aptos" panose="020B0004020202020204"/>
                <a:cs typeface="Times New Roman" panose="02020603050405020304" pitchFamily="18" charset="0"/>
                <a:hlinkClick r:id="rId3"/>
              </a:rPr>
              <a:t>Agenda Transversal da Igualdade Racial</a:t>
            </a:r>
            <a:r>
              <a:rPr lang="pt-BR" sz="1200" u="sng" dirty="0">
                <a:solidFill>
                  <a:srgbClr val="467886"/>
                </a:solidFill>
                <a:effectLst/>
                <a:latin typeface="Aptos" panose="020B0004020202020204"/>
                <a:ea typeface="Aptos" panose="020B0004020202020204"/>
                <a:cs typeface="Times New Roman" panose="02020603050405020304" pitchFamily="18" charset="0"/>
              </a:rPr>
              <a:t> (Agenda Atualizada até agosto / 2025 – usar na busca “Agenda Igualdade Racial”)</a:t>
            </a:r>
          </a:p>
          <a:p>
            <a:pPr marL="0" lvl="0" indent="0" algn="just">
              <a:buFont typeface="+mj-lt"/>
              <a:buNone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Relatório da Agenda Transversal de Igualdade Racial </a:t>
            </a:r>
          </a:p>
          <a:p>
            <a:pPr marL="0" lvl="0" indent="0" algn="just">
              <a:buFont typeface="+mj-lt"/>
              <a:buNone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(https://www.gov.br/planejamento/pt-br/assuntos/orcamento/paginas/2025_05_08_1805_igualdade-racial.pdf )</a:t>
            </a:r>
          </a:p>
          <a:p>
            <a:pPr marL="0" lvl="0" indent="0" algn="just">
              <a:buFont typeface="+mj-lt"/>
              <a:buNone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Agenda de Igualdade Racial, na formulação do PPA 2024-2024 (https://www.gov.br/planejamento/pt-br/assuntos/planejamento/plano-plurianual/arquivos/relatorios-planejamento-nacional/agenda-transversal-igualdade-racial-pt.pdf )</a:t>
            </a:r>
          </a:p>
          <a:p>
            <a:pPr marL="0" lvl="0" indent="0" algn="just">
              <a:buFont typeface="+mj-lt"/>
              <a:buNone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Notas metodológicas ao PLOA 2026: https://www.gov.br/planejamento/pt-br/assuntos/orcamento/arquivos/sof_nota_metodologica_agendas_transversais_ploa2026.pdf </a:t>
            </a:r>
          </a:p>
          <a:p>
            <a:pPr marL="0" lvl="0" indent="0" algn="just">
              <a:buFont typeface="+mj-lt"/>
              <a:buNone/>
            </a:pP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5F7F1-B8A3-498F-8A0D-9CD9B919016F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46672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pt-BR" sz="1200" u="sng" dirty="0">
                <a:solidFill>
                  <a:srgbClr val="467886"/>
                </a:solidFill>
                <a:effectLst/>
                <a:latin typeface="Aptos" panose="020B0004020202020204"/>
                <a:ea typeface="Aptos" panose="020B0004020202020204"/>
                <a:cs typeface="Times New Roman" panose="02020603050405020304" pitchFamily="18" charset="0"/>
                <a:hlinkClick r:id="rId3"/>
              </a:rPr>
              <a:t>Agenda Transversal da Igualdade Racial</a:t>
            </a:r>
            <a:r>
              <a:rPr lang="pt-BR" sz="1200" u="sng" dirty="0">
                <a:solidFill>
                  <a:srgbClr val="467886"/>
                </a:solidFill>
                <a:effectLst/>
                <a:latin typeface="Aptos" panose="020B0004020202020204"/>
                <a:ea typeface="Aptos" panose="020B0004020202020204"/>
                <a:cs typeface="Times New Roman" panose="02020603050405020304" pitchFamily="18" charset="0"/>
              </a:rPr>
              <a:t> (Agenda Atualizada até agosto / 2025 – usar na busca “Agenda Igualdade Racial”)</a:t>
            </a:r>
          </a:p>
          <a:p>
            <a:pPr marL="0" lvl="0" indent="0" algn="just">
              <a:buFont typeface="+mj-lt"/>
              <a:buNone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Relatório da Agenda Transversal de Igualdade Racial </a:t>
            </a:r>
          </a:p>
          <a:p>
            <a:pPr marL="0" lvl="0" indent="0" algn="just">
              <a:buFont typeface="+mj-lt"/>
              <a:buNone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(https://www.gov.br/planejamento/pt-br/assuntos/orcamento/paginas/2025_05_08_1805_igualdade-racial.pdf )</a:t>
            </a:r>
          </a:p>
          <a:p>
            <a:pPr marL="0" lvl="0" indent="0" algn="just">
              <a:buFont typeface="+mj-lt"/>
              <a:buNone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Agenda de Igualdade Racial, na formulação do PPA 2024-2024 (https://www.gov.br/planejamento/pt-br/assuntos/planejamento/plano-plurianual/arquivos/relatorios-planejamento-nacional/agenda-transversal-igualdade-racial-pt.pdf )</a:t>
            </a:r>
          </a:p>
          <a:p>
            <a:pPr marL="0" lvl="0" indent="0" algn="just">
              <a:buFont typeface="+mj-lt"/>
              <a:buNone/>
            </a:pP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0" indent="0" algn="just">
              <a:buFont typeface="+mj-lt"/>
              <a:buNone/>
            </a:pP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5F7F1-B8A3-498F-8A0D-9CD9B919016F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78809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buFont typeface="+mj-lt"/>
              <a:buNone/>
            </a:pP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5F7F1-B8A3-498F-8A0D-9CD9B919016F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06337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buFont typeface="+mj-lt"/>
              <a:buNone/>
            </a:pP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5F7F1-B8A3-498F-8A0D-9CD9B919016F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77317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buFont typeface="+mj-lt"/>
              <a:buNone/>
            </a:pP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5F7F1-B8A3-498F-8A0D-9CD9B919016F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52883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buFont typeface="+mj-lt"/>
              <a:buNone/>
            </a:pP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5F7F1-B8A3-498F-8A0D-9CD9B919016F}" type="slidenum">
              <a:rPr lang="pt-BR" smtClean="0"/>
              <a:t>15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083474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buFont typeface="+mj-lt"/>
              <a:buNone/>
            </a:pP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5F7F1-B8A3-498F-8A0D-9CD9B919016F}" type="slidenum">
              <a:rPr lang="pt-BR" smtClean="0"/>
              <a:t>16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69981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buFont typeface="+mj-lt"/>
              <a:buNone/>
            </a:pP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5F7F1-B8A3-498F-8A0D-9CD9B919016F}" type="slidenum">
              <a:rPr lang="pt-BR" smtClean="0"/>
              <a:t>17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359334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buFont typeface="+mj-lt"/>
              <a:buNone/>
            </a:pP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5F7F1-B8A3-498F-8A0D-9CD9B919016F}" type="slidenum">
              <a:rPr lang="pt-BR" smtClean="0"/>
              <a:t>18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464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buFont typeface="+mj-lt"/>
              <a:buNone/>
            </a:pP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5F7F1-B8A3-498F-8A0D-9CD9B919016F}" type="slidenum">
              <a:rPr lang="pt-BR" smtClean="0"/>
              <a:t>19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89559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5F7F1-B8A3-498F-8A0D-9CD9B919016F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81242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buFont typeface="+mj-lt"/>
              <a:buNone/>
            </a:pP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5F7F1-B8A3-498F-8A0D-9CD9B919016F}" type="slidenum">
              <a:rPr lang="pt-BR" smtClean="0"/>
              <a:t>20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0862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5F7F1-B8A3-498F-8A0D-9CD9B919016F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9356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buFont typeface="+mj-lt"/>
              <a:buNone/>
            </a:pP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5F7F1-B8A3-498F-8A0D-9CD9B919016F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03462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buFont typeface="+mj-lt"/>
              <a:buNone/>
            </a:pP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5F7F1-B8A3-498F-8A0D-9CD9B919016F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25337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buFont typeface="+mj-lt"/>
              <a:buNone/>
            </a:pP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5F7F1-B8A3-498F-8A0D-9CD9B919016F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7240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buFont typeface="+mj-lt"/>
              <a:buNone/>
            </a:pP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5F7F1-B8A3-498F-8A0D-9CD9B919016F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92955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pt-BR" sz="1200" u="sng" dirty="0">
                <a:solidFill>
                  <a:srgbClr val="467886"/>
                </a:solidFill>
                <a:effectLst/>
                <a:latin typeface="Aptos" panose="020B0004020202020204"/>
                <a:ea typeface="Aptos" panose="020B0004020202020204"/>
                <a:cs typeface="Times New Roman" panose="02020603050405020304" pitchFamily="18" charset="0"/>
                <a:hlinkClick r:id="rId3"/>
              </a:rPr>
              <a:t>Agenda Transversal da Igualdade Racial</a:t>
            </a:r>
            <a:r>
              <a:rPr lang="pt-BR" sz="1200" u="sng" dirty="0">
                <a:solidFill>
                  <a:srgbClr val="467886"/>
                </a:solidFill>
                <a:effectLst/>
                <a:latin typeface="Aptos" panose="020B0004020202020204"/>
                <a:ea typeface="Aptos" panose="020B0004020202020204"/>
                <a:cs typeface="Times New Roman" panose="02020603050405020304" pitchFamily="18" charset="0"/>
              </a:rPr>
              <a:t> (Agenda Atualizada até agosto / 2025 – usar na busca “Agenda Igualdade Racial”)</a:t>
            </a:r>
          </a:p>
          <a:p>
            <a:pPr marL="0" lvl="0" indent="0" algn="just">
              <a:buFont typeface="+mj-lt"/>
              <a:buNone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Relatório da Agenda Transversal de Igualdade Racial </a:t>
            </a:r>
          </a:p>
          <a:p>
            <a:pPr marL="0" lvl="0" indent="0" algn="just">
              <a:buFont typeface="+mj-lt"/>
              <a:buNone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(https://www.gov.br/planejamento/pt-br/assuntos/orcamento/paginas/2025_05_08_1805_igualdade-racial.pdf )</a:t>
            </a:r>
          </a:p>
          <a:p>
            <a:pPr marL="0" lvl="0" indent="0" algn="just">
              <a:buFont typeface="+mj-lt"/>
              <a:buNone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Agenda de Igualdade Racial, na formulação do PPA 2024-2024 (https://www.gov.br/planejamento/pt-br/assuntos/planejamento/plano-plurianual/arquivos/relatorios-planejamento-nacional/agenda-transversal-igualdade-racial-pt.pdf )</a:t>
            </a:r>
          </a:p>
          <a:p>
            <a:pPr marL="0" lvl="0" indent="0" algn="just">
              <a:buFont typeface="+mj-lt"/>
              <a:buNone/>
            </a:pP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0" indent="0" algn="just">
              <a:buFont typeface="+mj-lt"/>
              <a:buNone/>
            </a:pP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5F7F1-B8A3-498F-8A0D-9CD9B919016F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08958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pt-BR" sz="1200" u="sng" dirty="0">
                <a:solidFill>
                  <a:srgbClr val="467886"/>
                </a:solidFill>
                <a:effectLst/>
                <a:latin typeface="Aptos" panose="020B0004020202020204"/>
                <a:ea typeface="Aptos" panose="020B0004020202020204"/>
                <a:cs typeface="Times New Roman" panose="02020603050405020304" pitchFamily="18" charset="0"/>
                <a:hlinkClick r:id="rId3"/>
              </a:rPr>
              <a:t>Agenda Transversal da Igualdade Racial</a:t>
            </a:r>
            <a:r>
              <a:rPr lang="pt-BR" sz="1200" u="sng" dirty="0">
                <a:solidFill>
                  <a:srgbClr val="467886"/>
                </a:solidFill>
                <a:effectLst/>
                <a:latin typeface="Aptos" panose="020B0004020202020204"/>
                <a:ea typeface="Aptos" panose="020B0004020202020204"/>
                <a:cs typeface="Times New Roman" panose="02020603050405020304" pitchFamily="18" charset="0"/>
              </a:rPr>
              <a:t> (Agenda Atualizada até agosto / 2025 – usar na busca “Agenda Igualdade Racial”)</a:t>
            </a:r>
          </a:p>
          <a:p>
            <a:pPr marL="0" lvl="0" indent="0" algn="just">
              <a:buFont typeface="+mj-lt"/>
              <a:buNone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Relatório da Agenda Transversal de Igualdade Racial </a:t>
            </a:r>
          </a:p>
          <a:p>
            <a:pPr marL="0" lvl="0" indent="0" algn="just">
              <a:buFont typeface="+mj-lt"/>
              <a:buNone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(https://www.gov.br/planejamento/pt-br/assuntos/orcamento/paginas/2025_05_08_1805_igualdade-racial.pdf )</a:t>
            </a:r>
          </a:p>
          <a:p>
            <a:pPr marL="0" lvl="0" indent="0" algn="just">
              <a:buFont typeface="+mj-lt"/>
              <a:buNone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Agenda de Igualdade Racial, na formulação do PPA 2024-2024 (https://www.gov.br/planejamento/pt-br/assuntos/planejamento/plano-plurianual/arquivos/relatorios-planejamento-nacional/agenda-transversal-igualdade-racial-pt.pdf )</a:t>
            </a:r>
          </a:p>
          <a:p>
            <a:pPr marL="0" lvl="0" indent="0" algn="just">
              <a:buFont typeface="+mj-lt"/>
              <a:buNone/>
            </a:pP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0" indent="0" algn="just">
              <a:buFont typeface="+mj-lt"/>
              <a:buNone/>
            </a:pP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5F7F1-B8A3-498F-8A0D-9CD9B919016F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7915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9E6D53-5D15-4413-A861-B3BF3F5032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985AAA3-DE62-4441-8F98-DCA693280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3C9894A-2DA6-4CEA-8AD5-05A9548E1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CDFF-A065-4CF1-8D4E-851FB261D23E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FD860F8-DB74-4819-A4C7-21EB473FB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FD221E-D88C-4C0A-B309-C9B8B6661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22AEF-81DC-47BF-BD50-C11F07C3ABA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31279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B6FE22-D811-4F3C-8B42-83FB5C9AB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4B865A9-875D-4C69-895C-1093F5955B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C630FBF-CD6E-4D2D-80D8-5F3F92EA1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CDFF-A065-4CF1-8D4E-851FB261D23E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0837EA-FCF6-4070-A52D-5D129B4AE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930C0E0-F4B4-43DF-B7C7-75AD740D8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22AEF-81DC-47BF-BD50-C11F07C3ABA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02901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3D1EAE0-F05C-4A09-959E-372A3F65FB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7CC4B44-CD94-45F4-A9D5-B1F78A8834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FA129E2-3AB9-48EA-8034-7BF3C112B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CDFF-A065-4CF1-8D4E-851FB261D23E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E3110BA-A10A-441A-8C93-3AC5631C0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521F21-C434-4EB9-BAE2-99590087D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22AEF-81DC-47BF-BD50-C11F07C3ABA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8287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0014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38E2A6-E58D-45B8-9C0C-ACE03B5DF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F054C7-2668-4F9B-BCCC-5877727BA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D63A57-2C10-41B5-A43F-CDAC6890D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CDFF-A065-4CF1-8D4E-851FB261D23E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AC95B90-6016-4AE1-9890-071CA5F3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C63D7F7-C37D-45D3-95C9-276C65D60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22AEF-81DC-47BF-BD50-C11F07C3ABA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60074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484A70-3534-4074-9A0A-EC8485989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B77D14-38F4-4F57-A926-1D6D966751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25AF7A8-7601-44A1-8BC3-E41FC7EB1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CDFF-A065-4CF1-8D4E-851FB261D23E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6533904-5365-4480-9A99-28424B4FE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F8F2E48-41E6-4F9A-9F64-E936F709C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22AEF-81DC-47BF-BD50-C11F07C3ABA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6025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748756-CA16-4923-B2B4-3E19DDD81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DB80B5D-912A-469E-9D50-13F8F780A5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071073D-F26A-497B-BCE1-DF7D2F92E0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F66B1EE-7B68-4F57-ADD0-82DDC08D2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CDFF-A065-4CF1-8D4E-851FB261D23E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63AAF37-EA5C-416A-9B0C-85B455D3A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C2C7827-B79F-4C44-830E-3B4F1BC76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22AEF-81DC-47BF-BD50-C11F07C3ABA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8844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D26693-607D-469B-A387-08C7A0413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BC5542D-9F4F-4345-8A42-9A164C906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081E85C-3E61-4506-9447-566B07D737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866FD56-0537-4B0D-9B30-F636772126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8698FA6-4DC7-49B0-8BDB-003A9656C5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6DD4465-1AE3-4F8D-86BE-33A24BA56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CDFF-A065-4CF1-8D4E-851FB261D23E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8BE9EFE-E2C2-4A28-AD83-F4761AD7A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C0DAEA5-D73B-458C-A20A-B87353FEE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22AEF-81DC-47BF-BD50-C11F07C3ABA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99771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E225B7-3C23-4259-B75F-B5EF6C89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F32C3A4-6B40-4A57-AB67-713856120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CDFF-A065-4CF1-8D4E-851FB261D23E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23E9270-F5E4-44E6-B817-5AFCA09A0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8D4050E-3B31-42EF-958E-CE202C527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22AEF-81DC-47BF-BD50-C11F07C3ABA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9710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C7A925F-4D54-469F-BE0B-469248ECA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CDFF-A065-4CF1-8D4E-851FB261D23E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0910D7C-9734-415C-86E5-68B72D5CA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D6CE2DC-E23F-4CDA-B78C-9DFFCA69C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22AEF-81DC-47BF-BD50-C11F07C3ABA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9413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0819DD-62E9-49BC-B42D-5B39FAFA9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932D302-7C5D-44C4-BFE0-DF27C1622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A17310D-273F-467E-AD33-559A5A9819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50A7FF-68C2-472B-833D-19C8EC02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CDFF-A065-4CF1-8D4E-851FB261D23E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4A2D65D-78FE-4BFC-AF18-E6E249D78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2372DDC-B974-48DE-B142-7A4E782E0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22AEF-81DC-47BF-BD50-C11F07C3ABA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387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03901F-7D4C-47C6-92AE-0F95B5C34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48366A9-4BAE-44ED-BBBD-B4C3653CE0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2BBDBA2-5125-46A1-BB01-74B0E5A3C5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6C4F767-D5B8-4ECE-9915-86FC40B04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CDFF-A065-4CF1-8D4E-851FB261D23E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CE6BB5B-75A6-42F0-9071-55D3829C1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D93023C-0454-47CB-9512-832BE7940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22AEF-81DC-47BF-BD50-C11F07C3ABA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207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EBFF8B7-4EAE-4CA7-B90D-F8EC48E79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725382D-7D44-4C83-99B3-FAFAB946DF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F6688FF-2708-4DFC-909A-D1B025D388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8CDFF-A065-4CF1-8D4E-851FB261D23E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D640238-D3EE-480E-9B2B-59E81615F6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37164EC-7559-4D21-A3E4-3DB6086CB2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22AEF-81DC-47BF-BD50-C11F07C3ABA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38752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lanalto.gov.br/ccivil_03/_Ato2023-2026/2025/Lei/L15164.htm#art1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br/planejamento/pt-br/assuntos/orcamento/arquivos/sof_nota_metodologica_agendas_transversais_ploa2026.pdf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lanalto.gov.br/ccivil_03/decreto/2003/d4886.htm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planalto.gov.br/ccivil_03/_Ato2011-2014/2013/Decreto/D8136.htm" TargetMode="External"/><Relationship Id="rId5" Type="http://schemas.openxmlformats.org/officeDocument/2006/relationships/hyperlink" Target="https://www.planalto.gov.br/ccivil_03/_ato2007-2010/2009/decreto/d6872.htm" TargetMode="External"/><Relationship Id="rId4" Type="http://schemas.openxmlformats.org/officeDocument/2006/relationships/hyperlink" Target="https://www.planalto.gov.br/ccivil_03/_ato2007-2010/2010/lei/l12288.ht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404AD7E-7FD8-92C8-53E0-4FE2144E93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10" r="15065"/>
          <a:stretch>
            <a:fillRect/>
          </a:stretch>
        </p:blipFill>
        <p:spPr bwMode="auto">
          <a:xfrm>
            <a:off x="3949542" y="179146"/>
            <a:ext cx="4289866" cy="2709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4AE3649-BE18-46B8-A71A-D80FDC118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40" y="3481681"/>
            <a:ext cx="11671069" cy="1143826"/>
          </a:xfr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sz="2800" b="1" dirty="0"/>
              <a:t>FINANCIAMENTO DE POLÍTICAS PÚBLICAS DE PROMOÇÃO DA IGUADADE RACIAL NO BRASIL: </a:t>
            </a:r>
            <a:br>
              <a:rPr lang="en-US" sz="2800" dirty="0"/>
            </a:br>
            <a:r>
              <a:rPr lang="en-US" sz="2800" b="1" dirty="0" err="1"/>
              <a:t>uma</a:t>
            </a:r>
            <a:r>
              <a:rPr lang="en-US" sz="2800" b="1" dirty="0"/>
              <a:t> </a:t>
            </a:r>
            <a:r>
              <a:rPr lang="en-US" sz="2800" b="1" dirty="0" err="1"/>
              <a:t>análise</a:t>
            </a:r>
            <a:r>
              <a:rPr lang="en-US" sz="2800" b="1" dirty="0"/>
              <a:t> sob a </a:t>
            </a:r>
            <a:r>
              <a:rPr lang="en-US" sz="2800" b="1" dirty="0" err="1"/>
              <a:t>ótica</a:t>
            </a:r>
            <a:r>
              <a:rPr lang="en-US" sz="2800" b="1" dirty="0"/>
              <a:t> do </a:t>
            </a:r>
            <a:r>
              <a:rPr lang="en-US" sz="2800" b="1" dirty="0" err="1"/>
              <a:t>orçamento</a:t>
            </a:r>
            <a:r>
              <a:rPr lang="en-US" sz="2800" b="1" dirty="0"/>
              <a:t> </a:t>
            </a:r>
            <a:r>
              <a:rPr lang="en-US" sz="2800" b="1" dirty="0" err="1"/>
              <a:t>público</a:t>
            </a:r>
            <a:r>
              <a:rPr lang="en-US" sz="2800" b="1" dirty="0"/>
              <a:t>.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77331DB1-9372-4E8E-8BB8-2AC2D3A36C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6478" y="5618154"/>
            <a:ext cx="9258992" cy="102246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cs typeface="Lucida Sans Unicode" panose="020B0602030504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cs typeface="Lucida Sans Unicode" panose="020B0602030504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cs typeface="Lucida Sans Unicode" panose="020B0602030504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Lucida Sans Unicode" panose="020B0602030504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cs typeface="Lucida Sans Unicode" panose="020B0602030504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pt-BR" sz="2000" i="1" dirty="0" err="1">
                <a:solidFill>
                  <a:schemeClr val="tx1"/>
                </a:solidFill>
                <a:latin typeface="+mn-lt"/>
                <a:cs typeface="+mn-cs"/>
              </a:rPr>
              <a:t>Convidada</a:t>
            </a:r>
            <a:r>
              <a:rPr lang="en-US" altLang="pt-BR" sz="2000" i="1" dirty="0">
                <a:solidFill>
                  <a:schemeClr val="tx1"/>
                </a:solidFill>
                <a:latin typeface="+mn-lt"/>
                <a:cs typeface="+mn-cs"/>
              </a:rPr>
              <a:t>: Helena Assaf Bastos</a:t>
            </a:r>
          </a:p>
          <a:p>
            <a:pPr marL="228600" lvl="1"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pt-BR" sz="2000" i="1" dirty="0" err="1">
                <a:solidFill>
                  <a:schemeClr val="tx1"/>
                </a:solidFill>
                <a:latin typeface="+mn-lt"/>
                <a:cs typeface="+mn-cs"/>
              </a:rPr>
              <a:t>Consultora</a:t>
            </a:r>
            <a:r>
              <a:rPr lang="en-US" altLang="pt-BR" sz="2000" i="1" dirty="0">
                <a:solidFill>
                  <a:schemeClr val="tx1"/>
                </a:solidFill>
                <a:latin typeface="+mn-lt"/>
                <a:cs typeface="+mn-cs"/>
              </a:rPr>
              <a:t> Legislativa do </a:t>
            </a:r>
            <a:r>
              <a:rPr lang="en-US" altLang="pt-BR" sz="2000" i="1" dirty="0" err="1">
                <a:solidFill>
                  <a:schemeClr val="tx1"/>
                </a:solidFill>
                <a:latin typeface="+mn-lt"/>
                <a:cs typeface="+mn-cs"/>
              </a:rPr>
              <a:t>Senado</a:t>
            </a:r>
            <a:r>
              <a:rPr lang="en-US" altLang="pt-BR" sz="2000" i="1" dirty="0">
                <a:solidFill>
                  <a:schemeClr val="tx1"/>
                </a:solidFill>
                <a:latin typeface="+mn-lt"/>
                <a:cs typeface="+mn-cs"/>
              </a:rPr>
              <a:t> Federal – </a:t>
            </a:r>
            <a:r>
              <a:rPr lang="en-US" altLang="pt-BR" sz="2000" i="1" dirty="0" err="1">
                <a:solidFill>
                  <a:schemeClr val="tx1"/>
                </a:solidFill>
                <a:latin typeface="+mn-lt"/>
                <a:cs typeface="+mn-cs"/>
              </a:rPr>
              <a:t>assessoramento</a:t>
            </a:r>
            <a:r>
              <a:rPr lang="en-US" altLang="pt-BR" sz="2000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pt-BR" sz="2000" i="1" dirty="0" err="1">
                <a:solidFill>
                  <a:schemeClr val="tx1"/>
                </a:solidFill>
                <a:latin typeface="+mn-lt"/>
                <a:cs typeface="+mn-cs"/>
              </a:rPr>
              <a:t>em</a:t>
            </a:r>
            <a:r>
              <a:rPr lang="en-US" altLang="pt-BR" sz="2000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pt-BR" sz="2000" i="1" dirty="0" err="1">
                <a:solidFill>
                  <a:schemeClr val="tx1"/>
                </a:solidFill>
                <a:latin typeface="+mn-lt"/>
                <a:cs typeface="+mn-cs"/>
              </a:rPr>
              <a:t>Orçamentos</a:t>
            </a:r>
            <a:r>
              <a:rPr lang="en-US" altLang="pt-BR" sz="2000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pt-BR" sz="2000" i="1" dirty="0" err="1">
                <a:solidFill>
                  <a:schemeClr val="tx1"/>
                </a:solidFill>
                <a:latin typeface="+mn-lt"/>
                <a:cs typeface="+mn-cs"/>
              </a:rPr>
              <a:t>Públicos</a:t>
            </a:r>
            <a:endParaRPr lang="en-US" altLang="pt-BR" sz="2000" i="1" dirty="0">
              <a:solidFill>
                <a:schemeClr val="tx1"/>
              </a:solidFill>
              <a:latin typeface="+mn-lt"/>
              <a:cs typeface="+mn-cs"/>
            </a:endParaRPr>
          </a:p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pt-BR" sz="2000" i="1" dirty="0">
                <a:solidFill>
                  <a:schemeClr val="tx1"/>
                </a:solidFill>
                <a:latin typeface="+mn-lt"/>
                <a:cs typeface="+mn-cs"/>
              </a:rPr>
              <a:t>e-mail</a:t>
            </a:r>
            <a:r>
              <a:rPr lang="en-US" altLang="pt-BR" sz="2000" dirty="0">
                <a:solidFill>
                  <a:schemeClr val="tx1"/>
                </a:solidFill>
                <a:latin typeface="+mn-lt"/>
                <a:cs typeface="+mn-cs"/>
              </a:rPr>
              <a:t>: </a:t>
            </a:r>
            <a:r>
              <a:rPr lang="en-US" altLang="pt-BR" sz="2000" i="1" dirty="0">
                <a:solidFill>
                  <a:schemeClr val="tx1"/>
                </a:solidFill>
                <a:latin typeface="+mn-lt"/>
                <a:cs typeface="+mn-cs"/>
              </a:rPr>
              <a:t>assaf@senado.leg.br</a:t>
            </a:r>
            <a:endParaRPr lang="en-US" altLang="pt-BR" sz="2000" dirty="0">
              <a:solidFill>
                <a:schemeClr val="tx1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529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4A2674-2A94-B94F-8D8D-D6D536A5DC08}"/>
              </a:ext>
            </a:extLst>
          </p:cNvPr>
          <p:cNvSpPr txBox="1"/>
          <p:nvPr/>
        </p:nvSpPr>
        <p:spPr>
          <a:xfrm>
            <a:off x="292330" y="430887"/>
            <a:ext cx="11607337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2800" b="1" spc="-145" dirty="0" err="1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Ppa</a:t>
            </a:r>
            <a:r>
              <a:rPr lang="en-US" sz="2800" b="1" spc="-145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 2024 – 2027 E A AGENDA NOS ORÇAMENTOS ANUAIS (2025 e 2026)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43D80190-AA88-2910-DA52-C9B875C48D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330" y="1217908"/>
            <a:ext cx="4605134" cy="4609455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69BAA0E2-0AE3-1F9F-9B19-358290C047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3076" y="954107"/>
            <a:ext cx="6016230" cy="560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17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4A2674-2A94-B94F-8D8D-D6D536A5DC08}"/>
              </a:ext>
            </a:extLst>
          </p:cNvPr>
          <p:cNvSpPr txBox="1"/>
          <p:nvPr/>
        </p:nvSpPr>
        <p:spPr>
          <a:xfrm>
            <a:off x="399485" y="416855"/>
            <a:ext cx="11607337" cy="95410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2800" b="1" spc="-145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PROMOÇÃO DA IGUALDADE RACIAL: </a:t>
            </a:r>
          </a:p>
          <a:p>
            <a:pPr algn="ctr"/>
            <a:r>
              <a:rPr lang="en-US" sz="2800" b="1" spc="-145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Política de Estado </a:t>
            </a:r>
            <a:r>
              <a:rPr lang="en-US" sz="2800" b="1" spc="-145" dirty="0" err="1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ou</a:t>
            </a:r>
            <a:r>
              <a:rPr lang="en-US" sz="2800" b="1" spc="-145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 Política de Governo? O que </a:t>
            </a:r>
            <a:r>
              <a:rPr lang="en-US" sz="2800" b="1" spc="-145" dirty="0" err="1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nós</a:t>
            </a:r>
            <a:r>
              <a:rPr lang="en-US" sz="2800" b="1" spc="-145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 </a:t>
            </a:r>
            <a:r>
              <a:rPr lang="en-US" sz="2800" b="1" spc="-145" dirty="0" err="1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queremos</a:t>
            </a:r>
            <a:r>
              <a:rPr lang="en-US" sz="2800" b="1" spc="-145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?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B16DC4C-F13F-93CB-F582-7542A2C70CC9}"/>
              </a:ext>
            </a:extLst>
          </p:cNvPr>
          <p:cNvSpPr txBox="1"/>
          <p:nvPr/>
        </p:nvSpPr>
        <p:spPr>
          <a:xfrm>
            <a:off x="399486" y="1582750"/>
            <a:ext cx="11607336" cy="1523494"/>
          </a:xfrm>
          <a:prstGeom prst="rect">
            <a:avLst/>
          </a:prstGeom>
          <a:noFill/>
          <a:ln w="38100">
            <a:noFill/>
            <a:bevel/>
          </a:ln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700" b="1" dirty="0"/>
              <a:t>PPA 2024-2027: Política de Governo </a:t>
            </a:r>
            <a:endParaRPr lang="pt-BR" sz="2800" b="1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800" b="1" dirty="0"/>
              <a:t>Agenda Transversal da Igualdade Racial: vamos transformar essa agenda em Política de Estado?</a:t>
            </a:r>
            <a:r>
              <a:rPr lang="pt-BR" sz="2800" b="0" i="0" dirty="0">
                <a:solidFill>
                  <a:srgbClr val="0A0A0A"/>
                </a:solidFill>
                <a:effectLst/>
                <a:latin typeface="Google Sans"/>
              </a:rPr>
              <a:t> 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FC690749-0B58-C75A-6DEC-1721E0D1C7ED}"/>
              </a:ext>
            </a:extLst>
          </p:cNvPr>
          <p:cNvSpPr txBox="1"/>
          <p:nvPr/>
        </p:nvSpPr>
        <p:spPr>
          <a:xfrm>
            <a:off x="292328" y="3435040"/>
            <a:ext cx="11607337" cy="2062103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 anchor="b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3200" b="1" dirty="0"/>
              <a:t>Compete a nós INSTITUCIONALIZAR ESSA PERSPECTIVA do PPA 2024-2027 em </a:t>
            </a:r>
            <a:r>
              <a:rPr lang="pt-BR" sz="3200" b="1" u="sng" dirty="0"/>
              <a:t>NORMATIVO PERMANENTE</a:t>
            </a:r>
            <a:r>
              <a:rPr lang="pt-BR" sz="3200" b="1" dirty="0"/>
              <a:t>, que assegure a continuidade desse esforço, independente de governo, o que </a:t>
            </a:r>
            <a:r>
              <a:rPr lang="pt-BR" sz="3200" b="1" u="sng" dirty="0"/>
              <a:t>SEQUER DEMANDA RECURSO ORÇAMENTÁRIO PARA FAZÊ-LO.</a:t>
            </a:r>
          </a:p>
        </p:txBody>
      </p:sp>
    </p:spTree>
    <p:extLst>
      <p:ext uri="{BB962C8B-B14F-4D97-AF65-F5344CB8AC3E}">
        <p14:creationId xmlns:p14="http://schemas.microsoft.com/office/powerpoint/2010/main" val="1585711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4A2674-2A94-B94F-8D8D-D6D536A5DC08}"/>
              </a:ext>
            </a:extLst>
          </p:cNvPr>
          <p:cNvSpPr txBox="1"/>
          <p:nvPr/>
        </p:nvSpPr>
        <p:spPr>
          <a:xfrm>
            <a:off x="292330" y="148195"/>
            <a:ext cx="11607337" cy="95410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pt-BR" sz="2800" b="1" spc="-145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FINANCIAMENTO DE POLÍTICAS PÚBLICAS DE PROMOÇÃO DA IGUADADE RACIAL NO BRASIL: sugestões de medidas de CARÁTER SISTÊMICO</a:t>
            </a:r>
            <a:endParaRPr lang="en-US" sz="2800" b="1" spc="-145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B16DC4C-F13F-93CB-F582-7542A2C70CC9}"/>
              </a:ext>
            </a:extLst>
          </p:cNvPr>
          <p:cNvSpPr txBox="1"/>
          <p:nvPr/>
        </p:nvSpPr>
        <p:spPr>
          <a:xfrm>
            <a:off x="292330" y="1259175"/>
            <a:ext cx="11607336" cy="2169825"/>
          </a:xfrm>
          <a:prstGeom prst="rect">
            <a:avLst/>
          </a:prstGeom>
          <a:noFill/>
          <a:ln w="38100">
            <a:noFill/>
            <a:bevel/>
          </a:ln>
        </p:spPr>
        <p:txBody>
          <a:bodyPr wrap="square" rtlCol="0">
            <a:spAutoFit/>
          </a:bodyPr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700" b="1" dirty="0"/>
              <a:t>Institucionalizar, nos moldes da Agenda Transversal de Igualdade Racial – PPA 2024-2027, normativo permanente, que assegure a continuidade desse esforço já iniciado com o PPA 2024-2027 (o tema deixa de ser Política de Governo para ser Política de Estado. NÃO REQUER RECURSOS ORÇAMENTÁRIOS PARA FAZÊ-LO!</a:t>
            </a:r>
            <a:endParaRPr lang="pt-BR" sz="2800" b="1" dirty="0"/>
          </a:p>
        </p:txBody>
      </p:sp>
      <p:pic>
        <p:nvPicPr>
          <p:cNvPr id="1026" name="Picture 2" descr="Agenda Transversal Igualdade Racial">
            <a:extLst>
              <a:ext uri="{FF2B5EF4-FFF2-40B4-BE49-F238E27FC236}">
                <a16:creationId xmlns:a16="http://schemas.microsoft.com/office/drawing/2014/main" id="{8B8F1B1A-F51D-4A33-B46D-D8B50DF6B4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9119" y="3429000"/>
            <a:ext cx="2898183" cy="3280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lanoPlurianual | O PPA 2024-2027, principal instrumento do planejamento de  médio prazo do Brasil, tem 5 agendas transversais: Mulheres, Crianças e  Adolescentes, Igualdade Racial, Povos Indígenas e Ambiental. O #MPO, em  parceria">
            <a:extLst>
              <a:ext uri="{FF2B5EF4-FFF2-40B4-BE49-F238E27FC236}">
                <a16:creationId xmlns:a16="http://schemas.microsoft.com/office/drawing/2014/main" id="{175E0A2D-F7AD-22A9-D38A-70C7E94C7A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8293" y="3429000"/>
            <a:ext cx="2783305" cy="3280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5690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4A2674-2A94-B94F-8D8D-D6D536A5DC08}"/>
              </a:ext>
            </a:extLst>
          </p:cNvPr>
          <p:cNvSpPr txBox="1"/>
          <p:nvPr/>
        </p:nvSpPr>
        <p:spPr>
          <a:xfrm>
            <a:off x="292330" y="39707"/>
            <a:ext cx="11607337" cy="95410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pt-BR" sz="2800" b="1" spc="-145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FINANCIAMENTO DE POLÍTICAS PÚBLICAS DE PROMOÇÃO DA IGUADADE RACIAL NO BRASIL: sugestões de medidas de CARÁTER SISTÊMICO</a:t>
            </a:r>
            <a:endParaRPr lang="en-US" sz="2800" b="1" spc="-145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B16DC4C-F13F-93CB-F582-7542A2C70CC9}"/>
              </a:ext>
            </a:extLst>
          </p:cNvPr>
          <p:cNvSpPr txBox="1"/>
          <p:nvPr/>
        </p:nvSpPr>
        <p:spPr>
          <a:xfrm>
            <a:off x="1" y="1057730"/>
            <a:ext cx="12054648" cy="769441"/>
          </a:xfrm>
          <a:prstGeom prst="rect">
            <a:avLst/>
          </a:prstGeom>
          <a:noFill/>
          <a:ln w="38100">
            <a:noFill/>
            <a:bevel/>
          </a:ln>
        </p:spPr>
        <p:txBody>
          <a:bodyPr wrap="square" rtlCol="0">
            <a:spAutoFit/>
          </a:bodyPr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200" b="1" i="0" dirty="0">
                <a:solidFill>
                  <a:srgbClr val="0A0A0A"/>
                </a:solidFill>
                <a:effectLst/>
                <a:latin typeface="Google Sans"/>
              </a:rPr>
              <a:t>Alinhamento s</a:t>
            </a:r>
            <a:r>
              <a:rPr lang="pt-BR" sz="2200" b="1" dirty="0">
                <a:solidFill>
                  <a:srgbClr val="0A0A0A"/>
                </a:solidFill>
                <a:latin typeface="Google Sans"/>
              </a:rPr>
              <a:t>istêmico do orçamento à perspectiva da igualdade racial: inclusão desse critério na aplicação dos recursos de fundos JÁ EXISTENTES que financiam políticas públicas!</a:t>
            </a:r>
            <a:endParaRPr lang="pt-BR" sz="2200" b="0" i="0" dirty="0">
              <a:solidFill>
                <a:srgbClr val="0A0A0A"/>
              </a:solidFill>
              <a:effectLst/>
              <a:latin typeface="Google Sans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D2B5CD6-7E8C-1D96-79AE-258388B7DA3F}"/>
              </a:ext>
            </a:extLst>
          </p:cNvPr>
          <p:cNvSpPr txBox="1"/>
          <p:nvPr/>
        </p:nvSpPr>
        <p:spPr>
          <a:xfrm>
            <a:off x="292330" y="1704332"/>
            <a:ext cx="11607337" cy="5115246"/>
          </a:xfrm>
          <a:prstGeom prst="rect">
            <a:avLst/>
          </a:prstGeom>
          <a:noFill/>
          <a:ln w="38100">
            <a:noFill/>
            <a:bevel/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800" b="1" i="0" dirty="0">
                <a:solidFill>
                  <a:srgbClr val="0A0A0A"/>
                </a:solidFill>
                <a:effectLst/>
                <a:latin typeface="Google Sans"/>
              </a:rPr>
              <a:t>Exemplo 1: alterar caput do art. 47 da Lei nº 12.351, de 22 de dezembro de 2010 (</a:t>
            </a:r>
            <a:r>
              <a:rPr lang="pt-BR" sz="2800" b="1" i="0" dirty="0">
                <a:solidFill>
                  <a:srgbClr val="0A0A0A"/>
                </a:solidFill>
                <a:effectLst/>
                <a:highlight>
                  <a:srgbClr val="FFFF00"/>
                </a:highlight>
                <a:latin typeface="Google Sans"/>
              </a:rPr>
              <a:t>Fundo Social</a:t>
            </a:r>
            <a:r>
              <a:rPr lang="pt-BR" sz="2800" b="1" i="0" dirty="0">
                <a:solidFill>
                  <a:srgbClr val="0A0A0A"/>
                </a:solidFill>
                <a:effectLst/>
                <a:latin typeface="Google Sans"/>
              </a:rPr>
              <a:t>)</a:t>
            </a:r>
          </a:p>
          <a:p>
            <a:pPr marL="449580"/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Art. 47.  É criado o Fundo Social - FS, de natureza contábil e financeira, vinculado à Presidência da República, com a finalidade de constituir fonte de recursos para o desenvolvimento social e regional, </a:t>
            </a:r>
            <a:r>
              <a:rPr lang="pt-BR" sz="1800" b="1" u="sng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orientado precipuamente à promoção da igualdade racial</a:t>
            </a: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na forma de programas e projetos nas áreas de combate à pobreza e de desenvolvimento, e: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/>
            <a:r>
              <a:rPr lang="pt-BR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 - da educação;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/>
            <a:r>
              <a:rPr lang="pt-BR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II - da cultura;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/>
            <a:r>
              <a:rPr lang="pt-BR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III - do esporte;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/>
            <a:r>
              <a:rPr lang="pt-BR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IV - da saúde pública;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/>
            <a:r>
              <a:rPr lang="pt-BR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 - da ciência e tecnologia;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/>
            <a:r>
              <a:rPr lang="pt-BR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VI - do meio ambiente; e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 algn="just">
              <a:lnSpc>
                <a:spcPct val="115000"/>
              </a:lnSpc>
            </a:pPr>
            <a:r>
              <a:rPr lang="pt-BR" sz="12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110004020202020204"/>
                <a:cs typeface="Times New Roman" panose="02020603050405020304" pitchFamily="18" charset="0"/>
              </a:rPr>
              <a:t>VII – de mitigação e adaptação às mudanças climáticas e a seus efeitos e de enfrentamento das consequências sociais e econômicas de calamidades públicas;   </a:t>
            </a:r>
            <a:r>
              <a:rPr lang="pt-BR" sz="1200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110004020202020204"/>
                <a:cs typeface="Times New Roman" panose="02020603050405020304" pitchFamily="18" charset="0"/>
                <a:hlinkClick r:id="rId3"/>
              </a:rPr>
              <a:t>(Redação dada pela Lei nº 15.164, de 2025)</a:t>
            </a:r>
            <a:r>
              <a:rPr lang="pt-BR" sz="1200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110004020202020204"/>
                <a:cs typeface="Times New Roman" panose="02020603050405020304" pitchFamily="18" charset="0"/>
              </a:rPr>
              <a:t> </a:t>
            </a:r>
            <a:endParaRPr lang="pt-BR" sz="1200" u="sng" kern="100" dirty="0">
              <a:latin typeface="Aptos" panose="02110004020202020204"/>
              <a:ea typeface="Aptos" panose="02110004020202020204"/>
              <a:cs typeface="Times New Roman" panose="02020603050405020304" pitchFamily="18" charset="0"/>
            </a:endParaRPr>
          </a:p>
          <a:p>
            <a:pPr marL="449580" algn="just">
              <a:lnSpc>
                <a:spcPct val="115000"/>
              </a:lnSpc>
            </a:pPr>
            <a:r>
              <a:rPr lang="pt-BR" sz="12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110004020202020204"/>
                <a:cs typeface="Times New Roman" panose="02020603050405020304" pitchFamily="18" charset="0"/>
              </a:rPr>
              <a:t>VIII – da infraestrutura social;   </a:t>
            </a:r>
            <a:r>
              <a:rPr lang="pt-BR" sz="1200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110004020202020204"/>
                <a:cs typeface="Times New Roman" panose="02020603050405020304" pitchFamily="18" charset="0"/>
                <a:hlinkClick r:id="rId3"/>
              </a:rPr>
              <a:t>(Redação dada pela Lei nº 15.164, de 2025)</a:t>
            </a:r>
            <a:endParaRPr lang="pt-BR" sz="1200" kern="100" dirty="0">
              <a:effectLst/>
              <a:latin typeface="Aptos" panose="02110004020202020204"/>
              <a:ea typeface="Aptos" panose="02110004020202020204"/>
              <a:cs typeface="Times New Roman" panose="02020603050405020304" pitchFamily="18" charset="0"/>
            </a:endParaRPr>
          </a:p>
          <a:p>
            <a:pPr marL="449580"/>
            <a:r>
              <a:rPr lang="pt-BR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IX – da habitação de interesse social;   </a:t>
            </a:r>
            <a:r>
              <a:rPr lang="pt-BR" sz="1200" u="sng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3"/>
              </a:rPr>
              <a:t>(Redação dada pela Lei nº 15.164, de 2025)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/>
            <a:r>
              <a:rPr lang="pt-BR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 – da infraestrutura hídrica;   </a:t>
            </a:r>
            <a:r>
              <a:rPr lang="pt-BR" sz="1200" u="sng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3"/>
              </a:rPr>
              <a:t>(Incluído pela Lei nº 15.164, de 2025)</a:t>
            </a:r>
            <a:endParaRPr lang="pt-B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9580"/>
            <a:r>
              <a:rPr lang="pt-BR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XI – da segurança alimentar e nutricional;   </a:t>
            </a:r>
            <a:r>
              <a:rPr lang="pt-BR" sz="1200" u="sng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3"/>
              </a:rPr>
              <a:t>(Incluído pela Lei nº 15.164, de 2025)</a:t>
            </a:r>
            <a:r>
              <a:rPr lang="pt-BR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110004020202020204"/>
              </a:rPr>
              <a:t> </a:t>
            </a:r>
          </a:p>
          <a:p>
            <a:pPr marL="449580"/>
            <a:r>
              <a:rPr lang="pt-BR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110004020202020204"/>
              </a:rPr>
              <a:t>XII – da defesa dos direitos e dos interesses dos povos indígenas.   </a:t>
            </a:r>
            <a:r>
              <a:rPr lang="pt-BR" sz="1200" u="sng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(Incluído pela Lei nº 15.164, de 2025)</a:t>
            </a:r>
            <a:endParaRPr lang="pt-BR" sz="1200" u="sng" dirty="0">
              <a:solidFill>
                <a:srgbClr val="467886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9580"/>
            <a:r>
              <a:rPr lang="pt-BR" sz="1600" b="0" i="0" dirty="0">
                <a:solidFill>
                  <a:srgbClr val="0A0A0A"/>
                </a:solidFill>
                <a:effectLst/>
                <a:latin typeface="Google Sans"/>
              </a:rPr>
              <a:t>§ 1o  Os programas e projetos de que trata o caput observarão o plano plurianual - PPA, a lei de diretrizes orçamentárias - LDO e as respectivas dotações consignadas na lei orçamentária anual - LOA.</a:t>
            </a:r>
          </a:p>
        </p:txBody>
      </p:sp>
    </p:spTree>
    <p:extLst>
      <p:ext uri="{BB962C8B-B14F-4D97-AF65-F5344CB8AC3E}">
        <p14:creationId xmlns:p14="http://schemas.microsoft.com/office/powerpoint/2010/main" val="892772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4A2674-2A94-B94F-8D8D-D6D536A5DC08}"/>
              </a:ext>
            </a:extLst>
          </p:cNvPr>
          <p:cNvSpPr txBox="1"/>
          <p:nvPr/>
        </p:nvSpPr>
        <p:spPr>
          <a:xfrm>
            <a:off x="292330" y="39707"/>
            <a:ext cx="11607337" cy="95410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pt-BR" sz="2800" b="1" spc="-145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FINANCIAMENTO DE POLÍTICAS PÚBLICAS DE PROMOÇÃO DA IGUADADE RACIAL NO BRASIL: sugestões de medidas de CARÁTER SISTÊMICO</a:t>
            </a:r>
            <a:endParaRPr lang="en-US" sz="2800" b="1" spc="-145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B16DC4C-F13F-93CB-F582-7542A2C70CC9}"/>
              </a:ext>
            </a:extLst>
          </p:cNvPr>
          <p:cNvSpPr txBox="1"/>
          <p:nvPr/>
        </p:nvSpPr>
        <p:spPr>
          <a:xfrm>
            <a:off x="0" y="993814"/>
            <a:ext cx="12054648" cy="769441"/>
          </a:xfrm>
          <a:prstGeom prst="rect">
            <a:avLst/>
          </a:prstGeom>
          <a:noFill/>
          <a:ln w="38100">
            <a:noFill/>
            <a:bevel/>
          </a:ln>
        </p:spPr>
        <p:txBody>
          <a:bodyPr wrap="square" rtlCol="0">
            <a:spAutoFit/>
          </a:bodyPr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200" b="1" i="0" dirty="0">
                <a:solidFill>
                  <a:srgbClr val="0A0A0A"/>
                </a:solidFill>
                <a:effectLst/>
                <a:latin typeface="Google Sans"/>
              </a:rPr>
              <a:t>Alinhamento s</a:t>
            </a:r>
            <a:r>
              <a:rPr lang="pt-BR" sz="2200" b="1" dirty="0">
                <a:solidFill>
                  <a:srgbClr val="0A0A0A"/>
                </a:solidFill>
                <a:latin typeface="Google Sans"/>
              </a:rPr>
              <a:t>istêmico do orçamento à perspectiva da igualdade racial: inclusão desse critério na aplicação dos recursos de fundos JÁ EXISTENTES que financiam políticas públicas!</a:t>
            </a:r>
            <a:endParaRPr lang="pt-BR" sz="2200" b="0" i="0" dirty="0">
              <a:solidFill>
                <a:srgbClr val="0A0A0A"/>
              </a:solidFill>
              <a:effectLst/>
              <a:latin typeface="Google Sans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D2B5CD6-7E8C-1D96-79AE-258388B7DA3F}"/>
              </a:ext>
            </a:extLst>
          </p:cNvPr>
          <p:cNvSpPr txBox="1"/>
          <p:nvPr/>
        </p:nvSpPr>
        <p:spPr>
          <a:xfrm>
            <a:off x="292330" y="1704332"/>
            <a:ext cx="11607337" cy="4724370"/>
          </a:xfrm>
          <a:prstGeom prst="rect">
            <a:avLst/>
          </a:prstGeom>
          <a:noFill/>
          <a:ln w="38100">
            <a:noFill/>
            <a:bevel/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800" b="1" i="0" dirty="0">
                <a:solidFill>
                  <a:srgbClr val="0A0A0A"/>
                </a:solidFill>
                <a:effectLst/>
                <a:latin typeface="Google Sans"/>
              </a:rPr>
              <a:t>Exemplo 2: alterar § 4º, do artigo 4º, da Lei nº 14.947, de 2 de agosto de 2024 (</a:t>
            </a:r>
            <a:r>
              <a:rPr lang="pt-BR" sz="2800" b="1" i="0" dirty="0">
                <a:solidFill>
                  <a:srgbClr val="0A0A0A"/>
                </a:solidFill>
                <a:effectLst/>
                <a:highlight>
                  <a:srgbClr val="FFFF00"/>
                </a:highlight>
                <a:latin typeface="Google Sans"/>
              </a:rPr>
              <a:t>Fundo de Investimento em Infraestrutura Social (FIIS</a:t>
            </a:r>
            <a:r>
              <a:rPr lang="pt-BR" sz="2800" b="1" i="0" dirty="0">
                <a:solidFill>
                  <a:srgbClr val="0A0A0A"/>
                </a:solidFill>
                <a:effectLst/>
                <a:latin typeface="Google Sans"/>
              </a:rPr>
              <a:t>)</a:t>
            </a:r>
          </a:p>
          <a:p>
            <a:pPr marL="449580"/>
            <a:r>
              <a:rPr lang="pt-BR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Art. 4º Os recursos do FIIS serão aplicados:</a:t>
            </a:r>
          </a:p>
          <a:p>
            <a:pPr marL="449580"/>
            <a:r>
              <a:rPr lang="pt-BR" sz="2400" b="0" i="0" dirty="0">
                <a:solidFill>
                  <a:srgbClr val="000000"/>
                </a:solidFill>
              </a:rPr>
              <a:t>(...)</a:t>
            </a:r>
          </a:p>
          <a:p>
            <a:pPr marL="449580"/>
            <a:r>
              <a:rPr lang="pt-BR" sz="2400" b="0" i="0" dirty="0">
                <a:solidFill>
                  <a:srgbClr val="0A0A0A"/>
                </a:solidFill>
                <a:effectLst/>
              </a:rPr>
              <a:t>§ 4º A aplicação dos recursos do FIIS poderá ser destinada às seguintes atividades</a:t>
            </a:r>
            <a:r>
              <a:rPr lang="pt-BR" sz="2400" b="1" i="0" dirty="0">
                <a:solidFill>
                  <a:srgbClr val="0A0A0A"/>
                </a:solidFill>
                <a:effectLst/>
                <a:highlight>
                  <a:srgbClr val="FFFF00"/>
                </a:highlight>
              </a:rPr>
              <a:t>, que priorizarão a redução da desigualdade racial:</a:t>
            </a:r>
          </a:p>
          <a:p>
            <a:pPr marL="906780" lvl="1"/>
            <a:r>
              <a:rPr lang="pt-BR" sz="2400" b="0" i="0" dirty="0">
                <a:solidFill>
                  <a:srgbClr val="0A0A0A"/>
                </a:solidFill>
                <a:effectLst/>
              </a:rPr>
              <a:t>I - universalização da educação infantil, da educação fundamental e do ensino médio;</a:t>
            </a:r>
          </a:p>
          <a:p>
            <a:pPr marL="906780" lvl="1"/>
            <a:r>
              <a:rPr lang="pt-BR" sz="2400" b="0" i="0" dirty="0">
                <a:solidFill>
                  <a:srgbClr val="0A0A0A"/>
                </a:solidFill>
                <a:effectLst/>
              </a:rPr>
              <a:t>II - atenção à saúde pública primária e especializada;</a:t>
            </a:r>
          </a:p>
          <a:p>
            <a:pPr marL="906780" lvl="1"/>
            <a:r>
              <a:rPr lang="pt-BR" sz="2400" b="0" i="0" dirty="0">
                <a:solidFill>
                  <a:srgbClr val="0A0A0A"/>
                </a:solidFill>
                <a:effectLst/>
              </a:rPr>
              <a:t>III - segurança pública, em especial para melhoria de gestão e para prevenção;</a:t>
            </a:r>
          </a:p>
          <a:p>
            <a:pPr marL="906780" lvl="1"/>
            <a:r>
              <a:rPr lang="pt-BR" sz="2400" b="0" i="0" dirty="0">
                <a:solidFill>
                  <a:srgbClr val="0A0A0A"/>
                </a:solidFill>
                <a:effectLst/>
              </a:rPr>
              <a:t>IV - outras atividades de relevante interesse social, segundo regulamentação de seu Comitê Gestor.</a:t>
            </a:r>
          </a:p>
        </p:txBody>
      </p:sp>
    </p:spTree>
    <p:extLst>
      <p:ext uri="{BB962C8B-B14F-4D97-AF65-F5344CB8AC3E}">
        <p14:creationId xmlns:p14="http://schemas.microsoft.com/office/powerpoint/2010/main" val="10137133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4A2674-2A94-B94F-8D8D-D6D536A5DC08}"/>
              </a:ext>
            </a:extLst>
          </p:cNvPr>
          <p:cNvSpPr txBox="1"/>
          <p:nvPr/>
        </p:nvSpPr>
        <p:spPr>
          <a:xfrm>
            <a:off x="292331" y="256684"/>
            <a:ext cx="11607337" cy="95410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pt-BR" sz="2800" b="1" spc="-145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FINANCIAMENTO DE POLÍTICAS PÚBLICAS DE PROMOÇÃO DA IGUADADE RACIAL NO BRASIL: sugestões de medidas de CARÁTER SISTÊMICO</a:t>
            </a:r>
            <a:endParaRPr lang="en-US" sz="2800" b="1" spc="-145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D2B5CD6-7E8C-1D96-79AE-258388B7DA3F}"/>
              </a:ext>
            </a:extLst>
          </p:cNvPr>
          <p:cNvSpPr txBox="1"/>
          <p:nvPr/>
        </p:nvSpPr>
        <p:spPr>
          <a:xfrm>
            <a:off x="416314" y="1835819"/>
            <a:ext cx="11607337" cy="1969770"/>
          </a:xfrm>
          <a:prstGeom prst="rect">
            <a:avLst/>
          </a:prstGeom>
          <a:noFill/>
          <a:ln w="38100">
            <a:noFill/>
            <a:bevel/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800" b="1" dirty="0">
                <a:solidFill>
                  <a:srgbClr val="0A0A0A"/>
                </a:solidFill>
                <a:latin typeface="Google Sans"/>
              </a:rPr>
              <a:t>As sugestões apresentadas, se concretizadas, garantirão que todas as áreas de aplicação daqueles fundos estarão a serviço do combate às desigualdades raciais, e não apenas ações pontuais de um órgão ou outro.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800" b="1" i="0" dirty="0">
                <a:solidFill>
                  <a:srgbClr val="0A0A0A"/>
                </a:solidFill>
                <a:effectLst/>
                <a:latin typeface="Google Sans"/>
              </a:rPr>
              <a:t>É a isso que chamamos de ALINHAMENTO SISTÊMICO!</a:t>
            </a:r>
            <a:endParaRPr lang="pt-BR" sz="2400" b="0" i="0" dirty="0">
              <a:solidFill>
                <a:srgbClr val="0A0A0A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76016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4A2674-2A94-B94F-8D8D-D6D536A5DC08}"/>
              </a:ext>
            </a:extLst>
          </p:cNvPr>
          <p:cNvSpPr txBox="1"/>
          <p:nvPr/>
        </p:nvSpPr>
        <p:spPr>
          <a:xfrm>
            <a:off x="292330" y="148195"/>
            <a:ext cx="11607337" cy="95410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pt-BR" sz="2800" b="1" spc="-145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FINANCIAMENTO DE POLÍTICAS PÚBLICAS DE PROMOÇÃO DA IGUADADE RACIAL NO BRASIL: monitoramento e controle</a:t>
            </a:r>
            <a:endParaRPr lang="en-US" sz="2800" b="1" spc="-145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B16DC4C-F13F-93CB-F582-7542A2C70CC9}"/>
              </a:ext>
            </a:extLst>
          </p:cNvPr>
          <p:cNvSpPr txBox="1"/>
          <p:nvPr/>
        </p:nvSpPr>
        <p:spPr>
          <a:xfrm>
            <a:off x="292331" y="1102302"/>
            <a:ext cx="11607336" cy="5509200"/>
          </a:xfrm>
          <a:prstGeom prst="rect">
            <a:avLst/>
          </a:prstGeom>
          <a:noFill/>
          <a:ln w="38100">
            <a:noFill/>
            <a:bevel/>
          </a:ln>
        </p:spPr>
        <p:txBody>
          <a:bodyPr wrap="square" rtlCol="0">
            <a:spAutoFit/>
          </a:bodyPr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400" b="1" dirty="0"/>
              <a:t>Criar mecanismos assertivos e transparentes de controle operacional de execução de políticas públicas, considerando o aspecto sistêmico e transversal do tema. 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400" b="1" dirty="0"/>
              <a:t>Um exemplo nesse sentido foi determinação que consta do Anexo II do PLDO 2026, que determina que o PLOA 2026 venha acompanhado de “</a:t>
            </a:r>
            <a:r>
              <a:rPr lang="pt-BR" sz="2400" b="1" i="1" dirty="0"/>
              <a:t>resumo das Agendas Transversais e Multissetoriais selecionadas, contemplando, no mínimo, as agendas relativas às mulheres e à primeira infância, com o detalhamento das respectivas programações</a:t>
            </a:r>
            <a:r>
              <a:rPr lang="pt-BR" sz="2400" b="1" dirty="0"/>
              <a:t>”.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400" b="1" dirty="0"/>
              <a:t>É importante, todavia, que eventual normatização como sugerida estabeleça critérios claros de monitoramento e controle!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400" b="1" dirty="0"/>
              <a:t>Vale ler: Resumo das Agendas Transversais no PLOA 2026 - Nota Metodológica </a:t>
            </a:r>
          </a:p>
          <a:p>
            <a:pPr algn="just">
              <a:spcAft>
                <a:spcPts val="600"/>
              </a:spcAft>
            </a:pPr>
            <a:r>
              <a:rPr lang="pt-BR" sz="2400" b="1" dirty="0"/>
              <a:t>(</a:t>
            </a:r>
            <a:r>
              <a:rPr lang="pt-BR" sz="2400" b="1" dirty="0">
                <a:hlinkClick r:id="rId3"/>
              </a:rPr>
              <a:t>https://www.gov.br/planejamento/pt-br/assuntos/orcamento/arquivos/sof_nota_metodologica_agendas_transversais_ploa2026.pdf</a:t>
            </a:r>
            <a:r>
              <a:rPr lang="pt-BR" sz="2400" b="1" dirty="0"/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3725672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4A2674-2A94-B94F-8D8D-D6D536A5DC08}"/>
              </a:ext>
            </a:extLst>
          </p:cNvPr>
          <p:cNvSpPr txBox="1"/>
          <p:nvPr/>
        </p:nvSpPr>
        <p:spPr>
          <a:xfrm>
            <a:off x="292330" y="579082"/>
            <a:ext cx="11607337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pt-BR" sz="2800" b="1" spc="-145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EXECUÇÃO DOS RECURSOS JÁ ALOCADOS À AGENDA DA IGUALDADE RACIAL</a:t>
            </a:r>
            <a:endParaRPr lang="en-US" sz="2800" b="1" spc="-145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B16DC4C-F13F-93CB-F582-7542A2C70CC9}"/>
              </a:ext>
            </a:extLst>
          </p:cNvPr>
          <p:cNvSpPr txBox="1"/>
          <p:nvPr/>
        </p:nvSpPr>
        <p:spPr>
          <a:xfrm>
            <a:off x="292330" y="1566952"/>
            <a:ext cx="11607336" cy="3724096"/>
          </a:xfrm>
          <a:prstGeom prst="rect">
            <a:avLst/>
          </a:prstGeom>
          <a:noFill/>
          <a:ln w="38100">
            <a:noFill/>
            <a:bevel/>
          </a:ln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/>
              <a:t>Um último ponto de destaque é a atenção a ser dispensada a problemas graves na execução dos recursos já alocados à agenda da igualdade racial. Os dados a seguir se referem a quatro ações orçamentárias de enfrentamento do racismo:</a:t>
            </a:r>
          </a:p>
          <a:p>
            <a:pPr marL="342900" lvl="0" indent="-342900" algn="just">
              <a:spcAft>
                <a:spcPts val="600"/>
              </a:spcAft>
              <a:buSzPts val="1300"/>
              <a:buFont typeface="Wingdings" panose="05000000000000000000" pitchFamily="2" charset="2"/>
              <a:buChar char=""/>
            </a:pPr>
            <a:r>
              <a:rPr lang="pt-BR" sz="2400" kern="100" dirty="0">
                <a:effectLst/>
                <a:latin typeface="Aptos" panose="02110004020202020204"/>
                <a:ea typeface="Aptos" panose="02110004020202020204"/>
                <a:cs typeface="Times New Roman" panose="02020603050405020304" pitchFamily="18" charset="0"/>
              </a:rPr>
              <a:t>21FD Fomento a ações afirmativas e outras iniciativas para o enfrentamento ao racismo e a promoção da igualdade racial</a:t>
            </a:r>
          </a:p>
          <a:p>
            <a:pPr marL="342900" lvl="0" indent="-342900" algn="just">
              <a:spcAft>
                <a:spcPts val="600"/>
              </a:spcAft>
              <a:buSzPts val="1300"/>
              <a:buFont typeface="Wingdings" panose="05000000000000000000" pitchFamily="2" charset="2"/>
              <a:buChar char=""/>
            </a:pPr>
            <a:r>
              <a:rPr lang="pt-BR" sz="2400" kern="100" dirty="0">
                <a:effectLst/>
                <a:latin typeface="Aptos" panose="02110004020202020204"/>
                <a:ea typeface="Aptos" panose="02110004020202020204"/>
                <a:cs typeface="Times New Roman" panose="02020603050405020304" pitchFamily="18" charset="0"/>
              </a:rPr>
              <a:t>21HN Fortalecimento e desenvolvimento de políticas para o enfrentamento ao racismo</a:t>
            </a:r>
          </a:p>
          <a:p>
            <a:pPr marL="342900" lvl="0" indent="-342900" algn="just">
              <a:spcAft>
                <a:spcPts val="600"/>
              </a:spcAft>
              <a:buSzPts val="1300"/>
              <a:buFont typeface="Wingdings" panose="05000000000000000000" pitchFamily="2" charset="2"/>
              <a:buChar char=""/>
            </a:pPr>
            <a:r>
              <a:rPr lang="pt-BR" sz="2400" kern="100" dirty="0">
                <a:effectLst/>
                <a:latin typeface="Aptos" panose="02110004020202020204"/>
                <a:ea typeface="Aptos" panose="02110004020202020204"/>
                <a:cs typeface="Times New Roman" panose="02020603050405020304" pitchFamily="18" charset="0"/>
              </a:rPr>
              <a:t>210H Fortalecimento institucional dos órgãos estaduais e municipais para o enfrentamento ao racismo e promoção da igualdade racial</a:t>
            </a:r>
          </a:p>
          <a:p>
            <a:pPr marL="342900" lvl="0" indent="-342900" algn="just">
              <a:spcAft>
                <a:spcPts val="600"/>
              </a:spcAft>
              <a:buSzPts val="1300"/>
              <a:buFont typeface="Wingdings" panose="05000000000000000000" pitchFamily="2" charset="2"/>
              <a:buChar char=""/>
            </a:pPr>
            <a:r>
              <a:rPr lang="pt-BR" sz="2400" dirty="0">
                <a:effectLst/>
                <a:latin typeface="Aptos" panose="02110004020202020204"/>
                <a:ea typeface="Aptos" panose="02110004020202020204"/>
                <a:cs typeface="Times New Roman" panose="02020603050405020304" pitchFamily="18" charset="0"/>
              </a:rPr>
              <a:t>213Q Gestão de políticas de ações afirmativas e de combate e superação do racismo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37837964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4A2674-2A94-B94F-8D8D-D6D536A5DC08}"/>
              </a:ext>
            </a:extLst>
          </p:cNvPr>
          <p:cNvSpPr txBox="1"/>
          <p:nvPr/>
        </p:nvSpPr>
        <p:spPr>
          <a:xfrm>
            <a:off x="292330" y="579082"/>
            <a:ext cx="11607337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pt-BR" sz="2800" b="1" spc="-145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EXECUÇÃO DOS RECURSOS JÁ ALOCADOS À AGENDA DA IGUALDADE RACIAL</a:t>
            </a:r>
            <a:endParaRPr lang="en-US" sz="2800" b="1" spc="-145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pic>
        <p:nvPicPr>
          <p:cNvPr id="4" name="Imagem 3" descr="Interface gráfica do usuário&#10;&#10;Descrição gerada automaticamente com confiança média">
            <a:extLst>
              <a:ext uri="{FF2B5EF4-FFF2-40B4-BE49-F238E27FC236}">
                <a16:creationId xmlns:a16="http://schemas.microsoft.com/office/drawing/2014/main" id="{83D5AD5C-880D-9193-C3E8-798FEA9CC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431" y="1300679"/>
            <a:ext cx="10473345" cy="4829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3979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4A2674-2A94-B94F-8D8D-D6D536A5DC08}"/>
              </a:ext>
            </a:extLst>
          </p:cNvPr>
          <p:cNvSpPr txBox="1"/>
          <p:nvPr/>
        </p:nvSpPr>
        <p:spPr>
          <a:xfrm>
            <a:off x="292330" y="483935"/>
            <a:ext cx="11607337" cy="95410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pt-BR" sz="2800" b="1" spc="-145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EXECUÇÃO DOS RECURSOS JÁ ALOCADOS À AGENDA DA IGUALDADE RACIAL: conclusão</a:t>
            </a:r>
            <a:endParaRPr lang="en-US" sz="2800" b="1" spc="-145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B16DC4C-F13F-93CB-F582-7542A2C70CC9}"/>
              </a:ext>
            </a:extLst>
          </p:cNvPr>
          <p:cNvSpPr txBox="1"/>
          <p:nvPr/>
        </p:nvSpPr>
        <p:spPr>
          <a:xfrm>
            <a:off x="292330" y="1644443"/>
            <a:ext cx="11607336" cy="2943563"/>
          </a:xfrm>
          <a:prstGeom prst="rect">
            <a:avLst/>
          </a:prstGeom>
          <a:noFill/>
          <a:ln w="38100">
            <a:noFill/>
            <a:beve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400" b="1" dirty="0"/>
              <a:t>Observe-se que, não obstante a modicidade dos valores alocados, a execução desses recursos foi inferior a 50% no exercício de 2024, e continua baixa em 2025. Ou seja, </a:t>
            </a:r>
            <a:r>
              <a:rPr lang="pt-BR" sz="2400" b="1" u="sng" dirty="0"/>
              <a:t>há questões de governança, desenho da política e articulação federativa a serem tratadas e que não serão resolvidas com a criação de fundo.</a:t>
            </a:r>
          </a:p>
        </p:txBody>
      </p:sp>
    </p:spTree>
    <p:extLst>
      <p:ext uri="{BB962C8B-B14F-4D97-AF65-F5344CB8AC3E}">
        <p14:creationId xmlns:p14="http://schemas.microsoft.com/office/powerpoint/2010/main" val="1036430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404AD7E-7FD8-92C8-53E0-4FE2144E93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10" r="15065"/>
          <a:stretch>
            <a:fillRect/>
          </a:stretch>
        </p:blipFill>
        <p:spPr bwMode="auto">
          <a:xfrm>
            <a:off x="3949542" y="89573"/>
            <a:ext cx="4289866" cy="2709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4AE3649-BE18-46B8-A71A-D80FDC118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843" y="3429000"/>
            <a:ext cx="11597264" cy="2709939"/>
          </a:xfrm>
        </p:spPr>
        <p:txBody>
          <a:bodyPr vert="horz" lIns="91440" tIns="45720" rIns="91440" bIns="45720" rtlCol="0" anchor="ctr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800" b="1" dirty="0" err="1"/>
              <a:t>Consultores</a:t>
            </a:r>
            <a:r>
              <a:rPr lang="en-US" sz="2800" b="1" dirty="0"/>
              <a:t> de </a:t>
            </a:r>
            <a:r>
              <a:rPr lang="en-US" sz="2800" b="1" dirty="0" err="1"/>
              <a:t>Orçamento</a:t>
            </a:r>
            <a:r>
              <a:rPr lang="en-US" sz="2800" b="1" dirty="0"/>
              <a:t> do </a:t>
            </a:r>
            <a:r>
              <a:rPr lang="en-US" sz="2800" b="1" dirty="0" err="1"/>
              <a:t>Senado</a:t>
            </a:r>
            <a:r>
              <a:rPr lang="en-US" sz="2800" b="1" dirty="0"/>
              <a:t> Federal </a:t>
            </a:r>
            <a:r>
              <a:rPr lang="en-US" sz="2800" b="1" dirty="0" err="1"/>
              <a:t>elaboradores</a:t>
            </a:r>
            <a:r>
              <a:rPr lang="en-US" sz="2800" b="1" dirty="0"/>
              <a:t> da </a:t>
            </a:r>
            <a:r>
              <a:rPr lang="en-US" sz="2800" b="1" dirty="0" err="1"/>
              <a:t>abordagem</a:t>
            </a:r>
            <a:r>
              <a:rPr lang="en-US" sz="2800" b="1" dirty="0"/>
              <a:t> a ser </a:t>
            </a:r>
            <a:r>
              <a:rPr lang="en-US" sz="2800" b="1" dirty="0" err="1"/>
              <a:t>apresentada</a:t>
            </a:r>
            <a:r>
              <a:rPr lang="en-US" sz="2800" b="1" dirty="0"/>
              <a:t>:</a:t>
            </a:r>
            <a:br>
              <a:rPr lang="en-US" sz="2800" b="1" dirty="0"/>
            </a:br>
            <a:r>
              <a:rPr lang="en-US" sz="2800" b="1" dirty="0"/>
              <a:t>Helena Assaf Bastos</a:t>
            </a:r>
            <a:br>
              <a:rPr lang="en-US" sz="2800" b="1" dirty="0"/>
            </a:br>
            <a:r>
              <a:rPr lang="en-US" sz="2800" b="1" dirty="0"/>
              <a:t>Marcelo de Sousa Teixeira</a:t>
            </a:r>
            <a:br>
              <a:rPr lang="en-US" sz="2800" b="1" dirty="0"/>
            </a:br>
            <a:r>
              <a:rPr lang="en-US" sz="2800" b="1" dirty="0"/>
              <a:t>Rita de </a:t>
            </a:r>
            <a:r>
              <a:rPr lang="en-US" sz="2800" b="1" dirty="0" err="1"/>
              <a:t>Cássia</a:t>
            </a:r>
            <a:r>
              <a:rPr lang="en-US" sz="2800" b="1" dirty="0"/>
              <a:t> Leal Fonseca dos Santos</a:t>
            </a:r>
          </a:p>
        </p:txBody>
      </p:sp>
    </p:spTree>
    <p:extLst>
      <p:ext uri="{BB962C8B-B14F-4D97-AF65-F5344CB8AC3E}">
        <p14:creationId xmlns:p14="http://schemas.microsoft.com/office/powerpoint/2010/main" val="30759332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4A2674-2A94-B94F-8D8D-D6D536A5DC08}"/>
              </a:ext>
            </a:extLst>
          </p:cNvPr>
          <p:cNvSpPr txBox="1"/>
          <p:nvPr/>
        </p:nvSpPr>
        <p:spPr>
          <a:xfrm>
            <a:off x="3640516" y="442433"/>
            <a:ext cx="4910964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pt-BR" sz="2800" b="1" spc="-145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ARCABOUÇO LEGAL VIGENTE</a:t>
            </a:r>
            <a:endParaRPr lang="en-US" sz="2800" b="1" spc="-145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B16DC4C-F13F-93CB-F582-7542A2C70CC9}"/>
              </a:ext>
            </a:extLst>
          </p:cNvPr>
          <p:cNvSpPr txBox="1"/>
          <p:nvPr/>
        </p:nvSpPr>
        <p:spPr>
          <a:xfrm>
            <a:off x="292330" y="1373896"/>
            <a:ext cx="11607336" cy="4294509"/>
          </a:xfrm>
          <a:prstGeom prst="rect">
            <a:avLst/>
          </a:prstGeom>
          <a:noFill/>
          <a:ln w="38100">
            <a:noFill/>
            <a:bevel/>
          </a:ln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pt-BR" sz="1800" kern="100" dirty="0">
                <a:effectLst/>
                <a:latin typeface="Aptos" panose="02110004020202020204"/>
                <a:ea typeface="Aptos" panose="02110004020202020204"/>
                <a:cs typeface="Times New Roman" panose="02020603050405020304" pitchFamily="18" charset="0"/>
              </a:rPr>
              <a:t>DECRETO Nº 4.886, DE 20 DE NOVEMBRO DE 2003, que Institui a Política Nacional de Promoção da Igualdade Racial - PNPIR e dá outras providências. </a:t>
            </a:r>
            <a:r>
              <a:rPr lang="pt-BR" sz="1800" u="sng" kern="100" dirty="0">
                <a:solidFill>
                  <a:srgbClr val="467886"/>
                </a:solidFill>
                <a:effectLst/>
                <a:latin typeface="Aptos" panose="02110004020202020204"/>
                <a:ea typeface="Aptos" panose="02110004020202020204"/>
                <a:cs typeface="Times New Roman" panose="02020603050405020304" pitchFamily="18" charset="0"/>
                <a:hlinkClick r:id="rId3"/>
              </a:rPr>
              <a:t>https://www.planalto.gov.br/ccivil_03/decreto/2003/d4886.htm</a:t>
            </a:r>
            <a:r>
              <a:rPr lang="pt-BR" sz="1800" kern="100" dirty="0">
                <a:effectLst/>
                <a:latin typeface="Aptos" panose="02110004020202020204"/>
                <a:ea typeface="Aptos" panose="02110004020202020204"/>
                <a:cs typeface="Times New Roman" panose="02020603050405020304" pitchFamily="18" charset="0"/>
              </a:rPr>
              <a:t> 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pt-BR" sz="1800" kern="100" dirty="0">
                <a:effectLst/>
                <a:latin typeface="Aptos" panose="02110004020202020204"/>
                <a:ea typeface="Aptos" panose="02110004020202020204"/>
                <a:cs typeface="Times New Roman" panose="02020603050405020304" pitchFamily="18" charset="0"/>
              </a:rPr>
              <a:t>LEI Nº 12.288, DE 20 DE JULHO DE 2010, que “Institui o Estatuto da Igualdade Racial; altera as Leis nos 7.716, de 5 de janeiro de 1989, 9.029, de 13 de abril de 1995, 7.347, de 24 de julho de 1985, e 10.778, de 24 de novembro de 2003</a:t>
            </a:r>
          </a:p>
          <a:p>
            <a:pPr marL="457200" algn="just">
              <a:lnSpc>
                <a:spcPct val="115000"/>
              </a:lnSpc>
            </a:pPr>
            <a:r>
              <a:rPr lang="pt-BR" sz="1800" u="sng" kern="100" dirty="0">
                <a:solidFill>
                  <a:srgbClr val="467886"/>
                </a:solidFill>
                <a:effectLst/>
                <a:latin typeface="Aptos" panose="02110004020202020204"/>
                <a:ea typeface="Aptos" panose="02110004020202020204"/>
                <a:cs typeface="Times New Roman" panose="02020603050405020304" pitchFamily="18" charset="0"/>
                <a:hlinkClick r:id="rId4"/>
              </a:rPr>
              <a:t>https://www.planalto.gov.br/ccivil_03/_ato2007-2010/2010/lei/l12288.htm</a:t>
            </a:r>
            <a:r>
              <a:rPr lang="pt-BR" sz="1800" kern="100" dirty="0">
                <a:effectLst/>
                <a:latin typeface="Aptos" panose="02110004020202020204"/>
                <a:ea typeface="Aptos" panose="02110004020202020204"/>
                <a:cs typeface="Times New Roman" panose="02020603050405020304" pitchFamily="18" charset="0"/>
              </a:rPr>
              <a:t> 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pt-BR" sz="1800" kern="100" dirty="0">
                <a:effectLst/>
                <a:latin typeface="Aptos" panose="02110004020202020204"/>
                <a:ea typeface="Aptos" panose="02110004020202020204"/>
                <a:cs typeface="Times New Roman" panose="02020603050405020304" pitchFamily="18" charset="0"/>
              </a:rPr>
              <a:t>DECRETO Nº 6.872, DE 4 DE JUNHO DE 2009, que “Aprova o Plano Nacional de Promoção da Igualdade Racial - PLANAPIR, e institui o seu Comitê de Articulação e Monitoramento”. </a:t>
            </a:r>
            <a:r>
              <a:rPr lang="pt-BR" sz="1800" u="sng" kern="100" dirty="0">
                <a:solidFill>
                  <a:srgbClr val="467886"/>
                </a:solidFill>
                <a:effectLst/>
                <a:latin typeface="Aptos" panose="02110004020202020204"/>
                <a:ea typeface="Aptos" panose="02110004020202020204"/>
                <a:cs typeface="Times New Roman" panose="02020603050405020304" pitchFamily="18" charset="0"/>
                <a:hlinkClick r:id="rId5"/>
              </a:rPr>
              <a:t>https://www.planalto.gov.br/ccivil_03/_ato2007-2010/2009/decreto/d6872.htm</a:t>
            </a:r>
            <a:r>
              <a:rPr lang="pt-BR" sz="1800" kern="100" dirty="0">
                <a:effectLst/>
                <a:latin typeface="Aptos" panose="02110004020202020204"/>
                <a:ea typeface="Aptos" panose="02110004020202020204"/>
                <a:cs typeface="Times New Roman" panose="02020603050405020304" pitchFamily="18" charset="0"/>
              </a:rPr>
              <a:t> (</a:t>
            </a:r>
            <a:r>
              <a:rPr lang="pt-BR" sz="1800" kern="100" dirty="0" err="1">
                <a:effectLst/>
                <a:latin typeface="Aptos" panose="02110004020202020204"/>
                <a:ea typeface="Aptos" panose="02110004020202020204"/>
                <a:cs typeface="Times New Roman" panose="02020603050405020304" pitchFamily="18" charset="0"/>
              </a:rPr>
              <a:t>ARTs</a:t>
            </a:r>
            <a:r>
              <a:rPr lang="pt-BR" sz="1800" kern="100" dirty="0">
                <a:effectLst/>
                <a:latin typeface="Aptos" panose="02110004020202020204"/>
                <a:ea typeface="Aptos" panose="02110004020202020204"/>
                <a:cs typeface="Times New Roman" panose="02020603050405020304" pitchFamily="18" charset="0"/>
              </a:rPr>
              <a:t>. 3º ao 9º revogados pelo DECRETO Nº 10.087/2019 – linhas gerais, revoga a existência do Comitê). No entanto, o Plano Nacional de Promoção da Igualdade Racial – PLANAPIR, nos termos do Anexo, continua vigente.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t-BR" sz="1800" kern="100" dirty="0">
                <a:effectLst/>
                <a:latin typeface="Aptos" panose="02110004020202020204"/>
                <a:ea typeface="Aptos" panose="02110004020202020204"/>
                <a:cs typeface="Times New Roman" panose="02020603050405020304" pitchFamily="18" charset="0"/>
              </a:rPr>
              <a:t> DECRETO Nº 8.136, DE 5 DE NOVEMBRO DE 2013, que “Aprova o regulamento do Sistema Nacional de Promoção da Igualdade Racial - </a:t>
            </a:r>
            <a:r>
              <a:rPr lang="pt-BR" sz="1800" kern="100" dirty="0" err="1">
                <a:effectLst/>
                <a:latin typeface="Aptos" panose="02110004020202020204"/>
                <a:ea typeface="Aptos" panose="02110004020202020204"/>
                <a:cs typeface="Times New Roman" panose="02020603050405020304" pitchFamily="18" charset="0"/>
              </a:rPr>
              <a:t>Sinapir</a:t>
            </a:r>
            <a:r>
              <a:rPr lang="pt-BR" sz="1800" kern="100" dirty="0">
                <a:effectLst/>
                <a:latin typeface="Aptos" panose="02110004020202020204"/>
                <a:ea typeface="Aptos" panose="02110004020202020204"/>
                <a:cs typeface="Times New Roman" panose="02020603050405020304" pitchFamily="18" charset="0"/>
              </a:rPr>
              <a:t>, instituído pela Lei nº 12.288, de 20 de julho de 2010”. </a:t>
            </a:r>
            <a:r>
              <a:rPr lang="pt-BR" sz="1800" u="sng" dirty="0">
                <a:solidFill>
                  <a:srgbClr val="467886"/>
                </a:solidFill>
                <a:effectLst/>
                <a:latin typeface="Aptos" panose="02110004020202020204"/>
                <a:ea typeface="Aptos" panose="02110004020202020204"/>
                <a:cs typeface="Times New Roman" panose="02020603050405020304" pitchFamily="18" charset="0"/>
                <a:hlinkClick r:id="rId6"/>
              </a:rPr>
              <a:t>https://www.planalto.gov.br/ccivil_03/_Ato2011-2014/2013/Decreto/D8136.htm</a:t>
            </a:r>
            <a:endParaRPr lang="pt-BR" sz="2400" b="1" u="sng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04C1092-764B-7D50-856C-BBE30737D9BC}"/>
              </a:ext>
            </a:extLst>
          </p:cNvPr>
          <p:cNvSpPr txBox="1"/>
          <p:nvPr/>
        </p:nvSpPr>
        <p:spPr>
          <a:xfrm>
            <a:off x="923623" y="5961671"/>
            <a:ext cx="10344750" cy="646331"/>
          </a:xfrm>
          <a:prstGeom prst="rect">
            <a:avLst/>
          </a:prstGeom>
          <a:noFill/>
          <a:ln w="38100">
            <a:noFill/>
            <a:bevel/>
          </a:ln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3600" b="1" i="1" dirty="0">
                <a:solidFill>
                  <a:srgbClr val="FF0000"/>
                </a:solidFill>
              </a:rPr>
              <a:t>Muito obrigada!</a:t>
            </a:r>
          </a:p>
        </p:txBody>
      </p:sp>
    </p:spTree>
    <p:extLst>
      <p:ext uri="{BB962C8B-B14F-4D97-AF65-F5344CB8AC3E}">
        <p14:creationId xmlns:p14="http://schemas.microsoft.com/office/powerpoint/2010/main" val="4257474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404AD7E-7FD8-92C8-53E0-4FE2144E93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10" r="15065"/>
          <a:stretch>
            <a:fillRect/>
          </a:stretch>
        </p:blipFill>
        <p:spPr bwMode="auto">
          <a:xfrm>
            <a:off x="3949542" y="179146"/>
            <a:ext cx="4289866" cy="2709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4AE3649-BE18-46B8-A71A-D80FDC118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843" y="3429000"/>
            <a:ext cx="11597264" cy="2479729"/>
          </a:xfrm>
        </p:spPr>
        <p:txBody>
          <a:bodyPr vert="horz" lIns="91440" tIns="45720" rIns="91440" bIns="45720" rtlCol="0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/>
              <a:t>OBJETIVO GERAL</a:t>
            </a:r>
            <a:br>
              <a:rPr lang="en-US" sz="2800" b="1" dirty="0"/>
            </a:br>
            <a:r>
              <a:rPr lang="en-US" sz="2800" b="1" dirty="0"/>
              <a:t>Sob o </a:t>
            </a:r>
            <a:r>
              <a:rPr lang="en-US" sz="2800" b="1" dirty="0" err="1"/>
              <a:t>ponto</a:t>
            </a:r>
            <a:r>
              <a:rPr lang="en-US" sz="2800" b="1" dirty="0"/>
              <a:t> vista do </a:t>
            </a:r>
            <a:r>
              <a:rPr lang="en-US" sz="2800" b="1" dirty="0" err="1"/>
              <a:t>orçamento</a:t>
            </a:r>
            <a:r>
              <a:rPr lang="en-US" sz="2800" b="1" dirty="0"/>
              <a:t> </a:t>
            </a:r>
            <a:r>
              <a:rPr lang="en-US" sz="2800" b="1" dirty="0" err="1"/>
              <a:t>público</a:t>
            </a:r>
            <a:r>
              <a:rPr lang="en-US" sz="2800" b="1" dirty="0"/>
              <a:t>, </a:t>
            </a:r>
            <a:r>
              <a:rPr lang="en-US" sz="2800" b="1" dirty="0" err="1"/>
              <a:t>apresentar</a:t>
            </a:r>
            <a:r>
              <a:rPr lang="en-US" sz="2800" b="1" dirty="0"/>
              <a:t> </a:t>
            </a:r>
            <a:r>
              <a:rPr lang="en-US" sz="2800" b="1" dirty="0" err="1"/>
              <a:t>pontos</a:t>
            </a:r>
            <a:r>
              <a:rPr lang="en-US" sz="2800" b="1" dirty="0"/>
              <a:t> </a:t>
            </a:r>
            <a:r>
              <a:rPr lang="en-US" sz="2800" b="1" dirty="0" err="1"/>
              <a:t>diferenciadores</a:t>
            </a:r>
            <a:r>
              <a:rPr lang="en-US" sz="2800" b="1" dirty="0"/>
              <a:t> para </a:t>
            </a:r>
            <a:r>
              <a:rPr lang="en-US" sz="2800" b="1" dirty="0" err="1"/>
              <a:t>efetivo</a:t>
            </a:r>
            <a:r>
              <a:rPr lang="en-US" sz="2800" b="1" dirty="0"/>
              <a:t> </a:t>
            </a:r>
            <a:r>
              <a:rPr lang="en-US" sz="2800" b="1" dirty="0" err="1"/>
              <a:t>financiamento</a:t>
            </a:r>
            <a:r>
              <a:rPr lang="en-US" sz="2800" b="1" dirty="0"/>
              <a:t> de </a:t>
            </a:r>
            <a:r>
              <a:rPr lang="en-US" sz="2800" b="1" dirty="0" err="1"/>
              <a:t>políticas</a:t>
            </a:r>
            <a:r>
              <a:rPr lang="en-US" sz="2800" b="1" dirty="0"/>
              <a:t> </a:t>
            </a:r>
            <a:r>
              <a:rPr lang="en-US" sz="2800" b="1" dirty="0" err="1"/>
              <a:t>públicas</a:t>
            </a:r>
            <a:r>
              <a:rPr lang="en-US" sz="2800" b="1" dirty="0"/>
              <a:t> </a:t>
            </a:r>
            <a:r>
              <a:rPr lang="en-US" sz="2800" b="1" dirty="0" err="1"/>
              <a:t>relacionadas</a:t>
            </a:r>
            <a:r>
              <a:rPr lang="en-US" sz="2800" b="1" dirty="0"/>
              <a:t> à </a:t>
            </a:r>
            <a:r>
              <a:rPr lang="en-US" sz="2800" b="1" dirty="0" err="1"/>
              <a:t>promoção</a:t>
            </a:r>
            <a:r>
              <a:rPr lang="en-US" sz="2800" b="1" dirty="0"/>
              <a:t> da </a:t>
            </a:r>
            <a:r>
              <a:rPr lang="en-US" sz="2800" b="1" dirty="0" err="1"/>
              <a:t>igualdade</a:t>
            </a:r>
            <a:r>
              <a:rPr lang="en-US" sz="2800" b="1" dirty="0"/>
              <a:t> racial no </a:t>
            </a:r>
            <a:r>
              <a:rPr lang="en-US" sz="2800" b="1" dirty="0" err="1"/>
              <a:t>Brasil</a:t>
            </a:r>
            <a:r>
              <a:rPr lang="en-US" sz="28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3997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4A2674-2A94-B94F-8D8D-D6D536A5DC08}"/>
              </a:ext>
            </a:extLst>
          </p:cNvPr>
          <p:cNvSpPr txBox="1"/>
          <p:nvPr/>
        </p:nvSpPr>
        <p:spPr>
          <a:xfrm>
            <a:off x="213360" y="492142"/>
            <a:ext cx="11607337" cy="64633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3600" b="1" u="sng" spc="-145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DESIGUALDADE RACIAL NÃO PROBLEMA PONTUAL!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1AC57F74-65E7-4F52-9976-53752DB2AB36}"/>
              </a:ext>
            </a:extLst>
          </p:cNvPr>
          <p:cNvSpPr txBox="1"/>
          <p:nvPr/>
        </p:nvSpPr>
        <p:spPr>
          <a:xfrm>
            <a:off x="923625" y="1749209"/>
            <a:ext cx="10344750" cy="34778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/>
            </a:solidFill>
            <a:bevel/>
          </a:ln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3600" b="1" dirty="0"/>
              <a:t>Ao contrário, </a:t>
            </a:r>
            <a:r>
              <a:rPr lang="pt-BR" sz="4400" b="1" dirty="0"/>
              <a:t>É UM </a:t>
            </a:r>
            <a:r>
              <a:rPr lang="pt-BR" sz="4400" b="1" u="sng" dirty="0"/>
              <a:t>ESTADO GENERALIZADO DE PENSAMENTOS, AÇÕES E DECISÕES</a:t>
            </a:r>
            <a:r>
              <a:rPr lang="pt-BR" sz="4400" b="1" dirty="0"/>
              <a:t>, CONSCIENTES OU NÃO, QUE </a:t>
            </a:r>
            <a:r>
              <a:rPr lang="pt-BR" sz="4400" b="1" u="sng" dirty="0"/>
              <a:t>RESULTAM</a:t>
            </a:r>
            <a:r>
              <a:rPr lang="pt-BR" sz="4400" b="1" dirty="0"/>
              <a:t> EM UM </a:t>
            </a:r>
            <a:r>
              <a:rPr lang="pt-BR" sz="4400" b="1" u="sng" dirty="0"/>
              <a:t>SISTEMA QUE EXCLUI MUITOS DO ACESSO A OPORTUNIDADES E DIREITOS</a:t>
            </a:r>
            <a:r>
              <a:rPr lang="pt-BR" sz="4400" b="1" dirty="0"/>
              <a:t>.</a:t>
            </a:r>
            <a:endParaRPr lang="pt-BR" sz="4400" b="1" i="1" dirty="0"/>
          </a:p>
        </p:txBody>
      </p:sp>
    </p:spTree>
    <p:extLst>
      <p:ext uri="{BB962C8B-B14F-4D97-AF65-F5344CB8AC3E}">
        <p14:creationId xmlns:p14="http://schemas.microsoft.com/office/powerpoint/2010/main" val="570351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4A2674-2A94-B94F-8D8D-D6D536A5DC08}"/>
              </a:ext>
            </a:extLst>
          </p:cNvPr>
          <p:cNvSpPr txBox="1"/>
          <p:nvPr/>
        </p:nvSpPr>
        <p:spPr>
          <a:xfrm>
            <a:off x="292330" y="0"/>
            <a:ext cx="11607337" cy="95410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2800" b="1" spc="-145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VENCENDO A DESIGUALDADE RACIAL: </a:t>
            </a:r>
          </a:p>
          <a:p>
            <a:pPr algn="ctr"/>
            <a:r>
              <a:rPr lang="en-US" sz="2800" b="1" spc="-145" dirty="0" err="1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mandatória</a:t>
            </a:r>
            <a:r>
              <a:rPr lang="en-US" sz="2800" b="1" spc="-145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 ATUAÇÃO SISTÊMICA do </a:t>
            </a:r>
            <a:r>
              <a:rPr lang="en-US" sz="2800" b="1" spc="-145" dirty="0" err="1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Poder</a:t>
            </a:r>
            <a:r>
              <a:rPr lang="en-US" sz="2800" b="1" spc="-145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 Público!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1AC57F74-65E7-4F52-9976-53752DB2AB36}"/>
              </a:ext>
            </a:extLst>
          </p:cNvPr>
          <p:cNvSpPr txBox="1"/>
          <p:nvPr/>
        </p:nvSpPr>
        <p:spPr>
          <a:xfrm>
            <a:off x="292330" y="1182707"/>
            <a:ext cx="11607337" cy="527836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/>
            </a:solidFill>
            <a:bevel/>
          </a:ln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2700" b="1" dirty="0"/>
              <a:t>A </a:t>
            </a:r>
            <a:r>
              <a:rPr lang="pt-BR" sz="2700" b="1" dirty="0">
                <a:highlight>
                  <a:srgbClr val="FFFF00"/>
                </a:highlight>
              </a:rPr>
              <a:t>adoção de medidas</a:t>
            </a:r>
            <a:r>
              <a:rPr lang="pt-BR" sz="2700" b="1" dirty="0"/>
              <a:t> de promoção da igualdade racial deve ter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2700" b="1" dirty="0">
                <a:highlight>
                  <a:srgbClr val="FFFF00"/>
                </a:highlight>
              </a:rPr>
              <a:t>CARÁTER SISTÊMICO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700" u="sng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medidas institucionais de impacto regulatório </a:t>
            </a:r>
            <a:r>
              <a:rPr lang="pt-BR" sz="27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para o setor privado da sociedade: incentivos e sanções para orientar comportamentos e ações, a exemplo do estabelecimento de cotas e punições pela prática de racismo;</a:t>
            </a:r>
            <a:endParaRPr lang="pt-BR" sz="2700" b="1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700" u="sng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medidas institucionais de implantação de análise </a:t>
            </a:r>
            <a:r>
              <a:rPr lang="pt-BR" sz="2700" u="sng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ex</a:t>
            </a:r>
            <a:r>
              <a:rPr lang="pt-BR" sz="2700" u="sng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ante de impacto racial na formulação de todas as políticas públicas</a:t>
            </a:r>
            <a:r>
              <a:rPr lang="pt-BR" sz="27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para identificar e eliminar o racismo silencioso instalado na prestação de serviços públicos de segurança, saúde e saneamento urbano, por exemplo; e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7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700" u="sng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medidas programáticas para combater problemas crônicos de elevada gravidade</a:t>
            </a:r>
            <a:r>
              <a:rPr lang="pt-BR" sz="27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como o homicídio de jovens negros na periferia das metrópoles.</a:t>
            </a:r>
            <a:endParaRPr lang="pt-BR" sz="2700" b="1" i="1" dirty="0"/>
          </a:p>
        </p:txBody>
      </p:sp>
    </p:spTree>
    <p:extLst>
      <p:ext uri="{BB962C8B-B14F-4D97-AF65-F5344CB8AC3E}">
        <p14:creationId xmlns:p14="http://schemas.microsoft.com/office/powerpoint/2010/main" val="1497154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4A2674-2A94-B94F-8D8D-D6D536A5DC08}"/>
              </a:ext>
            </a:extLst>
          </p:cNvPr>
          <p:cNvSpPr txBox="1"/>
          <p:nvPr/>
        </p:nvSpPr>
        <p:spPr>
          <a:xfrm>
            <a:off x="292331" y="375248"/>
            <a:ext cx="11607337" cy="280128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u="sng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 </a:t>
            </a:r>
            <a:r>
              <a:rPr lang="en-US" sz="3600" b="1" u="sng" dirty="0" err="1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notícia</a:t>
            </a:r>
            <a:r>
              <a:rPr lang="en-US" sz="3600" b="1" u="sng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 triste...</a:t>
            </a:r>
          </a:p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Os</a:t>
            </a:r>
            <a:r>
              <a:rPr lang="en-US" sz="28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aspectos</a:t>
            </a:r>
            <a:r>
              <a:rPr lang="en-US" sz="28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apontados</a:t>
            </a:r>
            <a:r>
              <a:rPr lang="en-US" sz="28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, </a:t>
            </a:r>
            <a:r>
              <a:rPr lang="en-US" sz="2800" b="1" dirty="0" err="1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em</a:t>
            </a:r>
            <a:r>
              <a:rPr lang="en-US" sz="28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 especial o CARÁTER SISTÊMICO, </a:t>
            </a:r>
            <a:r>
              <a:rPr lang="en-US" sz="2800" b="1" dirty="0" err="1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mostram</a:t>
            </a:r>
            <a:r>
              <a:rPr lang="en-US" sz="28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 que </a:t>
            </a:r>
            <a:r>
              <a:rPr lang="en-US" sz="2800" b="1" u="sng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NENHUM FUNDO </a:t>
            </a:r>
            <a:r>
              <a:rPr lang="en-US" sz="2800" b="1" dirty="0" err="1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teria</a:t>
            </a:r>
            <a:r>
              <a:rPr lang="en-US" sz="28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capacidade</a:t>
            </a:r>
            <a:r>
              <a:rPr lang="en-US" sz="28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 de, ISOLADAMENTE, </a:t>
            </a:r>
            <a:r>
              <a:rPr lang="en-US" sz="2800" b="1" dirty="0" err="1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alterar</a:t>
            </a:r>
            <a:r>
              <a:rPr lang="en-US" sz="28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 com </a:t>
            </a:r>
            <a:r>
              <a:rPr lang="en-US" sz="2800" b="1" dirty="0" err="1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eficácia</a:t>
            </a:r>
            <a:r>
              <a:rPr lang="en-US" sz="28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 o </a:t>
            </a:r>
            <a:r>
              <a:rPr lang="en-US" sz="2800" b="1" dirty="0" err="1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problema</a:t>
            </a:r>
            <a:r>
              <a:rPr lang="en-US" sz="28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 ESTRUTURAL da </a:t>
            </a:r>
            <a:r>
              <a:rPr lang="en-US" sz="2800" b="1" dirty="0" err="1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desigualdade</a:t>
            </a:r>
            <a:r>
              <a:rPr lang="en-US" sz="28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 racial!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1AC57F74-65E7-4F52-9976-53752DB2AB36}"/>
              </a:ext>
            </a:extLst>
          </p:cNvPr>
          <p:cNvSpPr txBox="1"/>
          <p:nvPr/>
        </p:nvSpPr>
        <p:spPr>
          <a:xfrm>
            <a:off x="292331" y="3429000"/>
            <a:ext cx="11718855" cy="265335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/>
            </a:solidFill>
            <a:beve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3600" b="1" dirty="0"/>
              <a:t>Medidas mais efetivas apontam para a</a:t>
            </a:r>
          </a:p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1000"/>
              </a:spcAft>
            </a:pPr>
            <a:r>
              <a:rPr lang="pt-BR" sz="3600" b="1" u="sng" dirty="0">
                <a:highlight>
                  <a:srgbClr val="FFFF00"/>
                </a:highlight>
              </a:rPr>
              <a:t>implantação de CRITÉRIO DE RAÇA na formulação e execução do orçamento como um todo</a:t>
            </a:r>
            <a:r>
              <a:rPr lang="pt-BR" sz="3600" b="1" u="sng" dirty="0"/>
              <a:t>.</a:t>
            </a:r>
            <a:endParaRPr lang="pt-BR" sz="3600" b="1" i="1" u="sng" dirty="0"/>
          </a:p>
        </p:txBody>
      </p:sp>
    </p:spTree>
    <p:extLst>
      <p:ext uri="{BB962C8B-B14F-4D97-AF65-F5344CB8AC3E}">
        <p14:creationId xmlns:p14="http://schemas.microsoft.com/office/powerpoint/2010/main" val="682714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aixaDeTexto 18">
            <a:extLst>
              <a:ext uri="{FF2B5EF4-FFF2-40B4-BE49-F238E27FC236}">
                <a16:creationId xmlns:a16="http://schemas.microsoft.com/office/drawing/2014/main" id="{1AC57F74-65E7-4F52-9976-53752DB2AB36}"/>
              </a:ext>
            </a:extLst>
          </p:cNvPr>
          <p:cNvSpPr txBox="1"/>
          <p:nvPr/>
        </p:nvSpPr>
        <p:spPr>
          <a:xfrm>
            <a:off x="465988" y="291386"/>
            <a:ext cx="11260022" cy="470898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/>
            </a:solidFill>
            <a:bevel/>
          </a:ln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/>
              <a:t>Recursos orçamentários são certamente necessários para financiar medidas TRANSVERSAIS de construção de capacidade para atuação de todos os setores de governo, tais quais as seguintes: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b="1" dirty="0"/>
              <a:t>conscientização da sociedade;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b="1" dirty="0"/>
              <a:t>realização de pesquisas;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b="1" dirty="0"/>
              <a:t>coleta de dados;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b="1" dirty="0"/>
              <a:t>elaboração de metodologias;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b="1" dirty="0"/>
              <a:t>adequação de classificadores e marcadores das bases de dados; e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b="1" dirty="0"/>
              <a:t>adequação dos processos de trabalho e de decisão em relação à repercussão sobre pessoas não-brancas de tudo que o governo faz.</a:t>
            </a:r>
            <a:endParaRPr lang="pt-BR" sz="2400" b="1" i="1" u="sng" dirty="0"/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id="{A4CC4DAF-2387-2806-4954-F466204C0DDD}"/>
              </a:ext>
            </a:extLst>
          </p:cNvPr>
          <p:cNvSpPr txBox="1"/>
          <p:nvPr/>
        </p:nvSpPr>
        <p:spPr>
          <a:xfrm>
            <a:off x="185175" y="5168769"/>
            <a:ext cx="11821649" cy="113672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 anchor="b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pt-BR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Observe-se que a maior parte dessas ações dizem respeito a financiar uma remodelação da administração pública, com ações “para dentro”. Assim remodeladas, </a:t>
            </a:r>
            <a:r>
              <a:rPr lang="pt-BR" sz="20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todas as políticas públicas, ORGANICAMENTE, seriam portadoras de recursos para atuar sobre o racismo instalado</a:t>
            </a:r>
            <a:r>
              <a:rPr lang="pt-BR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6618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4A2674-2A94-B94F-8D8D-D6D536A5DC08}"/>
              </a:ext>
            </a:extLst>
          </p:cNvPr>
          <p:cNvSpPr txBox="1"/>
          <p:nvPr/>
        </p:nvSpPr>
        <p:spPr>
          <a:xfrm>
            <a:off x="292330" y="430887"/>
            <a:ext cx="11607337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2800" b="1" spc="-145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ESFORÇO INICIAL NO ÂMBITO DO ORÇAMENTO PÚBLICO: PPA 2024-2027!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1AC57F74-65E7-4F52-9976-53752DB2AB36}"/>
              </a:ext>
            </a:extLst>
          </p:cNvPr>
          <p:cNvSpPr txBox="1"/>
          <p:nvPr/>
        </p:nvSpPr>
        <p:spPr>
          <a:xfrm>
            <a:off x="292330" y="993814"/>
            <a:ext cx="11607336" cy="5570756"/>
          </a:xfrm>
          <a:prstGeom prst="rect">
            <a:avLst/>
          </a:prstGeom>
          <a:noFill/>
          <a:ln w="38100">
            <a:noFill/>
            <a:bevel/>
          </a:ln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700" b="1" dirty="0"/>
              <a:t>Adoção INÉDITA no PPA 2024-2027 </a:t>
            </a:r>
            <a:r>
              <a:rPr lang="pt-BR" sz="2800" b="1" dirty="0"/>
              <a:t>da </a:t>
            </a:r>
            <a:r>
              <a:rPr lang="pt-BR" sz="2800" b="1" dirty="0">
                <a:highlight>
                  <a:srgbClr val="FFFF00"/>
                </a:highlight>
              </a:rPr>
              <a:t>Agenda Transversal da Igualdade Racial</a:t>
            </a:r>
            <a:r>
              <a:rPr lang="pt-BR" sz="2800" b="1" dirty="0"/>
              <a:t>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800" b="1" dirty="0"/>
              <a:t>O que é: </a:t>
            </a:r>
            <a:r>
              <a:rPr lang="pt-BR" sz="2800" dirty="0"/>
              <a:t>instrumento do governo federal que reúne políticas públicas para combater o racismo e garantir direitos à população negra, quilombola, de terreiro, de matriz africana e cigana</a:t>
            </a:r>
            <a:r>
              <a:rPr lang="pt-BR" sz="2800" b="0" i="0" dirty="0">
                <a:solidFill>
                  <a:srgbClr val="0A0A0A"/>
                </a:solidFill>
                <a:effectLst/>
                <a:latin typeface="Google Sans"/>
              </a:rPr>
              <a:t>. Instituída no Plano Plurianual (PPA) 2024-2027, ela busca dar transparência aos compromissos, monitorar e integrar ações de diversos órgãos federais, visando a superação de desigualdades e a promoção da equidade racial. 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800" b="1" dirty="0"/>
              <a:t>Principais características e objetivos</a:t>
            </a:r>
            <a:r>
              <a:rPr lang="pt-BR" sz="2800" dirty="0">
                <a:solidFill>
                  <a:srgbClr val="0A0A0A"/>
                </a:solidFill>
                <a:latin typeface="Google Sans"/>
              </a:rPr>
              <a:t>: transversalidade; monitoramento e avaliação; público-alvo; transparência; presença em todos os níveis do PPA, do estratégico ao operacional, envolvendo mais de 20 órgãos do governo federal e com orçamento dedicado.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3899533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4A2674-2A94-B94F-8D8D-D6D536A5DC08}"/>
              </a:ext>
            </a:extLst>
          </p:cNvPr>
          <p:cNvSpPr txBox="1"/>
          <p:nvPr/>
        </p:nvSpPr>
        <p:spPr>
          <a:xfrm>
            <a:off x="292330" y="430887"/>
            <a:ext cx="11607337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2800" b="1" spc="-145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ESFORÇO INICIAL NO ÂMBITO DO ORÇAMENTO PÚBLICO: PPA 2024-2027!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1AC57F74-65E7-4F52-9976-53752DB2AB36}"/>
              </a:ext>
            </a:extLst>
          </p:cNvPr>
          <p:cNvSpPr txBox="1"/>
          <p:nvPr/>
        </p:nvSpPr>
        <p:spPr>
          <a:xfrm>
            <a:off x="292330" y="993814"/>
            <a:ext cx="11607336" cy="5570756"/>
          </a:xfrm>
          <a:prstGeom prst="rect">
            <a:avLst/>
          </a:prstGeom>
          <a:noFill/>
          <a:ln w="38100">
            <a:noFill/>
            <a:bevel/>
          </a:ln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700" b="1" dirty="0"/>
              <a:t>Adoção INÉDITA no PPA 2024-2027 </a:t>
            </a:r>
            <a:r>
              <a:rPr lang="pt-BR" sz="2800" b="1" dirty="0"/>
              <a:t>da </a:t>
            </a:r>
            <a:r>
              <a:rPr lang="pt-BR" sz="2800" b="1" dirty="0">
                <a:highlight>
                  <a:srgbClr val="FFFF00"/>
                </a:highlight>
              </a:rPr>
              <a:t>Agenda Transversal da Igualdade Racial</a:t>
            </a:r>
            <a:r>
              <a:rPr lang="pt-BR" sz="2800" b="1" dirty="0"/>
              <a:t>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800" b="1" dirty="0"/>
              <a:t>O que é: </a:t>
            </a:r>
            <a:r>
              <a:rPr lang="pt-BR" sz="2800" dirty="0"/>
              <a:t>instrumento do governo federal que reúne políticas públicas para combater o racismo e garantir direitos à população negra, quilombola, de terreiro, de matriz africana e cigana</a:t>
            </a:r>
            <a:r>
              <a:rPr lang="pt-BR" sz="2800" b="0" i="0" dirty="0">
                <a:solidFill>
                  <a:srgbClr val="0A0A0A"/>
                </a:solidFill>
                <a:effectLst/>
                <a:latin typeface="Google Sans"/>
              </a:rPr>
              <a:t>. Instituída no Plano Plurianual (PPA) 2024-2027, ela busca dar transparência aos compromissos, monitorar e integrar ações de diversos órgãos federais, visando a superação de desigualdades e a promoção da equidade racial. 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800" b="1" dirty="0"/>
              <a:t>Principais características e objetivos</a:t>
            </a:r>
            <a:r>
              <a:rPr lang="pt-BR" sz="2800" dirty="0">
                <a:solidFill>
                  <a:srgbClr val="0A0A0A"/>
                </a:solidFill>
                <a:latin typeface="Google Sans"/>
              </a:rPr>
              <a:t>: transversalidade; monitoramento e avaliação; público-alvo; transparência; presença em todos os níveis do PPA, do estratégico ao operacional, envolvendo mais de 20 órgãos do governo federal e com orçamento dedicado.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11387151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2498</Words>
  <Application>Microsoft Office PowerPoint</Application>
  <PresentationFormat>Widescreen</PresentationFormat>
  <Paragraphs>132</Paragraphs>
  <Slides>20</Slides>
  <Notes>20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9" baseType="lpstr">
      <vt:lpstr>Aptos</vt:lpstr>
      <vt:lpstr>Arial</vt:lpstr>
      <vt:lpstr>Calibri</vt:lpstr>
      <vt:lpstr>Calibri Light</vt:lpstr>
      <vt:lpstr>Google Sans</vt:lpstr>
      <vt:lpstr>Poppins</vt:lpstr>
      <vt:lpstr>Times New Roman</vt:lpstr>
      <vt:lpstr>Wingdings</vt:lpstr>
      <vt:lpstr>Tema do Office</vt:lpstr>
      <vt:lpstr>FINANCIAMENTO DE POLÍTICAS PÚBLICAS DE PROMOÇÃO DA IGUADADE RACIAL NO BRASIL:  uma análise sob a ótica do orçamento público.</vt:lpstr>
      <vt:lpstr>Consultores de Orçamento do Senado Federal elaboradores da abordagem a ser apresentada: Helena Assaf Bastos Marcelo de Sousa Teixeira Rita de Cássia Leal Fonseca dos Santos</vt:lpstr>
      <vt:lpstr>OBJETIVO GERAL Sob o ponto vista do orçamento público, apresentar pontos diferenciadores para efetivo financiamento de políticas públicas relacionadas à promoção da igualdade racial no Brasil.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2023-03-28T15:23:00Z</dcterms:created>
  <dcterms:modified xsi:type="dcterms:W3CDTF">2025-11-13T01:13:10Z</dcterms:modified>
</cp:coreProperties>
</file>