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63EE6F8-8659-4D00-8D8C-2115523E2094}" type="datetimeFigureOut">
              <a:rPr lang="en-US"/>
              <a:pPr/>
              <a:t>3/11/2014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CF4378F-0F04-44C7-A2A9-552605027979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BUENO, ALGUNOS DE USTEDES PUEDEN PREGUNTARSE: QUE ES QUE EL MUNDIAL DE 2014 (DOS MIL CATORCE) Y LAS OLIMPÍADAS DE 2016 (DOS MIL DIECISEIS) TIENEN QUE VER COM UNA CONFERENCIA QUE REUNE PERIODISTAS PARA DISCUTIR EL TEMA DEL AGUA?</a:t>
            </a:r>
            <a:endParaRPr lang="pt-BR" smtClean="0"/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F1694F-461F-4CD9-9F9D-075BB010E772}" type="slidenum">
              <a:rPr lang="pt-BR">
                <a:latin typeface="Arial" pitchFamily="34" charset="0"/>
                <a:cs typeface="Arial" pitchFamily="34" charset="0"/>
              </a:rPr>
              <a:pPr/>
              <a:t>1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3012" name="Espaço Reservado para Rodapé 3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 smtClean="0"/>
              <a:t>Estadios e Mobilidade Urbana</a:t>
            </a:r>
          </a:p>
        </p:txBody>
      </p:sp>
      <p:sp>
        <p:nvSpPr>
          <p:cNvPr id="55301" name="Espaço Reservado para Número de Slid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51312AEB-DDF5-A84F-9260-E99E89E793E5}" type="slidenum">
              <a:rPr lang="pt-BR">
                <a:cs typeface="Arial" charset="0"/>
              </a:rPr>
              <a:pPr/>
              <a:t>15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4036" name="Espaço Reservado para Rodapé 3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 smtClean="0"/>
              <a:t>Estadios e Mobilidade Urbana</a:t>
            </a:r>
          </a:p>
        </p:txBody>
      </p:sp>
      <p:sp>
        <p:nvSpPr>
          <p:cNvPr id="56325" name="Espaço Reservado para Número de Slid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4469521-8157-C043-922D-A230F3BB2B49}" type="slidenum">
              <a:rPr lang="pt-BR">
                <a:cs typeface="Arial" charset="0"/>
              </a:rPr>
              <a:pPr/>
              <a:t>16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5060" name="Espaço Reservado para Rodapé 3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 smtClean="0"/>
              <a:t>Estadios e Mobilidade Urbana</a:t>
            </a:r>
          </a:p>
        </p:txBody>
      </p:sp>
      <p:sp>
        <p:nvSpPr>
          <p:cNvPr id="57349" name="Espaço Reservado para Número de Slid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008E9D1-8325-AB40-8CA1-0B521704B294}" type="slidenum">
              <a:rPr lang="pt-BR">
                <a:cs typeface="Arial" charset="0"/>
              </a:rPr>
              <a:pPr/>
              <a:t>17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6084" name="Espaço Reservado para Rodapé 3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 smtClean="0"/>
              <a:t>Estadios e Mobilidade Urbana</a:t>
            </a:r>
          </a:p>
        </p:txBody>
      </p:sp>
      <p:sp>
        <p:nvSpPr>
          <p:cNvPr id="58373" name="Espaço Reservado para Número de Slid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746872B-1EF2-5D48-AF26-F2D683462FD7}" type="slidenum">
              <a:rPr lang="pt-BR">
                <a:cs typeface="Arial" charset="0"/>
              </a:rPr>
              <a:pPr/>
              <a:t>18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9156" name="Espaço Reservado para Rodapé 3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 smtClean="0"/>
              <a:t>Estadios e Mobilidade Urbana</a:t>
            </a:r>
          </a:p>
        </p:txBody>
      </p:sp>
      <p:sp>
        <p:nvSpPr>
          <p:cNvPr id="59397" name="Espaço Reservado para Número de Slid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83BA878-A640-4145-BFFA-2FB38E0C2B0C}" type="slidenum">
              <a:rPr lang="pt-BR">
                <a:cs typeface="Arial" charset="0"/>
              </a:rPr>
              <a:pPr/>
              <a:t>20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7108" name="Espaço Reservado para Rodapé 3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 smtClean="0"/>
              <a:t>Estadios e Mobilidade Urbana</a:t>
            </a:r>
          </a:p>
        </p:txBody>
      </p:sp>
      <p:sp>
        <p:nvSpPr>
          <p:cNvPr id="60421" name="Espaço Reservado para Número de Slid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168773E-F740-EF4F-BD99-A25EE1203BB1}" type="slidenum">
              <a:rPr lang="pt-BR">
                <a:cs typeface="Arial" charset="0"/>
              </a:rPr>
              <a:pPr/>
              <a:t>21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460D18F-EF51-5843-A3AA-19BA030C68F8}" type="slidenum">
              <a:rPr lang="pt-BR">
                <a:cs typeface="Arial" charset="0"/>
              </a:rPr>
              <a:pPr/>
              <a:t>23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0EAD53F-A072-8547-9E61-111621EF21E0}" type="slidenum">
              <a:rPr lang="en-US">
                <a:latin typeface="Arial" charset="0"/>
                <a:cs typeface="Arial" charset="0"/>
              </a:rPr>
              <a:pPr/>
              <a:t>40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6387" name="Espaço Reservado para Número de Slid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8411F6B-411C-4B90-BEAC-200C809ED28A}" type="slidenum">
              <a:rPr lang="pt-BR" sz="1200"/>
              <a:pPr algn="r"/>
              <a:t>2</a:t>
            </a:fld>
            <a:endParaRPr lang="pt-B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741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9512CF-8F42-4A25-B1E1-176F3343F98E}" type="slidenum">
              <a:rPr lang="pt-BR">
                <a:latin typeface="Arial" pitchFamily="34" charset="0"/>
                <a:cs typeface="Arial" pitchFamily="34" charset="0"/>
              </a:rPr>
              <a:pPr/>
              <a:t>3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843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61896F-275C-47CB-9448-B3D9BA5057CD}" type="slidenum">
              <a:rPr lang="pt-BR">
                <a:latin typeface="Arial" pitchFamily="34" charset="0"/>
                <a:cs typeface="Arial" pitchFamily="34" charset="0"/>
              </a:rPr>
              <a:pPr/>
              <a:t>4</a:t>
            </a:fld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EE785C-8513-481C-B445-9D80A38E021B}" type="slidenum">
              <a:rPr lang="en-US">
                <a:latin typeface="Arial" pitchFamily="34" charset="0"/>
                <a:cs typeface="Arial" pitchFamily="34" charset="0"/>
              </a:rPr>
              <a:pPr/>
              <a:t>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Maior parte das obras seria contratadas pelas administrações Estaduais ou Municipais, para serem geridas por elas.</a:t>
            </a:r>
          </a:p>
        </p:txBody>
      </p:sp>
      <p:sp>
        <p:nvSpPr>
          <p:cNvPr id="2048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D2D4417-B226-4061-82D1-A22B14EB0FEA}" type="slidenum">
              <a:rPr lang="pt-BR">
                <a:cs typeface="Arial" pitchFamily="34" charset="0"/>
              </a:rPr>
              <a:pPr/>
              <a:t>9</a:t>
            </a:fld>
            <a:endParaRPr lang="pt-BR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1507" name="Espaço Reservado para Rodapé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ea typeface="ＭＳ Ｐゴシック" charset="-128"/>
              </a:rPr>
              <a:t>Estadios e Mobilidade Urbana</a:t>
            </a:r>
          </a:p>
        </p:txBody>
      </p:sp>
      <p:sp>
        <p:nvSpPr>
          <p:cNvPr id="21508" name="Espaço Reservado para Número de Slide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B03EDE-1554-4B0F-B58A-F0FFB748DC97}" type="slidenum">
              <a:rPr lang="pt-BR">
                <a:cs typeface="Arial" pitchFamily="34" charset="0"/>
              </a:rPr>
              <a:pPr/>
              <a:t>10</a:t>
            </a:fld>
            <a:endParaRPr lang="pt-BR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940" name="Espaço Reservado para Rodapé 3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 smtClean="0"/>
              <a:t>Estadios e Mobilidade Urbana</a:t>
            </a:r>
          </a:p>
        </p:txBody>
      </p:sp>
      <p:sp>
        <p:nvSpPr>
          <p:cNvPr id="53253" name="Espaço Reservado para Número de Slid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6556C30-5E2D-2E41-95B9-8345C507DE01}" type="slidenum">
              <a:rPr lang="pt-BR">
                <a:cs typeface="Arial" charset="0"/>
              </a:rPr>
              <a:pPr/>
              <a:t>12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1988" name="Espaço Reservado para Rodapé 3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 smtClean="0"/>
              <a:t>Estadios e Mobilidade Urbana</a:t>
            </a:r>
          </a:p>
        </p:txBody>
      </p:sp>
      <p:sp>
        <p:nvSpPr>
          <p:cNvPr id="54277" name="Espaço Reservado para Número de Slid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79B5BD5-642D-ED49-A4B1-66873CB60078}" type="slidenum">
              <a:rPr lang="pt-BR">
                <a:cs typeface="Arial" charset="0"/>
              </a:rPr>
              <a:pPr/>
              <a:t>14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2C2CAD-F558-484D-BABB-709E29875747}" type="datetimeFigureOut">
              <a:rPr lang="en-US"/>
              <a:pPr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E4451-FF83-4002-9D72-C30EAC05908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8C8AD4-FBEF-4132-BE0E-FD9EF9DE54D7}" type="datetimeFigureOut">
              <a:rPr lang="en-US"/>
              <a:pPr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9DB6F-36E7-4E41-ACB6-5B2BB687821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3D3F20-2F9C-4D72-BCD6-69D3B4C04E7F}" type="datetimeFigureOut">
              <a:rPr lang="en-US"/>
              <a:pPr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6B1C3-1008-4C16-98FF-6E57BFE1707F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32CAE4-5DB6-48E4-AE30-BE34EA4B0C68}" type="datetimeFigureOut">
              <a:rPr lang="en-US"/>
              <a:pPr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C820F-6F6E-423A-A297-DEAF443573EE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191BDE-EC90-4201-B4F0-348345159627}" type="datetimeFigureOut">
              <a:rPr lang="en-US"/>
              <a:pPr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6671C-9857-4A18-A783-7AB05554B30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9078F1-27BB-4EBE-B0CB-830E16BEF82D}" type="datetimeFigureOut">
              <a:rPr lang="en-US"/>
              <a:pPr/>
              <a:t>3/11/2014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96C6D-E51A-4F62-A46E-C9431FB3C7A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4818E7-8B9B-406B-AD3E-18DA4A9675C4}" type="datetimeFigureOut">
              <a:rPr lang="en-US"/>
              <a:pPr/>
              <a:t>3/11/2014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6E607-F2A0-4022-BB3C-5C0B9ED97C8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9971E3-A453-4212-8C90-C95117937534}" type="datetimeFigureOut">
              <a:rPr lang="en-US"/>
              <a:pPr/>
              <a:t>3/11/2014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50A20-6CB2-495E-8092-F3D7ED433A5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C08F5B-2ACF-4FE3-87A5-484E681FC62D}" type="datetimeFigureOut">
              <a:rPr lang="en-US"/>
              <a:pPr/>
              <a:t>3/11/2014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6D6CF-0685-42CB-BCD4-11F31F1DA04F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DE5A0B-B097-491C-A923-6331228C1E16}" type="datetimeFigureOut">
              <a:rPr lang="en-US"/>
              <a:pPr/>
              <a:t>3/11/2014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EA1BD-42C3-4F01-895D-977FAB9AF31F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6DC2CA-25ED-4E6B-8B1C-1AA19DDC73B5}" type="datetimeFigureOut">
              <a:rPr lang="en-US"/>
              <a:pPr/>
              <a:t>3/11/2014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BE6E1-477A-4368-81BD-AB04E528C95F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B0BB0B7C-EC8F-4ACB-8A64-F356A25ACAA2}" type="datetimeFigureOut">
              <a:rPr lang="en-US"/>
              <a:pPr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F138C8F-9A90-4592-B837-C66FC2FABF0A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12" Type="http://schemas.openxmlformats.org/officeDocument/2006/relationships/image" Target="../media/image88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6" descr="Descanso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Descanso_1"/>
          <p:cNvPicPr>
            <a:picLocks noChangeAspect="1" noChangeArrowheads="1"/>
          </p:cNvPicPr>
          <p:nvPr/>
        </p:nvPicPr>
        <p:blipFill>
          <a:blip r:embed="rId4"/>
          <a:srcRect t="26898" r="46059"/>
          <a:stretch>
            <a:fillRect/>
          </a:stretch>
        </p:blipFill>
        <p:spPr bwMode="auto">
          <a:xfrm>
            <a:off x="0" y="1844675"/>
            <a:ext cx="4932363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Descanso"/>
          <p:cNvPicPr>
            <a:picLocks noChangeAspect="1" noChangeArrowheads="1"/>
          </p:cNvPicPr>
          <p:nvPr/>
        </p:nvPicPr>
        <p:blipFill>
          <a:blip r:embed="rId5"/>
          <a:srcRect t="22708" r="46059"/>
          <a:stretch>
            <a:fillRect/>
          </a:stretch>
        </p:blipFill>
        <p:spPr bwMode="auto">
          <a:xfrm>
            <a:off x="0" y="1557338"/>
            <a:ext cx="4932363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4572000" y="2857500"/>
            <a:ext cx="4357688" cy="1071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101" name="Imagem 4" descr="logo_portal2014_v2010_web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0" y="2349500"/>
            <a:ext cx="314325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179388" y="115888"/>
            <a:ext cx="3960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E68800"/>
                </a:solidFill>
                <a:latin typeface="Arial" pitchFamily="34" charset="0"/>
              </a:rPr>
              <a:t>www.portal2014.org.br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 descr="\\SERVER\Trabalhos\Sinaenco\PSD\jpg\Templat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1476375" y="5445125"/>
            <a:ext cx="4391025" cy="647700"/>
          </a:xfrm>
          <a:prstGeom prst="rect">
            <a:avLst/>
          </a:prstGeom>
          <a:gradFill rotWithShape="1">
            <a:gsLst>
              <a:gs pos="0">
                <a:srgbClr val="003300"/>
              </a:gs>
              <a:gs pos="100000">
                <a:srgbClr val="001700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1600" b="1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Públicos, a cargo dos Estados: Cuiabá, Manaus </a:t>
            </a:r>
          </a:p>
          <a:p>
            <a:r>
              <a:rPr lang="pt-BR" sz="1600" b="1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e Brasília</a:t>
            </a:r>
          </a:p>
        </p:txBody>
      </p:sp>
      <p:sp>
        <p:nvSpPr>
          <p:cNvPr id="13319" name="Rectangle 8"/>
          <p:cNvSpPr>
            <a:spLocks noChangeArrowheads="1"/>
          </p:cNvSpPr>
          <p:nvPr/>
        </p:nvSpPr>
        <p:spPr bwMode="auto">
          <a:xfrm>
            <a:off x="4284663" y="1700213"/>
            <a:ext cx="3959225" cy="576262"/>
          </a:xfrm>
          <a:prstGeom prst="rect">
            <a:avLst/>
          </a:prstGeom>
          <a:gradFill rotWithShape="1">
            <a:gsLst>
              <a:gs pos="0">
                <a:srgbClr val="003300"/>
              </a:gs>
              <a:gs pos="100000">
                <a:srgbClr val="001700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1600" b="1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Parcerias Público-Privadas: Belo Horizonte,  </a:t>
            </a:r>
          </a:p>
          <a:p>
            <a:r>
              <a:rPr lang="pt-BR" sz="1600" b="1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Salvador, Recife, Rio de Janeiro, Natal e Fortaleza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CaixaDeTexto 5"/>
          <p:cNvSpPr txBox="1">
            <a:spLocks noChangeArrowheads="1"/>
          </p:cNvSpPr>
          <p:nvPr/>
        </p:nvSpPr>
        <p:spPr bwMode="auto">
          <a:xfrm>
            <a:off x="468313" y="4113213"/>
            <a:ext cx="38893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Projetista: </a:t>
            </a:r>
            <a:r>
              <a:rPr lang="pt-BR" sz="1600">
                <a:solidFill>
                  <a:schemeClr val="bg1"/>
                </a:solidFill>
              </a:rPr>
              <a:t>BCMF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Construtora: </a:t>
            </a:r>
            <a:r>
              <a:rPr lang="pt-BR" sz="1600">
                <a:solidFill>
                  <a:schemeClr val="bg1"/>
                </a:solidFill>
              </a:rPr>
              <a:t>Construcap, Hegesa </a:t>
            </a:r>
            <a:r>
              <a:rPr lang="pt-BR" sz="1800">
                <a:solidFill>
                  <a:schemeClr val="bg1"/>
                </a:solidFill>
              </a:rPr>
              <a:t>e </a:t>
            </a:r>
            <a:r>
              <a:rPr lang="pt-BR" sz="1600">
                <a:solidFill>
                  <a:schemeClr val="bg1"/>
                </a:solidFill>
              </a:rPr>
              <a:t>Hap</a:t>
            </a:r>
            <a:br>
              <a:rPr lang="pt-BR" sz="1600">
                <a:solidFill>
                  <a:schemeClr val="bg1"/>
                </a:solidFill>
              </a:rPr>
            </a:br>
            <a:r>
              <a:rPr lang="pt-BR" sz="1800" b="1">
                <a:solidFill>
                  <a:schemeClr val="bg1"/>
                </a:solidFill>
              </a:rPr>
              <a:t>Investimento: </a:t>
            </a:r>
            <a:r>
              <a:rPr lang="pt-BR" sz="1600">
                <a:solidFill>
                  <a:schemeClr val="bg1"/>
                </a:solidFill>
              </a:rPr>
              <a:t>R$ 695 milhões </a:t>
            </a:r>
            <a:br>
              <a:rPr lang="pt-BR" sz="1600">
                <a:solidFill>
                  <a:schemeClr val="bg1"/>
                </a:solidFill>
              </a:rPr>
            </a:br>
            <a:r>
              <a:rPr lang="pt-BR" sz="1600">
                <a:solidFill>
                  <a:schemeClr val="bg1"/>
                </a:solidFill>
              </a:rPr>
              <a:t>(estádio e esplanada)</a:t>
            </a:r>
          </a:p>
          <a:p>
            <a:endParaRPr lang="pt-BR" sz="1800"/>
          </a:p>
        </p:txBody>
      </p:sp>
      <p:sp>
        <p:nvSpPr>
          <p:cNvPr id="10248" name="CaixaDeTexto 10"/>
          <p:cNvSpPr txBox="1">
            <a:spLocks noChangeArrowheads="1"/>
          </p:cNvSpPr>
          <p:nvPr/>
        </p:nvSpPr>
        <p:spPr bwMode="auto">
          <a:xfrm>
            <a:off x="5113338" y="4076700"/>
            <a:ext cx="351631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Modalidade:  </a:t>
            </a:r>
            <a:r>
              <a:rPr lang="pt-BR" sz="1600">
                <a:solidFill>
                  <a:schemeClr val="bg1"/>
                </a:solidFill>
              </a:rPr>
              <a:t>Parceria público-privada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Financiamento:  </a:t>
            </a:r>
            <a:r>
              <a:rPr lang="pt-BR" sz="1600">
                <a:solidFill>
                  <a:schemeClr val="bg1"/>
                </a:solidFill>
              </a:rPr>
              <a:t>R$ 400 milhões </a:t>
            </a:r>
            <a:br>
              <a:rPr lang="pt-BR" sz="1600">
                <a:solidFill>
                  <a:schemeClr val="bg1"/>
                </a:solidFill>
              </a:rPr>
            </a:br>
            <a:r>
              <a:rPr lang="pt-BR" sz="1800" b="1">
                <a:solidFill>
                  <a:schemeClr val="bg1"/>
                </a:solidFill>
              </a:rPr>
              <a:t>Estágio da Obra:  </a:t>
            </a:r>
            <a:r>
              <a:rPr lang="pt-BR" sz="1600">
                <a:solidFill>
                  <a:schemeClr val="bg1"/>
                </a:solidFill>
              </a:rPr>
              <a:t>Entregue em</a:t>
            </a:r>
            <a:br>
              <a:rPr lang="pt-BR" sz="1600">
                <a:solidFill>
                  <a:schemeClr val="bg1"/>
                </a:solidFill>
              </a:rPr>
            </a:br>
            <a:r>
              <a:rPr lang="pt-BR" sz="1600">
                <a:solidFill>
                  <a:schemeClr val="bg1"/>
                </a:solidFill>
              </a:rPr>
              <a:t>Dezembro de 2012</a:t>
            </a:r>
          </a:p>
          <a:p>
            <a:endParaRPr lang="pt-BR" sz="1800"/>
          </a:p>
        </p:txBody>
      </p:sp>
      <p:sp>
        <p:nvSpPr>
          <p:cNvPr id="14345" name="CaixaDeTexto 7"/>
          <p:cNvSpPr txBox="1">
            <a:spLocks noChangeArrowheads="1"/>
          </p:cNvSpPr>
          <p:nvPr/>
        </p:nvSpPr>
        <p:spPr bwMode="auto">
          <a:xfrm>
            <a:off x="1042988" y="42863"/>
            <a:ext cx="52689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600" b="1">
                <a:solidFill>
                  <a:srgbClr val="262626"/>
                </a:solidFill>
              </a:rPr>
              <a:t>BELO HORIZONTE - ESTÁDIO MAGALHÃES PINTO/MINEIRÃO</a:t>
            </a:r>
          </a:p>
          <a:p>
            <a:r>
              <a:rPr lang="pt-BR" sz="1600">
                <a:solidFill>
                  <a:srgbClr val="262626"/>
                </a:solidFill>
              </a:rPr>
              <a:t>PROJETO DE REFORMA E MODERNIZAÇÃO</a:t>
            </a:r>
          </a:p>
        </p:txBody>
      </p:sp>
    </p:spTree>
    <p:extLst>
      <p:ext uri="{BB962C8B-B14F-4D97-AF65-F5344CB8AC3E}">
        <p14:creationId xmlns:p14="http://schemas.microsoft.com/office/powerpoint/2010/main" xmlns="" val="12369949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2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CaixaDeTexto 12"/>
          <p:cNvSpPr txBox="1">
            <a:spLocks noChangeArrowheads="1"/>
          </p:cNvSpPr>
          <p:nvPr/>
        </p:nvSpPr>
        <p:spPr bwMode="auto">
          <a:xfrm>
            <a:off x="468313" y="4292600"/>
            <a:ext cx="35401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Projetista: </a:t>
            </a:r>
            <a:r>
              <a:rPr lang="pt-BR" sz="1800">
                <a:solidFill>
                  <a:schemeClr val="bg1"/>
                </a:solidFill>
              </a:rPr>
              <a:t>GCP Arquitetos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Construtora: </a:t>
            </a:r>
            <a:r>
              <a:rPr lang="pt-BR" sz="1800">
                <a:solidFill>
                  <a:schemeClr val="bg1"/>
                </a:solidFill>
              </a:rPr>
              <a:t>Santa Bárbara </a:t>
            </a:r>
            <a:br>
              <a:rPr lang="pt-BR" sz="1800">
                <a:solidFill>
                  <a:schemeClr val="bg1"/>
                </a:solidFill>
              </a:rPr>
            </a:br>
            <a:r>
              <a:rPr lang="pt-BR" sz="1800">
                <a:solidFill>
                  <a:schemeClr val="bg1"/>
                </a:solidFill>
              </a:rPr>
              <a:t>e Mendes Júnior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Investimento: </a:t>
            </a:r>
            <a:r>
              <a:rPr lang="pt-BR" sz="1800">
                <a:solidFill>
                  <a:schemeClr val="bg1"/>
                </a:solidFill>
              </a:rPr>
              <a:t>R$ 519 milhões</a:t>
            </a:r>
          </a:p>
          <a:p>
            <a:endParaRPr lang="pt-BR" sz="1800"/>
          </a:p>
        </p:txBody>
      </p:sp>
      <p:sp>
        <p:nvSpPr>
          <p:cNvPr id="12296" name="CaixaDeTexto 13"/>
          <p:cNvSpPr txBox="1">
            <a:spLocks noChangeArrowheads="1"/>
          </p:cNvSpPr>
          <p:nvPr/>
        </p:nvSpPr>
        <p:spPr bwMode="auto">
          <a:xfrm>
            <a:off x="4787900" y="4221163"/>
            <a:ext cx="41767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Modalidade: </a:t>
            </a:r>
            <a:r>
              <a:rPr lang="pt-BR" sz="1800">
                <a:solidFill>
                  <a:schemeClr val="bg1"/>
                </a:solidFill>
              </a:rPr>
              <a:t>Estádio público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Financiamento:  </a:t>
            </a:r>
            <a:r>
              <a:rPr lang="pt-BR" sz="1800">
                <a:solidFill>
                  <a:schemeClr val="bg1"/>
                </a:solidFill>
              </a:rPr>
              <a:t>R$ 393 milhões do BNDES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Estágio da Obra: 97%</a:t>
            </a:r>
            <a:br>
              <a:rPr lang="pt-BR" sz="1800" b="1">
                <a:solidFill>
                  <a:schemeClr val="bg1"/>
                </a:solidFill>
              </a:rPr>
            </a:br>
            <a:r>
              <a:rPr lang="pt-BR" sz="1800" b="1">
                <a:solidFill>
                  <a:schemeClr val="bg1"/>
                </a:solidFill>
              </a:rPr>
              <a:t/>
            </a:r>
            <a:br>
              <a:rPr lang="pt-BR" sz="1800" b="1">
                <a:solidFill>
                  <a:schemeClr val="bg1"/>
                </a:solidFill>
              </a:rPr>
            </a:br>
            <a:r>
              <a:rPr lang="pt-BR" sz="1800" b="1">
                <a:solidFill>
                  <a:schemeClr val="bg1"/>
                </a:solidFill>
              </a:rPr>
              <a:t>Inauguração prevista para 2 de abril</a:t>
            </a:r>
            <a:endParaRPr lang="pt-BR" sz="1800"/>
          </a:p>
        </p:txBody>
      </p:sp>
      <p:sp>
        <p:nvSpPr>
          <p:cNvPr id="15369" name="CaixaDeTexto 13"/>
          <p:cNvSpPr txBox="1">
            <a:spLocks noChangeArrowheads="1"/>
          </p:cNvSpPr>
          <p:nvPr/>
        </p:nvSpPr>
        <p:spPr bwMode="auto">
          <a:xfrm>
            <a:off x="1042988" y="42863"/>
            <a:ext cx="267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600" b="1">
                <a:solidFill>
                  <a:srgbClr val="262626"/>
                </a:solidFill>
              </a:rPr>
              <a:t>CUIABÁ - ARENA PANTANAL  </a:t>
            </a:r>
          </a:p>
          <a:p>
            <a:r>
              <a:rPr lang="pt-BR" sz="1600">
                <a:solidFill>
                  <a:srgbClr val="262626"/>
                </a:solidFill>
              </a:rPr>
              <a:t>PROJETO DE RECONSTRUÇÃO</a:t>
            </a:r>
          </a:p>
        </p:txBody>
      </p:sp>
    </p:spTree>
    <p:extLst>
      <p:ext uri="{BB962C8B-B14F-4D97-AF65-F5344CB8AC3E}">
        <p14:creationId xmlns:p14="http://schemas.microsoft.com/office/powerpoint/2010/main" xmlns="" val="1693697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CaixaDeTexto 8"/>
          <p:cNvSpPr txBox="1">
            <a:spLocks noChangeArrowheads="1"/>
          </p:cNvSpPr>
          <p:nvPr/>
        </p:nvSpPr>
        <p:spPr bwMode="auto">
          <a:xfrm>
            <a:off x="468313" y="1341438"/>
            <a:ext cx="35417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Projetista: </a:t>
            </a:r>
            <a:r>
              <a:rPr lang="pt-BR" sz="1800">
                <a:solidFill>
                  <a:schemeClr val="bg1"/>
                </a:solidFill>
              </a:rPr>
              <a:t>Carlos Arcos Arquitetura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Construtora: </a:t>
            </a:r>
            <a:r>
              <a:rPr lang="pt-BR" sz="1800">
                <a:solidFill>
                  <a:schemeClr val="bg1"/>
                </a:solidFill>
              </a:rPr>
              <a:t>Não definida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Investimento: </a:t>
            </a:r>
            <a:r>
              <a:rPr lang="pt-BR" sz="1800">
                <a:solidFill>
                  <a:schemeClr val="bg1"/>
                </a:solidFill>
              </a:rPr>
              <a:t>R$ 265 milhões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Modalidade: </a:t>
            </a:r>
            <a:r>
              <a:rPr lang="pt-BR" sz="1800">
                <a:solidFill>
                  <a:schemeClr val="bg1"/>
                </a:solidFill>
              </a:rPr>
              <a:t>Estádio privado </a:t>
            </a:r>
            <a:br>
              <a:rPr lang="pt-BR" sz="1800">
                <a:solidFill>
                  <a:schemeClr val="bg1"/>
                </a:solidFill>
              </a:rPr>
            </a:br>
            <a:r>
              <a:rPr lang="pt-BR" sz="1800">
                <a:solidFill>
                  <a:schemeClr val="bg1"/>
                </a:solidFill>
              </a:rPr>
              <a:t>(Atlético Paranaense)</a:t>
            </a:r>
          </a:p>
        </p:txBody>
      </p:sp>
      <p:sp>
        <p:nvSpPr>
          <p:cNvPr id="13320" name="CaixaDeTexto 9"/>
          <p:cNvSpPr txBox="1">
            <a:spLocks noChangeArrowheads="1"/>
          </p:cNvSpPr>
          <p:nvPr/>
        </p:nvSpPr>
        <p:spPr bwMode="auto">
          <a:xfrm>
            <a:off x="4989513" y="1052513"/>
            <a:ext cx="41767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Financiamento: </a:t>
            </a:r>
            <a:r>
              <a:rPr lang="pt-BR" sz="1800">
                <a:solidFill>
                  <a:schemeClr val="bg1"/>
                </a:solidFill>
              </a:rPr>
              <a:t>Recursos próprios, financiamento privado e incentivos fiscais (venda do potencial construtivo)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Estágio da Obra: 93%</a:t>
            </a:r>
          </a:p>
          <a:p>
            <a:pPr marL="0" lvl="2"/>
            <a:endParaRPr lang="pt-BR" sz="1800" b="1">
              <a:solidFill>
                <a:schemeClr val="bg1"/>
              </a:solidFill>
            </a:endParaRP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Evento teste previsto para o dia</a:t>
            </a:r>
            <a:br>
              <a:rPr lang="pt-BR" sz="1800" b="1">
                <a:solidFill>
                  <a:schemeClr val="bg1"/>
                </a:solidFill>
              </a:rPr>
            </a:br>
            <a:r>
              <a:rPr lang="pt-BR" sz="1800" b="1">
                <a:solidFill>
                  <a:schemeClr val="bg1"/>
                </a:solidFill>
              </a:rPr>
              <a:t>29 de março</a:t>
            </a:r>
            <a:endParaRPr lang="pt-BR" sz="1800"/>
          </a:p>
        </p:txBody>
      </p:sp>
      <p:sp>
        <p:nvSpPr>
          <p:cNvPr id="16393" name="CaixaDeTexto 9"/>
          <p:cNvSpPr txBox="1">
            <a:spLocks noChangeArrowheads="1"/>
          </p:cNvSpPr>
          <p:nvPr/>
        </p:nvSpPr>
        <p:spPr bwMode="auto">
          <a:xfrm>
            <a:off x="1042988" y="42863"/>
            <a:ext cx="37703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600" b="1">
                <a:solidFill>
                  <a:srgbClr val="262626"/>
                </a:solidFill>
              </a:rPr>
              <a:t>CURITIBA - ARENA DA BAIXADA</a:t>
            </a:r>
          </a:p>
          <a:p>
            <a:r>
              <a:rPr lang="pt-BR" sz="1600">
                <a:solidFill>
                  <a:srgbClr val="262626"/>
                </a:solidFill>
              </a:rPr>
              <a:t>PROJETO DE REFORMA E MODERNIZAÇÃO</a:t>
            </a:r>
          </a:p>
        </p:txBody>
      </p:sp>
    </p:spTree>
    <p:extLst>
      <p:ext uri="{BB962C8B-B14F-4D97-AF65-F5344CB8AC3E}">
        <p14:creationId xmlns:p14="http://schemas.microsoft.com/office/powerpoint/2010/main" xmlns="" val="38130683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8"/>
          <p:cNvSpPr txBox="1">
            <a:spLocks noChangeArrowheads="1"/>
          </p:cNvSpPr>
          <p:nvPr/>
        </p:nvSpPr>
        <p:spPr bwMode="auto">
          <a:xfrm>
            <a:off x="-36513" y="1808163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4572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3"/>
            <a:r>
              <a:rPr lang="pt-BR" sz="1800" b="1">
                <a:solidFill>
                  <a:schemeClr val="bg1"/>
                </a:solidFill>
              </a:rPr>
              <a:t>Projetista: </a:t>
            </a:r>
            <a:r>
              <a:rPr lang="pt-BR" sz="1800">
                <a:solidFill>
                  <a:schemeClr val="bg1"/>
                </a:solidFill>
              </a:rPr>
              <a:t>Vigliecca &amp; Associados</a:t>
            </a:r>
          </a:p>
          <a:p>
            <a:pPr lvl="3"/>
            <a:r>
              <a:rPr lang="pt-BR" sz="1800" b="1">
                <a:solidFill>
                  <a:schemeClr val="bg1"/>
                </a:solidFill>
              </a:rPr>
              <a:t>Construtora: </a:t>
            </a:r>
            <a:r>
              <a:rPr lang="pt-BR" sz="1800">
                <a:solidFill>
                  <a:schemeClr val="bg1"/>
                </a:solidFill>
              </a:rPr>
              <a:t>Consórcio Galvão, </a:t>
            </a:r>
          </a:p>
          <a:p>
            <a:pPr lvl="3"/>
            <a:r>
              <a:rPr lang="pt-BR" sz="1800">
                <a:solidFill>
                  <a:schemeClr val="bg1"/>
                </a:solidFill>
              </a:rPr>
              <a:t>Serveng e BWA </a:t>
            </a:r>
          </a:p>
          <a:p>
            <a:pPr lvl="3"/>
            <a:r>
              <a:rPr lang="pt-BR" sz="1800" b="1">
                <a:solidFill>
                  <a:schemeClr val="bg1"/>
                </a:solidFill>
              </a:rPr>
              <a:t>Investimento: </a:t>
            </a:r>
            <a:r>
              <a:rPr lang="pt-BR" sz="1800">
                <a:solidFill>
                  <a:schemeClr val="bg1"/>
                </a:solidFill>
              </a:rPr>
              <a:t>R$ 452 milhões</a:t>
            </a:r>
          </a:p>
          <a:p>
            <a:endParaRPr lang="pt-BR" sz="1800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468313" y="4365625"/>
            <a:ext cx="40322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Modalidade: </a:t>
            </a:r>
            <a:r>
              <a:rPr lang="pt-BR">
                <a:solidFill>
                  <a:schemeClr val="bg1"/>
                </a:solidFill>
              </a:rPr>
              <a:t>Parceria público-privada</a:t>
            </a:r>
          </a:p>
          <a:p>
            <a:r>
              <a:rPr lang="pt-BR" b="1">
                <a:solidFill>
                  <a:schemeClr val="bg1"/>
                </a:solidFill>
              </a:rPr>
              <a:t>Financiamento: </a:t>
            </a:r>
            <a:r>
              <a:rPr lang="pt-BR">
                <a:solidFill>
                  <a:schemeClr val="bg1"/>
                </a:solidFill>
              </a:rPr>
              <a:t>R$ 351,5 milhões do BNDES</a:t>
            </a:r>
          </a:p>
          <a:p>
            <a:r>
              <a:rPr lang="pt-BR" b="1">
                <a:solidFill>
                  <a:schemeClr val="bg1"/>
                </a:solidFill>
              </a:rPr>
              <a:t>Estágio da Obra: Entregue em dezembro de 2012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17417" name="CaixaDeTexto 9"/>
          <p:cNvSpPr txBox="1">
            <a:spLocks noChangeArrowheads="1"/>
          </p:cNvSpPr>
          <p:nvPr/>
        </p:nvSpPr>
        <p:spPr bwMode="auto">
          <a:xfrm>
            <a:off x="1042988" y="42863"/>
            <a:ext cx="59801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600" b="1">
                <a:solidFill>
                  <a:srgbClr val="262626"/>
                </a:solidFill>
              </a:rPr>
              <a:t>FORTALEZA - ESTÁDIO GOVERNADOR PLÁCIDO CASTELO / CASTELÃO</a:t>
            </a:r>
          </a:p>
          <a:p>
            <a:r>
              <a:rPr lang="pt-BR" sz="1600">
                <a:solidFill>
                  <a:srgbClr val="262626"/>
                </a:solidFill>
              </a:rPr>
              <a:t>PROJETO DE REFORMA E MODERNIZAÇÃO</a:t>
            </a:r>
          </a:p>
        </p:txBody>
      </p:sp>
    </p:spTree>
    <p:extLst>
      <p:ext uri="{BB962C8B-B14F-4D97-AF65-F5344CB8AC3E}">
        <p14:creationId xmlns:p14="http://schemas.microsoft.com/office/powerpoint/2010/main" xmlns="" val="24876221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22" descr="S15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m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ixaDeTexto 12"/>
          <p:cNvSpPr txBox="1">
            <a:spLocks noChangeArrowheads="1"/>
          </p:cNvSpPr>
          <p:nvPr/>
        </p:nvSpPr>
        <p:spPr bwMode="auto">
          <a:xfrm>
            <a:off x="323850" y="4437063"/>
            <a:ext cx="3540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Projetista: </a:t>
            </a:r>
            <a:r>
              <a:rPr lang="pt-BR" sz="1800">
                <a:solidFill>
                  <a:schemeClr val="bg1"/>
                </a:solidFill>
              </a:rPr>
              <a:t>GMP International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Construtora: </a:t>
            </a:r>
            <a:r>
              <a:rPr lang="pt-BR" sz="1800">
                <a:solidFill>
                  <a:schemeClr val="bg1"/>
                </a:solidFill>
              </a:rPr>
              <a:t>Andrade Gutierrez 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Investimento: </a:t>
            </a:r>
            <a:r>
              <a:rPr lang="pt-BR" sz="1800">
                <a:solidFill>
                  <a:schemeClr val="bg1"/>
                </a:solidFill>
              </a:rPr>
              <a:t>R$ 499,5 milhões</a:t>
            </a:r>
          </a:p>
          <a:p>
            <a:endParaRPr lang="pt-BR" sz="1800">
              <a:solidFill>
                <a:schemeClr val="bg1"/>
              </a:solidFill>
            </a:endParaRPr>
          </a:p>
        </p:txBody>
      </p:sp>
      <p:sp>
        <p:nvSpPr>
          <p:cNvPr id="21" name="CaixaDeTexto 13"/>
          <p:cNvSpPr txBox="1">
            <a:spLocks noChangeArrowheads="1"/>
          </p:cNvSpPr>
          <p:nvPr/>
        </p:nvSpPr>
        <p:spPr bwMode="auto">
          <a:xfrm>
            <a:off x="4679950" y="4389438"/>
            <a:ext cx="41767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Modalidade: </a:t>
            </a:r>
            <a:r>
              <a:rPr lang="pt-BR" sz="1800">
                <a:solidFill>
                  <a:schemeClr val="bg1"/>
                </a:solidFill>
              </a:rPr>
              <a:t>Estádio público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Financiamento:  </a:t>
            </a:r>
            <a:r>
              <a:rPr lang="pt-BR" sz="1800">
                <a:solidFill>
                  <a:schemeClr val="bg1"/>
                </a:solidFill>
              </a:rPr>
              <a:t>R$ 400 milhões do BNDES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Estágio da Obra:</a:t>
            </a:r>
            <a:r>
              <a:rPr lang="pt-BR" sz="1800">
                <a:solidFill>
                  <a:schemeClr val="bg1"/>
                </a:solidFill>
              </a:rPr>
              <a:t> 97%. </a:t>
            </a:r>
          </a:p>
          <a:p>
            <a:pPr marL="0" lvl="2"/>
            <a:endParaRPr lang="pt-BR" sz="1800">
              <a:solidFill>
                <a:schemeClr val="bg1"/>
              </a:solidFill>
            </a:endParaRPr>
          </a:p>
          <a:p>
            <a:pPr marL="0" lvl="2"/>
            <a:r>
              <a:rPr lang="pt-BR" sz="1800">
                <a:solidFill>
                  <a:schemeClr val="bg1"/>
                </a:solidFill>
              </a:rPr>
              <a:t>Evento teste dia 9 de abril</a:t>
            </a:r>
            <a:endParaRPr lang="pt-BR" sz="1800"/>
          </a:p>
        </p:txBody>
      </p:sp>
      <p:sp>
        <p:nvSpPr>
          <p:cNvPr id="18442" name="CaixaDeTexto 10"/>
          <p:cNvSpPr txBox="1">
            <a:spLocks noChangeArrowheads="1"/>
          </p:cNvSpPr>
          <p:nvPr/>
        </p:nvSpPr>
        <p:spPr bwMode="auto">
          <a:xfrm>
            <a:off x="1042988" y="42863"/>
            <a:ext cx="52689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600" b="1">
                <a:solidFill>
                  <a:srgbClr val="262626"/>
                </a:solidFill>
              </a:rPr>
              <a:t>MANAUS - ESTÁDIO VIVALDO LIMA / ARENA DA AMAZÔNIA</a:t>
            </a:r>
          </a:p>
          <a:p>
            <a:r>
              <a:rPr lang="pt-BR" sz="1600">
                <a:solidFill>
                  <a:srgbClr val="262626"/>
                </a:solidFill>
              </a:rPr>
              <a:t>PROJETO DE RECONSTRUÇÃO</a:t>
            </a:r>
          </a:p>
        </p:txBody>
      </p:sp>
    </p:spTree>
    <p:extLst>
      <p:ext uri="{BB962C8B-B14F-4D97-AF65-F5344CB8AC3E}">
        <p14:creationId xmlns:p14="http://schemas.microsoft.com/office/powerpoint/2010/main" xmlns="" val="881194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525463" y="1436688"/>
            <a:ext cx="35417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Projetista: </a:t>
            </a:r>
            <a:r>
              <a:rPr lang="pt-BR" sz="1800">
                <a:solidFill>
                  <a:schemeClr val="bg1"/>
                </a:solidFill>
              </a:rPr>
              <a:t>Populous  Architects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Construtora: </a:t>
            </a:r>
            <a:r>
              <a:rPr lang="pt-BR" sz="1800">
                <a:solidFill>
                  <a:schemeClr val="bg1"/>
                </a:solidFill>
              </a:rPr>
              <a:t>OAS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Investimento: </a:t>
            </a:r>
            <a:r>
              <a:rPr lang="pt-BR" sz="1800">
                <a:solidFill>
                  <a:schemeClr val="bg1"/>
                </a:solidFill>
              </a:rPr>
              <a:t>R$ 400 milhões</a:t>
            </a:r>
          </a:p>
          <a:p>
            <a:endParaRPr lang="pt-BR" sz="1800">
              <a:solidFill>
                <a:schemeClr val="bg1"/>
              </a:solidFill>
            </a:endParaRPr>
          </a:p>
        </p:txBody>
      </p:sp>
      <p:sp>
        <p:nvSpPr>
          <p:cNvPr id="11" name="CaixaDeTexto 9"/>
          <p:cNvSpPr txBox="1">
            <a:spLocks noChangeArrowheads="1"/>
          </p:cNvSpPr>
          <p:nvPr/>
        </p:nvSpPr>
        <p:spPr bwMode="auto">
          <a:xfrm>
            <a:off x="4967288" y="1593850"/>
            <a:ext cx="41767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Modalidade: </a:t>
            </a:r>
            <a:r>
              <a:rPr lang="pt-BR" sz="1800">
                <a:solidFill>
                  <a:schemeClr val="bg1"/>
                </a:solidFill>
              </a:rPr>
              <a:t>Parceria público-privada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Financiamento: </a:t>
            </a:r>
            <a:r>
              <a:rPr lang="pt-BR" sz="1800">
                <a:solidFill>
                  <a:schemeClr val="bg1"/>
                </a:solidFill>
              </a:rPr>
              <a:t>recursos no BNDES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Estágio da Obra: </a:t>
            </a:r>
            <a:r>
              <a:rPr lang="pt-BR" sz="1800">
                <a:solidFill>
                  <a:schemeClr val="bg1"/>
                </a:solidFill>
              </a:rPr>
              <a:t>Inaugurada em 22 de janeiro de 2014</a:t>
            </a:r>
          </a:p>
        </p:txBody>
      </p:sp>
      <p:sp>
        <p:nvSpPr>
          <p:cNvPr id="19465" name="CaixaDeTexto 11"/>
          <p:cNvSpPr txBox="1">
            <a:spLocks noChangeArrowheads="1"/>
          </p:cNvSpPr>
          <p:nvPr/>
        </p:nvSpPr>
        <p:spPr bwMode="auto">
          <a:xfrm>
            <a:off x="1042988" y="42863"/>
            <a:ext cx="37703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600" b="1">
                <a:solidFill>
                  <a:srgbClr val="262626"/>
                </a:solidFill>
              </a:rPr>
              <a:t>NATAL – ESTÁDIO DAS DUNAS</a:t>
            </a:r>
          </a:p>
          <a:p>
            <a:r>
              <a:rPr lang="pt-BR" sz="1600">
                <a:solidFill>
                  <a:srgbClr val="262626"/>
                </a:solidFill>
              </a:rPr>
              <a:t>PROJETO DE REFORMA E MODERNIZAÇÃO</a:t>
            </a:r>
          </a:p>
        </p:txBody>
      </p:sp>
    </p:spTree>
    <p:extLst>
      <p:ext uri="{BB962C8B-B14F-4D97-AF65-F5344CB8AC3E}">
        <p14:creationId xmlns:p14="http://schemas.microsoft.com/office/powerpoint/2010/main" xmlns="" val="2213775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8"/>
          <p:cNvSpPr txBox="1">
            <a:spLocks noChangeArrowheads="1"/>
          </p:cNvSpPr>
          <p:nvPr/>
        </p:nvSpPr>
        <p:spPr bwMode="auto">
          <a:xfrm>
            <a:off x="5075238" y="1879600"/>
            <a:ext cx="39608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Projetista: </a:t>
            </a:r>
            <a:r>
              <a:rPr lang="pt-BR" sz="1800">
                <a:solidFill>
                  <a:schemeClr val="bg1"/>
                </a:solidFill>
              </a:rPr>
              <a:t>Hype Studio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Construtora: </a:t>
            </a:r>
            <a:r>
              <a:rPr lang="pt-BR" sz="1800">
                <a:solidFill>
                  <a:schemeClr val="bg1"/>
                </a:solidFill>
              </a:rPr>
              <a:t>Andrade Gutierrez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Investimento:</a:t>
            </a:r>
            <a:r>
              <a:rPr lang="pt-BR" sz="1800">
                <a:solidFill>
                  <a:schemeClr val="bg1"/>
                </a:solidFill>
              </a:rPr>
              <a:t> R$ 270 milhões</a:t>
            </a:r>
          </a:p>
          <a:p>
            <a:endParaRPr lang="pt-BR" sz="1800">
              <a:solidFill>
                <a:schemeClr val="bg1"/>
              </a:solidFill>
            </a:endParaRPr>
          </a:p>
          <a:p>
            <a:endParaRPr lang="pt-BR" sz="1800">
              <a:solidFill>
                <a:schemeClr val="bg1"/>
              </a:solidFill>
            </a:endParaRPr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5076825" y="4532313"/>
            <a:ext cx="38877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Modalidade: </a:t>
            </a:r>
            <a:r>
              <a:rPr lang="pt-BR">
                <a:solidFill>
                  <a:schemeClr val="bg1"/>
                </a:solidFill>
              </a:rPr>
              <a:t>Estádio privado </a:t>
            </a:r>
          </a:p>
          <a:p>
            <a:r>
              <a:rPr lang="pt-BR">
                <a:solidFill>
                  <a:schemeClr val="bg1"/>
                </a:solidFill>
              </a:rPr>
              <a:t>(Sport Club Internacional)</a:t>
            </a:r>
          </a:p>
          <a:p>
            <a:r>
              <a:rPr lang="pt-BR" b="1">
                <a:solidFill>
                  <a:schemeClr val="bg1"/>
                </a:solidFill>
              </a:rPr>
              <a:t>Estágio da Obra: </a:t>
            </a:r>
            <a:r>
              <a:rPr lang="pt-BR">
                <a:solidFill>
                  <a:schemeClr val="bg1"/>
                </a:solidFill>
              </a:rPr>
              <a:t>97% -</a:t>
            </a:r>
          </a:p>
          <a:p>
            <a:endParaRPr lang="pt-BR" b="1">
              <a:solidFill>
                <a:schemeClr val="bg1"/>
              </a:solidFill>
            </a:endParaRPr>
          </a:p>
          <a:p>
            <a:r>
              <a:rPr lang="pt-BR" b="1">
                <a:solidFill>
                  <a:schemeClr val="bg1"/>
                </a:solidFill>
              </a:rPr>
              <a:t>Já recebeu dois jogos testes</a:t>
            </a:r>
            <a:br>
              <a:rPr lang="pt-BR" b="1">
                <a:solidFill>
                  <a:schemeClr val="bg1"/>
                </a:solidFill>
              </a:rPr>
            </a:br>
            <a:r>
              <a:rPr lang="pt-BR" b="1">
                <a:solidFill>
                  <a:schemeClr val="bg1"/>
                </a:solidFill>
              </a:rPr>
              <a:t>Inauguração prevista para  5 de abril</a:t>
            </a:r>
          </a:p>
          <a:p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0489" name="CaixaDeTexto 9"/>
          <p:cNvSpPr txBox="1">
            <a:spLocks noChangeArrowheads="1"/>
          </p:cNvSpPr>
          <p:nvPr/>
        </p:nvSpPr>
        <p:spPr bwMode="auto">
          <a:xfrm>
            <a:off x="1042988" y="42863"/>
            <a:ext cx="3816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600" b="1">
                <a:solidFill>
                  <a:srgbClr val="262626"/>
                </a:solidFill>
              </a:rPr>
              <a:t>PORTO ALEGRE - ESTÁDIO BEIRA RIO</a:t>
            </a:r>
          </a:p>
          <a:p>
            <a:r>
              <a:rPr lang="pt-BR" sz="1600">
                <a:solidFill>
                  <a:srgbClr val="262626"/>
                </a:solidFill>
              </a:rPr>
              <a:t>PROJETO DE REFORMA E MODERNIZAÇÃO </a:t>
            </a:r>
          </a:p>
        </p:txBody>
      </p:sp>
    </p:spTree>
    <p:extLst>
      <p:ext uri="{BB962C8B-B14F-4D97-AF65-F5344CB8AC3E}">
        <p14:creationId xmlns:p14="http://schemas.microsoft.com/office/powerpoint/2010/main" xmlns="" val="3001889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12"/>
          <p:cNvSpPr txBox="1">
            <a:spLocks noChangeArrowheads="1"/>
          </p:cNvSpPr>
          <p:nvPr/>
        </p:nvSpPr>
        <p:spPr bwMode="auto">
          <a:xfrm>
            <a:off x="322263" y="4195763"/>
            <a:ext cx="40338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Projetista: </a:t>
            </a:r>
            <a:r>
              <a:rPr lang="pt-BR" sz="1800">
                <a:solidFill>
                  <a:schemeClr val="bg1"/>
                </a:solidFill>
              </a:rPr>
              <a:t>Empresa de Obras Públicas</a:t>
            </a:r>
            <a:br>
              <a:rPr lang="pt-BR" sz="1800">
                <a:solidFill>
                  <a:schemeClr val="bg1"/>
                </a:solidFill>
              </a:rPr>
            </a:br>
            <a:r>
              <a:rPr lang="pt-BR" sz="1800">
                <a:solidFill>
                  <a:schemeClr val="bg1"/>
                </a:solidFill>
              </a:rPr>
              <a:t>do Estado do RJ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Construtora:</a:t>
            </a:r>
            <a:r>
              <a:rPr lang="pt-BR" sz="1800">
                <a:solidFill>
                  <a:schemeClr val="bg1"/>
                </a:solidFill>
              </a:rPr>
              <a:t> Andrade Gutierrez, Odebrecht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Investimento: </a:t>
            </a:r>
            <a:r>
              <a:rPr lang="pt-BR" sz="1800">
                <a:solidFill>
                  <a:schemeClr val="bg1"/>
                </a:solidFill>
              </a:rPr>
              <a:t>R$ 1,1 bilhão</a:t>
            </a:r>
          </a:p>
          <a:p>
            <a:endParaRPr lang="pt-BR" sz="1800">
              <a:solidFill>
                <a:schemeClr val="bg1"/>
              </a:solidFill>
            </a:endParaRPr>
          </a:p>
        </p:txBody>
      </p:sp>
      <p:sp>
        <p:nvSpPr>
          <p:cNvPr id="11" name="CaixaDeTexto 13"/>
          <p:cNvSpPr txBox="1">
            <a:spLocks noChangeArrowheads="1"/>
          </p:cNvSpPr>
          <p:nvPr/>
        </p:nvSpPr>
        <p:spPr bwMode="auto">
          <a:xfrm>
            <a:off x="4716463" y="4149725"/>
            <a:ext cx="41767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Modalidade: </a:t>
            </a:r>
            <a:r>
              <a:rPr lang="pt-BR" sz="1800">
                <a:solidFill>
                  <a:schemeClr val="bg1"/>
                </a:solidFill>
              </a:rPr>
              <a:t>Estádio público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Financiamento: </a:t>
            </a:r>
            <a:r>
              <a:rPr lang="pt-BR" sz="1800">
                <a:solidFill>
                  <a:schemeClr val="bg1"/>
                </a:solidFill>
              </a:rPr>
              <a:t>Recursos do Governo Estadual e do BNDES</a:t>
            </a:r>
          </a:p>
          <a:p>
            <a:pPr marL="0" lvl="2"/>
            <a:endParaRPr lang="pt-BR" sz="1800" b="1">
              <a:solidFill>
                <a:schemeClr val="bg1"/>
              </a:solidFill>
            </a:endParaRP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Estágio da Obra:</a:t>
            </a:r>
            <a:r>
              <a:rPr lang="pt-BR" sz="1800">
                <a:solidFill>
                  <a:schemeClr val="bg1"/>
                </a:solidFill>
              </a:rPr>
              <a:t> Inaugurado em maio de 2013</a:t>
            </a:r>
          </a:p>
        </p:txBody>
      </p:sp>
      <p:sp>
        <p:nvSpPr>
          <p:cNvPr id="21513" name="CaixaDeTexto 12"/>
          <p:cNvSpPr txBox="1">
            <a:spLocks noChangeArrowheads="1"/>
          </p:cNvSpPr>
          <p:nvPr/>
        </p:nvSpPr>
        <p:spPr bwMode="auto">
          <a:xfrm>
            <a:off x="1042988" y="42863"/>
            <a:ext cx="58864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600" b="1">
                <a:solidFill>
                  <a:srgbClr val="262626"/>
                </a:solidFill>
              </a:rPr>
              <a:t>RIO DE JANEIRO - ESTÁDIO JORNALISTA MÁRIO FILHO / MARACANÃ</a:t>
            </a:r>
          </a:p>
          <a:p>
            <a:r>
              <a:rPr lang="pt-BR" sz="1600">
                <a:solidFill>
                  <a:srgbClr val="262626"/>
                </a:solidFill>
              </a:rPr>
              <a:t>PROJETO DE REFORMA E MODERNIZAÇÃO </a:t>
            </a:r>
          </a:p>
        </p:txBody>
      </p:sp>
    </p:spTree>
    <p:extLst>
      <p:ext uri="{BB962C8B-B14F-4D97-AF65-F5344CB8AC3E}">
        <p14:creationId xmlns:p14="http://schemas.microsoft.com/office/powerpoint/2010/main" xmlns="" val="2900593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12"/>
          <p:cNvSpPr txBox="1">
            <a:spLocks noChangeArrowheads="1"/>
          </p:cNvSpPr>
          <p:nvPr/>
        </p:nvSpPr>
        <p:spPr bwMode="auto">
          <a:xfrm>
            <a:off x="395288" y="4254500"/>
            <a:ext cx="37449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Projetista: Tetra Arquitetura </a:t>
            </a:r>
            <a:r>
              <a:rPr lang="pt-BR" sz="1800">
                <a:solidFill>
                  <a:schemeClr val="bg1"/>
                </a:solidFill>
              </a:rPr>
              <a:t>e Schulitz+Partner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Construtora: </a:t>
            </a:r>
            <a:r>
              <a:rPr lang="pt-BR" sz="1800">
                <a:solidFill>
                  <a:schemeClr val="bg1"/>
                </a:solidFill>
              </a:rPr>
              <a:t>Odebrecht e OAS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Investimento: </a:t>
            </a:r>
            <a:r>
              <a:rPr lang="pt-BR" sz="1800">
                <a:solidFill>
                  <a:schemeClr val="bg1"/>
                </a:solidFill>
              </a:rPr>
              <a:t>R$ 591 milhões</a:t>
            </a:r>
          </a:p>
          <a:p>
            <a:endParaRPr lang="pt-BR" sz="1800">
              <a:solidFill>
                <a:schemeClr val="bg1"/>
              </a:solidFill>
            </a:endParaRPr>
          </a:p>
        </p:txBody>
      </p:sp>
      <p:sp>
        <p:nvSpPr>
          <p:cNvPr id="10" name="CaixaDeTexto 13"/>
          <p:cNvSpPr txBox="1">
            <a:spLocks noChangeArrowheads="1"/>
          </p:cNvSpPr>
          <p:nvPr/>
        </p:nvSpPr>
        <p:spPr bwMode="auto">
          <a:xfrm>
            <a:off x="4859338" y="4149725"/>
            <a:ext cx="3817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Modalidade: </a:t>
            </a:r>
            <a:r>
              <a:rPr lang="pt-BR" sz="1800">
                <a:solidFill>
                  <a:schemeClr val="bg1"/>
                </a:solidFill>
              </a:rPr>
              <a:t>Parceria público-privada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Financiamento: </a:t>
            </a:r>
            <a:r>
              <a:rPr lang="pt-BR" sz="1800">
                <a:solidFill>
                  <a:schemeClr val="bg1"/>
                </a:solidFill>
              </a:rPr>
              <a:t>BNDES e BNB 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Estágio da Obra: </a:t>
            </a:r>
            <a:r>
              <a:rPr lang="pt-BR" sz="1800">
                <a:solidFill>
                  <a:schemeClr val="bg1"/>
                </a:solidFill>
              </a:rPr>
              <a:t>Abril de 2013</a:t>
            </a:r>
          </a:p>
        </p:txBody>
      </p:sp>
      <p:sp>
        <p:nvSpPr>
          <p:cNvPr id="22537" name="CaixaDeTexto 11"/>
          <p:cNvSpPr txBox="1">
            <a:spLocks noChangeArrowheads="1"/>
          </p:cNvSpPr>
          <p:nvPr/>
        </p:nvSpPr>
        <p:spPr bwMode="auto">
          <a:xfrm>
            <a:off x="1042988" y="42863"/>
            <a:ext cx="3017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600" b="1"/>
              <a:t>SALVADOR - ARENA FONTE NOVA</a:t>
            </a:r>
          </a:p>
          <a:p>
            <a:r>
              <a:rPr lang="pt-BR" sz="1600"/>
              <a:t>PROJETO DE RECONSTRUÇÃO</a:t>
            </a:r>
          </a:p>
        </p:txBody>
      </p:sp>
    </p:spTree>
    <p:extLst>
      <p:ext uri="{BB962C8B-B14F-4D97-AF65-F5344CB8AC3E}">
        <p14:creationId xmlns:p14="http://schemas.microsoft.com/office/powerpoint/2010/main" xmlns="" val="26696031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Imagem 24" descr="S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m 25" descr="S2_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27" descr="S21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5"/>
          <p:cNvSpPr txBox="1">
            <a:spLocks noChangeArrowheads="1"/>
          </p:cNvSpPr>
          <p:nvPr/>
        </p:nvSpPr>
        <p:spPr bwMode="auto">
          <a:xfrm>
            <a:off x="639763" y="4292600"/>
            <a:ext cx="328453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Projetista: </a:t>
            </a:r>
            <a:r>
              <a:rPr lang="pt-BR" sz="1800">
                <a:solidFill>
                  <a:schemeClr val="bg1"/>
                </a:solidFill>
              </a:rPr>
              <a:t>Fernandes Arquitetos </a:t>
            </a:r>
            <a:br>
              <a:rPr lang="pt-BR" sz="1800">
                <a:solidFill>
                  <a:schemeClr val="bg1"/>
                </a:solidFill>
              </a:rPr>
            </a:br>
            <a:r>
              <a:rPr lang="pt-BR" sz="1800">
                <a:solidFill>
                  <a:schemeClr val="bg1"/>
                </a:solidFill>
              </a:rPr>
              <a:t>Associados</a:t>
            </a:r>
            <a:endParaRPr lang="pt-BR" sz="1600">
              <a:solidFill>
                <a:schemeClr val="bg1"/>
              </a:solidFill>
            </a:endParaRP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Construtora: </a:t>
            </a:r>
            <a:r>
              <a:rPr lang="pt-BR" sz="1800">
                <a:solidFill>
                  <a:schemeClr val="bg1"/>
                </a:solidFill>
              </a:rPr>
              <a:t>Odebrecht </a:t>
            </a:r>
            <a:r>
              <a:rPr lang="pt-BR" sz="1600">
                <a:solidFill>
                  <a:schemeClr val="bg1"/>
                </a:solidFill>
              </a:rPr>
              <a:t/>
            </a:r>
            <a:br>
              <a:rPr lang="pt-BR" sz="1600">
                <a:solidFill>
                  <a:schemeClr val="bg1"/>
                </a:solidFill>
              </a:rPr>
            </a:br>
            <a:r>
              <a:rPr lang="pt-BR" sz="1800" b="1">
                <a:solidFill>
                  <a:schemeClr val="bg1"/>
                </a:solidFill>
              </a:rPr>
              <a:t>Investimento: </a:t>
            </a:r>
            <a:r>
              <a:rPr lang="pt-BR" sz="1600">
                <a:solidFill>
                  <a:schemeClr val="bg1"/>
                </a:solidFill>
              </a:rPr>
              <a:t>R$ 529 milhões </a:t>
            </a:r>
            <a:br>
              <a:rPr lang="pt-BR" sz="1600">
                <a:solidFill>
                  <a:schemeClr val="bg1"/>
                </a:solidFill>
              </a:rPr>
            </a:br>
            <a:endParaRPr lang="pt-BR" sz="1600">
              <a:solidFill>
                <a:schemeClr val="bg1"/>
              </a:solidFill>
            </a:endParaRPr>
          </a:p>
          <a:p>
            <a:endParaRPr lang="pt-BR" sz="1800">
              <a:solidFill>
                <a:schemeClr val="bg1"/>
              </a:solidFill>
            </a:endParaRPr>
          </a:p>
        </p:txBody>
      </p:sp>
      <p:sp>
        <p:nvSpPr>
          <p:cNvPr id="20" name="CaixaDeTexto 10"/>
          <p:cNvSpPr txBox="1">
            <a:spLocks noChangeArrowheads="1"/>
          </p:cNvSpPr>
          <p:nvPr/>
        </p:nvSpPr>
        <p:spPr bwMode="auto">
          <a:xfrm>
            <a:off x="5003800" y="4117975"/>
            <a:ext cx="4327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Modalidade:</a:t>
            </a:r>
            <a:r>
              <a:rPr lang="pt-BR" sz="1800"/>
              <a:t> </a:t>
            </a:r>
            <a:r>
              <a:rPr lang="pt-BR" sz="1800">
                <a:solidFill>
                  <a:schemeClr val="bg1"/>
                </a:solidFill>
              </a:rPr>
              <a:t>Parceria público-privada</a:t>
            </a:r>
            <a:endParaRPr lang="pt-BR" sz="1800" b="1">
              <a:solidFill>
                <a:schemeClr val="bg1"/>
              </a:solidFill>
            </a:endParaRP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Financiamento: </a:t>
            </a:r>
            <a:r>
              <a:rPr lang="pt-BR" sz="1800">
                <a:solidFill>
                  <a:schemeClr val="bg1"/>
                </a:solidFill>
              </a:rPr>
              <a:t>Recursos do BNDES,</a:t>
            </a:r>
          </a:p>
          <a:p>
            <a:pPr marL="0" lvl="2"/>
            <a:r>
              <a:rPr lang="pt-BR" sz="1800">
                <a:solidFill>
                  <a:schemeClr val="bg1"/>
                </a:solidFill>
              </a:rPr>
              <a:t>construtora e Governo do Estado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Estágio da Obra: Inaugurada em Maio 2013</a:t>
            </a:r>
            <a:endParaRPr lang="pt-BR" sz="1800">
              <a:solidFill>
                <a:schemeClr val="bg1"/>
              </a:solidFill>
            </a:endParaRPr>
          </a:p>
        </p:txBody>
      </p:sp>
      <p:sp>
        <p:nvSpPr>
          <p:cNvPr id="23561" name="CaixaDeTexto 10"/>
          <p:cNvSpPr txBox="1">
            <a:spLocks noChangeArrowheads="1"/>
          </p:cNvSpPr>
          <p:nvPr/>
        </p:nvSpPr>
        <p:spPr bwMode="auto">
          <a:xfrm>
            <a:off x="1042988" y="42863"/>
            <a:ext cx="5143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600" b="1"/>
              <a:t>SÃO LOURENÇO DA MATA (RECIFE) - ARENA PERNANBUCO</a:t>
            </a:r>
            <a:br>
              <a:rPr lang="pt-BR" sz="1600" b="1"/>
            </a:br>
            <a:r>
              <a:rPr lang="pt-BR" sz="1600"/>
              <a:t>PROJETO DE NOVA ARENA</a:t>
            </a:r>
          </a:p>
        </p:txBody>
      </p:sp>
    </p:spTree>
    <p:extLst>
      <p:ext uri="{BB962C8B-B14F-4D97-AF65-F5344CB8AC3E}">
        <p14:creationId xmlns:p14="http://schemas.microsoft.com/office/powerpoint/2010/main" xmlns="" val="29162248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4" descr="S20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12"/>
          <p:cNvSpPr txBox="1">
            <a:spLocks noChangeArrowheads="1"/>
          </p:cNvSpPr>
          <p:nvPr/>
        </p:nvSpPr>
        <p:spPr bwMode="auto">
          <a:xfrm>
            <a:off x="568325" y="1484313"/>
            <a:ext cx="4032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Projetista: </a:t>
            </a:r>
            <a:r>
              <a:rPr lang="pt-BR" sz="1800">
                <a:solidFill>
                  <a:schemeClr val="bg1"/>
                </a:solidFill>
              </a:rPr>
              <a:t>CDCA Arquitetos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Construtora:</a:t>
            </a:r>
            <a:r>
              <a:rPr lang="pt-BR" sz="1800">
                <a:solidFill>
                  <a:schemeClr val="bg1"/>
                </a:solidFill>
              </a:rPr>
              <a:t> Odebrecht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Investimento: R$ 855 milhões</a:t>
            </a:r>
            <a:endParaRPr lang="pt-BR" sz="1800">
              <a:solidFill>
                <a:schemeClr val="bg1"/>
              </a:solidFill>
            </a:endParaRPr>
          </a:p>
        </p:txBody>
      </p:sp>
      <p:sp>
        <p:nvSpPr>
          <p:cNvPr id="10" name="CaixaDeTexto 13"/>
          <p:cNvSpPr txBox="1">
            <a:spLocks noChangeArrowheads="1"/>
          </p:cNvSpPr>
          <p:nvPr/>
        </p:nvSpPr>
        <p:spPr bwMode="auto">
          <a:xfrm>
            <a:off x="611188" y="4238625"/>
            <a:ext cx="35274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/>
            <a:r>
              <a:rPr lang="pt-BR" sz="1800" b="1">
                <a:solidFill>
                  <a:schemeClr val="bg1"/>
                </a:solidFill>
              </a:rPr>
              <a:t>Modalidade: </a:t>
            </a:r>
            <a:r>
              <a:rPr lang="pt-BR" sz="1800">
                <a:solidFill>
                  <a:schemeClr val="bg1"/>
                </a:solidFill>
              </a:rPr>
              <a:t>Estádio privado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Financiamento: </a:t>
            </a:r>
            <a:r>
              <a:rPr lang="pt-BR" sz="1800">
                <a:solidFill>
                  <a:schemeClr val="bg1"/>
                </a:solidFill>
              </a:rPr>
              <a:t>BNDES e incentivo fiscal do Governo Municipal</a:t>
            </a:r>
          </a:p>
          <a:p>
            <a:pPr marL="0" lvl="2"/>
            <a:r>
              <a:rPr lang="pt-BR" sz="1800" b="1">
                <a:solidFill>
                  <a:schemeClr val="bg1"/>
                </a:solidFill>
              </a:rPr>
              <a:t>Estágio da Obra: </a:t>
            </a:r>
            <a:r>
              <a:rPr lang="pt-BR" sz="1800">
                <a:solidFill>
                  <a:schemeClr val="bg1"/>
                </a:solidFill>
              </a:rPr>
              <a:t>97%</a:t>
            </a:r>
            <a:br>
              <a:rPr lang="pt-BR" sz="1800">
                <a:solidFill>
                  <a:schemeClr val="bg1"/>
                </a:solidFill>
              </a:rPr>
            </a:br>
            <a:r>
              <a:rPr lang="pt-BR" sz="1800">
                <a:solidFill>
                  <a:schemeClr val="bg1"/>
                </a:solidFill>
              </a:rPr>
              <a:t/>
            </a:r>
            <a:br>
              <a:rPr lang="pt-BR" sz="1800">
                <a:solidFill>
                  <a:schemeClr val="bg1"/>
                </a:solidFill>
              </a:rPr>
            </a:br>
            <a:r>
              <a:rPr lang="pt-BR" sz="1800">
                <a:solidFill>
                  <a:schemeClr val="bg1"/>
                </a:solidFill>
              </a:rPr>
              <a:t>Entrega da obra prevista para o dia 15 de abril</a:t>
            </a:r>
          </a:p>
        </p:txBody>
      </p:sp>
      <p:sp>
        <p:nvSpPr>
          <p:cNvPr id="24585" name="CaixaDeTexto 11"/>
          <p:cNvSpPr txBox="1">
            <a:spLocks noChangeArrowheads="1"/>
          </p:cNvSpPr>
          <p:nvPr/>
        </p:nvSpPr>
        <p:spPr bwMode="auto">
          <a:xfrm>
            <a:off x="1042988" y="42863"/>
            <a:ext cx="3157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600" b="1"/>
              <a:t>SÃO PAULO - ARENA CORINTHIANS</a:t>
            </a:r>
            <a:br>
              <a:rPr lang="pt-BR" sz="1600" b="1"/>
            </a:br>
            <a:r>
              <a:rPr lang="pt-BR" sz="1600"/>
              <a:t>PROJETO DE NOVA ARENA</a:t>
            </a:r>
          </a:p>
        </p:txBody>
      </p:sp>
    </p:spTree>
    <p:extLst>
      <p:ext uri="{BB962C8B-B14F-4D97-AF65-F5344CB8AC3E}">
        <p14:creationId xmlns="" xmlns:p14="http://schemas.microsoft.com/office/powerpoint/2010/main" val="36869144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2332"/>
            <a:ext cx="287955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n>
                  <a:solidFill>
                    <a:schemeClr val="tx1"/>
                  </a:solidFill>
                </a:ln>
              </a:rPr>
              <a:t>OBRAS EXCLUÍDAS</a:t>
            </a:r>
          </a:p>
        </p:txBody>
      </p:sp>
      <p:pic>
        <p:nvPicPr>
          <p:cNvPr id="25604" name="Picture 1" descr="Captura de tela 2014-03-07 às 16.01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0"/>
            <a:ext cx="5184775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CaixaDeTexto 1"/>
          <p:cNvSpPr txBox="1">
            <a:spLocks noChangeArrowheads="1"/>
          </p:cNvSpPr>
          <p:nvPr/>
        </p:nvSpPr>
        <p:spPr bwMode="auto">
          <a:xfrm>
            <a:off x="4205288" y="5800725"/>
            <a:ext cx="115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100" b="1"/>
              <a:t>O Globo</a:t>
            </a:r>
            <a:r>
              <a:rPr lang="pt-BR" sz="1100" i="1"/>
              <a:t/>
            </a:r>
            <a:br>
              <a:rPr lang="pt-BR" sz="1100" i="1"/>
            </a:br>
            <a:r>
              <a:rPr lang="pt-BR" sz="1100" i="1"/>
              <a:t>20/02/2014</a:t>
            </a:r>
          </a:p>
        </p:txBody>
      </p:sp>
    </p:spTree>
    <p:extLst>
      <p:ext uri="{BB962C8B-B14F-4D97-AF65-F5344CB8AC3E}">
        <p14:creationId xmlns="" xmlns:p14="http://schemas.microsoft.com/office/powerpoint/2010/main" val="2672449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7" descr="S8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ontent Placeholder 2"/>
          <p:cNvSpPr txBox="1">
            <a:spLocks/>
          </p:cNvSpPr>
          <p:nvPr/>
        </p:nvSpPr>
        <p:spPr bwMode="auto">
          <a:xfrm>
            <a:off x="827088" y="765175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342900" indent="-342900" eaLnBrk="0" hangingPunct="0">
              <a:buFont typeface="Arial" charset="0"/>
              <a:buChar char="•"/>
            </a:pPr>
            <a:endParaRPr lang="en-US" sz="2000">
              <a:latin typeface="Arial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t-BR" sz="2000" b="1">
                <a:solidFill>
                  <a:srgbClr val="F2F2F2"/>
                </a:solidFill>
                <a:latin typeface="Arial" charset="0"/>
                <a:cs typeface="Arial" charset="0"/>
              </a:rPr>
              <a:t>Matriz de Responsabilidade, em novembro de 2013 </a:t>
            </a:r>
            <a:br>
              <a:rPr lang="pt-BR" sz="2000" b="1">
                <a:solidFill>
                  <a:srgbClr val="F2F2F2"/>
                </a:solidFill>
                <a:latin typeface="Arial" charset="0"/>
                <a:cs typeface="Arial" charset="0"/>
              </a:rPr>
            </a:br>
            <a:r>
              <a:rPr lang="pt-BR" sz="2000" b="1">
                <a:solidFill>
                  <a:srgbClr val="F2F2F2"/>
                </a:solidFill>
                <a:latin typeface="Arial" charset="0"/>
                <a:cs typeface="Arial" charset="0"/>
              </a:rPr>
              <a:t>(109 projetos)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pt-BR" sz="1800" b="1">
              <a:solidFill>
                <a:srgbClr val="F2F2F2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t-BR" sz="1800">
                <a:solidFill>
                  <a:srgbClr val="F2F2F2"/>
                </a:solidFill>
                <a:latin typeface="Arial" charset="0"/>
                <a:cs typeface="Arial" charset="0"/>
              </a:rPr>
              <a:t>R$ 8,024 bilhões (42 projetos de mobilidade + 19 projetos excluídos)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t-BR" sz="1800">
                <a:solidFill>
                  <a:srgbClr val="F2F2F2"/>
                </a:solidFill>
                <a:latin typeface="Arial" charset="0"/>
                <a:cs typeface="Arial" charset="0"/>
              </a:rPr>
              <a:t>R$ 8,005 bilhões (12 estádios)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t-BR" sz="1800">
                <a:solidFill>
                  <a:srgbClr val="F2F2F2"/>
                </a:solidFill>
                <a:latin typeface="Arial" charset="0"/>
                <a:cs typeface="Arial" charset="0"/>
              </a:rPr>
              <a:t>R$ 6,280 bilhões (13 aeroportos/29 projetos + 2 projetos excluídos)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t-BR" sz="1800">
                <a:solidFill>
                  <a:srgbClr val="F2F2F2"/>
                </a:solidFill>
                <a:latin typeface="Arial" charset="0"/>
                <a:cs typeface="Arial" charset="0"/>
              </a:rPr>
              <a:t>R$ 587,3 milhões (6 portos + 1 projeto excluído)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t-BR" sz="1800">
                <a:solidFill>
                  <a:srgbClr val="F2F2F2"/>
                </a:solidFill>
                <a:latin typeface="Arial" charset="0"/>
                <a:cs typeface="Arial" charset="0"/>
              </a:rPr>
              <a:t>R$ 1,879 bilhão (segurança)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t-BR" sz="1800">
                <a:solidFill>
                  <a:srgbClr val="F2F2F2"/>
                </a:solidFill>
                <a:latin typeface="Arial" charset="0"/>
                <a:cs typeface="Arial" charset="0"/>
              </a:rPr>
              <a:t>R$ 404 milhões (telecomunicações)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t-BR" sz="1800">
                <a:solidFill>
                  <a:srgbClr val="F2F2F2"/>
                </a:solidFill>
                <a:latin typeface="Arial" charset="0"/>
                <a:cs typeface="Arial" charset="0"/>
              </a:rPr>
              <a:t>R$ 195,7 milhões (turismo)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t-BR" sz="1800">
                <a:solidFill>
                  <a:srgbClr val="F2F2F2"/>
                </a:solidFill>
                <a:latin typeface="Arial" charset="0"/>
                <a:cs typeface="Arial" charset="0"/>
              </a:rPr>
              <a:t>R$ 208,8 milhões (Copa das Confederações)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pt-BR" sz="1100">
              <a:solidFill>
                <a:srgbClr val="F2F2F2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t-BR" sz="1800">
                <a:solidFill>
                  <a:srgbClr val="F2F2F2"/>
                </a:solidFill>
                <a:latin typeface="Arial" charset="0"/>
                <a:cs typeface="Arial" charset="0"/>
              </a:rPr>
              <a:t>Total: R$ 25,584 bilhões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pt-BR" sz="1100">
              <a:solidFill>
                <a:srgbClr val="F2F2F2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t-BR" sz="1800">
                <a:solidFill>
                  <a:srgbClr val="F2F2F2"/>
                </a:solidFill>
                <a:latin typeface="Arial" charset="0"/>
                <a:cs typeface="Arial" charset="0"/>
              </a:rPr>
              <a:t>R$ 14,020 bilhões do governo federal, R$ 7,813 bilhões dos governos locais e R$ 3,751 bilhões da iniciativa privada</a:t>
            </a:r>
          </a:p>
        </p:txBody>
      </p:sp>
      <p:sp>
        <p:nvSpPr>
          <p:cNvPr id="26628" name="CaixaDeTexto 1"/>
          <p:cNvSpPr txBox="1">
            <a:spLocks noChangeArrowheads="1"/>
          </p:cNvSpPr>
          <p:nvPr/>
        </p:nvSpPr>
        <p:spPr bwMode="auto">
          <a:xfrm>
            <a:off x="1116013" y="115888"/>
            <a:ext cx="71278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800" b="1">
                <a:latin typeface="Arial" charset="0"/>
                <a:cs typeface="Arial" charset="0"/>
              </a:rPr>
              <a:t>MATRIZ DA COPA 2014</a:t>
            </a:r>
          </a:p>
        </p:txBody>
      </p:sp>
    </p:spTree>
    <p:extLst>
      <p:ext uri="{BB962C8B-B14F-4D97-AF65-F5344CB8AC3E}">
        <p14:creationId xmlns="" xmlns:p14="http://schemas.microsoft.com/office/powerpoint/2010/main" val="19356290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7651" name="Imagem 3" descr="OBRAS COPA -FEV_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7" t="7924" r="1431"/>
          <a:stretch>
            <a:fillRect/>
          </a:stretch>
        </p:blipFill>
        <p:spPr bwMode="auto">
          <a:xfrm>
            <a:off x="250825" y="692150"/>
            <a:ext cx="85693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 descr="\\SERVER\Trabalhos\Sinaenco\PSD\jpg\Templ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2663"/>
            <a:ext cx="91440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0" y="-100013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2400">
                <a:solidFill>
                  <a:schemeClr val="bg1"/>
                </a:solidFill>
                <a:latin typeface="Tahoma" charset="0"/>
                <a:cs typeface="Tahoma" charset="0"/>
              </a:rPr>
              <a:t>Andamento das Obras de Mobilidade - Fev/2014</a:t>
            </a:r>
          </a:p>
        </p:txBody>
      </p:sp>
    </p:spTree>
    <p:extLst>
      <p:ext uri="{BB962C8B-B14F-4D97-AF65-F5344CB8AC3E}">
        <p14:creationId xmlns="" xmlns:p14="http://schemas.microsoft.com/office/powerpoint/2010/main" val="210957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1" descr="Página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8850" y="6381750"/>
            <a:ext cx="1835150" cy="476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800" b="1" 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Fonte: Fórum de Operadores Hoteleiros do Brasil – 13/02/2014</a:t>
            </a:r>
          </a:p>
        </p:txBody>
      </p:sp>
    </p:spTree>
    <p:extLst>
      <p:ext uri="{BB962C8B-B14F-4D97-AF65-F5344CB8AC3E}">
        <p14:creationId xmlns="" xmlns:p14="http://schemas.microsoft.com/office/powerpoint/2010/main" val="311533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0" name="Picture 6" descr="S11_JEFF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2484438" y="249238"/>
            <a:ext cx="46609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3800" b="1">
                <a:solidFill>
                  <a:srgbClr val="F18E00"/>
                </a:solidFill>
                <a:latin typeface="Century Gothic" charset="0"/>
                <a:cs typeface="Arial" charset="0"/>
              </a:rPr>
              <a:t>Ingressos vendidos</a:t>
            </a:r>
          </a:p>
        </p:txBody>
      </p:sp>
      <p:sp>
        <p:nvSpPr>
          <p:cNvPr id="29700" name="CaixaDeTexto 1"/>
          <p:cNvSpPr txBox="1">
            <a:spLocks noChangeArrowheads="1"/>
          </p:cNvSpPr>
          <p:nvPr/>
        </p:nvSpPr>
        <p:spPr bwMode="auto">
          <a:xfrm>
            <a:off x="4976813" y="1989138"/>
            <a:ext cx="331311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/>
            <a:endParaRPr lang="pt-BR" sz="1100"/>
          </a:p>
          <a:p>
            <a:r>
              <a:rPr lang="pt-BR" sz="1900">
                <a:latin typeface="Century Gothic" charset="0"/>
              </a:rPr>
              <a:t>Por Nacionalidade:</a:t>
            </a:r>
          </a:p>
          <a:p>
            <a:pPr lvl="1"/>
            <a:r>
              <a:rPr lang="pt-BR" sz="1500">
                <a:latin typeface="Century Gothic" charset="0"/>
              </a:rPr>
              <a:t/>
            </a:r>
            <a:br>
              <a:rPr lang="pt-BR" sz="1500">
                <a:latin typeface="Century Gothic" charset="0"/>
              </a:rPr>
            </a:br>
            <a:r>
              <a:rPr lang="pt-BR" sz="1500">
                <a:latin typeface="Century Gothic" charset="0"/>
              </a:rPr>
              <a:t>Brasil:	906.433</a:t>
            </a:r>
          </a:p>
          <a:p>
            <a:pPr lvl="1"/>
            <a:r>
              <a:rPr lang="pt-BR" sz="1500">
                <a:latin typeface="Century Gothic" charset="0"/>
              </a:rPr>
              <a:t>USA:	                 126.000</a:t>
            </a:r>
          </a:p>
          <a:p>
            <a:pPr lvl="1"/>
            <a:r>
              <a:rPr lang="pt-BR" sz="1500">
                <a:latin typeface="Century Gothic" charset="0"/>
              </a:rPr>
              <a:t>Colômbia:	  60.000</a:t>
            </a:r>
          </a:p>
          <a:p>
            <a:pPr lvl="1"/>
            <a:r>
              <a:rPr lang="pt-BR" sz="1500">
                <a:latin typeface="Century Gothic" charset="0"/>
              </a:rPr>
              <a:t>Alemanha:	  55.000</a:t>
            </a:r>
          </a:p>
          <a:p>
            <a:pPr lvl="1"/>
            <a:r>
              <a:rPr lang="pt-BR" sz="1500">
                <a:latin typeface="Century Gothic" charset="0"/>
              </a:rPr>
              <a:t>Argentina:	  53.000</a:t>
            </a:r>
          </a:p>
          <a:p>
            <a:pPr lvl="1"/>
            <a:r>
              <a:rPr lang="pt-BR" sz="1500">
                <a:latin typeface="Century Gothic" charset="0"/>
              </a:rPr>
              <a:t>Inglaterra:	  51.000</a:t>
            </a:r>
          </a:p>
          <a:p>
            <a:pPr lvl="1"/>
            <a:r>
              <a:rPr lang="pt-BR" sz="1500">
                <a:latin typeface="Century Gothic" charset="0"/>
              </a:rPr>
              <a:t>Austrália:	  40.400</a:t>
            </a:r>
          </a:p>
          <a:p>
            <a:pPr lvl="1"/>
            <a:r>
              <a:rPr lang="pt-BR" sz="1500">
                <a:latin typeface="Century Gothic" charset="0"/>
              </a:rPr>
              <a:t>França:	  34.000</a:t>
            </a:r>
          </a:p>
          <a:p>
            <a:pPr lvl="1"/>
            <a:r>
              <a:rPr lang="pt-BR" sz="1500">
                <a:latin typeface="Century Gothic" charset="0"/>
              </a:rPr>
              <a:t>Chile:	  32.000</a:t>
            </a:r>
          </a:p>
          <a:p>
            <a:pPr lvl="1"/>
            <a:r>
              <a:rPr lang="pt-BR" sz="1500">
                <a:latin typeface="Century Gothic" charset="0"/>
              </a:rPr>
              <a:t>México:	  30.000 (*)</a:t>
            </a:r>
            <a:br>
              <a:rPr lang="pt-BR" sz="1500">
                <a:latin typeface="Century Gothic" charset="0"/>
              </a:rPr>
            </a:br>
            <a:r>
              <a:rPr lang="pt-BR" sz="1500">
                <a:latin typeface="Century Gothic" charset="0"/>
              </a:rPr>
              <a:t/>
            </a:r>
            <a:br>
              <a:rPr lang="pt-BR" sz="1500">
                <a:latin typeface="Century Gothic" charset="0"/>
              </a:rPr>
            </a:br>
            <a:r>
              <a:rPr lang="pt-BR" sz="1500">
                <a:latin typeface="Century Gothic" charset="0"/>
              </a:rPr>
              <a:t/>
            </a:r>
            <a:br>
              <a:rPr lang="pt-BR" sz="1500">
                <a:latin typeface="Century Gothic" charset="0"/>
              </a:rPr>
            </a:br>
            <a:r>
              <a:rPr lang="pt-BR" sz="1500">
                <a:latin typeface="Century Gothic" charset="0"/>
              </a:rPr>
              <a:t>(*) Fretamento de navio para 3.000 torcedores</a:t>
            </a:r>
          </a:p>
          <a:p>
            <a:endParaRPr lang="pt-BR" sz="1800"/>
          </a:p>
        </p:txBody>
      </p:sp>
      <p:sp>
        <p:nvSpPr>
          <p:cNvPr id="3" name="CaixaDeTexto 2"/>
          <p:cNvSpPr txBox="1"/>
          <p:nvPr/>
        </p:nvSpPr>
        <p:spPr>
          <a:xfrm>
            <a:off x="3779838" y="1052513"/>
            <a:ext cx="467995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>
              <a:defRPr/>
            </a:pPr>
            <a:r>
              <a:rPr lang="pt-BR" alt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57% Brasileiros</a:t>
            </a:r>
            <a:br>
              <a:rPr lang="pt-BR" alt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</a:br>
            <a:r>
              <a:rPr lang="pt-BR" alt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		43% Estrangeiros</a:t>
            </a:r>
          </a:p>
          <a:p>
            <a:pPr>
              <a:defRPr/>
            </a:pPr>
            <a:endParaRPr lang="pt-BR" dirty="0"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9702" name="Imagem 4" descr="logo_portal2014_v20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6005513"/>
            <a:ext cx="9366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35213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26_JE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S26_JEFF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S26_JEFF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21" t="25856" b="26898"/>
          <a:stretch>
            <a:fillRect/>
          </a:stretch>
        </p:blipFill>
        <p:spPr bwMode="auto">
          <a:xfrm>
            <a:off x="5651500" y="1908175"/>
            <a:ext cx="381635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 descr="S26_JEFF_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278" t="56296" r="25417" b="4630"/>
          <a:stretch>
            <a:fillRect/>
          </a:stretch>
        </p:blipFill>
        <p:spPr bwMode="auto">
          <a:xfrm rot="305004">
            <a:off x="4208463" y="4071938"/>
            <a:ext cx="3240087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S26_JE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4" t="2754" r="53941" b="54190"/>
          <a:stretch>
            <a:fillRect/>
          </a:stretch>
        </p:blipFill>
        <p:spPr bwMode="auto">
          <a:xfrm>
            <a:off x="2913063" y="1930400"/>
            <a:ext cx="3243262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S26_JEFF_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916" r="58054" b="21770"/>
          <a:stretch>
            <a:fillRect/>
          </a:stretch>
        </p:blipFill>
        <p:spPr bwMode="auto">
          <a:xfrm>
            <a:off x="-107950" y="2132013"/>
            <a:ext cx="34559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S26_JE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852" r="53941" b="5902"/>
          <a:stretch>
            <a:fillRect/>
          </a:stretch>
        </p:blipFill>
        <p:spPr bwMode="auto">
          <a:xfrm rot="-395689">
            <a:off x="539750" y="4076700"/>
            <a:ext cx="3373438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S26_JEFF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Rectangle 3"/>
          <p:cNvSpPr>
            <a:spLocks noChangeArrowheads="1"/>
          </p:cNvSpPr>
          <p:nvPr/>
        </p:nvSpPr>
        <p:spPr bwMode="auto">
          <a:xfrm>
            <a:off x="252413" y="261938"/>
            <a:ext cx="40322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800">
                <a:solidFill>
                  <a:srgbClr val="646464"/>
                </a:solidFill>
                <a:latin typeface="Century Gothic" charset="0"/>
                <a:cs typeface="Arial" charset="0"/>
              </a:rPr>
              <a:t>Nenhum produto </a:t>
            </a:r>
          </a:p>
        </p:txBody>
      </p:sp>
      <p:sp>
        <p:nvSpPr>
          <p:cNvPr id="30731" name="Rectangle 4"/>
          <p:cNvSpPr>
            <a:spLocks noChangeArrowheads="1"/>
          </p:cNvSpPr>
          <p:nvPr/>
        </p:nvSpPr>
        <p:spPr bwMode="auto">
          <a:xfrm>
            <a:off x="1028700" y="566738"/>
            <a:ext cx="6843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4000" b="1">
                <a:solidFill>
                  <a:srgbClr val="F18E00"/>
                </a:solidFill>
                <a:latin typeface="Century Gothic" charset="0"/>
                <a:cs typeface="Arial" charset="0"/>
              </a:rPr>
              <a:t>é melhor que o seu projeto</a:t>
            </a:r>
          </a:p>
        </p:txBody>
      </p:sp>
      <p:sp>
        <p:nvSpPr>
          <p:cNvPr id="48138" name="Rectangle 3"/>
          <p:cNvSpPr>
            <a:spLocks noChangeArrowheads="1"/>
          </p:cNvSpPr>
          <p:nvPr/>
        </p:nvSpPr>
        <p:spPr bwMode="auto">
          <a:xfrm rot="-503970">
            <a:off x="1063625" y="1528763"/>
            <a:ext cx="17637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800" b="1">
                <a:solidFill>
                  <a:srgbClr val="F18E00"/>
                </a:solidFill>
                <a:latin typeface="Century Gothic" charset="0"/>
                <a:cs typeface="Arial" charset="0"/>
              </a:rPr>
              <a:t>Vidraça?</a:t>
            </a:r>
          </a:p>
        </p:txBody>
      </p:sp>
      <p:pic>
        <p:nvPicPr>
          <p:cNvPr id="49165" name="Picture 13" descr="S26_JEFF_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083" t="52037" r="25000" b="10185"/>
          <a:stretch>
            <a:fillRect/>
          </a:stretch>
        </p:blipFill>
        <p:spPr bwMode="auto">
          <a:xfrm>
            <a:off x="4768850" y="1874838"/>
            <a:ext cx="33940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14" descr="S26_JEFF_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927" r="57916" b="23889"/>
          <a:stretch>
            <a:fillRect/>
          </a:stretch>
        </p:blipFill>
        <p:spPr bwMode="auto">
          <a:xfrm>
            <a:off x="395288" y="2005013"/>
            <a:ext cx="348773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 rot="-503970">
            <a:off x="1187450" y="1541463"/>
            <a:ext cx="13652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800" b="1">
                <a:solidFill>
                  <a:srgbClr val="006633"/>
                </a:solidFill>
                <a:latin typeface="Century Gothic" charset="0"/>
                <a:cs typeface="Arial" charset="0"/>
              </a:rPr>
              <a:t>Vitrine!</a:t>
            </a:r>
          </a:p>
        </p:txBody>
      </p:sp>
      <p:pic>
        <p:nvPicPr>
          <p:cNvPr id="19" name="Picture 7" descr="S26_JE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421" t="1482" r="4756" b="53148"/>
          <a:stretch>
            <a:fillRect/>
          </a:stretch>
        </p:blipFill>
        <p:spPr bwMode="auto">
          <a:xfrm>
            <a:off x="-180975" y="4346575"/>
            <a:ext cx="34290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26_JEFF_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21" t="20602" b="33194"/>
          <a:stretch>
            <a:fillRect/>
          </a:stretch>
        </p:blipFill>
        <p:spPr bwMode="auto">
          <a:xfrm>
            <a:off x="5435600" y="3597275"/>
            <a:ext cx="38512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S26_JE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852" r="5121" b="9050"/>
          <a:stretch>
            <a:fillRect/>
          </a:stretch>
        </p:blipFill>
        <p:spPr bwMode="auto">
          <a:xfrm>
            <a:off x="2806700" y="3937000"/>
            <a:ext cx="328612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Imagem 4" descr="logo_portal2014_v2010_web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234950"/>
            <a:ext cx="9366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057339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8" grpId="0"/>
      <p:bldP spid="3" grpId="0" autoUpdateAnimBg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26_JE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S26_JEFF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252413" y="261938"/>
            <a:ext cx="40322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800">
                <a:solidFill>
                  <a:srgbClr val="646464"/>
                </a:solidFill>
                <a:latin typeface="Century Gothic" charset="0"/>
                <a:cs typeface="Arial" charset="0"/>
              </a:rPr>
              <a:t>Nenhum produto 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1028700" y="566738"/>
            <a:ext cx="6843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4000" b="1">
                <a:solidFill>
                  <a:srgbClr val="F18E00"/>
                </a:solidFill>
                <a:latin typeface="Century Gothic" charset="0"/>
                <a:cs typeface="Arial" charset="0"/>
              </a:rPr>
              <a:t>é melhor que o seu projeto</a:t>
            </a:r>
          </a:p>
        </p:txBody>
      </p:sp>
      <p:sp>
        <p:nvSpPr>
          <p:cNvPr id="48138" name="Rectangle 3"/>
          <p:cNvSpPr>
            <a:spLocks noChangeArrowheads="1"/>
          </p:cNvSpPr>
          <p:nvPr/>
        </p:nvSpPr>
        <p:spPr bwMode="auto">
          <a:xfrm rot="-503970">
            <a:off x="1063625" y="1528763"/>
            <a:ext cx="17637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800" b="1">
                <a:solidFill>
                  <a:srgbClr val="F18E00"/>
                </a:solidFill>
                <a:latin typeface="Century Gothic" charset="0"/>
                <a:cs typeface="Arial" charset="0"/>
              </a:rPr>
              <a:t>Vidraça?</a:t>
            </a:r>
          </a:p>
        </p:txBody>
      </p:sp>
      <p:pic>
        <p:nvPicPr>
          <p:cNvPr id="48136" name="Picture 8" descr="S26_JEFF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21" t="25856" b="26898"/>
          <a:stretch>
            <a:fillRect/>
          </a:stretch>
        </p:blipFill>
        <p:spPr bwMode="auto">
          <a:xfrm>
            <a:off x="5651500" y="1908175"/>
            <a:ext cx="381635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 descr="S26_JEFF_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278" t="56296" r="25417" b="4630"/>
          <a:stretch>
            <a:fillRect/>
          </a:stretch>
        </p:blipFill>
        <p:spPr bwMode="auto">
          <a:xfrm rot="305004">
            <a:off x="4208463" y="4071938"/>
            <a:ext cx="3240087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S26_JE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4" t="2754" r="53941" b="54190"/>
          <a:stretch>
            <a:fillRect/>
          </a:stretch>
        </p:blipFill>
        <p:spPr bwMode="auto">
          <a:xfrm>
            <a:off x="2913063" y="1930400"/>
            <a:ext cx="3243262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S26_JEFF_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916" r="58054" b="21770"/>
          <a:stretch>
            <a:fillRect/>
          </a:stretch>
        </p:blipFill>
        <p:spPr bwMode="auto">
          <a:xfrm>
            <a:off x="-107950" y="2132013"/>
            <a:ext cx="34559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S26_JE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852" r="53941" b="5902"/>
          <a:stretch>
            <a:fillRect/>
          </a:stretch>
        </p:blipFill>
        <p:spPr bwMode="auto">
          <a:xfrm rot="-395689">
            <a:off x="539750" y="4076700"/>
            <a:ext cx="3373438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Imagem 4" descr="logo_portal2014_v2010_we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5" y="106363"/>
            <a:ext cx="9366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334636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26_JE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 descr="Captura de tela 2013-10-21 às 21.31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agem 4" descr="logo_portal2014_v2010_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140450"/>
            <a:ext cx="935037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143770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Espaço Reservado para Texto 17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757613"/>
          </a:xfrm>
        </p:spPr>
        <p:txBody>
          <a:bodyPr/>
          <a:lstStyle/>
          <a:p>
            <a:pPr>
              <a:buFontTx/>
              <a:buChar char="•"/>
            </a:pPr>
            <a:r>
              <a:rPr lang="pt-BR" sz="3200" smtClean="0">
                <a:solidFill>
                  <a:srgbClr val="3C8C93"/>
                </a:solidFill>
              </a:rPr>
              <a:t> </a:t>
            </a:r>
            <a:r>
              <a:rPr lang="pt-BR" smtClean="0">
                <a:solidFill>
                  <a:srgbClr val="3C8C93"/>
                </a:solidFill>
              </a:rPr>
              <a:t>Evento de lançamento da publicação </a:t>
            </a:r>
            <a:r>
              <a:rPr lang="pt-BR" altLang="en-US" smtClean="0">
                <a:solidFill>
                  <a:srgbClr val="3C8C93"/>
                </a:solidFill>
              </a:rPr>
              <a:t>“</a:t>
            </a:r>
            <a:r>
              <a:rPr lang="pt-BR" smtClean="0">
                <a:solidFill>
                  <a:srgbClr val="3C8C93"/>
                </a:solidFill>
              </a:rPr>
              <a:t>Vitrine ou vidraça</a:t>
            </a:r>
            <a:r>
              <a:rPr lang="pt-BR" altLang="en-US" smtClean="0">
                <a:solidFill>
                  <a:srgbClr val="3C8C93"/>
                </a:solidFill>
              </a:rPr>
              <a:t>”</a:t>
            </a:r>
            <a:r>
              <a:rPr lang="pt-BR" smtClean="0">
                <a:solidFill>
                  <a:srgbClr val="3C8C93"/>
                </a:solidFill>
              </a:rPr>
              <a:t> e do portal</a:t>
            </a:r>
          </a:p>
          <a:p>
            <a:pPr>
              <a:buFontTx/>
              <a:buChar char="•"/>
            </a:pPr>
            <a:r>
              <a:rPr lang="pt-BR" sz="3800" smtClean="0">
                <a:solidFill>
                  <a:srgbClr val="3C8C93"/>
                </a:solidFill>
              </a:rPr>
              <a:t> </a:t>
            </a:r>
            <a:r>
              <a:rPr lang="pt-BR" smtClean="0">
                <a:solidFill>
                  <a:srgbClr val="3C8C93"/>
                </a:solidFill>
              </a:rPr>
              <a:t>500 pessoas, entre autoridades políticas, empresários, jornalistas e cadeia produtiva da construção</a:t>
            </a:r>
          </a:p>
          <a:p>
            <a:pPr>
              <a:buFontTx/>
              <a:buChar char="•"/>
            </a:pPr>
            <a:endParaRPr lang="pt-BR" smtClean="0">
              <a:solidFill>
                <a:srgbClr val="3C8C93"/>
              </a:solidFill>
            </a:endParaRPr>
          </a:p>
          <a:p>
            <a:pPr>
              <a:buFontTx/>
              <a:buChar char="•"/>
            </a:pPr>
            <a:endParaRPr lang="pt-BR" smtClean="0">
              <a:solidFill>
                <a:srgbClr val="3C8C93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Char char="•"/>
            </a:pPr>
            <a:endParaRPr lang="pt-BR" sz="3800" smtClean="0">
              <a:solidFill>
                <a:srgbClr val="898989"/>
              </a:solidFill>
            </a:endParaRPr>
          </a:p>
          <a:p>
            <a:pPr>
              <a:buFontTx/>
              <a:buChar char="•"/>
            </a:pPr>
            <a:endParaRPr lang="pt-BR" smtClean="0">
              <a:solidFill>
                <a:srgbClr val="898989"/>
              </a:solidFill>
            </a:endParaRPr>
          </a:p>
        </p:txBody>
      </p:sp>
      <p:sp>
        <p:nvSpPr>
          <p:cNvPr id="6147" name="Título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300" cap="none" smtClean="0"/>
              <a:t/>
            </a:r>
            <a:br>
              <a:rPr lang="pt-BR" sz="2300" cap="none" smtClean="0"/>
            </a:br>
            <a:r>
              <a:rPr lang="pt-BR" sz="2300" cap="none" smtClean="0"/>
              <a:t>Foto</a:t>
            </a:r>
            <a:r>
              <a:rPr lang="pt-BR" sz="2600" cap="none" smtClean="0"/>
              <a:t/>
            </a:r>
            <a:br>
              <a:rPr lang="pt-BR" sz="2600" cap="none" smtClean="0"/>
            </a:br>
            <a:endParaRPr lang="pt-BR" sz="2600" cap="none" smtClean="0"/>
          </a:p>
        </p:txBody>
      </p:sp>
      <p:pic>
        <p:nvPicPr>
          <p:cNvPr id="2" name="Espaço Reservado para Conteúdo 3" descr="logo nacional.jpg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214313"/>
            <a:ext cx="3498850" cy="1031875"/>
          </a:xfrm>
        </p:spPr>
      </p:pic>
      <p:pic>
        <p:nvPicPr>
          <p:cNvPr id="6148" name="Picture 3" descr="H:\Comunicação\Eventos\Copa2014\Fotos Lançamento Portal\0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3375"/>
            <a:ext cx="9144000" cy="595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Captura de tela 2013-10-21 às 21.3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1"/>
            <a:ext cx="5326063" cy="6696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ptura de tela 2013-10-21 às 23.28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1584176" cy="169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0" y="3068638"/>
            <a:ext cx="4032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800">
                <a:solidFill>
                  <a:srgbClr val="646464"/>
                </a:solidFill>
                <a:latin typeface="Century Gothic" charset="0"/>
                <a:cs typeface="Arial" charset="0"/>
              </a:rPr>
              <a:t>Repercussão Internacional</a:t>
            </a:r>
          </a:p>
        </p:txBody>
      </p:sp>
      <p:pic>
        <p:nvPicPr>
          <p:cNvPr id="33797" name="Imagem 4" descr="logo_portal2014_v2010_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6142038"/>
            <a:ext cx="9350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867110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Captura de tela 2013-11-28 às 00.07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agem 4" descr="logo_portal2014_v20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092825"/>
            <a:ext cx="936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105486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Captura de tela 2013-10-21 às 21.31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5425"/>
            <a:ext cx="9036050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m 4" descr="logo_portal2014_v20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3" y="6237288"/>
            <a:ext cx="9366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75350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Captura de tela 2013-11-28 às 00.0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agem 4" descr="logo_portal2014_v20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221413"/>
            <a:ext cx="9366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193167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26_JE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Captura de tela 2013-10-21 às 21.23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171365"/>
            <a:ext cx="8676456" cy="5664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Captura de tela 2013-10-21 às 23.28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584176" cy="169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2339975" y="260350"/>
            <a:ext cx="2400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4000" b="1">
                <a:solidFill>
                  <a:srgbClr val="F18E00"/>
                </a:solidFill>
                <a:latin typeface="Century Gothic" charset="0"/>
                <a:cs typeface="Arial" charset="0"/>
              </a:rPr>
              <a:t>Vidraças</a:t>
            </a:r>
          </a:p>
        </p:txBody>
      </p:sp>
      <p:pic>
        <p:nvPicPr>
          <p:cNvPr id="37894" name="Imagem 4" descr="logo_portal2014_v2010_we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5" y="6165850"/>
            <a:ext cx="9366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821519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3-10-21 às 21.49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95"/>
            <a:ext cx="9144000" cy="688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5" name="CaixaDeTexto 1"/>
          <p:cNvSpPr txBox="1">
            <a:spLocks noChangeArrowheads="1"/>
          </p:cNvSpPr>
          <p:nvPr/>
        </p:nvSpPr>
        <p:spPr bwMode="auto">
          <a:xfrm>
            <a:off x="3151188" y="476250"/>
            <a:ext cx="5597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800" b="1">
                <a:solidFill>
                  <a:srgbClr val="215968"/>
                </a:solidFill>
              </a:rPr>
              <a:t>Estação Cosme-Damião</a:t>
            </a:r>
            <a:br>
              <a:rPr lang="pt-BR" sz="1800" b="1">
                <a:solidFill>
                  <a:srgbClr val="215968"/>
                </a:solidFill>
              </a:rPr>
            </a:br>
            <a:r>
              <a:rPr lang="pt-BR" sz="1800" b="1">
                <a:solidFill>
                  <a:srgbClr val="215968"/>
                </a:solidFill>
              </a:rPr>
              <a:t>Chegada na Arena Pernambuco para o jogo Espanha e Uruguai – 16/06/2013</a:t>
            </a:r>
          </a:p>
        </p:txBody>
      </p:sp>
      <p:pic>
        <p:nvPicPr>
          <p:cNvPr id="38916" name="Imagem 4" descr="logo_portal2014_v20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98438"/>
            <a:ext cx="936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637023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tura de tela 2013-10-21 às 21.49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93" y="0"/>
            <a:ext cx="92244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39" name="CaixaDeTexto 1"/>
          <p:cNvSpPr txBox="1">
            <a:spLocks noChangeArrowheads="1"/>
          </p:cNvSpPr>
          <p:nvPr/>
        </p:nvSpPr>
        <p:spPr bwMode="auto">
          <a:xfrm>
            <a:off x="3025775" y="276225"/>
            <a:ext cx="6013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pt-BR" sz="1800" b="1">
                <a:latin typeface="Arial" charset="0"/>
                <a:cs typeface="Arial" charset="0"/>
              </a:rPr>
              <a:t>Nenhum estádio já tem pronta a infraestrutura de TI</a:t>
            </a:r>
          </a:p>
        </p:txBody>
      </p:sp>
      <p:pic>
        <p:nvPicPr>
          <p:cNvPr id="39940" name="Picture 2" descr="C:\Users\prada\Desktop\midias soci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36513"/>
            <a:ext cx="3030538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agem 4" descr="logo_portal2014_v2010_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6165850"/>
            <a:ext cx="9366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54790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26_JE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2339975" y="260350"/>
            <a:ext cx="2400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4000" b="1">
                <a:solidFill>
                  <a:srgbClr val="F18E00"/>
                </a:solidFill>
                <a:latin typeface="Century Gothic" charset="0"/>
                <a:cs typeface="Arial" charset="0"/>
              </a:rPr>
              <a:t>Vidraças</a:t>
            </a:r>
          </a:p>
        </p:txBody>
      </p:sp>
      <p:pic>
        <p:nvPicPr>
          <p:cNvPr id="40964" name="Picture 2" descr="entr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68413"/>
            <a:ext cx="718502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Captura de tela 2013-10-21 às 23.28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584176" cy="169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Imagem 4" descr="logo_portal2014_v2010_we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5" y="6297613"/>
            <a:ext cx="9366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266361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26_JE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2339975" y="260350"/>
            <a:ext cx="2400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4000" b="1">
                <a:solidFill>
                  <a:srgbClr val="F18E00"/>
                </a:solidFill>
                <a:latin typeface="Century Gothic" charset="0"/>
                <a:cs typeface="Arial" charset="0"/>
              </a:rPr>
              <a:t>Vidraças</a:t>
            </a:r>
          </a:p>
        </p:txBody>
      </p:sp>
      <p:pic>
        <p:nvPicPr>
          <p:cNvPr id="2" name="Picture 1" descr="Captura de tela 2013-10-21 às 21.54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8136904" cy="4290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Captura de tela 2013-10-21 às 23.28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584176" cy="169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0" name="Imagem 4" descr="logo_portal2014_v2010_we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6165850"/>
            <a:ext cx="9366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778752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26_JE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2339975" y="260350"/>
            <a:ext cx="2400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4000" b="1">
                <a:solidFill>
                  <a:srgbClr val="F18E00"/>
                </a:solidFill>
                <a:latin typeface="Century Gothic" charset="0"/>
                <a:cs typeface="Arial" charset="0"/>
              </a:rPr>
              <a:t>Vidraças</a:t>
            </a:r>
          </a:p>
        </p:txBody>
      </p:sp>
      <p:pic>
        <p:nvPicPr>
          <p:cNvPr id="6" name="Picture 5" descr="Captura de tela 2013-10-21 às 21.54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7056784" cy="453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Captura de tela 2013-10-21 às 23.28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584176" cy="169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4" name="Imagem 4" descr="logo_portal2014_v2010_we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92825"/>
            <a:ext cx="936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339346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Espaço Reservado para Texto 17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757613"/>
          </a:xfrm>
        </p:spPr>
        <p:txBody>
          <a:bodyPr/>
          <a:lstStyle/>
          <a:p>
            <a:pPr>
              <a:buFontTx/>
              <a:buChar char="•"/>
            </a:pPr>
            <a:r>
              <a:rPr lang="pt-BR" sz="3200" smtClean="0">
                <a:solidFill>
                  <a:srgbClr val="3C8C93"/>
                </a:solidFill>
              </a:rPr>
              <a:t> </a:t>
            </a:r>
            <a:r>
              <a:rPr lang="pt-BR" smtClean="0">
                <a:solidFill>
                  <a:srgbClr val="3C8C93"/>
                </a:solidFill>
              </a:rPr>
              <a:t>Evento de lançamento da publicação </a:t>
            </a:r>
            <a:r>
              <a:rPr lang="pt-BR" altLang="en-US" smtClean="0">
                <a:solidFill>
                  <a:srgbClr val="3C8C93"/>
                </a:solidFill>
              </a:rPr>
              <a:t>“</a:t>
            </a:r>
            <a:r>
              <a:rPr lang="pt-BR" smtClean="0">
                <a:solidFill>
                  <a:srgbClr val="3C8C93"/>
                </a:solidFill>
              </a:rPr>
              <a:t>Vitrine ou vidraça</a:t>
            </a:r>
            <a:r>
              <a:rPr lang="pt-BR" altLang="en-US" smtClean="0">
                <a:solidFill>
                  <a:srgbClr val="3C8C93"/>
                </a:solidFill>
              </a:rPr>
              <a:t>”</a:t>
            </a:r>
            <a:r>
              <a:rPr lang="pt-BR" smtClean="0">
                <a:solidFill>
                  <a:srgbClr val="3C8C93"/>
                </a:solidFill>
              </a:rPr>
              <a:t> e do portal</a:t>
            </a:r>
          </a:p>
          <a:p>
            <a:pPr>
              <a:buFontTx/>
              <a:buChar char="•"/>
            </a:pPr>
            <a:r>
              <a:rPr lang="pt-BR" sz="3800" smtClean="0">
                <a:solidFill>
                  <a:srgbClr val="3C8C93"/>
                </a:solidFill>
              </a:rPr>
              <a:t> </a:t>
            </a:r>
            <a:r>
              <a:rPr lang="pt-BR" smtClean="0">
                <a:solidFill>
                  <a:srgbClr val="3C8C93"/>
                </a:solidFill>
              </a:rPr>
              <a:t>500 pessoas, entre autoridades políticas, empresários, jornalistas e cadeia produtiva da construção</a:t>
            </a:r>
          </a:p>
          <a:p>
            <a:pPr>
              <a:buFontTx/>
              <a:buChar char="•"/>
            </a:pPr>
            <a:endParaRPr lang="pt-BR" smtClean="0">
              <a:solidFill>
                <a:srgbClr val="3C8C93"/>
              </a:solidFill>
            </a:endParaRPr>
          </a:p>
          <a:p>
            <a:pPr>
              <a:buFontTx/>
              <a:buChar char="•"/>
            </a:pPr>
            <a:endParaRPr lang="pt-BR" smtClean="0">
              <a:solidFill>
                <a:srgbClr val="3C8C93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Char char="•"/>
            </a:pPr>
            <a:endParaRPr lang="pt-BR" sz="3800" smtClean="0">
              <a:solidFill>
                <a:srgbClr val="898989"/>
              </a:solidFill>
            </a:endParaRPr>
          </a:p>
          <a:p>
            <a:pPr>
              <a:buFontTx/>
              <a:buChar char="•"/>
            </a:pPr>
            <a:endParaRPr lang="pt-BR" smtClean="0">
              <a:solidFill>
                <a:srgbClr val="898989"/>
              </a:solidFill>
            </a:endParaRPr>
          </a:p>
        </p:txBody>
      </p:sp>
      <p:sp>
        <p:nvSpPr>
          <p:cNvPr id="7171" name="Título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300" cap="none" smtClean="0"/>
              <a:t/>
            </a:r>
            <a:br>
              <a:rPr lang="pt-BR" sz="2300" cap="none" smtClean="0"/>
            </a:br>
            <a:r>
              <a:rPr lang="pt-BR" sz="2300" cap="none" smtClean="0"/>
              <a:t>Foto</a:t>
            </a:r>
            <a:r>
              <a:rPr lang="pt-BR" sz="2600" cap="none" smtClean="0"/>
              <a:t/>
            </a:r>
            <a:br>
              <a:rPr lang="pt-BR" sz="2600" cap="none" smtClean="0"/>
            </a:br>
            <a:endParaRPr lang="pt-BR" sz="2600" cap="none" smtClean="0"/>
          </a:p>
        </p:txBody>
      </p:sp>
      <p:pic>
        <p:nvPicPr>
          <p:cNvPr id="2" name="Espaço Reservado para Conteúdo 3" descr="logo nacional.jpg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214313"/>
            <a:ext cx="3498850" cy="1031875"/>
          </a:xfrm>
        </p:spPr>
      </p:pic>
      <p:pic>
        <p:nvPicPr>
          <p:cNvPr id="7172" name="Picture 2" descr="H:\Comunicação\Eventos\Copa2014\Fotos Lançamento Portal\bola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8913"/>
            <a:ext cx="9144000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escan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aptura de tela 2011-04-03 às 19.36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132856"/>
            <a:ext cx="504056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Imagem 4" descr="logo_portal2014_v2010_we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20938"/>
            <a:ext cx="15795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4284663" y="4149725"/>
            <a:ext cx="4175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b="1">
                <a:solidFill>
                  <a:srgbClr val="006633"/>
                </a:solidFill>
                <a:latin typeface="Century Gothic" charset="0"/>
                <a:cs typeface="Arial" charset="0"/>
              </a:rPr>
              <a:t>Rodrigo Prada </a:t>
            </a:r>
            <a:r>
              <a:rPr lang="en-US" b="1">
                <a:solidFill>
                  <a:srgbClr val="006633"/>
                </a:solidFill>
                <a:latin typeface="Century Gothic" charset="0"/>
                <a:cs typeface="Arial" charset="0"/>
              </a:rPr>
              <a:t>–</a:t>
            </a:r>
            <a:r>
              <a:rPr lang="pt-BR" b="1">
                <a:solidFill>
                  <a:srgbClr val="006633"/>
                </a:solidFill>
                <a:latin typeface="Century Gothic" charset="0"/>
                <a:cs typeface="Arial" charset="0"/>
              </a:rPr>
              <a:t> 55 11 3123 9200</a:t>
            </a:r>
            <a:br>
              <a:rPr lang="pt-BR" b="1">
                <a:solidFill>
                  <a:srgbClr val="006633"/>
                </a:solidFill>
                <a:latin typeface="Century Gothic" charset="0"/>
                <a:cs typeface="Arial" charset="0"/>
              </a:rPr>
            </a:br>
            <a:r>
              <a:rPr lang="pt-BR" b="1">
                <a:solidFill>
                  <a:srgbClr val="000000"/>
                </a:solidFill>
                <a:latin typeface="Century Gothic" charset="0"/>
                <a:cs typeface="Arial" charset="0"/>
              </a:rPr>
              <a:t/>
            </a:r>
            <a:br>
              <a:rPr lang="pt-BR" b="1">
                <a:solidFill>
                  <a:srgbClr val="000000"/>
                </a:solidFill>
                <a:latin typeface="Century Gothic" charset="0"/>
                <a:cs typeface="Arial" charset="0"/>
              </a:rPr>
            </a:br>
            <a:r>
              <a:rPr lang="pt-BR" b="1" i="1">
                <a:solidFill>
                  <a:srgbClr val="006633"/>
                </a:solidFill>
                <a:latin typeface="Century Gothic" charset="0"/>
                <a:cs typeface="Arial" charset="0"/>
              </a:rPr>
              <a:t>rodrigo@sinaenco.com.br</a:t>
            </a:r>
          </a:p>
        </p:txBody>
      </p:sp>
      <p:sp>
        <p:nvSpPr>
          <p:cNvPr id="44038" name="Rectangle 4"/>
          <p:cNvSpPr>
            <a:spLocks noChangeArrowheads="1"/>
          </p:cNvSpPr>
          <p:nvPr/>
        </p:nvSpPr>
        <p:spPr bwMode="auto">
          <a:xfrm>
            <a:off x="4716463" y="549275"/>
            <a:ext cx="3959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4800" b="1">
                <a:solidFill>
                  <a:srgbClr val="F18E00"/>
                </a:solidFill>
                <a:latin typeface="Century Gothic" charset="0"/>
                <a:cs typeface="Arial" charset="0"/>
              </a:rPr>
              <a:t>Obrigado!</a:t>
            </a:r>
            <a:endParaRPr lang="pt-BR" sz="4800" b="1" i="1">
              <a:solidFill>
                <a:srgbClr val="F18E00"/>
              </a:solidFill>
              <a:latin typeface="Century Gothic" charset="0"/>
              <a:cs typeface="Arial" charset="0"/>
            </a:endParaRPr>
          </a:p>
        </p:txBody>
      </p:sp>
      <p:pic>
        <p:nvPicPr>
          <p:cNvPr id="44039" name="Picture 2" descr="Captura de tela 2011-06-15 às 23.54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4041775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Box 11"/>
          <p:cNvSpPr txBox="1">
            <a:spLocks noChangeArrowheads="1"/>
          </p:cNvSpPr>
          <p:nvPr/>
        </p:nvSpPr>
        <p:spPr bwMode="auto">
          <a:xfrm>
            <a:off x="1619250" y="6370638"/>
            <a:ext cx="3960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E68800"/>
                </a:solidFill>
                <a:latin typeface="Arial" charset="0"/>
              </a:rPr>
              <a:t>www.portal2014.org.br</a:t>
            </a:r>
          </a:p>
        </p:txBody>
      </p:sp>
    </p:spTree>
    <p:extLst>
      <p:ext uri="{BB962C8B-B14F-4D97-AF65-F5344CB8AC3E}">
        <p14:creationId xmlns="" xmlns:p14="http://schemas.microsoft.com/office/powerpoint/2010/main" val="35331656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 descr="S7_jaco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3" descr="S7_jaco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4" descr="S7_jaco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188913"/>
            <a:ext cx="54721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rgbClr val="F18E00"/>
                </a:solidFill>
                <a:latin typeface="Century Gothic" pitchFamily="34" charset="0"/>
              </a:rPr>
              <a:t>4,5 milhões de </a:t>
            </a:r>
            <a:br>
              <a:rPr lang="en-US" sz="2800" b="1">
                <a:solidFill>
                  <a:srgbClr val="F18E00"/>
                </a:solidFill>
                <a:latin typeface="Century Gothic" pitchFamily="34" charset="0"/>
              </a:rPr>
            </a:br>
            <a:r>
              <a:rPr lang="en-US" sz="2800" b="1">
                <a:solidFill>
                  <a:srgbClr val="F18E00"/>
                </a:solidFill>
                <a:latin typeface="Century Gothic" pitchFamily="34" charset="0"/>
              </a:rPr>
              <a:t>páginas acessadas</a:t>
            </a:r>
            <a:endParaRPr lang="pt-BR" sz="2800" b="1">
              <a:solidFill>
                <a:srgbClr val="F18E00"/>
              </a:solidFill>
              <a:latin typeface="Century Gothic" pitchFamily="34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4652963"/>
            <a:ext cx="5427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000" b="1">
                <a:solidFill>
                  <a:srgbClr val="006633"/>
                </a:solidFill>
                <a:latin typeface="Century Gothic" pitchFamily="34" charset="0"/>
              </a:rPr>
              <a:t>O Making Off da preparação brasileira 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3813" y="3573463"/>
            <a:ext cx="50593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3200" b="1">
                <a:solidFill>
                  <a:srgbClr val="F18E00"/>
                </a:solidFill>
                <a:latin typeface="Century Gothic" pitchFamily="34" charset="0"/>
              </a:rPr>
              <a:t>www.portal2014.org.br</a:t>
            </a:r>
          </a:p>
        </p:txBody>
      </p:sp>
      <p:pic>
        <p:nvPicPr>
          <p:cNvPr id="8199" name="Imagem 4" descr="logo_portal2014_v2010_web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260350"/>
            <a:ext cx="201295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7481888" y="5116513"/>
            <a:ext cx="1662112" cy="427037"/>
          </a:xfrm>
          <a:prstGeom prst="rect">
            <a:avLst/>
          </a:prstGeom>
          <a:noFill/>
        </p:spPr>
        <p:txBody>
          <a:bodyPr lIns="86457" tIns="43228" rIns="86457" bIns="4322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b="1" i="1" dirty="0">
                <a:latin typeface="+mj-lt"/>
                <a:ea typeface="+mn-ea"/>
              </a:rPr>
              <a:t>Fonte: Google </a:t>
            </a:r>
            <a:r>
              <a:rPr lang="pt-BR" sz="1100" b="1" i="1" dirty="0" err="1">
                <a:latin typeface="+mj-lt"/>
                <a:ea typeface="+mn-ea"/>
              </a:rPr>
              <a:t>Analytics</a:t>
            </a:r>
            <a:endParaRPr lang="pt-BR" sz="1100" b="1" i="1" dirty="0">
              <a:latin typeface="+mj-lt"/>
              <a:ea typeface="+mn-ea"/>
            </a:endParaRPr>
          </a:p>
        </p:txBody>
      </p:sp>
      <p:sp>
        <p:nvSpPr>
          <p:cNvPr id="9218" name="TextBox 10"/>
          <p:cNvSpPr txBox="1">
            <a:spLocks noChangeArrowheads="1"/>
          </p:cNvSpPr>
          <p:nvPr/>
        </p:nvSpPr>
        <p:spPr bwMode="auto">
          <a:xfrm>
            <a:off x="2771775" y="6030913"/>
            <a:ext cx="3960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r>
              <a:rPr lang="en-US" sz="2400" b="1">
                <a:solidFill>
                  <a:srgbClr val="E68800"/>
                </a:solidFill>
                <a:latin typeface="Arial" pitchFamily="34" charset="0"/>
              </a:rPr>
              <a:t>www.portal2014.org.br</a:t>
            </a:r>
          </a:p>
        </p:txBody>
      </p:sp>
      <p:pic>
        <p:nvPicPr>
          <p:cNvPr id="9219" name="Picture 1" descr="Captura de tela 2011-11-27 às 22.29.0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7425"/>
            <a:ext cx="9144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 flipV="1">
            <a:off x="5302250" y="1471613"/>
            <a:ext cx="2001838" cy="8778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221" name="TextBox 9"/>
          <p:cNvSpPr txBox="1">
            <a:spLocks noChangeArrowheads="1"/>
          </p:cNvSpPr>
          <p:nvPr/>
        </p:nvSpPr>
        <p:spPr bwMode="auto">
          <a:xfrm>
            <a:off x="6372225" y="1882775"/>
            <a:ext cx="27717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/>
            <a:r>
              <a:rPr lang="en-US" sz="1600" b="1">
                <a:solidFill>
                  <a:srgbClr val="1F497D"/>
                </a:solidFill>
                <a:latin typeface="Arial" pitchFamily="34" charset="0"/>
              </a:rPr>
              <a:t>Desde sua criação em primeiro lugar no Google</a:t>
            </a:r>
          </a:p>
        </p:txBody>
      </p:sp>
      <p:pic>
        <p:nvPicPr>
          <p:cNvPr id="9222" name="Picture 3" descr="C:\Users\claudio\Documents\ROADSHOW PPT\patroci.jpg"/>
          <p:cNvPicPr>
            <a:picLocks noChangeAspect="1" noChangeArrowheads="1"/>
          </p:cNvPicPr>
          <p:nvPr/>
        </p:nvPicPr>
        <p:blipFill>
          <a:blip r:embed="rId4"/>
          <a:srcRect b="86462"/>
          <a:stretch>
            <a:fillRect/>
          </a:stretch>
        </p:blipFill>
        <p:spPr bwMode="auto">
          <a:xfrm>
            <a:off x="0" y="4286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Imagem 4" descr="logo_portal2014_v2010_web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4088" y="860425"/>
            <a:ext cx="15795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AImprens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9144000" cy="574676"/>
          </a:xfrm>
        </p:spPr>
        <p:txBody>
          <a:bodyPr/>
          <a:lstStyle/>
          <a:p>
            <a:r>
              <a:rPr lang="pt-BR" sz="240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Custo da COPA do Mundo 2014 (em milhões de reais)  </a:t>
            </a:r>
            <a:endParaRPr lang="en-US" sz="240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0" name="Espaço Reservado para Conteúdo 9"/>
          <p:cNvGraphicFramePr>
            <a:graphicFrameLocks noGrp="1"/>
          </p:cNvGraphicFramePr>
          <p:nvPr>
            <p:ph idx="4294967295"/>
          </p:nvPr>
        </p:nvGraphicFramePr>
        <p:xfrm>
          <a:off x="827088" y="765175"/>
          <a:ext cx="7704137" cy="5164449"/>
        </p:xfrm>
        <a:graphic>
          <a:graphicData uri="http://schemas.openxmlformats.org/drawingml/2006/table">
            <a:tbl>
              <a:tblPr/>
              <a:tblGrid>
                <a:gridCol w="1908175"/>
                <a:gridCol w="1979612"/>
                <a:gridCol w="1908175"/>
                <a:gridCol w="190817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Cidades-sede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Estádios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Custo Final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Nº de Assentos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Belo Horizonte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Mineirão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R$ 695,00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64.500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Brasília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Mané Garrincha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R$ 1.430,00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71.000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Cuiabá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Arena Pantanal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R$ 519,40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43.600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Curitiba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Arena da Baixada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R$ 265,00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42.000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Fortaleza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Castelão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R$ 623,00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66.000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Manaus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Arena da Amazônia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R$ 605,00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44.300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Natal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Arena das Dunas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R$ 350,00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45.000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Porto Alegre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Beira Rio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R$ 330,00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60.000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Recife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Arena Pernambuco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R$ 529,50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46.000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Rio de Janeiro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Maracanã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R$ 1.190,00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76.000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Salvador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Fonte Nova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R$ 591,70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50.000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São Paulo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Arena Corinthians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R$ 855,00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68.000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R$ 7.983,60 (*)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676.400</a:t>
                      </a:r>
                    </a:p>
                  </a:txBody>
                  <a:tcPr marL="91435" marR="91435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1344" name="Date Placeholder 3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sz="1400"/>
          </a:p>
        </p:txBody>
      </p:sp>
      <p:sp>
        <p:nvSpPr>
          <p:cNvPr id="11345" name="Footer Placeholder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pt-BR" sz="1400"/>
          </a:p>
        </p:txBody>
      </p:sp>
      <p:sp>
        <p:nvSpPr>
          <p:cNvPr id="11346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pt-BR" sz="1400"/>
          </a:p>
        </p:txBody>
      </p:sp>
      <p:sp>
        <p:nvSpPr>
          <p:cNvPr id="11347" name="Text Box 8"/>
          <p:cNvSpPr txBox="1">
            <a:spLocks noChangeArrowheads="1"/>
          </p:cNvSpPr>
          <p:nvPr/>
        </p:nvSpPr>
        <p:spPr bwMode="auto">
          <a:xfrm>
            <a:off x="684213" y="6589713"/>
            <a:ext cx="5759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>
                <a:solidFill>
                  <a:schemeClr val="bg1"/>
                </a:solidFill>
                <a:latin typeface="Verdana" pitchFamily="34" charset="0"/>
              </a:rPr>
              <a:t>SINAENO – Sindicato da Arquitetura e da Engenharia</a:t>
            </a:r>
          </a:p>
        </p:txBody>
      </p:sp>
      <p:pic>
        <p:nvPicPr>
          <p:cNvPr id="11348" name="Picture 7" descr="\\SERVER\Trabalhos\Sinaenco\PSD\jpg\Templat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62663"/>
            <a:ext cx="914400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1116013" y="6021388"/>
            <a:ext cx="69119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>
                <a:solidFill>
                  <a:schemeClr val="tx1"/>
                </a:solidFill>
                <a:ea typeface="ＭＳ Ｐゴシック" charset="-128"/>
              </a:rPr>
              <a:t>(*) Orçamento inicial previsto era de R$ 2,800 bilhões de reais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Imagem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rcRect l="68750"/>
          <a:stretch>
            <a:fillRect/>
          </a:stretch>
        </p:blipFill>
        <p:spPr bwMode="auto">
          <a:xfrm>
            <a:off x="6286500" y="0"/>
            <a:ext cx="285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14300" y="1196975"/>
          <a:ext cx="6192838" cy="2913064"/>
        </p:xfrm>
        <a:graphic>
          <a:graphicData uri="http://schemas.openxmlformats.org/drawingml/2006/table">
            <a:tbl>
              <a:tblPr/>
              <a:tblGrid>
                <a:gridCol w="1241425"/>
                <a:gridCol w="962025"/>
                <a:gridCol w="676275"/>
                <a:gridCol w="969963"/>
                <a:gridCol w="1033462"/>
                <a:gridCol w="1309688"/>
              </a:tblGrid>
              <a:tr h="7413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País-sede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Custo Total</a:t>
                      </a:r>
                      <a:b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</a:b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milhões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Sedes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Custo médio das arenas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Nº de assentos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Custo por assento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África do Sul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R$ 3.270,00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R$ 327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590.700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R$ 5.535,80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Alemanha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R$ 3.600,00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R$ 300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654.900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R$ 5.497,02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  <a:tr h="7969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Brasil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R$ 7.983,60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R$ 665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676.400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R$ 11.803,08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</a:tbl>
          </a:graphicData>
        </a:graphic>
      </p:graphicFrame>
      <p:sp>
        <p:nvSpPr>
          <p:cNvPr id="12318" name="CaixaDeTexto 1"/>
          <p:cNvSpPr txBox="1">
            <a:spLocks noChangeArrowheads="1"/>
          </p:cNvSpPr>
          <p:nvPr/>
        </p:nvSpPr>
        <p:spPr bwMode="auto">
          <a:xfrm>
            <a:off x="1116013" y="115888"/>
            <a:ext cx="6911975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Arial" pitchFamily="34" charset="0"/>
                <a:cs typeface="Arial" pitchFamily="34" charset="0"/>
              </a:rPr>
              <a:t>Comparação de custo/assento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979</Words>
  <Application>Microsoft Office PowerPoint</Application>
  <PresentationFormat>Apresentação na tela (4:3)</PresentationFormat>
  <Paragraphs>274</Paragraphs>
  <Slides>40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 Foto </vt:lpstr>
      <vt:lpstr> Foto </vt:lpstr>
      <vt:lpstr>Slide 5</vt:lpstr>
      <vt:lpstr>Slide 6</vt:lpstr>
      <vt:lpstr>Slide 7</vt:lpstr>
      <vt:lpstr>Custo da COPA do Mundo 2014 (em milhões de reais) 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Mandarim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Rodrigo Prada</dc:creator>
  <cp:lastModifiedBy>angomes</cp:lastModifiedBy>
  <cp:revision>2</cp:revision>
  <dcterms:created xsi:type="dcterms:W3CDTF">2014-03-10T21:07:34Z</dcterms:created>
  <dcterms:modified xsi:type="dcterms:W3CDTF">2014-03-11T12:37:56Z</dcterms:modified>
</cp:coreProperties>
</file>