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25852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170c25c8df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g1170c25c8df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7939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266981182f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g1266981182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1487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66981182f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1266981182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58240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20c3ebf31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d20c3ebf3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514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70c25c8df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g1170c25c8d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8043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20c3ebf31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gd20c3ebf3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0890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66981182f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g1266981182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37895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20c3ebf31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d20c3ebf3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65768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66981182f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1266981182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1815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20c3ebf31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d20c3ebf3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9657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66981182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g126698118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0502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20c3ebf31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gd20c3ebf3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09735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 1">
  <p:cSld name="Slide de título 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>
            <a:spLocks noGrp="1"/>
          </p:cNvSpPr>
          <p:nvPr>
            <p:ph type="ctrTitle"/>
          </p:nvPr>
        </p:nvSpPr>
        <p:spPr>
          <a:xfrm>
            <a:off x="2617881" y="1256525"/>
            <a:ext cx="61929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Verdana"/>
              <a:buNone/>
              <a:defRPr sz="3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Verdana"/>
              <a:buNone/>
              <a:defRPr sz="5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Verdana"/>
              <a:buNone/>
              <a:defRPr sz="5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Verdana"/>
              <a:buNone/>
              <a:defRPr sz="5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Verdana"/>
              <a:buNone/>
              <a:defRPr sz="5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Verdana"/>
              <a:buNone/>
              <a:defRPr sz="5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Verdana"/>
              <a:buNone/>
              <a:defRPr sz="5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Verdana"/>
              <a:buNone/>
              <a:defRPr sz="5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Verdana"/>
              <a:buNone/>
              <a:defRPr sz="5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2617875" y="3205350"/>
            <a:ext cx="61929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2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/>
            </a:lvl2pPr>
            <a:lvl3pPr marL="1371600" lvl="2" indent="-292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3pPr>
            <a:lvl4pPr marL="1828800" lvl="3" indent="-292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ctrTitle"/>
          </p:nvPr>
        </p:nvSpPr>
        <p:spPr>
          <a:xfrm>
            <a:off x="2627944" y="1777613"/>
            <a:ext cx="6129000" cy="17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>
                <a:solidFill>
                  <a:srgbClr val="FF0000"/>
                </a:solidFill>
              </a:rPr>
              <a:t>Modelos de </a:t>
            </a:r>
            <a:endParaRPr sz="3300">
              <a:solidFill>
                <a:srgbClr val="FF0000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>
                <a:solidFill>
                  <a:srgbClr val="FF0000"/>
                </a:solidFill>
              </a:rPr>
              <a:t>Regulação de IA</a:t>
            </a:r>
            <a:endParaRPr sz="33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Verdana"/>
              <a:buNone/>
            </a:pPr>
            <a:endParaRPr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Verdana"/>
              <a:buNone/>
            </a:pPr>
            <a:r>
              <a:rPr lang="pt-BR" sz="2400" b="0"/>
              <a:t>Ivar A. Hartmann</a:t>
            </a:r>
            <a:endParaRPr sz="2400" b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/>
          <p:nvPr/>
        </p:nvSpPr>
        <p:spPr>
          <a:xfrm>
            <a:off x="4343726" y="0"/>
            <a:ext cx="4541100" cy="568500"/>
          </a:xfrm>
          <a:prstGeom prst="rect">
            <a:avLst/>
          </a:prstGeom>
          <a:solidFill>
            <a:srgbClr val="D34D6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4"/>
          <p:cNvSpPr txBox="1">
            <a:spLocks noGrp="1"/>
          </p:cNvSpPr>
          <p:nvPr>
            <p:ph type="title"/>
          </p:nvPr>
        </p:nvSpPr>
        <p:spPr>
          <a:xfrm>
            <a:off x="4375010" y="-7087"/>
            <a:ext cx="445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BR" sz="2200">
                <a:solidFill>
                  <a:schemeClr val="lt1"/>
                </a:solidFill>
                <a:highlight>
                  <a:srgbClr val="D34D68"/>
                </a:highlight>
              </a:rPr>
              <a:t>Agência Independente</a:t>
            </a:r>
            <a:endParaRPr sz="2200"/>
          </a:p>
        </p:txBody>
      </p:sp>
      <p:sp>
        <p:nvSpPr>
          <p:cNvPr id="149" name="Google Shape;149;p2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  <p:sp>
        <p:nvSpPr>
          <p:cNvPr id="150" name="Google Shape;150;p24"/>
          <p:cNvSpPr txBox="1"/>
          <p:nvPr/>
        </p:nvSpPr>
        <p:spPr>
          <a:xfrm>
            <a:off x="139575" y="568627"/>
            <a:ext cx="8833500" cy="32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4"/>
          <p:cNvSpPr txBox="1"/>
          <p:nvPr/>
        </p:nvSpPr>
        <p:spPr>
          <a:xfrm>
            <a:off x="139575" y="568615"/>
            <a:ext cx="8833500" cy="54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>
                <a:solidFill>
                  <a:schemeClr val="dk1"/>
                </a:solidFill>
              </a:rPr>
              <a:t>-Especialização temática e funcional</a:t>
            </a: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>
                <a:solidFill>
                  <a:schemeClr val="dk1"/>
                </a:solidFill>
              </a:rPr>
              <a:t>*nível de complexidade e especialidade da IA como objeto de regulação</a:t>
            </a: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>
                <a:solidFill>
                  <a:schemeClr val="dk1"/>
                </a:solidFill>
              </a:rPr>
              <a:t>*papel da expertise nesse contexto específico</a:t>
            </a: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>
                <a:solidFill>
                  <a:schemeClr val="dk1"/>
                </a:solidFill>
              </a:rPr>
              <a:t>Ex.: qual o conhecimento de ciência de dados que o jurista atuando na regulação da IA precisa ter?</a:t>
            </a: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>
                <a:solidFill>
                  <a:schemeClr val="dk1"/>
                </a:solidFill>
              </a:rPr>
              <a:t>https://www.sciencedirect.com/science/article/pii/S0306457321002727</a:t>
            </a: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450" y="1947947"/>
            <a:ext cx="6899748" cy="27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/>
          <p:nvPr/>
        </p:nvSpPr>
        <p:spPr>
          <a:xfrm>
            <a:off x="4343726" y="0"/>
            <a:ext cx="4541100" cy="568500"/>
          </a:xfrm>
          <a:prstGeom prst="rect">
            <a:avLst/>
          </a:prstGeom>
          <a:solidFill>
            <a:srgbClr val="D34D6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4375010" y="-7087"/>
            <a:ext cx="445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BR" sz="2200">
                <a:solidFill>
                  <a:schemeClr val="lt1"/>
                </a:solidFill>
                <a:highlight>
                  <a:srgbClr val="D34D68"/>
                </a:highlight>
              </a:rPr>
              <a:t>Agência Independente</a:t>
            </a:r>
            <a:endParaRPr sz="2200"/>
          </a:p>
        </p:txBody>
      </p:sp>
      <p:sp>
        <p:nvSpPr>
          <p:cNvPr id="159" name="Google Shape;159;p2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  <p:sp>
        <p:nvSpPr>
          <p:cNvPr id="160" name="Google Shape;160;p25"/>
          <p:cNvSpPr txBox="1"/>
          <p:nvPr/>
        </p:nvSpPr>
        <p:spPr>
          <a:xfrm>
            <a:off x="139575" y="568627"/>
            <a:ext cx="8833500" cy="32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5"/>
          <p:cNvSpPr txBox="1"/>
          <p:nvPr/>
        </p:nvSpPr>
        <p:spPr>
          <a:xfrm>
            <a:off x="139575" y="568615"/>
            <a:ext cx="8833500" cy="394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-Atuação transversal no apoio, suporte de expertise, consultoria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-Determinação de padrões técnicos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Ex.: ‘IA neutra’ ou obrigações relativas à criação de datasets de treinamento?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-Coordenação e supervisão da auto-regulação regulada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  <p:sp>
        <p:nvSpPr>
          <p:cNvPr id="167" name="Google Shape;167;p26"/>
          <p:cNvSpPr txBox="1"/>
          <p:nvPr/>
        </p:nvSpPr>
        <p:spPr>
          <a:xfrm>
            <a:off x="139575" y="568627"/>
            <a:ext cx="8833500" cy="32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6"/>
          <p:cNvSpPr txBox="1"/>
          <p:nvPr/>
        </p:nvSpPr>
        <p:spPr>
          <a:xfrm>
            <a:off x="139575" y="568642"/>
            <a:ext cx="8833500" cy="26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/>
              <a:t>Obrigado!</a:t>
            </a:r>
            <a:endParaRPr sz="17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/>
              <a:t>ivarhartmann@insper.edu.br</a:t>
            </a:r>
            <a:endParaRPr sz="1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/>
        </p:nvSpPr>
        <p:spPr>
          <a:xfrm>
            <a:off x="4343726" y="0"/>
            <a:ext cx="4541100" cy="568500"/>
          </a:xfrm>
          <a:prstGeom prst="rect">
            <a:avLst/>
          </a:prstGeom>
          <a:solidFill>
            <a:srgbClr val="D34D6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4375010" y="-7087"/>
            <a:ext cx="445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BR" sz="2200">
                <a:solidFill>
                  <a:schemeClr val="lt1"/>
                </a:solidFill>
                <a:highlight>
                  <a:srgbClr val="D34D68"/>
                </a:highlight>
              </a:rPr>
              <a:t>Modelos Regulação IA</a:t>
            </a:r>
            <a:endParaRPr sz="2200"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  <p:sp>
        <p:nvSpPr>
          <p:cNvPr id="72" name="Google Shape;72;p16"/>
          <p:cNvSpPr txBox="1"/>
          <p:nvPr/>
        </p:nvSpPr>
        <p:spPr>
          <a:xfrm>
            <a:off x="139575" y="568627"/>
            <a:ext cx="8833500" cy="32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139575" y="568615"/>
            <a:ext cx="8833500" cy="390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pt-BR" sz="2200" b="1">
                <a:solidFill>
                  <a:schemeClr val="dk1"/>
                </a:solidFill>
              </a:rPr>
              <a:t>Risco ou Direitos? </a:t>
            </a:r>
            <a:endParaRPr sz="2200" b="1">
              <a:solidFill>
                <a:schemeClr val="dk1"/>
              </a:solidFill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</a:endParaRPr>
          </a:p>
          <a:p>
            <a:pPr marL="215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pt-BR" sz="2200" b="1">
                <a:solidFill>
                  <a:schemeClr val="dk1"/>
                </a:solidFill>
              </a:rPr>
              <a:t>Timing da Regulação e Princípios </a:t>
            </a:r>
            <a:endParaRPr sz="2200" b="1">
              <a:solidFill>
                <a:schemeClr val="dk1"/>
              </a:solidFill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</a:endParaRPr>
          </a:p>
          <a:p>
            <a:pPr marL="215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pt-BR" sz="2200" b="1">
                <a:solidFill>
                  <a:schemeClr val="dk1"/>
                </a:solidFill>
              </a:rPr>
              <a:t>Obrigações e Boas Práticas </a:t>
            </a:r>
            <a:endParaRPr sz="2200" b="1">
              <a:solidFill>
                <a:schemeClr val="dk1"/>
              </a:solidFill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</a:endParaRPr>
          </a:p>
          <a:p>
            <a:pPr marL="215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200" b="1">
                <a:solidFill>
                  <a:schemeClr val="dk1"/>
                </a:solidFill>
              </a:rPr>
              <a:t>Agência Independente</a:t>
            </a:r>
            <a:r>
              <a:rPr lang="pt-BR" sz="2000" b="1">
                <a:solidFill>
                  <a:schemeClr val="dk1"/>
                </a:solidFill>
              </a:rPr>
              <a:t> </a:t>
            </a:r>
            <a:endParaRPr sz="2000" b="1">
              <a:solidFill>
                <a:schemeClr val="dk1"/>
              </a:solidFill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/>
          <p:nvPr/>
        </p:nvSpPr>
        <p:spPr>
          <a:xfrm>
            <a:off x="4343726" y="0"/>
            <a:ext cx="4541100" cy="568500"/>
          </a:xfrm>
          <a:prstGeom prst="rect">
            <a:avLst/>
          </a:prstGeom>
          <a:solidFill>
            <a:srgbClr val="D34D6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4375010" y="-7087"/>
            <a:ext cx="445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BR" sz="2200">
                <a:solidFill>
                  <a:schemeClr val="lt1"/>
                </a:solidFill>
                <a:highlight>
                  <a:srgbClr val="D34D68"/>
                </a:highlight>
              </a:rPr>
              <a:t>Risco ou Direitos?</a:t>
            </a:r>
            <a:endParaRPr sz="2200"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  <p:sp>
        <p:nvSpPr>
          <p:cNvPr id="81" name="Google Shape;81;p17"/>
          <p:cNvSpPr txBox="1"/>
          <p:nvPr/>
        </p:nvSpPr>
        <p:spPr>
          <a:xfrm>
            <a:off x="139575" y="568627"/>
            <a:ext cx="8833500" cy="32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139575" y="568615"/>
            <a:ext cx="8833500" cy="453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-Faz sentido essa dicotomia, no caso da IA no Brasil?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*vários dos direitos (inclusive constitucionais) relevantes nesse contexto já estabelecidos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*risco é inerente e não há como apoiar-se somente em responsabilização posterior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Ex.: princípio da precaução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600">
                <a:solidFill>
                  <a:schemeClr val="dk1"/>
                </a:solidFill>
              </a:rPr>
              <a:t>https://revistaseletronicas.pucrs.br/ojs/index.php/fadir/article/view/12542</a:t>
            </a:r>
            <a:endParaRPr sz="1600">
              <a:solidFill>
                <a:schemeClr val="dk1"/>
              </a:solidFill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9388" y="2114550"/>
            <a:ext cx="4337069" cy="225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4343726" y="0"/>
            <a:ext cx="4541100" cy="568500"/>
          </a:xfrm>
          <a:prstGeom prst="rect">
            <a:avLst/>
          </a:prstGeom>
          <a:solidFill>
            <a:srgbClr val="D34D6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4375010" y="-7087"/>
            <a:ext cx="445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BR" sz="2200">
                <a:solidFill>
                  <a:schemeClr val="lt1"/>
                </a:solidFill>
                <a:highlight>
                  <a:srgbClr val="D34D68"/>
                </a:highlight>
              </a:rPr>
              <a:t>Risco ou Direitos?</a:t>
            </a:r>
            <a:endParaRPr sz="2200"/>
          </a:p>
        </p:txBody>
      </p:sp>
      <p:sp>
        <p:nvSpPr>
          <p:cNvPr id="90" name="Google Shape;90;p1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139575" y="568627"/>
            <a:ext cx="8833500" cy="293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139575" y="568615"/>
            <a:ext cx="8833500" cy="453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-Nível da aposta no sistema de responsabilidade civil - complementaridade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-Regulação ex ante: boas práticas, licenciamento - caso contrário…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Ex.: reconhecimento facial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600">
                <a:solidFill>
                  <a:schemeClr val="dk1"/>
                </a:solidFill>
              </a:rPr>
              <a:t>https://www.revistas.usp.br/rdda/article/view/173903</a:t>
            </a:r>
            <a:endParaRPr sz="1600">
              <a:solidFill>
                <a:schemeClr val="dk1"/>
              </a:solidFill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0449" y="1671800"/>
            <a:ext cx="5713101" cy="280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/>
          <p:nvPr/>
        </p:nvSpPr>
        <p:spPr>
          <a:xfrm>
            <a:off x="4343726" y="0"/>
            <a:ext cx="4541100" cy="568500"/>
          </a:xfrm>
          <a:prstGeom prst="rect">
            <a:avLst/>
          </a:prstGeom>
          <a:solidFill>
            <a:srgbClr val="D34D6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4375010" y="-7087"/>
            <a:ext cx="445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BR" sz="2200">
                <a:solidFill>
                  <a:schemeClr val="lt1"/>
                </a:solidFill>
                <a:highlight>
                  <a:srgbClr val="D34D68"/>
                </a:highlight>
              </a:rPr>
              <a:t>Timing e Princípios</a:t>
            </a:r>
            <a:endParaRPr sz="2200"/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sp>
        <p:nvSpPr>
          <p:cNvPr id="101" name="Google Shape;101;p19"/>
          <p:cNvSpPr txBox="1"/>
          <p:nvPr/>
        </p:nvSpPr>
        <p:spPr>
          <a:xfrm>
            <a:off x="139575" y="568627"/>
            <a:ext cx="8833500" cy="32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139575" y="568615"/>
            <a:ext cx="8833500" cy="247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-‘Quando’ da regulação: caso específico da IA no Brasil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*restrições a direitos fundamentais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*volume de investimentos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*dados sobre uso e volume de decisões com IA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4923" y="1524950"/>
            <a:ext cx="2675850" cy="348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95050" y="2608712"/>
            <a:ext cx="6195302" cy="176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/>
          <p:nvPr/>
        </p:nvSpPr>
        <p:spPr>
          <a:xfrm>
            <a:off x="4343726" y="0"/>
            <a:ext cx="4541100" cy="568500"/>
          </a:xfrm>
          <a:prstGeom prst="rect">
            <a:avLst/>
          </a:prstGeom>
          <a:solidFill>
            <a:srgbClr val="D34D6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375010" y="-7087"/>
            <a:ext cx="445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BR" sz="2200">
                <a:solidFill>
                  <a:schemeClr val="lt1"/>
                </a:solidFill>
                <a:highlight>
                  <a:srgbClr val="D34D68"/>
                </a:highlight>
              </a:rPr>
              <a:t>Timing e Princípios</a:t>
            </a:r>
            <a:endParaRPr sz="2200"/>
          </a:p>
        </p:txBody>
      </p:sp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  <p:sp>
        <p:nvSpPr>
          <p:cNvPr id="112" name="Google Shape;112;p20"/>
          <p:cNvSpPr txBox="1"/>
          <p:nvPr/>
        </p:nvSpPr>
        <p:spPr>
          <a:xfrm>
            <a:off x="139575" y="568627"/>
            <a:ext cx="8833500" cy="32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139575" y="568615"/>
            <a:ext cx="8833500" cy="327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-Modelo legislativo focado exclusivamente em princípios e diretrizes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*esgotamento de declarações de princípios sobre IA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Ex.: soft law, ‘governança’, ‘ética e IA’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*preocupação com real eficácia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*maturidade das evidências empíricas do impacto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*maturidade do desenvolvimento teórico da regulação de IA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/>
          <p:nvPr/>
        </p:nvSpPr>
        <p:spPr>
          <a:xfrm>
            <a:off x="4343726" y="0"/>
            <a:ext cx="4541100" cy="568500"/>
          </a:xfrm>
          <a:prstGeom prst="rect">
            <a:avLst/>
          </a:prstGeom>
          <a:solidFill>
            <a:srgbClr val="D34D6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4375010" y="-7087"/>
            <a:ext cx="445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BR" sz="2200">
                <a:solidFill>
                  <a:schemeClr val="lt1"/>
                </a:solidFill>
                <a:highlight>
                  <a:srgbClr val="D34D68"/>
                </a:highlight>
              </a:rPr>
              <a:t>Obrigações e Boas Práticas</a:t>
            </a:r>
            <a:endParaRPr sz="2200"/>
          </a:p>
        </p:txBody>
      </p:sp>
      <p:sp>
        <p:nvSpPr>
          <p:cNvPr id="120" name="Google Shape;120;p2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  <p:sp>
        <p:nvSpPr>
          <p:cNvPr id="121" name="Google Shape;121;p21"/>
          <p:cNvSpPr txBox="1"/>
          <p:nvPr/>
        </p:nvSpPr>
        <p:spPr>
          <a:xfrm>
            <a:off x="139575" y="568627"/>
            <a:ext cx="8833500" cy="32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139575" y="568615"/>
            <a:ext cx="8833500" cy="28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-Para além de qualquer escolha legislativa sobre resp. civil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-Obrigação de meio e não de resultado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-Imprevisibilidade by design - responsabilidade objetiva sem exceções é o pior caminho 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4343726" y="0"/>
            <a:ext cx="4541100" cy="568500"/>
          </a:xfrm>
          <a:prstGeom prst="rect">
            <a:avLst/>
          </a:prstGeom>
          <a:solidFill>
            <a:srgbClr val="D34D6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4375010" y="-7087"/>
            <a:ext cx="445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BR" sz="2200">
                <a:solidFill>
                  <a:schemeClr val="lt1"/>
                </a:solidFill>
                <a:highlight>
                  <a:srgbClr val="D34D68"/>
                </a:highlight>
              </a:rPr>
              <a:t>Obrigações e Boas Práticas</a:t>
            </a:r>
            <a:endParaRPr sz="2200"/>
          </a:p>
        </p:txBody>
      </p:sp>
      <p:sp>
        <p:nvSpPr>
          <p:cNvPr id="129" name="Google Shape;129;p2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  <p:sp>
        <p:nvSpPr>
          <p:cNvPr id="130" name="Google Shape;130;p22"/>
          <p:cNvSpPr txBox="1"/>
          <p:nvPr/>
        </p:nvSpPr>
        <p:spPr>
          <a:xfrm>
            <a:off x="139575" y="568627"/>
            <a:ext cx="8833500" cy="32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2"/>
          <p:cNvSpPr txBox="1"/>
          <p:nvPr/>
        </p:nvSpPr>
        <p:spPr>
          <a:xfrm>
            <a:off x="139575" y="568615"/>
            <a:ext cx="8833500" cy="453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-Obrigações concretas desde já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*escalonadas, orientadas pelas especificidades de cada setor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*Ex.: transparência sobre o uso e oferta da aplicação no mercado - bibliotecas de anúncios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600">
                <a:solidFill>
                  <a:schemeClr val="dk1"/>
                </a:solidFill>
              </a:rPr>
              <a:t>https://www.portaldeperiodicos.idp.edu.br/direitopublico/article/view/5741/0</a:t>
            </a:r>
            <a:endParaRPr sz="1600">
              <a:solidFill>
                <a:schemeClr val="dk1"/>
              </a:solidFill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8551" y="1869000"/>
            <a:ext cx="4840873" cy="255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/>
          <p:nvPr/>
        </p:nvSpPr>
        <p:spPr>
          <a:xfrm>
            <a:off x="4343726" y="0"/>
            <a:ext cx="4541100" cy="568500"/>
          </a:xfrm>
          <a:prstGeom prst="rect">
            <a:avLst/>
          </a:prstGeom>
          <a:solidFill>
            <a:srgbClr val="D34D6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4375010" y="-7087"/>
            <a:ext cx="445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BR" sz="2200">
                <a:solidFill>
                  <a:schemeClr val="lt1"/>
                </a:solidFill>
                <a:highlight>
                  <a:srgbClr val="D34D68"/>
                </a:highlight>
              </a:rPr>
              <a:t>Agência Independente</a:t>
            </a:r>
            <a:endParaRPr sz="2200"/>
          </a:p>
        </p:txBody>
      </p:sp>
      <p:sp>
        <p:nvSpPr>
          <p:cNvPr id="139" name="Google Shape;139;p2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  <p:sp>
        <p:nvSpPr>
          <p:cNvPr id="140" name="Google Shape;140;p23"/>
          <p:cNvSpPr txBox="1"/>
          <p:nvPr/>
        </p:nvSpPr>
        <p:spPr>
          <a:xfrm>
            <a:off x="139575" y="568627"/>
            <a:ext cx="8833500" cy="32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3"/>
          <p:cNvSpPr txBox="1"/>
          <p:nvPr/>
        </p:nvSpPr>
        <p:spPr>
          <a:xfrm>
            <a:off x="139575" y="568615"/>
            <a:ext cx="8833500" cy="54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>
                <a:solidFill>
                  <a:schemeClr val="dk1"/>
                </a:solidFill>
              </a:rPr>
              <a:t>-Especialização temática e funcional</a:t>
            </a: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>
                <a:solidFill>
                  <a:schemeClr val="dk1"/>
                </a:solidFill>
              </a:rPr>
              <a:t>*nível de complexidade e especialidade da IA como objeto de regulação</a:t>
            </a: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>
                <a:solidFill>
                  <a:schemeClr val="dk1"/>
                </a:solidFill>
              </a:rPr>
              <a:t>*papel da expertise nesse contexto específico</a:t>
            </a: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>
                <a:solidFill>
                  <a:schemeClr val="dk1"/>
                </a:solidFill>
              </a:rPr>
              <a:t>Ex.: qual o conhecimento de ciência de dados que o jurista atuando na regulação da IA precisa ter?</a:t>
            </a: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>
                <a:solidFill>
                  <a:schemeClr val="dk1"/>
                </a:solidFill>
              </a:rPr>
              <a:t>https://doi.org/10.36592/9786587424620.805-822</a:t>
            </a: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500" y="1920864"/>
            <a:ext cx="7093724" cy="276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</Words>
  <Application>Microsoft Office PowerPoint</Application>
  <PresentationFormat>Apresentação na tela (16:9)</PresentationFormat>
  <Paragraphs>275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Simple Light</vt:lpstr>
      <vt:lpstr>Modelos de  Regulação de IA  Ivar A. Hartmann</vt:lpstr>
      <vt:lpstr>Modelos Regulação IA</vt:lpstr>
      <vt:lpstr>Risco ou Direitos?</vt:lpstr>
      <vt:lpstr>Risco ou Direitos?</vt:lpstr>
      <vt:lpstr>Timing e Princípios</vt:lpstr>
      <vt:lpstr>Timing e Princípios</vt:lpstr>
      <vt:lpstr>Obrigações e Boas Práticas</vt:lpstr>
      <vt:lpstr>Obrigações e Boas Práticas</vt:lpstr>
      <vt:lpstr>Agência Independente</vt:lpstr>
      <vt:lpstr>Agência Independente</vt:lpstr>
      <vt:lpstr>Agência Independente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Modelos de  Regulação de IA  Ivar A. Hartmann</dc:title>
  <dc:creator>Renata Felix Perez</dc:creator>
  <cp:lastModifiedBy>Renata Felix Perez</cp:lastModifiedBy>
  <cp:revision>2</cp:revision>
  <dcterms:modified xsi:type="dcterms:W3CDTF">2022-04-28T17:25:38Z</dcterms:modified>
</cp:coreProperties>
</file>