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</p:sldMasterIdLst>
  <p:notesMasterIdLst>
    <p:notesMasterId r:id="rId33"/>
  </p:notesMasterIdLst>
  <p:sldIdLst>
    <p:sldId id="256" r:id="rId16"/>
    <p:sldId id="257" r:id="rId17"/>
    <p:sldId id="258" r:id="rId18"/>
    <p:sldId id="259" r:id="rId19"/>
    <p:sldId id="260" r:id="rId20"/>
    <p:sldId id="262" r:id="rId21"/>
    <p:sldId id="264" r:id="rId22"/>
    <p:sldId id="265" r:id="rId23"/>
    <p:sldId id="266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</p:sldIdLst>
  <p:sldSz cx="10080625" cy="7559675"/>
  <p:notesSz cx="7559675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Microsoft YaHei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Microsoft YaHei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Microsoft YaHei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Microsoft YaHei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Microsoft YaHei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Microsoft YaHei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Microsoft YaHei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Microsoft YaHei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Microsoft YaHei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28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0" y="0"/>
            <a:ext cx="32766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281488" y="0"/>
            <a:ext cx="32750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01688"/>
            <a:ext cx="533717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94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0" y="10155238"/>
            <a:ext cx="327660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4281488" y="10155238"/>
            <a:ext cx="3267075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Calibri" charset="0"/>
                <a:cs typeface="Segoe UI" charset="0"/>
              </a:defRPr>
            </a:lvl1pPr>
          </a:lstStyle>
          <a:p>
            <a:fld id="{F5650D93-0988-9344-86CB-49C81D882657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8117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4F6923-D02D-A946-8B6B-40F32E882DCB}" type="slidenum">
              <a:rPr lang="pt-BR"/>
              <a:pPr/>
              <a:t>1</a:t>
            </a:fld>
            <a:endParaRPr lang="pt-BR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281488" y="10155238"/>
            <a:ext cx="32734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67B86343-9593-E147-89CC-5562A104AFD0}" type="slidenum">
              <a:rPr lang="pt-BR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1</a:t>
            </a:fld>
            <a:endParaRPr lang="pt-BR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281488" y="10155238"/>
            <a:ext cx="32750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77AD9631-5E0F-B241-92E9-3EB6291B12AE}" type="slidenum">
              <a:rPr lang="pt-BR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1</a:t>
            </a:fld>
            <a:endParaRPr lang="pt-BR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01688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C7EE35-8A33-7E4C-A2F4-1504AE669341}" type="slidenum">
              <a:rPr lang="pt-BR"/>
              <a:pPr/>
              <a:t>10</a:t>
            </a:fld>
            <a:endParaRPr lang="pt-BR"/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4281488" y="10155238"/>
            <a:ext cx="32734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C5949789-88CB-4841-98C0-EA680DDA0C71}" type="slidenum">
              <a:rPr lang="pt-BR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10</a:t>
            </a:fld>
            <a:endParaRPr lang="pt-BR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4281488" y="10155238"/>
            <a:ext cx="32750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71E3CD15-97DC-4740-9ABC-FE92942361F7}" type="slidenum">
              <a:rPr lang="pt-BR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10</a:t>
            </a:fld>
            <a:endParaRPr lang="pt-BR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01688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E58D6B-9E73-8942-85F3-1334B19FEC61}" type="slidenum">
              <a:rPr lang="pt-BR"/>
              <a:pPr/>
              <a:t>11</a:t>
            </a:fld>
            <a:endParaRPr lang="pt-BR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4281488" y="10155238"/>
            <a:ext cx="32734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F5D0337C-DBDC-A945-B15C-6B2ECC91D493}" type="slidenum">
              <a:rPr lang="pt-BR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11</a:t>
            </a:fld>
            <a:endParaRPr lang="pt-BR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281488" y="10155238"/>
            <a:ext cx="32750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3D61D6D3-8B18-384E-BFCC-E6B1C9E75883}" type="slidenum">
              <a:rPr lang="pt-BR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11</a:t>
            </a:fld>
            <a:endParaRPr lang="pt-BR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01688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A4D60C-6524-9D4C-9120-1185CAF57161}" type="slidenum">
              <a:rPr lang="pt-BR"/>
              <a:pPr/>
              <a:t>12</a:t>
            </a:fld>
            <a:endParaRPr lang="pt-BR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4281488" y="10155238"/>
            <a:ext cx="32734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C67EC063-41EE-4142-BEE9-BD6E739E61F0}" type="slidenum">
              <a:rPr lang="pt-BR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12</a:t>
            </a:fld>
            <a:endParaRPr lang="pt-BR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281488" y="10155238"/>
            <a:ext cx="32750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5F42002E-263B-4344-A0D7-4407FBE13775}" type="slidenum">
              <a:rPr lang="pt-BR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12</a:t>
            </a:fld>
            <a:endParaRPr lang="pt-BR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01688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76DD91-AACB-3545-83BA-8CE32217E3AD}" type="slidenum">
              <a:rPr lang="pt-BR"/>
              <a:pPr/>
              <a:t>13</a:t>
            </a:fld>
            <a:endParaRPr lang="pt-BR"/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4281488" y="10155238"/>
            <a:ext cx="32734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F9C32DA1-EFC8-6143-A7FE-B3F665CC5DB8}" type="slidenum">
              <a:rPr lang="pt-BR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13</a:t>
            </a:fld>
            <a:endParaRPr lang="pt-BR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4281488" y="10155238"/>
            <a:ext cx="32750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0F94F93E-3426-9E46-A3D6-144352C76E6F}" type="slidenum">
              <a:rPr lang="pt-BR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13</a:t>
            </a:fld>
            <a:endParaRPr lang="pt-BR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01688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CD472C-F59E-1146-AD4F-784123208B25}" type="slidenum">
              <a:rPr lang="pt-BR"/>
              <a:pPr/>
              <a:t>14</a:t>
            </a:fld>
            <a:endParaRPr lang="pt-BR"/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4281488" y="10155238"/>
            <a:ext cx="32734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99E91BE6-B9C2-634F-B7D2-35708438C593}" type="slidenum">
              <a:rPr lang="pt-BR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14</a:t>
            </a:fld>
            <a:endParaRPr lang="pt-BR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281488" y="10155238"/>
            <a:ext cx="32750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E6A036C8-3F0B-E240-8341-A38A137788FE}" type="slidenum">
              <a:rPr lang="pt-BR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14</a:t>
            </a:fld>
            <a:endParaRPr lang="pt-BR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01688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7A1B16-87E4-884D-B6E8-E238E528DD06}" type="slidenum">
              <a:rPr lang="pt-BR"/>
              <a:pPr/>
              <a:t>15</a:t>
            </a:fld>
            <a:endParaRPr lang="pt-BR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4281488" y="10155238"/>
            <a:ext cx="32734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B69FE7CC-AE2B-584B-9BF9-D2C795BDB049}" type="slidenum">
              <a:rPr lang="pt-BR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15</a:t>
            </a:fld>
            <a:endParaRPr lang="pt-BR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4281488" y="10155238"/>
            <a:ext cx="32750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E65A1A56-DFD0-BD4E-9AA5-A80A1A989E66}" type="slidenum">
              <a:rPr lang="pt-BR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15</a:t>
            </a:fld>
            <a:endParaRPr lang="pt-BR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01688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602789-7D00-8240-BB84-F232F601DAF4}" type="slidenum">
              <a:rPr lang="pt-BR"/>
              <a:pPr/>
              <a:t>16</a:t>
            </a:fld>
            <a:endParaRPr lang="pt-BR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4281488" y="10155238"/>
            <a:ext cx="32734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2331FAFE-747F-8643-9CA3-CA70D04CC0D5}" type="slidenum">
              <a:rPr lang="pt-BR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16</a:t>
            </a:fld>
            <a:endParaRPr lang="pt-BR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4281488" y="10155238"/>
            <a:ext cx="32750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316E234D-8F4C-4F48-8072-B0472863E298}" type="slidenum">
              <a:rPr lang="pt-BR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16</a:t>
            </a:fld>
            <a:endParaRPr lang="pt-BR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01688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80116B-5962-7744-ABFD-21268AC5D1C7}" type="slidenum">
              <a:rPr lang="pt-BR"/>
              <a:pPr/>
              <a:t>2</a:t>
            </a:fld>
            <a:endParaRPr lang="pt-BR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281488" y="10155238"/>
            <a:ext cx="32734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0B8B3932-1AC6-2549-ACEE-D5CEC244832E}" type="slidenum">
              <a:rPr lang="pt-BR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2</a:t>
            </a:fld>
            <a:endParaRPr lang="pt-BR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281488" y="10155238"/>
            <a:ext cx="32750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706348CB-A453-414A-98B1-EEC33FD5CCB1}" type="slidenum">
              <a:rPr lang="pt-BR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2</a:t>
            </a:fld>
            <a:endParaRPr lang="pt-BR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01688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42624A-C6A4-E443-9797-0223044A46CE}" type="slidenum">
              <a:rPr lang="pt-BR"/>
              <a:pPr/>
              <a:t>3</a:t>
            </a:fld>
            <a:endParaRPr lang="pt-BR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4281488" y="10155238"/>
            <a:ext cx="32734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19C4C07B-74D5-8D43-9E0E-DDFE26B43CEE}" type="slidenum">
              <a:rPr lang="pt-BR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3</a:t>
            </a:fld>
            <a:endParaRPr lang="pt-BR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281488" y="10155238"/>
            <a:ext cx="32750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14A2D1F2-E495-5C47-BB43-EDFAFCDA491D}" type="slidenum">
              <a:rPr lang="pt-BR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3</a:t>
            </a:fld>
            <a:endParaRPr lang="pt-BR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01688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070F87-BE6A-0549-969D-A822B59D5298}" type="slidenum">
              <a:rPr lang="pt-BR"/>
              <a:pPr/>
              <a:t>4</a:t>
            </a:fld>
            <a:endParaRPr lang="pt-BR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281488" y="10155238"/>
            <a:ext cx="32734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9EC7055F-609B-FA49-A267-5A17C99ADCAE}" type="slidenum">
              <a:rPr lang="pt-BR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4</a:t>
            </a:fld>
            <a:endParaRPr lang="pt-BR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281488" y="10155238"/>
            <a:ext cx="32750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76ABA7BC-1689-4047-A266-693471DBE34D}" type="slidenum">
              <a:rPr lang="pt-BR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4</a:t>
            </a:fld>
            <a:endParaRPr lang="pt-BR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01688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47E007-C472-2E4E-B5FE-FBB8436B9AB0}" type="slidenum">
              <a:rPr lang="pt-BR"/>
              <a:pPr/>
              <a:t>5</a:t>
            </a:fld>
            <a:endParaRPr lang="pt-BR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4281488" y="10155238"/>
            <a:ext cx="32734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971CC5C4-43E0-4C4E-92E8-B4610ED0ECC8}" type="slidenum">
              <a:rPr lang="pt-BR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5</a:t>
            </a:fld>
            <a:endParaRPr lang="pt-BR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281488" y="10155238"/>
            <a:ext cx="32750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10688CDB-8404-4144-86B9-1969C0340F55}" type="slidenum">
              <a:rPr lang="pt-BR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5</a:t>
            </a:fld>
            <a:endParaRPr lang="pt-BR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01688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484BE8-72FE-AD43-B755-FC7BCA7EF7A9}" type="slidenum">
              <a:rPr lang="pt-BR"/>
              <a:pPr/>
              <a:t>6</a:t>
            </a:fld>
            <a:endParaRPr lang="pt-BR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4281488" y="10155238"/>
            <a:ext cx="32734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651B0BA4-5C54-7241-8962-51B0ECDE8086}" type="slidenum">
              <a:rPr lang="pt-BR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6</a:t>
            </a:fld>
            <a:endParaRPr lang="pt-BR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281488" y="10155238"/>
            <a:ext cx="32750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8A2D9D4B-6AF0-DC4C-9C48-FE7CA14D644B}" type="slidenum">
              <a:rPr lang="pt-BR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6</a:t>
            </a:fld>
            <a:endParaRPr lang="pt-BR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01688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0D85D4-7476-9D45-84CC-2D85BBB5FDDD}" type="slidenum">
              <a:rPr lang="pt-BR"/>
              <a:pPr/>
              <a:t>7</a:t>
            </a:fld>
            <a:endParaRPr lang="pt-BR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4281488" y="10155238"/>
            <a:ext cx="32734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0A94E930-0C66-D942-BD9D-28EEFC774548}" type="slidenum">
              <a:rPr lang="pt-BR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7</a:t>
            </a:fld>
            <a:endParaRPr lang="pt-BR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4281488" y="10155238"/>
            <a:ext cx="32750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D99E577B-A916-E14B-8F85-CAF0EE1C99AE}" type="slidenum">
              <a:rPr lang="pt-BR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7</a:t>
            </a:fld>
            <a:endParaRPr lang="pt-BR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01688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34C20C-C464-B943-BA10-0F1CC799798C}" type="slidenum">
              <a:rPr lang="pt-BR"/>
              <a:pPr/>
              <a:t>8</a:t>
            </a:fld>
            <a:endParaRPr lang="pt-BR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4281488" y="10155238"/>
            <a:ext cx="32734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2D2993CE-DCEF-484A-A885-93ADF29645C2}" type="slidenum">
              <a:rPr lang="pt-BR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8</a:t>
            </a:fld>
            <a:endParaRPr lang="pt-BR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281488" y="10155238"/>
            <a:ext cx="32750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ADD2F914-DEF4-3743-9F20-67310EDD50CC}" type="slidenum">
              <a:rPr lang="pt-BR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8</a:t>
            </a:fld>
            <a:endParaRPr lang="pt-BR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01688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C4DBB7-34BC-1B48-A41D-BDF6B1494EE3}" type="slidenum">
              <a:rPr lang="pt-BR"/>
              <a:pPr/>
              <a:t>9</a:t>
            </a:fld>
            <a:endParaRPr lang="pt-BR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4281488" y="10155238"/>
            <a:ext cx="32734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90E0535C-3584-5B4F-A41A-04679F476E30}" type="slidenum">
              <a:rPr lang="pt-BR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9</a:t>
            </a:fld>
            <a:endParaRPr lang="pt-BR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281488" y="10155238"/>
            <a:ext cx="32750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48EF4DD1-7A67-F046-8982-9E5B77A18495}" type="slidenum">
              <a:rPr lang="pt-BR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9</a:t>
            </a:fld>
            <a:endParaRPr lang="pt-BR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01688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F9E3FA5-6ABF-7346-A3E5-AC865771EF0E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379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99FDA6C-4984-AA4D-8904-3DF4E29D5490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0963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713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138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67861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4512" cy="4376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0150" y="1768475"/>
            <a:ext cx="4354513" cy="4376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544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4296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514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9041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690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3797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7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0913" y="261938"/>
            <a:ext cx="2265362" cy="5883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261938"/>
            <a:ext cx="6645275" cy="5883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16EA45-2782-3041-BE6F-C7DC55D76182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31832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0913" y="261938"/>
            <a:ext cx="2265362" cy="5883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261938"/>
            <a:ext cx="6645275" cy="5883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866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5540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920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9402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4512" cy="4376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0150" y="1768475"/>
            <a:ext cx="4354513" cy="4376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291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5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707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0802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751477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383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006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0321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0913" y="261938"/>
            <a:ext cx="2265362" cy="5883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261938"/>
            <a:ext cx="6645275" cy="5883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2821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9235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7696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195259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4512" cy="4376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0150" y="1768475"/>
            <a:ext cx="4354513" cy="4376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5245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695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4762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05243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419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7355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845533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2207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0913" y="261938"/>
            <a:ext cx="2265362" cy="5883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261938"/>
            <a:ext cx="6645275" cy="5883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439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3934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5747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702060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4512" cy="4376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0150" y="1768475"/>
            <a:ext cx="4354513" cy="4376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059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8857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2945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829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258499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892325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77558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2228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0913" y="261938"/>
            <a:ext cx="2265362" cy="5883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261938"/>
            <a:ext cx="6645275" cy="5883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9966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5040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2722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08129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4512" cy="4376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0150" y="1768475"/>
            <a:ext cx="4354513" cy="4376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0519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1948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86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4512" cy="4376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0150" y="1768475"/>
            <a:ext cx="4354513" cy="4376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3084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33371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4607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995529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7092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0913" y="261938"/>
            <a:ext cx="2265362" cy="5883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261938"/>
            <a:ext cx="6645275" cy="5883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958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6042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3590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300380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4512" cy="4376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0150" y="1768475"/>
            <a:ext cx="4354513" cy="4376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5359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0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1959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5360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34823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076658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145341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2828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9475" y="863600"/>
            <a:ext cx="2265363" cy="5281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863600"/>
            <a:ext cx="6645275" cy="5281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50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4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014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9224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49FCA47-8834-7D41-BF06-D5C3CAA99B55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272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142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03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9475" y="863600"/>
            <a:ext cx="2265363" cy="5281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863600"/>
            <a:ext cx="6645275" cy="5281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43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54FCF2B-4D90-6E4A-AF91-5A1E045318E2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990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D2CA-B730-1C42-88AD-31B7BEE36AC1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966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C66D39-8798-C74F-94D1-D93AD21DCF45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960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37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6113" cy="437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0D11CC-AEAC-1D4E-810B-A1DCF0D72306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1861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9C80719-48D3-5048-AA42-ABE0EB20B4AF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868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3A2370B-A8C9-3247-AFDA-0AE592990396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5877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C37031-7D35-AC4E-A4CF-DECC7B7BEFCF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33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CF4FA0E-E57F-794C-9227-A51287D99907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935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2583AC-408E-5243-A2BD-59708C5FDC72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629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520BC7-BB24-BA4E-8686-2FBE6AF2C3BC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978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1F2177-07F0-784B-8EF2-BE0C6145CB9B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315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2500" y="301625"/>
            <a:ext cx="2265363" cy="5845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6862" cy="5845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70839A-AA7D-424A-A111-D0344D2D8A90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9162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293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47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19804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4512" cy="4376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0150" y="1768475"/>
            <a:ext cx="4354513" cy="4376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633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05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1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4512" cy="4376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0150" y="1768475"/>
            <a:ext cx="4354513" cy="4376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B84DFAA-0D75-A849-AA6D-24762F6006A7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1967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2475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8944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43705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965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0913" y="261938"/>
            <a:ext cx="2265362" cy="5883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261938"/>
            <a:ext cx="6645275" cy="5883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137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983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777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57739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4512" cy="4376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0150" y="1768475"/>
            <a:ext cx="4354513" cy="4376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004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27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9F191C6-C5F1-FD46-A4C8-94A31728E25B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16148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23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6581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64792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3449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17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0913" y="261938"/>
            <a:ext cx="2265362" cy="5883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261938"/>
            <a:ext cx="6645275" cy="5883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075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547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417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6710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4512" cy="4376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0150" y="1768475"/>
            <a:ext cx="4354513" cy="4376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8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1199A4B-E967-8D49-B68C-25FDBB8D94E1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4039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690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95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9154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22824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1632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206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0913" y="261938"/>
            <a:ext cx="2265362" cy="5883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261938"/>
            <a:ext cx="6645275" cy="5883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184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203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141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387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3AE6A8F-6239-2F4E-A489-4F5F9E1C93EE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549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4512" cy="4376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0150" y="1768475"/>
            <a:ext cx="4354513" cy="4376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852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254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112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9223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43653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5080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056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0913" y="261938"/>
            <a:ext cx="2265362" cy="5883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261938"/>
            <a:ext cx="6645275" cy="5883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936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612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4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A961D56-5B8D-E44E-8007-7F8CF0C2302F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2001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1791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4512" cy="4376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0150" y="1768475"/>
            <a:ext cx="4354513" cy="4376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19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696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454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9174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28218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07264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526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0913" y="261938"/>
            <a:ext cx="2265362" cy="5883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261938"/>
            <a:ext cx="6645275" cy="5883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964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8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399FCAC-1706-9F42-A2C2-0E02CB5459CF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3396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528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779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4512" cy="4376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0150" y="1768475"/>
            <a:ext cx="4354513" cy="4376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713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802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34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23303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46453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3440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215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0913" y="261938"/>
            <a:ext cx="2265362" cy="5883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261938"/>
            <a:ext cx="6645275" cy="5883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1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0"/>
            <a:ext cx="158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0" y="0"/>
            <a:ext cx="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075B58DE-BFD6-4845-92A2-AB7E5C359B3B}" type="slidenum">
              <a:rPr lang="pt-BR"/>
              <a:pPr/>
              <a:t>‹#›</a:t>
            </a:fld>
            <a:endParaRPr lang="pt-B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61938"/>
            <a:ext cx="9063037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61425" cy="437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61938"/>
            <a:ext cx="9063037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61425" cy="437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61938"/>
            <a:ext cx="9063037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61425" cy="437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61938"/>
            <a:ext cx="9063037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61425" cy="437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61938"/>
            <a:ext cx="9063037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61425" cy="437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61938"/>
            <a:ext cx="9063037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61425" cy="437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5900" y="250825"/>
            <a:ext cx="9720263" cy="576263"/>
          </a:xfrm>
          <a:prstGeom prst="rect">
            <a:avLst/>
          </a:prstGeom>
          <a:solidFill>
            <a:srgbClr val="4F81BD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31800" y="323850"/>
            <a:ext cx="93614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2000" b="1"/>
              <a:t>PROGRAMA ESPACIAL BRASILEIRO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863600"/>
            <a:ext cx="9063038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61425" cy="437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6846888"/>
            <a:ext cx="11350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884363" y="6967538"/>
            <a:ext cx="135572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sz="2400" b="1">
                <a:solidFill>
                  <a:srgbClr val="009933"/>
                </a:solidFill>
              </a:rPr>
              <a:t>SindCT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879725" y="6923088"/>
            <a:ext cx="648017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1500" b="1">
                <a:solidFill>
                  <a:srgbClr val="000000"/>
                </a:solidFill>
              </a:rPr>
              <a:t>Sindicato Nacional dos Servidores Públicos Federais </a:t>
            </a:r>
          </a:p>
          <a:p>
            <a:pPr algn="ctr">
              <a:buClrTx/>
              <a:buFontTx/>
              <a:buNone/>
            </a:pPr>
            <a:r>
              <a:rPr lang="pt-BR" sz="1500" b="1">
                <a:solidFill>
                  <a:srgbClr val="000000"/>
                </a:solidFill>
              </a:rPr>
              <a:t>da Área de Ciência e Tecnologia do Setor Aeroespacial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360363" y="6804025"/>
            <a:ext cx="9504362" cy="1588"/>
          </a:xfrm>
          <a:prstGeom prst="line">
            <a:avLst/>
          </a:prstGeom>
          <a:noFill/>
          <a:ln w="9360" cap="sq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5900" y="250825"/>
            <a:ext cx="9720263" cy="576263"/>
          </a:xfrm>
          <a:prstGeom prst="rect">
            <a:avLst/>
          </a:prstGeom>
          <a:solidFill>
            <a:srgbClr val="4F81BD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31800" y="323850"/>
            <a:ext cx="93614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2000" b="1"/>
              <a:t>PROGRAMA ESPACIAL BRASILEIRO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863600"/>
            <a:ext cx="9063038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61425" cy="437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6846888"/>
            <a:ext cx="11350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884363" y="6967538"/>
            <a:ext cx="135572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sz="2400" b="1">
                <a:solidFill>
                  <a:srgbClr val="009933"/>
                </a:solidFill>
              </a:rPr>
              <a:t>SindCT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879725" y="6923088"/>
            <a:ext cx="648017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1500" b="1">
                <a:solidFill>
                  <a:srgbClr val="000000"/>
                </a:solidFill>
              </a:rPr>
              <a:t>Sindicato Nacional dos Servidores Públicos Federais </a:t>
            </a:r>
          </a:p>
          <a:p>
            <a:pPr algn="ctr">
              <a:buClrTx/>
              <a:buFontTx/>
              <a:buNone/>
            </a:pPr>
            <a:r>
              <a:rPr lang="pt-BR" sz="1500" b="1">
                <a:solidFill>
                  <a:srgbClr val="000000"/>
                </a:solidFill>
              </a:rPr>
              <a:t>da Área de Ciência e Tecnologia do Setor Aeroespacial</a:t>
            </a: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360363" y="6804025"/>
            <a:ext cx="9504362" cy="1588"/>
          </a:xfrm>
          <a:prstGeom prst="line">
            <a:avLst/>
          </a:prstGeom>
          <a:noFill/>
          <a:ln w="9360" cap="sq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462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4625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1562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9288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1562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fld id="{80523A2A-3DD8-A549-92F8-282CD8CE22F1}" type="slidenum">
              <a:rPr lang="pt-BR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61938"/>
            <a:ext cx="9063037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61425" cy="437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61938"/>
            <a:ext cx="9063037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61425" cy="437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61938"/>
            <a:ext cx="9063037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61425" cy="437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61938"/>
            <a:ext cx="9063037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61425" cy="437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61938"/>
            <a:ext cx="9063037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61425" cy="437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61938"/>
            <a:ext cx="9063037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61425" cy="437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1F497D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5856" y="1835621"/>
            <a:ext cx="8352928" cy="453650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Audi</a:t>
            </a:r>
            <a:r>
              <a:rPr lang="en-US" sz="2800" b="1" dirty="0" err="1" smtClean="0">
                <a:solidFill>
                  <a:schemeClr val="tx1"/>
                </a:solidFill>
              </a:rPr>
              <a:t>ência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Pública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Senado</a:t>
            </a:r>
            <a:r>
              <a:rPr lang="en-US" sz="2800" b="1" dirty="0" smtClean="0">
                <a:solidFill>
                  <a:schemeClr val="tx1"/>
                </a:solidFill>
              </a:rPr>
              <a:t> Federal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16 de </a:t>
            </a:r>
            <a:r>
              <a:rPr lang="en-US" sz="2400" dirty="0" err="1" smtClean="0">
                <a:solidFill>
                  <a:schemeClr val="tx1"/>
                </a:solidFill>
              </a:rPr>
              <a:t>fevereiro</a:t>
            </a:r>
            <a:r>
              <a:rPr lang="en-US" sz="2400" dirty="0" smtClean="0">
                <a:solidFill>
                  <a:schemeClr val="tx1"/>
                </a:solidFill>
              </a:rPr>
              <a:t> de 2016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Gino Genaro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Tecnologista</a:t>
            </a:r>
            <a:r>
              <a:rPr lang="en-US" sz="2400" dirty="0" smtClean="0">
                <a:solidFill>
                  <a:schemeClr val="tx1"/>
                </a:solidFill>
              </a:rPr>
              <a:t> do INPE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Secretário</a:t>
            </a:r>
            <a:r>
              <a:rPr lang="en-US" sz="2400" dirty="0" smtClean="0">
                <a:solidFill>
                  <a:schemeClr val="tx1"/>
                </a:solidFill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</a:rPr>
              <a:t>Comunicação</a:t>
            </a:r>
            <a:r>
              <a:rPr lang="en-US" sz="2400" dirty="0" smtClean="0">
                <a:solidFill>
                  <a:schemeClr val="tx1"/>
                </a:solidFill>
              </a:rPr>
              <a:t> do SindCT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731963"/>
            <a:ext cx="163988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8" y="1587500"/>
            <a:ext cx="1703387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1562100"/>
            <a:ext cx="1412875" cy="19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738563"/>
            <a:ext cx="7916863" cy="260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889000" y="792163"/>
            <a:ext cx="82296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4400">
                <a:solidFill>
                  <a:srgbClr val="000000"/>
                </a:solidFill>
                <a:latin typeface="Calibri" charset="0"/>
              </a:rPr>
              <a:t>O que tem sido o PNAE?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860800" y="3267075"/>
            <a:ext cx="2563813" cy="313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0" dirty="0">
                <a:solidFill>
                  <a:srgbClr val="FF0000"/>
                </a:solidFill>
                <a:latin typeface="Zapf Dingbats" charset="0"/>
                <a:cs typeface="Zapf Dingbats" charset="0"/>
              </a:rPr>
              <a:t>✕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360363" y="792163"/>
            <a:ext cx="95758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4400" dirty="0">
                <a:solidFill>
                  <a:srgbClr val="000000"/>
                </a:solidFill>
                <a:latin typeface="Calibri" charset="0"/>
              </a:rPr>
              <a:t>O que o Brasil quer d</a:t>
            </a:r>
            <a:r>
              <a:rPr lang="pt-BR" sz="4400" dirty="0" smtClean="0">
                <a:solidFill>
                  <a:srgbClr val="000000"/>
                </a:solidFill>
                <a:latin typeface="Calibri" charset="0"/>
              </a:rPr>
              <a:t>o </a:t>
            </a:r>
            <a:r>
              <a:rPr lang="pt-BR" sz="4400" dirty="0">
                <a:solidFill>
                  <a:srgbClr val="000000"/>
                </a:solidFill>
                <a:latin typeface="Calibri" charset="0"/>
              </a:rPr>
              <a:t>PEB?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902700" cy="15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563"/>
              </a:spcBef>
              <a:spcAft>
                <a:spcPts val="1200"/>
              </a:spcAft>
              <a:buFont typeface="Arial" charset="0"/>
              <a:buChar char="•"/>
            </a:pPr>
            <a:r>
              <a:rPr lang="pt-BR" sz="2800" dirty="0">
                <a:solidFill>
                  <a:srgbClr val="000000"/>
                </a:solidFill>
                <a:latin typeface="Calibri" charset="0"/>
              </a:rPr>
              <a:t>Tanto o governo sabe que o PEB está sem rumo, que editou Portaria Interministerial (nº 2.151/15 - MCTI/MD) para: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857250" y="3067843"/>
            <a:ext cx="828675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marL="339725" indent="-339725">
              <a:buFont typeface="Times New Roman" charset="0"/>
              <a:buAutoNum type="arabicPeriod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sz="2400" i="1" dirty="0">
                <a:solidFill>
                  <a:srgbClr val="000000"/>
                </a:solidFill>
                <a:latin typeface="Calibri" charset="0"/>
              </a:rPr>
              <a:t>revisar do modelo de governança do PEB</a:t>
            </a:r>
          </a:p>
          <a:p>
            <a:pPr marL="339725" indent="-339725">
              <a:buFont typeface="Times New Roman" charset="0"/>
              <a:buAutoNum type="arabicPeriod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sz="2400" i="1" dirty="0">
                <a:solidFill>
                  <a:srgbClr val="000000"/>
                </a:solidFill>
                <a:latin typeface="Calibri" charset="0"/>
              </a:rPr>
              <a:t>revisar legislação de contratação de pessoal e aquisição de bens e serviços</a:t>
            </a:r>
          </a:p>
          <a:p>
            <a:pPr marL="339725" indent="-339725">
              <a:buFont typeface="Times New Roman" charset="0"/>
              <a:buAutoNum type="arabicPeriod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sz="2400" i="1" dirty="0">
                <a:solidFill>
                  <a:srgbClr val="000000"/>
                </a:solidFill>
                <a:latin typeface="Calibri" charset="0"/>
              </a:rPr>
              <a:t>revisar o PNAE para o decênio 2016-2025</a:t>
            </a:r>
          </a:p>
          <a:p>
            <a:pPr marL="339725" indent="-339725">
              <a:buFont typeface="Times New Roman" charset="0"/>
              <a:buAutoNum type="arabicPeriod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sz="2400" i="1" dirty="0">
                <a:solidFill>
                  <a:srgbClr val="000000"/>
                </a:solidFill>
                <a:latin typeface="Calibri" charset="0"/>
              </a:rPr>
              <a:t>propor Projeto Mobilizador para um período de cinco anos</a:t>
            </a:r>
          </a:p>
          <a:p>
            <a:pPr marL="339725" indent="-339725">
              <a:buFont typeface="Times New Roman" charset="0"/>
              <a:buAutoNum type="arabicPeriod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sz="2400" i="1" dirty="0">
                <a:solidFill>
                  <a:srgbClr val="000000"/>
                </a:solidFill>
                <a:latin typeface="Calibri" charset="0"/>
              </a:rPr>
              <a:t>propor plano de recomposição e ampliação de pessoal</a:t>
            </a:r>
          </a:p>
          <a:p>
            <a:pPr marL="339725" indent="-339725">
              <a:buFont typeface="Times New Roman" charset="0"/>
              <a:buAutoNum type="arabicPeriod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sz="2400" i="1" dirty="0">
                <a:solidFill>
                  <a:srgbClr val="000000"/>
                </a:solidFill>
                <a:latin typeface="Calibri" charset="0"/>
              </a:rPr>
              <a:t>propor plano de valorização e divulgação do PEB</a:t>
            </a:r>
          </a:p>
          <a:p>
            <a:pPr marL="339725" indent="-339725"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pt-BR" sz="24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417888" y="2579688"/>
            <a:ext cx="2563812" cy="313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0" dirty="0">
                <a:solidFill>
                  <a:srgbClr val="FF0000"/>
                </a:solidFill>
                <a:latin typeface="Zapf Dingbats" charset="0"/>
                <a:cs typeface="Zapf Dingbats" charset="0"/>
              </a:rPr>
              <a:t>✕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058863" y="5724053"/>
            <a:ext cx="8516937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Ctr="1"/>
          <a:lstStyle/>
          <a:p>
            <a:pPr>
              <a:spcBef>
                <a:spcPts val="563"/>
              </a:spcBef>
              <a:spcAft>
                <a:spcPts val="12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600" b="1" dirty="0">
                <a:solidFill>
                  <a:srgbClr val="FF0000"/>
                </a:solidFill>
                <a:latin typeface="Calibri" charset="0"/>
              </a:rPr>
              <a:t>O GTI </a:t>
            </a:r>
            <a:r>
              <a:rPr lang="pt-BR" sz="2600" b="1" dirty="0" smtClean="0">
                <a:solidFill>
                  <a:srgbClr val="FF0000"/>
                </a:solidFill>
                <a:latin typeface="Calibri" charset="0"/>
              </a:rPr>
              <a:t>tem atuado de </a:t>
            </a:r>
            <a:r>
              <a:rPr lang="pt-BR" sz="2600" b="1" dirty="0">
                <a:solidFill>
                  <a:srgbClr val="FF0000"/>
                </a:solidFill>
                <a:latin typeface="Calibri" charset="0"/>
              </a:rPr>
              <a:t>forma fechada, </a:t>
            </a:r>
            <a:r>
              <a:rPr lang="pt-BR" sz="2600" b="1" dirty="0" smtClean="0">
                <a:solidFill>
                  <a:srgbClr val="FF0000"/>
                </a:solidFill>
                <a:latin typeface="Calibri" charset="0"/>
              </a:rPr>
              <a:t>com </a:t>
            </a:r>
            <a:r>
              <a:rPr lang="pt-BR" sz="2600" b="1" dirty="0">
                <a:solidFill>
                  <a:srgbClr val="FF0000"/>
                </a:solidFill>
                <a:latin typeface="Calibri" charset="0"/>
              </a:rPr>
              <a:t>resultados </a:t>
            </a:r>
            <a:r>
              <a:rPr lang="pt-BR" sz="2600" b="1" dirty="0" smtClean="0">
                <a:solidFill>
                  <a:srgbClr val="FF0000"/>
                </a:solidFill>
                <a:latin typeface="Calibri" charset="0"/>
              </a:rPr>
              <a:t>aqu</a:t>
            </a:r>
            <a:r>
              <a:rPr lang="pt-BR" sz="2600" b="1" dirty="0" smtClean="0">
                <a:solidFill>
                  <a:srgbClr val="FF0000"/>
                </a:solidFill>
                <a:latin typeface="Calibri" charset="0"/>
              </a:rPr>
              <a:t>ém do esperado</a:t>
            </a:r>
            <a:endParaRPr lang="pt-BR" sz="2600" b="1" dirty="0">
              <a:solidFill>
                <a:srgbClr val="FF0000"/>
              </a:solidFill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360363" y="792163"/>
            <a:ext cx="95758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4400">
                <a:solidFill>
                  <a:srgbClr val="000000"/>
                </a:solidFill>
                <a:latin typeface="Calibri" charset="0"/>
              </a:rPr>
              <a:t>3. Qual o papel da AEB?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900113" y="1836738"/>
            <a:ext cx="8567737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Aft>
                <a:spcPts val="1200"/>
              </a:spcAft>
              <a:buClrTx/>
              <a:buFontTx/>
              <a:buNone/>
            </a:pPr>
            <a:r>
              <a:rPr lang="pt-BR" sz="2400" b="1" i="1" dirty="0">
                <a:solidFill>
                  <a:srgbClr val="000000"/>
                </a:solidFill>
                <a:latin typeface="Calibri" charset="0"/>
              </a:rPr>
              <a:t>O SindCT tem feito duras críticas à atuação da </a:t>
            </a:r>
            <a:r>
              <a:rPr lang="pt-BR" sz="2400" b="1" i="1" dirty="0" smtClean="0">
                <a:solidFill>
                  <a:srgbClr val="000000"/>
                </a:solidFill>
                <a:latin typeface="Calibri" charset="0"/>
              </a:rPr>
              <a:t>AEB</a:t>
            </a:r>
            <a:endParaRPr lang="pt-BR" sz="2400" b="1" i="1" dirty="0">
              <a:solidFill>
                <a:srgbClr val="000000"/>
              </a:solidFill>
              <a:latin typeface="Calibri" charset="0"/>
            </a:endParaRPr>
          </a:p>
          <a:p>
            <a:pPr>
              <a:spcAft>
                <a:spcPts val="1200"/>
              </a:spcAft>
              <a:buClrTx/>
              <a:buFontTx/>
              <a:buNone/>
            </a:pPr>
            <a:r>
              <a:rPr lang="pt-BR" sz="2400" b="1" i="1" dirty="0">
                <a:solidFill>
                  <a:srgbClr val="000000"/>
                </a:solidFill>
                <a:latin typeface="Calibri" charset="0"/>
              </a:rPr>
              <a:t>A AEB é a primeira responsável por erros do governo na área espacial </a:t>
            </a:r>
            <a:r>
              <a:rPr lang="pt-BR" sz="2400" dirty="0">
                <a:solidFill>
                  <a:srgbClr val="000000"/>
                </a:solidFill>
                <a:latin typeface="Calibri" charset="0"/>
              </a:rPr>
              <a:t>(participação na ISS, criação da ACS, contratação do SGDC inteiramente no estrangeiro, inépcia na gestão de contratos industriais da PMM e VLS)</a:t>
            </a:r>
          </a:p>
          <a:p>
            <a:pPr>
              <a:spcAft>
                <a:spcPts val="1200"/>
              </a:spcAft>
              <a:buClrTx/>
              <a:buFontTx/>
              <a:buNone/>
            </a:pPr>
            <a:r>
              <a:rPr lang="pt-BR" sz="2400" b="1" i="1" dirty="0">
                <a:solidFill>
                  <a:srgbClr val="000000"/>
                </a:solidFill>
                <a:latin typeface="Calibri" charset="0"/>
              </a:rPr>
              <a:t>A AEB deveria ser a indutora, junto à sociedade e à comunidade científica, </a:t>
            </a:r>
            <a:r>
              <a:rPr lang="pt-BR" sz="2400" b="1" i="1" dirty="0" smtClean="0">
                <a:solidFill>
                  <a:srgbClr val="000000"/>
                </a:solidFill>
                <a:latin typeface="Calibri" charset="0"/>
              </a:rPr>
              <a:t>na </a:t>
            </a:r>
            <a:r>
              <a:rPr lang="pt-BR" sz="2400" b="1" i="1" dirty="0">
                <a:solidFill>
                  <a:srgbClr val="000000"/>
                </a:solidFill>
                <a:latin typeface="Calibri" charset="0"/>
              </a:rPr>
              <a:t>busca de rumos para o PEB</a:t>
            </a:r>
            <a:r>
              <a:rPr lang="pt-BR" sz="2400" dirty="0">
                <a:solidFill>
                  <a:srgbClr val="000000"/>
                </a:solidFill>
                <a:latin typeface="Calibri" charset="0"/>
              </a:rPr>
              <a:t>, mas o próprio governo parece não </a:t>
            </a:r>
            <a:r>
              <a:rPr lang="pt-BR" sz="2400" dirty="0" smtClean="0">
                <a:solidFill>
                  <a:srgbClr val="000000"/>
                </a:solidFill>
                <a:latin typeface="Calibri" charset="0"/>
              </a:rPr>
              <a:t>confiar na </a:t>
            </a:r>
            <a:r>
              <a:rPr lang="pt-BR" sz="2400" dirty="0">
                <a:solidFill>
                  <a:srgbClr val="000000"/>
                </a:solidFill>
                <a:latin typeface="Calibri" charset="0"/>
              </a:rPr>
              <a:t>AEB (excluiu-a do GTI)</a:t>
            </a:r>
          </a:p>
          <a:p>
            <a:pPr>
              <a:spcAft>
                <a:spcPts val="1200"/>
              </a:spcAft>
              <a:buClrTx/>
              <a:buFontTx/>
              <a:buNone/>
            </a:pPr>
            <a:r>
              <a:rPr lang="pt-BR" sz="2400" b="1" i="1" dirty="0">
                <a:solidFill>
                  <a:srgbClr val="000000"/>
                </a:solidFill>
                <a:latin typeface="Calibri" charset="0"/>
              </a:rPr>
              <a:t>AEB tem se fechado em si mesma e tomado decisões que trouxeram grandes prejuízos ao PEB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60363" y="792163"/>
            <a:ext cx="95758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4400" dirty="0">
                <a:solidFill>
                  <a:srgbClr val="000000"/>
                </a:solidFill>
                <a:latin typeface="Calibri" charset="0"/>
              </a:rPr>
              <a:t>4. O que </a:t>
            </a:r>
            <a:r>
              <a:rPr lang="pt-BR" sz="4400" dirty="0" smtClean="0">
                <a:solidFill>
                  <a:srgbClr val="000000"/>
                </a:solidFill>
                <a:latin typeface="Calibri" charset="0"/>
              </a:rPr>
              <a:t>t</a:t>
            </a:r>
            <a:r>
              <a:rPr lang="pt-BR" sz="4400" dirty="0" smtClean="0">
                <a:solidFill>
                  <a:srgbClr val="000000"/>
                </a:solidFill>
                <a:latin typeface="Calibri" charset="0"/>
              </a:rPr>
              <a:t>ê</a:t>
            </a:r>
            <a:r>
              <a:rPr lang="pt-BR" sz="4400" dirty="0" smtClean="0">
                <a:solidFill>
                  <a:srgbClr val="000000"/>
                </a:solidFill>
                <a:latin typeface="Calibri" charset="0"/>
              </a:rPr>
              <a:t>m </a:t>
            </a:r>
            <a:r>
              <a:rPr lang="pt-BR" sz="4400" dirty="0">
                <a:solidFill>
                  <a:srgbClr val="000000"/>
                </a:solidFill>
                <a:latin typeface="Calibri" charset="0"/>
              </a:rPr>
              <a:t>feito outros </a:t>
            </a:r>
            <a:r>
              <a:rPr lang="pt-BR" sz="4400" dirty="0" smtClean="0">
                <a:solidFill>
                  <a:srgbClr val="000000"/>
                </a:solidFill>
                <a:latin typeface="Calibri" charset="0"/>
              </a:rPr>
              <a:t>países?</a:t>
            </a:r>
            <a:endParaRPr lang="pt-BR" sz="44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14500"/>
            <a:ext cx="7019925" cy="359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47663" y="5334000"/>
            <a:ext cx="9575800" cy="139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anchorCtr="1">
            <a:normAutofit fontScale="77500" lnSpcReduction="20000"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marL="571500" indent="-571500">
              <a:buClrTx/>
              <a:buFontTx/>
              <a:buChar char="•"/>
            </a:pPr>
            <a:r>
              <a:rPr lang="pt-BR" sz="4400" dirty="0" smtClean="0">
                <a:solidFill>
                  <a:srgbClr val="000000"/>
                </a:solidFill>
                <a:latin typeface="Calibri" charset="0"/>
              </a:rPr>
              <a:t>Brasil </a:t>
            </a:r>
            <a:r>
              <a:rPr lang="pt-BR" sz="4400" dirty="0">
                <a:solidFill>
                  <a:srgbClr val="000000"/>
                </a:solidFill>
                <a:latin typeface="Calibri" charset="0"/>
              </a:rPr>
              <a:t>investe pouco</a:t>
            </a:r>
            <a:r>
              <a:rPr lang="pt-BR" sz="4400" dirty="0" smtClean="0">
                <a:solidFill>
                  <a:srgbClr val="000000"/>
                </a:solidFill>
                <a:latin typeface="Calibri" charset="0"/>
              </a:rPr>
              <a:t>!</a:t>
            </a:r>
          </a:p>
          <a:p>
            <a:pPr marL="571500" indent="-571500">
              <a:buClrTx/>
              <a:buFontTx/>
              <a:buChar char="•"/>
            </a:pPr>
            <a:r>
              <a:rPr lang="pt-BR" sz="4400" dirty="0" smtClean="0">
                <a:solidFill>
                  <a:srgbClr val="000000"/>
                </a:solidFill>
                <a:latin typeface="Calibri" charset="0"/>
              </a:rPr>
              <a:t>Única nação dos </a:t>
            </a:r>
            <a:r>
              <a:rPr lang="pt-BR" sz="4400" i="1" dirty="0" smtClean="0">
                <a:solidFill>
                  <a:srgbClr val="000000"/>
                </a:solidFill>
                <a:latin typeface="Calibri" charset="0"/>
              </a:rPr>
              <a:t>BRIC</a:t>
            </a:r>
            <a:r>
              <a:rPr lang="pt-BR" sz="4400" dirty="0" smtClean="0">
                <a:solidFill>
                  <a:srgbClr val="000000"/>
                </a:solidFill>
                <a:latin typeface="Calibri" charset="0"/>
              </a:rPr>
              <a:t> sem acesso autônomo ao espaço</a:t>
            </a:r>
            <a:endParaRPr lang="pt-BR" sz="4400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360363" y="792163"/>
            <a:ext cx="95758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4400">
                <a:solidFill>
                  <a:srgbClr val="000000"/>
                </a:solidFill>
                <a:latin typeface="Calibri" charset="0"/>
              </a:rPr>
              <a:t>E a Argentina …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889000" y="1600200"/>
            <a:ext cx="8542338" cy="495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41363" indent="-2825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650"/>
              </a:spcBef>
              <a:spcAft>
                <a:spcPts val="1200"/>
              </a:spcAft>
              <a:buClrTx/>
              <a:buFontTx/>
              <a:buNone/>
            </a:pPr>
            <a:r>
              <a:rPr lang="pt-BR" sz="3200" b="1" dirty="0">
                <a:solidFill>
                  <a:srgbClr val="000000"/>
                </a:solidFill>
                <a:latin typeface="Calibri" charset="0"/>
              </a:rPr>
              <a:t>Em muitos aspectos, o programa espacial argentino já ultrapassou o </a:t>
            </a:r>
            <a:r>
              <a:rPr lang="pt-BR" sz="3200" b="1" dirty="0" smtClean="0">
                <a:solidFill>
                  <a:srgbClr val="000000"/>
                </a:solidFill>
                <a:latin typeface="Calibri" charset="0"/>
              </a:rPr>
              <a:t>brasileiro</a:t>
            </a:r>
            <a:endParaRPr lang="pt-BR" sz="3200" b="1" dirty="0">
              <a:solidFill>
                <a:srgbClr val="000000"/>
              </a:solidFill>
              <a:latin typeface="Calibri" charset="0"/>
            </a:endParaRPr>
          </a:p>
          <a:p>
            <a:pPr lvl="1">
              <a:spcBef>
                <a:spcPts val="563"/>
              </a:spcBef>
              <a:spcAft>
                <a:spcPts val="1200"/>
              </a:spcAft>
              <a:buFont typeface="Arial" charset="0"/>
              <a:buChar char="–"/>
            </a:pPr>
            <a:r>
              <a:rPr lang="pt-BR" sz="2800" dirty="0">
                <a:solidFill>
                  <a:srgbClr val="000000"/>
                </a:solidFill>
                <a:latin typeface="Calibri" charset="0"/>
              </a:rPr>
              <a:t>capazes de projetar, fabricar, montar, e testar satélites geoestacionários</a:t>
            </a:r>
          </a:p>
          <a:p>
            <a:pPr lvl="1">
              <a:spcBef>
                <a:spcPts val="563"/>
              </a:spcBef>
              <a:spcAft>
                <a:spcPts val="1200"/>
              </a:spcAft>
              <a:buFont typeface="Arial" charset="0"/>
              <a:buChar char="–"/>
            </a:pPr>
            <a:r>
              <a:rPr lang="pt-BR" sz="2800" dirty="0">
                <a:solidFill>
                  <a:srgbClr val="000000"/>
                </a:solidFill>
                <a:latin typeface="Calibri" charset="0"/>
              </a:rPr>
              <a:t>lançaram </a:t>
            </a:r>
            <a:r>
              <a:rPr lang="pt-BR" sz="2800" dirty="0" smtClean="0">
                <a:solidFill>
                  <a:srgbClr val="000000"/>
                </a:solidFill>
                <a:latin typeface="Calibri" charset="0"/>
              </a:rPr>
              <a:t>ARSAT-1 </a:t>
            </a:r>
            <a:r>
              <a:rPr lang="pt-BR" sz="2800" dirty="0">
                <a:solidFill>
                  <a:srgbClr val="000000"/>
                </a:solidFill>
                <a:latin typeface="Calibri" charset="0"/>
              </a:rPr>
              <a:t>e 2 em 11 meses!</a:t>
            </a:r>
          </a:p>
          <a:p>
            <a:pPr lvl="1">
              <a:spcBef>
                <a:spcPts val="563"/>
              </a:spcBef>
              <a:spcAft>
                <a:spcPts val="1200"/>
              </a:spcAft>
              <a:buFont typeface="Arial" charset="0"/>
              <a:buChar char="–"/>
            </a:pPr>
            <a:r>
              <a:rPr lang="pt-BR" sz="2800" dirty="0">
                <a:solidFill>
                  <a:srgbClr val="000000"/>
                </a:solidFill>
                <a:latin typeface="Calibri" charset="0"/>
              </a:rPr>
              <a:t>retomaram construção de seu foguete lançador (Tronador II) – terceiro voo-teste em fevereiro</a:t>
            </a:r>
          </a:p>
          <a:p>
            <a:pPr lvl="1">
              <a:spcBef>
                <a:spcPts val="563"/>
              </a:spcBef>
              <a:spcAft>
                <a:spcPts val="1200"/>
              </a:spcAft>
              <a:buFont typeface="Arial" charset="0"/>
              <a:buChar char="–"/>
            </a:pPr>
            <a:r>
              <a:rPr lang="pt-BR" sz="2800" dirty="0">
                <a:solidFill>
                  <a:srgbClr val="000000"/>
                </a:solidFill>
                <a:latin typeface="Calibri" charset="0"/>
              </a:rPr>
              <a:t>já exportam tecnologias espaciais ao Brasil (sistema de controle de atitude do Satélite Amazônia-1)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1919758"/>
            <a:ext cx="7313612" cy="4524375"/>
          </a:xfrm>
          <a:prstGeom prst="rect">
            <a:avLst/>
          </a:prstGeom>
          <a:noFill/>
          <a:ln w="63360" cap="flat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2154238" y="5260975"/>
            <a:ext cx="6000750" cy="541338"/>
            <a:chOff x="1357" y="3314"/>
            <a:chExt cx="3780" cy="341"/>
          </a:xfrm>
        </p:grpSpPr>
        <p:sp>
          <p:nvSpPr>
            <p:cNvPr id="34819" name="Line 3"/>
            <p:cNvSpPr>
              <a:spLocks noChangeShapeType="1"/>
            </p:cNvSpPr>
            <p:nvPr/>
          </p:nvSpPr>
          <p:spPr bwMode="auto">
            <a:xfrm flipV="1">
              <a:off x="1357" y="3569"/>
              <a:ext cx="346" cy="87"/>
            </a:xfrm>
            <a:prstGeom prst="line">
              <a:avLst/>
            </a:prstGeom>
            <a:noFill/>
            <a:ln w="22320" cap="flat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0" name="Line 4"/>
            <p:cNvSpPr>
              <a:spLocks noChangeShapeType="1"/>
            </p:cNvSpPr>
            <p:nvPr/>
          </p:nvSpPr>
          <p:spPr bwMode="auto">
            <a:xfrm flipV="1">
              <a:off x="1704" y="3484"/>
              <a:ext cx="389" cy="87"/>
            </a:xfrm>
            <a:prstGeom prst="line">
              <a:avLst/>
            </a:prstGeom>
            <a:noFill/>
            <a:ln w="22320" cap="flat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1" name="Line 5"/>
            <p:cNvSpPr>
              <a:spLocks noChangeShapeType="1"/>
            </p:cNvSpPr>
            <p:nvPr/>
          </p:nvSpPr>
          <p:spPr bwMode="auto">
            <a:xfrm flipV="1">
              <a:off x="2096" y="3441"/>
              <a:ext cx="389" cy="45"/>
            </a:xfrm>
            <a:prstGeom prst="line">
              <a:avLst/>
            </a:prstGeom>
            <a:noFill/>
            <a:ln w="22320" cap="flat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2" name="Line 6"/>
            <p:cNvSpPr>
              <a:spLocks noChangeShapeType="1"/>
            </p:cNvSpPr>
            <p:nvPr/>
          </p:nvSpPr>
          <p:spPr bwMode="auto">
            <a:xfrm>
              <a:off x="2487" y="3443"/>
              <a:ext cx="389" cy="0"/>
            </a:xfrm>
            <a:prstGeom prst="line">
              <a:avLst/>
            </a:prstGeom>
            <a:noFill/>
            <a:ln w="22320" cap="flat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3" name="Line 7"/>
            <p:cNvSpPr>
              <a:spLocks noChangeShapeType="1"/>
            </p:cNvSpPr>
            <p:nvPr/>
          </p:nvSpPr>
          <p:spPr bwMode="auto">
            <a:xfrm>
              <a:off x="2878" y="3443"/>
              <a:ext cx="389" cy="0"/>
            </a:xfrm>
            <a:prstGeom prst="line">
              <a:avLst/>
            </a:prstGeom>
            <a:noFill/>
            <a:ln w="22320" cap="flat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4" name="Line 8"/>
            <p:cNvSpPr>
              <a:spLocks noChangeShapeType="1"/>
            </p:cNvSpPr>
            <p:nvPr/>
          </p:nvSpPr>
          <p:spPr bwMode="auto">
            <a:xfrm flipV="1">
              <a:off x="3269" y="3313"/>
              <a:ext cx="346" cy="130"/>
            </a:xfrm>
            <a:prstGeom prst="line">
              <a:avLst/>
            </a:prstGeom>
            <a:noFill/>
            <a:ln w="22320" cap="flat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5" name="Line 9"/>
            <p:cNvSpPr>
              <a:spLocks noChangeShapeType="1"/>
            </p:cNvSpPr>
            <p:nvPr/>
          </p:nvSpPr>
          <p:spPr bwMode="auto">
            <a:xfrm>
              <a:off x="3617" y="3316"/>
              <a:ext cx="389" cy="40"/>
            </a:xfrm>
            <a:prstGeom prst="line">
              <a:avLst/>
            </a:prstGeom>
            <a:noFill/>
            <a:ln w="22320" cap="flat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6" name="Line 10"/>
            <p:cNvSpPr>
              <a:spLocks noChangeShapeType="1"/>
            </p:cNvSpPr>
            <p:nvPr/>
          </p:nvSpPr>
          <p:spPr bwMode="auto">
            <a:xfrm flipV="1">
              <a:off x="4008" y="3313"/>
              <a:ext cx="346" cy="45"/>
            </a:xfrm>
            <a:prstGeom prst="line">
              <a:avLst/>
            </a:prstGeom>
            <a:noFill/>
            <a:ln w="22320" cap="flat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7" name="Line 11"/>
            <p:cNvSpPr>
              <a:spLocks noChangeShapeType="1"/>
            </p:cNvSpPr>
            <p:nvPr/>
          </p:nvSpPr>
          <p:spPr bwMode="auto">
            <a:xfrm>
              <a:off x="4357" y="3316"/>
              <a:ext cx="389" cy="40"/>
            </a:xfrm>
            <a:prstGeom prst="line">
              <a:avLst/>
            </a:prstGeom>
            <a:noFill/>
            <a:ln w="22320" cap="flat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8" name="Line 12"/>
            <p:cNvSpPr>
              <a:spLocks noChangeShapeType="1"/>
            </p:cNvSpPr>
            <p:nvPr/>
          </p:nvSpPr>
          <p:spPr bwMode="auto">
            <a:xfrm>
              <a:off x="4748" y="3358"/>
              <a:ext cx="389" cy="83"/>
            </a:xfrm>
            <a:prstGeom prst="line">
              <a:avLst/>
            </a:prstGeom>
            <a:noFill/>
            <a:ln w="22320" cap="flat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360363" y="736600"/>
            <a:ext cx="957580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4000" dirty="0" smtClean="0">
                <a:solidFill>
                  <a:srgbClr val="000000"/>
                </a:solidFill>
                <a:latin typeface="Calibri" charset="0"/>
              </a:rPr>
              <a:t>Investimentos Brasil </a:t>
            </a:r>
            <a:r>
              <a:rPr lang="pt-BR" sz="4000" dirty="0" err="1" smtClean="0">
                <a:solidFill>
                  <a:srgbClr val="000000"/>
                </a:solidFill>
                <a:latin typeface="Calibri" charset="0"/>
              </a:rPr>
              <a:t>x</a:t>
            </a:r>
            <a:r>
              <a:rPr lang="pt-BR" sz="4000" dirty="0" smtClean="0">
                <a:solidFill>
                  <a:srgbClr val="000000"/>
                </a:solidFill>
                <a:latin typeface="Calibri" charset="0"/>
              </a:rPr>
              <a:t> Argentina</a:t>
            </a:r>
            <a:endParaRPr lang="pt-BR" sz="40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7984" y="2627709"/>
            <a:ext cx="4032448" cy="1728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2000" b="1" i="1" dirty="0" smtClean="0">
                <a:solidFill>
                  <a:schemeClr val="tx1"/>
                </a:solidFill>
              </a:rPr>
              <a:t>LOA 2016 – PNAE </a:t>
            </a:r>
            <a:r>
              <a:rPr lang="en-US" sz="2000" b="1" i="1" dirty="0" err="1" smtClean="0">
                <a:solidFill>
                  <a:schemeClr val="tx1"/>
                </a:solidFill>
              </a:rPr>
              <a:t>ter</a:t>
            </a:r>
            <a:r>
              <a:rPr lang="en-US" sz="2000" b="1" i="1" dirty="0" err="1" smtClean="0">
                <a:solidFill>
                  <a:schemeClr val="tx1"/>
                </a:solidFill>
              </a:rPr>
              <a:t>á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redução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orçamentária</a:t>
            </a:r>
            <a:r>
              <a:rPr lang="en-US" sz="2000" b="1" i="1" dirty="0" smtClean="0">
                <a:solidFill>
                  <a:schemeClr val="tx1"/>
                </a:solidFill>
              </a:rPr>
              <a:t> de 46%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sem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levar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conta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eventuais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contingenciamentos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360363" y="736600"/>
            <a:ext cx="95758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4000">
                <a:solidFill>
                  <a:srgbClr val="000000"/>
                </a:solidFill>
                <a:latin typeface="Calibri" charset="0"/>
              </a:rPr>
              <a:t>5 – Propostas para o PEB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503808" y="1619398"/>
            <a:ext cx="921702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normAutofit lnSpcReduction="10000"/>
          </a:bodyPr>
          <a:lstStyle>
            <a:lvl1pPr marL="512763" indent="-511175"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650"/>
              </a:spcBef>
              <a:spcAft>
                <a:spcPts val="1200"/>
              </a:spcAft>
              <a:buFont typeface="Times New Roman" charset="0"/>
              <a:buAutoNum type="arabicPeriod"/>
            </a:pPr>
            <a:r>
              <a:rPr lang="pt-BR" sz="2400" dirty="0">
                <a:solidFill>
                  <a:srgbClr val="000000"/>
                </a:solidFill>
                <a:latin typeface="Calibri" charset="0"/>
              </a:rPr>
              <a:t>Soluções devem envolver governo e toda a sociedade</a:t>
            </a:r>
          </a:p>
          <a:p>
            <a:pPr>
              <a:spcBef>
                <a:spcPts val="650"/>
              </a:spcBef>
              <a:spcAft>
                <a:spcPts val="1200"/>
              </a:spcAft>
              <a:buFont typeface="Times New Roman" charset="0"/>
              <a:buAutoNum type="arabicPeriod"/>
            </a:pPr>
            <a:r>
              <a:rPr lang="pt-BR" sz="2400" dirty="0">
                <a:solidFill>
                  <a:srgbClr val="000000"/>
                </a:solidFill>
                <a:latin typeface="Calibri" charset="0"/>
              </a:rPr>
              <a:t>AEB precisa de nova direção e assumir seu papel no PEB</a:t>
            </a:r>
          </a:p>
          <a:p>
            <a:pPr>
              <a:spcBef>
                <a:spcPts val="650"/>
              </a:spcBef>
              <a:spcAft>
                <a:spcPts val="1200"/>
              </a:spcAft>
              <a:buFont typeface="Times New Roman" charset="0"/>
              <a:buAutoNum type="arabicPeriod"/>
            </a:pPr>
            <a:r>
              <a:rPr lang="pt-BR" sz="2400" dirty="0">
                <a:solidFill>
                  <a:srgbClr val="000000"/>
                </a:solidFill>
                <a:latin typeface="Calibri" charset="0"/>
              </a:rPr>
              <a:t>Retirar área de veículos lançadores (foguetes) da Aeronáutica – </a:t>
            </a:r>
            <a:r>
              <a:rPr lang="pt-BR" sz="2400" dirty="0">
                <a:solidFill>
                  <a:srgbClr val="008000"/>
                </a:solidFill>
                <a:latin typeface="Calibri" charset="0"/>
              </a:rPr>
              <a:t>PEB 100% civil!</a:t>
            </a:r>
          </a:p>
          <a:p>
            <a:pPr>
              <a:spcBef>
                <a:spcPts val="650"/>
              </a:spcBef>
              <a:spcAft>
                <a:spcPts val="1200"/>
              </a:spcAft>
              <a:buFont typeface="Times New Roman" charset="0"/>
              <a:buAutoNum type="arabicPeriod"/>
            </a:pPr>
            <a:r>
              <a:rPr lang="pt-BR" sz="2400" dirty="0">
                <a:solidFill>
                  <a:srgbClr val="000000"/>
                </a:solidFill>
                <a:latin typeface="Calibri" charset="0"/>
              </a:rPr>
              <a:t>Concluir VLS com voo orbital em 4 anos</a:t>
            </a:r>
          </a:p>
          <a:p>
            <a:pPr>
              <a:spcBef>
                <a:spcPts val="650"/>
              </a:spcBef>
              <a:spcAft>
                <a:spcPts val="1200"/>
              </a:spcAft>
              <a:buFont typeface="Times New Roman" charset="0"/>
              <a:buAutoNum type="arabicPeriod"/>
            </a:pPr>
            <a:r>
              <a:rPr lang="pt-BR" sz="2400" dirty="0">
                <a:solidFill>
                  <a:srgbClr val="000000"/>
                </a:solidFill>
                <a:latin typeface="Calibri" charset="0"/>
              </a:rPr>
              <a:t>Concluir foguete de propulsão líquida em 12 anos</a:t>
            </a:r>
          </a:p>
          <a:p>
            <a:pPr>
              <a:spcBef>
                <a:spcPts val="650"/>
              </a:spcBef>
              <a:spcAft>
                <a:spcPts val="1200"/>
              </a:spcAft>
              <a:buFont typeface="Times New Roman" charset="0"/>
              <a:buAutoNum type="arabicPeriod"/>
            </a:pPr>
            <a:r>
              <a:rPr lang="pt-BR" sz="2400" dirty="0">
                <a:solidFill>
                  <a:srgbClr val="000000"/>
                </a:solidFill>
                <a:latin typeface="Calibri" charset="0"/>
              </a:rPr>
              <a:t>Concluir satélite geoestacionário nacional em 5 anos</a:t>
            </a:r>
          </a:p>
          <a:p>
            <a:pPr>
              <a:spcBef>
                <a:spcPts val="650"/>
              </a:spcBef>
              <a:spcAft>
                <a:spcPts val="1200"/>
              </a:spcAft>
              <a:buFont typeface="Times New Roman" charset="0"/>
              <a:buAutoNum type="arabicPeriod"/>
            </a:pPr>
            <a:r>
              <a:rPr lang="pt-BR" sz="2400" dirty="0">
                <a:solidFill>
                  <a:srgbClr val="000000"/>
                </a:solidFill>
                <a:latin typeface="Calibri" charset="0"/>
              </a:rPr>
              <a:t>Nacionalização progressiva da tecnologia utilizada</a:t>
            </a:r>
          </a:p>
          <a:p>
            <a:pPr>
              <a:spcBef>
                <a:spcPts val="650"/>
              </a:spcBef>
              <a:spcAft>
                <a:spcPts val="1200"/>
              </a:spcAft>
              <a:buFont typeface="Times New Roman" charset="0"/>
              <a:buAutoNum type="arabicPeriod"/>
            </a:pPr>
            <a:r>
              <a:rPr lang="pt-BR" sz="2400" dirty="0">
                <a:solidFill>
                  <a:srgbClr val="000000"/>
                </a:solidFill>
                <a:latin typeface="Calibri" charset="0"/>
              </a:rPr>
              <a:t>Estabelecer cooperações com a América do </a:t>
            </a:r>
            <a:r>
              <a:rPr lang="pt-BR" sz="2400" dirty="0" smtClean="0">
                <a:solidFill>
                  <a:srgbClr val="000000"/>
                </a:solidFill>
                <a:latin typeface="Calibri" charset="0"/>
              </a:rPr>
              <a:t>Sul (South American Space </a:t>
            </a:r>
            <a:r>
              <a:rPr lang="pt-BR" sz="2400" dirty="0" err="1" smtClean="0">
                <a:solidFill>
                  <a:srgbClr val="000000"/>
                </a:solidFill>
                <a:latin typeface="Calibri" charset="0"/>
              </a:rPr>
              <a:t>Agency</a:t>
            </a:r>
            <a:r>
              <a:rPr lang="pt-BR" sz="2400" dirty="0" smtClean="0">
                <a:solidFill>
                  <a:srgbClr val="000000"/>
                </a:solidFill>
                <a:latin typeface="Calibri" charset="0"/>
              </a:rPr>
              <a:t>??)</a:t>
            </a:r>
            <a:endParaRPr lang="pt-BR" sz="2400" dirty="0">
              <a:solidFill>
                <a:srgbClr val="000000"/>
              </a:solidFill>
              <a:latin typeface="Calibri" charset="0"/>
            </a:endParaRPr>
          </a:p>
          <a:p>
            <a:pPr>
              <a:spcBef>
                <a:spcPts val="650"/>
              </a:spcBef>
              <a:spcAft>
                <a:spcPts val="1200"/>
              </a:spcAft>
              <a:buClrTx/>
              <a:buFontTx/>
              <a:buNone/>
            </a:pPr>
            <a:endParaRPr lang="pt-BR" sz="2400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944" y="3131765"/>
            <a:ext cx="6624736" cy="129614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OBRIGADO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97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522288" y="1058863"/>
            <a:ext cx="907256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spcBef>
                <a:spcPts val="1425"/>
              </a:spcBef>
              <a:buClrTx/>
              <a:buFontTx/>
              <a:buNone/>
            </a:pPr>
            <a:r>
              <a:rPr lang="pt-BR" sz="3200">
                <a:solidFill>
                  <a:srgbClr val="000000"/>
                </a:solidFill>
              </a:rPr>
              <a:t>SUMÁRIO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069975" y="196056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511175" indent="-511175"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650"/>
              </a:spcBef>
              <a:spcAft>
                <a:spcPts val="1200"/>
              </a:spcAft>
              <a:buFont typeface="Times New Roman" charset="0"/>
              <a:buAutoNum type="arabicPeriod"/>
            </a:pPr>
            <a:r>
              <a:rPr lang="pt-BR" sz="3200" dirty="0" smtClean="0">
                <a:solidFill>
                  <a:srgbClr val="000000"/>
                </a:solidFill>
              </a:rPr>
              <a:t>Os gargalos de ontem</a:t>
            </a:r>
            <a:endParaRPr lang="pt-BR" sz="3200" dirty="0">
              <a:solidFill>
                <a:srgbClr val="000000"/>
              </a:solidFill>
            </a:endParaRPr>
          </a:p>
          <a:p>
            <a:pPr>
              <a:spcBef>
                <a:spcPts val="650"/>
              </a:spcBef>
              <a:spcAft>
                <a:spcPts val="1200"/>
              </a:spcAft>
              <a:buFont typeface="Times New Roman" charset="0"/>
              <a:buAutoNum type="arabicPeriod"/>
            </a:pPr>
            <a:r>
              <a:rPr lang="pt-BR" sz="3200" dirty="0" smtClean="0">
                <a:solidFill>
                  <a:srgbClr val="000000"/>
                </a:solidFill>
              </a:rPr>
              <a:t>Os problemas de hoje</a:t>
            </a:r>
            <a:endParaRPr lang="pt-BR" sz="3200" dirty="0">
              <a:solidFill>
                <a:srgbClr val="000000"/>
              </a:solidFill>
            </a:endParaRPr>
          </a:p>
          <a:p>
            <a:pPr>
              <a:spcBef>
                <a:spcPts val="650"/>
              </a:spcBef>
              <a:spcAft>
                <a:spcPts val="1200"/>
              </a:spcAft>
              <a:buFont typeface="Times New Roman" charset="0"/>
              <a:buAutoNum type="arabicPeriod"/>
            </a:pPr>
            <a:r>
              <a:rPr lang="pt-BR" sz="3200" dirty="0">
                <a:solidFill>
                  <a:srgbClr val="000000"/>
                </a:solidFill>
              </a:rPr>
              <a:t>O papel da AEB</a:t>
            </a:r>
          </a:p>
          <a:p>
            <a:pPr>
              <a:spcBef>
                <a:spcPts val="650"/>
              </a:spcBef>
              <a:spcAft>
                <a:spcPts val="1200"/>
              </a:spcAft>
              <a:buFont typeface="Times New Roman" charset="0"/>
              <a:buAutoNum type="arabicPeriod"/>
            </a:pPr>
            <a:r>
              <a:rPr lang="pt-BR" sz="3200" dirty="0">
                <a:solidFill>
                  <a:srgbClr val="000000"/>
                </a:solidFill>
              </a:rPr>
              <a:t>O que </a:t>
            </a:r>
            <a:r>
              <a:rPr lang="pt-BR" sz="3200" dirty="0" smtClean="0">
                <a:solidFill>
                  <a:srgbClr val="000000"/>
                </a:solidFill>
              </a:rPr>
              <a:t>t</a:t>
            </a:r>
            <a:r>
              <a:rPr lang="pt-BR" sz="3200" dirty="0" smtClean="0">
                <a:solidFill>
                  <a:srgbClr val="000000"/>
                </a:solidFill>
              </a:rPr>
              <a:t>ê</a:t>
            </a:r>
            <a:r>
              <a:rPr lang="pt-BR" sz="3200" dirty="0" smtClean="0">
                <a:solidFill>
                  <a:srgbClr val="000000"/>
                </a:solidFill>
              </a:rPr>
              <a:t>m </a:t>
            </a:r>
            <a:r>
              <a:rPr lang="pt-BR" sz="3200" dirty="0">
                <a:solidFill>
                  <a:srgbClr val="000000"/>
                </a:solidFill>
              </a:rPr>
              <a:t>feito outros países</a:t>
            </a:r>
          </a:p>
          <a:p>
            <a:pPr>
              <a:spcBef>
                <a:spcPts val="650"/>
              </a:spcBef>
              <a:spcAft>
                <a:spcPts val="1200"/>
              </a:spcAft>
              <a:buFont typeface="Times New Roman" charset="0"/>
              <a:buAutoNum type="arabicPeriod"/>
            </a:pPr>
            <a:r>
              <a:rPr lang="pt-BR" sz="3200" dirty="0">
                <a:solidFill>
                  <a:srgbClr val="000000"/>
                </a:solidFill>
              </a:rPr>
              <a:t>Propostas para o PEB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987176" y="1187549"/>
            <a:ext cx="8229600" cy="532859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</a:pPr>
            <a:r>
              <a:rPr lang="pt-BR" dirty="0" smtClean="0"/>
              <a:t>Em audiências anteriores o SindCT já apontou diferentes problemas que assolavam o PEB:</a:t>
            </a: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dirty="0" smtClean="0"/>
              <a:t> </a:t>
            </a:r>
            <a:r>
              <a:rPr lang="pt-BR" sz="3200" dirty="0" smtClean="0"/>
              <a:t>O </a:t>
            </a:r>
            <a:r>
              <a:rPr lang="pt-BR" sz="3200" b="1" i="1" dirty="0" smtClean="0"/>
              <a:t>problema salarial </a:t>
            </a:r>
            <a:r>
              <a:rPr lang="pt-BR" sz="3200" dirty="0" smtClean="0"/>
              <a:t>dos servidores da Carreira de C&amp;T</a:t>
            </a: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3200" dirty="0" smtClean="0"/>
              <a:t> O </a:t>
            </a:r>
            <a:r>
              <a:rPr lang="pt-BR" sz="3200" b="1" i="1" dirty="0" smtClean="0"/>
              <a:t>déficit de pessoal </a:t>
            </a:r>
            <a:r>
              <a:rPr lang="pt-BR" sz="3200" dirty="0" smtClean="0"/>
              <a:t>nos órgãos que servem ao PEB (INPE, DCTA, Cemaden), em função da falta de concursos públicos regulares</a:t>
            </a:r>
            <a:endParaRPr lang="pt-BR" sz="32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28" y="2051645"/>
            <a:ext cx="6876055" cy="424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60363" y="1116013"/>
            <a:ext cx="93694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2800" b="1">
                <a:solidFill>
                  <a:srgbClr val="000000"/>
                </a:solidFill>
              </a:rPr>
              <a:t>Concursos da Carreira de C&amp;T – de 1995-2012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360363" y="1116013"/>
            <a:ext cx="93694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2800" b="1">
                <a:solidFill>
                  <a:srgbClr val="000000"/>
                </a:solidFill>
              </a:rPr>
              <a:t>Quantitativo da Carreira de C&amp;T – Set./2015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63600" y="5003800"/>
            <a:ext cx="87122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b="1">
                <a:solidFill>
                  <a:srgbClr val="000000"/>
                </a:solidFill>
              </a:rPr>
              <a:t>___________________________________________________________________</a:t>
            </a:r>
          </a:p>
          <a:p>
            <a:pPr algn="ctr">
              <a:buClrTx/>
              <a:buFontTx/>
              <a:buNone/>
            </a:pPr>
            <a:r>
              <a:rPr lang="pt-BR" b="1">
                <a:solidFill>
                  <a:srgbClr val="000000"/>
                </a:solidFill>
              </a:rPr>
              <a:t>(*) Boletim Estatístico de Pessoal – SIGEPE – Setembro de 2015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35150"/>
            <a:ext cx="2700337" cy="31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3051175"/>
            <a:ext cx="27527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69888" y="5795987"/>
            <a:ext cx="907097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2800" b="1" dirty="0">
                <a:solidFill>
                  <a:srgbClr val="000000"/>
                </a:solidFill>
              </a:rPr>
              <a:t>Metade dos servidores tem mais de 50 anos e está próxima da aposentadoria.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539750" y="1187450"/>
            <a:ext cx="90725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pt-BR" sz="2400" dirty="0">
                <a:solidFill>
                  <a:srgbClr val="000000"/>
                </a:solidFill>
              </a:rPr>
              <a:t>Se o desmonte do </a:t>
            </a:r>
            <a:r>
              <a:rPr lang="pt-BR" sz="2400" b="1" dirty="0">
                <a:solidFill>
                  <a:srgbClr val="000000"/>
                </a:solidFill>
              </a:rPr>
              <a:t>DCTA</a:t>
            </a:r>
            <a:r>
              <a:rPr lang="pt-BR" sz="2400" dirty="0">
                <a:solidFill>
                  <a:srgbClr val="000000"/>
                </a:solidFill>
              </a:rPr>
              <a:t> não for interrompido, em 2020 o quadro de pessoal estará reduzido a 44% daquele </a:t>
            </a:r>
            <a:r>
              <a:rPr lang="pt-BR" sz="2400" dirty="0" smtClean="0">
                <a:solidFill>
                  <a:srgbClr val="000000"/>
                </a:solidFill>
              </a:rPr>
              <a:t>de </a:t>
            </a:r>
            <a:r>
              <a:rPr lang="pt-BR" sz="2400" dirty="0">
                <a:solidFill>
                  <a:srgbClr val="000000"/>
                </a:solidFill>
              </a:rPr>
              <a:t>2011.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052638"/>
            <a:ext cx="8828088" cy="2663825"/>
          </a:xfrm>
          <a:prstGeom prst="rect">
            <a:avLst/>
          </a:prstGeom>
          <a:noFill/>
          <a:ln w="648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76263" y="4824413"/>
            <a:ext cx="9072562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2400">
                <a:solidFill>
                  <a:srgbClr val="000000"/>
                </a:solidFill>
                <a:cs typeface="Arial Unicode MS" charset="0"/>
              </a:rPr>
              <a:t>Em 1987 eram 3409 servidores. 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368425" y="5508625"/>
            <a:ext cx="1511300" cy="792163"/>
          </a:xfrm>
          <a:prstGeom prst="rect">
            <a:avLst/>
          </a:prstGeom>
          <a:noFill/>
          <a:ln w="9360" cap="sq">
            <a:solidFill>
              <a:srgbClr val="4F81B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t>1987 - 3929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219575" y="5508625"/>
            <a:ext cx="1511300" cy="792163"/>
          </a:xfrm>
          <a:prstGeom prst="rect">
            <a:avLst/>
          </a:prstGeom>
          <a:noFill/>
          <a:ln w="9360" cap="sq">
            <a:solidFill>
              <a:srgbClr val="4F81B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t>2012 - 1709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7129463" y="5508625"/>
            <a:ext cx="1511300" cy="792163"/>
          </a:xfrm>
          <a:prstGeom prst="rect">
            <a:avLst/>
          </a:prstGeom>
          <a:noFill/>
          <a:ln w="9360" cap="sq">
            <a:solidFill>
              <a:srgbClr val="4F81B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t>2020 - 890</a:t>
            </a:r>
          </a:p>
        </p:txBody>
      </p:sp>
      <p:cxnSp>
        <p:nvCxnSpPr>
          <p:cNvPr id="23559" name="AutoShape 7"/>
          <p:cNvCxnSpPr>
            <a:cxnSpLocks noChangeShapeType="1"/>
          </p:cNvCxnSpPr>
          <p:nvPr/>
        </p:nvCxnSpPr>
        <p:spPr bwMode="auto">
          <a:xfrm>
            <a:off x="2879725" y="5903913"/>
            <a:ext cx="1339850" cy="1587"/>
          </a:xfrm>
          <a:prstGeom prst="straightConnector1">
            <a:avLst/>
          </a:prstGeom>
          <a:noFill/>
          <a:ln w="9360" cap="sq">
            <a:solidFill>
              <a:srgbClr val="4A7EBB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3560" name="AutoShape 8"/>
          <p:cNvCxnSpPr>
            <a:cxnSpLocks noChangeShapeType="1"/>
          </p:cNvCxnSpPr>
          <p:nvPr/>
        </p:nvCxnSpPr>
        <p:spPr bwMode="auto">
          <a:xfrm>
            <a:off x="5761038" y="5938838"/>
            <a:ext cx="1338262" cy="3175"/>
          </a:xfrm>
          <a:prstGeom prst="straightConnector1">
            <a:avLst/>
          </a:prstGeom>
          <a:noFill/>
          <a:ln w="9360" cap="sq">
            <a:solidFill>
              <a:srgbClr val="4A7EBB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2886075" y="5508625"/>
            <a:ext cx="15113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0000"/>
                </a:solidFill>
                <a:latin typeface="Times New Roman" charset="0"/>
                <a:cs typeface="Arial Unicode MS" charset="0"/>
              </a:rPr>
              <a:t>25 anos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0000"/>
                </a:solidFill>
                <a:latin typeface="Times New Roman" charset="0"/>
                <a:cs typeface="Arial Unicode MS" charset="0"/>
              </a:rPr>
              <a:t>60%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5673725" y="5508625"/>
            <a:ext cx="151288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0000"/>
                </a:solidFill>
                <a:latin typeface="Times New Roman" charset="0"/>
                <a:cs typeface="Arial Unicode MS" charset="0"/>
              </a:rPr>
              <a:t>8 anos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0000"/>
                </a:solidFill>
                <a:latin typeface="Times New Roman" charset="0"/>
                <a:cs typeface="Arial Unicode MS" charset="0"/>
              </a:rPr>
              <a:t>52%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76263" y="3933825"/>
            <a:ext cx="9072562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2400">
                <a:solidFill>
                  <a:srgbClr val="000000"/>
                </a:solidFill>
                <a:cs typeface="Arial Unicode MS" charset="0"/>
              </a:rPr>
              <a:t> 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368425" y="5830888"/>
            <a:ext cx="1511300" cy="792162"/>
          </a:xfrm>
          <a:prstGeom prst="rect">
            <a:avLst/>
          </a:prstGeom>
          <a:noFill/>
          <a:ln w="9360" cap="sq">
            <a:solidFill>
              <a:srgbClr val="4F81B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t>1987 - 1804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219575" y="5830888"/>
            <a:ext cx="1511300" cy="792162"/>
          </a:xfrm>
          <a:prstGeom prst="rect">
            <a:avLst/>
          </a:prstGeom>
          <a:noFill/>
          <a:ln w="9360" cap="sq">
            <a:solidFill>
              <a:srgbClr val="4F81B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t>2016 - 972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7129463" y="5830888"/>
            <a:ext cx="1727200" cy="792162"/>
          </a:xfrm>
          <a:prstGeom prst="rect">
            <a:avLst/>
          </a:prstGeom>
          <a:noFill/>
          <a:ln w="9360" cap="sq">
            <a:solidFill>
              <a:srgbClr val="4F81B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t>2020 – 450 ?</a:t>
            </a:r>
          </a:p>
        </p:txBody>
      </p:sp>
      <p:cxnSp>
        <p:nvCxnSpPr>
          <p:cNvPr id="25605" name="AutoShape 5"/>
          <p:cNvCxnSpPr>
            <a:cxnSpLocks noChangeShapeType="1"/>
          </p:cNvCxnSpPr>
          <p:nvPr/>
        </p:nvCxnSpPr>
        <p:spPr bwMode="auto">
          <a:xfrm>
            <a:off x="2879725" y="6221413"/>
            <a:ext cx="1339850" cy="3175"/>
          </a:xfrm>
          <a:prstGeom prst="straightConnector1">
            <a:avLst/>
          </a:prstGeom>
          <a:noFill/>
          <a:ln w="9360" cap="sq">
            <a:solidFill>
              <a:srgbClr val="4A7EBB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5606" name="AutoShape 6"/>
          <p:cNvCxnSpPr>
            <a:cxnSpLocks noChangeShapeType="1"/>
          </p:cNvCxnSpPr>
          <p:nvPr/>
        </p:nvCxnSpPr>
        <p:spPr bwMode="auto">
          <a:xfrm>
            <a:off x="5761038" y="6248400"/>
            <a:ext cx="1338262" cy="3175"/>
          </a:xfrm>
          <a:prstGeom prst="straightConnector1">
            <a:avLst/>
          </a:prstGeom>
          <a:noFill/>
          <a:ln w="9360" cap="sq">
            <a:solidFill>
              <a:srgbClr val="4A7EBB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2886075" y="5830888"/>
            <a:ext cx="15113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0000"/>
                </a:solidFill>
                <a:latin typeface="Times New Roman" charset="0"/>
                <a:cs typeface="Arial Unicode MS" charset="0"/>
              </a:rPr>
              <a:t>29 anos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0000"/>
                </a:solidFill>
                <a:latin typeface="Times New Roman" charset="0"/>
                <a:cs typeface="Arial Unicode MS" charset="0"/>
              </a:rPr>
              <a:t>46%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5673725" y="5830888"/>
            <a:ext cx="151288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0000"/>
                </a:solidFill>
                <a:latin typeface="Times New Roman" charset="0"/>
                <a:cs typeface="Arial Unicode MS" charset="0"/>
              </a:rPr>
              <a:t>5 anos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0000"/>
                </a:solidFill>
                <a:latin typeface="Times New Roman" charset="0"/>
                <a:cs typeface="Arial Unicode MS" charset="0"/>
              </a:rPr>
              <a:t>50%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14350" y="900113"/>
            <a:ext cx="9072563" cy="47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pt-BR" sz="2400">
                <a:solidFill>
                  <a:srgbClr val="000000"/>
                </a:solidFill>
              </a:rPr>
              <a:t>Destaque da auditoria do TCU em 2012</a:t>
            </a:r>
            <a:br>
              <a:rPr lang="pt-BR" sz="2400">
                <a:solidFill>
                  <a:srgbClr val="000000"/>
                </a:solidFill>
              </a:rPr>
            </a:br>
            <a:r>
              <a:rPr lang="pt-BR" sz="2400">
                <a:solidFill>
                  <a:srgbClr val="000000"/>
                </a:solidFill>
              </a:rPr>
              <a:t>Relatório TC 006.536/2012-3 </a:t>
            </a:r>
          </a:p>
          <a:p>
            <a:pPr marL="212725" indent="-209550">
              <a:spcBef>
                <a:spcPts val="600"/>
              </a:spcBef>
              <a:spcAft>
                <a:spcPts val="600"/>
              </a:spcAft>
              <a:buSzPct val="45000"/>
              <a:buFont typeface="Wingdings" charset="0"/>
              <a:buChar char=""/>
            </a:pPr>
            <a:r>
              <a:rPr lang="pt-BR" sz="2600" i="1">
                <a:solidFill>
                  <a:srgbClr val="000000"/>
                </a:solidFill>
                <a:latin typeface="Times New Roman" charset="0"/>
              </a:rPr>
              <a:t>Cíclico processo de </a:t>
            </a:r>
            <a:r>
              <a:rPr lang="pt-BR" sz="2600" b="1" i="1">
                <a:solidFill>
                  <a:srgbClr val="000000"/>
                </a:solidFill>
                <a:latin typeface="Times New Roman" charset="0"/>
              </a:rPr>
              <a:t>aposentadorias e exonerações</a:t>
            </a:r>
          </a:p>
          <a:p>
            <a:pPr marL="212725" indent="-209550">
              <a:spcBef>
                <a:spcPts val="600"/>
              </a:spcBef>
              <a:spcAft>
                <a:spcPts val="600"/>
              </a:spcAft>
              <a:buSzPct val="45000"/>
              <a:buFont typeface="Wingdings" charset="0"/>
              <a:buChar char=""/>
            </a:pPr>
            <a:r>
              <a:rPr lang="pt-BR" sz="2600" i="1">
                <a:solidFill>
                  <a:srgbClr val="000000"/>
                </a:solidFill>
                <a:latin typeface="Times New Roman" charset="0"/>
              </a:rPr>
              <a:t>Envelhecimento da força de trabalho</a:t>
            </a:r>
          </a:p>
          <a:p>
            <a:pPr marL="212725" indent="-209550">
              <a:spcBef>
                <a:spcPts val="600"/>
              </a:spcBef>
              <a:spcAft>
                <a:spcPts val="600"/>
              </a:spcAft>
              <a:buSzPct val="45000"/>
              <a:buFont typeface="Wingdings" charset="0"/>
              <a:buChar char=""/>
            </a:pPr>
            <a:r>
              <a:rPr lang="pt-BR" sz="2600" i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Risco de extinção progressiva de competências técnicas</a:t>
            </a:r>
          </a:p>
          <a:p>
            <a:pPr marL="212725" indent="-209550" algn="just">
              <a:spcAft>
                <a:spcPts val="600"/>
              </a:spcAft>
              <a:buSzPct val="45000"/>
              <a:buFont typeface="Wingdings" charset="0"/>
              <a:buChar char=""/>
            </a:pPr>
            <a:r>
              <a:rPr lang="pt-BR" sz="2600" i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Impossibilidade de promover a gestão dos conhecimentos de modo a patrocinar sua transmissão a novos servidores </a:t>
            </a:r>
          </a:p>
          <a:p>
            <a:pPr marL="212725" indent="-209550" algn="just">
              <a:spcAft>
                <a:spcPts val="600"/>
              </a:spcAft>
              <a:buSzPct val="45000"/>
              <a:buFont typeface="Wingdings" charset="0"/>
              <a:buChar char=""/>
            </a:pPr>
            <a:r>
              <a:rPr lang="pt-BR" sz="2600" i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Dificuldades de cumprimento de acordos de cooperação internacional</a:t>
            </a:r>
          </a:p>
          <a:p>
            <a:pPr marL="212725" indent="-209550" algn="just">
              <a:spcAft>
                <a:spcPts val="600"/>
              </a:spcAft>
              <a:buSzPct val="45000"/>
              <a:buFont typeface="Wingdings" charset="0"/>
              <a:buChar char=""/>
            </a:pPr>
            <a:r>
              <a:rPr lang="pt-BR" sz="2600" i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50% dos servidores iriam obter  condições para aposentadoria.”</a:t>
            </a:r>
            <a:r>
              <a:rPr lang="pt-BR" sz="2600" i="1">
                <a:solidFill>
                  <a:srgbClr val="000000"/>
                </a:solidFill>
                <a:latin typeface="Times New Roman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endParaRPr lang="pt-BR" sz="2600" i="1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95263" y="1254125"/>
            <a:ext cx="93694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2800" b="1">
                <a:solidFill>
                  <a:srgbClr val="000000"/>
                </a:solidFill>
              </a:rPr>
              <a:t>Salário da Carreira de C&amp;T – Set./2015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96875" y="2484438"/>
            <a:ext cx="907097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2800" b="1" dirty="0">
                <a:solidFill>
                  <a:srgbClr val="000000"/>
                </a:solidFill>
              </a:rPr>
              <a:t>2008/2009 - reajuste entre 93 e 104%, </a:t>
            </a:r>
          </a:p>
          <a:p>
            <a:pPr algn="ctr">
              <a:buClrTx/>
              <a:buFontTx/>
              <a:buNone/>
            </a:pPr>
            <a:r>
              <a:rPr lang="pt-BR" sz="2800" b="1" dirty="0">
                <a:solidFill>
                  <a:srgbClr val="000000"/>
                </a:solidFill>
              </a:rPr>
              <a:t>após </a:t>
            </a:r>
            <a:r>
              <a:rPr lang="pt-BR" sz="2800" b="1" dirty="0" smtClean="0">
                <a:solidFill>
                  <a:srgbClr val="000000"/>
                </a:solidFill>
              </a:rPr>
              <a:t>12 anos </a:t>
            </a:r>
            <a:r>
              <a:rPr lang="pt-BR" sz="2800" b="1" dirty="0">
                <a:solidFill>
                  <a:srgbClr val="000000"/>
                </a:solidFill>
              </a:rPr>
              <a:t>de estagnação </a:t>
            </a:r>
            <a:r>
              <a:rPr lang="pt-BR" sz="2800" b="1" dirty="0" smtClean="0">
                <a:solidFill>
                  <a:srgbClr val="000000"/>
                </a:solidFill>
              </a:rPr>
              <a:t>salarial! </a:t>
            </a:r>
            <a:endParaRPr lang="pt-BR" sz="2800" b="1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</a:pPr>
            <a:endParaRPr lang="pt-BR" sz="2800" b="1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</a:pPr>
            <a:r>
              <a:rPr lang="pt-BR" sz="2800" b="1" dirty="0">
                <a:solidFill>
                  <a:srgbClr val="000000"/>
                </a:solidFill>
              </a:rPr>
              <a:t>De 1995 a 2010 o Regime Geral da Previdência Social recebeu 5% a mais.</a:t>
            </a:r>
          </a:p>
          <a:p>
            <a:pPr algn="ctr">
              <a:buClrTx/>
              <a:buFontTx/>
              <a:buNone/>
            </a:pPr>
            <a:endParaRPr lang="pt-BR" sz="2800" b="1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</a:pPr>
            <a:r>
              <a:rPr lang="pt-BR" sz="2800" b="1" dirty="0">
                <a:solidFill>
                  <a:srgbClr val="000000"/>
                </a:solidFill>
              </a:rPr>
              <a:t>Acumulado 32,6% de perda salarial desde então, até dezembro de 2015.</a:t>
            </a:r>
          </a:p>
          <a:p>
            <a:pPr algn="ctr">
              <a:buClrTx/>
              <a:buFontTx/>
              <a:buNone/>
            </a:pPr>
            <a:endParaRPr lang="pt-BR" sz="2800" b="1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endParaRPr lang="pt-BR" sz="2800" b="1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</a:pPr>
            <a:endParaRPr lang="pt-BR" sz="2800" b="1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</a:pPr>
            <a:endParaRPr lang="pt-BR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817563" y="1744216"/>
            <a:ext cx="8229600" cy="491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normAutofit fontScale="92500" lnSpcReduction="10000"/>
          </a:bodyPr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650"/>
              </a:spcBef>
              <a:spcAft>
                <a:spcPts val="1200"/>
              </a:spcAft>
              <a:buFont typeface="Arial" charset="0"/>
              <a:buChar char="•"/>
            </a:pPr>
            <a:r>
              <a:rPr lang="pt-BR" sz="3200" b="1" i="1" dirty="0" smtClean="0">
                <a:solidFill>
                  <a:srgbClr val="000000"/>
                </a:solidFill>
                <a:latin typeface="Calibri" charset="0"/>
              </a:rPr>
              <a:t>Fato </a:t>
            </a:r>
            <a:r>
              <a:rPr lang="pt-BR" sz="3200" b="1" i="1" dirty="0">
                <a:solidFill>
                  <a:srgbClr val="000000"/>
                </a:solidFill>
                <a:latin typeface="Calibri" charset="0"/>
              </a:rPr>
              <a:t>do Estado não saber o que realmente </a:t>
            </a:r>
            <a:r>
              <a:rPr lang="pt-BR" sz="3200" b="1" i="1" dirty="0" smtClean="0">
                <a:solidFill>
                  <a:srgbClr val="000000"/>
                </a:solidFill>
                <a:latin typeface="Calibri" charset="0"/>
              </a:rPr>
              <a:t>quer do seu Programa Espacial</a:t>
            </a:r>
            <a:r>
              <a:rPr lang="pt-BR" sz="3200" b="1" i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pt-BR" sz="3200" dirty="0" smtClean="0">
                <a:solidFill>
                  <a:srgbClr val="000000"/>
                </a:solidFill>
                <a:latin typeface="Calibri" charset="0"/>
              </a:rPr>
              <a:t>(ISS, ACS, Visiona, Cruzeiro do Sul, </a:t>
            </a:r>
            <a:r>
              <a:rPr lang="pt-BR" sz="3200" dirty="0" err="1" smtClean="0">
                <a:solidFill>
                  <a:srgbClr val="000000"/>
                </a:solidFill>
                <a:latin typeface="Calibri" charset="0"/>
              </a:rPr>
              <a:t>Equars</a:t>
            </a:r>
            <a:r>
              <a:rPr lang="pt-BR" sz="3200" dirty="0" smtClean="0">
                <a:solidFill>
                  <a:srgbClr val="000000"/>
                </a:solidFill>
                <a:latin typeface="Calibri" charset="0"/>
              </a:rPr>
              <a:t>, Lattes, etc.)</a:t>
            </a:r>
          </a:p>
          <a:p>
            <a:pPr>
              <a:spcBef>
                <a:spcPts val="650"/>
              </a:spcBef>
              <a:spcAft>
                <a:spcPts val="1200"/>
              </a:spcAft>
              <a:buFont typeface="Arial" charset="0"/>
              <a:buChar char="•"/>
            </a:pPr>
            <a:r>
              <a:rPr lang="pt-BR" sz="3200" b="1" i="1" dirty="0" smtClean="0">
                <a:solidFill>
                  <a:srgbClr val="000000"/>
                </a:solidFill>
                <a:latin typeface="Calibri" charset="0"/>
              </a:rPr>
              <a:t>Falta de uma governan</a:t>
            </a:r>
            <a:r>
              <a:rPr lang="pt-BR" sz="3200" b="1" i="1" dirty="0" smtClean="0">
                <a:solidFill>
                  <a:srgbClr val="000000"/>
                </a:solidFill>
                <a:latin typeface="Calibri" charset="0"/>
              </a:rPr>
              <a:t>ça com responsabilidades bem definidas dos vários atores </a:t>
            </a:r>
            <a:r>
              <a:rPr lang="pt-BR" sz="3200" dirty="0" smtClean="0">
                <a:solidFill>
                  <a:srgbClr val="000000"/>
                </a:solidFill>
                <a:latin typeface="Calibri" charset="0"/>
              </a:rPr>
              <a:t>(civil </a:t>
            </a:r>
            <a:r>
              <a:rPr lang="pt-BR" sz="3200" dirty="0" err="1" smtClean="0">
                <a:solidFill>
                  <a:srgbClr val="000000"/>
                </a:solidFill>
                <a:latin typeface="Calibri" charset="0"/>
              </a:rPr>
              <a:t>x</a:t>
            </a:r>
            <a:r>
              <a:rPr lang="pt-BR" sz="3200" dirty="0" smtClean="0">
                <a:solidFill>
                  <a:srgbClr val="000000"/>
                </a:solidFill>
                <a:latin typeface="Calibri" charset="0"/>
              </a:rPr>
              <a:t> militar, papel da AEB, etc.)</a:t>
            </a:r>
            <a:endParaRPr lang="pt-BR" sz="3200" dirty="0">
              <a:solidFill>
                <a:srgbClr val="000000"/>
              </a:solidFill>
              <a:latin typeface="Calibri" charset="0"/>
            </a:endParaRPr>
          </a:p>
          <a:p>
            <a:pPr>
              <a:spcBef>
                <a:spcPts val="650"/>
              </a:spcBef>
              <a:spcAft>
                <a:spcPts val="1200"/>
              </a:spcAft>
              <a:buFont typeface="Arial" charset="0"/>
              <a:buChar char="•"/>
            </a:pPr>
            <a:r>
              <a:rPr lang="pt-BR" sz="3200" b="1" i="1" dirty="0" smtClean="0">
                <a:solidFill>
                  <a:srgbClr val="000000"/>
                </a:solidFill>
                <a:latin typeface="Calibri" charset="0"/>
              </a:rPr>
              <a:t>Falta </a:t>
            </a:r>
            <a:r>
              <a:rPr lang="pt-BR" sz="3200" b="1" i="1" dirty="0">
                <a:solidFill>
                  <a:srgbClr val="000000"/>
                </a:solidFill>
                <a:latin typeface="Calibri" charset="0"/>
              </a:rPr>
              <a:t>de </a:t>
            </a:r>
            <a:r>
              <a:rPr lang="pt-BR" sz="3200" b="1" i="1" dirty="0" smtClean="0">
                <a:solidFill>
                  <a:srgbClr val="000000"/>
                </a:solidFill>
                <a:latin typeface="Calibri" charset="0"/>
              </a:rPr>
              <a:t>uma estrat</a:t>
            </a:r>
            <a:r>
              <a:rPr lang="pt-BR" sz="3200" b="1" i="1" dirty="0" smtClean="0">
                <a:solidFill>
                  <a:srgbClr val="000000"/>
                </a:solidFill>
                <a:latin typeface="Calibri" charset="0"/>
              </a:rPr>
              <a:t>égia </a:t>
            </a:r>
            <a:r>
              <a:rPr lang="pt-BR" sz="3200" b="1" i="1" dirty="0" smtClean="0">
                <a:solidFill>
                  <a:srgbClr val="000000"/>
                </a:solidFill>
                <a:latin typeface="Calibri" charset="0"/>
              </a:rPr>
              <a:t>clara </a:t>
            </a:r>
            <a:r>
              <a:rPr lang="pt-BR" sz="3200" b="1" i="1" dirty="0">
                <a:solidFill>
                  <a:srgbClr val="000000"/>
                </a:solidFill>
                <a:latin typeface="Calibri" charset="0"/>
              </a:rPr>
              <a:t>e </a:t>
            </a:r>
            <a:r>
              <a:rPr lang="pt-BR" sz="3200" b="1" i="1" dirty="0" smtClean="0">
                <a:solidFill>
                  <a:srgbClr val="000000"/>
                </a:solidFill>
                <a:latin typeface="Calibri" charset="0"/>
              </a:rPr>
              <a:t>objetiva </a:t>
            </a:r>
            <a:r>
              <a:rPr lang="pt-BR" sz="3200" dirty="0" smtClean="0">
                <a:solidFill>
                  <a:srgbClr val="000000"/>
                </a:solidFill>
                <a:latin typeface="Calibri" charset="0"/>
              </a:rPr>
              <a:t>sobre </a:t>
            </a:r>
            <a:r>
              <a:rPr lang="pt-BR" sz="3200" dirty="0">
                <a:solidFill>
                  <a:srgbClr val="000000"/>
                </a:solidFill>
                <a:latin typeface="Calibri" charset="0"/>
              </a:rPr>
              <a:t>quais projetos e programas priorizar, impondo prazos e metas, com o aporte de recursos necessários e suficientes à sua consecução.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092200" y="873125"/>
            <a:ext cx="82296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spcBef>
                <a:spcPts val="650"/>
              </a:spcBef>
              <a:spcAft>
                <a:spcPts val="1200"/>
              </a:spcAft>
              <a:buClrTx/>
              <a:buFontTx/>
              <a:buNone/>
            </a:pPr>
            <a:r>
              <a:rPr lang="pt-BR" sz="3200" dirty="0">
                <a:solidFill>
                  <a:srgbClr val="000000"/>
                </a:solidFill>
              </a:rPr>
              <a:t>2 </a:t>
            </a:r>
            <a:r>
              <a:rPr lang="pt-BR" sz="3200" dirty="0" smtClean="0">
                <a:solidFill>
                  <a:srgbClr val="000000"/>
                </a:solidFill>
              </a:rPr>
              <a:t>– Principais problemas </a:t>
            </a:r>
            <a:r>
              <a:rPr lang="pt-BR" sz="3200" dirty="0">
                <a:solidFill>
                  <a:srgbClr val="000000"/>
                </a:solidFill>
              </a:rPr>
              <a:t>do PEB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2859</TotalTime>
  <Words>844</Words>
  <Application>Microsoft Macintosh PowerPoint</Application>
  <PresentationFormat>Custom</PresentationFormat>
  <Paragraphs>148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17</vt:i4>
      </vt:variant>
    </vt:vector>
  </HeadingPairs>
  <TitlesOfParts>
    <vt:vector size="40" baseType="lpstr">
      <vt:lpstr>Times New Roman</vt:lpstr>
      <vt:lpstr>Arial</vt:lpstr>
      <vt:lpstr>Microsoft YaHei</vt:lpstr>
      <vt:lpstr>Segoe UI</vt:lpstr>
      <vt:lpstr>Calibri</vt:lpstr>
      <vt:lpstr>Arial Unicode MS</vt:lpstr>
      <vt:lpstr>Wingdings</vt:lpstr>
      <vt:lpstr>Zapf Dingbats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Ivanil ELISIARIO BARBOSA</dc:creator>
  <cp:keywords/>
  <dc:description/>
  <cp:lastModifiedBy>Gino Genaro</cp:lastModifiedBy>
  <cp:revision>76</cp:revision>
  <cp:lastPrinted>1601-01-01T00:00:00Z</cp:lastPrinted>
  <dcterms:created xsi:type="dcterms:W3CDTF">2013-09-18T20:51:34Z</dcterms:created>
  <dcterms:modified xsi:type="dcterms:W3CDTF">2016-02-16T02:23:36Z</dcterms:modified>
</cp:coreProperties>
</file>