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7099300" cy="10234613"/>
  <p:defaultTextStyle>
    <a:defPPr lvl="0"/>
    <a:lvl1pPr lvl="0">
      <a:defRPr>
        <a:latin typeface="Calibri"/>
        <a:ea typeface="Calibri"/>
        <a:cs typeface="Calibri"/>
        <a:sym typeface="Calibri"/>
      </a:defRPr>
    </a:lvl1pPr>
    <a:lvl2pPr lvl="1" indent="457200">
      <a:defRPr>
        <a:latin typeface="Calibri"/>
        <a:ea typeface="Calibri"/>
        <a:cs typeface="Calibri"/>
        <a:sym typeface="Calibri"/>
      </a:defRPr>
    </a:lvl2pPr>
    <a:lvl3pPr lvl="2" indent="914400">
      <a:defRPr>
        <a:latin typeface="Calibri"/>
        <a:ea typeface="Calibri"/>
        <a:cs typeface="Calibri"/>
        <a:sym typeface="Calibri"/>
      </a:defRPr>
    </a:lvl3pPr>
    <a:lvl4pPr lvl="3" indent="1371600">
      <a:defRPr>
        <a:latin typeface="Calibri"/>
        <a:ea typeface="Calibri"/>
        <a:cs typeface="Calibri"/>
        <a:sym typeface="Calibri"/>
      </a:defRPr>
    </a:lvl4pPr>
    <a:lvl5pPr lvl="4" indent="1828800">
      <a:defRPr>
        <a:latin typeface="Calibri"/>
        <a:ea typeface="Calibri"/>
        <a:cs typeface="Calibri"/>
        <a:sym typeface="Calibri"/>
      </a:defRPr>
    </a:lvl5pPr>
    <a:lvl6pPr lvl="5" indent="2286000">
      <a:defRPr>
        <a:latin typeface="Calibri"/>
        <a:ea typeface="Calibri"/>
        <a:cs typeface="Calibri"/>
        <a:sym typeface="Calibri"/>
      </a:defRPr>
    </a:lvl6pPr>
    <a:lvl7pPr lvl="6" indent="2743200">
      <a:defRPr>
        <a:latin typeface="Calibri"/>
        <a:ea typeface="Calibri"/>
        <a:cs typeface="Calibri"/>
        <a:sym typeface="Calibri"/>
      </a:defRPr>
    </a:lvl7pPr>
    <a:lvl8pPr lvl="7" indent="3200400">
      <a:defRPr>
        <a:latin typeface="Calibri"/>
        <a:ea typeface="Calibri"/>
        <a:cs typeface="Calibri"/>
        <a:sym typeface="Calibri"/>
      </a:defRPr>
    </a:lvl8pPr>
    <a:lvl9pPr lvl="8"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</c:f>
              <c:strCache>
                <c:ptCount val="1"/>
                <c:pt idx="0">
                  <c:v>2009 (DRIA)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08B-4511-9F7E-FEA69F8511A4}"/>
              </c:ext>
            </c:extLst>
          </c:dPt>
          <c:cat>
            <c:strRef>
              <c:f>Planilha1!$A$2</c:f>
              <c:strCache>
                <c:ptCount val="1"/>
                <c:pt idx="0">
                  <c:v>Etanol de cana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53.28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F1-45CE-9D60-42166A267052}"/>
            </c:ext>
          </c:extLst>
        </c:ser>
        <c:ser>
          <c:idx val="1"/>
          <c:order val="1"/>
          <c:tx>
            <c:strRef>
              <c:f>Planilha1!$D$1</c:f>
              <c:strCache>
                <c:ptCount val="1"/>
                <c:pt idx="0">
                  <c:v>2010 (RIA)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Etanol de cana</c:v>
                </c:pt>
              </c:strCache>
            </c:strRef>
          </c:cat>
          <c:val>
            <c:numRef>
              <c:f>Planilha1!$D$2</c:f>
              <c:numCache>
                <c:formatCode>General</c:formatCode>
                <c:ptCount val="1"/>
                <c:pt idx="0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F1-45CE-9D60-42166A267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986872"/>
        <c:axId val="447578568"/>
      </c:barChart>
      <c:catAx>
        <c:axId val="218986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7578568"/>
        <c:crosses val="autoZero"/>
        <c:auto val="1"/>
        <c:lblAlgn val="ctr"/>
        <c:lblOffset val="100"/>
        <c:noMultiLvlLbl val="0"/>
      </c:catAx>
      <c:valAx>
        <c:axId val="44757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898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Etanol cana</c:v>
                </c:pt>
              </c:strCache>
            </c:strRef>
          </c:cat>
          <c:val>
            <c:numRef>
              <c:f>Planilha1!$B$2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E4-4A76-9492-5AAAEFC3632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Etanol cana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E4-4A76-9492-5AAAEFC36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579352"/>
        <c:axId val="447578960"/>
      </c:barChart>
      <c:catAx>
        <c:axId val="447579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7578960"/>
        <c:crosses val="autoZero"/>
        <c:auto val="1"/>
        <c:lblAlgn val="ctr"/>
        <c:lblOffset val="100"/>
        <c:noMultiLvlLbl val="0"/>
      </c:catAx>
      <c:valAx>
        <c:axId val="44757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57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D4839-BA0B-4B79-81C4-920DA878B7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E58D6A-FB65-467D-A112-2FB56001B99F}">
      <dgm:prSet/>
      <dgm:spPr/>
      <dgm:t>
        <a:bodyPr/>
        <a:lstStyle/>
        <a:p>
          <a:pPr algn="ctr" rtl="0"/>
          <a:r>
            <a:rPr lang="pt-BR" b="0" u="none" dirty="0"/>
            <a:t>Proposta de uso de  fatores de emissão de GEE nacionais </a:t>
          </a:r>
        </a:p>
      </dgm:t>
    </dgm:pt>
    <dgm:pt modelId="{6B0316D2-79D0-4545-BAD4-349F199F05C7}" type="parTrans" cxnId="{BC86605B-2310-48A4-BA2B-BDFF8D5ADA91}">
      <dgm:prSet/>
      <dgm:spPr/>
      <dgm:t>
        <a:bodyPr/>
        <a:lstStyle/>
        <a:p>
          <a:endParaRPr lang="pt-BR"/>
        </a:p>
      </dgm:t>
    </dgm:pt>
    <dgm:pt modelId="{C16427CB-D25E-45FB-AF97-1DF31A0FC836}" type="sibTrans" cxnId="{BC86605B-2310-48A4-BA2B-BDFF8D5ADA91}">
      <dgm:prSet/>
      <dgm:spPr/>
      <dgm:t>
        <a:bodyPr/>
        <a:lstStyle/>
        <a:p>
          <a:endParaRPr lang="pt-BR"/>
        </a:p>
      </dgm:t>
    </dgm:pt>
    <dgm:pt modelId="{41BC0331-2A49-4E7D-81E4-7432E07F5ACF}" type="pres">
      <dgm:prSet presAssocID="{912D4839-BA0B-4B79-81C4-920DA878B7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042CE6-70FE-44C1-810A-4403414724AF}" type="pres">
      <dgm:prSet presAssocID="{EBE58D6A-FB65-467D-A112-2FB56001B9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86605B-2310-48A4-BA2B-BDFF8D5ADA91}" srcId="{912D4839-BA0B-4B79-81C4-920DA878B742}" destId="{EBE58D6A-FB65-467D-A112-2FB56001B99F}" srcOrd="0" destOrd="0" parTransId="{6B0316D2-79D0-4545-BAD4-349F199F05C7}" sibTransId="{C16427CB-D25E-45FB-AF97-1DF31A0FC836}"/>
    <dgm:cxn modelId="{4EB45077-AF7E-4916-957D-40FDCBF07054}" type="presOf" srcId="{912D4839-BA0B-4B79-81C4-920DA878B742}" destId="{41BC0331-2A49-4E7D-81E4-7432E07F5ACF}" srcOrd="0" destOrd="0" presId="urn:microsoft.com/office/officeart/2005/8/layout/vList2"/>
    <dgm:cxn modelId="{4DD5435F-C3F3-43EF-978F-DA92923D8DB7}" type="presOf" srcId="{EBE58D6A-FB65-467D-A112-2FB56001B99F}" destId="{20042CE6-70FE-44C1-810A-4403414724AF}" srcOrd="0" destOrd="0" presId="urn:microsoft.com/office/officeart/2005/8/layout/vList2"/>
    <dgm:cxn modelId="{E96B1FA1-F8B9-47AA-BBBD-963D03D4C54E}" type="presParOf" srcId="{41BC0331-2A49-4E7D-81E4-7432E07F5ACF}" destId="{20042CE6-70FE-44C1-810A-440341472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42C677-4AA9-4BF1-86F4-D507D3CEE13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F225F96-A739-403E-B0CD-C992CA832ADD}">
      <dgm:prSet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  <a:cs typeface="Calibri" panose="020F0502020204030204" pitchFamily="34" charset="0"/>
            </a:rPr>
            <a:t>Imagem</a:t>
          </a:r>
          <a:endParaRPr lang="pt-B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B962CA-1B55-4B08-9CC7-2A3986433939}" type="parTrans" cxnId="{10F4745B-5235-421A-A77F-E724E3522B65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5BF177-3E13-4105-8F2F-6BDAB8192A80}" type="sibTrans" cxnId="{10F4745B-5235-421A-A77F-E724E3522B65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91B9BF-D802-4973-B3EE-59AA69EFDA58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Novos mercados</a:t>
          </a:r>
        </a:p>
      </dgm:t>
    </dgm:pt>
    <dgm:pt modelId="{E14928C7-F2F0-4827-BEA2-B485449DF361}" type="parTrans" cxnId="{C78338C9-82EF-4273-A2EC-C72F6038B449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0E7F2B-1975-40C6-B4A2-4BB52402DF03}" type="sibTrans" cxnId="{C78338C9-82EF-4273-A2EC-C72F6038B449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10D0EE9-A1B9-41B9-B685-2B7DD19567EE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Agricultura de baixo carbono</a:t>
          </a:r>
        </a:p>
      </dgm:t>
    </dgm:pt>
    <dgm:pt modelId="{58DFD6A9-1959-451D-858E-2C3CE44D596D}" type="parTrans" cxnId="{E83C0732-3E8D-44A5-ACC2-8AF6CB8A5690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1EE1A8-0B3B-4354-95DC-732B665D7B0F}" type="sibTrans" cxnId="{E83C0732-3E8D-44A5-ACC2-8AF6CB8A5690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6EA934-7A50-4942-A08B-7F1F3B016CC4}" type="pres">
      <dgm:prSet presAssocID="{DB42C677-4AA9-4BF1-86F4-D507D3CEE1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2C6D5DE-485D-48DF-AC98-1E763D3A8084}" type="pres">
      <dgm:prSet presAssocID="{4F225F96-A739-403E-B0CD-C992CA832ADD}" presName="parentText" presStyleLbl="node1" presStyleIdx="0" presStyleCnt="1" custScaleY="53701" custLinFactNeighborY="363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70C2B3-EEDF-4776-9906-CF8CEEC0B8E8}" type="pres">
      <dgm:prSet presAssocID="{4F225F96-A739-403E-B0CD-C992CA832ADD}" presName="childText" presStyleLbl="revTx" presStyleIdx="0" presStyleCnt="1" custLinFactNeighborX="223" custLinFactNeighborY="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F4745B-5235-421A-A77F-E724E3522B65}" srcId="{DB42C677-4AA9-4BF1-86F4-D507D3CEE13C}" destId="{4F225F96-A739-403E-B0CD-C992CA832ADD}" srcOrd="0" destOrd="0" parTransId="{50B962CA-1B55-4B08-9CC7-2A3986433939}" sibTransId="{A95BF177-3E13-4105-8F2F-6BDAB8192A80}"/>
    <dgm:cxn modelId="{A48C7AE8-3356-4087-9B1F-E5B3A7442602}" type="presOf" srcId="{DB42C677-4AA9-4BF1-86F4-D507D3CEE13C}" destId="{B56EA934-7A50-4942-A08B-7F1F3B016CC4}" srcOrd="0" destOrd="0" presId="urn:microsoft.com/office/officeart/2005/8/layout/vList2"/>
    <dgm:cxn modelId="{F6EC6EB5-925C-4C7A-862D-ED20934029CD}" type="presOf" srcId="{4091B9BF-D802-4973-B3EE-59AA69EFDA58}" destId="{E370C2B3-EEDF-4776-9906-CF8CEEC0B8E8}" srcOrd="0" destOrd="0" presId="urn:microsoft.com/office/officeart/2005/8/layout/vList2"/>
    <dgm:cxn modelId="{44FA548D-F152-456C-936E-5A6F3994D4C1}" type="presOf" srcId="{4F225F96-A739-403E-B0CD-C992CA832ADD}" destId="{02C6D5DE-485D-48DF-AC98-1E763D3A8084}" srcOrd="0" destOrd="0" presId="urn:microsoft.com/office/officeart/2005/8/layout/vList2"/>
    <dgm:cxn modelId="{E83C0732-3E8D-44A5-ACC2-8AF6CB8A5690}" srcId="{4F225F96-A739-403E-B0CD-C992CA832ADD}" destId="{010D0EE9-A1B9-41B9-B685-2B7DD19567EE}" srcOrd="1" destOrd="0" parTransId="{58DFD6A9-1959-451D-858E-2C3CE44D596D}" sibTransId="{341EE1A8-0B3B-4354-95DC-732B665D7B0F}"/>
    <dgm:cxn modelId="{C78338C9-82EF-4273-A2EC-C72F6038B449}" srcId="{4F225F96-A739-403E-B0CD-C992CA832ADD}" destId="{4091B9BF-D802-4973-B3EE-59AA69EFDA58}" srcOrd="0" destOrd="0" parTransId="{E14928C7-F2F0-4827-BEA2-B485449DF361}" sibTransId="{C90E7F2B-1975-40C6-B4A2-4BB52402DF03}"/>
    <dgm:cxn modelId="{5A579C85-4B52-4DEB-840A-211812ABCE97}" type="presOf" srcId="{010D0EE9-A1B9-41B9-B685-2B7DD19567EE}" destId="{E370C2B3-EEDF-4776-9906-CF8CEEC0B8E8}" srcOrd="0" destOrd="1" presId="urn:microsoft.com/office/officeart/2005/8/layout/vList2"/>
    <dgm:cxn modelId="{CFA931AF-F8A4-4AB6-978B-14BB4D21AD49}" type="presParOf" srcId="{B56EA934-7A50-4942-A08B-7F1F3B016CC4}" destId="{02C6D5DE-485D-48DF-AC98-1E763D3A8084}" srcOrd="0" destOrd="0" presId="urn:microsoft.com/office/officeart/2005/8/layout/vList2"/>
    <dgm:cxn modelId="{060E8E3F-918A-4CB3-A70A-4D807D296C10}" type="presParOf" srcId="{B56EA934-7A50-4942-A08B-7F1F3B016CC4}" destId="{E370C2B3-EEDF-4776-9906-CF8CEEC0B8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A9229D-C49D-4283-8DE3-AB96136C654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218BFDA-C849-4D61-B18E-4B9715E5C20C}">
      <dgm:prSet custT="1"/>
      <dgm:spPr/>
      <dgm:t>
        <a:bodyPr/>
        <a:lstStyle/>
        <a:p>
          <a:r>
            <a:rPr lang="pt-BR" sz="1600" dirty="0"/>
            <a:t>Desenvolvimento de </a:t>
          </a:r>
          <a:r>
            <a:rPr lang="pt-BR" sz="1600" b="1" dirty="0"/>
            <a:t>modelos e sistemas de informações para gestão e monitoramento de Mudança de Uso da Terra</a:t>
          </a:r>
          <a:r>
            <a:rPr lang="pt-BR" sz="1600" dirty="0"/>
            <a:t>, reduzindo incertezas e aprimorando a qualidade e adequabilidade para a realidade brasileira. </a:t>
          </a:r>
        </a:p>
      </dgm:t>
    </dgm:pt>
    <dgm:pt modelId="{BCA5A822-28BE-4968-A230-CD54D21A9998}" type="parTrans" cxnId="{10E97D42-95C1-4FCF-9C8B-283420A783B0}">
      <dgm:prSet/>
      <dgm:spPr/>
      <dgm:t>
        <a:bodyPr/>
        <a:lstStyle/>
        <a:p>
          <a:endParaRPr lang="pt-BR"/>
        </a:p>
      </dgm:t>
    </dgm:pt>
    <dgm:pt modelId="{A999746B-19FA-4149-8E63-9AA463E04E47}" type="sibTrans" cxnId="{10E97D42-95C1-4FCF-9C8B-283420A783B0}">
      <dgm:prSet/>
      <dgm:spPr/>
      <dgm:t>
        <a:bodyPr/>
        <a:lstStyle/>
        <a:p>
          <a:endParaRPr lang="pt-BR"/>
        </a:p>
      </dgm:t>
    </dgm:pt>
    <dgm:pt modelId="{3F69FCA9-74F7-4243-81B5-56F6C23620EC}">
      <dgm:prSet custT="1"/>
      <dgm:spPr/>
      <dgm:t>
        <a:bodyPr/>
        <a:lstStyle/>
        <a:p>
          <a:r>
            <a:rPr lang="pt-BR" sz="1600" dirty="0"/>
            <a:t>Desenvolvimento de </a:t>
          </a:r>
          <a:r>
            <a:rPr lang="pt-BR" sz="1600" b="1" dirty="0"/>
            <a:t>sistemas de informações para apoio à segurança/rastreabilidade/certificação</a:t>
          </a:r>
          <a:r>
            <a:rPr lang="pt-BR" sz="1600" dirty="0"/>
            <a:t> </a:t>
          </a:r>
          <a:r>
            <a:rPr lang="pt-BR" sz="1600" dirty="0" err="1"/>
            <a:t>parao</a:t>
          </a:r>
          <a:r>
            <a:rPr lang="pt-BR" sz="1600" dirty="0"/>
            <a:t> monitoramento do uso da terra e </a:t>
          </a:r>
          <a:r>
            <a:rPr lang="pt-BR" sz="1600" b="1" dirty="0"/>
            <a:t>avaliação do potencial produtivo de matéria-prima </a:t>
          </a:r>
          <a:r>
            <a:rPr lang="pt-BR" sz="1600" dirty="0"/>
            <a:t>para a produção de biocombustíveis</a:t>
          </a:r>
        </a:p>
      </dgm:t>
    </dgm:pt>
    <dgm:pt modelId="{BF8DEC09-16BD-415D-BB21-50CEA43B1312}" type="parTrans" cxnId="{C5F2BCD1-00B5-4B02-8BEF-77C8AC6AB173}">
      <dgm:prSet/>
      <dgm:spPr/>
      <dgm:t>
        <a:bodyPr/>
        <a:lstStyle/>
        <a:p>
          <a:endParaRPr lang="pt-BR"/>
        </a:p>
      </dgm:t>
    </dgm:pt>
    <dgm:pt modelId="{1522D04F-E85D-4073-A551-60EE72D1C008}" type="sibTrans" cxnId="{C5F2BCD1-00B5-4B02-8BEF-77C8AC6AB173}">
      <dgm:prSet/>
      <dgm:spPr/>
      <dgm:t>
        <a:bodyPr/>
        <a:lstStyle/>
        <a:p>
          <a:endParaRPr lang="pt-BR"/>
        </a:p>
      </dgm:t>
    </dgm:pt>
    <dgm:pt modelId="{E38BF310-B7C7-49EF-9EE6-2EC8C091FE86}">
      <dgm:prSet custT="1"/>
      <dgm:spPr/>
      <dgm:t>
        <a:bodyPr/>
        <a:lstStyle/>
        <a:p>
          <a:r>
            <a:rPr lang="pt-BR" sz="1550" dirty="0"/>
            <a:t>Elaboração de </a:t>
          </a:r>
          <a:r>
            <a:rPr lang="pt-BR" sz="1550" b="1" dirty="0"/>
            <a:t>sistemas de apoio à tomada de decisão</a:t>
          </a:r>
          <a:r>
            <a:rPr lang="pt-BR" sz="1550" dirty="0"/>
            <a:t> para produção de </a:t>
          </a:r>
          <a:r>
            <a:rPr lang="pt-BR" sz="1550" b="1" dirty="0"/>
            <a:t>indicadores de interesse econômico, ambiental e social dos setores público e privado </a:t>
          </a:r>
          <a:r>
            <a:rPr lang="pt-BR" sz="1550" dirty="0"/>
            <a:t>quanto à estratégia de inserção de biocombustíveis avançados na matriz energética brasileira.</a:t>
          </a:r>
        </a:p>
      </dgm:t>
    </dgm:pt>
    <dgm:pt modelId="{149844FE-AA2E-4A3A-8A93-9485D06617D8}" type="parTrans" cxnId="{1826776C-A690-4F4F-B07C-C74008D51081}">
      <dgm:prSet/>
      <dgm:spPr/>
      <dgm:t>
        <a:bodyPr/>
        <a:lstStyle/>
        <a:p>
          <a:endParaRPr lang="pt-BR"/>
        </a:p>
      </dgm:t>
    </dgm:pt>
    <dgm:pt modelId="{B83F794F-9245-4A00-804D-CAC12894BF19}" type="sibTrans" cxnId="{1826776C-A690-4F4F-B07C-C74008D51081}">
      <dgm:prSet/>
      <dgm:spPr/>
      <dgm:t>
        <a:bodyPr/>
        <a:lstStyle/>
        <a:p>
          <a:endParaRPr lang="pt-BR"/>
        </a:p>
      </dgm:t>
    </dgm:pt>
    <dgm:pt modelId="{94CFE417-4526-4AEA-B920-3685DE0C5A57}" type="pres">
      <dgm:prSet presAssocID="{C2A9229D-C49D-4283-8DE3-AB96136C65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ED409D-B58D-4D5D-8B3A-8B6CE64407C7}" type="pres">
      <dgm:prSet presAssocID="{F218BFDA-C849-4D61-B18E-4B9715E5C20C}" presName="node" presStyleLbl="node1" presStyleIdx="0" presStyleCnt="3" custScaleY="100000" custLinFactNeighborY="20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144D1A-CE76-4BD3-93B3-F22AF20DE0C0}" type="pres">
      <dgm:prSet presAssocID="{A999746B-19FA-4149-8E63-9AA463E04E47}" presName="sibTrans" presStyleCnt="0"/>
      <dgm:spPr/>
    </dgm:pt>
    <dgm:pt modelId="{02381A99-4775-47ED-B79A-E0FDAA89B1F1}" type="pres">
      <dgm:prSet presAssocID="{3F69FCA9-74F7-4243-81B5-56F6C23620EC}" presName="node" presStyleLbl="node1" presStyleIdx="1" presStyleCnt="3" custLinFactNeighborY="-62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D796BC-F088-4C27-802B-888469C1F20A}" type="pres">
      <dgm:prSet presAssocID="{1522D04F-E85D-4073-A551-60EE72D1C008}" presName="sibTrans" presStyleCnt="0"/>
      <dgm:spPr/>
    </dgm:pt>
    <dgm:pt modelId="{856A420B-F73E-41C2-BF74-07C38CFA86D8}" type="pres">
      <dgm:prSet presAssocID="{E38BF310-B7C7-49EF-9EE6-2EC8C091FE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F2BCD1-00B5-4B02-8BEF-77C8AC6AB173}" srcId="{C2A9229D-C49D-4283-8DE3-AB96136C6549}" destId="{3F69FCA9-74F7-4243-81B5-56F6C23620EC}" srcOrd="1" destOrd="0" parTransId="{BF8DEC09-16BD-415D-BB21-50CEA43B1312}" sibTransId="{1522D04F-E85D-4073-A551-60EE72D1C008}"/>
    <dgm:cxn modelId="{1826776C-A690-4F4F-B07C-C74008D51081}" srcId="{C2A9229D-C49D-4283-8DE3-AB96136C6549}" destId="{E38BF310-B7C7-49EF-9EE6-2EC8C091FE86}" srcOrd="2" destOrd="0" parTransId="{149844FE-AA2E-4A3A-8A93-9485D06617D8}" sibTransId="{B83F794F-9245-4A00-804D-CAC12894BF19}"/>
    <dgm:cxn modelId="{64BBB015-82D1-42EA-85CB-79AA47444D10}" type="presOf" srcId="{F218BFDA-C849-4D61-B18E-4B9715E5C20C}" destId="{6EED409D-B58D-4D5D-8B3A-8B6CE64407C7}" srcOrd="0" destOrd="0" presId="urn:microsoft.com/office/officeart/2005/8/layout/hList6"/>
    <dgm:cxn modelId="{10E97D42-95C1-4FCF-9C8B-283420A783B0}" srcId="{C2A9229D-C49D-4283-8DE3-AB96136C6549}" destId="{F218BFDA-C849-4D61-B18E-4B9715E5C20C}" srcOrd="0" destOrd="0" parTransId="{BCA5A822-28BE-4968-A230-CD54D21A9998}" sibTransId="{A999746B-19FA-4149-8E63-9AA463E04E47}"/>
    <dgm:cxn modelId="{498D823F-12D1-4497-87CA-AE64E5591D11}" type="presOf" srcId="{3F69FCA9-74F7-4243-81B5-56F6C23620EC}" destId="{02381A99-4775-47ED-B79A-E0FDAA89B1F1}" srcOrd="0" destOrd="0" presId="urn:microsoft.com/office/officeart/2005/8/layout/hList6"/>
    <dgm:cxn modelId="{234D6511-9401-4406-B3B3-D72E341E5A94}" type="presOf" srcId="{C2A9229D-C49D-4283-8DE3-AB96136C6549}" destId="{94CFE417-4526-4AEA-B920-3685DE0C5A57}" srcOrd="0" destOrd="0" presId="urn:microsoft.com/office/officeart/2005/8/layout/hList6"/>
    <dgm:cxn modelId="{62679C07-E748-4FE1-B6DC-C138CC93C164}" type="presOf" srcId="{E38BF310-B7C7-49EF-9EE6-2EC8C091FE86}" destId="{856A420B-F73E-41C2-BF74-07C38CFA86D8}" srcOrd="0" destOrd="0" presId="urn:microsoft.com/office/officeart/2005/8/layout/hList6"/>
    <dgm:cxn modelId="{D84E9812-3D55-442D-AFAF-EFB1815062D0}" type="presParOf" srcId="{94CFE417-4526-4AEA-B920-3685DE0C5A57}" destId="{6EED409D-B58D-4D5D-8B3A-8B6CE64407C7}" srcOrd="0" destOrd="0" presId="urn:microsoft.com/office/officeart/2005/8/layout/hList6"/>
    <dgm:cxn modelId="{A1D77941-5B60-45F7-B4A3-D95A0D38E066}" type="presParOf" srcId="{94CFE417-4526-4AEA-B920-3685DE0C5A57}" destId="{23144D1A-CE76-4BD3-93B3-F22AF20DE0C0}" srcOrd="1" destOrd="0" presId="urn:microsoft.com/office/officeart/2005/8/layout/hList6"/>
    <dgm:cxn modelId="{0DBCFAA0-40B0-4E58-BAC4-04B78AF71138}" type="presParOf" srcId="{94CFE417-4526-4AEA-B920-3685DE0C5A57}" destId="{02381A99-4775-47ED-B79A-E0FDAA89B1F1}" srcOrd="2" destOrd="0" presId="urn:microsoft.com/office/officeart/2005/8/layout/hList6"/>
    <dgm:cxn modelId="{8958010C-2DF0-4100-B7F3-86C3E66A356E}" type="presParOf" srcId="{94CFE417-4526-4AEA-B920-3685DE0C5A57}" destId="{0CD796BC-F088-4C27-802B-888469C1F20A}" srcOrd="3" destOrd="0" presId="urn:microsoft.com/office/officeart/2005/8/layout/hList6"/>
    <dgm:cxn modelId="{0E81BFAA-7BC6-446C-9D05-3F77C57E7A52}" type="presParOf" srcId="{94CFE417-4526-4AEA-B920-3685DE0C5A57}" destId="{856A420B-F73E-41C2-BF74-07C38CFA86D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A9229D-C49D-4283-8DE3-AB96136C654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218BFDA-C849-4D61-B18E-4B9715E5C20C}">
      <dgm:prSet custT="1"/>
      <dgm:spPr/>
      <dgm:t>
        <a:bodyPr/>
        <a:lstStyle/>
        <a:p>
          <a:r>
            <a:rPr lang="pt-BR" sz="1600" dirty="0"/>
            <a:t>Desenvolvimento de </a:t>
          </a:r>
          <a:r>
            <a:rPr lang="pt-BR" sz="1600" b="1" dirty="0"/>
            <a:t>modelos e sistemas de informações para gestão e monitoramento de Mudança de Uso da Terra</a:t>
          </a:r>
          <a:r>
            <a:rPr lang="pt-BR" sz="1600" dirty="0"/>
            <a:t>, reduzindo incertezas e aprimorando a qualidade e adequabilidade para a realidade brasileira. </a:t>
          </a:r>
        </a:p>
      </dgm:t>
    </dgm:pt>
    <dgm:pt modelId="{BCA5A822-28BE-4968-A230-CD54D21A9998}" type="parTrans" cxnId="{10E97D42-95C1-4FCF-9C8B-283420A783B0}">
      <dgm:prSet/>
      <dgm:spPr/>
      <dgm:t>
        <a:bodyPr/>
        <a:lstStyle/>
        <a:p>
          <a:endParaRPr lang="pt-BR"/>
        </a:p>
      </dgm:t>
    </dgm:pt>
    <dgm:pt modelId="{A999746B-19FA-4149-8E63-9AA463E04E47}" type="sibTrans" cxnId="{10E97D42-95C1-4FCF-9C8B-283420A783B0}">
      <dgm:prSet/>
      <dgm:spPr/>
      <dgm:t>
        <a:bodyPr/>
        <a:lstStyle/>
        <a:p>
          <a:endParaRPr lang="pt-BR"/>
        </a:p>
      </dgm:t>
    </dgm:pt>
    <dgm:pt modelId="{3F69FCA9-74F7-4243-81B5-56F6C23620EC}">
      <dgm:prSet custT="1"/>
      <dgm:spPr/>
      <dgm:t>
        <a:bodyPr/>
        <a:lstStyle/>
        <a:p>
          <a:r>
            <a:rPr lang="pt-BR" sz="1600" dirty="0"/>
            <a:t>Desenvolvimento de </a:t>
          </a:r>
          <a:r>
            <a:rPr lang="pt-BR" sz="1600" b="1" dirty="0"/>
            <a:t>sistemas de informações para apoio à segurança/rastreabilidade/certificação</a:t>
          </a:r>
          <a:r>
            <a:rPr lang="pt-BR" sz="1600" dirty="0"/>
            <a:t> </a:t>
          </a:r>
          <a:r>
            <a:rPr lang="pt-BR" sz="1600" dirty="0" err="1"/>
            <a:t>parao</a:t>
          </a:r>
          <a:r>
            <a:rPr lang="pt-BR" sz="1600" dirty="0"/>
            <a:t> monitoramento do uso da terra e </a:t>
          </a:r>
          <a:r>
            <a:rPr lang="pt-BR" sz="1600" b="1" dirty="0"/>
            <a:t>avaliação do potencial produtivo de matéria-prima </a:t>
          </a:r>
          <a:r>
            <a:rPr lang="pt-BR" sz="1600" dirty="0"/>
            <a:t>para a produção de biocombustíveis</a:t>
          </a:r>
        </a:p>
      </dgm:t>
    </dgm:pt>
    <dgm:pt modelId="{BF8DEC09-16BD-415D-BB21-50CEA43B1312}" type="parTrans" cxnId="{C5F2BCD1-00B5-4B02-8BEF-77C8AC6AB173}">
      <dgm:prSet/>
      <dgm:spPr/>
      <dgm:t>
        <a:bodyPr/>
        <a:lstStyle/>
        <a:p>
          <a:endParaRPr lang="pt-BR"/>
        </a:p>
      </dgm:t>
    </dgm:pt>
    <dgm:pt modelId="{1522D04F-E85D-4073-A551-60EE72D1C008}" type="sibTrans" cxnId="{C5F2BCD1-00B5-4B02-8BEF-77C8AC6AB173}">
      <dgm:prSet/>
      <dgm:spPr/>
      <dgm:t>
        <a:bodyPr/>
        <a:lstStyle/>
        <a:p>
          <a:endParaRPr lang="pt-BR"/>
        </a:p>
      </dgm:t>
    </dgm:pt>
    <dgm:pt modelId="{E38BF310-B7C7-49EF-9EE6-2EC8C091FE86}">
      <dgm:prSet custT="1"/>
      <dgm:spPr/>
      <dgm:t>
        <a:bodyPr/>
        <a:lstStyle/>
        <a:p>
          <a:r>
            <a:rPr lang="pt-BR" sz="1550" dirty="0"/>
            <a:t>Elaboração de </a:t>
          </a:r>
          <a:r>
            <a:rPr lang="pt-BR" sz="1550" b="1" dirty="0"/>
            <a:t>sistemas de apoio à tomada de decisão</a:t>
          </a:r>
          <a:r>
            <a:rPr lang="pt-BR" sz="1550" dirty="0"/>
            <a:t> para produção de </a:t>
          </a:r>
          <a:r>
            <a:rPr lang="pt-BR" sz="1550" b="1" dirty="0"/>
            <a:t>indicadores de interesse econômico, ambiental e social dos setores público e privado </a:t>
          </a:r>
          <a:r>
            <a:rPr lang="pt-BR" sz="1550" dirty="0"/>
            <a:t>quanto à estratégia de inserção de biocombustíveis avançados na matriz energética brasileira.</a:t>
          </a:r>
        </a:p>
      </dgm:t>
    </dgm:pt>
    <dgm:pt modelId="{149844FE-AA2E-4A3A-8A93-9485D06617D8}" type="parTrans" cxnId="{1826776C-A690-4F4F-B07C-C74008D51081}">
      <dgm:prSet/>
      <dgm:spPr/>
      <dgm:t>
        <a:bodyPr/>
        <a:lstStyle/>
        <a:p>
          <a:endParaRPr lang="pt-BR"/>
        </a:p>
      </dgm:t>
    </dgm:pt>
    <dgm:pt modelId="{B83F794F-9245-4A00-804D-CAC12894BF19}" type="sibTrans" cxnId="{1826776C-A690-4F4F-B07C-C74008D51081}">
      <dgm:prSet/>
      <dgm:spPr/>
      <dgm:t>
        <a:bodyPr/>
        <a:lstStyle/>
        <a:p>
          <a:endParaRPr lang="pt-BR"/>
        </a:p>
      </dgm:t>
    </dgm:pt>
    <dgm:pt modelId="{94CFE417-4526-4AEA-B920-3685DE0C5A57}" type="pres">
      <dgm:prSet presAssocID="{C2A9229D-C49D-4283-8DE3-AB96136C65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ED409D-B58D-4D5D-8B3A-8B6CE64407C7}" type="pres">
      <dgm:prSet presAssocID="{F218BFDA-C849-4D61-B18E-4B9715E5C20C}" presName="node" presStyleLbl="node1" presStyleIdx="0" presStyleCnt="3" custScaleY="100000" custLinFactNeighborY="20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144D1A-CE76-4BD3-93B3-F22AF20DE0C0}" type="pres">
      <dgm:prSet presAssocID="{A999746B-19FA-4149-8E63-9AA463E04E47}" presName="sibTrans" presStyleCnt="0"/>
      <dgm:spPr/>
    </dgm:pt>
    <dgm:pt modelId="{02381A99-4775-47ED-B79A-E0FDAA89B1F1}" type="pres">
      <dgm:prSet presAssocID="{3F69FCA9-74F7-4243-81B5-56F6C23620EC}" presName="node" presStyleLbl="node1" presStyleIdx="1" presStyleCnt="3" custLinFactNeighborY="-62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D796BC-F088-4C27-802B-888469C1F20A}" type="pres">
      <dgm:prSet presAssocID="{1522D04F-E85D-4073-A551-60EE72D1C008}" presName="sibTrans" presStyleCnt="0"/>
      <dgm:spPr/>
    </dgm:pt>
    <dgm:pt modelId="{856A420B-F73E-41C2-BF74-07C38CFA86D8}" type="pres">
      <dgm:prSet presAssocID="{E38BF310-B7C7-49EF-9EE6-2EC8C091FE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F2BCD1-00B5-4B02-8BEF-77C8AC6AB173}" srcId="{C2A9229D-C49D-4283-8DE3-AB96136C6549}" destId="{3F69FCA9-74F7-4243-81B5-56F6C23620EC}" srcOrd="1" destOrd="0" parTransId="{BF8DEC09-16BD-415D-BB21-50CEA43B1312}" sibTransId="{1522D04F-E85D-4073-A551-60EE72D1C008}"/>
    <dgm:cxn modelId="{1826776C-A690-4F4F-B07C-C74008D51081}" srcId="{C2A9229D-C49D-4283-8DE3-AB96136C6549}" destId="{E38BF310-B7C7-49EF-9EE6-2EC8C091FE86}" srcOrd="2" destOrd="0" parTransId="{149844FE-AA2E-4A3A-8A93-9485D06617D8}" sibTransId="{B83F794F-9245-4A00-804D-CAC12894BF19}"/>
    <dgm:cxn modelId="{64BBB015-82D1-42EA-85CB-79AA47444D10}" type="presOf" srcId="{F218BFDA-C849-4D61-B18E-4B9715E5C20C}" destId="{6EED409D-B58D-4D5D-8B3A-8B6CE64407C7}" srcOrd="0" destOrd="0" presId="urn:microsoft.com/office/officeart/2005/8/layout/hList6"/>
    <dgm:cxn modelId="{10E97D42-95C1-4FCF-9C8B-283420A783B0}" srcId="{C2A9229D-C49D-4283-8DE3-AB96136C6549}" destId="{F218BFDA-C849-4D61-B18E-4B9715E5C20C}" srcOrd="0" destOrd="0" parTransId="{BCA5A822-28BE-4968-A230-CD54D21A9998}" sibTransId="{A999746B-19FA-4149-8E63-9AA463E04E47}"/>
    <dgm:cxn modelId="{498D823F-12D1-4497-87CA-AE64E5591D11}" type="presOf" srcId="{3F69FCA9-74F7-4243-81B5-56F6C23620EC}" destId="{02381A99-4775-47ED-B79A-E0FDAA89B1F1}" srcOrd="0" destOrd="0" presId="urn:microsoft.com/office/officeart/2005/8/layout/hList6"/>
    <dgm:cxn modelId="{234D6511-9401-4406-B3B3-D72E341E5A94}" type="presOf" srcId="{C2A9229D-C49D-4283-8DE3-AB96136C6549}" destId="{94CFE417-4526-4AEA-B920-3685DE0C5A57}" srcOrd="0" destOrd="0" presId="urn:microsoft.com/office/officeart/2005/8/layout/hList6"/>
    <dgm:cxn modelId="{62679C07-E748-4FE1-B6DC-C138CC93C164}" type="presOf" srcId="{E38BF310-B7C7-49EF-9EE6-2EC8C091FE86}" destId="{856A420B-F73E-41C2-BF74-07C38CFA86D8}" srcOrd="0" destOrd="0" presId="urn:microsoft.com/office/officeart/2005/8/layout/hList6"/>
    <dgm:cxn modelId="{D84E9812-3D55-442D-AFAF-EFB1815062D0}" type="presParOf" srcId="{94CFE417-4526-4AEA-B920-3685DE0C5A57}" destId="{6EED409D-B58D-4D5D-8B3A-8B6CE64407C7}" srcOrd="0" destOrd="0" presId="urn:microsoft.com/office/officeart/2005/8/layout/hList6"/>
    <dgm:cxn modelId="{A1D77941-5B60-45F7-B4A3-D95A0D38E066}" type="presParOf" srcId="{94CFE417-4526-4AEA-B920-3685DE0C5A57}" destId="{23144D1A-CE76-4BD3-93B3-F22AF20DE0C0}" srcOrd="1" destOrd="0" presId="urn:microsoft.com/office/officeart/2005/8/layout/hList6"/>
    <dgm:cxn modelId="{0DBCFAA0-40B0-4E58-BAC4-04B78AF71138}" type="presParOf" srcId="{94CFE417-4526-4AEA-B920-3685DE0C5A57}" destId="{02381A99-4775-47ED-B79A-E0FDAA89B1F1}" srcOrd="2" destOrd="0" presId="urn:microsoft.com/office/officeart/2005/8/layout/hList6"/>
    <dgm:cxn modelId="{8958010C-2DF0-4100-B7F3-86C3E66A356E}" type="presParOf" srcId="{94CFE417-4526-4AEA-B920-3685DE0C5A57}" destId="{0CD796BC-F088-4C27-802B-888469C1F20A}" srcOrd="3" destOrd="0" presId="urn:microsoft.com/office/officeart/2005/8/layout/hList6"/>
    <dgm:cxn modelId="{0E81BFAA-7BC6-446C-9D05-3F77C57E7A52}" type="presParOf" srcId="{94CFE417-4526-4AEA-B920-3685DE0C5A57}" destId="{856A420B-F73E-41C2-BF74-07C38CFA86D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41ED2A-DF76-4ED9-9005-68D6895D53C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8176871-3085-4031-AC8E-64F593E6A3EA}">
      <dgm:prSet custT="1"/>
      <dgm:spPr/>
      <dgm:t>
        <a:bodyPr/>
        <a:lstStyle/>
        <a:p>
          <a:r>
            <a:rPr lang="pt-BR" sz="1600" dirty="0"/>
            <a:t>Elaboração de </a:t>
          </a:r>
          <a:r>
            <a:rPr lang="pt-BR" sz="1600" b="1" dirty="0"/>
            <a:t>modelos para simulação e avaliação técnica, econômica, ambiental e social </a:t>
          </a:r>
          <a:r>
            <a:rPr lang="pt-BR" sz="1600" dirty="0"/>
            <a:t>das diferentes rotas e alternativas de integração entre elas.</a:t>
          </a:r>
        </a:p>
      </dgm:t>
    </dgm:pt>
    <dgm:pt modelId="{228AB703-FC78-4B5C-AE9D-7FCFBAE670A5}" type="parTrans" cxnId="{725FFE34-E7D7-4240-9E72-CEB008930714}">
      <dgm:prSet/>
      <dgm:spPr/>
      <dgm:t>
        <a:bodyPr/>
        <a:lstStyle/>
        <a:p>
          <a:endParaRPr lang="pt-BR"/>
        </a:p>
      </dgm:t>
    </dgm:pt>
    <dgm:pt modelId="{515A25FE-4511-422E-B6DB-8D8A5EEB9411}" type="sibTrans" cxnId="{725FFE34-E7D7-4240-9E72-CEB008930714}">
      <dgm:prSet/>
      <dgm:spPr/>
      <dgm:t>
        <a:bodyPr/>
        <a:lstStyle/>
        <a:p>
          <a:endParaRPr lang="pt-BR"/>
        </a:p>
      </dgm:t>
    </dgm:pt>
    <dgm:pt modelId="{E1DEBB11-53E6-4CD6-A6A1-5C40620470F2}">
      <dgm:prSet custT="1"/>
      <dgm:spPr/>
      <dgm:t>
        <a:bodyPr/>
        <a:lstStyle/>
        <a:p>
          <a:r>
            <a:rPr lang="pt-BR" sz="1600" dirty="0"/>
            <a:t>Elaboração de </a:t>
          </a:r>
          <a:r>
            <a:rPr lang="pt-BR" sz="1600" b="1" dirty="0"/>
            <a:t>modelos logísticos para distribuição de biocombustíveis para cenários de expansão de produção</a:t>
          </a:r>
          <a:r>
            <a:rPr lang="pt-BR" sz="1600" dirty="0"/>
            <a:t>, considerando diferentes biomassas e possíveis localizações de novas plantas industriais.</a:t>
          </a:r>
        </a:p>
      </dgm:t>
    </dgm:pt>
    <dgm:pt modelId="{B206B685-70D8-4325-AFA2-4D0801F36C21}" type="parTrans" cxnId="{5BFF6E15-4020-45B7-BE63-93A854B9FD3E}">
      <dgm:prSet/>
      <dgm:spPr/>
      <dgm:t>
        <a:bodyPr/>
        <a:lstStyle/>
        <a:p>
          <a:endParaRPr lang="pt-BR"/>
        </a:p>
      </dgm:t>
    </dgm:pt>
    <dgm:pt modelId="{CCBB14FB-541E-42F5-A728-0D6149B13AF6}" type="sibTrans" cxnId="{5BFF6E15-4020-45B7-BE63-93A854B9FD3E}">
      <dgm:prSet/>
      <dgm:spPr/>
      <dgm:t>
        <a:bodyPr/>
        <a:lstStyle/>
        <a:p>
          <a:endParaRPr lang="pt-BR"/>
        </a:p>
      </dgm:t>
    </dgm:pt>
    <dgm:pt modelId="{C8B69DF2-1BE4-4D42-BE07-FB196EEF96E3}">
      <dgm:prSet custT="1"/>
      <dgm:spPr/>
      <dgm:t>
        <a:bodyPr/>
        <a:lstStyle/>
        <a:p>
          <a:r>
            <a:rPr lang="pt-BR" sz="1600" dirty="0"/>
            <a:t>Aprimoramentos na avaliação do uso de diferentes biocombustíveis, com integração com os programas Rota 2030 e CORSIA, considerando </a:t>
          </a:r>
          <a:r>
            <a:rPr lang="pt-BR" sz="1600" b="1" dirty="0"/>
            <a:t>inovações tecnológicas nos veículos para redução do consumo de combustíveis e redução das emissões de GEE</a:t>
          </a:r>
          <a:endParaRPr lang="pt-BR" sz="1600" dirty="0"/>
        </a:p>
      </dgm:t>
    </dgm:pt>
    <dgm:pt modelId="{2179FA8B-48D8-4A33-BF82-145843182204}" type="parTrans" cxnId="{79C657A0-8386-4B14-B994-02BA5B8E3D75}">
      <dgm:prSet/>
      <dgm:spPr/>
      <dgm:t>
        <a:bodyPr/>
        <a:lstStyle/>
        <a:p>
          <a:endParaRPr lang="pt-BR"/>
        </a:p>
      </dgm:t>
    </dgm:pt>
    <dgm:pt modelId="{0BC12229-BFC1-41F9-A5B0-3757B7819F4F}" type="sibTrans" cxnId="{79C657A0-8386-4B14-B994-02BA5B8E3D75}">
      <dgm:prSet/>
      <dgm:spPr/>
      <dgm:t>
        <a:bodyPr/>
        <a:lstStyle/>
        <a:p>
          <a:endParaRPr lang="pt-BR"/>
        </a:p>
      </dgm:t>
    </dgm:pt>
    <dgm:pt modelId="{998C0FF0-111F-496A-8D52-FB8F035E1CE8}" type="pres">
      <dgm:prSet presAssocID="{2441ED2A-DF76-4ED9-9005-68D6895D53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57B9C6-2036-478B-B725-D0BFEE88BDE9}" type="pres">
      <dgm:prSet presAssocID="{58176871-3085-4031-AC8E-64F593E6A3EA}" presName="node" presStyleLbl="node1" presStyleIdx="0" presStyleCnt="3" custLinFactNeighborY="-12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267821-4F12-44E8-AE50-19B3FC9FEEF8}" type="pres">
      <dgm:prSet presAssocID="{515A25FE-4511-422E-B6DB-8D8A5EEB9411}" presName="sibTrans" presStyleCnt="0"/>
      <dgm:spPr/>
    </dgm:pt>
    <dgm:pt modelId="{CA47668B-7CA3-49B0-8D01-FE63EE6DBEB0}" type="pres">
      <dgm:prSet presAssocID="{E1DEBB11-53E6-4CD6-A6A1-5C40620470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374699-12E1-4125-BC43-F3CDD1E5BB50}" type="pres">
      <dgm:prSet presAssocID="{CCBB14FB-541E-42F5-A728-0D6149B13AF6}" presName="sibTrans" presStyleCnt="0"/>
      <dgm:spPr/>
    </dgm:pt>
    <dgm:pt modelId="{4846982F-A73A-4992-B1AC-4AF31D996FBA}" type="pres">
      <dgm:prSet presAssocID="{C8B69DF2-1BE4-4D42-BE07-FB196EEF96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5FFE34-E7D7-4240-9E72-CEB008930714}" srcId="{2441ED2A-DF76-4ED9-9005-68D6895D53C7}" destId="{58176871-3085-4031-AC8E-64F593E6A3EA}" srcOrd="0" destOrd="0" parTransId="{228AB703-FC78-4B5C-AE9D-7FCFBAE670A5}" sibTransId="{515A25FE-4511-422E-B6DB-8D8A5EEB9411}"/>
    <dgm:cxn modelId="{BF33D2CA-42B4-4F53-95B5-D6AB8FC3EED8}" type="presOf" srcId="{2441ED2A-DF76-4ED9-9005-68D6895D53C7}" destId="{998C0FF0-111F-496A-8D52-FB8F035E1CE8}" srcOrd="0" destOrd="0" presId="urn:microsoft.com/office/officeart/2005/8/layout/hList6"/>
    <dgm:cxn modelId="{5BFF6E15-4020-45B7-BE63-93A854B9FD3E}" srcId="{2441ED2A-DF76-4ED9-9005-68D6895D53C7}" destId="{E1DEBB11-53E6-4CD6-A6A1-5C40620470F2}" srcOrd="1" destOrd="0" parTransId="{B206B685-70D8-4325-AFA2-4D0801F36C21}" sibTransId="{CCBB14FB-541E-42F5-A728-0D6149B13AF6}"/>
    <dgm:cxn modelId="{5DF65C7C-D30C-436C-80E3-D6422E22A06A}" type="presOf" srcId="{C8B69DF2-1BE4-4D42-BE07-FB196EEF96E3}" destId="{4846982F-A73A-4992-B1AC-4AF31D996FBA}" srcOrd="0" destOrd="0" presId="urn:microsoft.com/office/officeart/2005/8/layout/hList6"/>
    <dgm:cxn modelId="{4EAF49D8-B38A-405F-BB38-4B860DA9D8E2}" type="presOf" srcId="{E1DEBB11-53E6-4CD6-A6A1-5C40620470F2}" destId="{CA47668B-7CA3-49B0-8D01-FE63EE6DBEB0}" srcOrd="0" destOrd="0" presId="urn:microsoft.com/office/officeart/2005/8/layout/hList6"/>
    <dgm:cxn modelId="{79C657A0-8386-4B14-B994-02BA5B8E3D75}" srcId="{2441ED2A-DF76-4ED9-9005-68D6895D53C7}" destId="{C8B69DF2-1BE4-4D42-BE07-FB196EEF96E3}" srcOrd="2" destOrd="0" parTransId="{2179FA8B-48D8-4A33-BF82-145843182204}" sibTransId="{0BC12229-BFC1-41F9-A5B0-3757B7819F4F}"/>
    <dgm:cxn modelId="{DB632A95-2B63-45AC-A102-C4817C74E86A}" type="presOf" srcId="{58176871-3085-4031-AC8E-64F593E6A3EA}" destId="{D757B9C6-2036-478B-B725-D0BFEE88BDE9}" srcOrd="0" destOrd="0" presId="urn:microsoft.com/office/officeart/2005/8/layout/hList6"/>
    <dgm:cxn modelId="{F8EE8C57-986E-469D-A813-6DFB00F1A243}" type="presParOf" srcId="{998C0FF0-111F-496A-8D52-FB8F035E1CE8}" destId="{D757B9C6-2036-478B-B725-D0BFEE88BDE9}" srcOrd="0" destOrd="0" presId="urn:microsoft.com/office/officeart/2005/8/layout/hList6"/>
    <dgm:cxn modelId="{673019EB-44C1-421B-AD3C-679C0AAF8870}" type="presParOf" srcId="{998C0FF0-111F-496A-8D52-FB8F035E1CE8}" destId="{3C267821-4F12-44E8-AE50-19B3FC9FEEF8}" srcOrd="1" destOrd="0" presId="urn:microsoft.com/office/officeart/2005/8/layout/hList6"/>
    <dgm:cxn modelId="{E0889BC0-2D86-4CA3-834D-BDF4A13AC379}" type="presParOf" srcId="{998C0FF0-111F-496A-8D52-FB8F035E1CE8}" destId="{CA47668B-7CA3-49B0-8D01-FE63EE6DBEB0}" srcOrd="2" destOrd="0" presId="urn:microsoft.com/office/officeart/2005/8/layout/hList6"/>
    <dgm:cxn modelId="{13D2EB81-A7E3-432B-AEAC-906B5689132F}" type="presParOf" srcId="{998C0FF0-111F-496A-8D52-FB8F035E1CE8}" destId="{DD374699-12E1-4125-BC43-F3CDD1E5BB50}" srcOrd="3" destOrd="0" presId="urn:microsoft.com/office/officeart/2005/8/layout/hList6"/>
    <dgm:cxn modelId="{BF93B338-F5C2-4089-8B8D-BB045596EF82}" type="presParOf" srcId="{998C0FF0-111F-496A-8D52-FB8F035E1CE8}" destId="{4846982F-A73A-4992-B1AC-4AF31D996FB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A9229D-C49D-4283-8DE3-AB96136C654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218BFDA-C849-4D61-B18E-4B9715E5C20C}">
      <dgm:prSet custT="1"/>
      <dgm:spPr/>
      <dgm:t>
        <a:bodyPr/>
        <a:lstStyle/>
        <a:p>
          <a:r>
            <a:rPr lang="pt-BR" sz="1600" dirty="0"/>
            <a:t>Desenvolvimento de </a:t>
          </a:r>
          <a:r>
            <a:rPr lang="pt-BR" sz="1600" b="1" dirty="0"/>
            <a:t>modelos e sistemas de informações para gestão e monitoramento de Mudança de Uso da Terra</a:t>
          </a:r>
          <a:r>
            <a:rPr lang="pt-BR" sz="1600" dirty="0"/>
            <a:t>, reduzindo incertezas e aprimorando a qualidade e adequabilidade para a realidade brasileira. </a:t>
          </a:r>
        </a:p>
      </dgm:t>
    </dgm:pt>
    <dgm:pt modelId="{BCA5A822-28BE-4968-A230-CD54D21A9998}" type="parTrans" cxnId="{10E97D42-95C1-4FCF-9C8B-283420A783B0}">
      <dgm:prSet/>
      <dgm:spPr/>
      <dgm:t>
        <a:bodyPr/>
        <a:lstStyle/>
        <a:p>
          <a:endParaRPr lang="pt-BR"/>
        </a:p>
      </dgm:t>
    </dgm:pt>
    <dgm:pt modelId="{A999746B-19FA-4149-8E63-9AA463E04E47}" type="sibTrans" cxnId="{10E97D42-95C1-4FCF-9C8B-283420A783B0}">
      <dgm:prSet/>
      <dgm:spPr/>
      <dgm:t>
        <a:bodyPr/>
        <a:lstStyle/>
        <a:p>
          <a:endParaRPr lang="pt-BR"/>
        </a:p>
      </dgm:t>
    </dgm:pt>
    <dgm:pt modelId="{3F69FCA9-74F7-4243-81B5-56F6C23620EC}">
      <dgm:prSet custT="1"/>
      <dgm:spPr/>
      <dgm:t>
        <a:bodyPr/>
        <a:lstStyle/>
        <a:p>
          <a:r>
            <a:rPr lang="pt-BR" sz="1600" dirty="0"/>
            <a:t>Desenvolvimento de </a:t>
          </a:r>
          <a:r>
            <a:rPr lang="pt-BR" sz="1600" b="1" dirty="0"/>
            <a:t>sistemas de informações para apoio à segurança/rastreabilidade/certificação</a:t>
          </a:r>
          <a:r>
            <a:rPr lang="pt-BR" sz="1600" dirty="0"/>
            <a:t> </a:t>
          </a:r>
          <a:r>
            <a:rPr lang="pt-BR" sz="1600" dirty="0" err="1"/>
            <a:t>parao</a:t>
          </a:r>
          <a:r>
            <a:rPr lang="pt-BR" sz="1600" dirty="0"/>
            <a:t> monitoramento do uso da terra e </a:t>
          </a:r>
          <a:r>
            <a:rPr lang="pt-BR" sz="1600" b="1" dirty="0"/>
            <a:t>avaliação do potencial produtivo de matéria-prima </a:t>
          </a:r>
          <a:r>
            <a:rPr lang="pt-BR" sz="1600" dirty="0"/>
            <a:t>para a produção de biocombustíveis</a:t>
          </a:r>
        </a:p>
      </dgm:t>
    </dgm:pt>
    <dgm:pt modelId="{BF8DEC09-16BD-415D-BB21-50CEA43B1312}" type="parTrans" cxnId="{C5F2BCD1-00B5-4B02-8BEF-77C8AC6AB173}">
      <dgm:prSet/>
      <dgm:spPr/>
      <dgm:t>
        <a:bodyPr/>
        <a:lstStyle/>
        <a:p>
          <a:endParaRPr lang="pt-BR"/>
        </a:p>
      </dgm:t>
    </dgm:pt>
    <dgm:pt modelId="{1522D04F-E85D-4073-A551-60EE72D1C008}" type="sibTrans" cxnId="{C5F2BCD1-00B5-4B02-8BEF-77C8AC6AB173}">
      <dgm:prSet/>
      <dgm:spPr/>
      <dgm:t>
        <a:bodyPr/>
        <a:lstStyle/>
        <a:p>
          <a:endParaRPr lang="pt-BR"/>
        </a:p>
      </dgm:t>
    </dgm:pt>
    <dgm:pt modelId="{E38BF310-B7C7-49EF-9EE6-2EC8C091FE86}">
      <dgm:prSet custT="1"/>
      <dgm:spPr/>
      <dgm:t>
        <a:bodyPr/>
        <a:lstStyle/>
        <a:p>
          <a:r>
            <a:rPr lang="pt-BR" sz="1550" dirty="0"/>
            <a:t>Elaboração de </a:t>
          </a:r>
          <a:r>
            <a:rPr lang="pt-BR" sz="1550" b="1" dirty="0"/>
            <a:t>sistemas de apoio à tomada de decisão</a:t>
          </a:r>
          <a:r>
            <a:rPr lang="pt-BR" sz="1550" dirty="0"/>
            <a:t> para produção de </a:t>
          </a:r>
          <a:r>
            <a:rPr lang="pt-BR" sz="1550" b="1" dirty="0"/>
            <a:t>indicadores de interesse econômico, ambiental e social dos setores público e privado </a:t>
          </a:r>
          <a:r>
            <a:rPr lang="pt-BR" sz="1550" dirty="0"/>
            <a:t>quanto à estratégia de inserção de biocombustíveis avançados na matriz energética brasileira.</a:t>
          </a:r>
        </a:p>
      </dgm:t>
    </dgm:pt>
    <dgm:pt modelId="{149844FE-AA2E-4A3A-8A93-9485D06617D8}" type="parTrans" cxnId="{1826776C-A690-4F4F-B07C-C74008D51081}">
      <dgm:prSet/>
      <dgm:spPr/>
      <dgm:t>
        <a:bodyPr/>
        <a:lstStyle/>
        <a:p>
          <a:endParaRPr lang="pt-BR"/>
        </a:p>
      </dgm:t>
    </dgm:pt>
    <dgm:pt modelId="{B83F794F-9245-4A00-804D-CAC12894BF19}" type="sibTrans" cxnId="{1826776C-A690-4F4F-B07C-C74008D51081}">
      <dgm:prSet/>
      <dgm:spPr/>
      <dgm:t>
        <a:bodyPr/>
        <a:lstStyle/>
        <a:p>
          <a:endParaRPr lang="pt-BR"/>
        </a:p>
      </dgm:t>
    </dgm:pt>
    <dgm:pt modelId="{94CFE417-4526-4AEA-B920-3685DE0C5A57}" type="pres">
      <dgm:prSet presAssocID="{C2A9229D-C49D-4283-8DE3-AB96136C65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ED409D-B58D-4D5D-8B3A-8B6CE64407C7}" type="pres">
      <dgm:prSet presAssocID="{F218BFDA-C849-4D61-B18E-4B9715E5C20C}" presName="node" presStyleLbl="node1" presStyleIdx="0" presStyleCnt="3" custScaleY="100000" custLinFactNeighborY="20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144D1A-CE76-4BD3-93B3-F22AF20DE0C0}" type="pres">
      <dgm:prSet presAssocID="{A999746B-19FA-4149-8E63-9AA463E04E47}" presName="sibTrans" presStyleCnt="0"/>
      <dgm:spPr/>
    </dgm:pt>
    <dgm:pt modelId="{02381A99-4775-47ED-B79A-E0FDAA89B1F1}" type="pres">
      <dgm:prSet presAssocID="{3F69FCA9-74F7-4243-81B5-56F6C23620EC}" presName="node" presStyleLbl="node1" presStyleIdx="1" presStyleCnt="3" custLinFactNeighborY="-62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D796BC-F088-4C27-802B-888469C1F20A}" type="pres">
      <dgm:prSet presAssocID="{1522D04F-E85D-4073-A551-60EE72D1C008}" presName="sibTrans" presStyleCnt="0"/>
      <dgm:spPr/>
    </dgm:pt>
    <dgm:pt modelId="{856A420B-F73E-41C2-BF74-07C38CFA86D8}" type="pres">
      <dgm:prSet presAssocID="{E38BF310-B7C7-49EF-9EE6-2EC8C091FE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F2BCD1-00B5-4B02-8BEF-77C8AC6AB173}" srcId="{C2A9229D-C49D-4283-8DE3-AB96136C6549}" destId="{3F69FCA9-74F7-4243-81B5-56F6C23620EC}" srcOrd="1" destOrd="0" parTransId="{BF8DEC09-16BD-415D-BB21-50CEA43B1312}" sibTransId="{1522D04F-E85D-4073-A551-60EE72D1C008}"/>
    <dgm:cxn modelId="{1826776C-A690-4F4F-B07C-C74008D51081}" srcId="{C2A9229D-C49D-4283-8DE3-AB96136C6549}" destId="{E38BF310-B7C7-49EF-9EE6-2EC8C091FE86}" srcOrd="2" destOrd="0" parTransId="{149844FE-AA2E-4A3A-8A93-9485D06617D8}" sibTransId="{B83F794F-9245-4A00-804D-CAC12894BF19}"/>
    <dgm:cxn modelId="{64BBB015-82D1-42EA-85CB-79AA47444D10}" type="presOf" srcId="{F218BFDA-C849-4D61-B18E-4B9715E5C20C}" destId="{6EED409D-B58D-4D5D-8B3A-8B6CE64407C7}" srcOrd="0" destOrd="0" presId="urn:microsoft.com/office/officeart/2005/8/layout/hList6"/>
    <dgm:cxn modelId="{10E97D42-95C1-4FCF-9C8B-283420A783B0}" srcId="{C2A9229D-C49D-4283-8DE3-AB96136C6549}" destId="{F218BFDA-C849-4D61-B18E-4B9715E5C20C}" srcOrd="0" destOrd="0" parTransId="{BCA5A822-28BE-4968-A230-CD54D21A9998}" sibTransId="{A999746B-19FA-4149-8E63-9AA463E04E47}"/>
    <dgm:cxn modelId="{498D823F-12D1-4497-87CA-AE64E5591D11}" type="presOf" srcId="{3F69FCA9-74F7-4243-81B5-56F6C23620EC}" destId="{02381A99-4775-47ED-B79A-E0FDAA89B1F1}" srcOrd="0" destOrd="0" presId="urn:microsoft.com/office/officeart/2005/8/layout/hList6"/>
    <dgm:cxn modelId="{234D6511-9401-4406-B3B3-D72E341E5A94}" type="presOf" srcId="{C2A9229D-C49D-4283-8DE3-AB96136C6549}" destId="{94CFE417-4526-4AEA-B920-3685DE0C5A57}" srcOrd="0" destOrd="0" presId="urn:microsoft.com/office/officeart/2005/8/layout/hList6"/>
    <dgm:cxn modelId="{62679C07-E748-4FE1-B6DC-C138CC93C164}" type="presOf" srcId="{E38BF310-B7C7-49EF-9EE6-2EC8C091FE86}" destId="{856A420B-F73E-41C2-BF74-07C38CFA86D8}" srcOrd="0" destOrd="0" presId="urn:microsoft.com/office/officeart/2005/8/layout/hList6"/>
    <dgm:cxn modelId="{D84E9812-3D55-442D-AFAF-EFB1815062D0}" type="presParOf" srcId="{94CFE417-4526-4AEA-B920-3685DE0C5A57}" destId="{6EED409D-B58D-4D5D-8B3A-8B6CE64407C7}" srcOrd="0" destOrd="0" presId="urn:microsoft.com/office/officeart/2005/8/layout/hList6"/>
    <dgm:cxn modelId="{A1D77941-5B60-45F7-B4A3-D95A0D38E066}" type="presParOf" srcId="{94CFE417-4526-4AEA-B920-3685DE0C5A57}" destId="{23144D1A-CE76-4BD3-93B3-F22AF20DE0C0}" srcOrd="1" destOrd="0" presId="urn:microsoft.com/office/officeart/2005/8/layout/hList6"/>
    <dgm:cxn modelId="{0DBCFAA0-40B0-4E58-BAC4-04B78AF71138}" type="presParOf" srcId="{94CFE417-4526-4AEA-B920-3685DE0C5A57}" destId="{02381A99-4775-47ED-B79A-E0FDAA89B1F1}" srcOrd="2" destOrd="0" presId="urn:microsoft.com/office/officeart/2005/8/layout/hList6"/>
    <dgm:cxn modelId="{8958010C-2DF0-4100-B7F3-86C3E66A356E}" type="presParOf" srcId="{94CFE417-4526-4AEA-B920-3685DE0C5A57}" destId="{0CD796BC-F088-4C27-802B-888469C1F20A}" srcOrd="3" destOrd="0" presId="urn:microsoft.com/office/officeart/2005/8/layout/hList6"/>
    <dgm:cxn modelId="{0E81BFAA-7BC6-446C-9D05-3F77C57E7A52}" type="presParOf" srcId="{94CFE417-4526-4AEA-B920-3685DE0C5A57}" destId="{856A420B-F73E-41C2-BF74-07C38CFA86D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441ED2A-DF76-4ED9-9005-68D6895D53C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8176871-3085-4031-AC8E-64F593E6A3EA}">
      <dgm:prSet custT="1"/>
      <dgm:spPr/>
      <dgm:t>
        <a:bodyPr/>
        <a:lstStyle/>
        <a:p>
          <a:r>
            <a:rPr lang="pt-BR" sz="1600" dirty="0"/>
            <a:t>Elaboração de </a:t>
          </a:r>
          <a:r>
            <a:rPr lang="pt-BR" sz="1600" b="1" dirty="0"/>
            <a:t>modelos para simulação e avaliação técnica, econômica, ambiental e social </a:t>
          </a:r>
          <a:r>
            <a:rPr lang="pt-BR" sz="1600" dirty="0"/>
            <a:t>das diferentes rotas e alternativas de integração entre elas.</a:t>
          </a:r>
        </a:p>
      </dgm:t>
    </dgm:pt>
    <dgm:pt modelId="{228AB703-FC78-4B5C-AE9D-7FCFBAE670A5}" type="parTrans" cxnId="{725FFE34-E7D7-4240-9E72-CEB008930714}">
      <dgm:prSet/>
      <dgm:spPr/>
      <dgm:t>
        <a:bodyPr/>
        <a:lstStyle/>
        <a:p>
          <a:endParaRPr lang="pt-BR"/>
        </a:p>
      </dgm:t>
    </dgm:pt>
    <dgm:pt modelId="{515A25FE-4511-422E-B6DB-8D8A5EEB9411}" type="sibTrans" cxnId="{725FFE34-E7D7-4240-9E72-CEB008930714}">
      <dgm:prSet/>
      <dgm:spPr/>
      <dgm:t>
        <a:bodyPr/>
        <a:lstStyle/>
        <a:p>
          <a:endParaRPr lang="pt-BR"/>
        </a:p>
      </dgm:t>
    </dgm:pt>
    <dgm:pt modelId="{E1DEBB11-53E6-4CD6-A6A1-5C40620470F2}">
      <dgm:prSet custT="1"/>
      <dgm:spPr/>
      <dgm:t>
        <a:bodyPr/>
        <a:lstStyle/>
        <a:p>
          <a:r>
            <a:rPr lang="pt-BR" sz="1600" dirty="0"/>
            <a:t>Elaboração de </a:t>
          </a:r>
          <a:r>
            <a:rPr lang="pt-BR" sz="1600" b="1" dirty="0"/>
            <a:t>modelos logísticos para distribuição de biocombustíveis para cenários de expansão de produção</a:t>
          </a:r>
          <a:r>
            <a:rPr lang="pt-BR" sz="1600" dirty="0"/>
            <a:t>, considerando diferentes biomassas e possíveis localizações de novas plantas industriais.</a:t>
          </a:r>
        </a:p>
      </dgm:t>
    </dgm:pt>
    <dgm:pt modelId="{B206B685-70D8-4325-AFA2-4D0801F36C21}" type="parTrans" cxnId="{5BFF6E15-4020-45B7-BE63-93A854B9FD3E}">
      <dgm:prSet/>
      <dgm:spPr/>
      <dgm:t>
        <a:bodyPr/>
        <a:lstStyle/>
        <a:p>
          <a:endParaRPr lang="pt-BR"/>
        </a:p>
      </dgm:t>
    </dgm:pt>
    <dgm:pt modelId="{CCBB14FB-541E-42F5-A728-0D6149B13AF6}" type="sibTrans" cxnId="{5BFF6E15-4020-45B7-BE63-93A854B9FD3E}">
      <dgm:prSet/>
      <dgm:spPr/>
      <dgm:t>
        <a:bodyPr/>
        <a:lstStyle/>
        <a:p>
          <a:endParaRPr lang="pt-BR"/>
        </a:p>
      </dgm:t>
    </dgm:pt>
    <dgm:pt modelId="{C8B69DF2-1BE4-4D42-BE07-FB196EEF96E3}">
      <dgm:prSet custT="1"/>
      <dgm:spPr/>
      <dgm:t>
        <a:bodyPr/>
        <a:lstStyle/>
        <a:p>
          <a:r>
            <a:rPr lang="pt-BR" sz="1600" dirty="0"/>
            <a:t>Aprimoramentos na avaliação do uso de diferentes biocombustíveis, com integração com os programas Rota 2030 e CORSIA, considerando </a:t>
          </a:r>
          <a:r>
            <a:rPr lang="pt-BR" sz="1600" b="1" dirty="0"/>
            <a:t>inovações tecnológicas nos veículos para redução do consumo de combustíveis e redução das emissões de GEE</a:t>
          </a:r>
          <a:endParaRPr lang="pt-BR" sz="1600" dirty="0"/>
        </a:p>
      </dgm:t>
    </dgm:pt>
    <dgm:pt modelId="{2179FA8B-48D8-4A33-BF82-145843182204}" type="parTrans" cxnId="{79C657A0-8386-4B14-B994-02BA5B8E3D75}">
      <dgm:prSet/>
      <dgm:spPr/>
      <dgm:t>
        <a:bodyPr/>
        <a:lstStyle/>
        <a:p>
          <a:endParaRPr lang="pt-BR"/>
        </a:p>
      </dgm:t>
    </dgm:pt>
    <dgm:pt modelId="{0BC12229-BFC1-41F9-A5B0-3757B7819F4F}" type="sibTrans" cxnId="{79C657A0-8386-4B14-B994-02BA5B8E3D75}">
      <dgm:prSet/>
      <dgm:spPr/>
      <dgm:t>
        <a:bodyPr/>
        <a:lstStyle/>
        <a:p>
          <a:endParaRPr lang="pt-BR"/>
        </a:p>
      </dgm:t>
    </dgm:pt>
    <dgm:pt modelId="{998C0FF0-111F-496A-8D52-FB8F035E1CE8}" type="pres">
      <dgm:prSet presAssocID="{2441ED2A-DF76-4ED9-9005-68D6895D53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57B9C6-2036-478B-B725-D0BFEE88BDE9}" type="pres">
      <dgm:prSet presAssocID="{58176871-3085-4031-AC8E-64F593E6A3EA}" presName="node" presStyleLbl="node1" presStyleIdx="0" presStyleCnt="3" custLinFactNeighborY="-12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267821-4F12-44E8-AE50-19B3FC9FEEF8}" type="pres">
      <dgm:prSet presAssocID="{515A25FE-4511-422E-B6DB-8D8A5EEB9411}" presName="sibTrans" presStyleCnt="0"/>
      <dgm:spPr/>
    </dgm:pt>
    <dgm:pt modelId="{CA47668B-7CA3-49B0-8D01-FE63EE6DBEB0}" type="pres">
      <dgm:prSet presAssocID="{E1DEBB11-53E6-4CD6-A6A1-5C40620470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374699-12E1-4125-BC43-F3CDD1E5BB50}" type="pres">
      <dgm:prSet presAssocID="{CCBB14FB-541E-42F5-A728-0D6149B13AF6}" presName="sibTrans" presStyleCnt="0"/>
      <dgm:spPr/>
    </dgm:pt>
    <dgm:pt modelId="{4846982F-A73A-4992-B1AC-4AF31D996FBA}" type="pres">
      <dgm:prSet presAssocID="{C8B69DF2-1BE4-4D42-BE07-FB196EEF96E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5FFE34-E7D7-4240-9E72-CEB008930714}" srcId="{2441ED2A-DF76-4ED9-9005-68D6895D53C7}" destId="{58176871-3085-4031-AC8E-64F593E6A3EA}" srcOrd="0" destOrd="0" parTransId="{228AB703-FC78-4B5C-AE9D-7FCFBAE670A5}" sibTransId="{515A25FE-4511-422E-B6DB-8D8A5EEB9411}"/>
    <dgm:cxn modelId="{BF33D2CA-42B4-4F53-95B5-D6AB8FC3EED8}" type="presOf" srcId="{2441ED2A-DF76-4ED9-9005-68D6895D53C7}" destId="{998C0FF0-111F-496A-8D52-FB8F035E1CE8}" srcOrd="0" destOrd="0" presId="urn:microsoft.com/office/officeart/2005/8/layout/hList6"/>
    <dgm:cxn modelId="{5BFF6E15-4020-45B7-BE63-93A854B9FD3E}" srcId="{2441ED2A-DF76-4ED9-9005-68D6895D53C7}" destId="{E1DEBB11-53E6-4CD6-A6A1-5C40620470F2}" srcOrd="1" destOrd="0" parTransId="{B206B685-70D8-4325-AFA2-4D0801F36C21}" sibTransId="{CCBB14FB-541E-42F5-A728-0D6149B13AF6}"/>
    <dgm:cxn modelId="{5DF65C7C-D30C-436C-80E3-D6422E22A06A}" type="presOf" srcId="{C8B69DF2-1BE4-4D42-BE07-FB196EEF96E3}" destId="{4846982F-A73A-4992-B1AC-4AF31D996FBA}" srcOrd="0" destOrd="0" presId="urn:microsoft.com/office/officeart/2005/8/layout/hList6"/>
    <dgm:cxn modelId="{4EAF49D8-B38A-405F-BB38-4B860DA9D8E2}" type="presOf" srcId="{E1DEBB11-53E6-4CD6-A6A1-5C40620470F2}" destId="{CA47668B-7CA3-49B0-8D01-FE63EE6DBEB0}" srcOrd="0" destOrd="0" presId="urn:microsoft.com/office/officeart/2005/8/layout/hList6"/>
    <dgm:cxn modelId="{79C657A0-8386-4B14-B994-02BA5B8E3D75}" srcId="{2441ED2A-DF76-4ED9-9005-68D6895D53C7}" destId="{C8B69DF2-1BE4-4D42-BE07-FB196EEF96E3}" srcOrd="2" destOrd="0" parTransId="{2179FA8B-48D8-4A33-BF82-145843182204}" sibTransId="{0BC12229-BFC1-41F9-A5B0-3757B7819F4F}"/>
    <dgm:cxn modelId="{DB632A95-2B63-45AC-A102-C4817C74E86A}" type="presOf" srcId="{58176871-3085-4031-AC8E-64F593E6A3EA}" destId="{D757B9C6-2036-478B-B725-D0BFEE88BDE9}" srcOrd="0" destOrd="0" presId="urn:microsoft.com/office/officeart/2005/8/layout/hList6"/>
    <dgm:cxn modelId="{F8EE8C57-986E-469D-A813-6DFB00F1A243}" type="presParOf" srcId="{998C0FF0-111F-496A-8D52-FB8F035E1CE8}" destId="{D757B9C6-2036-478B-B725-D0BFEE88BDE9}" srcOrd="0" destOrd="0" presId="urn:microsoft.com/office/officeart/2005/8/layout/hList6"/>
    <dgm:cxn modelId="{673019EB-44C1-421B-AD3C-679C0AAF8870}" type="presParOf" srcId="{998C0FF0-111F-496A-8D52-FB8F035E1CE8}" destId="{3C267821-4F12-44E8-AE50-19B3FC9FEEF8}" srcOrd="1" destOrd="0" presId="urn:microsoft.com/office/officeart/2005/8/layout/hList6"/>
    <dgm:cxn modelId="{E0889BC0-2D86-4CA3-834D-BDF4A13AC379}" type="presParOf" srcId="{998C0FF0-111F-496A-8D52-FB8F035E1CE8}" destId="{CA47668B-7CA3-49B0-8D01-FE63EE6DBEB0}" srcOrd="2" destOrd="0" presId="urn:microsoft.com/office/officeart/2005/8/layout/hList6"/>
    <dgm:cxn modelId="{13D2EB81-A7E3-432B-AEAC-906B5689132F}" type="presParOf" srcId="{998C0FF0-111F-496A-8D52-FB8F035E1CE8}" destId="{DD374699-12E1-4125-BC43-F3CDD1E5BB50}" srcOrd="3" destOrd="0" presId="urn:microsoft.com/office/officeart/2005/8/layout/hList6"/>
    <dgm:cxn modelId="{BF93B338-F5C2-4089-8B8D-BB045596EF82}" type="presParOf" srcId="{998C0FF0-111F-496A-8D52-FB8F035E1CE8}" destId="{4846982F-A73A-4992-B1AC-4AF31D996FB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5D4598-02EB-4D97-912A-FF0BF19C57F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63AA336-DD30-4687-8082-23F8B873C7B8}">
      <dgm:prSet custT="1"/>
      <dgm:spPr/>
      <dgm:t>
        <a:bodyPr/>
        <a:lstStyle/>
        <a:p>
          <a:r>
            <a:rPr lang="pt-BR" sz="1600" dirty="0"/>
            <a:t>Aprimoramento e desenvolvimento de </a:t>
          </a:r>
          <a:r>
            <a:rPr lang="pt-BR" sz="1600" b="1" dirty="0"/>
            <a:t>sistemas de produção de biomassas alternativas em larga escala</a:t>
          </a:r>
          <a:r>
            <a:rPr lang="pt-BR" sz="1600" dirty="0"/>
            <a:t> para produção de biocombustíveis, como, por exemplo, cana energia, eucalipto de ciclo curto, macaúba e algas.</a:t>
          </a:r>
        </a:p>
      </dgm:t>
    </dgm:pt>
    <dgm:pt modelId="{C5BEDDEC-A25C-4660-98EA-A965F27B9808}" type="parTrans" cxnId="{08A437C7-30B3-4A64-A651-5FB8A4D240D2}">
      <dgm:prSet/>
      <dgm:spPr/>
      <dgm:t>
        <a:bodyPr/>
        <a:lstStyle/>
        <a:p>
          <a:endParaRPr lang="pt-BR"/>
        </a:p>
      </dgm:t>
    </dgm:pt>
    <dgm:pt modelId="{15E3C8D6-E355-4C72-88BB-5307B4CF0F02}" type="sibTrans" cxnId="{08A437C7-30B3-4A64-A651-5FB8A4D240D2}">
      <dgm:prSet/>
      <dgm:spPr/>
      <dgm:t>
        <a:bodyPr/>
        <a:lstStyle/>
        <a:p>
          <a:endParaRPr lang="pt-BR"/>
        </a:p>
      </dgm:t>
    </dgm:pt>
    <dgm:pt modelId="{82A43D1C-CB05-4BC7-9CF8-A2799F1FE355}">
      <dgm:prSet custT="1"/>
      <dgm:spPr/>
      <dgm:t>
        <a:bodyPr/>
        <a:lstStyle/>
        <a:p>
          <a:r>
            <a:rPr lang="pt-BR" sz="1600" dirty="0"/>
            <a:t>Aprimoramento e desenvolvimento de </a:t>
          </a:r>
          <a:r>
            <a:rPr lang="pt-BR" sz="1600" b="1" dirty="0"/>
            <a:t>processos que valorizem o uso de resíduos</a:t>
          </a:r>
          <a:r>
            <a:rPr lang="pt-BR" sz="1600" dirty="0"/>
            <a:t> para produção de biocombustíveis e químicos de origem renovável.</a:t>
          </a:r>
        </a:p>
      </dgm:t>
    </dgm:pt>
    <dgm:pt modelId="{5B8BC56C-667E-42B5-BA79-3369F8E0818C}" type="parTrans" cxnId="{2A720926-FEA2-4451-BBB1-C318F64C30BC}">
      <dgm:prSet/>
      <dgm:spPr/>
      <dgm:t>
        <a:bodyPr/>
        <a:lstStyle/>
        <a:p>
          <a:endParaRPr lang="pt-BR"/>
        </a:p>
      </dgm:t>
    </dgm:pt>
    <dgm:pt modelId="{03E19555-BC0F-4B71-96A9-6902EFE57653}" type="sibTrans" cxnId="{2A720926-FEA2-4451-BBB1-C318F64C30BC}">
      <dgm:prSet/>
      <dgm:spPr/>
      <dgm:t>
        <a:bodyPr/>
        <a:lstStyle/>
        <a:p>
          <a:endParaRPr lang="pt-BR"/>
        </a:p>
      </dgm:t>
    </dgm:pt>
    <dgm:pt modelId="{673F7ACC-0929-45D7-BB92-443D809A004E}">
      <dgm:prSet custT="1"/>
      <dgm:spPr/>
      <dgm:t>
        <a:bodyPr/>
        <a:lstStyle/>
        <a:p>
          <a:r>
            <a:rPr lang="pt-BR" sz="1600" dirty="0"/>
            <a:t>Aprimoramentos da </a:t>
          </a:r>
          <a:r>
            <a:rPr lang="pt-BR" sz="1600" b="1" dirty="0"/>
            <a:t>produção de etanol de segunda geração por rotas bioquímicas e p</a:t>
          </a:r>
          <a:r>
            <a:rPr lang="pt-BR" sz="1600" dirty="0"/>
            <a:t>rodução de biocombustíveis avançados utilizando </a:t>
          </a:r>
          <a:r>
            <a:rPr lang="pt-BR" sz="1600" b="1" dirty="0"/>
            <a:t>rotas termoquímicas, </a:t>
          </a:r>
          <a:r>
            <a:rPr lang="pt-BR" sz="1600" dirty="0"/>
            <a:t>considerando os impactos econômicos, ambientais e sociais.</a:t>
          </a:r>
        </a:p>
      </dgm:t>
    </dgm:pt>
    <dgm:pt modelId="{CEB602FC-25BF-47E1-AD7C-8987EC682062}" type="parTrans" cxnId="{10B3710C-CD79-4E29-A598-B5AA50A63160}">
      <dgm:prSet/>
      <dgm:spPr/>
      <dgm:t>
        <a:bodyPr/>
        <a:lstStyle/>
        <a:p>
          <a:endParaRPr lang="pt-BR"/>
        </a:p>
      </dgm:t>
    </dgm:pt>
    <dgm:pt modelId="{BC6CDA25-E601-47DF-94CA-D9D1EFBEA8C8}" type="sibTrans" cxnId="{10B3710C-CD79-4E29-A598-B5AA50A63160}">
      <dgm:prSet/>
      <dgm:spPr/>
      <dgm:t>
        <a:bodyPr/>
        <a:lstStyle/>
        <a:p>
          <a:endParaRPr lang="pt-BR"/>
        </a:p>
      </dgm:t>
    </dgm:pt>
    <dgm:pt modelId="{3E1CCBF7-76FF-4C75-B744-05700D621B74}" type="pres">
      <dgm:prSet presAssocID="{C05D4598-02EB-4D97-912A-FF0BF19C57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79DC31-D427-478C-BB32-742CD018BE21}" type="pres">
      <dgm:prSet presAssocID="{763AA336-DD30-4687-8082-23F8B873C7B8}" presName="node" presStyleLbl="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0805EC-276E-44BB-869D-59624DA939DF}" type="pres">
      <dgm:prSet presAssocID="{15E3C8D6-E355-4C72-88BB-5307B4CF0F02}" presName="sibTrans" presStyleCnt="0"/>
      <dgm:spPr/>
    </dgm:pt>
    <dgm:pt modelId="{A86830B4-97CF-4BB9-8EAF-EBCD365916DD}" type="pres">
      <dgm:prSet presAssocID="{82A43D1C-CB05-4BC7-9CF8-A2799F1FE3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7BED0C-E3F8-4E88-8A8C-0430A9DE9E3A}" type="pres">
      <dgm:prSet presAssocID="{03E19555-BC0F-4B71-96A9-6902EFE57653}" presName="sibTrans" presStyleCnt="0"/>
      <dgm:spPr/>
    </dgm:pt>
    <dgm:pt modelId="{A6B057FF-970F-4313-8C66-784525287C8D}" type="pres">
      <dgm:prSet presAssocID="{673F7ACC-0929-45D7-BB92-443D809A00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657140-0210-4BD9-B33E-7C795AAB2D69}" type="presOf" srcId="{C05D4598-02EB-4D97-912A-FF0BF19C57F7}" destId="{3E1CCBF7-76FF-4C75-B744-05700D621B74}" srcOrd="0" destOrd="0" presId="urn:microsoft.com/office/officeart/2005/8/layout/hList6"/>
    <dgm:cxn modelId="{454B92D4-785D-47BC-87DF-7DBC885EEC5A}" type="presOf" srcId="{763AA336-DD30-4687-8082-23F8B873C7B8}" destId="{B979DC31-D427-478C-BB32-742CD018BE21}" srcOrd="0" destOrd="0" presId="urn:microsoft.com/office/officeart/2005/8/layout/hList6"/>
    <dgm:cxn modelId="{2A720926-FEA2-4451-BBB1-C318F64C30BC}" srcId="{C05D4598-02EB-4D97-912A-FF0BF19C57F7}" destId="{82A43D1C-CB05-4BC7-9CF8-A2799F1FE355}" srcOrd="1" destOrd="0" parTransId="{5B8BC56C-667E-42B5-BA79-3369F8E0818C}" sibTransId="{03E19555-BC0F-4B71-96A9-6902EFE57653}"/>
    <dgm:cxn modelId="{967CB030-EF6A-42DF-8B51-44B9FF303EB8}" type="presOf" srcId="{82A43D1C-CB05-4BC7-9CF8-A2799F1FE355}" destId="{A86830B4-97CF-4BB9-8EAF-EBCD365916DD}" srcOrd="0" destOrd="0" presId="urn:microsoft.com/office/officeart/2005/8/layout/hList6"/>
    <dgm:cxn modelId="{FD0E4B2D-FBFF-4E33-B967-F54D29512145}" type="presOf" srcId="{673F7ACC-0929-45D7-BB92-443D809A004E}" destId="{A6B057FF-970F-4313-8C66-784525287C8D}" srcOrd="0" destOrd="0" presId="urn:microsoft.com/office/officeart/2005/8/layout/hList6"/>
    <dgm:cxn modelId="{10B3710C-CD79-4E29-A598-B5AA50A63160}" srcId="{C05D4598-02EB-4D97-912A-FF0BF19C57F7}" destId="{673F7ACC-0929-45D7-BB92-443D809A004E}" srcOrd="2" destOrd="0" parTransId="{CEB602FC-25BF-47E1-AD7C-8987EC682062}" sibTransId="{BC6CDA25-E601-47DF-94CA-D9D1EFBEA8C8}"/>
    <dgm:cxn modelId="{08A437C7-30B3-4A64-A651-5FB8A4D240D2}" srcId="{C05D4598-02EB-4D97-912A-FF0BF19C57F7}" destId="{763AA336-DD30-4687-8082-23F8B873C7B8}" srcOrd="0" destOrd="0" parTransId="{C5BEDDEC-A25C-4660-98EA-A965F27B9808}" sibTransId="{15E3C8D6-E355-4C72-88BB-5307B4CF0F02}"/>
    <dgm:cxn modelId="{8356B4EB-0374-4804-819C-81BBC3607738}" type="presParOf" srcId="{3E1CCBF7-76FF-4C75-B744-05700D621B74}" destId="{B979DC31-D427-478C-BB32-742CD018BE21}" srcOrd="0" destOrd="0" presId="urn:microsoft.com/office/officeart/2005/8/layout/hList6"/>
    <dgm:cxn modelId="{5C632AA9-5B6D-4078-9327-B6EE89336BA2}" type="presParOf" srcId="{3E1CCBF7-76FF-4C75-B744-05700D621B74}" destId="{4A0805EC-276E-44BB-869D-59624DA939DF}" srcOrd="1" destOrd="0" presId="urn:microsoft.com/office/officeart/2005/8/layout/hList6"/>
    <dgm:cxn modelId="{190E5306-0037-4741-8A70-A615E6214C9B}" type="presParOf" srcId="{3E1CCBF7-76FF-4C75-B744-05700D621B74}" destId="{A86830B4-97CF-4BB9-8EAF-EBCD365916DD}" srcOrd="2" destOrd="0" presId="urn:microsoft.com/office/officeart/2005/8/layout/hList6"/>
    <dgm:cxn modelId="{72D7ED53-264A-4BCD-B187-3979FDA507C8}" type="presParOf" srcId="{3E1CCBF7-76FF-4C75-B744-05700D621B74}" destId="{BF7BED0C-E3F8-4E88-8A8C-0430A9DE9E3A}" srcOrd="3" destOrd="0" presId="urn:microsoft.com/office/officeart/2005/8/layout/hList6"/>
    <dgm:cxn modelId="{269D1AC1-0270-42A6-A3CB-6413E7AFE3A5}" type="presParOf" srcId="{3E1CCBF7-76FF-4C75-B744-05700D621B74}" destId="{A6B057FF-970F-4313-8C66-784525287C8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E1315F2-3E33-4785-9CD7-9C302A5C28FA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B39A3F0-A1DB-410C-B72D-8681ABD56779}">
      <dgm:prSet custT="1"/>
      <dgm:spPr/>
      <dgm:t>
        <a:bodyPr/>
        <a:lstStyle/>
        <a:p>
          <a:r>
            <a:rPr lang="pt-BR" sz="2200" dirty="0"/>
            <a:t>Aprimoramento dos </a:t>
          </a:r>
          <a:r>
            <a:rPr lang="pt-BR" sz="2200" b="1" dirty="0"/>
            <a:t>processos de produção</a:t>
          </a:r>
          <a:r>
            <a:rPr lang="pt-BR" sz="2200" dirty="0"/>
            <a:t> agrícolas, industriais, de insumos e de transporte, </a:t>
          </a:r>
          <a:r>
            <a:rPr lang="pt-BR" sz="2200" b="1" dirty="0"/>
            <a:t>visando a redução da intensidade de carbono dos biocombustíveis</a:t>
          </a:r>
          <a:endParaRPr lang="pt-BR" sz="2200" dirty="0"/>
        </a:p>
      </dgm:t>
    </dgm:pt>
    <dgm:pt modelId="{5B45AC78-87DF-4329-8D42-01D679A4370D}" type="parTrans" cxnId="{B3EC83B9-3AD3-415B-8E78-D101AE508C7A}">
      <dgm:prSet/>
      <dgm:spPr/>
      <dgm:t>
        <a:bodyPr/>
        <a:lstStyle/>
        <a:p>
          <a:endParaRPr lang="pt-BR"/>
        </a:p>
      </dgm:t>
    </dgm:pt>
    <dgm:pt modelId="{ECCC8301-5994-4BF8-8D7B-590800161EA3}" type="sibTrans" cxnId="{B3EC83B9-3AD3-415B-8E78-D101AE508C7A}">
      <dgm:prSet/>
      <dgm:spPr/>
      <dgm:t>
        <a:bodyPr/>
        <a:lstStyle/>
        <a:p>
          <a:endParaRPr lang="pt-BR"/>
        </a:p>
      </dgm:t>
    </dgm:pt>
    <dgm:pt modelId="{5C8AA08D-A4C5-4900-9AF2-563E035C46BB}" type="pres">
      <dgm:prSet presAssocID="{AE1315F2-3E33-4785-9CD7-9C302A5C28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63DF84-B3FD-4103-8DCB-08DC511B0217}" type="pres">
      <dgm:prSet presAssocID="{4B39A3F0-A1DB-410C-B72D-8681ABD56779}" presName="node" presStyleLbl="node1" presStyleIdx="0" presStyleCnt="1" custScaleX="58592" custLinFactNeighborX="-18625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EC83B9-3AD3-415B-8E78-D101AE508C7A}" srcId="{AE1315F2-3E33-4785-9CD7-9C302A5C28FA}" destId="{4B39A3F0-A1DB-410C-B72D-8681ABD56779}" srcOrd="0" destOrd="0" parTransId="{5B45AC78-87DF-4329-8D42-01D679A4370D}" sibTransId="{ECCC8301-5994-4BF8-8D7B-590800161EA3}"/>
    <dgm:cxn modelId="{FCAEE81F-754E-4131-AC45-9E44A124CFC0}" type="presOf" srcId="{AE1315F2-3E33-4785-9CD7-9C302A5C28FA}" destId="{5C8AA08D-A4C5-4900-9AF2-563E035C46BB}" srcOrd="0" destOrd="0" presId="urn:microsoft.com/office/officeart/2005/8/layout/hList6"/>
    <dgm:cxn modelId="{A6B1E91F-F7FA-439B-BA82-01DCA110B25C}" type="presOf" srcId="{4B39A3F0-A1DB-410C-B72D-8681ABD56779}" destId="{1863DF84-B3FD-4103-8DCB-08DC511B0217}" srcOrd="0" destOrd="0" presId="urn:microsoft.com/office/officeart/2005/8/layout/hList6"/>
    <dgm:cxn modelId="{C6F323A6-4BD3-40CA-8CDF-6CED69186755}" type="presParOf" srcId="{5C8AA08D-A4C5-4900-9AF2-563E035C46BB}" destId="{1863DF84-B3FD-4103-8DCB-08DC511B021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CCB49D-EF7A-44D0-9E6A-4F48FB2939E4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3102F06-86DD-4559-A003-A69CE64739A4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Aprimoramento das técnicas de </a:t>
          </a:r>
          <a:r>
            <a:rPr lang="pt-BR" b="1" dirty="0">
              <a:solidFill>
                <a:schemeClr val="bg1"/>
              </a:solidFill>
            </a:rPr>
            <a:t>sequestro de carbono a partir do manejo do solo</a:t>
          </a:r>
          <a:r>
            <a:rPr lang="pt-BR" dirty="0">
              <a:solidFill>
                <a:schemeClr val="bg1"/>
              </a:solidFill>
            </a:rPr>
            <a:t>, possibilitando a inserção do cálculo de sequestro/emissão de carbono, na </a:t>
          </a:r>
          <a:r>
            <a:rPr lang="pt-BR" dirty="0" err="1">
              <a:solidFill>
                <a:schemeClr val="bg1"/>
              </a:solidFill>
            </a:rPr>
            <a:t>RenovaCalc</a:t>
          </a:r>
          <a:r>
            <a:rPr lang="pt-BR" dirty="0">
              <a:solidFill>
                <a:schemeClr val="bg1"/>
              </a:solidFill>
            </a:rPr>
            <a:t>.</a:t>
          </a:r>
        </a:p>
      </dgm:t>
    </dgm:pt>
    <dgm:pt modelId="{AB9228BA-58FC-434C-86C9-24CFFE577A42}" type="parTrans" cxnId="{8B50CB02-E571-44FE-BE09-DC1DDA8CE23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2B64CB6-70E9-4A7E-BF8E-661CB5CCF300}" type="sibTrans" cxnId="{8B50CB02-E571-44FE-BE09-DC1DDA8CE23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FB0E351-932C-4BED-9285-90515970D27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Desenvolvimento de um </a:t>
          </a:r>
          <a:r>
            <a:rPr lang="pt-BR" dirty="0" err="1">
              <a:solidFill>
                <a:schemeClr val="bg1"/>
              </a:solidFill>
            </a:rPr>
            <a:t>roadmap</a:t>
          </a:r>
          <a:r>
            <a:rPr lang="pt-BR" dirty="0">
              <a:solidFill>
                <a:schemeClr val="bg1"/>
              </a:solidFill>
            </a:rPr>
            <a:t> para desenvolvimento de </a:t>
          </a:r>
          <a:r>
            <a:rPr lang="pt-BR" b="1" dirty="0">
              <a:solidFill>
                <a:schemeClr val="bg1"/>
              </a:solidFill>
            </a:rPr>
            <a:t>tecnologias e produtos com potencial de sequestro de carbono estável no solo</a:t>
          </a:r>
          <a:r>
            <a:rPr lang="pt-BR" dirty="0">
              <a:solidFill>
                <a:schemeClr val="bg1"/>
              </a:solidFill>
            </a:rPr>
            <a:t> e metodologia de uso nas culturas já contempladas ou com potencial de entrada no </a:t>
          </a:r>
          <a:r>
            <a:rPr lang="pt-BR" dirty="0" err="1">
              <a:solidFill>
                <a:schemeClr val="bg1"/>
              </a:solidFill>
            </a:rPr>
            <a:t>RenovaBio</a:t>
          </a:r>
          <a:r>
            <a:rPr lang="pt-BR" dirty="0">
              <a:solidFill>
                <a:schemeClr val="bg1"/>
              </a:solidFill>
            </a:rPr>
            <a:t> (visando ao </a:t>
          </a:r>
          <a:r>
            <a:rPr lang="pt-BR" b="1" dirty="0">
              <a:solidFill>
                <a:schemeClr val="bg1"/>
              </a:solidFill>
            </a:rPr>
            <a:t>bônus de 20% por emissões negativas</a:t>
          </a:r>
          <a:r>
            <a:rPr lang="pt-BR" dirty="0">
              <a:solidFill>
                <a:schemeClr val="bg1"/>
              </a:solidFill>
            </a:rPr>
            <a:t> de GEE).</a:t>
          </a:r>
        </a:p>
      </dgm:t>
    </dgm:pt>
    <dgm:pt modelId="{6D7A4D60-A162-4B05-9CC0-BC2A6212DF6B}" type="parTrans" cxnId="{5DC83C0E-1673-419E-B776-D903C1914E7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A6145967-10FE-4669-AA5B-1E2C2C8190B9}" type="sibTrans" cxnId="{5DC83C0E-1673-419E-B776-D903C1914E7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51636300-5FE2-4969-B160-DE1DC8601B3C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>
              <a:solidFill>
                <a:schemeClr val="bg1"/>
              </a:solidFill>
            </a:rPr>
            <a:t>Geração de </a:t>
          </a:r>
          <a:r>
            <a:rPr lang="pt-BR" b="1">
              <a:solidFill>
                <a:schemeClr val="bg1"/>
              </a:solidFill>
            </a:rPr>
            <a:t>fatores de emissão de GEE para insumos e processos de alto impacto</a:t>
          </a:r>
          <a:r>
            <a:rPr lang="pt-BR">
              <a:solidFill>
                <a:schemeClr val="bg1"/>
              </a:solidFill>
            </a:rPr>
            <a:t> nos cálculos da intensidade de carbono, que subsidiem alterações no uso dos fatores “default” do IPCC (com alto grau de incertezas) para diferentes regiões do país. </a:t>
          </a:r>
        </a:p>
      </dgm:t>
    </dgm:pt>
    <dgm:pt modelId="{C8E88A37-757C-485F-BC3B-D8E7EC77C0AE}" type="parTrans" cxnId="{B2E6D4C2-53E5-4889-9080-2A95CBEBC98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F1CD908-2B43-4211-A533-20CB0C094551}" type="sibTrans" cxnId="{B2E6D4C2-53E5-4889-9080-2A95CBEBC98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3D81A05-E2C3-4C68-A0D8-DAF74C222D52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Levantamento de dados, sistematização da informação disponível e construção de modelos para </a:t>
          </a:r>
          <a:r>
            <a:rPr lang="pt-BR" b="1" dirty="0">
              <a:solidFill>
                <a:schemeClr val="bg1"/>
              </a:solidFill>
            </a:rPr>
            <a:t>inclusão de novas rotas na </a:t>
          </a:r>
          <a:r>
            <a:rPr lang="pt-BR" b="1" dirty="0" err="1">
              <a:solidFill>
                <a:schemeClr val="bg1"/>
              </a:solidFill>
            </a:rPr>
            <a:t>RenovaCalc</a:t>
          </a:r>
          <a:r>
            <a:rPr lang="pt-BR" dirty="0">
              <a:solidFill>
                <a:schemeClr val="bg1"/>
              </a:solidFill>
            </a:rPr>
            <a:t>, privilegiando rotas mais sustentáveis e com captura e estocagem de carbono.</a:t>
          </a:r>
        </a:p>
      </dgm:t>
    </dgm:pt>
    <dgm:pt modelId="{D1A338FC-7E31-4C7B-94BB-669F626A2283}" type="parTrans" cxnId="{E9908DCC-6126-4E8E-8DC2-4D2F6D006F31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BB48995-0CB0-48B4-B981-7819CF971269}" type="sibTrans" cxnId="{E9908DCC-6126-4E8E-8DC2-4D2F6D006F31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A2B7209-108D-495E-9D44-10A466D72F7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Construção de curvas de custos marginais de abatimento (MACC) de GEE para o setor de biocombustíveis.</a:t>
          </a:r>
        </a:p>
      </dgm:t>
    </dgm:pt>
    <dgm:pt modelId="{9579CB9A-FDD2-4513-99C7-F5ABE8D8440E}" type="parTrans" cxnId="{4B178A60-6232-40FC-85D4-30BB2B7621C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2B875FE4-11FF-4350-9DCB-E55F95F16BC8}" type="sibTrans" cxnId="{4B178A60-6232-40FC-85D4-30BB2B7621CC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199B1D1F-9BAE-4C89-9A5A-8AA7FCE73F5D}" type="pres">
      <dgm:prSet presAssocID="{98CCB49D-EF7A-44D0-9E6A-4F48FB2939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F43D85-686A-4CA6-A081-378A2BB4810B}" type="pres">
      <dgm:prSet presAssocID="{A3102F06-86DD-4559-A003-A69CE64739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061AB2-5971-4DF5-A746-BBF000505547}" type="pres">
      <dgm:prSet presAssocID="{A2B64CB6-70E9-4A7E-BF8E-661CB5CCF300}" presName="spacer" presStyleCnt="0"/>
      <dgm:spPr/>
    </dgm:pt>
    <dgm:pt modelId="{1BFB00DB-27D1-4847-A618-F9199538485B}" type="pres">
      <dgm:prSet presAssocID="{9FB0E351-932C-4BED-9285-90515970D27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2E597D-BCEF-4849-AB7C-41479701C10A}" type="pres">
      <dgm:prSet presAssocID="{A6145967-10FE-4669-AA5B-1E2C2C8190B9}" presName="spacer" presStyleCnt="0"/>
      <dgm:spPr/>
    </dgm:pt>
    <dgm:pt modelId="{446B99A0-36C5-47BC-A1C7-F10976223D31}" type="pres">
      <dgm:prSet presAssocID="{51636300-5FE2-4969-B160-DE1DC8601B3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E74882-1628-40CA-B13F-2F7FE6CA17F5}" type="pres">
      <dgm:prSet presAssocID="{DF1CD908-2B43-4211-A533-20CB0C094551}" presName="spacer" presStyleCnt="0"/>
      <dgm:spPr/>
    </dgm:pt>
    <dgm:pt modelId="{2EA7C3C3-526E-4F75-BF0D-73AFF7D9A4E4}" type="pres">
      <dgm:prSet presAssocID="{E3D81A05-E2C3-4C68-A0D8-DAF74C222D5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389154-5C32-4D9B-834D-F045AA820612}" type="pres">
      <dgm:prSet presAssocID="{0BB48995-0CB0-48B4-B981-7819CF971269}" presName="spacer" presStyleCnt="0"/>
      <dgm:spPr/>
    </dgm:pt>
    <dgm:pt modelId="{4235CB05-AE1A-4F33-8A57-C2AFE7BEB813}" type="pres">
      <dgm:prSet presAssocID="{0A2B7209-108D-495E-9D44-10A466D72F7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178A60-6232-40FC-85D4-30BB2B7621CC}" srcId="{98CCB49D-EF7A-44D0-9E6A-4F48FB2939E4}" destId="{0A2B7209-108D-495E-9D44-10A466D72F7F}" srcOrd="4" destOrd="0" parTransId="{9579CB9A-FDD2-4513-99C7-F5ABE8D8440E}" sibTransId="{2B875FE4-11FF-4350-9DCB-E55F95F16BC8}"/>
    <dgm:cxn modelId="{05B491D8-BA01-47F2-A8EE-61D3848E2D65}" type="presOf" srcId="{A3102F06-86DD-4559-A003-A69CE64739A4}" destId="{9BF43D85-686A-4CA6-A081-378A2BB4810B}" srcOrd="0" destOrd="0" presId="urn:microsoft.com/office/officeart/2005/8/layout/vList2"/>
    <dgm:cxn modelId="{B2E6D4C2-53E5-4889-9080-2A95CBEBC982}" srcId="{98CCB49D-EF7A-44D0-9E6A-4F48FB2939E4}" destId="{51636300-5FE2-4969-B160-DE1DC8601B3C}" srcOrd="2" destOrd="0" parTransId="{C8E88A37-757C-485F-BC3B-D8E7EC77C0AE}" sibTransId="{DF1CD908-2B43-4211-A533-20CB0C094551}"/>
    <dgm:cxn modelId="{EBD0068C-99DE-4EFF-8AF7-4B14AFF4D6B9}" type="presOf" srcId="{51636300-5FE2-4969-B160-DE1DC8601B3C}" destId="{446B99A0-36C5-47BC-A1C7-F10976223D31}" srcOrd="0" destOrd="0" presId="urn:microsoft.com/office/officeart/2005/8/layout/vList2"/>
    <dgm:cxn modelId="{0D007C35-D900-462C-8C4E-208D5C73313C}" type="presOf" srcId="{0A2B7209-108D-495E-9D44-10A466D72F7F}" destId="{4235CB05-AE1A-4F33-8A57-C2AFE7BEB813}" srcOrd="0" destOrd="0" presId="urn:microsoft.com/office/officeart/2005/8/layout/vList2"/>
    <dgm:cxn modelId="{E9908DCC-6126-4E8E-8DC2-4D2F6D006F31}" srcId="{98CCB49D-EF7A-44D0-9E6A-4F48FB2939E4}" destId="{E3D81A05-E2C3-4C68-A0D8-DAF74C222D52}" srcOrd="3" destOrd="0" parTransId="{D1A338FC-7E31-4C7B-94BB-669F626A2283}" sibTransId="{0BB48995-0CB0-48B4-B981-7819CF971269}"/>
    <dgm:cxn modelId="{EC023541-E49D-4F74-BFD9-BA54AC4C93ED}" type="presOf" srcId="{9FB0E351-932C-4BED-9285-90515970D270}" destId="{1BFB00DB-27D1-4847-A618-F9199538485B}" srcOrd="0" destOrd="0" presId="urn:microsoft.com/office/officeart/2005/8/layout/vList2"/>
    <dgm:cxn modelId="{7DD17A9A-DED5-44E9-A3D4-BEBB26FD5F7A}" type="presOf" srcId="{E3D81A05-E2C3-4C68-A0D8-DAF74C222D52}" destId="{2EA7C3C3-526E-4F75-BF0D-73AFF7D9A4E4}" srcOrd="0" destOrd="0" presId="urn:microsoft.com/office/officeart/2005/8/layout/vList2"/>
    <dgm:cxn modelId="{5DC83C0E-1673-419E-B776-D903C1914E77}" srcId="{98CCB49D-EF7A-44D0-9E6A-4F48FB2939E4}" destId="{9FB0E351-932C-4BED-9285-90515970D270}" srcOrd="1" destOrd="0" parTransId="{6D7A4D60-A162-4B05-9CC0-BC2A6212DF6B}" sibTransId="{A6145967-10FE-4669-AA5B-1E2C2C8190B9}"/>
    <dgm:cxn modelId="{8B50CB02-E571-44FE-BE09-DC1DDA8CE237}" srcId="{98CCB49D-EF7A-44D0-9E6A-4F48FB2939E4}" destId="{A3102F06-86DD-4559-A003-A69CE64739A4}" srcOrd="0" destOrd="0" parTransId="{AB9228BA-58FC-434C-86C9-24CFFE577A42}" sibTransId="{A2B64CB6-70E9-4A7E-BF8E-661CB5CCF300}"/>
    <dgm:cxn modelId="{4ED7B0CE-6449-44E7-BBC6-363531E04F28}" type="presOf" srcId="{98CCB49D-EF7A-44D0-9E6A-4F48FB2939E4}" destId="{199B1D1F-9BAE-4C89-9A5A-8AA7FCE73F5D}" srcOrd="0" destOrd="0" presId="urn:microsoft.com/office/officeart/2005/8/layout/vList2"/>
    <dgm:cxn modelId="{F6BC589F-3593-477B-85FC-3EE5DBB9B2B2}" type="presParOf" srcId="{199B1D1F-9BAE-4C89-9A5A-8AA7FCE73F5D}" destId="{9BF43D85-686A-4CA6-A081-378A2BB4810B}" srcOrd="0" destOrd="0" presId="urn:microsoft.com/office/officeart/2005/8/layout/vList2"/>
    <dgm:cxn modelId="{9CCAA1A3-D30A-41A7-8BF0-BCB8539AB9FA}" type="presParOf" srcId="{199B1D1F-9BAE-4C89-9A5A-8AA7FCE73F5D}" destId="{71061AB2-5971-4DF5-A746-BBF000505547}" srcOrd="1" destOrd="0" presId="urn:microsoft.com/office/officeart/2005/8/layout/vList2"/>
    <dgm:cxn modelId="{347EAF9D-7BEA-4369-B567-AF3BFC2C9903}" type="presParOf" srcId="{199B1D1F-9BAE-4C89-9A5A-8AA7FCE73F5D}" destId="{1BFB00DB-27D1-4847-A618-F9199538485B}" srcOrd="2" destOrd="0" presId="urn:microsoft.com/office/officeart/2005/8/layout/vList2"/>
    <dgm:cxn modelId="{7D369CA0-8B92-4221-85CD-A545ACB66BE7}" type="presParOf" srcId="{199B1D1F-9BAE-4C89-9A5A-8AA7FCE73F5D}" destId="{ED2E597D-BCEF-4849-AB7C-41479701C10A}" srcOrd="3" destOrd="0" presId="urn:microsoft.com/office/officeart/2005/8/layout/vList2"/>
    <dgm:cxn modelId="{7541A272-F675-4C18-BCD4-80A457205946}" type="presParOf" srcId="{199B1D1F-9BAE-4C89-9A5A-8AA7FCE73F5D}" destId="{446B99A0-36C5-47BC-A1C7-F10976223D31}" srcOrd="4" destOrd="0" presId="urn:microsoft.com/office/officeart/2005/8/layout/vList2"/>
    <dgm:cxn modelId="{F7D74FCD-7B7D-43CB-9DDC-269AA35E0A69}" type="presParOf" srcId="{199B1D1F-9BAE-4C89-9A5A-8AA7FCE73F5D}" destId="{ADE74882-1628-40CA-B13F-2F7FE6CA17F5}" srcOrd="5" destOrd="0" presId="urn:microsoft.com/office/officeart/2005/8/layout/vList2"/>
    <dgm:cxn modelId="{0B154375-0A0C-485E-BA38-5DC8A0E8F4D8}" type="presParOf" srcId="{199B1D1F-9BAE-4C89-9A5A-8AA7FCE73F5D}" destId="{2EA7C3C3-526E-4F75-BF0D-73AFF7D9A4E4}" srcOrd="6" destOrd="0" presId="urn:microsoft.com/office/officeart/2005/8/layout/vList2"/>
    <dgm:cxn modelId="{71C6F702-A372-47C5-9DD5-398124E76D6E}" type="presParOf" srcId="{199B1D1F-9BAE-4C89-9A5A-8AA7FCE73F5D}" destId="{73389154-5C32-4D9B-834D-F045AA820612}" srcOrd="7" destOrd="0" presId="urn:microsoft.com/office/officeart/2005/8/layout/vList2"/>
    <dgm:cxn modelId="{D557469A-EE7A-4641-8A6A-7C478E545648}" type="presParOf" srcId="{199B1D1F-9BAE-4C89-9A5A-8AA7FCE73F5D}" destId="{4235CB05-AE1A-4F33-8A57-C2AFE7BEB81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B8C1DCE-C71F-47F9-A872-B55FB591110F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6B63B0D-A6D0-4FD8-82D8-7F948084CE6F}">
      <dgm:prSet custT="1"/>
      <dgm:spPr/>
      <dgm:t>
        <a:bodyPr/>
        <a:lstStyle/>
        <a:p>
          <a:pPr rtl="0"/>
          <a:r>
            <a:rPr lang="pt-BR" sz="3200" b="0" i="0" baseline="0" dirty="0"/>
            <a:t>Oportunidades de Pesquisa, Desenvolvimento e Inovação</a:t>
          </a:r>
          <a:endParaRPr lang="pt-BR" sz="3200" dirty="0"/>
        </a:p>
      </dgm:t>
    </dgm:pt>
    <dgm:pt modelId="{9C36BA1C-6835-4564-9A1F-9FFD65BA87A5}" type="parTrans" cxnId="{91A8FB0E-A023-4A4E-9FEA-C96780E7EB10}">
      <dgm:prSet/>
      <dgm:spPr/>
      <dgm:t>
        <a:bodyPr/>
        <a:lstStyle/>
        <a:p>
          <a:endParaRPr lang="pt-BR" sz="2000"/>
        </a:p>
      </dgm:t>
    </dgm:pt>
    <dgm:pt modelId="{FD8BF803-A183-445B-B121-D715F204B83D}" type="sibTrans" cxnId="{91A8FB0E-A023-4A4E-9FEA-C96780E7EB10}">
      <dgm:prSet/>
      <dgm:spPr/>
      <dgm:t>
        <a:bodyPr/>
        <a:lstStyle/>
        <a:p>
          <a:endParaRPr lang="pt-BR" sz="2000"/>
        </a:p>
      </dgm:t>
    </dgm:pt>
    <dgm:pt modelId="{0818092F-1C8F-4D22-8393-21601507E9B0}" type="pres">
      <dgm:prSet presAssocID="{5B8C1DCE-C71F-47F9-A872-B55FB591110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28A687-3BF5-455A-B061-8BC31918A961}" type="pres">
      <dgm:prSet presAssocID="{16B63B0D-A6D0-4FD8-82D8-7F948084CE6F}" presName="circ1TxSh" presStyleLbl="vennNode1" presStyleIdx="0" presStyleCnt="1" custScaleX="103095"/>
      <dgm:spPr/>
      <dgm:t>
        <a:bodyPr/>
        <a:lstStyle/>
        <a:p>
          <a:endParaRPr lang="pt-BR"/>
        </a:p>
      </dgm:t>
    </dgm:pt>
  </dgm:ptLst>
  <dgm:cxnLst>
    <dgm:cxn modelId="{91A8FB0E-A023-4A4E-9FEA-C96780E7EB10}" srcId="{5B8C1DCE-C71F-47F9-A872-B55FB591110F}" destId="{16B63B0D-A6D0-4FD8-82D8-7F948084CE6F}" srcOrd="0" destOrd="0" parTransId="{9C36BA1C-6835-4564-9A1F-9FFD65BA87A5}" sibTransId="{FD8BF803-A183-445B-B121-D715F204B83D}"/>
    <dgm:cxn modelId="{BC35E42C-2F83-4BE6-82BE-49A2F4AECEB5}" type="presOf" srcId="{16B63B0D-A6D0-4FD8-82D8-7F948084CE6F}" destId="{E328A687-3BF5-455A-B061-8BC31918A961}" srcOrd="0" destOrd="0" presId="urn:microsoft.com/office/officeart/2005/8/layout/venn1"/>
    <dgm:cxn modelId="{461B0D2D-4011-479D-AF8E-F574F1CE0AE8}" type="presOf" srcId="{5B8C1DCE-C71F-47F9-A872-B55FB591110F}" destId="{0818092F-1C8F-4D22-8393-21601507E9B0}" srcOrd="0" destOrd="0" presId="urn:microsoft.com/office/officeart/2005/8/layout/venn1"/>
    <dgm:cxn modelId="{929129E3-9EA4-4476-960F-AB22CBF9A0E7}" type="presParOf" srcId="{0818092F-1C8F-4D22-8393-21601507E9B0}" destId="{E328A687-3BF5-455A-B061-8BC31918A96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D4839-BA0B-4B79-81C4-920DA878B7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E58D6A-FB65-467D-A112-2FB56001B99F}">
      <dgm:prSet/>
      <dgm:spPr/>
      <dgm:t>
        <a:bodyPr/>
        <a:lstStyle/>
        <a:p>
          <a:pPr algn="ctr" rtl="0"/>
          <a:r>
            <a:rPr lang="pt-BR" b="0" u="none" dirty="0">
              <a:solidFill>
                <a:schemeClr val="bg1"/>
              </a:solidFill>
            </a:rPr>
            <a:t>Substituição parcial de fertilizantes nitrogenados</a:t>
          </a:r>
        </a:p>
      </dgm:t>
    </dgm:pt>
    <dgm:pt modelId="{6B0316D2-79D0-4545-BAD4-349F199F05C7}" type="parTrans" cxnId="{BC86605B-2310-48A4-BA2B-BDFF8D5ADA91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16427CB-D25E-45FB-AF97-1DF31A0FC836}" type="sibTrans" cxnId="{BC86605B-2310-48A4-BA2B-BDFF8D5ADA91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1BC0331-2A49-4E7D-81E4-7432E07F5ACF}" type="pres">
      <dgm:prSet presAssocID="{912D4839-BA0B-4B79-81C4-920DA878B7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042CE6-70FE-44C1-810A-4403414724AF}" type="pres">
      <dgm:prSet presAssocID="{EBE58D6A-FB65-467D-A112-2FB56001B9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86605B-2310-48A4-BA2B-BDFF8D5ADA91}" srcId="{912D4839-BA0B-4B79-81C4-920DA878B742}" destId="{EBE58D6A-FB65-467D-A112-2FB56001B99F}" srcOrd="0" destOrd="0" parTransId="{6B0316D2-79D0-4545-BAD4-349F199F05C7}" sibTransId="{C16427CB-D25E-45FB-AF97-1DF31A0FC836}"/>
    <dgm:cxn modelId="{DC191943-D709-4A9A-87EC-C2595D3E80F5}" type="presOf" srcId="{EBE58D6A-FB65-467D-A112-2FB56001B99F}" destId="{20042CE6-70FE-44C1-810A-4403414724AF}" srcOrd="0" destOrd="0" presId="urn:microsoft.com/office/officeart/2005/8/layout/vList2"/>
    <dgm:cxn modelId="{576B3B70-C866-4BC6-942F-2FD9317D796A}" type="presOf" srcId="{912D4839-BA0B-4B79-81C4-920DA878B742}" destId="{41BC0331-2A49-4E7D-81E4-7432E07F5ACF}" srcOrd="0" destOrd="0" presId="urn:microsoft.com/office/officeart/2005/8/layout/vList2"/>
    <dgm:cxn modelId="{195AB45D-DEE4-40E1-B60C-5B9200647C98}" type="presParOf" srcId="{41BC0331-2A49-4E7D-81E4-7432E07F5ACF}" destId="{20042CE6-70FE-44C1-810A-4403414724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D6AE2-FC91-4861-B2F5-A5C72A1468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9C49C4F-A5CD-4E20-AFC6-B33CA768EDF6}">
      <dgm:prSet custT="1"/>
      <dgm:spPr>
        <a:solidFill>
          <a:srgbClr val="0A86B2"/>
        </a:solidFill>
        <a:ln>
          <a:solidFill>
            <a:srgbClr val="0A86B2"/>
          </a:solidFill>
        </a:ln>
      </dgm:spPr>
      <dgm:t>
        <a:bodyPr/>
        <a:lstStyle/>
        <a:p>
          <a:pPr algn="l">
            <a:lnSpc>
              <a:spcPts val="2400"/>
            </a:lnSpc>
          </a:pPr>
          <a:r>
            <a:rPr lang="pt-BR" sz="2400" dirty="0">
              <a:latin typeface="Calibri" panose="020F0502020204030204" pitchFamily="34" charset="0"/>
              <a:cs typeface="Calibri" panose="020F0502020204030204" pitchFamily="34" charset="0"/>
            </a:rPr>
            <a:t>Aprimoramento das </a:t>
          </a:r>
          <a:r>
            <a:rPr lang="pt-BR" sz="2400" b="1" dirty="0">
              <a:latin typeface="Calibri" panose="020F0502020204030204" pitchFamily="34" charset="0"/>
              <a:cs typeface="Calibri" panose="020F0502020204030204" pitchFamily="34" charset="0"/>
            </a:rPr>
            <a:t>métricas e bases de dados para estimação da intensidade de carbono </a:t>
          </a:r>
          <a:r>
            <a:rPr lang="pt-BR" sz="2400" dirty="0">
              <a:latin typeface="Calibri" panose="020F0502020204030204" pitchFamily="34" charset="0"/>
              <a:cs typeface="Calibri" panose="020F0502020204030204" pitchFamily="34" charset="0"/>
            </a:rPr>
            <a:t>de biocombustíveis (e produtos agrícolas e agroindustriais, no geral)</a:t>
          </a:r>
        </a:p>
        <a:p>
          <a:pPr algn="l">
            <a:lnSpc>
              <a:spcPts val="2400"/>
            </a:lnSpc>
          </a:pPr>
          <a:r>
            <a:rPr lang="pt-BR" sz="2400" dirty="0">
              <a:latin typeface="Calibri" panose="020F0502020204030204" pitchFamily="34" charset="0"/>
              <a:cs typeface="Calibri" panose="020F0502020204030204" pitchFamily="34" charset="0"/>
            </a:rPr>
            <a:t>Aprimoramento dos </a:t>
          </a:r>
          <a:r>
            <a:rPr lang="pt-BR" sz="2400" b="1" dirty="0">
              <a:latin typeface="Calibri" panose="020F0502020204030204" pitchFamily="34" charset="0"/>
              <a:cs typeface="Calibri" panose="020F0502020204030204" pitchFamily="34" charset="0"/>
            </a:rPr>
            <a:t>processos de produção</a:t>
          </a:r>
          <a:r>
            <a:rPr lang="pt-BR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BR" sz="2400" b="1" dirty="0">
              <a:latin typeface="Calibri" panose="020F0502020204030204" pitchFamily="34" charset="0"/>
              <a:cs typeface="Calibri" panose="020F0502020204030204" pitchFamily="34" charset="0"/>
            </a:rPr>
            <a:t>agrícolas, industriais, de insumos e de transporte</a:t>
          </a:r>
          <a:r>
            <a:rPr lang="pt-BR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pt-BR" sz="2400" b="0" dirty="0">
              <a:latin typeface="Calibri" panose="020F0502020204030204" pitchFamily="34" charset="0"/>
              <a:cs typeface="Calibri" panose="020F0502020204030204" pitchFamily="34" charset="0"/>
            </a:rPr>
            <a:t>visando a redução da intensidade de carbono dos biocombustíveis</a:t>
          </a:r>
        </a:p>
      </dgm:t>
    </dgm:pt>
    <dgm:pt modelId="{8E9396AE-0AFA-40C2-9D9B-9DDFA7C17514}" type="parTrans" cxnId="{21E73197-08C5-4467-91C6-54104A7E5BA3}">
      <dgm:prSet/>
      <dgm:spPr/>
      <dgm:t>
        <a:bodyPr/>
        <a:lstStyle/>
        <a:p>
          <a:pPr>
            <a:lnSpc>
              <a:spcPts val="2400"/>
            </a:lnSpc>
          </a:pPr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5E4845-86DC-4204-85F6-07B4CA74E940}" type="sibTrans" cxnId="{21E73197-08C5-4467-91C6-54104A7E5BA3}">
      <dgm:prSet/>
      <dgm:spPr/>
      <dgm:t>
        <a:bodyPr/>
        <a:lstStyle/>
        <a:p>
          <a:pPr>
            <a:lnSpc>
              <a:spcPts val="2400"/>
            </a:lnSpc>
          </a:pPr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D00A3-535C-43EF-9C8D-55F1D22FC8E3}" type="pres">
      <dgm:prSet presAssocID="{275D6AE2-FC91-4861-B2F5-A5C72A1468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D5D731-8508-4B8A-B48F-16067E968078}" type="pres">
      <dgm:prSet presAssocID="{B9C49C4F-A5CD-4E20-AFC6-B33CA768EDF6}" presName="parentText" presStyleLbl="node1" presStyleIdx="0" presStyleCnt="1" custScaleY="17834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E73197-08C5-4467-91C6-54104A7E5BA3}" srcId="{275D6AE2-FC91-4861-B2F5-A5C72A14685B}" destId="{B9C49C4F-A5CD-4E20-AFC6-B33CA768EDF6}" srcOrd="0" destOrd="0" parTransId="{8E9396AE-0AFA-40C2-9D9B-9DDFA7C17514}" sibTransId="{D85E4845-86DC-4204-85F6-07B4CA74E940}"/>
    <dgm:cxn modelId="{EF778094-A9D1-4A07-ABCA-2FC86F0A2845}" type="presOf" srcId="{B9C49C4F-A5CD-4E20-AFC6-B33CA768EDF6}" destId="{67D5D731-8508-4B8A-B48F-16067E968078}" srcOrd="0" destOrd="0" presId="urn:microsoft.com/office/officeart/2005/8/layout/vList2"/>
    <dgm:cxn modelId="{EA22F5FE-ACB6-478A-88D9-CB614D208021}" type="presOf" srcId="{275D6AE2-FC91-4861-B2F5-A5C72A14685B}" destId="{CA8D00A3-535C-43EF-9C8D-55F1D22FC8E3}" srcOrd="0" destOrd="0" presId="urn:microsoft.com/office/officeart/2005/8/layout/vList2"/>
    <dgm:cxn modelId="{76BF9FD5-D200-4984-9683-EA84850B15B1}" type="presParOf" srcId="{CA8D00A3-535C-43EF-9C8D-55F1D22FC8E3}" destId="{67D5D731-8508-4B8A-B48F-16067E9680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D5FD9-D880-40BF-B252-3E532186DFD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F545A6F2-DBF0-47EB-A05F-95CB85459D9F}">
      <dgm:prSet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  <a:cs typeface="Calibri" panose="020F0502020204030204" pitchFamily="34" charset="0"/>
            </a:rPr>
            <a:t>Mercado de fertilizantes</a:t>
          </a:r>
          <a:endParaRPr lang="pt-B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9D23D5-2874-445A-ADA0-91310AC98662}" type="parTrans" cxnId="{95A8CF44-F59E-44A7-9B19-E93EB763115F}">
      <dgm:prSet/>
      <dgm:spPr/>
      <dgm:t>
        <a:bodyPr/>
        <a:lstStyle/>
        <a:p>
          <a:endParaRPr lang="pt-BR"/>
        </a:p>
      </dgm:t>
    </dgm:pt>
    <dgm:pt modelId="{7F9A29A0-5C95-4E6B-B4E1-87BEB13FA7E1}" type="sibTrans" cxnId="{95A8CF44-F59E-44A7-9B19-E93EB763115F}">
      <dgm:prSet/>
      <dgm:spPr/>
      <dgm:t>
        <a:bodyPr/>
        <a:lstStyle/>
        <a:p>
          <a:endParaRPr lang="pt-BR"/>
        </a:p>
      </dgm:t>
    </dgm:pt>
    <dgm:pt modelId="{519B9948-B8E1-4B3D-A810-8B455475A5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 err="1">
              <a:latin typeface="Calibri" panose="020F0502020204030204" pitchFamily="34" charset="0"/>
              <a:cs typeface="Calibri" panose="020F0502020204030204" pitchFamily="34" charset="0"/>
            </a:rPr>
            <a:t>Inoculantes</a:t>
          </a:r>
          <a:endParaRPr lang="pt-BR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7B761C-987F-4AB0-BD11-F934BD689B18}" type="parTrans" cxnId="{8A603D3C-F10A-4F26-8A07-260EEEF5B724}">
      <dgm:prSet/>
      <dgm:spPr/>
      <dgm:t>
        <a:bodyPr/>
        <a:lstStyle/>
        <a:p>
          <a:endParaRPr lang="pt-BR"/>
        </a:p>
      </dgm:t>
    </dgm:pt>
    <dgm:pt modelId="{8A5F5760-3D86-4D86-B0AF-82238CB74DCE}" type="sibTrans" cxnId="{8A603D3C-F10A-4F26-8A07-260EEEF5B724}">
      <dgm:prSet/>
      <dgm:spPr/>
      <dgm:t>
        <a:bodyPr/>
        <a:lstStyle/>
        <a:p>
          <a:endParaRPr lang="pt-BR"/>
        </a:p>
      </dgm:t>
    </dgm:pt>
    <dgm:pt modelId="{DD134A46-0C21-4DEC-8CA8-42EE48FCCDB9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Fertilizantes de liberação lenta</a:t>
          </a:r>
        </a:p>
      </dgm:t>
    </dgm:pt>
    <dgm:pt modelId="{30259396-A81C-4711-8227-7371B04581BB}" type="parTrans" cxnId="{DDC88EF5-2263-470E-A9C1-0516E9166C26}">
      <dgm:prSet/>
      <dgm:spPr/>
      <dgm:t>
        <a:bodyPr/>
        <a:lstStyle/>
        <a:p>
          <a:endParaRPr lang="pt-BR"/>
        </a:p>
      </dgm:t>
    </dgm:pt>
    <dgm:pt modelId="{C784571B-1B96-462D-B91D-E8FD5C103325}" type="sibTrans" cxnId="{DDC88EF5-2263-470E-A9C1-0516E9166C26}">
      <dgm:prSet/>
      <dgm:spPr/>
      <dgm:t>
        <a:bodyPr/>
        <a:lstStyle/>
        <a:p>
          <a:endParaRPr lang="pt-BR"/>
        </a:p>
      </dgm:t>
    </dgm:pt>
    <dgm:pt modelId="{8D3758E1-8C7F-42C3-9F0D-B18E0806DD02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 err="1">
              <a:latin typeface="Calibri" panose="020F0502020204030204" pitchFamily="34" charset="0"/>
              <a:cs typeface="Calibri" panose="020F0502020204030204" pitchFamily="34" charset="0"/>
            </a:rPr>
            <a:t>Organominerais</a:t>
          </a:r>
          <a:endParaRPr lang="pt-BR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1F1FE7-DE78-4ACE-AC65-78328514EC97}" type="parTrans" cxnId="{FF02A699-788D-4F23-8D36-01E663E75647}">
      <dgm:prSet/>
      <dgm:spPr/>
      <dgm:t>
        <a:bodyPr/>
        <a:lstStyle/>
        <a:p>
          <a:endParaRPr lang="pt-BR"/>
        </a:p>
      </dgm:t>
    </dgm:pt>
    <dgm:pt modelId="{33D0DB23-F564-4412-9505-375005FA18A2}" type="sibTrans" cxnId="{FF02A699-788D-4F23-8D36-01E663E75647}">
      <dgm:prSet/>
      <dgm:spPr/>
      <dgm:t>
        <a:bodyPr/>
        <a:lstStyle/>
        <a:p>
          <a:endParaRPr lang="pt-BR"/>
        </a:p>
      </dgm:t>
    </dgm:pt>
    <dgm:pt modelId="{FFE77FEE-D6A8-4F3D-A1A9-41456C31F84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Ativos Biológicos</a:t>
          </a:r>
        </a:p>
      </dgm:t>
    </dgm:pt>
    <dgm:pt modelId="{3A532AAC-3619-4E67-AECD-A14198E371DF}" type="parTrans" cxnId="{F8D86D8B-307A-4451-8DE3-8F77B71DDF30}">
      <dgm:prSet/>
      <dgm:spPr/>
      <dgm:t>
        <a:bodyPr/>
        <a:lstStyle/>
        <a:p>
          <a:endParaRPr lang="pt-BR"/>
        </a:p>
      </dgm:t>
    </dgm:pt>
    <dgm:pt modelId="{80142229-063C-47AD-8676-35E18E4A528D}" type="sibTrans" cxnId="{F8D86D8B-307A-4451-8DE3-8F77B71DDF30}">
      <dgm:prSet/>
      <dgm:spPr/>
      <dgm:t>
        <a:bodyPr/>
        <a:lstStyle/>
        <a:p>
          <a:endParaRPr lang="pt-BR"/>
        </a:p>
      </dgm:t>
    </dgm:pt>
    <dgm:pt modelId="{5B524776-EB25-4C25-934E-E06710A6326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FBN</a:t>
          </a:r>
        </a:p>
      </dgm:t>
    </dgm:pt>
    <dgm:pt modelId="{EFD4BBB2-51C9-4127-ADD5-0CBA2B43E1B1}" type="parTrans" cxnId="{5D8309B8-47E6-4894-A5E6-98B5B6EA8B2B}">
      <dgm:prSet/>
      <dgm:spPr/>
      <dgm:t>
        <a:bodyPr/>
        <a:lstStyle/>
        <a:p>
          <a:endParaRPr lang="pt-BR"/>
        </a:p>
      </dgm:t>
    </dgm:pt>
    <dgm:pt modelId="{83ED8196-9AA8-4AED-98A7-67730CA4110E}" type="sibTrans" cxnId="{5D8309B8-47E6-4894-A5E6-98B5B6EA8B2B}">
      <dgm:prSet/>
      <dgm:spPr/>
      <dgm:t>
        <a:bodyPr/>
        <a:lstStyle/>
        <a:p>
          <a:endParaRPr lang="pt-BR"/>
        </a:p>
      </dgm:t>
    </dgm:pt>
    <dgm:pt modelId="{638D4655-DADB-4BD7-A401-D6A8F2C6D9C5}" type="pres">
      <dgm:prSet presAssocID="{BB8D5FD9-D880-40BF-B252-3E532186DF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068AA0-1D45-4097-ADFB-A4965BBA4EC1}" type="pres">
      <dgm:prSet presAssocID="{F545A6F2-DBF0-47EB-A05F-95CB85459D9F}" presName="parentText" presStyleLbl="node1" presStyleIdx="0" presStyleCnt="1" custScaleY="44471" custLinFactNeighborY="-538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AB7138-00EA-4577-AA87-4D06C4B7602C}" type="pres">
      <dgm:prSet presAssocID="{F545A6F2-DBF0-47EB-A05F-95CB85459D9F}" presName="childText" presStyleLbl="revTx" presStyleIdx="0" presStyleCnt="1" custLinFactNeighborY="-4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48D319-BA02-4083-8E06-4F3E7882676A}" type="presOf" srcId="{BB8D5FD9-D880-40BF-B252-3E532186DFD1}" destId="{638D4655-DADB-4BD7-A401-D6A8F2C6D9C5}" srcOrd="0" destOrd="0" presId="urn:microsoft.com/office/officeart/2005/8/layout/vList2"/>
    <dgm:cxn modelId="{C483E0A4-6BBA-4573-A3D2-D1A35F653D0D}" type="presOf" srcId="{FFE77FEE-D6A8-4F3D-A1A9-41456C31F841}" destId="{9FAB7138-00EA-4577-AA87-4D06C4B7602C}" srcOrd="0" destOrd="3" presId="urn:microsoft.com/office/officeart/2005/8/layout/vList2"/>
    <dgm:cxn modelId="{95A8CF44-F59E-44A7-9B19-E93EB763115F}" srcId="{BB8D5FD9-D880-40BF-B252-3E532186DFD1}" destId="{F545A6F2-DBF0-47EB-A05F-95CB85459D9F}" srcOrd="0" destOrd="0" parTransId="{139D23D5-2874-445A-ADA0-91310AC98662}" sibTransId="{7F9A29A0-5C95-4E6B-B4E1-87BEB13FA7E1}"/>
    <dgm:cxn modelId="{FF02A699-788D-4F23-8D36-01E663E75647}" srcId="{F545A6F2-DBF0-47EB-A05F-95CB85459D9F}" destId="{8D3758E1-8C7F-42C3-9F0D-B18E0806DD02}" srcOrd="2" destOrd="0" parTransId="{CE1F1FE7-DE78-4ACE-AC65-78328514EC97}" sibTransId="{33D0DB23-F564-4412-9505-375005FA18A2}"/>
    <dgm:cxn modelId="{F8D86D8B-307A-4451-8DE3-8F77B71DDF30}" srcId="{F545A6F2-DBF0-47EB-A05F-95CB85459D9F}" destId="{FFE77FEE-D6A8-4F3D-A1A9-41456C31F841}" srcOrd="3" destOrd="0" parTransId="{3A532AAC-3619-4E67-AECD-A14198E371DF}" sibTransId="{80142229-063C-47AD-8676-35E18E4A528D}"/>
    <dgm:cxn modelId="{61C36BFE-4D4D-4745-83CB-68601B61EE2B}" type="presOf" srcId="{519B9948-B8E1-4B3D-A810-8B455475A5FC}" destId="{9FAB7138-00EA-4577-AA87-4D06C4B7602C}" srcOrd="0" destOrd="0" presId="urn:microsoft.com/office/officeart/2005/8/layout/vList2"/>
    <dgm:cxn modelId="{BFC037C1-4EC9-4EB5-B959-0C37135500BB}" type="presOf" srcId="{8D3758E1-8C7F-42C3-9F0D-B18E0806DD02}" destId="{9FAB7138-00EA-4577-AA87-4D06C4B7602C}" srcOrd="0" destOrd="2" presId="urn:microsoft.com/office/officeart/2005/8/layout/vList2"/>
    <dgm:cxn modelId="{8A603D3C-F10A-4F26-8A07-260EEEF5B724}" srcId="{F545A6F2-DBF0-47EB-A05F-95CB85459D9F}" destId="{519B9948-B8E1-4B3D-A810-8B455475A5FC}" srcOrd="0" destOrd="0" parTransId="{F87B761C-987F-4AB0-BD11-F934BD689B18}" sibTransId="{8A5F5760-3D86-4D86-B0AF-82238CB74DCE}"/>
    <dgm:cxn modelId="{ACD65AED-655B-4766-B81F-B2D459149267}" type="presOf" srcId="{F545A6F2-DBF0-47EB-A05F-95CB85459D9F}" destId="{C8068AA0-1D45-4097-ADFB-A4965BBA4EC1}" srcOrd="0" destOrd="0" presId="urn:microsoft.com/office/officeart/2005/8/layout/vList2"/>
    <dgm:cxn modelId="{2790DF5D-1080-4E7A-8F67-517A37AD4BB9}" type="presOf" srcId="{5B524776-EB25-4C25-934E-E06710A63267}" destId="{9FAB7138-00EA-4577-AA87-4D06C4B7602C}" srcOrd="0" destOrd="4" presId="urn:microsoft.com/office/officeart/2005/8/layout/vList2"/>
    <dgm:cxn modelId="{DDC88EF5-2263-470E-A9C1-0516E9166C26}" srcId="{F545A6F2-DBF0-47EB-A05F-95CB85459D9F}" destId="{DD134A46-0C21-4DEC-8CA8-42EE48FCCDB9}" srcOrd="1" destOrd="0" parTransId="{30259396-A81C-4711-8227-7371B04581BB}" sibTransId="{C784571B-1B96-462D-B91D-E8FD5C103325}"/>
    <dgm:cxn modelId="{5D8309B8-47E6-4894-A5E6-98B5B6EA8B2B}" srcId="{F545A6F2-DBF0-47EB-A05F-95CB85459D9F}" destId="{5B524776-EB25-4C25-934E-E06710A63267}" srcOrd="4" destOrd="0" parTransId="{EFD4BBB2-51C9-4127-ADD5-0CBA2B43E1B1}" sibTransId="{83ED8196-9AA8-4AED-98A7-67730CA4110E}"/>
    <dgm:cxn modelId="{B0E08CF9-EF24-4D1B-9BBC-2B2E6C665582}" type="presOf" srcId="{DD134A46-0C21-4DEC-8CA8-42EE48FCCDB9}" destId="{9FAB7138-00EA-4577-AA87-4D06C4B7602C}" srcOrd="0" destOrd="1" presId="urn:microsoft.com/office/officeart/2005/8/layout/vList2"/>
    <dgm:cxn modelId="{8FB24EFD-BC44-4440-B10C-C0FAE56F2E24}" type="presParOf" srcId="{638D4655-DADB-4BD7-A401-D6A8F2C6D9C5}" destId="{C8068AA0-1D45-4097-ADFB-A4965BBA4EC1}" srcOrd="0" destOrd="0" presId="urn:microsoft.com/office/officeart/2005/8/layout/vList2"/>
    <dgm:cxn modelId="{61983DF0-D15E-4F73-942C-7ECBACC3D767}" type="presParOf" srcId="{638D4655-DADB-4BD7-A401-D6A8F2C6D9C5}" destId="{9FAB7138-00EA-4577-AA87-4D06C4B7602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8FD52-7F16-4652-B19E-4460C9BEA57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6167C743-A628-4118-93D5-33D42288E40E}">
      <dgm:prSet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  <a:cs typeface="Calibri" panose="020F0502020204030204" pitchFamily="34" charset="0"/>
            </a:rPr>
            <a:t>Mercado de biomassa</a:t>
          </a:r>
          <a:endParaRPr lang="pt-B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975020-FDC9-4151-8D8D-1CC5A1AEB10D}" type="parTrans" cxnId="{D1E85389-9016-4DDD-9B2C-6C9077BAEBC2}">
      <dgm:prSet/>
      <dgm:spPr/>
      <dgm:t>
        <a:bodyPr/>
        <a:lstStyle/>
        <a:p>
          <a:endParaRPr lang="pt-BR"/>
        </a:p>
      </dgm:t>
    </dgm:pt>
    <dgm:pt modelId="{46DDAEBD-DB47-4006-9201-A4155615046A}" type="sibTrans" cxnId="{D1E85389-9016-4DDD-9B2C-6C9077BAEBC2}">
      <dgm:prSet/>
      <dgm:spPr/>
      <dgm:t>
        <a:bodyPr/>
        <a:lstStyle/>
        <a:p>
          <a:endParaRPr lang="pt-BR"/>
        </a:p>
      </dgm:t>
    </dgm:pt>
    <dgm:pt modelId="{9903B2D1-7C0E-4220-9EB5-A2340A38171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Produtividade e disponibilidade</a:t>
          </a:r>
        </a:p>
      </dgm:t>
    </dgm:pt>
    <dgm:pt modelId="{E6E901CB-735A-4100-8A70-34AAE002C5D5}" type="parTrans" cxnId="{7C85A2A3-E76E-4FDA-AD00-224771448973}">
      <dgm:prSet/>
      <dgm:spPr/>
      <dgm:t>
        <a:bodyPr/>
        <a:lstStyle/>
        <a:p>
          <a:endParaRPr lang="pt-BR"/>
        </a:p>
      </dgm:t>
    </dgm:pt>
    <dgm:pt modelId="{F0A94C8E-45B0-4923-9B25-40868FCBCC74}" type="sibTrans" cxnId="{7C85A2A3-E76E-4FDA-AD00-224771448973}">
      <dgm:prSet/>
      <dgm:spPr/>
      <dgm:t>
        <a:bodyPr/>
        <a:lstStyle/>
        <a:p>
          <a:endParaRPr lang="pt-BR"/>
        </a:p>
      </dgm:t>
    </dgm:pt>
    <dgm:pt modelId="{9AAC5ABA-7777-4DAB-9CB8-94EAF61BCAFB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Resíduos</a:t>
          </a:r>
        </a:p>
      </dgm:t>
    </dgm:pt>
    <dgm:pt modelId="{1035CA7D-8006-4D20-94C8-C960CB70D9DA}" type="parTrans" cxnId="{C1CD2B37-6C19-4439-A439-4A0DD6A67E3E}">
      <dgm:prSet/>
      <dgm:spPr/>
      <dgm:t>
        <a:bodyPr/>
        <a:lstStyle/>
        <a:p>
          <a:endParaRPr lang="pt-BR"/>
        </a:p>
      </dgm:t>
    </dgm:pt>
    <dgm:pt modelId="{90E2D518-7F14-4155-9366-71B6258A4735}" type="sibTrans" cxnId="{C1CD2B37-6C19-4439-A439-4A0DD6A67E3E}">
      <dgm:prSet/>
      <dgm:spPr/>
      <dgm:t>
        <a:bodyPr/>
        <a:lstStyle/>
        <a:p>
          <a:endParaRPr lang="pt-BR"/>
        </a:p>
      </dgm:t>
    </dgm:pt>
    <dgm:pt modelId="{9CDDC4BB-2B83-4D5C-B9EC-3F4B6EDB702D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Integração de cadeias </a:t>
          </a:r>
        </a:p>
      </dgm:t>
    </dgm:pt>
    <dgm:pt modelId="{EFFE736C-A8AF-4C32-AC5B-26FC6DB892E7}" type="parTrans" cxnId="{3B356293-414E-4A39-AC5D-3AD4C49F3677}">
      <dgm:prSet/>
      <dgm:spPr/>
      <dgm:t>
        <a:bodyPr/>
        <a:lstStyle/>
        <a:p>
          <a:endParaRPr lang="pt-BR"/>
        </a:p>
      </dgm:t>
    </dgm:pt>
    <dgm:pt modelId="{B240B022-0AC9-4ED7-9436-7FD7A6A4A863}" type="sibTrans" cxnId="{3B356293-414E-4A39-AC5D-3AD4C49F3677}">
      <dgm:prSet/>
      <dgm:spPr/>
      <dgm:t>
        <a:bodyPr/>
        <a:lstStyle/>
        <a:p>
          <a:endParaRPr lang="pt-BR"/>
        </a:p>
      </dgm:t>
    </dgm:pt>
    <dgm:pt modelId="{1EB2705B-3166-4343-B422-556F84AFD09F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Regionalização e zoneamento</a:t>
          </a:r>
        </a:p>
      </dgm:t>
    </dgm:pt>
    <dgm:pt modelId="{E6E27BCE-1AC7-4C51-A656-A8F7B496F464}" type="parTrans" cxnId="{396CC9F9-B309-4761-AD06-EF3281D184AA}">
      <dgm:prSet/>
      <dgm:spPr/>
      <dgm:t>
        <a:bodyPr/>
        <a:lstStyle/>
        <a:p>
          <a:endParaRPr lang="pt-BR"/>
        </a:p>
      </dgm:t>
    </dgm:pt>
    <dgm:pt modelId="{28BDE941-1398-4D79-B75B-9D90DA1139E9}" type="sibTrans" cxnId="{396CC9F9-B309-4761-AD06-EF3281D184AA}">
      <dgm:prSet/>
      <dgm:spPr/>
      <dgm:t>
        <a:bodyPr/>
        <a:lstStyle/>
        <a:p>
          <a:endParaRPr lang="pt-BR"/>
        </a:p>
      </dgm:t>
    </dgm:pt>
    <dgm:pt modelId="{D2BFCBD5-2215-4297-9005-39E23E93E7C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Novas biomassas: diversificação</a:t>
          </a:r>
        </a:p>
      </dgm:t>
    </dgm:pt>
    <dgm:pt modelId="{7A9063F0-1688-4FDC-B5DA-12A6BE83AE59}" type="parTrans" cxnId="{0D257777-0D87-438D-A2AA-1563C726A021}">
      <dgm:prSet/>
      <dgm:spPr/>
      <dgm:t>
        <a:bodyPr/>
        <a:lstStyle/>
        <a:p>
          <a:endParaRPr lang="pt-BR"/>
        </a:p>
      </dgm:t>
    </dgm:pt>
    <dgm:pt modelId="{33E3643C-AE4F-403A-91FD-8813557E7D9E}" type="sibTrans" cxnId="{0D257777-0D87-438D-A2AA-1563C726A021}">
      <dgm:prSet/>
      <dgm:spPr/>
      <dgm:t>
        <a:bodyPr/>
        <a:lstStyle/>
        <a:p>
          <a:endParaRPr lang="pt-BR"/>
        </a:p>
      </dgm:t>
    </dgm:pt>
    <dgm:pt modelId="{B6339A36-19AE-418A-9734-013E9F25656A}" type="pres">
      <dgm:prSet presAssocID="{F628FD52-7F16-4652-B19E-4460C9BEA5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F51964A-BFC6-4855-A561-76980619AB63}" type="pres">
      <dgm:prSet presAssocID="{6167C743-A628-4118-93D5-33D42288E40E}" presName="parentText" presStyleLbl="node1" presStyleIdx="0" presStyleCnt="1" custScaleY="443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612281-EE64-41F0-A8C7-592D9A9E64B8}" type="pres">
      <dgm:prSet presAssocID="{6167C743-A628-4118-93D5-33D42288E40E}" presName="childText" presStyleLbl="revTx" presStyleIdx="0" presStyleCnt="1" custLinFactNeighborY="16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E576BDB-D314-4578-BB99-2E2F96875D91}" type="presOf" srcId="{D2BFCBD5-2215-4297-9005-39E23E93E7CC}" destId="{6F612281-EE64-41F0-A8C7-592D9A9E64B8}" srcOrd="0" destOrd="1" presId="urn:microsoft.com/office/officeart/2005/8/layout/vList2"/>
    <dgm:cxn modelId="{0D9FC7B7-AB79-4A0A-836E-B019D33CB1BB}" type="presOf" srcId="{F628FD52-7F16-4652-B19E-4460C9BEA577}" destId="{B6339A36-19AE-418A-9734-013E9F25656A}" srcOrd="0" destOrd="0" presId="urn:microsoft.com/office/officeart/2005/8/layout/vList2"/>
    <dgm:cxn modelId="{51C83EDF-76E3-4F24-8F7A-4437FC62BB4F}" type="presOf" srcId="{9AAC5ABA-7777-4DAB-9CB8-94EAF61BCAFB}" destId="{6F612281-EE64-41F0-A8C7-592D9A9E64B8}" srcOrd="0" destOrd="2" presId="urn:microsoft.com/office/officeart/2005/8/layout/vList2"/>
    <dgm:cxn modelId="{A7C884D8-A123-4D96-8F73-C84E4E0674D4}" type="presOf" srcId="{9903B2D1-7C0E-4220-9EB5-A2340A381710}" destId="{6F612281-EE64-41F0-A8C7-592D9A9E64B8}" srcOrd="0" destOrd="0" presId="urn:microsoft.com/office/officeart/2005/8/layout/vList2"/>
    <dgm:cxn modelId="{C1CD2B37-6C19-4439-A439-4A0DD6A67E3E}" srcId="{6167C743-A628-4118-93D5-33D42288E40E}" destId="{9AAC5ABA-7777-4DAB-9CB8-94EAF61BCAFB}" srcOrd="2" destOrd="0" parTransId="{1035CA7D-8006-4D20-94C8-C960CB70D9DA}" sibTransId="{90E2D518-7F14-4155-9366-71B6258A4735}"/>
    <dgm:cxn modelId="{2D210C71-F163-4270-98A6-8181E490AFC8}" type="presOf" srcId="{6167C743-A628-4118-93D5-33D42288E40E}" destId="{FF51964A-BFC6-4855-A561-76980619AB63}" srcOrd="0" destOrd="0" presId="urn:microsoft.com/office/officeart/2005/8/layout/vList2"/>
    <dgm:cxn modelId="{396CC9F9-B309-4761-AD06-EF3281D184AA}" srcId="{6167C743-A628-4118-93D5-33D42288E40E}" destId="{1EB2705B-3166-4343-B422-556F84AFD09F}" srcOrd="4" destOrd="0" parTransId="{E6E27BCE-1AC7-4C51-A656-A8F7B496F464}" sibTransId="{28BDE941-1398-4D79-B75B-9D90DA1139E9}"/>
    <dgm:cxn modelId="{0D257777-0D87-438D-A2AA-1563C726A021}" srcId="{6167C743-A628-4118-93D5-33D42288E40E}" destId="{D2BFCBD5-2215-4297-9005-39E23E93E7CC}" srcOrd="1" destOrd="0" parTransId="{7A9063F0-1688-4FDC-B5DA-12A6BE83AE59}" sibTransId="{33E3643C-AE4F-403A-91FD-8813557E7D9E}"/>
    <dgm:cxn modelId="{D1E85389-9016-4DDD-9B2C-6C9077BAEBC2}" srcId="{F628FD52-7F16-4652-B19E-4460C9BEA577}" destId="{6167C743-A628-4118-93D5-33D42288E40E}" srcOrd="0" destOrd="0" parTransId="{F9975020-FDC9-4151-8D8D-1CC5A1AEB10D}" sibTransId="{46DDAEBD-DB47-4006-9201-A4155615046A}"/>
    <dgm:cxn modelId="{3B356293-414E-4A39-AC5D-3AD4C49F3677}" srcId="{6167C743-A628-4118-93D5-33D42288E40E}" destId="{9CDDC4BB-2B83-4D5C-B9EC-3F4B6EDB702D}" srcOrd="3" destOrd="0" parTransId="{EFFE736C-A8AF-4C32-AC5B-26FC6DB892E7}" sibTransId="{B240B022-0AC9-4ED7-9436-7FD7A6A4A863}"/>
    <dgm:cxn modelId="{29763FF8-48B7-4099-96EE-FC71D1EEC69A}" type="presOf" srcId="{1EB2705B-3166-4343-B422-556F84AFD09F}" destId="{6F612281-EE64-41F0-A8C7-592D9A9E64B8}" srcOrd="0" destOrd="4" presId="urn:microsoft.com/office/officeart/2005/8/layout/vList2"/>
    <dgm:cxn modelId="{459BD768-146A-4C60-91EC-A0F0D422C033}" type="presOf" srcId="{9CDDC4BB-2B83-4D5C-B9EC-3F4B6EDB702D}" destId="{6F612281-EE64-41F0-A8C7-592D9A9E64B8}" srcOrd="0" destOrd="3" presId="urn:microsoft.com/office/officeart/2005/8/layout/vList2"/>
    <dgm:cxn modelId="{7C85A2A3-E76E-4FDA-AD00-224771448973}" srcId="{6167C743-A628-4118-93D5-33D42288E40E}" destId="{9903B2D1-7C0E-4220-9EB5-A2340A381710}" srcOrd="0" destOrd="0" parTransId="{E6E901CB-735A-4100-8A70-34AAE002C5D5}" sibTransId="{F0A94C8E-45B0-4923-9B25-40868FCBCC74}"/>
    <dgm:cxn modelId="{75C5EAA2-1C40-4AB5-AAAC-C4330E27FB68}" type="presParOf" srcId="{B6339A36-19AE-418A-9734-013E9F25656A}" destId="{FF51964A-BFC6-4855-A561-76980619AB63}" srcOrd="0" destOrd="0" presId="urn:microsoft.com/office/officeart/2005/8/layout/vList2"/>
    <dgm:cxn modelId="{DB154907-9769-478E-A8DB-081E8C98EBBF}" type="presParOf" srcId="{B6339A36-19AE-418A-9734-013E9F25656A}" destId="{6F612281-EE64-41F0-A8C7-592D9A9E64B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365886-815A-442D-BA72-163334E7D19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7FEAD22-ABE8-43FB-AB1C-7C14A6639715}">
      <dgm:prSet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  <a:cs typeface="Calibri" panose="020F0502020204030204" pitchFamily="34" charset="0"/>
            </a:rPr>
            <a:t>Mercado de maquinário</a:t>
          </a:r>
          <a:endParaRPr lang="pt-B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8F99F2-6B94-4F40-A08B-C98ACCF62522}" type="parTrans" cxnId="{4AEFA7A7-CFB0-4565-80EC-F2B8C02D01CE}">
      <dgm:prSet/>
      <dgm:spPr/>
      <dgm:t>
        <a:bodyPr/>
        <a:lstStyle/>
        <a:p>
          <a:endParaRPr lang="pt-BR"/>
        </a:p>
      </dgm:t>
    </dgm:pt>
    <dgm:pt modelId="{5B490F37-16C1-407D-95BE-23CA496F4FCA}" type="sibTrans" cxnId="{4AEFA7A7-CFB0-4565-80EC-F2B8C02D01CE}">
      <dgm:prSet/>
      <dgm:spPr/>
      <dgm:t>
        <a:bodyPr/>
        <a:lstStyle/>
        <a:p>
          <a:endParaRPr lang="pt-BR"/>
        </a:p>
      </dgm:t>
    </dgm:pt>
    <dgm:pt modelId="{854FB701-B73B-41B6-98E1-AA7140C02D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Uso de biocombustíveis</a:t>
          </a:r>
        </a:p>
      </dgm:t>
    </dgm:pt>
    <dgm:pt modelId="{B37547DB-3C54-4480-9122-110FFCA7BFA4}" type="parTrans" cxnId="{B45ADD9D-2DB2-48C4-96D3-F4EF4765E788}">
      <dgm:prSet/>
      <dgm:spPr/>
      <dgm:t>
        <a:bodyPr/>
        <a:lstStyle/>
        <a:p>
          <a:endParaRPr lang="pt-BR"/>
        </a:p>
      </dgm:t>
    </dgm:pt>
    <dgm:pt modelId="{E4AF6458-316C-40E7-AF40-DDF15BFFCC55}" type="sibTrans" cxnId="{B45ADD9D-2DB2-48C4-96D3-F4EF4765E788}">
      <dgm:prSet/>
      <dgm:spPr/>
      <dgm:t>
        <a:bodyPr/>
        <a:lstStyle/>
        <a:p>
          <a:endParaRPr lang="pt-BR"/>
        </a:p>
      </dgm:t>
    </dgm:pt>
    <dgm:pt modelId="{4CA2F16F-28BB-44C5-AED2-0C430BA8D898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Mais leves</a:t>
          </a:r>
        </a:p>
      </dgm:t>
    </dgm:pt>
    <dgm:pt modelId="{CAFAC97F-38FE-490B-AF04-9DD31FD7AABC}" type="parTrans" cxnId="{E13C9AD4-E63D-4983-9C0F-BE4101FFE70F}">
      <dgm:prSet/>
      <dgm:spPr/>
      <dgm:t>
        <a:bodyPr/>
        <a:lstStyle/>
        <a:p>
          <a:endParaRPr lang="pt-BR"/>
        </a:p>
      </dgm:t>
    </dgm:pt>
    <dgm:pt modelId="{4CBCAF1F-51D0-485B-B356-82AF8DCA409A}" type="sibTrans" cxnId="{E13C9AD4-E63D-4983-9C0F-BE4101FFE70F}">
      <dgm:prSet/>
      <dgm:spPr/>
      <dgm:t>
        <a:bodyPr/>
        <a:lstStyle/>
        <a:p>
          <a:endParaRPr lang="pt-BR"/>
        </a:p>
      </dgm:t>
    </dgm:pt>
    <dgm:pt modelId="{2590BEEA-AD0B-4804-A12A-079E377F5B6B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Operações conjuntas</a:t>
          </a:r>
        </a:p>
      </dgm:t>
    </dgm:pt>
    <dgm:pt modelId="{FE1AA8C1-A9EE-4645-A897-7DA389897006}" type="parTrans" cxnId="{B7703B42-BAA7-4568-AE11-3BC67249BDE7}">
      <dgm:prSet/>
      <dgm:spPr/>
      <dgm:t>
        <a:bodyPr/>
        <a:lstStyle/>
        <a:p>
          <a:endParaRPr lang="pt-BR"/>
        </a:p>
      </dgm:t>
    </dgm:pt>
    <dgm:pt modelId="{9B1C1A8A-600E-44D4-BA12-51CC04DC0300}" type="sibTrans" cxnId="{B7703B42-BAA7-4568-AE11-3BC67249BDE7}">
      <dgm:prSet/>
      <dgm:spPr/>
      <dgm:t>
        <a:bodyPr/>
        <a:lstStyle/>
        <a:p>
          <a:endParaRPr lang="pt-BR"/>
        </a:p>
      </dgm:t>
    </dgm:pt>
    <dgm:pt modelId="{403D9751-2248-405C-AD54-771370A92E4D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Controle e monitoramento de parâmetros de consumo</a:t>
          </a:r>
        </a:p>
      </dgm:t>
    </dgm:pt>
    <dgm:pt modelId="{2B523628-F213-4C79-BE7B-AFA9CEE03F4B}" type="parTrans" cxnId="{68B4197F-1A2A-44BF-AA53-249F80B81318}">
      <dgm:prSet/>
      <dgm:spPr/>
      <dgm:t>
        <a:bodyPr/>
        <a:lstStyle/>
        <a:p>
          <a:endParaRPr lang="pt-BR"/>
        </a:p>
      </dgm:t>
    </dgm:pt>
    <dgm:pt modelId="{EA361F27-0C63-4492-8B6A-426B25B67529}" type="sibTrans" cxnId="{68B4197F-1A2A-44BF-AA53-249F80B81318}">
      <dgm:prSet/>
      <dgm:spPr/>
      <dgm:t>
        <a:bodyPr/>
        <a:lstStyle/>
        <a:p>
          <a:endParaRPr lang="pt-BR"/>
        </a:p>
      </dgm:t>
    </dgm:pt>
    <dgm:pt modelId="{8E4BE967-3D0E-4C6E-81AA-322D3D0781A3}" type="pres">
      <dgm:prSet presAssocID="{89365886-815A-442D-BA72-163334E7D1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6AB3A2-06D8-4F6B-8EA1-95640EAC24FA}" type="pres">
      <dgm:prSet presAssocID="{77FEAD22-ABE8-43FB-AB1C-7C14A6639715}" presName="parentText" presStyleLbl="node1" presStyleIdx="0" presStyleCnt="1" custScaleY="44471" custLinFactNeighborY="-204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146770-42E5-485C-9C42-F7A7AC5F1E1F}" type="pres">
      <dgm:prSet presAssocID="{77FEAD22-ABE8-43FB-AB1C-7C14A663971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11BB749-D98F-45A4-BF77-065A256870EC}" type="presOf" srcId="{4CA2F16F-28BB-44C5-AED2-0C430BA8D898}" destId="{04146770-42E5-485C-9C42-F7A7AC5F1E1F}" srcOrd="0" destOrd="1" presId="urn:microsoft.com/office/officeart/2005/8/layout/vList2"/>
    <dgm:cxn modelId="{0025C79D-6F27-454A-A755-841FC5B0545E}" type="presOf" srcId="{854FB701-B73B-41B6-98E1-AA7140C02DA1}" destId="{04146770-42E5-485C-9C42-F7A7AC5F1E1F}" srcOrd="0" destOrd="0" presId="urn:microsoft.com/office/officeart/2005/8/layout/vList2"/>
    <dgm:cxn modelId="{4AEFA7A7-CFB0-4565-80EC-F2B8C02D01CE}" srcId="{89365886-815A-442D-BA72-163334E7D19B}" destId="{77FEAD22-ABE8-43FB-AB1C-7C14A6639715}" srcOrd="0" destOrd="0" parTransId="{4D8F99F2-6B94-4F40-A08B-C98ACCF62522}" sibTransId="{5B490F37-16C1-407D-95BE-23CA496F4FCA}"/>
    <dgm:cxn modelId="{B45ADD9D-2DB2-48C4-96D3-F4EF4765E788}" srcId="{77FEAD22-ABE8-43FB-AB1C-7C14A6639715}" destId="{854FB701-B73B-41B6-98E1-AA7140C02DA1}" srcOrd="0" destOrd="0" parTransId="{B37547DB-3C54-4480-9122-110FFCA7BFA4}" sibTransId="{E4AF6458-316C-40E7-AF40-DDF15BFFCC55}"/>
    <dgm:cxn modelId="{F23A622A-BE59-4529-BF84-A3ABE1E6DE18}" type="presOf" srcId="{77FEAD22-ABE8-43FB-AB1C-7C14A6639715}" destId="{A76AB3A2-06D8-4F6B-8EA1-95640EAC24FA}" srcOrd="0" destOrd="0" presId="urn:microsoft.com/office/officeart/2005/8/layout/vList2"/>
    <dgm:cxn modelId="{23E8ACCD-1F52-4382-AE58-B4AFBDCBE98C}" type="presOf" srcId="{2590BEEA-AD0B-4804-A12A-079E377F5B6B}" destId="{04146770-42E5-485C-9C42-F7A7AC5F1E1F}" srcOrd="0" destOrd="2" presId="urn:microsoft.com/office/officeart/2005/8/layout/vList2"/>
    <dgm:cxn modelId="{A04E4EBC-EE2F-4CF2-ACAA-C3C8A09648FA}" type="presOf" srcId="{403D9751-2248-405C-AD54-771370A92E4D}" destId="{04146770-42E5-485C-9C42-F7A7AC5F1E1F}" srcOrd="0" destOrd="3" presId="urn:microsoft.com/office/officeart/2005/8/layout/vList2"/>
    <dgm:cxn modelId="{E13C9AD4-E63D-4983-9C0F-BE4101FFE70F}" srcId="{77FEAD22-ABE8-43FB-AB1C-7C14A6639715}" destId="{4CA2F16F-28BB-44C5-AED2-0C430BA8D898}" srcOrd="1" destOrd="0" parTransId="{CAFAC97F-38FE-490B-AF04-9DD31FD7AABC}" sibTransId="{4CBCAF1F-51D0-485B-B356-82AF8DCA409A}"/>
    <dgm:cxn modelId="{8386705C-31F6-4EF2-9AF7-E78AC22F8ED1}" type="presOf" srcId="{89365886-815A-442D-BA72-163334E7D19B}" destId="{8E4BE967-3D0E-4C6E-81AA-322D3D0781A3}" srcOrd="0" destOrd="0" presId="urn:microsoft.com/office/officeart/2005/8/layout/vList2"/>
    <dgm:cxn modelId="{B7703B42-BAA7-4568-AE11-3BC67249BDE7}" srcId="{77FEAD22-ABE8-43FB-AB1C-7C14A6639715}" destId="{2590BEEA-AD0B-4804-A12A-079E377F5B6B}" srcOrd="2" destOrd="0" parTransId="{FE1AA8C1-A9EE-4645-A897-7DA389897006}" sibTransId="{9B1C1A8A-600E-44D4-BA12-51CC04DC0300}"/>
    <dgm:cxn modelId="{68B4197F-1A2A-44BF-AA53-249F80B81318}" srcId="{77FEAD22-ABE8-43FB-AB1C-7C14A6639715}" destId="{403D9751-2248-405C-AD54-771370A92E4D}" srcOrd="3" destOrd="0" parTransId="{2B523628-F213-4C79-BE7B-AFA9CEE03F4B}" sibTransId="{EA361F27-0C63-4492-8B6A-426B25B67529}"/>
    <dgm:cxn modelId="{D0160F4A-33C4-47B7-9C12-FDF80E6C4FA3}" type="presParOf" srcId="{8E4BE967-3D0E-4C6E-81AA-322D3D0781A3}" destId="{A76AB3A2-06D8-4F6B-8EA1-95640EAC24FA}" srcOrd="0" destOrd="0" presId="urn:microsoft.com/office/officeart/2005/8/layout/vList2"/>
    <dgm:cxn modelId="{04F1E3B6-BEFC-4AEF-BB2A-F858572CA323}" type="presParOf" srcId="{8E4BE967-3D0E-4C6E-81AA-322D3D0781A3}" destId="{04146770-42E5-485C-9C42-F7A7AC5F1E1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867C95-CC64-4248-AB03-6D5A1CE418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8DB2190-3956-4DFE-859D-7158863DDF0A}">
      <dgm:prSet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  <a:cs typeface="Calibri" panose="020F0502020204030204" pitchFamily="34" charset="0"/>
            </a:rPr>
            <a:t>Insumos Industriais</a:t>
          </a:r>
          <a:endParaRPr lang="pt-B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D2E5F1-3E02-446B-AD9F-49FB18EF6E8B}" type="parTrans" cxnId="{1687BAD8-E80C-424C-BAC4-EF0FCEF9F819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4B86C7-E53F-4534-8AE9-11B3A583A464}" type="sibTrans" cxnId="{1687BAD8-E80C-424C-BAC4-EF0FCEF9F819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426755-723D-497A-BCE4-BF257F3979F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Enzimas</a:t>
          </a:r>
        </a:p>
      </dgm:t>
    </dgm:pt>
    <dgm:pt modelId="{886C0839-0F41-42FA-95AF-4286FD84E0E3}" type="parTrans" cxnId="{082D1D0B-36EE-4698-943C-00E7C1C90C57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8F26FF-97A0-4EB2-8376-95CEA8C450E1}" type="sibTrans" cxnId="{082D1D0B-36EE-4698-943C-00E7C1C90C57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054F9B-54B5-436D-BF1D-4131E67A4A6A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Leveduras</a:t>
          </a:r>
        </a:p>
      </dgm:t>
    </dgm:pt>
    <dgm:pt modelId="{46CCE71F-E8A7-4675-B242-41D7A4113FA7}" type="parTrans" cxnId="{C4EBA9E9-7F59-4DB1-9602-AECB95EF5DD9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2E7692-9698-4ADF-B2D3-2A552CE20A7E}" type="sibTrans" cxnId="{C4EBA9E9-7F59-4DB1-9602-AECB95EF5DD9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17CAF2-6DB9-46B6-ABBA-77802829A648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Metanol</a:t>
          </a:r>
        </a:p>
      </dgm:t>
    </dgm:pt>
    <dgm:pt modelId="{20AC0268-BC5E-4CD7-A907-CE7328691816}" type="parTrans" cxnId="{0A3B6B29-5778-4F91-9568-C4AEBB057F72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4DB5A3-70DA-426F-9338-0BC9CF79B7E9}" type="sibTrans" cxnId="{0A3B6B29-5778-4F91-9568-C4AEBB057F72}">
      <dgm:prSet/>
      <dgm:spPr/>
      <dgm:t>
        <a:bodyPr/>
        <a:lstStyle/>
        <a:p>
          <a:endParaRPr lang="pt-BR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CE457E-CD45-479A-9B9D-6EC08FF6CC67}" type="pres">
      <dgm:prSet presAssocID="{8E867C95-CC64-4248-AB03-6D5A1CE418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9F7B36-2BB1-479D-9517-69113C3A1BD8}" type="pres">
      <dgm:prSet presAssocID="{38DB2190-3956-4DFE-859D-7158863DDF0A}" presName="parentText" presStyleLbl="node1" presStyleIdx="0" presStyleCnt="1" custScaleY="44379" custLinFactNeighborY="-1795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D4169B-88F8-4D3E-821E-6C6AB53C3475}" type="pres">
      <dgm:prSet presAssocID="{38DB2190-3956-4DFE-859D-7158863DDF0A}" presName="childText" presStyleLbl="revTx" presStyleIdx="0" presStyleCnt="1" custLinFactNeighborY="-119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2EC9C2-D57A-4A1A-9E9D-B0CCB39664AE}" type="presOf" srcId="{8E867C95-CC64-4248-AB03-6D5A1CE418F5}" destId="{AACE457E-CD45-479A-9B9D-6EC08FF6CC67}" srcOrd="0" destOrd="0" presId="urn:microsoft.com/office/officeart/2005/8/layout/vList2"/>
    <dgm:cxn modelId="{C4EBA9E9-7F59-4DB1-9602-AECB95EF5DD9}" srcId="{38DB2190-3956-4DFE-859D-7158863DDF0A}" destId="{79054F9B-54B5-436D-BF1D-4131E67A4A6A}" srcOrd="1" destOrd="0" parTransId="{46CCE71F-E8A7-4675-B242-41D7A4113FA7}" sibTransId="{332E7692-9698-4ADF-B2D3-2A552CE20A7E}"/>
    <dgm:cxn modelId="{082D1D0B-36EE-4698-943C-00E7C1C90C57}" srcId="{38DB2190-3956-4DFE-859D-7158863DDF0A}" destId="{8F426755-723D-497A-BCE4-BF257F3979F7}" srcOrd="0" destOrd="0" parTransId="{886C0839-0F41-42FA-95AF-4286FD84E0E3}" sibTransId="{4B8F26FF-97A0-4EB2-8376-95CEA8C450E1}"/>
    <dgm:cxn modelId="{0A3B6B29-5778-4F91-9568-C4AEBB057F72}" srcId="{38DB2190-3956-4DFE-859D-7158863DDF0A}" destId="{3F17CAF2-6DB9-46B6-ABBA-77802829A648}" srcOrd="2" destOrd="0" parTransId="{20AC0268-BC5E-4CD7-A907-CE7328691816}" sibTransId="{1A4DB5A3-70DA-426F-9338-0BC9CF79B7E9}"/>
    <dgm:cxn modelId="{D9F12739-D1C5-4310-A30B-D546D62EFF37}" type="presOf" srcId="{38DB2190-3956-4DFE-859D-7158863DDF0A}" destId="{7B9F7B36-2BB1-479D-9517-69113C3A1BD8}" srcOrd="0" destOrd="0" presId="urn:microsoft.com/office/officeart/2005/8/layout/vList2"/>
    <dgm:cxn modelId="{787DA969-8DB6-4BF5-9F92-181D86BE97E9}" type="presOf" srcId="{79054F9B-54B5-436D-BF1D-4131E67A4A6A}" destId="{B8D4169B-88F8-4D3E-821E-6C6AB53C3475}" srcOrd="0" destOrd="1" presId="urn:microsoft.com/office/officeart/2005/8/layout/vList2"/>
    <dgm:cxn modelId="{FB5105BC-9529-42BC-9746-D9A168F657A8}" type="presOf" srcId="{3F17CAF2-6DB9-46B6-ABBA-77802829A648}" destId="{B8D4169B-88F8-4D3E-821E-6C6AB53C3475}" srcOrd="0" destOrd="2" presId="urn:microsoft.com/office/officeart/2005/8/layout/vList2"/>
    <dgm:cxn modelId="{01137423-1F08-4B86-8075-3C4BBA639104}" type="presOf" srcId="{8F426755-723D-497A-BCE4-BF257F3979F7}" destId="{B8D4169B-88F8-4D3E-821E-6C6AB53C3475}" srcOrd="0" destOrd="0" presId="urn:microsoft.com/office/officeart/2005/8/layout/vList2"/>
    <dgm:cxn modelId="{1687BAD8-E80C-424C-BAC4-EF0FCEF9F819}" srcId="{8E867C95-CC64-4248-AB03-6D5A1CE418F5}" destId="{38DB2190-3956-4DFE-859D-7158863DDF0A}" srcOrd="0" destOrd="0" parTransId="{9CD2E5F1-3E02-446B-AD9F-49FB18EF6E8B}" sibTransId="{CB4B86C7-E53F-4534-8AE9-11B3A583A464}"/>
    <dgm:cxn modelId="{28839634-F7A3-4BB4-BCFE-E63C7A7A258C}" type="presParOf" srcId="{AACE457E-CD45-479A-9B9D-6EC08FF6CC67}" destId="{7B9F7B36-2BB1-479D-9517-69113C3A1BD8}" srcOrd="0" destOrd="0" presId="urn:microsoft.com/office/officeart/2005/8/layout/vList2"/>
    <dgm:cxn modelId="{CAF7A953-94D6-4962-96D4-F7166001497D}" type="presParOf" srcId="{AACE457E-CD45-479A-9B9D-6EC08FF6CC67}" destId="{B8D4169B-88F8-4D3E-821E-6C6AB53C34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2A83AD-77AE-4393-93D6-0D91EC32ABA3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18F690AD-28D5-4DC3-81AE-9479F449A6EF}">
      <dgm:prSet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  <a:cs typeface="Calibri" panose="020F0502020204030204" pitchFamily="34" charset="0"/>
            </a:rPr>
            <a:t>TI &amp; Inovação</a:t>
          </a:r>
          <a:endParaRPr lang="pt-B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C41CAC-5303-4C8C-A6E5-D47E288FC85A}" type="parTrans" cxnId="{D7A65B52-D2DE-4E0B-8A1A-36F7C152149A}">
      <dgm:prSet/>
      <dgm:spPr/>
      <dgm:t>
        <a:bodyPr/>
        <a:lstStyle/>
        <a:p>
          <a:endParaRPr lang="pt-BR"/>
        </a:p>
      </dgm:t>
    </dgm:pt>
    <dgm:pt modelId="{3C0BE314-D438-4593-8787-1976A2E7F670}" type="sibTrans" cxnId="{D7A65B52-D2DE-4E0B-8A1A-36F7C152149A}">
      <dgm:prSet/>
      <dgm:spPr/>
      <dgm:t>
        <a:bodyPr/>
        <a:lstStyle/>
        <a:p>
          <a:endParaRPr lang="pt-BR"/>
        </a:p>
      </dgm:t>
    </dgm:pt>
    <dgm:pt modelId="{3CA4B6C8-98CD-4DFA-91B5-C3E34CFDAC06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Processos Agrícolas e Industriais</a:t>
          </a:r>
        </a:p>
      </dgm:t>
    </dgm:pt>
    <dgm:pt modelId="{3E2FA3A0-1E6F-4120-8322-132C0F9988B3}" type="parTrans" cxnId="{E5473911-8203-43E6-A49C-717162EADD73}">
      <dgm:prSet/>
      <dgm:spPr/>
      <dgm:t>
        <a:bodyPr/>
        <a:lstStyle/>
        <a:p>
          <a:endParaRPr lang="pt-BR"/>
        </a:p>
      </dgm:t>
    </dgm:pt>
    <dgm:pt modelId="{5044EAE8-852F-472C-815E-E184118C26F5}" type="sibTrans" cxnId="{E5473911-8203-43E6-A49C-717162EADD73}">
      <dgm:prSet/>
      <dgm:spPr/>
      <dgm:t>
        <a:bodyPr/>
        <a:lstStyle/>
        <a:p>
          <a:endParaRPr lang="pt-BR"/>
        </a:p>
      </dgm:t>
    </dgm:pt>
    <dgm:pt modelId="{0CC23EEC-9867-48A9-A155-C0963638AFE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 err="1">
              <a:latin typeface="Calibri" panose="020F0502020204030204" pitchFamily="34" charset="0"/>
              <a:cs typeface="Calibri" panose="020F0502020204030204" pitchFamily="34" charset="0"/>
            </a:rPr>
            <a:t>Biorrefinaria</a:t>
          </a:r>
          <a:endParaRPr lang="pt-BR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17230C-48E0-4581-9477-221A79C11B7B}" type="parTrans" cxnId="{F29264BA-BD74-4FC3-8393-043CCC0AD9FF}">
      <dgm:prSet/>
      <dgm:spPr/>
      <dgm:t>
        <a:bodyPr/>
        <a:lstStyle/>
        <a:p>
          <a:endParaRPr lang="pt-BR"/>
        </a:p>
      </dgm:t>
    </dgm:pt>
    <dgm:pt modelId="{D46A4E2E-1793-4AED-A591-61CD06B5ECDE}" type="sibTrans" cxnId="{F29264BA-BD74-4FC3-8393-043CCC0AD9FF}">
      <dgm:prSet/>
      <dgm:spPr/>
      <dgm:t>
        <a:bodyPr/>
        <a:lstStyle/>
        <a:p>
          <a:endParaRPr lang="pt-BR"/>
        </a:p>
      </dgm:t>
    </dgm:pt>
    <dgm:pt modelId="{2E908B5E-5C79-4C0C-BF92-6C7EF2CBA466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Gestão e logística</a:t>
          </a:r>
        </a:p>
      </dgm:t>
    </dgm:pt>
    <dgm:pt modelId="{0529AC2B-5B70-4E1C-8D5C-097FC59BDBD3}" type="parTrans" cxnId="{3F196EDE-B410-471E-902F-EDC1F840DB6C}">
      <dgm:prSet/>
      <dgm:spPr/>
      <dgm:t>
        <a:bodyPr/>
        <a:lstStyle/>
        <a:p>
          <a:endParaRPr lang="pt-BR"/>
        </a:p>
      </dgm:t>
    </dgm:pt>
    <dgm:pt modelId="{61984580-8CB5-4B99-8B99-EF7960FAF818}" type="sibTrans" cxnId="{3F196EDE-B410-471E-902F-EDC1F840DB6C}">
      <dgm:prSet/>
      <dgm:spPr/>
      <dgm:t>
        <a:bodyPr/>
        <a:lstStyle/>
        <a:p>
          <a:endParaRPr lang="pt-BR"/>
        </a:p>
      </dgm:t>
    </dgm:pt>
    <dgm:pt modelId="{4B6BA6DC-B638-4F5C-9600-A427997AEFD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Tecnologia da informação</a:t>
          </a:r>
        </a:p>
      </dgm:t>
    </dgm:pt>
    <dgm:pt modelId="{90F7F409-CC3F-4782-A7FB-D81D2AD13F40}" type="parTrans" cxnId="{63E8298E-2B90-4960-8A3D-3F9A5948800D}">
      <dgm:prSet/>
      <dgm:spPr/>
      <dgm:t>
        <a:bodyPr/>
        <a:lstStyle/>
        <a:p>
          <a:endParaRPr lang="pt-BR"/>
        </a:p>
      </dgm:t>
    </dgm:pt>
    <dgm:pt modelId="{B13C39BD-F86C-4721-9477-38D2D71D9CCA}" type="sibTrans" cxnId="{63E8298E-2B90-4960-8A3D-3F9A5948800D}">
      <dgm:prSet/>
      <dgm:spPr/>
      <dgm:t>
        <a:bodyPr/>
        <a:lstStyle/>
        <a:p>
          <a:endParaRPr lang="pt-BR"/>
        </a:p>
      </dgm:t>
    </dgm:pt>
    <dgm:pt modelId="{BD8BE10F-0515-4578-A5B9-F2BC423C68D2}" type="pres">
      <dgm:prSet presAssocID="{742A83AD-77AE-4393-93D6-0D91EC32A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2E1108-FE07-46C4-8896-862131AE4EAB}" type="pres">
      <dgm:prSet presAssocID="{18F690AD-28D5-4DC3-81AE-9479F449A6EF}" presName="parentText" presStyleLbl="node1" presStyleIdx="0" presStyleCnt="1" custScaleY="4437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3F1A58-6AAE-455B-91B3-EE08AD8C0644}" type="pres">
      <dgm:prSet presAssocID="{18F690AD-28D5-4DC3-81AE-9479F449A6EF}" presName="childText" presStyleLbl="revTx" presStyleIdx="0" presStyleCnt="1" custLinFactNeighborY="44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1A075E-E31F-4E9B-87E1-D164A12852BA}" type="presOf" srcId="{4B6BA6DC-B638-4F5C-9600-A427997AEFD7}" destId="{6B3F1A58-6AAE-455B-91B3-EE08AD8C0644}" srcOrd="0" destOrd="3" presId="urn:microsoft.com/office/officeart/2005/8/layout/vList2"/>
    <dgm:cxn modelId="{63E8298E-2B90-4960-8A3D-3F9A5948800D}" srcId="{18F690AD-28D5-4DC3-81AE-9479F449A6EF}" destId="{4B6BA6DC-B638-4F5C-9600-A427997AEFD7}" srcOrd="3" destOrd="0" parTransId="{90F7F409-CC3F-4782-A7FB-D81D2AD13F40}" sibTransId="{B13C39BD-F86C-4721-9477-38D2D71D9CCA}"/>
    <dgm:cxn modelId="{406339C6-77FC-41CB-9B3B-CBBBAA7C339B}" type="presOf" srcId="{0CC23EEC-9867-48A9-A155-C0963638AFEC}" destId="{6B3F1A58-6AAE-455B-91B3-EE08AD8C0644}" srcOrd="0" destOrd="1" presId="urn:microsoft.com/office/officeart/2005/8/layout/vList2"/>
    <dgm:cxn modelId="{D7A65B52-D2DE-4E0B-8A1A-36F7C152149A}" srcId="{742A83AD-77AE-4393-93D6-0D91EC32ABA3}" destId="{18F690AD-28D5-4DC3-81AE-9479F449A6EF}" srcOrd="0" destOrd="0" parTransId="{7BC41CAC-5303-4C8C-A6E5-D47E288FC85A}" sibTransId="{3C0BE314-D438-4593-8787-1976A2E7F670}"/>
    <dgm:cxn modelId="{349700F7-E3B5-4A31-B07C-C03A82381107}" type="presOf" srcId="{18F690AD-28D5-4DC3-81AE-9479F449A6EF}" destId="{462E1108-FE07-46C4-8896-862131AE4EAB}" srcOrd="0" destOrd="0" presId="urn:microsoft.com/office/officeart/2005/8/layout/vList2"/>
    <dgm:cxn modelId="{3F196EDE-B410-471E-902F-EDC1F840DB6C}" srcId="{18F690AD-28D5-4DC3-81AE-9479F449A6EF}" destId="{2E908B5E-5C79-4C0C-BF92-6C7EF2CBA466}" srcOrd="2" destOrd="0" parTransId="{0529AC2B-5B70-4E1C-8D5C-097FC59BDBD3}" sibTransId="{61984580-8CB5-4B99-8B99-EF7960FAF818}"/>
    <dgm:cxn modelId="{4D67C39F-F8F3-480C-A456-5C63330AB3DA}" type="presOf" srcId="{3CA4B6C8-98CD-4DFA-91B5-C3E34CFDAC06}" destId="{6B3F1A58-6AAE-455B-91B3-EE08AD8C0644}" srcOrd="0" destOrd="0" presId="urn:microsoft.com/office/officeart/2005/8/layout/vList2"/>
    <dgm:cxn modelId="{B8966435-A521-4692-86C4-E014F45E2AF2}" type="presOf" srcId="{742A83AD-77AE-4393-93D6-0D91EC32ABA3}" destId="{BD8BE10F-0515-4578-A5B9-F2BC423C68D2}" srcOrd="0" destOrd="0" presId="urn:microsoft.com/office/officeart/2005/8/layout/vList2"/>
    <dgm:cxn modelId="{07295EAB-C394-4672-BB53-4C17ACD1971B}" type="presOf" srcId="{2E908B5E-5C79-4C0C-BF92-6C7EF2CBA466}" destId="{6B3F1A58-6AAE-455B-91B3-EE08AD8C0644}" srcOrd="0" destOrd="2" presId="urn:microsoft.com/office/officeart/2005/8/layout/vList2"/>
    <dgm:cxn modelId="{E5473911-8203-43E6-A49C-717162EADD73}" srcId="{18F690AD-28D5-4DC3-81AE-9479F449A6EF}" destId="{3CA4B6C8-98CD-4DFA-91B5-C3E34CFDAC06}" srcOrd="0" destOrd="0" parTransId="{3E2FA3A0-1E6F-4120-8322-132C0F9988B3}" sibTransId="{5044EAE8-852F-472C-815E-E184118C26F5}"/>
    <dgm:cxn modelId="{F29264BA-BD74-4FC3-8393-043CCC0AD9FF}" srcId="{18F690AD-28D5-4DC3-81AE-9479F449A6EF}" destId="{0CC23EEC-9867-48A9-A155-C0963638AFEC}" srcOrd="1" destOrd="0" parTransId="{9E17230C-48E0-4581-9477-221A79C11B7B}" sibTransId="{D46A4E2E-1793-4AED-A591-61CD06B5ECDE}"/>
    <dgm:cxn modelId="{5697D755-6EEB-4879-BBB8-22809947EF6F}" type="presParOf" srcId="{BD8BE10F-0515-4578-A5B9-F2BC423C68D2}" destId="{462E1108-FE07-46C4-8896-862131AE4EAB}" srcOrd="0" destOrd="0" presId="urn:microsoft.com/office/officeart/2005/8/layout/vList2"/>
    <dgm:cxn modelId="{ADBDE1DB-72ED-4956-A4D7-F98C6194E872}" type="presParOf" srcId="{BD8BE10F-0515-4578-A5B9-F2BC423C68D2}" destId="{6B3F1A58-6AAE-455B-91B3-EE08AD8C064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BCEE95-2B40-4EBC-9644-3D50B1B398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E196476-D9BB-4D42-9819-78971ADFB7B3}">
      <dgm:prSet custT="1"/>
      <dgm:spPr/>
      <dgm:t>
        <a:bodyPr/>
        <a:lstStyle/>
        <a:p>
          <a:r>
            <a:rPr lang="pt-BR" sz="2400" b="1" dirty="0">
              <a:latin typeface="Calibri" panose="020F0502020204030204" pitchFamily="34" charset="0"/>
              <a:cs typeface="Calibri" panose="020F0502020204030204" pitchFamily="34" charset="0"/>
            </a:rPr>
            <a:t>Avaliação de impactos</a:t>
          </a:r>
          <a:endParaRPr lang="pt-B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6F98D3-BB12-43E4-BFA4-DF28985FDA1C}" type="parTrans" cxnId="{812BA3FD-D5E7-4478-8DF6-E4918332867B}">
      <dgm:prSet/>
      <dgm:spPr/>
      <dgm:t>
        <a:bodyPr/>
        <a:lstStyle/>
        <a:p>
          <a:endParaRPr lang="pt-BR"/>
        </a:p>
      </dgm:t>
    </dgm:pt>
    <dgm:pt modelId="{83C35E24-9722-4D79-A68D-C1FCF814C2FA}" type="sibTrans" cxnId="{812BA3FD-D5E7-4478-8DF6-E4918332867B}">
      <dgm:prSet/>
      <dgm:spPr/>
      <dgm:t>
        <a:bodyPr/>
        <a:lstStyle/>
        <a:p>
          <a:endParaRPr lang="pt-BR"/>
        </a:p>
      </dgm:t>
    </dgm:pt>
    <dgm:pt modelId="{D68F8C85-CEF0-403E-A86B-53DF9042A82B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ACV- outras categorias</a:t>
          </a:r>
        </a:p>
      </dgm:t>
    </dgm:pt>
    <dgm:pt modelId="{60C41596-014C-436D-B7F3-4377EACDD61E}" type="parTrans" cxnId="{FABB4370-932A-48D9-B490-5A61BE744632}">
      <dgm:prSet/>
      <dgm:spPr/>
      <dgm:t>
        <a:bodyPr/>
        <a:lstStyle/>
        <a:p>
          <a:endParaRPr lang="pt-BR"/>
        </a:p>
      </dgm:t>
    </dgm:pt>
    <dgm:pt modelId="{65177FF0-7E21-4F36-BE2A-1058D0473E0E}" type="sibTrans" cxnId="{FABB4370-932A-48D9-B490-5A61BE744632}">
      <dgm:prSet/>
      <dgm:spPr/>
      <dgm:t>
        <a:bodyPr/>
        <a:lstStyle/>
        <a:p>
          <a:endParaRPr lang="pt-BR"/>
        </a:p>
      </dgm:t>
    </dgm:pt>
    <dgm:pt modelId="{F41F6BB8-3761-4224-99BC-1A88C03DCA75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Fatores de emissão</a:t>
          </a:r>
        </a:p>
      </dgm:t>
    </dgm:pt>
    <dgm:pt modelId="{9BCC4283-60DA-430B-8A8A-F02ABE9E5501}" type="parTrans" cxnId="{5AC57E9D-753B-4CA5-86DE-CE10CBF1EF75}">
      <dgm:prSet/>
      <dgm:spPr/>
      <dgm:t>
        <a:bodyPr/>
        <a:lstStyle/>
        <a:p>
          <a:endParaRPr lang="pt-BR"/>
        </a:p>
      </dgm:t>
    </dgm:pt>
    <dgm:pt modelId="{53141978-0469-4B4F-978C-F0218E6ED6C6}" type="sibTrans" cxnId="{5AC57E9D-753B-4CA5-86DE-CE10CBF1EF75}">
      <dgm:prSet/>
      <dgm:spPr/>
      <dgm:t>
        <a:bodyPr/>
        <a:lstStyle/>
        <a:p>
          <a:endParaRPr lang="pt-BR"/>
        </a:p>
      </dgm:t>
    </dgm:pt>
    <dgm:pt modelId="{56A3EB1B-8C18-4390-8085-2878720254A7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Uso da terra</a:t>
          </a:r>
        </a:p>
      </dgm:t>
    </dgm:pt>
    <dgm:pt modelId="{D0B32ADF-17AA-44C0-B653-1F1EC1196BAF}" type="parTrans" cxnId="{948431CE-FCAF-42BD-946B-3406C3224EB5}">
      <dgm:prSet/>
      <dgm:spPr/>
      <dgm:t>
        <a:bodyPr/>
        <a:lstStyle/>
        <a:p>
          <a:endParaRPr lang="pt-BR"/>
        </a:p>
      </dgm:t>
    </dgm:pt>
    <dgm:pt modelId="{C0679F27-25C1-423A-82D3-C3B3BFF64A2F}" type="sibTrans" cxnId="{948431CE-FCAF-42BD-946B-3406C3224EB5}">
      <dgm:prSet/>
      <dgm:spPr/>
      <dgm:t>
        <a:bodyPr/>
        <a:lstStyle/>
        <a:p>
          <a:endParaRPr lang="pt-BR"/>
        </a:p>
      </dgm:t>
    </dgm:pt>
    <dgm:pt modelId="{8F8F0102-CD91-4731-827F-11FDE929C929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pt-BR" sz="2000" b="0" dirty="0">
              <a:latin typeface="Calibri" panose="020F0502020204030204" pitchFamily="34" charset="0"/>
              <a:cs typeface="Calibri" panose="020F0502020204030204" pitchFamily="34" charset="0"/>
            </a:rPr>
            <a:t>Sequestro de carbono</a:t>
          </a:r>
        </a:p>
      </dgm:t>
    </dgm:pt>
    <dgm:pt modelId="{620A8486-D360-4435-925C-D1C455517DDB}" type="parTrans" cxnId="{E4BEE580-A423-4A47-868F-B6270A38462E}">
      <dgm:prSet/>
      <dgm:spPr/>
      <dgm:t>
        <a:bodyPr/>
        <a:lstStyle/>
        <a:p>
          <a:endParaRPr lang="pt-BR"/>
        </a:p>
      </dgm:t>
    </dgm:pt>
    <dgm:pt modelId="{F8D25140-FF2A-4A1F-879A-984C08BB580A}" type="sibTrans" cxnId="{E4BEE580-A423-4A47-868F-B6270A38462E}">
      <dgm:prSet/>
      <dgm:spPr/>
      <dgm:t>
        <a:bodyPr/>
        <a:lstStyle/>
        <a:p>
          <a:endParaRPr lang="pt-BR"/>
        </a:p>
      </dgm:t>
    </dgm:pt>
    <dgm:pt modelId="{270E3BA1-C6DA-443F-8088-A8336962D86A}" type="pres">
      <dgm:prSet presAssocID="{11BCEE95-2B40-4EBC-9644-3D50B1B39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11D26E4-4723-46C5-A5B5-264C5DBB7E4C}" type="pres">
      <dgm:prSet presAssocID="{2E196476-D9BB-4D42-9819-78971ADFB7B3}" presName="parentText" presStyleLbl="node1" presStyleIdx="0" presStyleCnt="1" custScaleY="44471" custLinFactNeighborX="26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C67DD4-39CB-4452-B52C-53D8095A3550}" type="pres">
      <dgm:prSet presAssocID="{2E196476-D9BB-4D42-9819-78971ADFB7B3}" presName="childText" presStyleLbl="revTx" presStyleIdx="0" presStyleCnt="1" custLinFactNeighborY="16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2CF3CFA-4B98-46BD-A403-00F48B543CFB}" type="presOf" srcId="{2E196476-D9BB-4D42-9819-78971ADFB7B3}" destId="{A11D26E4-4723-46C5-A5B5-264C5DBB7E4C}" srcOrd="0" destOrd="0" presId="urn:microsoft.com/office/officeart/2005/8/layout/vList2"/>
    <dgm:cxn modelId="{A34A3FAB-8ADF-40C9-8E7C-1A991B6E20B3}" type="presOf" srcId="{D68F8C85-CEF0-403E-A86B-53DF9042A82B}" destId="{1AC67DD4-39CB-4452-B52C-53D8095A3550}" srcOrd="0" destOrd="0" presId="urn:microsoft.com/office/officeart/2005/8/layout/vList2"/>
    <dgm:cxn modelId="{D3FC7483-0EB9-4D02-BB5F-53F7523B657B}" type="presOf" srcId="{56A3EB1B-8C18-4390-8085-2878720254A7}" destId="{1AC67DD4-39CB-4452-B52C-53D8095A3550}" srcOrd="0" destOrd="2" presId="urn:microsoft.com/office/officeart/2005/8/layout/vList2"/>
    <dgm:cxn modelId="{948431CE-FCAF-42BD-946B-3406C3224EB5}" srcId="{2E196476-D9BB-4D42-9819-78971ADFB7B3}" destId="{56A3EB1B-8C18-4390-8085-2878720254A7}" srcOrd="2" destOrd="0" parTransId="{D0B32ADF-17AA-44C0-B653-1F1EC1196BAF}" sibTransId="{C0679F27-25C1-423A-82D3-C3B3BFF64A2F}"/>
    <dgm:cxn modelId="{78807D92-CBC3-4EB0-B514-9A9B699C70C5}" type="presOf" srcId="{11BCEE95-2B40-4EBC-9644-3D50B1B398D1}" destId="{270E3BA1-C6DA-443F-8088-A8336962D86A}" srcOrd="0" destOrd="0" presId="urn:microsoft.com/office/officeart/2005/8/layout/vList2"/>
    <dgm:cxn modelId="{5AC57E9D-753B-4CA5-86DE-CE10CBF1EF75}" srcId="{2E196476-D9BB-4D42-9819-78971ADFB7B3}" destId="{F41F6BB8-3761-4224-99BC-1A88C03DCA75}" srcOrd="1" destOrd="0" parTransId="{9BCC4283-60DA-430B-8A8A-F02ABE9E5501}" sibTransId="{53141978-0469-4B4F-978C-F0218E6ED6C6}"/>
    <dgm:cxn modelId="{812BA3FD-D5E7-4478-8DF6-E4918332867B}" srcId="{11BCEE95-2B40-4EBC-9644-3D50B1B398D1}" destId="{2E196476-D9BB-4D42-9819-78971ADFB7B3}" srcOrd="0" destOrd="0" parTransId="{B16F98D3-BB12-43E4-BFA4-DF28985FDA1C}" sibTransId="{83C35E24-9722-4D79-A68D-C1FCF814C2FA}"/>
    <dgm:cxn modelId="{98F1CDD8-A38B-4FA6-9A78-2AC2E866AF1E}" type="presOf" srcId="{8F8F0102-CD91-4731-827F-11FDE929C929}" destId="{1AC67DD4-39CB-4452-B52C-53D8095A3550}" srcOrd="0" destOrd="3" presId="urn:microsoft.com/office/officeart/2005/8/layout/vList2"/>
    <dgm:cxn modelId="{80178998-2D6F-4A1E-A419-1E2FFAE9573A}" type="presOf" srcId="{F41F6BB8-3761-4224-99BC-1A88C03DCA75}" destId="{1AC67DD4-39CB-4452-B52C-53D8095A3550}" srcOrd="0" destOrd="1" presId="urn:microsoft.com/office/officeart/2005/8/layout/vList2"/>
    <dgm:cxn modelId="{FABB4370-932A-48D9-B490-5A61BE744632}" srcId="{2E196476-D9BB-4D42-9819-78971ADFB7B3}" destId="{D68F8C85-CEF0-403E-A86B-53DF9042A82B}" srcOrd="0" destOrd="0" parTransId="{60C41596-014C-436D-B7F3-4377EACDD61E}" sibTransId="{65177FF0-7E21-4F36-BE2A-1058D0473E0E}"/>
    <dgm:cxn modelId="{E4BEE580-A423-4A47-868F-B6270A38462E}" srcId="{2E196476-D9BB-4D42-9819-78971ADFB7B3}" destId="{8F8F0102-CD91-4731-827F-11FDE929C929}" srcOrd="3" destOrd="0" parTransId="{620A8486-D360-4435-925C-D1C455517DDB}" sibTransId="{F8D25140-FF2A-4A1F-879A-984C08BB580A}"/>
    <dgm:cxn modelId="{3304785D-E27C-4687-8B8A-F757AB16F571}" type="presParOf" srcId="{270E3BA1-C6DA-443F-8088-A8336962D86A}" destId="{A11D26E4-4723-46C5-A5B5-264C5DBB7E4C}" srcOrd="0" destOrd="0" presId="urn:microsoft.com/office/officeart/2005/8/layout/vList2"/>
    <dgm:cxn modelId="{D8AF6D58-4CC4-4565-8B5E-A8C51AD11915}" type="presParOf" srcId="{270E3BA1-C6DA-443F-8088-A8336962D86A}" destId="{1AC67DD4-39CB-4452-B52C-53D8095A355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8A687-3BF5-455A-B061-8BC31918A961}">
      <dsp:nvSpPr>
        <dsp:cNvPr id="0" name=""/>
        <dsp:cNvSpPr/>
      </dsp:nvSpPr>
      <dsp:spPr>
        <a:xfrm>
          <a:off x="553791" y="0"/>
          <a:ext cx="4514341" cy="43788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0" i="0" kern="1200" baseline="0" dirty="0"/>
            <a:t>Oportunidades de Pesquisa, Desenvolvimento e Inovação</a:t>
          </a:r>
          <a:endParaRPr lang="pt-BR" sz="3200" kern="1200" dirty="0"/>
        </a:p>
      </dsp:txBody>
      <dsp:txXfrm>
        <a:off x="1214901" y="641263"/>
        <a:ext cx="3192121" cy="3096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402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0DC05-90FF-46E7-B07B-CF2C97DACAB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90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Cinza</a:t>
            </a:r>
            <a:r>
              <a:rPr lang="en-US" dirty="0"/>
              <a:t>:</a:t>
            </a:r>
            <a:r>
              <a:rPr lang="en-US" baseline="0" dirty="0"/>
              <a:t> RGB 67 67 67</a:t>
            </a:r>
          </a:p>
          <a:p>
            <a:r>
              <a:rPr lang="en-US" baseline="0" dirty="0"/>
              <a:t>Azul:   RGB 33 120 159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9048" tIns="49524" rIns="99048" bIns="49524"/>
          <a:lstStyle/>
          <a:p>
            <a:fld id="{0382D8CB-256C-4034-B6BD-5825D233B737}" type="slidenum">
              <a:rPr lang="pt-BR" smtClean="0"/>
              <a:t>12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 lIns="99048" tIns="49524" rIns="99048" bIns="49524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673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 um </a:t>
            </a:r>
            <a:r>
              <a:rPr lang="en-US" dirty="0" err="1"/>
              <a:t>grupo</a:t>
            </a:r>
            <a:r>
              <a:rPr lang="en-US" dirty="0"/>
              <a:t> multidisciplinary, </a:t>
            </a:r>
            <a:r>
              <a:rPr lang="en-US" dirty="0" err="1"/>
              <a:t>cobrindo</a:t>
            </a:r>
            <a:r>
              <a:rPr lang="en-US" dirty="0"/>
              <a:t> as </a:t>
            </a:r>
            <a:r>
              <a:rPr lang="en-US" dirty="0" err="1"/>
              <a:t>especialidades</a:t>
            </a:r>
            <a:r>
              <a:rPr lang="en-US" dirty="0"/>
              <a:t>:…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D8CB-256C-4034-B6BD-5825D233B737}" type="slidenum">
              <a:rPr lang="pt-BR" smtClean="0"/>
              <a:t>13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94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also the energy-environmental efficiency score and the percentage of biofuel emission reduction in relation to fossil fuel.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0DC05-90FF-46E7-B07B-CF2C97DACAB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874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Mostrar</a:t>
            </a:r>
            <a:r>
              <a:rPr lang="en-US" dirty="0"/>
              <a:t> que:</a:t>
            </a:r>
          </a:p>
          <a:p>
            <a:r>
              <a:rPr lang="en-US" dirty="0"/>
              <a:t>LUC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decisão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protocolos</a:t>
            </a:r>
            <a:r>
              <a:rPr lang="en-US" dirty="0"/>
              <a:t>, mas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impediu</a:t>
            </a:r>
            <a:r>
              <a:rPr lang="en-US" dirty="0"/>
              <a:t> que a </a:t>
            </a:r>
            <a:r>
              <a:rPr lang="en-US" dirty="0" err="1"/>
              <a:t>politica</a:t>
            </a:r>
            <a:r>
              <a:rPr lang="en-US" dirty="0"/>
              <a:t> fosse </a:t>
            </a:r>
            <a:r>
              <a:rPr lang="en-US" dirty="0" err="1"/>
              <a:t>implementada</a:t>
            </a:r>
            <a:r>
              <a:rPr lang="en-US" dirty="0"/>
              <a:t>. </a:t>
            </a:r>
          </a:p>
          <a:p>
            <a:r>
              <a:rPr lang="en-US" dirty="0"/>
              <a:t>EPA e CARB </a:t>
            </a:r>
            <a:r>
              <a:rPr lang="en-US" dirty="0" err="1"/>
              <a:t>tiveram</a:t>
            </a:r>
            <a:r>
              <a:rPr lang="en-US" dirty="0"/>
              <a:t> </a:t>
            </a:r>
            <a:r>
              <a:rPr lang="en-US" dirty="0" err="1"/>
              <a:t>grnades</a:t>
            </a:r>
            <a:r>
              <a:rPr lang="en-US" dirty="0"/>
              <a:t> </a:t>
            </a:r>
            <a:r>
              <a:rPr lang="en-US" dirty="0" err="1"/>
              <a:t>reduções</a:t>
            </a:r>
            <a:r>
              <a:rPr lang="en-US" dirty="0"/>
              <a:t> de </a:t>
            </a:r>
            <a:r>
              <a:rPr lang="en-US" dirty="0" err="1"/>
              <a:t>estimativas</a:t>
            </a:r>
            <a:r>
              <a:rPr lang="en-US" dirty="0"/>
              <a:t> de </a:t>
            </a:r>
            <a:r>
              <a:rPr lang="en-US" dirty="0" err="1"/>
              <a:t>iLUC</a:t>
            </a:r>
            <a:r>
              <a:rPr lang="en-US" dirty="0"/>
              <a:t> entre a 1a </a:t>
            </a:r>
            <a:r>
              <a:rPr lang="en-US" dirty="0" err="1"/>
              <a:t>proposta</a:t>
            </a:r>
            <a:r>
              <a:rPr lang="en-US" dirty="0"/>
              <a:t> e </a:t>
            </a:r>
            <a:r>
              <a:rPr lang="en-US" dirty="0" err="1"/>
              <a:t>corrente</a:t>
            </a:r>
            <a:r>
              <a:rPr lang="en-US" dirty="0"/>
              <a:t>. </a:t>
            </a:r>
          </a:p>
          <a:p>
            <a:r>
              <a:rPr lang="en-US" dirty="0"/>
              <a:t>RED </a:t>
            </a:r>
            <a:r>
              <a:rPr lang="en-US" dirty="0" err="1"/>
              <a:t>trata</a:t>
            </a:r>
            <a:r>
              <a:rPr lang="en-US" dirty="0"/>
              <a:t> </a:t>
            </a:r>
            <a:r>
              <a:rPr lang="en-US" dirty="0" err="1"/>
              <a:t>iLUC</a:t>
            </a:r>
            <a:r>
              <a:rPr lang="en-US" dirty="0"/>
              <a:t> </a:t>
            </a:r>
            <a:r>
              <a:rPr lang="en-US" dirty="0" err="1"/>
              <a:t>numa</a:t>
            </a:r>
            <a:r>
              <a:rPr lang="en-US" dirty="0"/>
              <a:t> </a:t>
            </a:r>
            <a:r>
              <a:rPr lang="en-US" dirty="0" err="1"/>
              <a:t>abordagem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. </a:t>
            </a:r>
            <a:r>
              <a:rPr lang="en-US" dirty="0" err="1"/>
              <a:t>iLUC</a:t>
            </a:r>
            <a:r>
              <a:rPr lang="en-US" dirty="0"/>
              <a:t> de </a:t>
            </a:r>
            <a:r>
              <a:rPr lang="en-US" dirty="0" err="1"/>
              <a:t>cana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que </a:t>
            </a:r>
            <a:r>
              <a:rPr lang="en-US" dirty="0" err="1"/>
              <a:t>inicialmente</a:t>
            </a:r>
            <a:r>
              <a:rPr lang="en-US" dirty="0"/>
              <a:t> </a:t>
            </a:r>
            <a:r>
              <a:rPr lang="en-US" dirty="0" err="1"/>
              <a:t>igaginado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exisem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para Biodiesel </a:t>
            </a:r>
            <a:r>
              <a:rPr lang="en-US" dirty="0" err="1"/>
              <a:t>produzido</a:t>
            </a:r>
            <a:r>
              <a:rPr lang="en-US" dirty="0"/>
              <a:t> no Brasil.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2D8CB-256C-4034-B6BD-5825D233B737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34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Cinza</a:t>
            </a:r>
            <a:r>
              <a:rPr lang="en-US" dirty="0"/>
              <a:t>:</a:t>
            </a:r>
            <a:r>
              <a:rPr lang="en-US" baseline="0" dirty="0"/>
              <a:t> RGB 67 67 67</a:t>
            </a:r>
          </a:p>
          <a:p>
            <a:r>
              <a:rPr lang="en-US" baseline="0" dirty="0"/>
              <a:t>Azul:   RGB 33 120 159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lIns="99048" tIns="49524" rIns="99048" bIns="49524"/>
          <a:lstStyle/>
          <a:p>
            <a:fld id="{0382D8CB-256C-4034-B6BD-5825D233B737}" type="slidenum">
              <a:rPr lang="pt-BR" smtClean="0"/>
              <a:t>27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 lIns="99048" tIns="49524" rIns="99048" bIns="49524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63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0DC05-90FF-46E7-B07B-CF2C97DACAB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001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0DC05-90FF-46E7-B07B-CF2C97DACAB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38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also the energy-environmental efficiency score and the percentage of biofuel emission reduction in relation to fossil fuel.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0DC05-90FF-46E7-B07B-CF2C97DACAB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54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also the energy-environmental efficiency score and the percentage of biofuel emission reduction in relation to fossil fuel.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0DC05-90FF-46E7-B07B-CF2C97DACAB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37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also the energy-environmental efficiency score and the percentage of biofuel emission reduction in relation to fossil fuel.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0DC05-90FF-46E7-B07B-CF2C97DACAB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84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also the energy-environmental efficiency score and the percentage of biofuel emission reduction in relation to fossil fuel.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0DC05-90FF-46E7-B07B-CF2C97DACAB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74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also the energy-environmental efficiency score and the percentage of biofuel emission reduction in relation to fossil fuel.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0DC05-90FF-46E7-B07B-CF2C97DACAB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30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also the energy-environmental efficiency score and the percentage of biofuel emission reduction in relation to fossil fuel.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0DC05-90FF-46E7-B07B-CF2C97DACAB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88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Texto do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Nível de Corpo Um</a:t>
            </a:r>
          </a:p>
          <a:p>
            <a:pPr lvl="1">
              <a:defRPr sz="1800"/>
            </a:pPr>
            <a:r>
              <a:rPr sz="2400"/>
              <a:t>Nível de Corpo Dois</a:t>
            </a:r>
          </a:p>
          <a:p>
            <a:pPr lvl="2">
              <a:defRPr sz="1800"/>
            </a:pPr>
            <a:r>
              <a:rPr sz="2400"/>
              <a:t>Nível de Corpo Três</a:t>
            </a:r>
          </a:p>
          <a:p>
            <a:pPr lvl="3">
              <a:defRPr sz="1800"/>
            </a:pPr>
            <a:r>
              <a:rPr sz="2400"/>
              <a:t>Nível de Corpo Quatro</a:t>
            </a:r>
          </a:p>
          <a:p>
            <a:pPr lvl="4">
              <a:defRPr sz="1800"/>
            </a:pPr>
            <a:r>
              <a:rPr sz="2400"/>
              <a:t>Nível de Corpo Cinco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Nível de Corpo Um</a:t>
            </a:r>
          </a:p>
          <a:p>
            <a:pPr lvl="1">
              <a:defRPr sz="1800"/>
            </a:pPr>
            <a:r>
              <a:rPr sz="2800"/>
              <a:t>Nível de Corpo Dois</a:t>
            </a:r>
          </a:p>
          <a:p>
            <a:pPr lvl="2">
              <a:defRPr sz="1800"/>
            </a:pPr>
            <a:r>
              <a:rPr sz="2800"/>
              <a:t>Nível de Corpo Três</a:t>
            </a:r>
          </a:p>
          <a:p>
            <a:pPr lvl="3">
              <a:defRPr sz="1800"/>
            </a:pPr>
            <a:r>
              <a:rPr sz="2800"/>
              <a:t>Nível de Corpo Quatro</a:t>
            </a:r>
          </a:p>
          <a:p>
            <a:pPr lvl="4">
              <a:defRPr sz="1800"/>
            </a:pPr>
            <a:r>
              <a:rPr sz="2800"/>
              <a:t>Nível de Corpo Cinco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 GCV 2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64CB-B38B-4756-9D87-A1E985D7E6EA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B9F8-885A-4B85-8C60-CB9B9EEDE9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91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do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Nível de Corpo 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Nível de Corpo Dois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Nível de Corpo Três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Nível de Corpo Quatro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Nível de Corpo Cinco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Nível de Corpo Um</a:t>
            </a:r>
          </a:p>
          <a:p>
            <a:pPr lvl="1">
              <a:defRPr sz="1800"/>
            </a:pPr>
            <a:r>
              <a:rPr sz="2800"/>
              <a:t>Nível de Corpo Dois</a:t>
            </a:r>
          </a:p>
          <a:p>
            <a:pPr lvl="2">
              <a:defRPr sz="1800"/>
            </a:pPr>
            <a:r>
              <a:rPr sz="2800"/>
              <a:t>Nível de Corpo Três</a:t>
            </a:r>
          </a:p>
          <a:p>
            <a:pPr lvl="3">
              <a:defRPr sz="1800"/>
            </a:pPr>
            <a:r>
              <a:rPr sz="2800"/>
              <a:t>Nível de Corpo Quatro</a:t>
            </a:r>
          </a:p>
          <a:p>
            <a:pPr lvl="4">
              <a:defRPr sz="1800"/>
            </a:pPr>
            <a:r>
              <a:rPr sz="2800"/>
              <a:t>Nível de Corpo Cinco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Nível de Corpo Um</a:t>
            </a:r>
          </a:p>
          <a:p>
            <a:pPr lvl="1">
              <a:defRPr sz="1800" b="0"/>
            </a:pPr>
            <a:r>
              <a:rPr sz="2400" b="1"/>
              <a:t>Nível de Corpo Dois</a:t>
            </a:r>
          </a:p>
          <a:p>
            <a:pPr lvl="2">
              <a:defRPr sz="1800" b="0"/>
            </a:pPr>
            <a:r>
              <a:rPr sz="2400" b="1"/>
              <a:t>Nível de Corpo Três</a:t>
            </a:r>
          </a:p>
          <a:p>
            <a:pPr lvl="3">
              <a:defRPr sz="1800" b="0"/>
            </a:pPr>
            <a:r>
              <a:rPr sz="2400" b="1"/>
              <a:t>Nível de Corpo Quatro</a:t>
            </a:r>
          </a:p>
          <a:p>
            <a:pPr lvl="4">
              <a:defRPr sz="1800" b="0"/>
            </a:pPr>
            <a:r>
              <a:rPr sz="2400" b="1"/>
              <a:t>Nível de Corpo Cinco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Texto do Título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Nível de Corpo Um</a:t>
            </a:r>
          </a:p>
          <a:p>
            <a:pPr lvl="1">
              <a:defRPr sz="1800"/>
            </a:pPr>
            <a:r>
              <a:rPr sz="3200"/>
              <a:t>Nível de Corpo Dois</a:t>
            </a:r>
          </a:p>
          <a:p>
            <a:pPr lvl="2">
              <a:defRPr sz="1800"/>
            </a:pPr>
            <a:r>
              <a:rPr sz="3200"/>
              <a:t>Nível de Corpo Três</a:t>
            </a:r>
          </a:p>
          <a:p>
            <a:pPr lvl="3">
              <a:defRPr sz="1800"/>
            </a:pPr>
            <a:r>
              <a:rPr sz="3200"/>
              <a:t>Nível de Corpo Quatro</a:t>
            </a:r>
          </a:p>
          <a:p>
            <a:pPr lvl="4">
              <a:defRPr sz="1800"/>
            </a:pPr>
            <a:r>
              <a:rPr sz="3200"/>
              <a:t>Nível de Corpo Cinco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Texto do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Nível de Corpo Um</a:t>
            </a:r>
          </a:p>
          <a:p>
            <a:pPr lvl="1">
              <a:defRPr sz="1800"/>
            </a:pPr>
            <a:r>
              <a:rPr sz="1600"/>
              <a:t>Nível de Corpo Dois</a:t>
            </a:r>
          </a:p>
          <a:p>
            <a:pPr lvl="2">
              <a:defRPr sz="1800"/>
            </a:pPr>
            <a:r>
              <a:rPr sz="1600"/>
              <a:t>Nível de Corpo Três</a:t>
            </a:r>
          </a:p>
          <a:p>
            <a:pPr lvl="3">
              <a:defRPr sz="1800"/>
            </a:pPr>
            <a:r>
              <a:rPr sz="1600"/>
              <a:t>Nível de Corpo Quatro</a:t>
            </a:r>
          </a:p>
          <a:p>
            <a:pPr lvl="4">
              <a:defRPr sz="1800"/>
            </a:pPr>
            <a:r>
              <a:rPr sz="1600"/>
              <a:t>Nível de Corpo Cinco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Nível de Corpo Um</a:t>
            </a:r>
          </a:p>
          <a:p>
            <a:pPr lvl="1">
              <a:defRPr sz="1800"/>
            </a:pPr>
            <a:r>
              <a:rPr sz="2800"/>
              <a:t>Nível de Corpo Dois</a:t>
            </a:r>
          </a:p>
          <a:p>
            <a:pPr lvl="2">
              <a:defRPr sz="1800"/>
            </a:pPr>
            <a:r>
              <a:rPr sz="2800"/>
              <a:t>Nível de Corpo Três</a:t>
            </a:r>
          </a:p>
          <a:p>
            <a:pPr lvl="3">
              <a:defRPr sz="1800"/>
            </a:pPr>
            <a:r>
              <a:rPr sz="2800"/>
              <a:t>Nível de Corpo Quatro</a:t>
            </a:r>
          </a:p>
          <a:p>
            <a:pPr lvl="4">
              <a:defRPr sz="1800"/>
            </a:pPr>
            <a:r>
              <a:rPr sz="2800"/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Nível de Corpo Um</a:t>
            </a:r>
          </a:p>
          <a:p>
            <a:pPr lvl="1">
              <a:defRPr sz="1800"/>
            </a:pPr>
            <a:r>
              <a:rPr sz="2800"/>
              <a:t>Nível de Corpo Dois</a:t>
            </a:r>
          </a:p>
          <a:p>
            <a:pPr lvl="2">
              <a:defRPr sz="1800"/>
            </a:pPr>
            <a:r>
              <a:rPr sz="2800"/>
              <a:t>Nível de Corpo Três</a:t>
            </a:r>
          </a:p>
          <a:p>
            <a:pPr lvl="3">
              <a:defRPr sz="1800"/>
            </a:pPr>
            <a:r>
              <a:rPr sz="2800"/>
              <a:t>Nível de Corpo Quatro</a:t>
            </a:r>
          </a:p>
          <a:p>
            <a:pPr lvl="4">
              <a:defRPr sz="1800"/>
            </a:pPr>
            <a:r>
              <a:rPr sz="2800"/>
              <a:t>Nível de Corpo Cinco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1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diagramColors" Target="../diagrams/colors1.xml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11" Type="http://schemas.openxmlformats.org/officeDocument/2006/relationships/diagramLayout" Target="../diagrams/layout1.xml"/><Relationship Id="rId5" Type="http://schemas.openxmlformats.org/officeDocument/2006/relationships/image" Target="../media/image35.png"/><Relationship Id="rId10" Type="http://schemas.openxmlformats.org/officeDocument/2006/relationships/diagramData" Target="../diagrams/data1.xml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diagramLayout" Target="../diagrams/layout2.xml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diagramData" Target="../diagrams/data2.xml"/><Relationship Id="rId2" Type="http://schemas.openxmlformats.org/officeDocument/2006/relationships/image" Target="../media/image32.jpe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microsoft.com/office/2007/relationships/diagramDrawing" Target="../diagrams/drawing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51.jp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0.jpeg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34" Type="http://schemas.openxmlformats.org/officeDocument/2006/relationships/diagramQuickStyle" Target="../diagrams/quickStyle10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33" Type="http://schemas.openxmlformats.org/officeDocument/2006/relationships/diagramLayout" Target="../diagrams/layout10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29" Type="http://schemas.openxmlformats.org/officeDocument/2006/relationships/diagramQuickStyle" Target="../diagrams/quickStyle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32" Type="http://schemas.openxmlformats.org/officeDocument/2006/relationships/diagramData" Target="../diagrams/data10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28" Type="http://schemas.openxmlformats.org/officeDocument/2006/relationships/diagramLayout" Target="../diagrams/layout9.xml"/><Relationship Id="rId36" Type="http://schemas.microsoft.com/office/2007/relationships/diagramDrawing" Target="../diagrams/drawing10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31" Type="http://schemas.microsoft.com/office/2007/relationships/diagramDrawing" Target="../diagrams/drawing9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Relationship Id="rId27" Type="http://schemas.openxmlformats.org/officeDocument/2006/relationships/diagramData" Target="../diagrams/data9.xml"/><Relationship Id="rId30" Type="http://schemas.openxmlformats.org/officeDocument/2006/relationships/diagramColors" Target="../diagrams/colors9.xml"/><Relationship Id="rId35" Type="http://schemas.openxmlformats.org/officeDocument/2006/relationships/diagramColors" Target="../diagrams/colors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751840" y="2158781"/>
            <a:ext cx="10688320" cy="2882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>
              <a:lnSpc>
                <a:spcPts val="3600"/>
              </a:lnSpc>
              <a:spcAft>
                <a:spcPts val="1800"/>
              </a:spcAft>
            </a:pPr>
            <a:r>
              <a:rPr lang="pt-BR" sz="3600" b="1" dirty="0">
                <a:solidFill>
                  <a:srgbClr val="0A86B2"/>
                </a:solidFill>
              </a:rPr>
              <a:t>Audiência Pública </a:t>
            </a:r>
          </a:p>
          <a:p>
            <a:pPr lvl="0" algn="ctr">
              <a:lnSpc>
                <a:spcPts val="3600"/>
              </a:lnSpc>
              <a:spcAft>
                <a:spcPts val="1800"/>
              </a:spcAft>
            </a:pPr>
            <a:r>
              <a:rPr lang="pt-BR" sz="3600" b="1" dirty="0">
                <a:solidFill>
                  <a:srgbClr val="002060"/>
                </a:solidFill>
              </a:rPr>
              <a:t>Comissão de Ciência, Tecnologia, Inovação, Comunicação e Informática </a:t>
            </a:r>
          </a:p>
          <a:p>
            <a:pPr lvl="0" algn="ctr">
              <a:lnSpc>
                <a:spcPts val="3600"/>
              </a:lnSpc>
            </a:pPr>
            <a:r>
              <a:rPr lang="pt-BR" sz="3600" b="1" dirty="0">
                <a:solidFill>
                  <a:srgbClr val="0A86B2"/>
                </a:solidFill>
              </a:rPr>
              <a:t>Desafios e oportunidades da </a:t>
            </a:r>
          </a:p>
          <a:p>
            <a:pPr lvl="0" algn="ctr">
              <a:lnSpc>
                <a:spcPts val="3600"/>
              </a:lnSpc>
              <a:spcAft>
                <a:spcPts val="1800"/>
              </a:spcAft>
            </a:pPr>
            <a:r>
              <a:rPr lang="pt-BR" sz="3600" b="1" dirty="0">
                <a:solidFill>
                  <a:srgbClr val="0A86B2"/>
                </a:solidFill>
              </a:rPr>
              <a:t>Política Nacional de Biocombustíveis</a:t>
            </a:r>
          </a:p>
        </p:txBody>
      </p:sp>
      <p:sp>
        <p:nvSpPr>
          <p:cNvPr id="52" name="Shape 52"/>
          <p:cNvSpPr/>
          <p:nvPr/>
        </p:nvSpPr>
        <p:spPr>
          <a:xfrm>
            <a:off x="7718765" y="5465457"/>
            <a:ext cx="3827949" cy="1231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r">
              <a:lnSpc>
                <a:spcPts val="3000"/>
              </a:lnSpc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Marília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</a:rPr>
              <a:t>Folegatti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  <a:p>
            <a:pPr lvl="0" algn="r">
              <a:lnSpc>
                <a:spcPts val="3000"/>
              </a:lnSpc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Marcelo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</a:rPr>
              <a:t>Morandi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  <a:p>
            <a:pPr lvl="0" algn="r">
              <a:lnSpc>
                <a:spcPts val="3000"/>
              </a:lnSpc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Embrapa Meio Ambiente</a:t>
            </a:r>
            <a:endParaRPr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3" name="logo embrapa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771877" y="5573952"/>
            <a:ext cx="2648246" cy="112306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D4E087E-B05A-4AF1-89F4-292D7BC01B44}"/>
              </a:ext>
            </a:extLst>
          </p:cNvPr>
          <p:cNvSpPr txBox="1"/>
          <p:nvPr/>
        </p:nvSpPr>
        <p:spPr>
          <a:xfrm>
            <a:off x="7894320" y="278999"/>
            <a:ext cx="41452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chemeClr val="tx2">
                    <a:lumMod val="50000"/>
                  </a:schemeClr>
                </a:solidFill>
              </a:rPr>
              <a:t>06 de novembro de 2019, Senado Federal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Calibri"/>
            </a:endParaRPr>
          </a:p>
        </p:txBody>
      </p:sp>
      <p:pic>
        <p:nvPicPr>
          <p:cNvPr id="15" name="Imagem 6">
            <a:extLst>
              <a:ext uri="{FF2B5EF4-FFF2-40B4-BE49-F238E27FC236}">
                <a16:creationId xmlns:a16="http://schemas.microsoft.com/office/drawing/2014/main" xmlns="" id="{918B9197-975B-4134-9CF3-467CD1644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345590"/>
            <a:ext cx="20510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31049"/>
          <a:stretch/>
        </p:blipFill>
        <p:spPr>
          <a:xfrm>
            <a:off x="10979640" y="166218"/>
            <a:ext cx="994403" cy="86500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952232" y="6209536"/>
            <a:ext cx="8637511" cy="507143"/>
            <a:chOff x="570974" y="6172924"/>
            <a:chExt cx="11516681" cy="67619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53" r="5513" b="39682"/>
            <a:stretch/>
          </p:blipFill>
          <p:spPr>
            <a:xfrm>
              <a:off x="9338534" y="6284291"/>
              <a:ext cx="2749121" cy="490300"/>
            </a:xfrm>
            <a:prstGeom prst="rect">
              <a:avLst/>
            </a:prstGeom>
          </p:spPr>
        </p:pic>
        <p:pic>
          <p:nvPicPr>
            <p:cNvPr id="9" name="Picture 4" descr="Resultado de imagem para logo embrap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4" y="6246841"/>
              <a:ext cx="1535370" cy="56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708500F-C9B0-4C5E-9422-7D37371E8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6868"/>
            <a:stretch/>
          </p:blipFill>
          <p:spPr>
            <a:xfrm>
              <a:off x="4772285" y="6248411"/>
              <a:ext cx="2647430" cy="565200"/>
            </a:xfrm>
            <a:prstGeom prst="rect">
              <a:avLst/>
            </a:prstGeom>
          </p:spPr>
        </p:pic>
        <p:pic>
          <p:nvPicPr>
            <p:cNvPr id="11" name="Picture 2" descr="Resultado de imagem para unicamp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662" y="6246841"/>
              <a:ext cx="565200" cy="5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24665" y="6172924"/>
              <a:ext cx="1409524" cy="676190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B36D676-5541-4393-98C5-A5B57AA9843A}"/>
              </a:ext>
            </a:extLst>
          </p:cNvPr>
          <p:cNvSpPr txBox="1">
            <a:spLocks/>
          </p:cNvSpPr>
          <p:nvPr/>
        </p:nvSpPr>
        <p:spPr>
          <a:xfrm>
            <a:off x="1545363" y="135738"/>
            <a:ext cx="9122635" cy="7786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RenovaCalc</a:t>
            </a:r>
            <a:endParaRPr lang="en-US" sz="2800" b="1" dirty="0">
              <a:solidFill>
                <a:srgbClr val="2860A4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CB903F5-6223-4870-8445-5154ED8ED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1280" y="965200"/>
            <a:ext cx="9153987" cy="51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021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F09273D-2AAF-45C5-BEF2-3122938C2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32" r="33913" b="39473"/>
          <a:stretch/>
        </p:blipFill>
        <p:spPr>
          <a:xfrm>
            <a:off x="1545364" y="1154904"/>
            <a:ext cx="9122636" cy="38362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31049"/>
          <a:stretch/>
        </p:blipFill>
        <p:spPr>
          <a:xfrm>
            <a:off x="10979640" y="166218"/>
            <a:ext cx="994403" cy="86500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952232" y="6209536"/>
            <a:ext cx="8637511" cy="507143"/>
            <a:chOff x="570974" y="6172924"/>
            <a:chExt cx="11516681" cy="67619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53" r="5513" b="39682"/>
            <a:stretch/>
          </p:blipFill>
          <p:spPr>
            <a:xfrm>
              <a:off x="9338534" y="6284291"/>
              <a:ext cx="2749121" cy="490300"/>
            </a:xfrm>
            <a:prstGeom prst="rect">
              <a:avLst/>
            </a:prstGeom>
          </p:spPr>
        </p:pic>
        <p:pic>
          <p:nvPicPr>
            <p:cNvPr id="9" name="Picture 4" descr="Resultado de imagem para logo embrap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4" y="6246841"/>
              <a:ext cx="1535370" cy="56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708500F-C9B0-4C5E-9422-7D37371E8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6868"/>
            <a:stretch/>
          </p:blipFill>
          <p:spPr>
            <a:xfrm>
              <a:off x="4772285" y="6248411"/>
              <a:ext cx="2647430" cy="565200"/>
            </a:xfrm>
            <a:prstGeom prst="rect">
              <a:avLst/>
            </a:prstGeom>
          </p:spPr>
        </p:pic>
        <p:pic>
          <p:nvPicPr>
            <p:cNvPr id="11" name="Picture 2" descr="Resultado de imagem para unicamp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662" y="6246841"/>
              <a:ext cx="565200" cy="5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24665" y="6172924"/>
              <a:ext cx="1409524" cy="676190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B36D676-5541-4393-98C5-A5B57AA9843A}"/>
              </a:ext>
            </a:extLst>
          </p:cNvPr>
          <p:cNvSpPr txBox="1">
            <a:spLocks/>
          </p:cNvSpPr>
          <p:nvPr/>
        </p:nvSpPr>
        <p:spPr>
          <a:xfrm>
            <a:off x="1545363" y="145898"/>
            <a:ext cx="9122635" cy="7786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RenovaCalc</a:t>
            </a:r>
            <a:endParaRPr lang="en-US" sz="2800" b="1" dirty="0">
              <a:solidFill>
                <a:srgbClr val="2860A4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0CC8A4F-3FD2-4250-9E96-CA9E4EC62C82}"/>
              </a:ext>
            </a:extLst>
          </p:cNvPr>
          <p:cNvSpPr txBox="1"/>
          <p:nvPr/>
        </p:nvSpPr>
        <p:spPr>
          <a:xfrm>
            <a:off x="5181600" y="908981"/>
            <a:ext cx="5486398" cy="2246767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Ferramenta original,                            gerada pela  ciência brasileira,                             com reconhecimento internacional!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Resultado de imagem para bandeira brasil">
            <a:extLst>
              <a:ext uri="{FF2B5EF4-FFF2-40B4-BE49-F238E27FC236}">
                <a16:creationId xmlns:a16="http://schemas.microsoft.com/office/drawing/2014/main" xmlns="" id="{3DF8BF31-D49F-45EC-B3EF-885E6029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25" y="3291250"/>
            <a:ext cx="5117873" cy="291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9223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0" y="4714260"/>
            <a:ext cx="3557099" cy="382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0"/>
              </a:spcBef>
            </a:pPr>
            <a:r>
              <a:rPr lang="pt-BR" sz="1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Renan M. Novaes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1" descr="http://2.bp.blogspot.com/-4EdSVfYOIPk/UZY5hEKvi3I/AAAAAAAAAbI/90H0mGr5xGA/s1600/Embrapa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18105" b="25287"/>
          <a:stretch>
            <a:fillRect/>
          </a:stretch>
        </p:blipFill>
        <p:spPr bwMode="auto">
          <a:xfrm>
            <a:off x="1399480" y="5653835"/>
            <a:ext cx="2286000" cy="97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31049"/>
          <a:stretch/>
        </p:blipFill>
        <p:spPr>
          <a:xfrm>
            <a:off x="5040959" y="202862"/>
            <a:ext cx="1374953" cy="1196031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B4F3384D-7A87-485C-BD43-3E52E741C9E9}"/>
              </a:ext>
            </a:extLst>
          </p:cNvPr>
          <p:cNvSpPr txBox="1">
            <a:spLocks/>
          </p:cNvSpPr>
          <p:nvPr/>
        </p:nvSpPr>
        <p:spPr>
          <a:xfrm>
            <a:off x="4643013" y="1101164"/>
            <a:ext cx="2170844" cy="1282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pt-BR" sz="3000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GT ACV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13913" r="21522"/>
          <a:stretch/>
        </p:blipFill>
        <p:spPr>
          <a:xfrm>
            <a:off x="151595" y="2297195"/>
            <a:ext cx="4977175" cy="34328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l="20898" r="32716" b="25590"/>
          <a:stretch/>
        </p:blipFill>
        <p:spPr>
          <a:xfrm>
            <a:off x="5442903" y="2378930"/>
            <a:ext cx="2741907" cy="29242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/>
          <a:srcRect l="21949" r="32599" b="50889"/>
          <a:stretch/>
        </p:blipFill>
        <p:spPr>
          <a:xfrm>
            <a:off x="8719634" y="3022875"/>
            <a:ext cx="3192041" cy="229296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F9E275C2-A3B5-43B6-8036-3FD95F2A14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0615" y="2059735"/>
            <a:ext cx="2052000" cy="11115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18E48C42-2F7A-4E64-AFD6-E85E7F0574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96" y="5820785"/>
            <a:ext cx="2149799" cy="63664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C691EC6-07EF-4922-A028-D22ABE4878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60" y="5449675"/>
            <a:ext cx="2170844" cy="14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85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1662711" y="4398902"/>
            <a:ext cx="2667824" cy="28651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spcBef>
                <a:spcPts val="0"/>
              </a:spcBef>
            </a:pPr>
            <a:r>
              <a:rPr lang="pt-BR" sz="127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Renan M. Novaes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pt-BR" sz="13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pt-BR" sz="13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31049"/>
          <a:stretch/>
        </p:blipFill>
        <p:spPr>
          <a:xfrm>
            <a:off x="9328146" y="196025"/>
            <a:ext cx="1031215" cy="897023"/>
          </a:xfrm>
          <a:prstGeom prst="rect">
            <a:avLst/>
          </a:prstGeom>
        </p:spPr>
      </p:pic>
      <p:sp>
        <p:nvSpPr>
          <p:cNvPr id="14" name="Shape 70"/>
          <p:cNvSpPr/>
          <p:nvPr/>
        </p:nvSpPr>
        <p:spPr>
          <a:xfrm>
            <a:off x="2760373" y="2296713"/>
            <a:ext cx="7083381" cy="252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lvl="1" indent="0"/>
            <a:r>
              <a:rPr lang="pt-BR" sz="2800" b="1" dirty="0">
                <a:solidFill>
                  <a:srgbClr val="2860A4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Equipe multidisciplinar:</a:t>
            </a:r>
          </a:p>
          <a:p>
            <a:pPr lvl="1" indent="0"/>
            <a:endParaRPr sz="14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707231" lvl="1" indent="-235744"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24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Sistema de </a:t>
            </a: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Produção</a:t>
            </a:r>
            <a:r>
              <a:rPr lang="en-US" sz="24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Agroenergéticos</a:t>
            </a:r>
            <a:endParaRPr lang="en-US" sz="2400" dirty="0"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707231" lvl="1" indent="-235744"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Modelagem</a:t>
            </a:r>
            <a:r>
              <a:rPr lang="en-US" sz="24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Processos</a:t>
            </a:r>
            <a:r>
              <a:rPr lang="en-US" sz="24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Agroindustriais</a:t>
            </a:r>
            <a:endParaRPr lang="en-US" sz="2400" dirty="0"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707231" lvl="1" indent="-235744"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Geoprocessamento</a:t>
            </a:r>
            <a:endParaRPr lang="en-US" sz="2400" dirty="0"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707231" lvl="1" indent="-235744"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Modelagem</a:t>
            </a:r>
            <a:r>
              <a:rPr lang="en-US" sz="24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Mudança</a:t>
            </a:r>
            <a:r>
              <a:rPr lang="en-US" sz="24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Uso</a:t>
            </a:r>
            <a:r>
              <a:rPr lang="en-US" sz="24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da Terra (LUC)</a:t>
            </a:r>
          </a:p>
          <a:p>
            <a:pPr marL="707231" lvl="1" indent="-235744">
              <a:buClr>
                <a:srgbClr val="434343"/>
              </a:buClr>
              <a:buSzPct val="100000"/>
              <a:buFont typeface="Arial"/>
              <a:buChar char="•"/>
            </a:pP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Avaliação</a:t>
            </a:r>
            <a:r>
              <a:rPr lang="en-US" sz="24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Ciclo</a:t>
            </a:r>
            <a:r>
              <a:rPr lang="en-US" sz="2400" dirty="0"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de Vida (LCA)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632" y="875504"/>
            <a:ext cx="4035163" cy="1172076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2996623" y="5654590"/>
            <a:ext cx="6537084" cy="833625"/>
            <a:chOff x="868684" y="5162277"/>
            <a:chExt cx="6537084" cy="833625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F9E275C2-A3B5-43B6-8036-3FD95F2A1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6774" y="5162277"/>
              <a:ext cx="1539000" cy="833625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18E48C42-2F7A-4E64-AFD6-E85E7F057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419" y="5340348"/>
              <a:ext cx="1612349" cy="477482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95402" y="5325518"/>
              <a:ext cx="1057143" cy="507143"/>
            </a:xfrm>
            <a:prstGeom prst="rect">
              <a:avLst/>
            </a:prstGeom>
          </p:spPr>
        </p:pic>
        <p:pic>
          <p:nvPicPr>
            <p:cNvPr id="18" name="Picture 11" descr="http://2.bp.blogspot.com/-4EdSVfYOIPk/UZY5hEKvi3I/AAAAAAAAAbI/90H0mGr5xGA/s1600/Embrapa-logo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 t="18105" b="25287"/>
            <a:stretch>
              <a:fillRect/>
            </a:stretch>
          </p:blipFill>
          <p:spPr bwMode="auto">
            <a:xfrm>
              <a:off x="868684" y="5215135"/>
              <a:ext cx="1714500" cy="727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4328952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31049"/>
          <a:stretch/>
        </p:blipFill>
        <p:spPr>
          <a:xfrm>
            <a:off x="10979640" y="166218"/>
            <a:ext cx="994403" cy="86500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952232" y="6209536"/>
            <a:ext cx="8637511" cy="507143"/>
            <a:chOff x="570974" y="6172924"/>
            <a:chExt cx="11516681" cy="67619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53" r="5513" b="39682"/>
            <a:stretch/>
          </p:blipFill>
          <p:spPr>
            <a:xfrm>
              <a:off x="9338534" y="6284291"/>
              <a:ext cx="2749121" cy="490300"/>
            </a:xfrm>
            <a:prstGeom prst="rect">
              <a:avLst/>
            </a:prstGeom>
          </p:spPr>
        </p:pic>
        <p:pic>
          <p:nvPicPr>
            <p:cNvPr id="9" name="Picture 4" descr="Resultado de imagem para logo embrap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4" y="6246841"/>
              <a:ext cx="1535370" cy="56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708500F-C9B0-4C5E-9422-7D37371E8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6868"/>
            <a:stretch/>
          </p:blipFill>
          <p:spPr>
            <a:xfrm>
              <a:off x="4772285" y="6248411"/>
              <a:ext cx="2647430" cy="565200"/>
            </a:xfrm>
            <a:prstGeom prst="rect">
              <a:avLst/>
            </a:prstGeom>
          </p:spPr>
        </p:pic>
        <p:pic>
          <p:nvPicPr>
            <p:cNvPr id="11" name="Picture 2" descr="Resultado de imagem para unicamp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662" y="6246841"/>
              <a:ext cx="565200" cy="5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24665" y="6172924"/>
              <a:ext cx="1409524" cy="676190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B36D676-5541-4393-98C5-A5B57AA9843A}"/>
              </a:ext>
            </a:extLst>
          </p:cNvPr>
          <p:cNvSpPr txBox="1">
            <a:spLocks/>
          </p:cNvSpPr>
          <p:nvPr/>
        </p:nvSpPr>
        <p:spPr>
          <a:xfrm>
            <a:off x="1545363" y="145898"/>
            <a:ext cx="9122635" cy="7786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RenovaBio</a:t>
            </a:r>
            <a:endParaRPr lang="en-US" sz="2800" b="1" dirty="0">
              <a:solidFill>
                <a:srgbClr val="2860A4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A0CC8A4F-3FD2-4250-9E96-CA9E4EC62C82}"/>
              </a:ext>
            </a:extLst>
          </p:cNvPr>
          <p:cNvSpPr txBox="1"/>
          <p:nvPr/>
        </p:nvSpPr>
        <p:spPr>
          <a:xfrm>
            <a:off x="3501764" y="1169578"/>
            <a:ext cx="5839972" cy="2246767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tx2">
                <a:lumMod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 geração de conhecimentos e              tecnologias impulsionada pelo              </a:t>
            </a:r>
            <a:r>
              <a:rPr kumimoji="0" lang="pt-BR" sz="2800" b="1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RenovaBio</a:t>
            </a: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contribui para o aumento   da competitividade dos  produtos do   agronegócio brasileiro</a:t>
            </a:r>
            <a:endParaRPr kumimoji="0" lang="pt-BR" sz="280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Resultado de imagem para bandeira brasil">
            <a:extLst>
              <a:ext uri="{FF2B5EF4-FFF2-40B4-BE49-F238E27FC236}">
                <a16:creationId xmlns:a16="http://schemas.microsoft.com/office/drawing/2014/main" xmlns="" id="{3DF8BF31-D49F-45EC-B3EF-885E6029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48" y="3580601"/>
            <a:ext cx="4478204" cy="25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8112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Nilza Patricia\Documents\Patrícia Agroenergia\cana-de-açúcar\Palhada\Guaira 2012\Fotos nov 2012\DSC049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0" r="36395" b="60367"/>
          <a:stretch/>
        </p:blipFill>
        <p:spPr bwMode="auto">
          <a:xfrm>
            <a:off x="497199" y="1806187"/>
            <a:ext cx="1265478" cy="119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" b="11130"/>
          <a:stretch/>
        </p:blipFill>
        <p:spPr>
          <a:xfrm>
            <a:off x="497201" y="1"/>
            <a:ext cx="1265476" cy="886407"/>
          </a:xfrm>
          <a:prstGeom prst="rect">
            <a:avLst/>
          </a:prstGeom>
        </p:spPr>
      </p:pic>
      <p:pic>
        <p:nvPicPr>
          <p:cNvPr id="5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5"/>
          <a:stretch/>
        </p:blipFill>
        <p:spPr bwMode="auto">
          <a:xfrm>
            <a:off x="497200" y="886408"/>
            <a:ext cx="1265477" cy="9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9" y="2725966"/>
            <a:ext cx="1265478" cy="10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7937" r="72147" b="72653"/>
          <a:stretch/>
        </p:blipFill>
        <p:spPr bwMode="auto">
          <a:xfrm>
            <a:off x="497199" y="3703722"/>
            <a:ext cx="1256439" cy="71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9" y="4414478"/>
            <a:ext cx="1251554" cy="7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9" y="5191603"/>
            <a:ext cx="1251554" cy="80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1" t="7404" r="16640" b="55741"/>
          <a:stretch/>
        </p:blipFill>
        <p:spPr bwMode="auto">
          <a:xfrm>
            <a:off x="497199" y="5920965"/>
            <a:ext cx="1251553" cy="95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3200587"/>
              </p:ext>
            </p:extLst>
          </p:nvPr>
        </p:nvGraphicFramePr>
        <p:xfrm>
          <a:off x="2328425" y="193394"/>
          <a:ext cx="8834463" cy="47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2843985" y="5480516"/>
            <a:ext cx="8064500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Os resultados apresentados mostram que as perdas por emissão estão abaixo do valor de referência usado pelo IPCC: 1.0 %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37833"/>
              </p:ext>
            </p:extLst>
          </p:nvPr>
        </p:nvGraphicFramePr>
        <p:xfrm>
          <a:off x="2843985" y="886408"/>
          <a:ext cx="7920036" cy="448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2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0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0028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Quantidade de palha</a:t>
                      </a:r>
                    </a:p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</a:rPr>
                        <a:t>kg ha</a:t>
                      </a:r>
                      <a:r>
                        <a:rPr lang="pt-BR" sz="180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% de Emissão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28">
                <a:tc>
                  <a:txBody>
                    <a:bodyPr/>
                    <a:lstStyle/>
                    <a:p>
                      <a:pPr algn="l"/>
                      <a:r>
                        <a:rPr lang="pt-BR" sz="1800" dirty="0"/>
                        <a:t>IPCC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1,00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726">
                <a:tc rowSpan="4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Local 1 2014-2015</a:t>
                      </a:r>
                    </a:p>
                    <a:p>
                      <a:pPr algn="ctr"/>
                      <a:r>
                        <a:rPr lang="pt-BR" sz="1800" dirty="0"/>
                        <a:t>(120</a:t>
                      </a:r>
                      <a:r>
                        <a:rPr lang="pt-BR" sz="1800" baseline="0" dirty="0"/>
                        <a:t> kg ha</a:t>
                      </a:r>
                      <a:r>
                        <a:rPr lang="pt-BR" sz="1800" baseline="30000" dirty="0"/>
                        <a:t>-1</a:t>
                      </a:r>
                      <a:r>
                        <a:rPr lang="pt-BR" sz="1800" baseline="0" dirty="0"/>
                        <a:t> de NH</a:t>
                      </a:r>
                      <a:r>
                        <a:rPr lang="pt-BR" sz="1800" baseline="-25000" dirty="0"/>
                        <a:t>4</a:t>
                      </a:r>
                      <a:r>
                        <a:rPr lang="pt-BR" sz="1800" baseline="0" dirty="0"/>
                        <a:t>NO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baseline="0" dirty="0"/>
                        <a:t>)</a:t>
                      </a:r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0.00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3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4300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0.15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3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7400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rgbClr val="35A517"/>
                          </a:solidFill>
                        </a:rPr>
                        <a:t>0.10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3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11500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0.33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35">
                <a:tc rowSpan="3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Local 2 2012-2013</a:t>
                      </a:r>
                    </a:p>
                    <a:p>
                      <a:pPr algn="ctr"/>
                      <a:r>
                        <a:rPr lang="pt-BR" sz="1800" dirty="0"/>
                        <a:t>(120</a:t>
                      </a:r>
                      <a:r>
                        <a:rPr lang="pt-BR" sz="1800" baseline="0" dirty="0"/>
                        <a:t> kg ha de NH</a:t>
                      </a:r>
                      <a:r>
                        <a:rPr lang="pt-BR" sz="1800" baseline="-25000" dirty="0"/>
                        <a:t>4</a:t>
                      </a:r>
                      <a:r>
                        <a:rPr lang="pt-BR" sz="1800" baseline="0" dirty="0"/>
                        <a:t>NO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baseline="0" dirty="0"/>
                        <a:t>)</a:t>
                      </a:r>
                    </a:p>
                    <a:p>
                      <a:endParaRPr lang="pt-BR" sz="1800" dirty="0"/>
                    </a:p>
                  </a:txBody>
                  <a:tcPr marL="91430" marR="91430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0.02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3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5000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0.12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3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12000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0.46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35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Local 3 2012-2013</a:t>
                      </a:r>
                    </a:p>
                    <a:p>
                      <a:pPr algn="ctr"/>
                      <a:r>
                        <a:rPr lang="pt-BR" sz="1800" dirty="0"/>
                        <a:t>(120</a:t>
                      </a:r>
                      <a:r>
                        <a:rPr lang="pt-BR" sz="1800" baseline="0" dirty="0"/>
                        <a:t> kg ha de NH</a:t>
                      </a:r>
                      <a:r>
                        <a:rPr lang="pt-BR" sz="1800" baseline="-25000" dirty="0"/>
                        <a:t>4</a:t>
                      </a:r>
                      <a:r>
                        <a:rPr lang="pt-BR" sz="1800" baseline="0" dirty="0"/>
                        <a:t>NO</a:t>
                      </a:r>
                      <a:r>
                        <a:rPr lang="pt-BR" sz="1800" baseline="-25000" dirty="0"/>
                        <a:t>3</a:t>
                      </a:r>
                      <a:r>
                        <a:rPr lang="pt-BR" sz="1800" baseline="0" dirty="0"/>
                        <a:t>)</a:t>
                      </a:r>
                    </a:p>
                    <a:p>
                      <a:endParaRPr lang="pt-BR" sz="1800" dirty="0"/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0.07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863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12000</a:t>
                      </a: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0.53</a:t>
                      </a:r>
                    </a:p>
                  </a:txBody>
                  <a:tcPr marL="91430" marR="91430" marT="45708" marB="45708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5205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Nilza Patricia\Documents\Patrícia Agroenergia\cana-de-açúcar\Palhada\Guaira 2012\Fotos nov 2012\DSC049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0" r="36395" b="60367"/>
          <a:stretch/>
        </p:blipFill>
        <p:spPr bwMode="auto">
          <a:xfrm>
            <a:off x="497199" y="1806187"/>
            <a:ext cx="1265478" cy="119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" b="11130"/>
          <a:stretch/>
        </p:blipFill>
        <p:spPr>
          <a:xfrm>
            <a:off x="497201" y="1"/>
            <a:ext cx="1265476" cy="886407"/>
          </a:xfrm>
          <a:prstGeom prst="rect">
            <a:avLst/>
          </a:prstGeom>
        </p:spPr>
      </p:pic>
      <p:pic>
        <p:nvPicPr>
          <p:cNvPr id="5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5"/>
          <a:stretch/>
        </p:blipFill>
        <p:spPr bwMode="auto">
          <a:xfrm>
            <a:off x="497200" y="886408"/>
            <a:ext cx="1265477" cy="9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9" y="2725966"/>
            <a:ext cx="1265478" cy="10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7937" r="72147" b="72653"/>
          <a:stretch/>
        </p:blipFill>
        <p:spPr bwMode="auto">
          <a:xfrm>
            <a:off x="497199" y="3703722"/>
            <a:ext cx="1256439" cy="71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9" y="4414478"/>
            <a:ext cx="1251554" cy="73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9" y="5191603"/>
            <a:ext cx="1251554" cy="80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1" t="7404" r="16640" b="55741"/>
          <a:stretch/>
        </p:blipFill>
        <p:spPr bwMode="auto">
          <a:xfrm>
            <a:off x="497199" y="5920965"/>
            <a:ext cx="1251553" cy="95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85" y="2314659"/>
            <a:ext cx="445135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47" y="2314659"/>
            <a:ext cx="444976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3068810" y="1533609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400" b="1" dirty="0">
                <a:latin typeface="Calibri" panose="020F0502020204030204" pitchFamily="34" charset="0"/>
              </a:rPr>
              <a:t>NH</a:t>
            </a:r>
            <a:r>
              <a:rPr lang="pt-BR" altLang="en-US" sz="2400" b="1" baseline="-25000" dirty="0">
                <a:latin typeface="Calibri" panose="020F0502020204030204" pitchFamily="34" charset="0"/>
              </a:rPr>
              <a:t>4</a:t>
            </a:r>
            <a:r>
              <a:rPr lang="pt-BR" altLang="en-US" sz="2400" b="1" dirty="0">
                <a:latin typeface="Calibri" panose="020F0502020204030204" pitchFamily="34" charset="0"/>
              </a:rPr>
              <a:t>NO3</a:t>
            </a:r>
          </a:p>
        </p:txBody>
      </p:sp>
      <p:sp>
        <p:nvSpPr>
          <p:cNvPr id="15" name="CaixaDeTexto 8"/>
          <p:cNvSpPr txBox="1">
            <a:spLocks noChangeArrowheads="1"/>
          </p:cNvSpPr>
          <p:nvPr/>
        </p:nvSpPr>
        <p:spPr bwMode="auto">
          <a:xfrm>
            <a:off x="7702722" y="1606634"/>
            <a:ext cx="230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400" b="1">
                <a:latin typeface="Calibri" panose="020F0502020204030204" pitchFamily="34" charset="0"/>
              </a:rPr>
              <a:t>FBN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216549804"/>
              </p:ext>
            </p:extLst>
          </p:nvPr>
        </p:nvGraphicFramePr>
        <p:xfrm>
          <a:off x="2328425" y="193394"/>
          <a:ext cx="8834463" cy="47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5662940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596240" y="5440888"/>
            <a:ext cx="1595760" cy="1417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" name="Picture 2" descr="Resultado de imagem para renovabio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6016" r="78889" b="25500"/>
          <a:stretch/>
        </p:blipFill>
        <p:spPr bwMode="auto">
          <a:xfrm>
            <a:off x="11167313" y="146039"/>
            <a:ext cx="941294" cy="13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157" y="12367"/>
            <a:ext cx="10674965" cy="1093419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4A8CA2"/>
                </a:solidFill>
              </a:rPr>
              <a:t>Pegada de carbono do etanol de cana-de-açúcar estimado por diferentes métricas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161B0E9-4E73-413D-A547-310C75F1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633" y="2141672"/>
            <a:ext cx="4874133" cy="424241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07445FD-8F86-4A4C-A90A-E925A1410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57" y="2134449"/>
            <a:ext cx="6496614" cy="42424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F98486F-82C5-4FF8-B05C-5C1A135773FA}"/>
              </a:ext>
            </a:extLst>
          </p:cNvPr>
          <p:cNvSpPr txBox="1"/>
          <p:nvPr/>
        </p:nvSpPr>
        <p:spPr>
          <a:xfrm>
            <a:off x="2138246" y="1704828"/>
            <a:ext cx="275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A8CA2"/>
                </a:solidFill>
              </a:rPr>
              <a:t>Proposta FRS2 (EPA)</a:t>
            </a:r>
            <a:endParaRPr lang="en-US" b="1" dirty="0">
              <a:solidFill>
                <a:srgbClr val="4A8CA2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0FE746A-4018-4BA6-AA42-37E0CA7A7841}"/>
              </a:ext>
            </a:extLst>
          </p:cNvPr>
          <p:cNvSpPr txBox="1"/>
          <p:nvPr/>
        </p:nvSpPr>
        <p:spPr>
          <a:xfrm>
            <a:off x="8512033" y="1681147"/>
            <a:ext cx="257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A8CA2"/>
                </a:solidFill>
              </a:rPr>
              <a:t>Proposta LCFS (CARB)</a:t>
            </a:r>
            <a:endParaRPr lang="en-US" b="1" dirty="0">
              <a:solidFill>
                <a:srgbClr val="4A8C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3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F2618871-B088-49A9-93AB-841FC718CC50}"/>
              </a:ext>
            </a:extLst>
          </p:cNvPr>
          <p:cNvSpPr/>
          <p:nvPr/>
        </p:nvSpPr>
        <p:spPr>
          <a:xfrm>
            <a:off x="416092" y="2032036"/>
            <a:ext cx="3217534" cy="14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400" b="1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RFS1 </a:t>
            </a: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inicio em 2005; </a:t>
            </a:r>
            <a:r>
              <a:rPr lang="pt-BR" sz="1400" b="1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RFS2</a:t>
            </a: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2007. </a:t>
            </a:r>
            <a:r>
              <a:rPr lang="pt-BR" sz="1400" b="1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Modelagem</a:t>
            </a: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efeitos diretos e indiretos conjuntamente. Emissões amortizadas em 30 anos. </a:t>
            </a:r>
            <a:r>
              <a:rPr lang="pt-BR" sz="1400" dirty="0" err="1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iLUC</a:t>
            </a: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passou a ser incorporado no RFS2 em 2010. </a:t>
            </a:r>
          </a:p>
          <a:p>
            <a:pPr algn="just">
              <a:lnSpc>
                <a:spcPct val="107000"/>
              </a:lnSpc>
            </a:pP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Somente áreas antropizadas.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37E532D4-92FB-4D44-85D2-12EBE0972FFC}"/>
              </a:ext>
            </a:extLst>
          </p:cNvPr>
          <p:cNvSpPr/>
          <p:nvPr/>
        </p:nvSpPr>
        <p:spPr>
          <a:xfrm>
            <a:off x="3980630" y="2073548"/>
            <a:ext cx="395718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400" b="1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Modelagem</a:t>
            </a: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dos efeitos diretos e indiretos conjuntamente. Emissões amortizadas em 30 anos. Revisões periódicas. Emissões </a:t>
            </a:r>
            <a:r>
              <a:rPr lang="pt-BR" sz="1400" dirty="0" err="1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iLUC</a:t>
            </a: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foram desconsideradas na primeira fase. 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5E8470D3-3060-4FBF-A133-E914684DA156}"/>
              </a:ext>
            </a:extLst>
          </p:cNvPr>
          <p:cNvSpPr/>
          <p:nvPr/>
        </p:nvSpPr>
        <p:spPr>
          <a:xfrm>
            <a:off x="8142213" y="2052894"/>
            <a:ext cx="3602747" cy="19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Consideram-se somente os </a:t>
            </a:r>
            <a:r>
              <a:rPr lang="pt-BR" sz="1400" b="1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efeitos diretos </a:t>
            </a: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propriedade. Não há valores “default” atribuídos à </a:t>
            </a:r>
            <a:r>
              <a:rPr lang="pt-BR" sz="1400" dirty="0" err="1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dLUC</a:t>
            </a: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Emissões amortizadas em 20 anos. Janeiro de 2008 como data de corte para o cálculo. Fórmula de cálculo divulgada em 2010.</a:t>
            </a:r>
          </a:p>
          <a:p>
            <a:pPr algn="just">
              <a:lnSpc>
                <a:spcPct val="107000"/>
              </a:lnSpc>
            </a:pP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 go </a:t>
            </a:r>
            <a:r>
              <a:rPr lang="pt-BR" sz="1400" dirty="0" err="1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</a:t>
            </a:r>
            <a:r>
              <a:rPr lang="pt-BR" sz="14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vegetação nativa, pastagens de alta biodiversidade, outras... 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xmlns="" id="{B11549D8-8CD3-496D-8CCC-46260F61E34C}"/>
              </a:ext>
            </a:extLst>
          </p:cNvPr>
          <p:cNvGraphicFramePr/>
          <p:nvPr/>
        </p:nvGraphicFramePr>
        <p:xfrm>
          <a:off x="934230" y="4338242"/>
          <a:ext cx="3128812" cy="20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xmlns="" id="{B1BBEB78-680C-47EB-AC69-504973B5008F}"/>
              </a:ext>
            </a:extLst>
          </p:cNvPr>
          <p:cNvGraphicFramePr/>
          <p:nvPr/>
        </p:nvGraphicFramePr>
        <p:xfrm>
          <a:off x="4901236" y="4287414"/>
          <a:ext cx="3128812" cy="215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F67D5FC8-6CB4-4C13-A086-0FEAC95CB32C}"/>
              </a:ext>
            </a:extLst>
          </p:cNvPr>
          <p:cNvSpPr/>
          <p:nvPr/>
        </p:nvSpPr>
        <p:spPr>
          <a:xfrm>
            <a:off x="9236520" y="936596"/>
            <a:ext cx="1414131" cy="118857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1C20580A-2509-4C18-94E4-9424DF3F2FD4}"/>
              </a:ext>
            </a:extLst>
          </p:cNvPr>
          <p:cNvSpPr txBox="1"/>
          <p:nvPr/>
        </p:nvSpPr>
        <p:spPr>
          <a:xfrm>
            <a:off x="802137" y="6588155"/>
            <a:ext cx="5758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Agroicone, com base em  USEPA (2009 e 2015), CARB (2011 e 2015);  </a:t>
            </a:r>
            <a:r>
              <a:rPr lang="pt-BR" sz="1050" dirty="0" err="1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Valin</a:t>
            </a:r>
            <a:r>
              <a:rPr lang="pt-BR" sz="105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2015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5668F7A4-A354-4928-AC2C-37C6F8CF855D}"/>
              </a:ext>
            </a:extLst>
          </p:cNvPr>
          <p:cNvSpPr txBox="1"/>
          <p:nvPr/>
        </p:nvSpPr>
        <p:spPr>
          <a:xfrm>
            <a:off x="416092" y="3918082"/>
            <a:ext cx="70375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b="1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Evolução </a:t>
            </a:r>
            <a:r>
              <a:rPr lang="pt-BR" sz="1700" b="1" dirty="0" err="1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iLUC</a:t>
            </a:r>
            <a:r>
              <a:rPr lang="pt-BR" sz="1700" b="1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nas legislações (para etanol de cana-de-açúcar)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DB41AD4E-32D7-4FA8-A39C-527FEE61C729}"/>
              </a:ext>
            </a:extLst>
          </p:cNvPr>
          <p:cNvSpPr txBox="1"/>
          <p:nvPr/>
        </p:nvSpPr>
        <p:spPr>
          <a:xfrm>
            <a:off x="8379180" y="4095053"/>
            <a:ext cx="312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dLUC</a:t>
            </a:r>
            <a:r>
              <a:rPr lang="pt-BR" b="1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gestão e monitoramento de risco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7A5547D-ADB6-428C-947E-75E45201F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2158" y="1038719"/>
            <a:ext cx="1414131" cy="101417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B2ACFAD-9137-4AB3-BC02-A0FC0207B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8489" y="1168609"/>
            <a:ext cx="960147" cy="841753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2404D8EC-9092-4202-A9CF-5CDD9F28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57" y="12367"/>
            <a:ext cx="10674965" cy="1093419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4A8CA2"/>
                </a:solidFill>
              </a:rPr>
              <a:t>Pegada de carbono do etanol de cana-de-açúcar estimado por diferentes métricas</a:t>
            </a:r>
          </a:p>
        </p:txBody>
      </p:sp>
    </p:spTree>
    <p:extLst>
      <p:ext uri="{BB962C8B-B14F-4D97-AF65-F5344CB8AC3E}">
        <p14:creationId xmlns:p14="http://schemas.microsoft.com/office/powerpoint/2010/main" val="500529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8F2D65-B4A1-46A2-9029-5B7087F32686}"/>
              </a:ext>
            </a:extLst>
          </p:cNvPr>
          <p:cNvSpPr>
            <a:spLocks noChangeAspect="1"/>
          </p:cNvSpPr>
          <p:nvPr/>
        </p:nvSpPr>
        <p:spPr>
          <a:xfrm>
            <a:off x="135349" y="2384760"/>
            <a:ext cx="1273217" cy="135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80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∞</a:t>
            </a:r>
            <a:endParaRPr lang="pt-BR" sz="8000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upo 160">
            <a:extLst>
              <a:ext uri="{FF2B5EF4-FFF2-40B4-BE49-F238E27FC236}">
                <a16:creationId xmlns:a16="http://schemas.microsoft.com/office/drawing/2014/main" xmlns="" id="{FBBA00C5-91D7-41FE-90A8-EE3E3AFDD10E}"/>
              </a:ext>
            </a:extLst>
          </p:cNvPr>
          <p:cNvGrpSpPr/>
          <p:nvPr/>
        </p:nvGrpSpPr>
        <p:grpSpPr>
          <a:xfrm rot="6381446">
            <a:off x="8615069" y="1450699"/>
            <a:ext cx="1488511" cy="1092617"/>
            <a:chOff x="8847256" y="4496002"/>
            <a:chExt cx="1488510" cy="1092617"/>
          </a:xfrm>
        </p:grpSpPr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xmlns="" id="{83AAAE83-9D4D-4C42-AA1C-CDBDD43D7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00"/>
            <a:stretch/>
          </p:blipFill>
          <p:spPr bwMode="auto">
            <a:xfrm rot="2900808">
              <a:off x="9088938" y="4621692"/>
              <a:ext cx="1092617" cy="841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xmlns="" id="{1C53D823-C640-421E-80BC-E89F8A3FF2CC}"/>
                </a:ext>
              </a:extLst>
            </p:cNvPr>
            <p:cNvSpPr/>
            <p:nvPr/>
          </p:nvSpPr>
          <p:spPr>
            <a:xfrm rot="10858696">
              <a:off x="8847256" y="4909777"/>
              <a:ext cx="148851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377"/>
              <a:r>
                <a:rPr lang="en-US" sz="2400" dirty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</a:t>
              </a:r>
              <a:r>
                <a:rPr lang="en-US" sz="2400" baseline="-25000" dirty="0">
                  <a:ln w="18415" cmpd="sng">
                    <a:solidFill>
                      <a:srgbClr val="00B050"/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152653" y="1858284"/>
            <a:ext cx="10665578" cy="2354668"/>
            <a:chOff x="946589" y="3753702"/>
            <a:chExt cx="10665578" cy="2354668"/>
          </a:xfrm>
        </p:grpSpPr>
        <p:grpSp>
          <p:nvGrpSpPr>
            <p:cNvPr id="29" name="Grupo 27">
              <a:extLst>
                <a:ext uri="{FF2B5EF4-FFF2-40B4-BE49-F238E27FC236}">
                  <a16:creationId xmlns:a16="http://schemas.microsoft.com/office/drawing/2014/main" xmlns="" id="{251EA984-8019-4200-A1B8-CA8D81781B0D}"/>
                </a:ext>
              </a:extLst>
            </p:cNvPr>
            <p:cNvGrpSpPr/>
            <p:nvPr/>
          </p:nvGrpSpPr>
          <p:grpSpPr>
            <a:xfrm>
              <a:off x="2809948" y="4171202"/>
              <a:ext cx="3913185" cy="1281311"/>
              <a:chOff x="-470079" y="5362143"/>
              <a:chExt cx="4908346" cy="1840651"/>
            </a:xfrm>
          </p:grpSpPr>
          <p:pic>
            <p:nvPicPr>
              <p:cNvPr id="70" name="Imagem 69">
                <a:extLst>
                  <a:ext uri="{FF2B5EF4-FFF2-40B4-BE49-F238E27FC236}">
                    <a16:creationId xmlns:a16="http://schemas.microsoft.com/office/drawing/2014/main" xmlns="" id="{575EF8A4-AE0A-48E7-A4B4-5BF06F272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2" r="15343"/>
              <a:stretch/>
            </p:blipFill>
            <p:spPr>
              <a:xfrm>
                <a:off x="-470079" y="5544027"/>
                <a:ext cx="1704910" cy="165876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71" name="Elipse 70">
                <a:extLst>
                  <a:ext uri="{FF2B5EF4-FFF2-40B4-BE49-F238E27FC236}">
                    <a16:creationId xmlns:a16="http://schemas.microsoft.com/office/drawing/2014/main" xmlns="" id="{180A7089-4607-4E76-99B7-698260718ED9}"/>
                  </a:ext>
                </a:extLst>
              </p:cNvPr>
              <p:cNvSpPr/>
              <p:nvPr/>
            </p:nvSpPr>
            <p:spPr>
              <a:xfrm>
                <a:off x="3293290" y="5362143"/>
                <a:ext cx="1144977" cy="1144979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0" name="Group 79">
              <a:extLst>
                <a:ext uri="{FF2B5EF4-FFF2-40B4-BE49-F238E27FC236}">
                  <a16:creationId xmlns:a16="http://schemas.microsoft.com/office/drawing/2014/main" xmlns="" id="{3A998C7F-BFF1-4635-8F9B-EDC039E86BB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015315" y="3924379"/>
              <a:ext cx="1051076" cy="1552101"/>
              <a:chOff x="5848" y="85"/>
              <a:chExt cx="850" cy="1547"/>
            </a:xfrm>
            <a:solidFill>
              <a:srgbClr val="00B050"/>
            </a:solidFill>
          </p:grpSpPr>
          <p:sp>
            <p:nvSpPr>
              <p:cNvPr id="60" name="Freeform 80">
                <a:extLst>
                  <a:ext uri="{FF2B5EF4-FFF2-40B4-BE49-F238E27FC236}">
                    <a16:creationId xmlns:a16="http://schemas.microsoft.com/office/drawing/2014/main" xmlns="" id="{86EF4B9D-A4CF-4C62-B97B-4638E5FE0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" y="1608"/>
                <a:ext cx="85" cy="24"/>
              </a:xfrm>
              <a:custGeom>
                <a:avLst/>
                <a:gdLst>
                  <a:gd name="T0" fmla="*/ 3 w 36"/>
                  <a:gd name="T1" fmla="*/ 2 h 10"/>
                  <a:gd name="T2" fmla="*/ 3 w 36"/>
                  <a:gd name="T3" fmla="*/ 8 h 10"/>
                  <a:gd name="T4" fmla="*/ 33 w 36"/>
                  <a:gd name="T5" fmla="*/ 10 h 10"/>
                  <a:gd name="T6" fmla="*/ 32 w 36"/>
                  <a:gd name="T7" fmla="*/ 3 h 10"/>
                  <a:gd name="T8" fmla="*/ 23 w 36"/>
                  <a:gd name="T9" fmla="*/ 0 h 10"/>
                  <a:gd name="T10" fmla="*/ 18 w 36"/>
                  <a:gd name="T11" fmla="*/ 3 h 10"/>
                  <a:gd name="T12" fmla="*/ 12 w 36"/>
                  <a:gd name="T13" fmla="*/ 2 h 10"/>
                  <a:gd name="T14" fmla="*/ 9 w 36"/>
                  <a:gd name="T15" fmla="*/ 3 h 10"/>
                  <a:gd name="T16" fmla="*/ 5 w 36"/>
                  <a:gd name="T17" fmla="*/ 5 h 10"/>
                  <a:gd name="T18" fmla="*/ 3 w 36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10">
                    <a:moveTo>
                      <a:pt x="3" y="2"/>
                    </a:moveTo>
                    <a:cubicBezTo>
                      <a:pt x="3" y="2"/>
                      <a:pt x="0" y="6"/>
                      <a:pt x="3" y="8"/>
                    </a:cubicBezTo>
                    <a:cubicBezTo>
                      <a:pt x="6" y="10"/>
                      <a:pt x="30" y="10"/>
                      <a:pt x="33" y="10"/>
                    </a:cubicBezTo>
                    <a:cubicBezTo>
                      <a:pt x="36" y="10"/>
                      <a:pt x="33" y="5"/>
                      <a:pt x="32" y="3"/>
                    </a:cubicBezTo>
                    <a:cubicBezTo>
                      <a:pt x="31" y="0"/>
                      <a:pt x="23" y="0"/>
                      <a:pt x="23" y="0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pt-BR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Freeform 81">
                <a:extLst>
                  <a:ext uri="{FF2B5EF4-FFF2-40B4-BE49-F238E27FC236}">
                    <a16:creationId xmlns:a16="http://schemas.microsoft.com/office/drawing/2014/main" xmlns="" id="{D84A1064-1C6D-47C2-B4F4-BDB6FDF78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9" y="1256"/>
                <a:ext cx="68" cy="355"/>
              </a:xfrm>
              <a:custGeom>
                <a:avLst/>
                <a:gdLst>
                  <a:gd name="T0" fmla="*/ 0 w 29"/>
                  <a:gd name="T1" fmla="*/ 150 h 150"/>
                  <a:gd name="T2" fmla="*/ 4 w 29"/>
                  <a:gd name="T3" fmla="*/ 147 h 150"/>
                  <a:gd name="T4" fmla="*/ 8 w 29"/>
                  <a:gd name="T5" fmla="*/ 149 h 150"/>
                  <a:gd name="T6" fmla="*/ 17 w 29"/>
                  <a:gd name="T7" fmla="*/ 147 h 150"/>
                  <a:gd name="T8" fmla="*/ 24 w 29"/>
                  <a:gd name="T9" fmla="*/ 147 h 150"/>
                  <a:gd name="T10" fmla="*/ 29 w 29"/>
                  <a:gd name="T11" fmla="*/ 150 h 150"/>
                  <a:gd name="T12" fmla="*/ 25 w 29"/>
                  <a:gd name="T13" fmla="*/ 75 h 150"/>
                  <a:gd name="T14" fmla="*/ 28 w 29"/>
                  <a:gd name="T15" fmla="*/ 0 h 150"/>
                  <a:gd name="T16" fmla="*/ 17 w 29"/>
                  <a:gd name="T17" fmla="*/ 0 h 150"/>
                  <a:gd name="T18" fmla="*/ 15 w 29"/>
                  <a:gd name="T19" fmla="*/ 8 h 150"/>
                  <a:gd name="T20" fmla="*/ 11 w 29"/>
                  <a:gd name="T21" fmla="*/ 2 h 150"/>
                  <a:gd name="T22" fmla="*/ 3 w 29"/>
                  <a:gd name="T23" fmla="*/ 7 h 150"/>
                  <a:gd name="T24" fmla="*/ 5 w 29"/>
                  <a:gd name="T25" fmla="*/ 75 h 150"/>
                  <a:gd name="T26" fmla="*/ 0 w 29"/>
                  <a:gd name="T2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50">
                    <a:moveTo>
                      <a:pt x="0" y="150"/>
                    </a:moveTo>
                    <a:cubicBezTo>
                      <a:pt x="4" y="147"/>
                      <a:pt x="4" y="147"/>
                      <a:pt x="4" y="147"/>
                    </a:cubicBezTo>
                    <a:cubicBezTo>
                      <a:pt x="8" y="149"/>
                      <a:pt x="8" y="149"/>
                      <a:pt x="8" y="149"/>
                    </a:cubicBezTo>
                    <a:cubicBezTo>
                      <a:pt x="17" y="147"/>
                      <a:pt x="17" y="147"/>
                      <a:pt x="17" y="147"/>
                    </a:cubicBezTo>
                    <a:cubicBezTo>
                      <a:pt x="24" y="147"/>
                      <a:pt x="24" y="147"/>
                      <a:pt x="24" y="147"/>
                    </a:cubicBezTo>
                    <a:cubicBezTo>
                      <a:pt x="29" y="150"/>
                      <a:pt x="29" y="150"/>
                      <a:pt x="29" y="150"/>
                    </a:cubicBezTo>
                    <a:cubicBezTo>
                      <a:pt x="29" y="150"/>
                      <a:pt x="25" y="108"/>
                      <a:pt x="25" y="75"/>
                    </a:cubicBezTo>
                    <a:cubicBezTo>
                      <a:pt x="24" y="42"/>
                      <a:pt x="28" y="0"/>
                      <a:pt x="2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5" y="51"/>
                      <a:pt x="5" y="75"/>
                    </a:cubicBezTo>
                    <a:cubicBezTo>
                      <a:pt x="5" y="98"/>
                      <a:pt x="0" y="150"/>
                      <a:pt x="0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pt-BR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xmlns="" id="{317BF293-93B2-402D-BBEE-C1E103839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" y="911"/>
                <a:ext cx="378" cy="721"/>
              </a:xfrm>
              <a:custGeom>
                <a:avLst/>
                <a:gdLst>
                  <a:gd name="T0" fmla="*/ 153 w 160"/>
                  <a:gd name="T1" fmla="*/ 197 h 305"/>
                  <a:gd name="T2" fmla="*/ 111 w 160"/>
                  <a:gd name="T3" fmla="*/ 15 h 305"/>
                  <a:gd name="T4" fmla="*/ 13 w 160"/>
                  <a:gd name="T5" fmla="*/ 66 h 305"/>
                  <a:gd name="T6" fmla="*/ 9 w 160"/>
                  <a:gd name="T7" fmla="*/ 225 h 305"/>
                  <a:gd name="T8" fmla="*/ 28 w 160"/>
                  <a:gd name="T9" fmla="*/ 305 h 305"/>
                  <a:gd name="T10" fmla="*/ 22 w 160"/>
                  <a:gd name="T11" fmla="*/ 190 h 305"/>
                  <a:gd name="T12" fmla="*/ 74 w 160"/>
                  <a:gd name="T13" fmla="*/ 36 h 305"/>
                  <a:gd name="T14" fmla="*/ 153 w 160"/>
                  <a:gd name="T15" fmla="*/ 234 h 305"/>
                  <a:gd name="T16" fmla="*/ 153 w 160"/>
                  <a:gd name="T17" fmla="*/ 19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05">
                    <a:moveTo>
                      <a:pt x="153" y="197"/>
                    </a:moveTo>
                    <a:cubicBezTo>
                      <a:pt x="153" y="197"/>
                      <a:pt x="144" y="30"/>
                      <a:pt x="111" y="15"/>
                    </a:cubicBezTo>
                    <a:cubicBezTo>
                      <a:pt x="79" y="0"/>
                      <a:pt x="27" y="34"/>
                      <a:pt x="13" y="66"/>
                    </a:cubicBezTo>
                    <a:cubicBezTo>
                      <a:pt x="0" y="98"/>
                      <a:pt x="0" y="203"/>
                      <a:pt x="9" y="225"/>
                    </a:cubicBezTo>
                    <a:cubicBezTo>
                      <a:pt x="19" y="247"/>
                      <a:pt x="27" y="285"/>
                      <a:pt x="28" y="305"/>
                    </a:cubicBezTo>
                    <a:cubicBezTo>
                      <a:pt x="32" y="265"/>
                      <a:pt x="27" y="203"/>
                      <a:pt x="22" y="190"/>
                    </a:cubicBezTo>
                    <a:cubicBezTo>
                      <a:pt x="16" y="178"/>
                      <a:pt x="17" y="56"/>
                      <a:pt x="74" y="36"/>
                    </a:cubicBezTo>
                    <a:cubicBezTo>
                      <a:pt x="131" y="17"/>
                      <a:pt x="155" y="199"/>
                      <a:pt x="153" y="234"/>
                    </a:cubicBezTo>
                    <a:cubicBezTo>
                      <a:pt x="160" y="207"/>
                      <a:pt x="153" y="197"/>
                      <a:pt x="153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pt-BR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Freeform 83">
                <a:extLst>
                  <a:ext uri="{FF2B5EF4-FFF2-40B4-BE49-F238E27FC236}">
                    <a16:creationId xmlns:a16="http://schemas.microsoft.com/office/drawing/2014/main" xmlns="" id="{2B194F43-6B30-40E5-B8E5-42EB6A218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9" y="817"/>
                <a:ext cx="349" cy="713"/>
              </a:xfrm>
              <a:custGeom>
                <a:avLst/>
                <a:gdLst>
                  <a:gd name="T0" fmla="*/ 6 w 148"/>
                  <a:gd name="T1" fmla="*/ 194 h 302"/>
                  <a:gd name="T2" fmla="*/ 33 w 148"/>
                  <a:gd name="T3" fmla="*/ 15 h 302"/>
                  <a:gd name="T4" fmla="*/ 133 w 148"/>
                  <a:gd name="T5" fmla="*/ 66 h 302"/>
                  <a:gd name="T6" fmla="*/ 139 w 148"/>
                  <a:gd name="T7" fmla="*/ 165 h 302"/>
                  <a:gd name="T8" fmla="*/ 125 w 148"/>
                  <a:gd name="T9" fmla="*/ 302 h 302"/>
                  <a:gd name="T10" fmla="*/ 121 w 148"/>
                  <a:gd name="T11" fmla="*/ 151 h 302"/>
                  <a:gd name="T12" fmla="*/ 74 w 148"/>
                  <a:gd name="T13" fmla="*/ 29 h 302"/>
                  <a:gd name="T14" fmla="*/ 6 w 148"/>
                  <a:gd name="T15" fmla="*/ 231 h 302"/>
                  <a:gd name="T16" fmla="*/ 6 w 148"/>
                  <a:gd name="T17" fmla="*/ 19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302">
                    <a:moveTo>
                      <a:pt x="6" y="194"/>
                    </a:moveTo>
                    <a:cubicBezTo>
                      <a:pt x="6" y="194"/>
                      <a:pt x="2" y="29"/>
                      <a:pt x="33" y="15"/>
                    </a:cubicBezTo>
                    <a:cubicBezTo>
                      <a:pt x="64" y="0"/>
                      <a:pt x="120" y="33"/>
                      <a:pt x="133" y="66"/>
                    </a:cubicBezTo>
                    <a:cubicBezTo>
                      <a:pt x="146" y="98"/>
                      <a:pt x="148" y="143"/>
                      <a:pt x="139" y="165"/>
                    </a:cubicBezTo>
                    <a:cubicBezTo>
                      <a:pt x="130" y="187"/>
                      <a:pt x="126" y="282"/>
                      <a:pt x="125" y="302"/>
                    </a:cubicBezTo>
                    <a:cubicBezTo>
                      <a:pt x="122" y="262"/>
                      <a:pt x="116" y="163"/>
                      <a:pt x="121" y="151"/>
                    </a:cubicBezTo>
                    <a:cubicBezTo>
                      <a:pt x="126" y="138"/>
                      <a:pt x="128" y="49"/>
                      <a:pt x="74" y="29"/>
                    </a:cubicBezTo>
                    <a:cubicBezTo>
                      <a:pt x="20" y="10"/>
                      <a:pt x="5" y="195"/>
                      <a:pt x="6" y="231"/>
                    </a:cubicBezTo>
                    <a:cubicBezTo>
                      <a:pt x="0" y="204"/>
                      <a:pt x="6" y="194"/>
                      <a:pt x="6" y="1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pt-BR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Freeform 84">
                <a:extLst>
                  <a:ext uri="{FF2B5EF4-FFF2-40B4-BE49-F238E27FC236}">
                    <a16:creationId xmlns:a16="http://schemas.microsoft.com/office/drawing/2014/main" xmlns="" id="{46F874E9-64B1-4F45-8CB7-B32F4C460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8" y="500"/>
                <a:ext cx="498" cy="766"/>
              </a:xfrm>
              <a:custGeom>
                <a:avLst/>
                <a:gdLst>
                  <a:gd name="T0" fmla="*/ 198 w 211"/>
                  <a:gd name="T1" fmla="*/ 324 h 324"/>
                  <a:gd name="T2" fmla="*/ 209 w 211"/>
                  <a:gd name="T3" fmla="*/ 317 h 324"/>
                  <a:gd name="T4" fmla="*/ 197 w 211"/>
                  <a:gd name="T5" fmla="*/ 108 h 324"/>
                  <a:gd name="T6" fmla="*/ 91 w 211"/>
                  <a:gd name="T7" fmla="*/ 21 h 324"/>
                  <a:gd name="T8" fmla="*/ 16 w 211"/>
                  <a:gd name="T9" fmla="*/ 299 h 324"/>
                  <a:gd name="T10" fmla="*/ 77 w 211"/>
                  <a:gd name="T11" fmla="*/ 75 h 324"/>
                  <a:gd name="T12" fmla="*/ 168 w 211"/>
                  <a:gd name="T13" fmla="*/ 87 h 324"/>
                  <a:gd name="T14" fmla="*/ 198 w 211"/>
                  <a:gd name="T15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324">
                    <a:moveTo>
                      <a:pt x="198" y="324"/>
                    </a:moveTo>
                    <a:cubicBezTo>
                      <a:pt x="209" y="317"/>
                      <a:pt x="209" y="317"/>
                      <a:pt x="209" y="317"/>
                    </a:cubicBezTo>
                    <a:cubicBezTo>
                      <a:pt x="209" y="317"/>
                      <a:pt x="211" y="145"/>
                      <a:pt x="197" y="108"/>
                    </a:cubicBezTo>
                    <a:cubicBezTo>
                      <a:pt x="184" y="70"/>
                      <a:pt x="149" y="0"/>
                      <a:pt x="91" y="21"/>
                    </a:cubicBezTo>
                    <a:cubicBezTo>
                      <a:pt x="33" y="43"/>
                      <a:pt x="0" y="262"/>
                      <a:pt x="16" y="299"/>
                    </a:cubicBezTo>
                    <a:cubicBezTo>
                      <a:pt x="20" y="276"/>
                      <a:pt x="42" y="95"/>
                      <a:pt x="77" y="75"/>
                    </a:cubicBezTo>
                    <a:cubicBezTo>
                      <a:pt x="113" y="55"/>
                      <a:pt x="149" y="60"/>
                      <a:pt x="168" y="87"/>
                    </a:cubicBezTo>
                    <a:cubicBezTo>
                      <a:pt x="186" y="113"/>
                      <a:pt x="199" y="300"/>
                      <a:pt x="198" y="3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pt-BR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85">
                <a:extLst>
                  <a:ext uri="{FF2B5EF4-FFF2-40B4-BE49-F238E27FC236}">
                    <a16:creationId xmlns:a16="http://schemas.microsoft.com/office/drawing/2014/main" xmlns="" id="{C0C4D82A-1F2D-47F1-A8E1-2F2702723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5" y="732"/>
                <a:ext cx="284" cy="411"/>
              </a:xfrm>
              <a:custGeom>
                <a:avLst/>
                <a:gdLst>
                  <a:gd name="T0" fmla="*/ 120 w 120"/>
                  <a:gd name="T1" fmla="*/ 174 h 174"/>
                  <a:gd name="T2" fmla="*/ 95 w 120"/>
                  <a:gd name="T3" fmla="*/ 29 h 174"/>
                  <a:gd name="T4" fmla="*/ 30 w 120"/>
                  <a:gd name="T5" fmla="*/ 9 h 174"/>
                  <a:gd name="T6" fmla="*/ 0 w 120"/>
                  <a:gd name="T7" fmla="*/ 110 h 174"/>
                  <a:gd name="T8" fmla="*/ 25 w 120"/>
                  <a:gd name="T9" fmla="*/ 90 h 174"/>
                  <a:gd name="T10" fmla="*/ 42 w 120"/>
                  <a:gd name="T11" fmla="*/ 33 h 174"/>
                  <a:gd name="T12" fmla="*/ 90 w 120"/>
                  <a:gd name="T13" fmla="*/ 61 h 174"/>
                  <a:gd name="T14" fmla="*/ 113 w 120"/>
                  <a:gd name="T15" fmla="*/ 149 h 174"/>
                  <a:gd name="T16" fmla="*/ 120 w 120"/>
                  <a:gd name="T1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74">
                    <a:moveTo>
                      <a:pt x="120" y="174"/>
                    </a:moveTo>
                    <a:cubicBezTo>
                      <a:pt x="120" y="174"/>
                      <a:pt x="107" y="41"/>
                      <a:pt x="95" y="29"/>
                    </a:cubicBezTo>
                    <a:cubicBezTo>
                      <a:pt x="84" y="18"/>
                      <a:pt x="57" y="0"/>
                      <a:pt x="30" y="9"/>
                    </a:cubicBezTo>
                    <a:cubicBezTo>
                      <a:pt x="3" y="19"/>
                      <a:pt x="0" y="101"/>
                      <a:pt x="0" y="110"/>
                    </a:cubicBezTo>
                    <a:cubicBezTo>
                      <a:pt x="10" y="102"/>
                      <a:pt x="25" y="90"/>
                      <a:pt x="25" y="90"/>
                    </a:cubicBezTo>
                    <a:cubicBezTo>
                      <a:pt x="25" y="90"/>
                      <a:pt x="24" y="39"/>
                      <a:pt x="42" y="33"/>
                    </a:cubicBezTo>
                    <a:cubicBezTo>
                      <a:pt x="59" y="27"/>
                      <a:pt x="82" y="38"/>
                      <a:pt x="90" y="61"/>
                    </a:cubicBezTo>
                    <a:cubicBezTo>
                      <a:pt x="98" y="84"/>
                      <a:pt x="113" y="149"/>
                      <a:pt x="113" y="149"/>
                    </a:cubicBezTo>
                    <a:lnTo>
                      <a:pt x="120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pt-BR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86">
                <a:extLst>
                  <a:ext uri="{FF2B5EF4-FFF2-40B4-BE49-F238E27FC236}">
                    <a16:creationId xmlns:a16="http://schemas.microsoft.com/office/drawing/2014/main" xmlns="" id="{F035E8D6-B9DC-45B8-BC9A-A58DC210E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8" y="1046"/>
                <a:ext cx="196" cy="411"/>
              </a:xfrm>
              <a:custGeom>
                <a:avLst/>
                <a:gdLst>
                  <a:gd name="T0" fmla="*/ 0 w 83"/>
                  <a:gd name="T1" fmla="*/ 150 h 174"/>
                  <a:gd name="T2" fmla="*/ 53 w 83"/>
                  <a:gd name="T3" fmla="*/ 33 h 174"/>
                  <a:gd name="T4" fmla="*/ 66 w 83"/>
                  <a:gd name="T5" fmla="*/ 174 h 174"/>
                  <a:gd name="T6" fmla="*/ 66 w 83"/>
                  <a:gd name="T7" fmla="*/ 7 h 174"/>
                  <a:gd name="T8" fmla="*/ 30 w 83"/>
                  <a:gd name="T9" fmla="*/ 21 h 174"/>
                  <a:gd name="T10" fmla="*/ 0 w 83"/>
                  <a:gd name="T11" fmla="*/ 136 h 174"/>
                  <a:gd name="T12" fmla="*/ 0 w 83"/>
                  <a:gd name="T13" fmla="*/ 15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74">
                    <a:moveTo>
                      <a:pt x="0" y="150"/>
                    </a:moveTo>
                    <a:cubicBezTo>
                      <a:pt x="0" y="150"/>
                      <a:pt x="28" y="28"/>
                      <a:pt x="53" y="33"/>
                    </a:cubicBezTo>
                    <a:cubicBezTo>
                      <a:pt x="77" y="38"/>
                      <a:pt x="66" y="174"/>
                      <a:pt x="66" y="174"/>
                    </a:cubicBezTo>
                    <a:cubicBezTo>
                      <a:pt x="78" y="113"/>
                      <a:pt x="83" y="14"/>
                      <a:pt x="66" y="7"/>
                    </a:cubicBezTo>
                    <a:cubicBezTo>
                      <a:pt x="49" y="0"/>
                      <a:pt x="32" y="20"/>
                      <a:pt x="30" y="21"/>
                    </a:cubicBezTo>
                    <a:cubicBezTo>
                      <a:pt x="28" y="22"/>
                      <a:pt x="0" y="136"/>
                      <a:pt x="0" y="136"/>
                    </a:cubicBezTo>
                    <a:lnTo>
                      <a:pt x="0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pt-BR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87">
                <a:extLst>
                  <a:ext uri="{FF2B5EF4-FFF2-40B4-BE49-F238E27FC236}">
                    <a16:creationId xmlns:a16="http://schemas.microsoft.com/office/drawing/2014/main" xmlns="" id="{9A57DE58-161F-44A3-BC8D-6577C96AE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" y="921"/>
                <a:ext cx="255" cy="399"/>
              </a:xfrm>
              <a:custGeom>
                <a:avLst/>
                <a:gdLst>
                  <a:gd name="T0" fmla="*/ 7 w 108"/>
                  <a:gd name="T1" fmla="*/ 154 h 169"/>
                  <a:gd name="T2" fmla="*/ 32 w 108"/>
                  <a:gd name="T3" fmla="*/ 29 h 169"/>
                  <a:gd name="T4" fmla="*/ 93 w 108"/>
                  <a:gd name="T5" fmla="*/ 7 h 169"/>
                  <a:gd name="T6" fmla="*/ 108 w 108"/>
                  <a:gd name="T7" fmla="*/ 36 h 169"/>
                  <a:gd name="T8" fmla="*/ 43 w 108"/>
                  <a:gd name="T9" fmla="*/ 46 h 169"/>
                  <a:gd name="T10" fmla="*/ 7 w 108"/>
                  <a:gd name="T11" fmla="*/ 169 h 169"/>
                  <a:gd name="T12" fmla="*/ 7 w 108"/>
                  <a:gd name="T13" fmla="*/ 15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69">
                    <a:moveTo>
                      <a:pt x="7" y="154"/>
                    </a:moveTo>
                    <a:cubicBezTo>
                      <a:pt x="7" y="154"/>
                      <a:pt x="21" y="39"/>
                      <a:pt x="32" y="29"/>
                    </a:cubicBezTo>
                    <a:cubicBezTo>
                      <a:pt x="42" y="20"/>
                      <a:pt x="82" y="0"/>
                      <a:pt x="93" y="7"/>
                    </a:cubicBezTo>
                    <a:cubicBezTo>
                      <a:pt x="99" y="16"/>
                      <a:pt x="108" y="36"/>
                      <a:pt x="108" y="36"/>
                    </a:cubicBezTo>
                    <a:cubicBezTo>
                      <a:pt x="101" y="32"/>
                      <a:pt x="51" y="38"/>
                      <a:pt x="43" y="46"/>
                    </a:cubicBezTo>
                    <a:cubicBezTo>
                      <a:pt x="36" y="54"/>
                      <a:pt x="11" y="151"/>
                      <a:pt x="7" y="169"/>
                    </a:cubicBezTo>
                    <a:cubicBezTo>
                      <a:pt x="0" y="165"/>
                      <a:pt x="7" y="154"/>
                      <a:pt x="7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pt-BR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88">
                <a:extLst>
                  <a:ext uri="{FF2B5EF4-FFF2-40B4-BE49-F238E27FC236}">
                    <a16:creationId xmlns:a16="http://schemas.microsoft.com/office/drawing/2014/main" xmlns="" id="{657C4F26-C71E-4DF7-A8C7-3DBE25337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2" y="85"/>
                <a:ext cx="92" cy="1162"/>
              </a:xfrm>
              <a:custGeom>
                <a:avLst/>
                <a:gdLst>
                  <a:gd name="T0" fmla="*/ 3 w 39"/>
                  <a:gd name="T1" fmla="*/ 491 h 492"/>
                  <a:gd name="T2" fmla="*/ 6 w 39"/>
                  <a:gd name="T3" fmla="*/ 492 h 492"/>
                  <a:gd name="T4" fmla="*/ 21 w 39"/>
                  <a:gd name="T5" fmla="*/ 331 h 492"/>
                  <a:gd name="T6" fmla="*/ 35 w 39"/>
                  <a:gd name="T7" fmla="*/ 98 h 492"/>
                  <a:gd name="T8" fmla="*/ 6 w 39"/>
                  <a:gd name="T9" fmla="*/ 0 h 492"/>
                  <a:gd name="T10" fmla="*/ 20 w 39"/>
                  <a:gd name="T11" fmla="*/ 149 h 492"/>
                  <a:gd name="T12" fmla="*/ 0 w 39"/>
                  <a:gd name="T13" fmla="*/ 332 h 492"/>
                  <a:gd name="T14" fmla="*/ 3 w 39"/>
                  <a:gd name="T15" fmla="*/ 491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92">
                    <a:moveTo>
                      <a:pt x="3" y="491"/>
                    </a:moveTo>
                    <a:cubicBezTo>
                      <a:pt x="6" y="492"/>
                      <a:pt x="6" y="492"/>
                      <a:pt x="6" y="492"/>
                    </a:cubicBezTo>
                    <a:cubicBezTo>
                      <a:pt x="6" y="492"/>
                      <a:pt x="5" y="359"/>
                      <a:pt x="21" y="331"/>
                    </a:cubicBezTo>
                    <a:cubicBezTo>
                      <a:pt x="37" y="302"/>
                      <a:pt x="39" y="153"/>
                      <a:pt x="35" y="98"/>
                    </a:cubicBezTo>
                    <a:cubicBezTo>
                      <a:pt x="32" y="42"/>
                      <a:pt x="6" y="0"/>
                      <a:pt x="6" y="0"/>
                    </a:cubicBezTo>
                    <a:cubicBezTo>
                      <a:pt x="6" y="0"/>
                      <a:pt x="24" y="105"/>
                      <a:pt x="20" y="149"/>
                    </a:cubicBezTo>
                    <a:cubicBezTo>
                      <a:pt x="15" y="193"/>
                      <a:pt x="1" y="320"/>
                      <a:pt x="0" y="332"/>
                    </a:cubicBezTo>
                    <a:cubicBezTo>
                      <a:pt x="0" y="344"/>
                      <a:pt x="3" y="491"/>
                      <a:pt x="3" y="4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pt-BR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89">
                <a:extLst>
                  <a:ext uri="{FF2B5EF4-FFF2-40B4-BE49-F238E27FC236}">
                    <a16:creationId xmlns:a16="http://schemas.microsoft.com/office/drawing/2014/main" xmlns="" id="{ECBC1279-2B20-4506-84BA-C00460EB8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2" y="335"/>
                <a:ext cx="57" cy="491"/>
              </a:xfrm>
              <a:custGeom>
                <a:avLst/>
                <a:gdLst>
                  <a:gd name="T0" fmla="*/ 14 w 24"/>
                  <a:gd name="T1" fmla="*/ 178 h 208"/>
                  <a:gd name="T2" fmla="*/ 19 w 24"/>
                  <a:gd name="T3" fmla="*/ 208 h 208"/>
                  <a:gd name="T4" fmla="*/ 24 w 24"/>
                  <a:gd name="T5" fmla="*/ 171 h 208"/>
                  <a:gd name="T6" fmla="*/ 19 w 24"/>
                  <a:gd name="T7" fmla="*/ 0 h 208"/>
                  <a:gd name="T8" fmla="*/ 14 w 24"/>
                  <a:gd name="T9" fmla="*/ 17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8">
                    <a:moveTo>
                      <a:pt x="14" y="178"/>
                    </a:moveTo>
                    <a:cubicBezTo>
                      <a:pt x="19" y="208"/>
                      <a:pt x="19" y="208"/>
                      <a:pt x="19" y="208"/>
                    </a:cubicBezTo>
                    <a:cubicBezTo>
                      <a:pt x="24" y="171"/>
                      <a:pt x="24" y="171"/>
                      <a:pt x="24" y="171"/>
                    </a:cubicBezTo>
                    <a:cubicBezTo>
                      <a:pt x="24" y="171"/>
                      <a:pt x="12" y="42"/>
                      <a:pt x="19" y="0"/>
                    </a:cubicBezTo>
                    <a:cubicBezTo>
                      <a:pt x="5" y="36"/>
                      <a:pt x="0" y="135"/>
                      <a:pt x="14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pt-BR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1" name="Grupo 37">
              <a:extLst>
                <a:ext uri="{FF2B5EF4-FFF2-40B4-BE49-F238E27FC236}">
                  <a16:creationId xmlns:a16="http://schemas.microsoft.com/office/drawing/2014/main" xmlns="" id="{E7A2391E-7246-4ECE-A9E4-2FBF99A7BD98}"/>
                </a:ext>
              </a:extLst>
            </p:cNvPr>
            <p:cNvGrpSpPr/>
            <p:nvPr/>
          </p:nvGrpSpPr>
          <p:grpSpPr>
            <a:xfrm>
              <a:off x="4707421" y="4291186"/>
              <a:ext cx="5287553" cy="1145311"/>
              <a:chOff x="-1153534" y="5290468"/>
              <a:chExt cx="7066346" cy="1567101"/>
            </a:xfrm>
          </p:grpSpPr>
          <p:pic>
            <p:nvPicPr>
              <p:cNvPr id="58" name="Imagem 57">
                <a:extLst>
                  <a:ext uri="{FF2B5EF4-FFF2-40B4-BE49-F238E27FC236}">
                    <a16:creationId xmlns:a16="http://schemas.microsoft.com/office/drawing/2014/main" xmlns="" id="{303D9091-02A6-4997-BF47-9BD4591DE2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37" t="2972" r="17896" b="1480"/>
              <a:stretch/>
            </p:blipFill>
            <p:spPr>
              <a:xfrm>
                <a:off x="-1153534" y="5290468"/>
                <a:ext cx="1567102" cy="156710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xmlns="" id="{65CED3D3-305D-428A-A642-AE980952A1AB}"/>
                  </a:ext>
                </a:extLst>
              </p:cNvPr>
              <p:cNvSpPr/>
              <p:nvPr/>
            </p:nvSpPr>
            <p:spPr>
              <a:xfrm>
                <a:off x="4767834" y="5363940"/>
                <a:ext cx="1144978" cy="1144979"/>
              </a:xfrm>
              <a:prstGeom prst="ellips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2" name="Grupo 58">
              <a:extLst>
                <a:ext uri="{FF2B5EF4-FFF2-40B4-BE49-F238E27FC236}">
                  <a16:creationId xmlns:a16="http://schemas.microsoft.com/office/drawing/2014/main" xmlns="" id="{B1AEBDCE-D7F8-4AFB-81A7-3296D9EC7F5B}"/>
                </a:ext>
              </a:extLst>
            </p:cNvPr>
            <p:cNvGrpSpPr/>
            <p:nvPr/>
          </p:nvGrpSpPr>
          <p:grpSpPr>
            <a:xfrm>
              <a:off x="946589" y="4347485"/>
              <a:ext cx="1442795" cy="1158523"/>
              <a:chOff x="6212728" y="1341619"/>
              <a:chExt cx="3283002" cy="3056280"/>
            </a:xfrm>
            <a:noFill/>
          </p:grpSpPr>
          <p:grpSp>
            <p:nvGrpSpPr>
              <p:cNvPr id="54" name="Grupo 59">
                <a:extLst>
                  <a:ext uri="{FF2B5EF4-FFF2-40B4-BE49-F238E27FC236}">
                    <a16:creationId xmlns:a16="http://schemas.microsoft.com/office/drawing/2014/main" xmlns="" id="{8094BE2C-9EB3-4664-BBD9-E1B1EA5CA7DF}"/>
                  </a:ext>
                </a:extLst>
              </p:cNvPr>
              <p:cNvGrpSpPr/>
              <p:nvPr/>
            </p:nvGrpSpPr>
            <p:grpSpPr>
              <a:xfrm>
                <a:off x="6212728" y="1341619"/>
                <a:ext cx="3283002" cy="3056280"/>
                <a:chOff x="4164021" y="1917683"/>
                <a:chExt cx="3283002" cy="3056280"/>
              </a:xfrm>
              <a:grpFill/>
            </p:grpSpPr>
            <p:pic>
              <p:nvPicPr>
                <p:cNvPr id="56" name="Imagem 55">
                  <a:extLst>
                    <a:ext uri="{FF2B5EF4-FFF2-40B4-BE49-F238E27FC236}">
                      <a16:creationId xmlns:a16="http://schemas.microsoft.com/office/drawing/2014/main" xmlns="" id="{DC213127-43A8-42CB-BE3A-FDB5AA6E8C4D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734" r="8097"/>
                <a:stretch/>
              </p:blipFill>
              <p:spPr>
                <a:xfrm>
                  <a:off x="4164021" y="1917683"/>
                  <a:ext cx="3283002" cy="305628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57" name="Elipse 56">
                  <a:extLst>
                    <a:ext uri="{FF2B5EF4-FFF2-40B4-BE49-F238E27FC236}">
                      <a16:creationId xmlns:a16="http://schemas.microsoft.com/office/drawing/2014/main" xmlns="" id="{DD05FD7E-7579-454D-A6F0-6908EED80D46}"/>
                    </a:ext>
                  </a:extLst>
                </p:cNvPr>
                <p:cNvSpPr/>
                <p:nvPr/>
              </p:nvSpPr>
              <p:spPr>
                <a:xfrm>
                  <a:off x="5331605" y="2172461"/>
                  <a:ext cx="1504967" cy="1504967"/>
                </a:xfrm>
                <a:prstGeom prst="ellipse">
                  <a:avLst/>
                </a:prstGeom>
                <a:grp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en-US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xmlns="" id="{88F4AF8A-166F-4DAD-9DA7-BE6784D742BD}"/>
                  </a:ext>
                </a:extLst>
              </p:cNvPr>
              <p:cNvSpPr/>
              <p:nvPr/>
            </p:nvSpPr>
            <p:spPr>
              <a:xfrm rot="16200000">
                <a:off x="7288502" y="1496280"/>
                <a:ext cx="1688586" cy="170519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spcFirstLastPara="1" wrap="none" lIns="91440" tIns="45720" rIns="91440" bIns="45720" numCol="1">
                <a:prstTxWarp prst="textCircle">
                  <a:avLst/>
                </a:prstTxWarp>
                <a:spAutoFit/>
              </a:bodyPr>
              <a:lstStyle/>
              <a:p>
                <a:pPr algn="ctr" defTabSz="914377"/>
                <a:endParaRPr lang="en-US" sz="2000" b="1" dirty="0">
                  <a:ln w="1905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93BC469A-73E9-437A-9386-8E64DB09C413}"/>
                </a:ext>
              </a:extLst>
            </p:cNvPr>
            <p:cNvSpPr txBox="1"/>
            <p:nvPr/>
          </p:nvSpPr>
          <p:spPr>
            <a:xfrm>
              <a:off x="1175190" y="5468447"/>
              <a:ext cx="1358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pt-B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Agrícola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xmlns="" id="{9EDC0980-9464-483C-A2F6-5082D9A5FC18}"/>
                </a:ext>
              </a:extLst>
            </p:cNvPr>
            <p:cNvSpPr txBox="1"/>
            <p:nvPr/>
          </p:nvSpPr>
          <p:spPr>
            <a:xfrm>
              <a:off x="2915783" y="5462040"/>
              <a:ext cx="1358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pt-B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Indústria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6CF202F9-BA94-4315-9D5A-81D04F99F183}"/>
                </a:ext>
              </a:extLst>
            </p:cNvPr>
            <p:cNvSpPr txBox="1"/>
            <p:nvPr/>
          </p:nvSpPr>
          <p:spPr>
            <a:xfrm>
              <a:off x="4566783" y="5474107"/>
              <a:ext cx="14768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pt-B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Transporte e distribuição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xmlns="" id="{426F4D3B-1AD8-4F5A-B86C-F996ADF5E03E}"/>
                </a:ext>
              </a:extLst>
            </p:cNvPr>
            <p:cNvSpPr txBox="1"/>
            <p:nvPr/>
          </p:nvSpPr>
          <p:spPr>
            <a:xfrm>
              <a:off x="6298473" y="5506466"/>
              <a:ext cx="15733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pt-B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Revenda e consumo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xmlns="" id="{D2EDA3A9-24D5-493D-A718-07AC4B5D5144}"/>
                </a:ext>
              </a:extLst>
            </p:cNvPr>
            <p:cNvSpPr txBox="1"/>
            <p:nvPr/>
          </p:nvSpPr>
          <p:spPr>
            <a:xfrm>
              <a:off x="8031017" y="5474107"/>
              <a:ext cx="1358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pt-B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Retenção </a:t>
              </a:r>
            </a:p>
          </p:txBody>
        </p: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xmlns="" id="{8B7987DD-7B59-42E3-A1CD-EE056CEC8516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16" y="4326735"/>
              <a:ext cx="1222811" cy="11473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xmlns="" id="{C2E4118E-5D6C-44AF-9ED7-37245A454F46}"/>
                </a:ext>
              </a:extLst>
            </p:cNvPr>
            <p:cNvCxnSpPr/>
            <p:nvPr/>
          </p:nvCxnSpPr>
          <p:spPr>
            <a:xfrm>
              <a:off x="4106155" y="4937287"/>
              <a:ext cx="540000" cy="354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xmlns="" id="{6839B107-F6F5-451C-97C7-A956CACA60C9}"/>
                </a:ext>
              </a:extLst>
            </p:cNvPr>
            <p:cNvCxnSpPr/>
            <p:nvPr/>
          </p:nvCxnSpPr>
          <p:spPr>
            <a:xfrm>
              <a:off x="5842405" y="4944794"/>
              <a:ext cx="540000" cy="354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eta em curva para a direita 136">
              <a:extLst>
                <a:ext uri="{FF2B5EF4-FFF2-40B4-BE49-F238E27FC236}">
                  <a16:creationId xmlns:a16="http://schemas.microsoft.com/office/drawing/2014/main" xmlns="" id="{2CBA1273-1EF7-4E59-B221-4192A0AF44D1}"/>
                </a:ext>
              </a:extLst>
            </p:cNvPr>
            <p:cNvSpPr/>
            <p:nvPr/>
          </p:nvSpPr>
          <p:spPr>
            <a:xfrm>
              <a:off x="1415727" y="3837683"/>
              <a:ext cx="359971" cy="493823"/>
            </a:xfrm>
            <a:prstGeom prst="curvedRightArrow">
              <a:avLst>
                <a:gd name="adj1" fmla="val 18855"/>
                <a:gd name="adj2" fmla="val 5000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pt-BR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xmlns="" id="{3C11CB2D-C849-4475-BE66-5B327F269781}"/>
                </a:ext>
              </a:extLst>
            </p:cNvPr>
            <p:cNvSpPr txBox="1"/>
            <p:nvPr/>
          </p:nvSpPr>
          <p:spPr>
            <a:xfrm>
              <a:off x="1558061" y="3910809"/>
              <a:ext cx="848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pt-BR" sz="12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GEE</a:t>
              </a:r>
              <a:endParaRPr lang="pt-BR" sz="1200" baseline="-250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Seta em curva para a direita 138">
              <a:extLst>
                <a:ext uri="{FF2B5EF4-FFF2-40B4-BE49-F238E27FC236}">
                  <a16:creationId xmlns:a16="http://schemas.microsoft.com/office/drawing/2014/main" xmlns="" id="{D3941494-B23D-4424-8B41-C951F312AD8E}"/>
                </a:ext>
              </a:extLst>
            </p:cNvPr>
            <p:cNvSpPr/>
            <p:nvPr/>
          </p:nvSpPr>
          <p:spPr>
            <a:xfrm>
              <a:off x="3118483" y="3767506"/>
              <a:ext cx="359971" cy="493823"/>
            </a:xfrm>
            <a:prstGeom prst="curvedRightArrow">
              <a:avLst>
                <a:gd name="adj1" fmla="val 18855"/>
                <a:gd name="adj2" fmla="val 5000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pt-BR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xmlns="" id="{50490F3C-70E9-4098-969B-0E7962DC987C}"/>
                </a:ext>
              </a:extLst>
            </p:cNvPr>
            <p:cNvSpPr txBox="1"/>
            <p:nvPr/>
          </p:nvSpPr>
          <p:spPr>
            <a:xfrm>
              <a:off x="3260817" y="3840631"/>
              <a:ext cx="848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pt-BR" sz="12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GEE</a:t>
              </a:r>
              <a:endParaRPr lang="pt-BR" sz="1200" baseline="-250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Seta em curva para a direita 140">
              <a:extLst>
                <a:ext uri="{FF2B5EF4-FFF2-40B4-BE49-F238E27FC236}">
                  <a16:creationId xmlns:a16="http://schemas.microsoft.com/office/drawing/2014/main" xmlns="" id="{F384DEA2-56A5-45F1-A87D-06CA2EFB142E}"/>
                </a:ext>
              </a:extLst>
            </p:cNvPr>
            <p:cNvSpPr/>
            <p:nvPr/>
          </p:nvSpPr>
          <p:spPr>
            <a:xfrm>
              <a:off x="4781976" y="3779746"/>
              <a:ext cx="359971" cy="493823"/>
            </a:xfrm>
            <a:prstGeom prst="curvedRightArrow">
              <a:avLst>
                <a:gd name="adj1" fmla="val 18855"/>
                <a:gd name="adj2" fmla="val 5000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pt-BR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xmlns="" id="{46A50BDE-365C-426A-B3E3-AC5F76ED0B6B}"/>
                </a:ext>
              </a:extLst>
            </p:cNvPr>
            <p:cNvSpPr txBox="1"/>
            <p:nvPr/>
          </p:nvSpPr>
          <p:spPr>
            <a:xfrm>
              <a:off x="4924311" y="3852873"/>
              <a:ext cx="848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pt-BR" sz="12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GEE</a:t>
              </a:r>
              <a:endParaRPr lang="pt-BR" sz="1200" baseline="-250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Seta em curva para a direita 142">
              <a:extLst>
                <a:ext uri="{FF2B5EF4-FFF2-40B4-BE49-F238E27FC236}">
                  <a16:creationId xmlns:a16="http://schemas.microsoft.com/office/drawing/2014/main" xmlns="" id="{FAFF5EA6-AC36-44B5-B81D-15FB54186BAD}"/>
                </a:ext>
              </a:extLst>
            </p:cNvPr>
            <p:cNvSpPr/>
            <p:nvPr/>
          </p:nvSpPr>
          <p:spPr>
            <a:xfrm>
              <a:off x="6664804" y="3753702"/>
              <a:ext cx="359971" cy="493823"/>
            </a:xfrm>
            <a:prstGeom prst="curvedRightArrow">
              <a:avLst>
                <a:gd name="adj1" fmla="val 18855"/>
                <a:gd name="adj2" fmla="val 50000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pt-BR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xmlns="" id="{5C3C27E8-00DA-4B39-BD88-B2AAA0EEFA21}"/>
                </a:ext>
              </a:extLst>
            </p:cNvPr>
            <p:cNvSpPr txBox="1"/>
            <p:nvPr/>
          </p:nvSpPr>
          <p:spPr>
            <a:xfrm>
              <a:off x="6807138" y="3826829"/>
              <a:ext cx="848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pt-BR" sz="1200" dirty="0">
                  <a:solidFill>
                    <a:prstClr val="black">
                      <a:lumMod val="65000"/>
                      <a:lumOff val="3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GEE</a:t>
              </a:r>
              <a:endParaRPr lang="pt-BR" sz="1200" baseline="-250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xmlns="" id="{5EAEED76-9822-4439-88FD-06FA61832721}"/>
                </a:ext>
              </a:extLst>
            </p:cNvPr>
            <p:cNvCxnSpPr/>
            <p:nvPr/>
          </p:nvCxnSpPr>
          <p:spPr>
            <a:xfrm>
              <a:off x="2312780" y="4838529"/>
              <a:ext cx="540000" cy="354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Sinal de Subtração 69">
              <a:extLst>
                <a:ext uri="{FF2B5EF4-FFF2-40B4-BE49-F238E27FC236}">
                  <a16:creationId xmlns:a16="http://schemas.microsoft.com/office/drawing/2014/main" xmlns="" id="{22270417-B0FD-4A60-AF94-290DEB2D35C0}"/>
                </a:ext>
              </a:extLst>
            </p:cNvPr>
            <p:cNvSpPr/>
            <p:nvPr/>
          </p:nvSpPr>
          <p:spPr>
            <a:xfrm>
              <a:off x="7643184" y="4792518"/>
              <a:ext cx="330088" cy="341551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Igual a 74">
              <a:extLst>
                <a:ext uri="{FF2B5EF4-FFF2-40B4-BE49-F238E27FC236}">
                  <a16:creationId xmlns:a16="http://schemas.microsoft.com/office/drawing/2014/main" xmlns="" id="{B22904A6-A08E-4F32-AFDF-E191B0FED1FA}"/>
                </a:ext>
              </a:extLst>
            </p:cNvPr>
            <p:cNvSpPr/>
            <p:nvPr/>
          </p:nvSpPr>
          <p:spPr>
            <a:xfrm>
              <a:off x="9298970" y="4722472"/>
              <a:ext cx="495132" cy="467769"/>
            </a:xfrm>
            <a:prstGeom prst="mathEqual">
              <a:avLst>
                <a:gd name="adj1" fmla="val 11564"/>
                <a:gd name="adj2" fmla="val 1912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2" name="Picture 8" descr="Imagem relacionada">
              <a:extLst>
                <a:ext uri="{FF2B5EF4-FFF2-40B4-BE49-F238E27FC236}">
                  <a16:creationId xmlns:a16="http://schemas.microsoft.com/office/drawing/2014/main" xmlns="" id="{02853B30-B49F-44FC-8149-8E9D786977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6" t="13050" r="16489" b="21164"/>
            <a:stretch/>
          </p:blipFill>
          <p:spPr bwMode="auto">
            <a:xfrm rot="152948">
              <a:off x="9980845" y="4330125"/>
              <a:ext cx="1098415" cy="119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xmlns="" id="{DD272379-74AB-440F-9DF2-DDA13F85E450}"/>
                </a:ext>
              </a:extLst>
            </p:cNvPr>
            <p:cNvSpPr txBox="1"/>
            <p:nvPr/>
          </p:nvSpPr>
          <p:spPr>
            <a:xfrm>
              <a:off x="9546535" y="5523595"/>
              <a:ext cx="2065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pt-BR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Nível de emissão do produtor X</a:t>
              </a: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213664" y="4583080"/>
            <a:ext cx="3924300" cy="3570208"/>
          </a:xfrm>
          <a:prstGeom prst="rect">
            <a:avLst/>
          </a:prstGeom>
        </p:spPr>
        <p:txBody>
          <a:bodyPr/>
          <a:lstStyle/>
          <a:p>
            <a:pPr lvl="1">
              <a:buChar char="•"/>
            </a:pPr>
            <a:endParaRPr lang="pt-BR" dirty="0"/>
          </a:p>
        </p:txBody>
      </p:sp>
      <p:graphicFrame>
        <p:nvGraphicFramePr>
          <p:cNvPr id="74" name="Diagrama 73"/>
          <p:cNvGraphicFramePr/>
          <p:nvPr>
            <p:extLst>
              <p:ext uri="{D42A27DB-BD31-4B8C-83A1-F6EECF244321}">
                <p14:modId xmlns:p14="http://schemas.microsoft.com/office/powerpoint/2010/main" val="3311523589"/>
              </p:ext>
            </p:extLst>
          </p:nvPr>
        </p:nvGraphicFramePr>
        <p:xfrm>
          <a:off x="624501" y="4371674"/>
          <a:ext cx="10795339" cy="207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887380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9801" y="-123997"/>
            <a:ext cx="10861172" cy="1485900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4A8CA2"/>
                </a:solidFill>
              </a:rPr>
              <a:t>RenovaBio</a:t>
            </a:r>
            <a:r>
              <a:rPr lang="pt-BR" sz="3200" b="1" dirty="0">
                <a:solidFill>
                  <a:srgbClr val="4A8CA2"/>
                </a:solidFill>
              </a:rPr>
              <a:t>: a motivação</a:t>
            </a:r>
            <a:br>
              <a:rPr lang="pt-BR" sz="3200" b="1" dirty="0">
                <a:solidFill>
                  <a:srgbClr val="4A8CA2"/>
                </a:solidFill>
              </a:rPr>
            </a:br>
            <a:r>
              <a:rPr lang="pt-BR" sz="2800" b="1" dirty="0">
                <a:solidFill>
                  <a:srgbClr val="4A8CA2"/>
                </a:solidFill>
              </a:rPr>
              <a:t>Compromissos brasileiros COP 15 + COP 21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2313" t="21877" r="11679" b="8836"/>
          <a:stretch/>
        </p:blipFill>
        <p:spPr>
          <a:xfrm>
            <a:off x="1536168" y="1372063"/>
            <a:ext cx="9423933" cy="48299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5FFC842-7752-4F9A-BDD9-A3FBE533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6900" y="170644"/>
            <a:ext cx="1193800" cy="1231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099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10" y="661988"/>
            <a:ext cx="20510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361315"/>
            <a:ext cx="779780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315200" y="1446848"/>
            <a:ext cx="257810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u="sng" dirty="0">
                <a:latin typeface="+mn-lt"/>
              </a:rPr>
              <a:t>Pesquisas envolvendo</a:t>
            </a:r>
            <a:r>
              <a:rPr lang="pt-BR" sz="1400" dirty="0">
                <a:latin typeface="+mn-lt"/>
              </a:rPr>
              <a:t>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Cálculos de emissões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ACV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Imagem e certificação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6780213" y="1805623"/>
            <a:ext cx="534987" cy="3381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4943475" y="3069273"/>
            <a:ext cx="666750" cy="32226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656263" y="2485073"/>
            <a:ext cx="6516687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u="sng" dirty="0">
                <a:latin typeface="+mn-lt"/>
              </a:rPr>
              <a:t>Pesquisas envolvendo</a:t>
            </a:r>
            <a:r>
              <a:rPr lang="pt-BR" sz="1400" dirty="0">
                <a:latin typeface="+mn-lt"/>
              </a:rPr>
              <a:t>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Produtividade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Sistemas de produção (manejo de palha, plantio direto, rotação)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Mudança de uso da terra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Integração de cadeias produtivas 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4943475" y="4224973"/>
            <a:ext cx="666750" cy="3222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656263" y="3751898"/>
            <a:ext cx="6516687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u="sng" dirty="0">
                <a:latin typeface="+mn-lt"/>
              </a:rPr>
              <a:t>Pesquisas envolvendo: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Correção do solo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Uso de fertilizantes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Novos fertilizantes (</a:t>
            </a:r>
            <a:r>
              <a:rPr lang="pt-BR" sz="1400" dirty="0" err="1">
                <a:latin typeface="+mn-lt"/>
              </a:rPr>
              <a:t>organominerais</a:t>
            </a:r>
            <a:r>
              <a:rPr lang="pt-BR" sz="1400" dirty="0">
                <a:latin typeface="+mn-lt"/>
              </a:rPr>
              <a:t>, liberação lenta, orgânicos)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 err="1">
                <a:latin typeface="+mn-lt"/>
              </a:rPr>
              <a:t>Inoculantes</a:t>
            </a:r>
            <a:r>
              <a:rPr lang="pt-BR" sz="1400" dirty="0">
                <a:latin typeface="+mn-lt"/>
              </a:rPr>
              <a:t> (FBN) e ativos biológicos 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4943475" y="5866448"/>
            <a:ext cx="666750" cy="3222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868988" y="5323205"/>
            <a:ext cx="65151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u="sng" dirty="0">
                <a:latin typeface="+mn-lt"/>
              </a:rPr>
              <a:t>Pesquisas envolvendo: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Máquinas agrícolas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Novas operações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sz="1400" dirty="0">
                <a:latin typeface="+mn-lt"/>
              </a:rPr>
              <a:t>Sistemas integrados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89113" y="6207760"/>
            <a:ext cx="3154362" cy="60769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895475" y="6455728"/>
            <a:ext cx="3121025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pt-BR" altLang="pt-BR" sz="1300" dirty="0"/>
              <a:t>Cana-de-açúcar (tradicional e energia)</a:t>
            </a:r>
          </a:p>
          <a:p>
            <a:pPr eaLnBrk="1" hangingPunct="1">
              <a:lnSpc>
                <a:spcPts val="1200"/>
              </a:lnSpc>
            </a:pPr>
            <a:r>
              <a:rPr lang="pt-BR" altLang="pt-BR" sz="1300" dirty="0"/>
              <a:t>Bagaço e palha 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4970463" y="6241098"/>
            <a:ext cx="2543175" cy="574357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4986338" y="6459855"/>
            <a:ext cx="1892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400" dirty="0"/>
              <a:t>Milho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7586663" y="6247448"/>
            <a:ext cx="1998662" cy="5743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7586663" y="6467793"/>
            <a:ext cx="1892300" cy="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pt-BR" altLang="pt-BR" sz="1300" dirty="0"/>
              <a:t>Soja</a:t>
            </a:r>
          </a:p>
          <a:p>
            <a:pPr eaLnBrk="1" hangingPunct="1">
              <a:lnSpc>
                <a:spcPts val="1200"/>
              </a:lnSpc>
            </a:pPr>
            <a:r>
              <a:rPr lang="pt-BR" altLang="pt-BR" sz="1300" dirty="0"/>
              <a:t>Outras oleaginosas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C00CD65A-916E-4B9E-82B0-E0A70F76BAB4}"/>
              </a:ext>
            </a:extLst>
          </p:cNvPr>
          <p:cNvSpPr/>
          <p:nvPr/>
        </p:nvSpPr>
        <p:spPr>
          <a:xfrm>
            <a:off x="132080" y="-19635"/>
            <a:ext cx="11917680" cy="523220"/>
          </a:xfrm>
          <a:prstGeom prst="rect">
            <a:avLst/>
          </a:prstGeom>
          <a:solidFill>
            <a:srgbClr val="0A86B2"/>
          </a:solidFill>
          <a:ln>
            <a:solidFill>
              <a:srgbClr val="0A86B2"/>
            </a:solidFill>
          </a:ln>
        </p:spPr>
        <p:txBody>
          <a:bodyPr wrap="square">
            <a:spAutoFit/>
          </a:bodyPr>
          <a:lstStyle/>
          <a:p>
            <a:pPr lvl="0" algn="ctr" rtl="0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Demandas de pesquisa que trarão inovação ao setor de biocombustíveis</a:t>
            </a: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17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/>
      <p:bldP spid="9" grpId="0" animBg="1"/>
      <p:bldP spid="10" grpId="0"/>
      <p:bldP spid="11" grpId="0" animBg="1"/>
      <p:bldP spid="12" grpId="0"/>
      <p:bldP spid="6" grpId="0" animBg="1"/>
      <p:bldP spid="14" grpId="0"/>
      <p:bldP spid="16" grpId="0" animBg="1"/>
      <p:bldP spid="17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19713427"/>
              </p:ext>
            </p:extLst>
          </p:nvPr>
        </p:nvGraphicFramePr>
        <p:xfrm>
          <a:off x="126576" y="2506308"/>
          <a:ext cx="5153611" cy="273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27780471"/>
              </p:ext>
            </p:extLst>
          </p:nvPr>
        </p:nvGraphicFramePr>
        <p:xfrm>
          <a:off x="126576" y="402616"/>
          <a:ext cx="5125261" cy="265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84602996"/>
              </p:ext>
            </p:extLst>
          </p:nvPr>
        </p:nvGraphicFramePr>
        <p:xfrm>
          <a:off x="126576" y="4486425"/>
          <a:ext cx="5125261" cy="2781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21590605"/>
              </p:ext>
            </p:extLst>
          </p:nvPr>
        </p:nvGraphicFramePr>
        <p:xfrm>
          <a:off x="6911815" y="762538"/>
          <a:ext cx="4565171" cy="20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Retângulo 10"/>
          <p:cNvSpPr/>
          <p:nvPr/>
        </p:nvSpPr>
        <p:spPr>
          <a:xfrm>
            <a:off x="132080" y="122605"/>
            <a:ext cx="11917680" cy="523220"/>
          </a:xfrm>
          <a:prstGeom prst="rect">
            <a:avLst/>
          </a:prstGeom>
          <a:solidFill>
            <a:srgbClr val="0A86B2"/>
          </a:solidFill>
          <a:ln>
            <a:solidFill>
              <a:srgbClr val="0A86B2"/>
            </a:solidFill>
          </a:ln>
        </p:spPr>
        <p:txBody>
          <a:bodyPr wrap="square">
            <a:spAutoFit/>
          </a:bodyPr>
          <a:lstStyle/>
          <a:p>
            <a:pPr lvl="0" algn="ctr" rtl="0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Demandas de pesquisa que trarão inovação ao setor de biocombustíveis</a:t>
            </a: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0E0E51ED-23A6-49A5-B6A4-52B787014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600749"/>
              </p:ext>
            </p:extLst>
          </p:nvPr>
        </p:nvGraphicFramePr>
        <p:xfrm>
          <a:off x="6911815" y="1404184"/>
          <a:ext cx="4593141" cy="337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xmlns="" id="{5676796B-9F9F-4B89-B71C-168D4B357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415516"/>
              </p:ext>
            </p:extLst>
          </p:nvPr>
        </p:nvGraphicFramePr>
        <p:xfrm>
          <a:off x="6911815" y="3875954"/>
          <a:ext cx="4565171" cy="20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5F8E6B77-C763-468D-AF5C-A20893CFF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171720"/>
              </p:ext>
            </p:extLst>
          </p:nvPr>
        </p:nvGraphicFramePr>
        <p:xfrm>
          <a:off x="6911815" y="5778118"/>
          <a:ext cx="456517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2180691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10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61493368"/>
              </p:ext>
            </p:extLst>
          </p:nvPr>
        </p:nvGraphicFramePr>
        <p:xfrm>
          <a:off x="672994" y="782321"/>
          <a:ext cx="10895524" cy="278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36FA0FF-5D80-494D-99B3-7D3525C519A9}"/>
              </a:ext>
            </a:extLst>
          </p:cNvPr>
          <p:cNvSpPr/>
          <p:nvPr/>
        </p:nvSpPr>
        <p:spPr>
          <a:xfrm>
            <a:off x="111760" y="11318"/>
            <a:ext cx="11917680" cy="720000"/>
          </a:xfrm>
          <a:prstGeom prst="rect">
            <a:avLst/>
          </a:prstGeom>
          <a:solidFill>
            <a:srgbClr val="2A4F92"/>
          </a:solidFill>
          <a:ln>
            <a:solidFill>
              <a:srgbClr val="41229A"/>
            </a:solidFill>
          </a:ln>
        </p:spPr>
        <p:txBody>
          <a:bodyPr wrap="square" anchor="ctr">
            <a:noAutofit/>
          </a:bodyPr>
          <a:lstStyle/>
          <a:p>
            <a:pPr lvl="0" algn="ctr" rtl="0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Modelagem: subsídios a gestão empresarial e a políticas públicas</a:t>
            </a: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3509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143478"/>
              </p:ext>
            </p:extLst>
          </p:nvPr>
        </p:nvGraphicFramePr>
        <p:xfrm>
          <a:off x="672994" y="782321"/>
          <a:ext cx="10895524" cy="278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36FA0FF-5D80-494D-99B3-7D3525C519A9}"/>
              </a:ext>
            </a:extLst>
          </p:cNvPr>
          <p:cNvSpPr/>
          <p:nvPr/>
        </p:nvSpPr>
        <p:spPr>
          <a:xfrm>
            <a:off x="111760" y="11318"/>
            <a:ext cx="11917680" cy="720000"/>
          </a:xfrm>
          <a:prstGeom prst="rect">
            <a:avLst/>
          </a:prstGeom>
          <a:solidFill>
            <a:srgbClr val="2A4F92"/>
          </a:solidFill>
          <a:ln>
            <a:solidFill>
              <a:srgbClr val="41229A"/>
            </a:solidFill>
          </a:ln>
        </p:spPr>
        <p:txBody>
          <a:bodyPr wrap="square" anchor="ctr">
            <a:noAutofit/>
          </a:bodyPr>
          <a:lstStyle/>
          <a:p>
            <a:pPr lvl="0" algn="ctr" rtl="0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Modelagem: subsídios a gestão empresarial e a políticas públicas</a:t>
            </a: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79864C7-1DFE-4AD4-8503-EE9E10E23479}"/>
              </a:ext>
            </a:extLst>
          </p:cNvPr>
          <p:cNvGraphicFramePr/>
          <p:nvPr/>
        </p:nvGraphicFramePr>
        <p:xfrm>
          <a:off x="672993" y="2190024"/>
          <a:ext cx="10895525" cy="328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1104241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77973736"/>
              </p:ext>
            </p:extLst>
          </p:nvPr>
        </p:nvGraphicFramePr>
        <p:xfrm>
          <a:off x="672994" y="782321"/>
          <a:ext cx="10895524" cy="278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36FA0FF-5D80-494D-99B3-7D3525C519A9}"/>
              </a:ext>
            </a:extLst>
          </p:cNvPr>
          <p:cNvSpPr/>
          <p:nvPr/>
        </p:nvSpPr>
        <p:spPr>
          <a:xfrm>
            <a:off x="111760" y="11318"/>
            <a:ext cx="11917680" cy="720000"/>
          </a:xfrm>
          <a:prstGeom prst="rect">
            <a:avLst/>
          </a:prstGeom>
          <a:solidFill>
            <a:srgbClr val="2A4F92"/>
          </a:solidFill>
          <a:ln>
            <a:solidFill>
              <a:srgbClr val="41229A"/>
            </a:solidFill>
          </a:ln>
        </p:spPr>
        <p:txBody>
          <a:bodyPr wrap="square" anchor="ctr">
            <a:noAutofit/>
          </a:bodyPr>
          <a:lstStyle/>
          <a:p>
            <a:pPr lvl="0" algn="ctr" rtl="0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Modelagem: subsídios a gestão empresarial e a políticas públicas</a:t>
            </a:r>
            <a:endParaRPr lang="pt-B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79864C7-1DFE-4AD4-8503-EE9E10E23479}"/>
              </a:ext>
            </a:extLst>
          </p:cNvPr>
          <p:cNvGraphicFramePr/>
          <p:nvPr/>
        </p:nvGraphicFramePr>
        <p:xfrm>
          <a:off x="672993" y="2190024"/>
          <a:ext cx="10895525" cy="3280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0CA3C9A9-615B-488C-A911-A541B481D2D7}"/>
              </a:ext>
            </a:extLst>
          </p:cNvPr>
          <p:cNvGraphicFramePr/>
          <p:nvPr/>
        </p:nvGraphicFramePr>
        <p:xfrm>
          <a:off x="672992" y="3860800"/>
          <a:ext cx="10895524" cy="300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6058490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191697627"/>
              </p:ext>
            </p:extLst>
          </p:nvPr>
        </p:nvGraphicFramePr>
        <p:xfrm>
          <a:off x="77274" y="218941"/>
          <a:ext cx="5808372" cy="653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2373354884"/>
              </p:ext>
            </p:extLst>
          </p:nvPr>
        </p:nvGraphicFramePr>
        <p:xfrm>
          <a:off x="3928056" y="218941"/>
          <a:ext cx="8087933" cy="653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6830675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1338" t="34735" r="22148" b="16040"/>
          <a:stretch/>
        </p:blipFill>
        <p:spPr>
          <a:xfrm>
            <a:off x="924475" y="940157"/>
            <a:ext cx="9967121" cy="488109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47730" y="203885"/>
            <a:ext cx="11565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/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virtuoso dos biocombustíveis com o </a:t>
            </a:r>
            <a:r>
              <a:rPr lang="pt-BR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RenovaBio</a:t>
            </a: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689465" y="6488670"/>
            <a:ext cx="10926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Fonte: EPE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097073" y="1210614"/>
            <a:ext cx="5621924" cy="4378817"/>
            <a:chOff x="3519004" y="1996225"/>
            <a:chExt cx="4778062" cy="2861371"/>
          </a:xfrm>
        </p:grpSpPr>
        <p:graphicFrame>
          <p:nvGraphicFramePr>
            <p:cNvPr id="8" name="Diagrama 7"/>
            <p:cNvGraphicFramePr/>
            <p:nvPr>
              <p:extLst>
                <p:ext uri="{D42A27DB-BD31-4B8C-83A1-F6EECF244321}">
                  <p14:modId xmlns:p14="http://schemas.microsoft.com/office/powerpoint/2010/main" val="1533317703"/>
                </p:ext>
              </p:extLst>
            </p:nvPr>
          </p:nvGraphicFramePr>
          <p:xfrm>
            <a:off x="3519004" y="1996225"/>
            <a:ext cx="4778062" cy="28613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6" r="31049"/>
            <a:stretch/>
          </p:blipFill>
          <p:spPr>
            <a:xfrm>
              <a:off x="5382982" y="4006117"/>
              <a:ext cx="1050105" cy="679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11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3943" y="1754746"/>
            <a:ext cx="10784114" cy="33485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5000" b="1" dirty="0">
                <a:solidFill>
                  <a:srgbClr val="0A86B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Obrigada!</a:t>
            </a:r>
            <a:r>
              <a:rPr lang="pt-BR" sz="4800" b="1" dirty="0">
                <a:solidFill>
                  <a:srgbClr val="0A86B2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4800" b="1" dirty="0">
                <a:solidFill>
                  <a:srgbClr val="0A86B2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6600" b="1" dirty="0">
                <a:solidFill>
                  <a:srgbClr val="0A86B2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t-BR" sz="6600" b="1" dirty="0">
                <a:solidFill>
                  <a:srgbClr val="0A86B2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000" b="1" dirty="0">
                <a:solidFill>
                  <a:srgbClr val="0A86B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marilia.folegatti@embrapa.br</a:t>
            </a:r>
            <a:br>
              <a:rPr lang="pt-BR" sz="3000" b="1" dirty="0">
                <a:solidFill>
                  <a:srgbClr val="0A86B2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3000" b="1" dirty="0">
                <a:solidFill>
                  <a:srgbClr val="0A86B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www.embrapa.br/meio-ambiente</a:t>
            </a:r>
          </a:p>
        </p:txBody>
      </p:sp>
      <p:grpSp>
        <p:nvGrpSpPr>
          <p:cNvPr id="11" name="Grupo 6">
            <a:extLst>
              <a:ext uri="{FF2B5EF4-FFF2-40B4-BE49-F238E27FC236}">
                <a16:creationId xmlns:a16="http://schemas.microsoft.com/office/drawing/2014/main" xmlns="" id="{F57D2E36-3B2C-4BD7-B315-14FC0EE3418C}"/>
              </a:ext>
            </a:extLst>
          </p:cNvPr>
          <p:cNvGrpSpPr/>
          <p:nvPr/>
        </p:nvGrpSpPr>
        <p:grpSpPr>
          <a:xfrm>
            <a:off x="1772195" y="255304"/>
            <a:ext cx="8637511" cy="507143"/>
            <a:chOff x="570974" y="6172924"/>
            <a:chExt cx="11516681" cy="67619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81A51038-F74D-40A9-BE21-1713C84C4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53" r="5513" b="39682"/>
            <a:stretch/>
          </p:blipFill>
          <p:spPr>
            <a:xfrm>
              <a:off x="9338534" y="6284291"/>
              <a:ext cx="2749121" cy="490300"/>
            </a:xfrm>
            <a:prstGeom prst="rect">
              <a:avLst/>
            </a:prstGeom>
          </p:spPr>
        </p:pic>
        <p:pic>
          <p:nvPicPr>
            <p:cNvPr id="15" name="Picture 4" descr="Resultado de imagem para logo embrapa">
              <a:extLst>
                <a:ext uri="{FF2B5EF4-FFF2-40B4-BE49-F238E27FC236}">
                  <a16:creationId xmlns:a16="http://schemas.microsoft.com/office/drawing/2014/main" xmlns="" id="{7DAB19A6-AF40-44FF-B67F-A6E924D7B9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4" y="6246841"/>
              <a:ext cx="1535370" cy="56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683B0A95-B2CC-43B2-A32C-167C3F96E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6868"/>
            <a:stretch/>
          </p:blipFill>
          <p:spPr>
            <a:xfrm>
              <a:off x="4772285" y="6248411"/>
              <a:ext cx="2647430" cy="565200"/>
            </a:xfrm>
            <a:prstGeom prst="rect">
              <a:avLst/>
            </a:prstGeom>
          </p:spPr>
        </p:pic>
        <p:pic>
          <p:nvPicPr>
            <p:cNvPr id="17" name="Picture 2" descr="Resultado de imagem para unicamp png">
              <a:extLst>
                <a:ext uri="{FF2B5EF4-FFF2-40B4-BE49-F238E27FC236}">
                  <a16:creationId xmlns:a16="http://schemas.microsoft.com/office/drawing/2014/main" xmlns="" id="{DA7BA7B7-05D1-4A34-B8D3-1112ADE9E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662" y="6246841"/>
              <a:ext cx="565200" cy="5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xmlns="" id="{F9A6122A-E1A6-4FEF-BB27-EAC5CAF1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24665" y="6172924"/>
              <a:ext cx="1409524" cy="676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5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9801" y="-123997"/>
            <a:ext cx="10861172" cy="1485900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4A8CA2"/>
                </a:solidFill>
              </a:rPr>
              <a:t>RenovaBio</a:t>
            </a:r>
            <a:r>
              <a:rPr lang="pt-BR" sz="3200" b="1" dirty="0">
                <a:solidFill>
                  <a:srgbClr val="4A8CA2"/>
                </a:solidFill>
              </a:rPr>
              <a:t>: a motivação</a:t>
            </a:r>
            <a:br>
              <a:rPr lang="pt-BR" sz="3200" b="1" dirty="0">
                <a:solidFill>
                  <a:srgbClr val="4A8CA2"/>
                </a:solidFill>
              </a:rPr>
            </a:br>
            <a:r>
              <a:rPr lang="pt-BR" sz="2800" b="1" dirty="0">
                <a:solidFill>
                  <a:srgbClr val="4A8CA2"/>
                </a:solidFill>
              </a:rPr>
              <a:t>Compromissos brasileiros COP 15 + COP 21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2313" t="21877" r="11679" b="8836"/>
          <a:stretch/>
        </p:blipFill>
        <p:spPr>
          <a:xfrm>
            <a:off x="1536168" y="1372063"/>
            <a:ext cx="9423933" cy="48299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5FFC842-7752-4F9A-BDD9-A3FBE533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6900" y="170644"/>
            <a:ext cx="1193800" cy="1231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8699B09-96EC-406E-865F-94CE8A6409D7}"/>
              </a:ext>
            </a:extLst>
          </p:cNvPr>
          <p:cNvSpPr txBox="1"/>
          <p:nvPr/>
        </p:nvSpPr>
        <p:spPr>
          <a:xfrm>
            <a:off x="3627120" y="4921904"/>
            <a:ext cx="4307840" cy="183449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Benefícios:</a:t>
            </a:r>
          </a:p>
          <a:p>
            <a:pPr marL="803275" lvl="6" indent="-447675" algn="l" rtl="0" latinLnBrk="1" hangingPunct="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mbientais</a:t>
            </a:r>
          </a:p>
          <a:p>
            <a:pPr marL="803275" marR="0" indent="-447675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Econômicos e sociais</a:t>
            </a:r>
          </a:p>
          <a:p>
            <a:pPr marL="803275" marR="0" indent="-447675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À </a:t>
            </a: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saúde humana</a:t>
            </a:r>
          </a:p>
        </p:txBody>
      </p:sp>
    </p:spTree>
    <p:extLst>
      <p:ext uri="{BB962C8B-B14F-4D97-AF65-F5344CB8AC3E}">
        <p14:creationId xmlns:p14="http://schemas.microsoft.com/office/powerpoint/2010/main" val="113183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9801" y="-123997"/>
            <a:ext cx="10861172" cy="1485900"/>
          </a:xfrm>
        </p:spPr>
        <p:txBody>
          <a:bodyPr>
            <a:normAutofit/>
          </a:bodyPr>
          <a:lstStyle/>
          <a:p>
            <a:r>
              <a:rPr lang="pt-BR" sz="3200" b="1" dirty="0" err="1">
                <a:solidFill>
                  <a:srgbClr val="4A8CA2"/>
                </a:solidFill>
              </a:rPr>
              <a:t>RenovaBio</a:t>
            </a:r>
            <a:r>
              <a:rPr lang="pt-BR" sz="3200" b="1" dirty="0">
                <a:solidFill>
                  <a:srgbClr val="4A8CA2"/>
                </a:solidFill>
              </a:rPr>
              <a:t>: a motivação</a:t>
            </a:r>
            <a:br>
              <a:rPr lang="pt-BR" sz="3200" b="1" dirty="0">
                <a:solidFill>
                  <a:srgbClr val="4A8CA2"/>
                </a:solidFill>
              </a:rPr>
            </a:br>
            <a:r>
              <a:rPr lang="pt-BR" sz="2800" b="1" dirty="0">
                <a:solidFill>
                  <a:srgbClr val="4A8CA2"/>
                </a:solidFill>
              </a:rPr>
              <a:t>Compromissos brasileiros COP 15 + COP 21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2313" t="21877" r="11679" b="8836"/>
          <a:stretch/>
        </p:blipFill>
        <p:spPr>
          <a:xfrm>
            <a:off x="1536168" y="1372063"/>
            <a:ext cx="9423933" cy="48299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5FFC842-7752-4F9A-BDD9-A3FBE533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6900" y="170644"/>
            <a:ext cx="1193800" cy="1231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8699B09-96EC-406E-865F-94CE8A6409D7}"/>
              </a:ext>
            </a:extLst>
          </p:cNvPr>
          <p:cNvSpPr txBox="1"/>
          <p:nvPr/>
        </p:nvSpPr>
        <p:spPr>
          <a:xfrm>
            <a:off x="3627120" y="4921904"/>
            <a:ext cx="4307840" cy="183449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Benefícios:</a:t>
            </a:r>
          </a:p>
          <a:p>
            <a:pPr marL="803275" lvl="6" indent="-447675" algn="l" rtl="0" latinLnBrk="1" hangingPunct="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mbientais</a:t>
            </a:r>
          </a:p>
          <a:p>
            <a:pPr marL="803275" marR="0" indent="-447675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Econômicos e sociais</a:t>
            </a:r>
          </a:p>
          <a:p>
            <a:pPr marL="803275" marR="0" indent="-447675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À </a:t>
            </a: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saúde humana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BD42251-80C3-45F4-A3E2-1E13FDE601D7}"/>
              </a:ext>
            </a:extLst>
          </p:cNvPr>
          <p:cNvSpPr txBox="1"/>
          <p:nvPr/>
        </p:nvSpPr>
        <p:spPr>
          <a:xfrm>
            <a:off x="6449060" y="4384040"/>
            <a:ext cx="4307840" cy="1323437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Benefícios:</a:t>
            </a:r>
          </a:p>
          <a:p>
            <a:pPr marL="803275" lvl="6" indent="-447675" algn="l" rtl="0" latinLnBrk="1" hangingPunct="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Segurança energética</a:t>
            </a:r>
          </a:p>
          <a:p>
            <a:pPr marL="803275" lvl="6" indent="-447675" algn="l" rtl="0" latinLnBrk="1" hangingPunct="0">
              <a:buFont typeface="Wingdings" panose="05000000000000000000" pitchFamily="2" charset="2"/>
              <a:buChar char="ü"/>
            </a:pP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65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11408" t="24886" r="13380" b="15240"/>
          <a:stretch/>
        </p:blipFill>
        <p:spPr>
          <a:xfrm>
            <a:off x="212412" y="3457055"/>
            <a:ext cx="7001578" cy="313366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31049"/>
          <a:stretch/>
        </p:blipFill>
        <p:spPr>
          <a:xfrm>
            <a:off x="212412" y="714019"/>
            <a:ext cx="2084216" cy="181300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057903" y="618182"/>
            <a:ext cx="3575562" cy="1811393"/>
          </a:xfrm>
          <a:prstGeom prst="rect">
            <a:avLst/>
          </a:prstGeom>
          <a:ln>
            <a:noFill/>
          </a:ln>
          <a:scene3d>
            <a:camera prst="perspectiveAbove"/>
            <a:lightRig rig="threePt" dir="t"/>
          </a:scene3d>
        </p:spPr>
        <p:txBody>
          <a:bodyPr wrap="square" anchor="ctr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REDUÇÃO DE EMISSÕES 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alinhadas com compromisso brasileiro no Acordo de Paris</a:t>
            </a:r>
          </a:p>
          <a:p>
            <a:pPr algn="just">
              <a:lnSpc>
                <a:spcPct val="114000"/>
              </a:lnSpc>
            </a:pPr>
            <a:endParaRPr lang="pt-BR" sz="1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14000"/>
              </a:lnSpc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 PREVISIBILIDADE </a:t>
            </a:r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quanto à participação dos biocombustíveis na matriz energética – vital para indução de novos investimentos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2005629" y="850422"/>
            <a:ext cx="2722890" cy="1137678"/>
          </a:xfrm>
          <a:custGeom>
            <a:avLst/>
            <a:gdLst>
              <a:gd name="connsiteX0" fmla="*/ 0 w 5273365"/>
              <a:gd name="connsiteY0" fmla="*/ 0 h 1637311"/>
              <a:gd name="connsiteX1" fmla="*/ 4454710 w 5273365"/>
              <a:gd name="connsiteY1" fmla="*/ 0 h 1637311"/>
              <a:gd name="connsiteX2" fmla="*/ 5273365 w 5273365"/>
              <a:gd name="connsiteY2" fmla="*/ 818656 h 1637311"/>
              <a:gd name="connsiteX3" fmla="*/ 4454710 w 5273365"/>
              <a:gd name="connsiteY3" fmla="*/ 1637311 h 1637311"/>
              <a:gd name="connsiteX4" fmla="*/ 0 w 5273365"/>
              <a:gd name="connsiteY4" fmla="*/ 1637311 h 1637311"/>
              <a:gd name="connsiteX5" fmla="*/ 818656 w 5273365"/>
              <a:gd name="connsiteY5" fmla="*/ 818656 h 1637311"/>
              <a:gd name="connsiteX6" fmla="*/ 0 w 5273365"/>
              <a:gd name="connsiteY6" fmla="*/ 0 h 163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3365" h="1637311">
                <a:moveTo>
                  <a:pt x="0" y="0"/>
                </a:moveTo>
                <a:lnTo>
                  <a:pt x="4454710" y="0"/>
                </a:lnTo>
                <a:lnTo>
                  <a:pt x="5273365" y="818656"/>
                </a:lnTo>
                <a:lnTo>
                  <a:pt x="4454710" y="1637311"/>
                </a:lnTo>
                <a:lnTo>
                  <a:pt x="0" y="1637311"/>
                </a:lnTo>
                <a:lnTo>
                  <a:pt x="818656" y="81865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33042" tIns="9525" rIns="613991" bIns="9525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Reconhecimento do desempenho ambiental dos </a:t>
            </a: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pt-BR" sz="1400" b="1" kern="12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iocombustíveis</a:t>
            </a:r>
          </a:p>
        </p:txBody>
      </p:sp>
      <p:pic>
        <p:nvPicPr>
          <p:cNvPr id="13" name="Espaço Reservado para Conteúdo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779" y="1682866"/>
            <a:ext cx="2512152" cy="64382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r="67614" b="21830"/>
          <a:stretch/>
        </p:blipFill>
        <p:spPr>
          <a:xfrm>
            <a:off x="8878889" y="570130"/>
            <a:ext cx="2700042" cy="11127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10506" r="7794" b="8016"/>
          <a:stretch/>
        </p:blipFill>
        <p:spPr>
          <a:xfrm>
            <a:off x="7386077" y="3280797"/>
            <a:ext cx="4575649" cy="316121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AAE13C8D-0E2A-4623-8576-DAF9387E2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5259" y="2990937"/>
            <a:ext cx="3265288" cy="907593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62105" y="88740"/>
            <a:ext cx="4863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A86B2"/>
                </a:solidFill>
                <a:latin typeface="Calibri" panose="020F0502020204030204" pitchFamily="34" charset="0"/>
                <a:ea typeface="Gulim" panose="020B0600000101010101" pitchFamily="34" charset="-127"/>
                <a:cs typeface="Calibri" panose="020F0502020204030204" pitchFamily="34" charset="0"/>
              </a:rPr>
              <a:t>Política Nacional de Biocombustíveis</a:t>
            </a:r>
          </a:p>
        </p:txBody>
      </p:sp>
    </p:spTree>
    <p:extLst>
      <p:ext uri="{BB962C8B-B14F-4D97-AF65-F5344CB8AC3E}">
        <p14:creationId xmlns:p14="http://schemas.microsoft.com/office/powerpoint/2010/main" val="41823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31049"/>
          <a:stretch/>
        </p:blipFill>
        <p:spPr>
          <a:xfrm>
            <a:off x="10979640" y="166218"/>
            <a:ext cx="994403" cy="86500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787924" y="6215119"/>
            <a:ext cx="8637511" cy="507143"/>
            <a:chOff x="570974" y="6172924"/>
            <a:chExt cx="11516681" cy="67619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53" r="5513" b="39682"/>
            <a:stretch/>
          </p:blipFill>
          <p:spPr>
            <a:xfrm>
              <a:off x="9338534" y="6284291"/>
              <a:ext cx="2749121" cy="490300"/>
            </a:xfrm>
            <a:prstGeom prst="rect">
              <a:avLst/>
            </a:prstGeom>
          </p:spPr>
        </p:pic>
        <p:pic>
          <p:nvPicPr>
            <p:cNvPr id="9" name="Picture 4" descr="Resultado de imagem para logo embrap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4" y="6246841"/>
              <a:ext cx="1535370" cy="56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708500F-C9B0-4C5E-9422-7D37371E8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6868"/>
            <a:stretch/>
          </p:blipFill>
          <p:spPr>
            <a:xfrm>
              <a:off x="4772285" y="6248411"/>
              <a:ext cx="2647430" cy="565200"/>
            </a:xfrm>
            <a:prstGeom prst="rect">
              <a:avLst/>
            </a:prstGeom>
          </p:spPr>
        </p:pic>
        <p:pic>
          <p:nvPicPr>
            <p:cNvPr id="11" name="Picture 2" descr="Resultado de imagem para unicamp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662" y="6246841"/>
              <a:ext cx="565200" cy="5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24665" y="6172924"/>
              <a:ext cx="1409524" cy="676190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B36D676-5541-4393-98C5-A5B57AA9843A}"/>
              </a:ext>
            </a:extLst>
          </p:cNvPr>
          <p:cNvSpPr txBox="1">
            <a:spLocks/>
          </p:cNvSpPr>
          <p:nvPr/>
        </p:nvSpPr>
        <p:spPr>
          <a:xfrm>
            <a:off x="1341120" y="135738"/>
            <a:ext cx="9621518" cy="7786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RenovaCalc</a:t>
            </a:r>
            <a:r>
              <a:rPr lang="en-US" sz="2500" b="1" dirty="0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5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calculadora</a:t>
            </a:r>
            <a:r>
              <a:rPr lang="en-US" sz="2500" b="1" dirty="0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25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intensidade</a:t>
            </a:r>
            <a:r>
              <a:rPr lang="en-US" sz="2500" b="1" dirty="0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5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carbono</a:t>
            </a:r>
            <a:r>
              <a:rPr lang="en-US" sz="2500" b="1" dirty="0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5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biocombustíveis</a:t>
            </a:r>
            <a:endParaRPr lang="en-US" sz="2500" b="1" dirty="0">
              <a:solidFill>
                <a:srgbClr val="2860A4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8820EA8-7356-4193-8D64-A55EA5F6E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5363" y="960948"/>
            <a:ext cx="9122635" cy="51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309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31049"/>
          <a:stretch/>
        </p:blipFill>
        <p:spPr>
          <a:xfrm>
            <a:off x="10979640" y="166218"/>
            <a:ext cx="994403" cy="86500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787924" y="6215119"/>
            <a:ext cx="8637511" cy="507143"/>
            <a:chOff x="570974" y="6172924"/>
            <a:chExt cx="11516681" cy="67619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53" r="5513" b="39682"/>
            <a:stretch/>
          </p:blipFill>
          <p:spPr>
            <a:xfrm>
              <a:off x="9338534" y="6284291"/>
              <a:ext cx="2749121" cy="490300"/>
            </a:xfrm>
            <a:prstGeom prst="rect">
              <a:avLst/>
            </a:prstGeom>
          </p:spPr>
        </p:pic>
        <p:pic>
          <p:nvPicPr>
            <p:cNvPr id="9" name="Picture 4" descr="Resultado de imagem para logo embrap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4" y="6246841"/>
              <a:ext cx="1535370" cy="56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708500F-C9B0-4C5E-9422-7D37371E8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6868"/>
            <a:stretch/>
          </p:blipFill>
          <p:spPr>
            <a:xfrm>
              <a:off x="4772285" y="6248411"/>
              <a:ext cx="2647430" cy="565200"/>
            </a:xfrm>
            <a:prstGeom prst="rect">
              <a:avLst/>
            </a:prstGeom>
          </p:spPr>
        </p:pic>
        <p:pic>
          <p:nvPicPr>
            <p:cNvPr id="11" name="Picture 2" descr="Resultado de imagem para unicamp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662" y="6246841"/>
              <a:ext cx="565200" cy="5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24665" y="6172924"/>
              <a:ext cx="1409524" cy="676190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B36D676-5541-4393-98C5-A5B57AA9843A}"/>
              </a:ext>
            </a:extLst>
          </p:cNvPr>
          <p:cNvSpPr txBox="1">
            <a:spLocks/>
          </p:cNvSpPr>
          <p:nvPr/>
        </p:nvSpPr>
        <p:spPr>
          <a:xfrm>
            <a:off x="1545363" y="135738"/>
            <a:ext cx="9122635" cy="7786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RenovaCalc</a:t>
            </a:r>
            <a:endParaRPr lang="en-US" sz="2800" b="1" dirty="0">
              <a:solidFill>
                <a:srgbClr val="2860A4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8820EA8-7356-4193-8D64-A55EA5F6E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5363" y="960948"/>
            <a:ext cx="9122635" cy="513148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0CE3A61-F12D-439A-8C02-0A3024B0D5B1}"/>
              </a:ext>
            </a:extLst>
          </p:cNvPr>
          <p:cNvSpPr txBox="1"/>
          <p:nvPr/>
        </p:nvSpPr>
        <p:spPr>
          <a:xfrm>
            <a:off x="4750921" y="1631233"/>
            <a:ext cx="6725920" cy="2369878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Base para a construção da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</a:rPr>
              <a:t>RenovaCalc</a:t>
            </a: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8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803275" lvl="6" indent="-447675" algn="l" rtl="0" latinLnBrk="1" hangingPunct="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Demanda clara</a:t>
            </a:r>
          </a:p>
          <a:p>
            <a:pPr marL="803275" lvl="6" indent="-447675" algn="l" rtl="0" latinLnBrk="1" hangingPunct="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Sólida base técnica</a:t>
            </a:r>
          </a:p>
          <a:p>
            <a:pPr marL="803275" lvl="6" indent="-447675" algn="l" rtl="0" latinLnBrk="1" hangingPunct="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Transparência e diálogo</a:t>
            </a:r>
          </a:p>
          <a:p>
            <a:pPr marL="803275" lvl="6" indent="-447675" algn="l" rtl="0" latinLnBrk="1" hangingPunct="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Parcerias e compromisso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2796220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31049"/>
          <a:stretch/>
        </p:blipFill>
        <p:spPr>
          <a:xfrm>
            <a:off x="10979640" y="166218"/>
            <a:ext cx="994403" cy="86500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787924" y="6215119"/>
            <a:ext cx="8637511" cy="507143"/>
            <a:chOff x="570974" y="6172924"/>
            <a:chExt cx="11516681" cy="67619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53" r="5513" b="39682"/>
            <a:stretch/>
          </p:blipFill>
          <p:spPr>
            <a:xfrm>
              <a:off x="9338534" y="6284291"/>
              <a:ext cx="2749121" cy="490300"/>
            </a:xfrm>
            <a:prstGeom prst="rect">
              <a:avLst/>
            </a:prstGeom>
          </p:spPr>
        </p:pic>
        <p:pic>
          <p:nvPicPr>
            <p:cNvPr id="9" name="Picture 4" descr="Resultado de imagem para logo embrap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4" y="6246841"/>
              <a:ext cx="1535370" cy="56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708500F-C9B0-4C5E-9422-7D37371E8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6868"/>
            <a:stretch/>
          </p:blipFill>
          <p:spPr>
            <a:xfrm>
              <a:off x="4772285" y="6248411"/>
              <a:ext cx="2647430" cy="565200"/>
            </a:xfrm>
            <a:prstGeom prst="rect">
              <a:avLst/>
            </a:prstGeom>
          </p:spPr>
        </p:pic>
        <p:pic>
          <p:nvPicPr>
            <p:cNvPr id="11" name="Picture 2" descr="Resultado de imagem para unicamp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662" y="6246841"/>
              <a:ext cx="565200" cy="5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24665" y="6172924"/>
              <a:ext cx="1409524" cy="676190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B36D676-5541-4393-98C5-A5B57AA9843A}"/>
              </a:ext>
            </a:extLst>
          </p:cNvPr>
          <p:cNvSpPr txBox="1">
            <a:spLocks/>
          </p:cNvSpPr>
          <p:nvPr/>
        </p:nvSpPr>
        <p:spPr>
          <a:xfrm>
            <a:off x="1545363" y="135738"/>
            <a:ext cx="9122635" cy="7786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RenovaCalc</a:t>
            </a:r>
            <a:endParaRPr lang="en-US" sz="2800" b="1" dirty="0">
              <a:solidFill>
                <a:srgbClr val="2860A4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8820EA8-7356-4193-8D64-A55EA5F6E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5363" y="960948"/>
            <a:ext cx="9122635" cy="513148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0CE3A61-F12D-439A-8C02-0A3024B0D5B1}"/>
              </a:ext>
            </a:extLst>
          </p:cNvPr>
          <p:cNvSpPr txBox="1"/>
          <p:nvPr/>
        </p:nvSpPr>
        <p:spPr>
          <a:xfrm>
            <a:off x="4771240" y="1643243"/>
            <a:ext cx="6725919" cy="280076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6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Desafio técnico-científico: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800" b="1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803275" lvl="6" indent="-447675" algn="l" rtl="0" latinLnBrk="1" hangingPunct="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Simplicidade no uso</a:t>
            </a:r>
            <a:endParaRPr kumimoji="0" lang="pt-BR" sz="28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803275" marR="0" indent="-447675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Versatilidade</a:t>
            </a:r>
          </a:p>
          <a:p>
            <a:pPr marL="803275" marR="0" indent="-447675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Capacidade de discriminação</a:t>
            </a:r>
          </a:p>
          <a:p>
            <a:pPr marL="803275" marR="0" indent="-447675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Facilidade de verificação</a:t>
            </a:r>
          </a:p>
          <a:p>
            <a:pPr marL="803275" marR="0" indent="-447675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Alinhamento a políticas internacionais</a:t>
            </a:r>
            <a:endParaRPr kumimoji="0" lang="pt-BR" sz="2800" b="0" i="0" u="none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9496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DF09273D-2AAF-45C5-BEF2-3122938C2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32" r="33913" b="39473"/>
          <a:stretch/>
        </p:blipFill>
        <p:spPr>
          <a:xfrm>
            <a:off x="1545364" y="1154904"/>
            <a:ext cx="9122636" cy="383621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182">
            <a:off x="6519754" y="2757020"/>
            <a:ext cx="3709337" cy="39449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6" r="31049"/>
          <a:stretch/>
        </p:blipFill>
        <p:spPr>
          <a:xfrm>
            <a:off x="10979640" y="166218"/>
            <a:ext cx="994403" cy="86500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952232" y="6209536"/>
            <a:ext cx="8637511" cy="507143"/>
            <a:chOff x="570974" y="6172924"/>
            <a:chExt cx="11516681" cy="67619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53" r="5513" b="39682"/>
            <a:stretch/>
          </p:blipFill>
          <p:spPr>
            <a:xfrm>
              <a:off x="9338534" y="6284291"/>
              <a:ext cx="2749121" cy="490300"/>
            </a:xfrm>
            <a:prstGeom prst="rect">
              <a:avLst/>
            </a:prstGeom>
          </p:spPr>
        </p:pic>
        <p:pic>
          <p:nvPicPr>
            <p:cNvPr id="9" name="Picture 4" descr="Resultado de imagem para logo embrap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74" y="6246841"/>
              <a:ext cx="1535370" cy="56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708500F-C9B0-4C5E-9422-7D37371E8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6868"/>
            <a:stretch/>
          </p:blipFill>
          <p:spPr>
            <a:xfrm>
              <a:off x="4772285" y="6248411"/>
              <a:ext cx="2647430" cy="565200"/>
            </a:xfrm>
            <a:prstGeom prst="rect">
              <a:avLst/>
            </a:prstGeom>
          </p:spPr>
        </p:pic>
        <p:pic>
          <p:nvPicPr>
            <p:cNvPr id="11" name="Picture 2" descr="Resultado de imagem para unicamp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662" y="6246841"/>
              <a:ext cx="565200" cy="56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24665" y="6172924"/>
              <a:ext cx="1409524" cy="676190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9B36D676-5541-4393-98C5-A5B57AA9843A}"/>
              </a:ext>
            </a:extLst>
          </p:cNvPr>
          <p:cNvSpPr txBox="1">
            <a:spLocks/>
          </p:cNvSpPr>
          <p:nvPr/>
        </p:nvSpPr>
        <p:spPr>
          <a:xfrm>
            <a:off x="1545363" y="145898"/>
            <a:ext cx="9122635" cy="7786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2860A4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RenovaCalc</a:t>
            </a:r>
            <a:endParaRPr lang="en-US" sz="2800" b="1" dirty="0">
              <a:solidFill>
                <a:srgbClr val="2860A4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84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1822</Words>
  <Application>Microsoft Office PowerPoint</Application>
  <PresentationFormat>Widescreen</PresentationFormat>
  <Paragraphs>243</Paragraphs>
  <Slides>27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MS PGothic</vt:lpstr>
      <vt:lpstr>Arial</vt:lpstr>
      <vt:lpstr>Calibri</vt:lpstr>
      <vt:lpstr>Gulim</vt:lpstr>
      <vt:lpstr>Helvetica</vt:lpstr>
      <vt:lpstr>Helvetica Neue</vt:lpstr>
      <vt:lpstr>Tahoma</vt:lpstr>
      <vt:lpstr>Times New Roman</vt:lpstr>
      <vt:lpstr>Wingdings</vt:lpstr>
      <vt:lpstr>Default</vt:lpstr>
      <vt:lpstr>Apresentação do PowerPoint</vt:lpstr>
      <vt:lpstr>RenovaBio: a motivação Compromissos brasileiros COP 15 + COP 21</vt:lpstr>
      <vt:lpstr>RenovaBio: a motivação Compromissos brasileiros COP 15 + COP 21</vt:lpstr>
      <vt:lpstr>RenovaBio: a motivação Compromissos brasileiros COP 15 + COP 21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Pegada de carbono do etanol de cana-de-açúcar estimado por diferentes métricas</vt:lpstr>
      <vt:lpstr>Pegada de carbono do etanol de cana-de-açúcar estimado por diferentes métricas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  marilia.folegatti@embrapa.br www.embrapa.br/meio-ambiente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Leomar Diniz</dc:creator>
  <cp:lastModifiedBy>Leomar Diniz</cp:lastModifiedBy>
  <cp:revision>1</cp:revision>
  <dcterms:modified xsi:type="dcterms:W3CDTF">2019-11-06T11:52:55Z</dcterms:modified>
</cp:coreProperties>
</file>