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41" r:id="rId3"/>
    <p:sldId id="5052" r:id="rId4"/>
    <p:sldId id="5057" r:id="rId5"/>
    <p:sldId id="268" r:id="rId6"/>
    <p:sldId id="5056" r:id="rId7"/>
    <p:sldId id="5062" r:id="rId8"/>
    <p:sldId id="5063" r:id="rId9"/>
    <p:sldId id="5064" r:id="rId10"/>
    <p:sldId id="334" r:id="rId11"/>
    <p:sldId id="260" r:id="rId12"/>
    <p:sldId id="261" r:id="rId13"/>
    <p:sldId id="5065" r:id="rId14"/>
    <p:sldId id="5066" r:id="rId15"/>
    <p:sldId id="320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eir\AppData\Local\Packages\Microsoft.MicrosoftEdge_8wekyb3d8bbwe\TempState\Downloads\Despesa%20de%20pessoal%20e%20encargos%20da%20Uni&#227;o%20(1)%20(7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/>
            </a:pPr>
            <a:r>
              <a:rPr lang="pt-BR" dirty="0"/>
              <a:t>Despesa de Pessoal e Encargos da União em % do PIB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Desp União Pessoal &amp; Encargos Bruta em % do PIB</c:v>
          </c:tx>
          <c:marker>
            <c:symbol val="none"/>
          </c:marker>
          <c:cat>
            <c:numRef>
              <c:f>[1]Plan1!$E$4:$E$25</c:f>
              <c:numCache>
                <c:formatCode>General</c:formatCode>
                <c:ptCount val="22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  <c:pt idx="20">
                  <c:v>2017</c:v>
                </c:pt>
                <c:pt idx="21">
                  <c:v>2018</c:v>
                </c:pt>
              </c:numCache>
            </c:numRef>
          </c:cat>
          <c:val>
            <c:numRef>
              <c:f>[1]Plan1!$N$4:$N$25</c:f>
              <c:numCache>
                <c:formatCode>General</c:formatCode>
                <c:ptCount val="22"/>
                <c:pt idx="0">
                  <c:v>4.0786390956565131E-2</c:v>
                </c:pt>
                <c:pt idx="1">
                  <c:v>4.3297101782950285E-2</c:v>
                </c:pt>
                <c:pt idx="2">
                  <c:v>4.2920667571409943E-2</c:v>
                </c:pt>
                <c:pt idx="3">
                  <c:v>4.4133370004277798E-2</c:v>
                </c:pt>
                <c:pt idx="4">
                  <c:v>4.683376222123227E-2</c:v>
                </c:pt>
                <c:pt idx="5">
                  <c:v>4.6814755612296026E-2</c:v>
                </c:pt>
                <c:pt idx="6">
                  <c:v>4.3383568645793492E-2</c:v>
                </c:pt>
                <c:pt idx="7">
                  <c:v>4.1771710658341898E-2</c:v>
                </c:pt>
                <c:pt idx="8">
                  <c:v>4.1010906230487712E-2</c:v>
                </c:pt>
                <c:pt idx="9">
                  <c:v>4.2219767463925827E-2</c:v>
                </c:pt>
                <c:pt idx="10">
                  <c:v>4.1149415019276235E-2</c:v>
                </c:pt>
                <c:pt idx="11">
                  <c:v>4.0442822048977929E-2</c:v>
                </c:pt>
                <c:pt idx="12">
                  <c:v>4.3757383510170687E-2</c:v>
                </c:pt>
                <c:pt idx="13">
                  <c:v>4.1131514004246708E-2</c:v>
                </c:pt>
                <c:pt idx="14">
                  <c:v>3.9335657274072511E-2</c:v>
                </c:pt>
                <c:pt idx="15">
                  <c:v>3.7156968644948038E-2</c:v>
                </c:pt>
                <c:pt idx="16">
                  <c:v>3.657078036420832E-2</c:v>
                </c:pt>
                <c:pt idx="17">
                  <c:v>3.6591118147339154E-2</c:v>
                </c:pt>
                <c:pt idx="18">
                  <c:v>3.778827534165239E-2</c:v>
                </c:pt>
                <c:pt idx="19">
                  <c:v>3.9169523423506963E-2</c:v>
                </c:pt>
                <c:pt idx="20">
                  <c:v>4.1248140667603718E-2</c:v>
                </c:pt>
                <c:pt idx="21">
                  <c:v>4.1638340765482063E-2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32F-4AAE-BCDC-15504D7D1F59}"/>
            </c:ext>
          </c:extLst>
        </c:ser>
        <c:ser>
          <c:idx val="1"/>
          <c:order val="1"/>
          <c:tx>
            <c:v>Desp União Pessoal &amp; Encargos Bruta em % do PIB</c:v>
          </c:tx>
          <c:marker>
            <c:symbol val="none"/>
          </c:marker>
          <c:val>
            <c:numRef>
              <c:f>[1]Plan1!$M$4:$M$25</c:f>
              <c:numCache>
                <c:formatCode>General</c:formatCode>
                <c:ptCount val="22"/>
                <c:pt idx="0">
                  <c:v>4.2151649189532993E-2</c:v>
                </c:pt>
                <c:pt idx="1">
                  <c:v>4.4559946892344451E-2</c:v>
                </c:pt>
                <c:pt idx="2">
                  <c:v>4.4369582487340263E-2</c:v>
                </c:pt>
                <c:pt idx="3">
                  <c:v>4.5464180723507018E-2</c:v>
                </c:pt>
                <c:pt idx="4">
                  <c:v>4.8046863809577789E-2</c:v>
                </c:pt>
                <c:pt idx="5">
                  <c:v>4.8264972495688362E-2</c:v>
                </c:pt>
                <c:pt idx="6">
                  <c:v>4.4598491003391229E-2</c:v>
                </c:pt>
                <c:pt idx="7">
                  <c:v>4.3210093736653826E-2</c:v>
                </c:pt>
                <c:pt idx="8">
                  <c:v>4.2940936523977784E-2</c:v>
                </c:pt>
                <c:pt idx="9">
                  <c:v>4.4256698987275925E-2</c:v>
                </c:pt>
                <c:pt idx="10">
                  <c:v>4.3225872738096818E-2</c:v>
                </c:pt>
                <c:pt idx="11">
                  <c:v>4.2573977252405436E-2</c:v>
                </c:pt>
                <c:pt idx="12">
                  <c:v>4.602515169641188E-2</c:v>
                </c:pt>
                <c:pt idx="13">
                  <c:v>4.3337960824857504E-2</c:v>
                </c:pt>
                <c:pt idx="14">
                  <c:v>4.1458788684269339E-2</c:v>
                </c:pt>
                <c:pt idx="15">
                  <c:v>3.9128530583522343E-2</c:v>
                </c:pt>
                <c:pt idx="16">
                  <c:v>3.8478539709729823E-2</c:v>
                </c:pt>
                <c:pt idx="17">
                  <c:v>3.8480229746037049E-2</c:v>
                </c:pt>
                <c:pt idx="18">
                  <c:v>3.9777767967239322E-2</c:v>
                </c:pt>
                <c:pt idx="19">
                  <c:v>4.1146226015504515E-2</c:v>
                </c:pt>
                <c:pt idx="20">
                  <c:v>4.3339627190264567E-2</c:v>
                </c:pt>
                <c:pt idx="21">
                  <c:v>4.3649527342824936E-2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32F-4AAE-BCDC-15504D7D1F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5990656"/>
        <c:axId val="45992192"/>
      </c:lineChart>
      <c:catAx>
        <c:axId val="45990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45992192"/>
        <c:crosses val="autoZero"/>
        <c:auto val="1"/>
        <c:lblAlgn val="ctr"/>
        <c:lblOffset val="100"/>
        <c:noMultiLvlLbl val="0"/>
      </c:catAx>
      <c:valAx>
        <c:axId val="459921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45990656"/>
        <c:crosses val="autoZero"/>
        <c:crossBetween val="midCat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lang="en-US"/>
      </a:pPr>
      <a:endParaRPr lang="pt-BR"/>
    </a:p>
  </c:txPr>
  <c:externalData r:id="rId1">
    <c:autoUpdate val="0"/>
  </c:externalData>
</c:chartSpace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5_2">
  <dgm:title val=""/>
  <dgm:desc val=""/>
  <dgm:catLst>
    <dgm:cat type="accent5" pri="15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69AAC7-6C2A-4733-80B8-BE0DC00C56C8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A24FD95-E51B-4DE6-8F53-12CCEF5A414A}">
      <dgm:prSet/>
      <dgm:spPr/>
      <dgm:t>
        <a:bodyPr/>
        <a:lstStyle/>
        <a:p>
          <a:r>
            <a:rPr lang="pt-BR" dirty="0"/>
            <a:t>Núcleo de Estudos em Modelagem Econômica e Ambiental Aplicada do CEDEPLAR/UFMG. </a:t>
          </a:r>
          <a:endParaRPr lang="en-US" dirty="0"/>
        </a:p>
      </dgm:t>
    </dgm:pt>
    <dgm:pt modelId="{0E261E36-29F1-4F3C-80D8-6967A7B00D1A}" type="parTrans" cxnId="{453FDEF9-C2A1-40B8-8A7C-3D940070AF96}">
      <dgm:prSet/>
      <dgm:spPr/>
      <dgm:t>
        <a:bodyPr/>
        <a:lstStyle/>
        <a:p>
          <a:endParaRPr lang="en-US"/>
        </a:p>
      </dgm:t>
    </dgm:pt>
    <dgm:pt modelId="{2AF5C1C5-62D1-4772-A95F-72A6BD07F5BE}" type="sibTrans" cxnId="{453FDEF9-C2A1-40B8-8A7C-3D940070AF96}">
      <dgm:prSet/>
      <dgm:spPr/>
      <dgm:t>
        <a:bodyPr/>
        <a:lstStyle/>
        <a:p>
          <a:endParaRPr lang="en-US"/>
        </a:p>
      </dgm:t>
    </dgm:pt>
    <dgm:pt modelId="{4181CCD3-7ECF-4496-A606-73C3047B139B}">
      <dgm:prSet/>
      <dgm:spPr/>
      <dgm:t>
        <a:bodyPr/>
        <a:lstStyle/>
        <a:p>
          <a:r>
            <a:rPr lang="pt-BR"/>
            <a:t>O modelo desenvolvido possui uma extensa base de dados, construída a partir das informações mais recentes das contas nacionais, da matriz de insumo-produto, da pesquisa de orçamentos familiares e das contas externas. </a:t>
          </a:r>
          <a:endParaRPr lang="en-US"/>
        </a:p>
      </dgm:t>
    </dgm:pt>
    <dgm:pt modelId="{285A892B-A896-4AF7-9B46-3B762ADD65E9}" type="parTrans" cxnId="{97E5565A-2D32-46AB-AE63-16EAD7A39C0D}">
      <dgm:prSet/>
      <dgm:spPr/>
      <dgm:t>
        <a:bodyPr/>
        <a:lstStyle/>
        <a:p>
          <a:endParaRPr lang="en-US"/>
        </a:p>
      </dgm:t>
    </dgm:pt>
    <dgm:pt modelId="{6A18B2FC-B078-4BC1-B169-5DF514A5404D}" type="sibTrans" cxnId="{97E5565A-2D32-46AB-AE63-16EAD7A39C0D}">
      <dgm:prSet/>
      <dgm:spPr/>
      <dgm:t>
        <a:bodyPr/>
        <a:lstStyle/>
        <a:p>
          <a:endParaRPr lang="en-US"/>
        </a:p>
      </dgm:t>
    </dgm:pt>
    <dgm:pt modelId="{5F76485A-4CD5-4A13-AB22-57C6023528E6}">
      <dgm:prSet/>
      <dgm:spPr/>
      <dgm:t>
        <a:bodyPr/>
        <a:lstStyle/>
        <a:p>
          <a:r>
            <a:rPr lang="pt-BR"/>
            <a:t>Essa base de dados é uma fotografia detalhada das relações econômicas entre setores, famílias, governo e setor externo. </a:t>
          </a:r>
          <a:endParaRPr lang="en-US"/>
        </a:p>
      </dgm:t>
    </dgm:pt>
    <dgm:pt modelId="{B2846555-978B-435F-B7A6-DA46BDAC323C}" type="parTrans" cxnId="{AD366379-AC0D-4333-94AB-6A5D60D1A654}">
      <dgm:prSet/>
      <dgm:spPr/>
      <dgm:t>
        <a:bodyPr/>
        <a:lstStyle/>
        <a:p>
          <a:endParaRPr lang="en-US"/>
        </a:p>
      </dgm:t>
    </dgm:pt>
    <dgm:pt modelId="{C3E34426-CDFD-46A9-85E9-7CB71EBABF0A}" type="sibTrans" cxnId="{AD366379-AC0D-4333-94AB-6A5D60D1A654}">
      <dgm:prSet/>
      <dgm:spPr/>
      <dgm:t>
        <a:bodyPr/>
        <a:lstStyle/>
        <a:p>
          <a:endParaRPr lang="en-US"/>
        </a:p>
      </dgm:t>
    </dgm:pt>
    <dgm:pt modelId="{C18713DB-2F1D-43B5-84B1-159238F63823}">
      <dgm:prSet/>
      <dgm:spPr/>
      <dgm:t>
        <a:bodyPr/>
        <a:lstStyle/>
        <a:p>
          <a:r>
            <a:rPr lang="pt-BR"/>
            <a:t>Em linhas gerais, a estrutura central do modelo é composta por blocos de equações que determinam relações de oferta e demanda, comportamento dos setores produtivos e da demanda final, como famílias, investidores e governo.</a:t>
          </a:r>
          <a:endParaRPr lang="en-US"/>
        </a:p>
      </dgm:t>
    </dgm:pt>
    <dgm:pt modelId="{5B28295A-0A2C-4F09-AD4F-3770E97D2AC1}" type="parTrans" cxnId="{AE92E002-F884-4ADB-9355-CDC4D0B8639C}">
      <dgm:prSet/>
      <dgm:spPr/>
      <dgm:t>
        <a:bodyPr/>
        <a:lstStyle/>
        <a:p>
          <a:endParaRPr lang="en-US"/>
        </a:p>
      </dgm:t>
    </dgm:pt>
    <dgm:pt modelId="{2B1C8060-3DD5-4842-869F-8DA0634E8A9D}" type="sibTrans" cxnId="{AE92E002-F884-4ADB-9355-CDC4D0B8639C}">
      <dgm:prSet/>
      <dgm:spPr/>
      <dgm:t>
        <a:bodyPr/>
        <a:lstStyle/>
        <a:p>
          <a:endParaRPr lang="en-US"/>
        </a:p>
      </dgm:t>
    </dgm:pt>
    <dgm:pt modelId="{76F09794-7381-4344-8139-60F27E5ACC44}">
      <dgm:prSet/>
      <dgm:spPr/>
      <dgm:t>
        <a:bodyPr/>
        <a:lstStyle/>
        <a:p>
          <a:r>
            <a:rPr lang="pt-BR"/>
            <a:t>Além disso, vários agregados nacionais são definidos nesse bloco, como nível de emprego, saldo comercial e índices de preços. </a:t>
          </a:r>
          <a:endParaRPr lang="en-US"/>
        </a:p>
      </dgm:t>
    </dgm:pt>
    <dgm:pt modelId="{A934D439-EEA9-402D-8A40-298B79283D77}" type="parTrans" cxnId="{DB1B602D-CACB-4F13-B324-F84E4AE2D042}">
      <dgm:prSet/>
      <dgm:spPr/>
      <dgm:t>
        <a:bodyPr/>
        <a:lstStyle/>
        <a:p>
          <a:endParaRPr lang="en-US"/>
        </a:p>
      </dgm:t>
    </dgm:pt>
    <dgm:pt modelId="{72532F96-B61F-421D-929F-6A1EFD1D4EDA}" type="sibTrans" cxnId="{DB1B602D-CACB-4F13-B324-F84E4AE2D042}">
      <dgm:prSet/>
      <dgm:spPr/>
      <dgm:t>
        <a:bodyPr/>
        <a:lstStyle/>
        <a:p>
          <a:endParaRPr lang="en-US"/>
        </a:p>
      </dgm:t>
    </dgm:pt>
    <dgm:pt modelId="{208C5A26-565E-4377-99B1-85E0FF7827F8}">
      <dgm:prSet/>
      <dgm:spPr/>
      <dgm:t>
        <a:bodyPr/>
        <a:lstStyle/>
        <a:p>
          <a:r>
            <a:rPr lang="pt-BR"/>
            <a:t>A inovação desse modelo é sua capacidade de simulação de impactos trimestrais na sua dinamica temporal </a:t>
          </a:r>
          <a:endParaRPr lang="en-US"/>
        </a:p>
      </dgm:t>
    </dgm:pt>
    <dgm:pt modelId="{27FED67E-4978-44A4-9721-804BE9EDC7B8}" type="parTrans" cxnId="{CDEC462F-3900-470C-80C3-D37A54F8A0CE}">
      <dgm:prSet/>
      <dgm:spPr/>
      <dgm:t>
        <a:bodyPr/>
        <a:lstStyle/>
        <a:p>
          <a:endParaRPr lang="en-US"/>
        </a:p>
      </dgm:t>
    </dgm:pt>
    <dgm:pt modelId="{491C1D6E-89AB-4C90-A06E-6908FEDC931C}" type="sibTrans" cxnId="{CDEC462F-3900-470C-80C3-D37A54F8A0CE}">
      <dgm:prSet/>
      <dgm:spPr/>
      <dgm:t>
        <a:bodyPr/>
        <a:lstStyle/>
        <a:p>
          <a:endParaRPr lang="en-US"/>
        </a:p>
      </dgm:t>
    </dgm:pt>
    <dgm:pt modelId="{B9ED0D03-6B19-43F2-ADB5-0446AC5ACD3A}" type="pres">
      <dgm:prSet presAssocID="{B369AAC7-6C2A-4733-80B8-BE0DC00C56C8}" presName="linear" presStyleCnt="0">
        <dgm:presLayoutVars>
          <dgm:animLvl val="lvl"/>
          <dgm:resizeHandles val="exact"/>
        </dgm:presLayoutVars>
      </dgm:prSet>
      <dgm:spPr/>
    </dgm:pt>
    <dgm:pt modelId="{A16634E6-D755-40B7-9368-694DD76F6B9C}" type="pres">
      <dgm:prSet presAssocID="{9A24FD95-E51B-4DE6-8F53-12CCEF5A414A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2DE233D1-FF73-4B47-94B9-A9AD3E28A9EC}" type="pres">
      <dgm:prSet presAssocID="{2AF5C1C5-62D1-4772-A95F-72A6BD07F5BE}" presName="spacer" presStyleCnt="0"/>
      <dgm:spPr/>
    </dgm:pt>
    <dgm:pt modelId="{0DA2EE71-BFF2-4C87-8A1E-61CCF2ACD601}" type="pres">
      <dgm:prSet presAssocID="{4181CCD3-7ECF-4496-A606-73C3047B139B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EC68E716-D15C-4BD7-9F5A-74B29F285BC3}" type="pres">
      <dgm:prSet presAssocID="{6A18B2FC-B078-4BC1-B169-5DF514A5404D}" presName="spacer" presStyleCnt="0"/>
      <dgm:spPr/>
    </dgm:pt>
    <dgm:pt modelId="{A1741F79-72B3-4570-878C-2F5B29C5732F}" type="pres">
      <dgm:prSet presAssocID="{5F76485A-4CD5-4A13-AB22-57C6023528E6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61AC38EE-22C0-4627-8BF5-1A7ACC983A71}" type="pres">
      <dgm:prSet presAssocID="{C3E34426-CDFD-46A9-85E9-7CB71EBABF0A}" presName="spacer" presStyleCnt="0"/>
      <dgm:spPr/>
    </dgm:pt>
    <dgm:pt modelId="{B1EF6085-B945-4D12-943E-503C0D274ADA}" type="pres">
      <dgm:prSet presAssocID="{C18713DB-2F1D-43B5-84B1-159238F63823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D9325AA3-AB1C-4DB5-A092-4F39018217CC}" type="pres">
      <dgm:prSet presAssocID="{2B1C8060-3DD5-4842-869F-8DA0634E8A9D}" presName="spacer" presStyleCnt="0"/>
      <dgm:spPr/>
    </dgm:pt>
    <dgm:pt modelId="{D0336C37-2635-40C5-9204-948B9EABBE24}" type="pres">
      <dgm:prSet presAssocID="{76F09794-7381-4344-8139-60F27E5ACC44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12F9DA4A-137F-41BC-8A45-D777560B99B3}" type="pres">
      <dgm:prSet presAssocID="{72532F96-B61F-421D-929F-6A1EFD1D4EDA}" presName="spacer" presStyleCnt="0"/>
      <dgm:spPr/>
    </dgm:pt>
    <dgm:pt modelId="{D4D0FA6C-9426-43E5-B78F-C0457B90101A}" type="pres">
      <dgm:prSet presAssocID="{208C5A26-565E-4377-99B1-85E0FF7827F8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AE92E002-F884-4ADB-9355-CDC4D0B8639C}" srcId="{B369AAC7-6C2A-4733-80B8-BE0DC00C56C8}" destId="{C18713DB-2F1D-43B5-84B1-159238F63823}" srcOrd="3" destOrd="0" parTransId="{5B28295A-0A2C-4F09-AD4F-3770E97D2AC1}" sibTransId="{2B1C8060-3DD5-4842-869F-8DA0634E8A9D}"/>
    <dgm:cxn modelId="{EB81D508-BC14-47AE-A02A-28E0362A51FA}" type="presOf" srcId="{C18713DB-2F1D-43B5-84B1-159238F63823}" destId="{B1EF6085-B945-4D12-943E-503C0D274ADA}" srcOrd="0" destOrd="0" presId="urn:microsoft.com/office/officeart/2005/8/layout/vList2"/>
    <dgm:cxn modelId="{4517080A-88B2-47EB-AAF2-905B8A177554}" type="presOf" srcId="{9A24FD95-E51B-4DE6-8F53-12CCEF5A414A}" destId="{A16634E6-D755-40B7-9368-694DD76F6B9C}" srcOrd="0" destOrd="0" presId="urn:microsoft.com/office/officeart/2005/8/layout/vList2"/>
    <dgm:cxn modelId="{94AA9A0F-936C-419C-9BDB-096744A9B21C}" type="presOf" srcId="{5F76485A-4CD5-4A13-AB22-57C6023528E6}" destId="{A1741F79-72B3-4570-878C-2F5B29C5732F}" srcOrd="0" destOrd="0" presId="urn:microsoft.com/office/officeart/2005/8/layout/vList2"/>
    <dgm:cxn modelId="{1D862620-2B7C-4F49-9398-573109420FAB}" type="presOf" srcId="{208C5A26-565E-4377-99B1-85E0FF7827F8}" destId="{D4D0FA6C-9426-43E5-B78F-C0457B90101A}" srcOrd="0" destOrd="0" presId="urn:microsoft.com/office/officeart/2005/8/layout/vList2"/>
    <dgm:cxn modelId="{DB1B602D-CACB-4F13-B324-F84E4AE2D042}" srcId="{B369AAC7-6C2A-4733-80B8-BE0DC00C56C8}" destId="{76F09794-7381-4344-8139-60F27E5ACC44}" srcOrd="4" destOrd="0" parTransId="{A934D439-EEA9-402D-8A40-298B79283D77}" sibTransId="{72532F96-B61F-421D-929F-6A1EFD1D4EDA}"/>
    <dgm:cxn modelId="{CDEC462F-3900-470C-80C3-D37A54F8A0CE}" srcId="{B369AAC7-6C2A-4733-80B8-BE0DC00C56C8}" destId="{208C5A26-565E-4377-99B1-85E0FF7827F8}" srcOrd="5" destOrd="0" parTransId="{27FED67E-4978-44A4-9721-804BE9EDC7B8}" sibTransId="{491C1D6E-89AB-4C90-A06E-6908FEDC931C}"/>
    <dgm:cxn modelId="{AD366379-AC0D-4333-94AB-6A5D60D1A654}" srcId="{B369AAC7-6C2A-4733-80B8-BE0DC00C56C8}" destId="{5F76485A-4CD5-4A13-AB22-57C6023528E6}" srcOrd="2" destOrd="0" parTransId="{B2846555-978B-435F-B7A6-DA46BDAC323C}" sibTransId="{C3E34426-CDFD-46A9-85E9-7CB71EBABF0A}"/>
    <dgm:cxn modelId="{97E5565A-2D32-46AB-AE63-16EAD7A39C0D}" srcId="{B369AAC7-6C2A-4733-80B8-BE0DC00C56C8}" destId="{4181CCD3-7ECF-4496-A606-73C3047B139B}" srcOrd="1" destOrd="0" parTransId="{285A892B-A896-4AF7-9B46-3B762ADD65E9}" sibTransId="{6A18B2FC-B078-4BC1-B169-5DF514A5404D}"/>
    <dgm:cxn modelId="{2095E1B2-E056-47E2-B45D-18D9910E555C}" type="presOf" srcId="{76F09794-7381-4344-8139-60F27E5ACC44}" destId="{D0336C37-2635-40C5-9204-948B9EABBE24}" srcOrd="0" destOrd="0" presId="urn:microsoft.com/office/officeart/2005/8/layout/vList2"/>
    <dgm:cxn modelId="{EE7022CB-431A-47D8-84DF-7DF1FBD76EDD}" type="presOf" srcId="{4181CCD3-7ECF-4496-A606-73C3047B139B}" destId="{0DA2EE71-BFF2-4C87-8A1E-61CCF2ACD601}" srcOrd="0" destOrd="0" presId="urn:microsoft.com/office/officeart/2005/8/layout/vList2"/>
    <dgm:cxn modelId="{69062DDB-DEF1-4452-9256-22D91BE2A99E}" type="presOf" srcId="{B369AAC7-6C2A-4733-80B8-BE0DC00C56C8}" destId="{B9ED0D03-6B19-43F2-ADB5-0446AC5ACD3A}" srcOrd="0" destOrd="0" presId="urn:microsoft.com/office/officeart/2005/8/layout/vList2"/>
    <dgm:cxn modelId="{453FDEF9-C2A1-40B8-8A7C-3D940070AF96}" srcId="{B369AAC7-6C2A-4733-80B8-BE0DC00C56C8}" destId="{9A24FD95-E51B-4DE6-8F53-12CCEF5A414A}" srcOrd="0" destOrd="0" parTransId="{0E261E36-29F1-4F3C-80D8-6967A7B00D1A}" sibTransId="{2AF5C1C5-62D1-4772-A95F-72A6BD07F5BE}"/>
    <dgm:cxn modelId="{FA2A0644-8EA0-46A6-8F5A-7AB470AFF852}" type="presParOf" srcId="{B9ED0D03-6B19-43F2-ADB5-0446AC5ACD3A}" destId="{A16634E6-D755-40B7-9368-694DD76F6B9C}" srcOrd="0" destOrd="0" presId="urn:microsoft.com/office/officeart/2005/8/layout/vList2"/>
    <dgm:cxn modelId="{7D253953-146D-4EC2-9C5A-1A29CDC7E427}" type="presParOf" srcId="{B9ED0D03-6B19-43F2-ADB5-0446AC5ACD3A}" destId="{2DE233D1-FF73-4B47-94B9-A9AD3E28A9EC}" srcOrd="1" destOrd="0" presId="urn:microsoft.com/office/officeart/2005/8/layout/vList2"/>
    <dgm:cxn modelId="{2CD8509D-7DC4-4431-A66D-756285391869}" type="presParOf" srcId="{B9ED0D03-6B19-43F2-ADB5-0446AC5ACD3A}" destId="{0DA2EE71-BFF2-4C87-8A1E-61CCF2ACD601}" srcOrd="2" destOrd="0" presId="urn:microsoft.com/office/officeart/2005/8/layout/vList2"/>
    <dgm:cxn modelId="{3EDD8C57-0B0F-48A2-89CC-EDA9EE7DFEBA}" type="presParOf" srcId="{B9ED0D03-6B19-43F2-ADB5-0446AC5ACD3A}" destId="{EC68E716-D15C-4BD7-9F5A-74B29F285BC3}" srcOrd="3" destOrd="0" presId="urn:microsoft.com/office/officeart/2005/8/layout/vList2"/>
    <dgm:cxn modelId="{8D7ACB2E-F726-4451-A8EB-A9E371F23BCF}" type="presParOf" srcId="{B9ED0D03-6B19-43F2-ADB5-0446AC5ACD3A}" destId="{A1741F79-72B3-4570-878C-2F5B29C5732F}" srcOrd="4" destOrd="0" presId="urn:microsoft.com/office/officeart/2005/8/layout/vList2"/>
    <dgm:cxn modelId="{04EB102A-30C0-4EFB-AB37-7D48ADFC593F}" type="presParOf" srcId="{B9ED0D03-6B19-43F2-ADB5-0446AC5ACD3A}" destId="{61AC38EE-22C0-4627-8BF5-1A7ACC983A71}" srcOrd="5" destOrd="0" presId="urn:microsoft.com/office/officeart/2005/8/layout/vList2"/>
    <dgm:cxn modelId="{919D88CD-84EF-4F5F-8FD0-CD09772B2DA8}" type="presParOf" srcId="{B9ED0D03-6B19-43F2-ADB5-0446AC5ACD3A}" destId="{B1EF6085-B945-4D12-943E-503C0D274ADA}" srcOrd="6" destOrd="0" presId="urn:microsoft.com/office/officeart/2005/8/layout/vList2"/>
    <dgm:cxn modelId="{067A10C0-271F-438C-8525-DEEE05F5D13A}" type="presParOf" srcId="{B9ED0D03-6B19-43F2-ADB5-0446AC5ACD3A}" destId="{D9325AA3-AB1C-4DB5-A092-4F39018217CC}" srcOrd="7" destOrd="0" presId="urn:microsoft.com/office/officeart/2005/8/layout/vList2"/>
    <dgm:cxn modelId="{2AADE362-232A-436E-96E1-EFDC9B94CF03}" type="presParOf" srcId="{B9ED0D03-6B19-43F2-ADB5-0446AC5ACD3A}" destId="{D0336C37-2635-40C5-9204-948B9EABBE24}" srcOrd="8" destOrd="0" presId="urn:microsoft.com/office/officeart/2005/8/layout/vList2"/>
    <dgm:cxn modelId="{4C24AE84-7B52-4548-A1A1-42003B089046}" type="presParOf" srcId="{B9ED0D03-6B19-43F2-ADB5-0446AC5ACD3A}" destId="{12F9DA4A-137F-41BC-8A45-D777560B99B3}" srcOrd="9" destOrd="0" presId="urn:microsoft.com/office/officeart/2005/8/layout/vList2"/>
    <dgm:cxn modelId="{BF05A740-EF3B-4E15-8898-EC7D0457513E}" type="presParOf" srcId="{B9ED0D03-6B19-43F2-ADB5-0446AC5ACD3A}" destId="{D4D0FA6C-9426-43E5-B78F-C0457B90101A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78E115-F4A6-41FD-9D0B-C01FD5827A3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5B9FB39B-5BA4-4AA2-815D-1B763CD23ABC}">
      <dgm:prSet/>
      <dgm:spPr/>
      <dgm:t>
        <a:bodyPr/>
        <a:lstStyle/>
        <a:p>
          <a:r>
            <a:rPr lang="pt-BR" dirty="0"/>
            <a:t>São considerados três cenários: redução de 5%, 10% ou 25% dos vencimentos dos servidores públicos. </a:t>
          </a:r>
          <a:endParaRPr lang="en-US" dirty="0"/>
        </a:p>
      </dgm:t>
    </dgm:pt>
    <dgm:pt modelId="{63F85326-B2A5-43F1-921C-22F958F6A296}" type="parTrans" cxnId="{152F4782-B3BD-4A78-907D-AD4A753DA5D2}">
      <dgm:prSet/>
      <dgm:spPr/>
      <dgm:t>
        <a:bodyPr/>
        <a:lstStyle/>
        <a:p>
          <a:endParaRPr lang="en-US"/>
        </a:p>
      </dgm:t>
    </dgm:pt>
    <dgm:pt modelId="{8DA4F6DE-B772-4ECB-903E-B60016067B3E}" type="sibTrans" cxnId="{152F4782-B3BD-4A78-907D-AD4A753DA5D2}">
      <dgm:prSet/>
      <dgm:spPr/>
      <dgm:t>
        <a:bodyPr/>
        <a:lstStyle/>
        <a:p>
          <a:endParaRPr lang="en-US"/>
        </a:p>
      </dgm:t>
    </dgm:pt>
    <dgm:pt modelId="{9DCA9923-6E1F-432E-B0B1-0414DD54F843}">
      <dgm:prSet/>
      <dgm:spPr/>
      <dgm:t>
        <a:bodyPr/>
        <a:lstStyle/>
        <a:p>
          <a:r>
            <a:rPr lang="pt-BR"/>
            <a:t>O horizonte de simulação vai do primeiro trimestre de 2020 até o terceiro trimestre de 2023. </a:t>
          </a:r>
          <a:endParaRPr lang="en-US"/>
        </a:p>
      </dgm:t>
    </dgm:pt>
    <dgm:pt modelId="{B1E1CD55-A8C9-499F-AD48-2938D25F3430}" type="parTrans" cxnId="{B67C93AC-8A1A-4B36-A910-CA0CCC9C3236}">
      <dgm:prSet/>
      <dgm:spPr/>
      <dgm:t>
        <a:bodyPr/>
        <a:lstStyle/>
        <a:p>
          <a:endParaRPr lang="en-US"/>
        </a:p>
      </dgm:t>
    </dgm:pt>
    <dgm:pt modelId="{B40C8574-E7EF-49F8-8257-8B1C6E60C2A9}" type="sibTrans" cxnId="{B67C93AC-8A1A-4B36-A910-CA0CCC9C3236}">
      <dgm:prSet/>
      <dgm:spPr/>
      <dgm:t>
        <a:bodyPr/>
        <a:lstStyle/>
        <a:p>
          <a:endParaRPr lang="en-US"/>
        </a:p>
      </dgm:t>
    </dgm:pt>
    <dgm:pt modelId="{81C51A23-67C8-4EDB-A112-865F8D02BC31}">
      <dgm:prSet/>
      <dgm:spPr/>
      <dgm:t>
        <a:bodyPr/>
        <a:lstStyle/>
        <a:p>
          <a:r>
            <a:rPr lang="pt-BR"/>
            <a:t>No caso de uma redução permanente os impactos de curto e médio-prazo sobre o nível de atividade econômica são os seguintes: </a:t>
          </a:r>
          <a:endParaRPr lang="en-US"/>
        </a:p>
      </dgm:t>
    </dgm:pt>
    <dgm:pt modelId="{7483D5FE-82B5-4ACF-B1F4-B392B62AB384}" type="parTrans" cxnId="{BBF91C93-7F13-418B-A966-3C8270B31264}">
      <dgm:prSet/>
      <dgm:spPr/>
      <dgm:t>
        <a:bodyPr/>
        <a:lstStyle/>
        <a:p>
          <a:endParaRPr lang="en-US"/>
        </a:p>
      </dgm:t>
    </dgm:pt>
    <dgm:pt modelId="{051FBD4C-6F3D-416A-9C96-C14C4DE05205}" type="sibTrans" cxnId="{BBF91C93-7F13-418B-A966-3C8270B31264}">
      <dgm:prSet/>
      <dgm:spPr/>
      <dgm:t>
        <a:bodyPr/>
        <a:lstStyle/>
        <a:p>
          <a:endParaRPr lang="en-US"/>
        </a:p>
      </dgm:t>
    </dgm:pt>
    <dgm:pt modelId="{07E8E415-1618-4835-B065-34171E3B2CD8}">
      <dgm:prSet/>
      <dgm:spPr/>
      <dgm:t>
        <a:bodyPr/>
        <a:lstStyle/>
        <a:p>
          <a:r>
            <a:rPr lang="pt-BR"/>
            <a:t>Redução 25% : Queda do PIB de 1,4% com relação ao cenário de referência (sem cortes) no curto-prazo e de 1% com relação ao cenário de referência no médio-prazo. </a:t>
          </a:r>
          <a:endParaRPr lang="en-US"/>
        </a:p>
      </dgm:t>
    </dgm:pt>
    <dgm:pt modelId="{472B2301-AA9B-4A0C-8CCA-41F3E42B5116}" type="parTrans" cxnId="{3E880F51-81B1-4655-ADEB-70EA802E2374}">
      <dgm:prSet/>
      <dgm:spPr/>
      <dgm:t>
        <a:bodyPr/>
        <a:lstStyle/>
        <a:p>
          <a:endParaRPr lang="en-US"/>
        </a:p>
      </dgm:t>
    </dgm:pt>
    <dgm:pt modelId="{FF684226-E3A8-403F-BEC7-79D438D08FC5}" type="sibTrans" cxnId="{3E880F51-81B1-4655-ADEB-70EA802E2374}">
      <dgm:prSet/>
      <dgm:spPr/>
      <dgm:t>
        <a:bodyPr/>
        <a:lstStyle/>
        <a:p>
          <a:endParaRPr lang="en-US"/>
        </a:p>
      </dgm:t>
    </dgm:pt>
    <dgm:pt modelId="{13215018-44A5-449F-84C7-1BB71A8E2101}">
      <dgm:prSet/>
      <dgm:spPr/>
      <dgm:t>
        <a:bodyPr/>
        <a:lstStyle/>
        <a:p>
          <a:r>
            <a:rPr lang="pt-BR"/>
            <a:t>Redução de 10%: Queda de 0,6% do PIB com relação ao cenário de referência (sem cortes) no curto-prazo e de 0,4%  com relação ao cenário de referência no médio prazo. </a:t>
          </a:r>
          <a:endParaRPr lang="en-US"/>
        </a:p>
      </dgm:t>
    </dgm:pt>
    <dgm:pt modelId="{CA91F16C-0DA1-48AF-8706-604A5B2947B3}" type="parTrans" cxnId="{EA65B991-E70B-40EB-AC91-9B1E7B32A5C5}">
      <dgm:prSet/>
      <dgm:spPr/>
      <dgm:t>
        <a:bodyPr/>
        <a:lstStyle/>
        <a:p>
          <a:endParaRPr lang="en-US"/>
        </a:p>
      </dgm:t>
    </dgm:pt>
    <dgm:pt modelId="{55FCC6D3-E840-4DDC-A118-8897B4FD580A}" type="sibTrans" cxnId="{EA65B991-E70B-40EB-AC91-9B1E7B32A5C5}">
      <dgm:prSet/>
      <dgm:spPr/>
      <dgm:t>
        <a:bodyPr/>
        <a:lstStyle/>
        <a:p>
          <a:endParaRPr lang="en-US"/>
        </a:p>
      </dgm:t>
    </dgm:pt>
    <dgm:pt modelId="{E1A9310B-64EA-4C8E-8F3E-1BEED5D078CF}">
      <dgm:prSet/>
      <dgm:spPr/>
      <dgm:t>
        <a:bodyPr/>
        <a:lstStyle/>
        <a:p>
          <a:r>
            <a:rPr lang="pt-BR"/>
            <a:t>Redução de 5%: Queda de 0,3% do PIB com relação ao cenário de referência (sem cortes) no curto-prazo e de 0,2% com respeito ao cenário de referência no médio prazo. </a:t>
          </a:r>
          <a:endParaRPr lang="en-US"/>
        </a:p>
      </dgm:t>
    </dgm:pt>
    <dgm:pt modelId="{256BA4B1-B933-48C0-A739-1174800E0F99}" type="parTrans" cxnId="{78792A0E-E226-41D7-8129-67C613F0B85F}">
      <dgm:prSet/>
      <dgm:spPr/>
      <dgm:t>
        <a:bodyPr/>
        <a:lstStyle/>
        <a:p>
          <a:endParaRPr lang="en-US"/>
        </a:p>
      </dgm:t>
    </dgm:pt>
    <dgm:pt modelId="{3266B8A2-ED17-4287-9B9B-2CD4B8C79A54}" type="sibTrans" cxnId="{78792A0E-E226-41D7-8129-67C613F0B85F}">
      <dgm:prSet/>
      <dgm:spPr/>
      <dgm:t>
        <a:bodyPr/>
        <a:lstStyle/>
        <a:p>
          <a:endParaRPr lang="en-US"/>
        </a:p>
      </dgm:t>
    </dgm:pt>
    <dgm:pt modelId="{12BE5F12-02A2-40C4-94F9-A67D8CD2FE66}" type="pres">
      <dgm:prSet presAssocID="{F478E115-F4A6-41FD-9D0B-C01FD5827A36}" presName="linear" presStyleCnt="0">
        <dgm:presLayoutVars>
          <dgm:animLvl val="lvl"/>
          <dgm:resizeHandles val="exact"/>
        </dgm:presLayoutVars>
      </dgm:prSet>
      <dgm:spPr/>
    </dgm:pt>
    <dgm:pt modelId="{ACF83483-9BF9-4167-9D91-88C66F10D891}" type="pres">
      <dgm:prSet presAssocID="{5B9FB39B-5BA4-4AA2-815D-1B763CD23AB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C5BED56-9418-4CF2-86B7-79786E660176}" type="pres">
      <dgm:prSet presAssocID="{8DA4F6DE-B772-4ECB-903E-B60016067B3E}" presName="spacer" presStyleCnt="0"/>
      <dgm:spPr/>
    </dgm:pt>
    <dgm:pt modelId="{E3E511A8-1F14-4171-8A89-2602D9923BB2}" type="pres">
      <dgm:prSet presAssocID="{9DCA9923-6E1F-432E-B0B1-0414DD54F84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591155B-76A1-40CD-8B6A-1FDC1DFDA006}" type="pres">
      <dgm:prSet presAssocID="{B40C8574-E7EF-49F8-8257-8B1C6E60C2A9}" presName="spacer" presStyleCnt="0"/>
      <dgm:spPr/>
    </dgm:pt>
    <dgm:pt modelId="{F23190B0-4AEE-448B-986C-F7ACFA8D70EB}" type="pres">
      <dgm:prSet presAssocID="{81C51A23-67C8-4EDB-A112-865F8D02BC3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E46D23C-773B-439E-BA0D-436EA87C5B44}" type="pres">
      <dgm:prSet presAssocID="{81C51A23-67C8-4EDB-A112-865F8D02BC31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C79F8A07-111D-4098-83E6-A0E1087C5BED}" type="presOf" srcId="{07E8E415-1618-4835-B065-34171E3B2CD8}" destId="{0E46D23C-773B-439E-BA0D-436EA87C5B44}" srcOrd="0" destOrd="0" presId="urn:microsoft.com/office/officeart/2005/8/layout/vList2"/>
    <dgm:cxn modelId="{78792A0E-E226-41D7-8129-67C613F0B85F}" srcId="{81C51A23-67C8-4EDB-A112-865F8D02BC31}" destId="{E1A9310B-64EA-4C8E-8F3E-1BEED5D078CF}" srcOrd="2" destOrd="0" parTransId="{256BA4B1-B933-48C0-A739-1174800E0F99}" sibTransId="{3266B8A2-ED17-4287-9B9B-2CD4B8C79A54}"/>
    <dgm:cxn modelId="{E9B9D012-E3A4-4664-8CF7-0E17566A0F75}" type="presOf" srcId="{F478E115-F4A6-41FD-9D0B-C01FD5827A36}" destId="{12BE5F12-02A2-40C4-94F9-A67D8CD2FE66}" srcOrd="0" destOrd="0" presId="urn:microsoft.com/office/officeart/2005/8/layout/vList2"/>
    <dgm:cxn modelId="{532C6B1E-4319-4497-9B30-B19282774ECA}" type="presOf" srcId="{13215018-44A5-449F-84C7-1BB71A8E2101}" destId="{0E46D23C-773B-439E-BA0D-436EA87C5B44}" srcOrd="0" destOrd="1" presId="urn:microsoft.com/office/officeart/2005/8/layout/vList2"/>
    <dgm:cxn modelId="{BCB6B945-299C-48A1-8758-9411E02E2E45}" type="presOf" srcId="{5B9FB39B-5BA4-4AA2-815D-1B763CD23ABC}" destId="{ACF83483-9BF9-4167-9D91-88C66F10D891}" srcOrd="0" destOrd="0" presId="urn:microsoft.com/office/officeart/2005/8/layout/vList2"/>
    <dgm:cxn modelId="{49669450-29A2-45D1-8EA5-1981DB0037FB}" type="presOf" srcId="{9DCA9923-6E1F-432E-B0B1-0414DD54F843}" destId="{E3E511A8-1F14-4171-8A89-2602D9923BB2}" srcOrd="0" destOrd="0" presId="urn:microsoft.com/office/officeart/2005/8/layout/vList2"/>
    <dgm:cxn modelId="{3E880F51-81B1-4655-ADEB-70EA802E2374}" srcId="{81C51A23-67C8-4EDB-A112-865F8D02BC31}" destId="{07E8E415-1618-4835-B065-34171E3B2CD8}" srcOrd="0" destOrd="0" parTransId="{472B2301-AA9B-4A0C-8CCA-41F3E42B5116}" sibTransId="{FF684226-E3A8-403F-BEC7-79D438D08FC5}"/>
    <dgm:cxn modelId="{152F4782-B3BD-4A78-907D-AD4A753DA5D2}" srcId="{F478E115-F4A6-41FD-9D0B-C01FD5827A36}" destId="{5B9FB39B-5BA4-4AA2-815D-1B763CD23ABC}" srcOrd="0" destOrd="0" parTransId="{63F85326-B2A5-43F1-921C-22F958F6A296}" sibTransId="{8DA4F6DE-B772-4ECB-903E-B60016067B3E}"/>
    <dgm:cxn modelId="{9C06E683-CB6D-47B9-819B-1BBA4C675D1F}" type="presOf" srcId="{E1A9310B-64EA-4C8E-8F3E-1BEED5D078CF}" destId="{0E46D23C-773B-439E-BA0D-436EA87C5B44}" srcOrd="0" destOrd="2" presId="urn:microsoft.com/office/officeart/2005/8/layout/vList2"/>
    <dgm:cxn modelId="{EA65B991-E70B-40EB-AC91-9B1E7B32A5C5}" srcId="{81C51A23-67C8-4EDB-A112-865F8D02BC31}" destId="{13215018-44A5-449F-84C7-1BB71A8E2101}" srcOrd="1" destOrd="0" parTransId="{CA91F16C-0DA1-48AF-8706-604A5B2947B3}" sibTransId="{55FCC6D3-E840-4DDC-A118-8897B4FD580A}"/>
    <dgm:cxn modelId="{BBF91C93-7F13-418B-A966-3C8270B31264}" srcId="{F478E115-F4A6-41FD-9D0B-C01FD5827A36}" destId="{81C51A23-67C8-4EDB-A112-865F8D02BC31}" srcOrd="2" destOrd="0" parTransId="{7483D5FE-82B5-4ACF-B1F4-B392B62AB384}" sibTransId="{051FBD4C-6F3D-416A-9C96-C14C4DE05205}"/>
    <dgm:cxn modelId="{B67C93AC-8A1A-4B36-A910-CA0CCC9C3236}" srcId="{F478E115-F4A6-41FD-9D0B-C01FD5827A36}" destId="{9DCA9923-6E1F-432E-B0B1-0414DD54F843}" srcOrd="1" destOrd="0" parTransId="{B1E1CD55-A8C9-499F-AD48-2938D25F3430}" sibTransId="{B40C8574-E7EF-49F8-8257-8B1C6E60C2A9}"/>
    <dgm:cxn modelId="{73589AC5-A86C-4846-A7E0-E05F8C027468}" type="presOf" srcId="{81C51A23-67C8-4EDB-A112-865F8D02BC31}" destId="{F23190B0-4AEE-448B-986C-F7ACFA8D70EB}" srcOrd="0" destOrd="0" presId="urn:microsoft.com/office/officeart/2005/8/layout/vList2"/>
    <dgm:cxn modelId="{9B71184A-BE36-4AC1-BAD8-02D649D892C9}" type="presParOf" srcId="{12BE5F12-02A2-40C4-94F9-A67D8CD2FE66}" destId="{ACF83483-9BF9-4167-9D91-88C66F10D891}" srcOrd="0" destOrd="0" presId="urn:microsoft.com/office/officeart/2005/8/layout/vList2"/>
    <dgm:cxn modelId="{C996E046-2D37-4B6D-9EDF-5EADE52289C3}" type="presParOf" srcId="{12BE5F12-02A2-40C4-94F9-A67D8CD2FE66}" destId="{DC5BED56-9418-4CF2-86B7-79786E660176}" srcOrd="1" destOrd="0" presId="urn:microsoft.com/office/officeart/2005/8/layout/vList2"/>
    <dgm:cxn modelId="{B91BFCA8-E9DE-4DDB-9A22-D4DC91D0D425}" type="presParOf" srcId="{12BE5F12-02A2-40C4-94F9-A67D8CD2FE66}" destId="{E3E511A8-1F14-4171-8A89-2602D9923BB2}" srcOrd="2" destOrd="0" presId="urn:microsoft.com/office/officeart/2005/8/layout/vList2"/>
    <dgm:cxn modelId="{AC769AAD-2B9E-4E20-A90E-244D56CEAE6B}" type="presParOf" srcId="{12BE5F12-02A2-40C4-94F9-A67D8CD2FE66}" destId="{2591155B-76A1-40CD-8B6A-1FDC1DFDA006}" srcOrd="3" destOrd="0" presId="urn:microsoft.com/office/officeart/2005/8/layout/vList2"/>
    <dgm:cxn modelId="{5DF53A35-BF4F-4494-979B-BFAC0FF6656B}" type="presParOf" srcId="{12BE5F12-02A2-40C4-94F9-A67D8CD2FE66}" destId="{F23190B0-4AEE-448B-986C-F7ACFA8D70EB}" srcOrd="4" destOrd="0" presId="urn:microsoft.com/office/officeart/2005/8/layout/vList2"/>
    <dgm:cxn modelId="{D4189D61-B883-4CBC-96F3-B406657C0593}" type="presParOf" srcId="{12BE5F12-02A2-40C4-94F9-A67D8CD2FE66}" destId="{0E46D23C-773B-439E-BA0D-436EA87C5B44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982522-9F45-4AAA-BF0C-7D3BD682C81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5_2" csCatId="accent5" phldr="1"/>
      <dgm:spPr/>
      <dgm:t>
        <a:bodyPr/>
        <a:lstStyle/>
        <a:p>
          <a:endParaRPr lang="en-US"/>
        </a:p>
      </dgm:t>
    </dgm:pt>
    <dgm:pt modelId="{D43099D1-9A31-4F5F-B250-DAAC4B52385B}">
      <dgm:prSet/>
      <dgm:spPr/>
      <dgm:t>
        <a:bodyPr/>
        <a:lstStyle/>
        <a:p>
          <a:pPr>
            <a:lnSpc>
              <a:spcPct val="100000"/>
            </a:lnSpc>
          </a:pPr>
          <a:r>
            <a:rPr lang="pt-BR" dirty="0"/>
            <a:t>A luz dessas considerações sugiro a CCJ do Senado Federal a reprovação da PEC 186, bem como a elaboração de uma nova PEC que elimine a regra de ouro da CF, haja vista que essa regra fiscal é manifestadamente inconsistente e ineficiente. </a:t>
          </a:r>
          <a:endParaRPr lang="en-US" dirty="0"/>
        </a:p>
      </dgm:t>
    </dgm:pt>
    <dgm:pt modelId="{8F35618B-A7DE-4A79-BC1A-DD9F4BD56AC7}" type="parTrans" cxnId="{FECC49F5-B228-4CCE-8018-BB7DC9694534}">
      <dgm:prSet/>
      <dgm:spPr/>
      <dgm:t>
        <a:bodyPr/>
        <a:lstStyle/>
        <a:p>
          <a:endParaRPr lang="en-US"/>
        </a:p>
      </dgm:t>
    </dgm:pt>
    <dgm:pt modelId="{A66F1DAB-D9B9-449B-B622-76E95F8830CA}" type="sibTrans" cxnId="{FECC49F5-B228-4CCE-8018-BB7DC969453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6A035F4-F9E0-4D13-8D10-A5292A4176A7}">
      <dgm:prSet/>
      <dgm:spPr/>
      <dgm:t>
        <a:bodyPr/>
        <a:lstStyle/>
        <a:p>
          <a:pPr>
            <a:lnSpc>
              <a:spcPct val="100000"/>
            </a:lnSpc>
          </a:pPr>
          <a:r>
            <a:rPr lang="pt-BR" dirty="0"/>
            <a:t>A consolidação fiscal brasileira exige uma aceleração do ritmo de crescimento da economia, o que demanda um aumento do investimento público em obras de infraestrutura. </a:t>
          </a:r>
          <a:endParaRPr lang="en-US" dirty="0"/>
        </a:p>
      </dgm:t>
    </dgm:pt>
    <dgm:pt modelId="{BE582970-D509-4E66-BA15-26D49B339A48}" type="parTrans" cxnId="{A627995F-6327-45E9-ACD4-9C6D0B35BB50}">
      <dgm:prSet/>
      <dgm:spPr/>
      <dgm:t>
        <a:bodyPr/>
        <a:lstStyle/>
        <a:p>
          <a:endParaRPr lang="en-US"/>
        </a:p>
      </dgm:t>
    </dgm:pt>
    <dgm:pt modelId="{03FDC4E9-37F8-46DD-AFA4-78E851F0CF35}" type="sibTrans" cxnId="{A627995F-6327-45E9-ACD4-9C6D0B35BB50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22D40EB-E48C-4048-AEFD-B68737FF7AE6}">
      <dgm:prSet/>
      <dgm:spPr/>
      <dgm:t>
        <a:bodyPr/>
        <a:lstStyle/>
        <a:p>
          <a:pPr>
            <a:lnSpc>
              <a:spcPct val="100000"/>
            </a:lnSpc>
          </a:pPr>
          <a:r>
            <a:rPr lang="pt-BR" dirty="0"/>
            <a:t>Para tanto é necessário eliminar a restrição </a:t>
          </a:r>
          <a:r>
            <a:rPr lang="pt-BR" dirty="0" err="1"/>
            <a:t>auto-imposta</a:t>
          </a:r>
          <a:r>
            <a:rPr lang="pt-BR" dirty="0"/>
            <a:t> pela EC 95. </a:t>
          </a:r>
          <a:endParaRPr lang="en-US" dirty="0"/>
        </a:p>
      </dgm:t>
    </dgm:pt>
    <dgm:pt modelId="{4899A2D5-3E9A-422F-B230-BB35499A520B}" type="parTrans" cxnId="{8985551D-64F8-44E5-A14D-7F3CF1CEC133}">
      <dgm:prSet/>
      <dgm:spPr/>
      <dgm:t>
        <a:bodyPr/>
        <a:lstStyle/>
        <a:p>
          <a:endParaRPr lang="en-US"/>
        </a:p>
      </dgm:t>
    </dgm:pt>
    <dgm:pt modelId="{505B2751-0712-4360-8E8B-A09078057C44}" type="sibTrans" cxnId="{8985551D-64F8-44E5-A14D-7F3CF1CEC13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0CF7365-06DB-488A-A8BF-555F78E2D6BE}">
      <dgm:prSet/>
      <dgm:spPr/>
      <dgm:t>
        <a:bodyPr/>
        <a:lstStyle/>
        <a:p>
          <a:pPr>
            <a:lnSpc>
              <a:spcPct val="100000"/>
            </a:lnSpc>
          </a:pPr>
          <a:r>
            <a:rPr lang="pt-BR" dirty="0"/>
            <a:t>Uma sugestão seria tirar da EC 95 os investimento públicos. </a:t>
          </a:r>
          <a:endParaRPr lang="en-US" dirty="0"/>
        </a:p>
      </dgm:t>
    </dgm:pt>
    <dgm:pt modelId="{C681C554-A026-44FE-AE84-BDA9D95DA7B5}" type="parTrans" cxnId="{03DE9095-455B-4DD3-95A9-D099CA116F84}">
      <dgm:prSet/>
      <dgm:spPr/>
      <dgm:t>
        <a:bodyPr/>
        <a:lstStyle/>
        <a:p>
          <a:endParaRPr lang="en-US"/>
        </a:p>
      </dgm:t>
    </dgm:pt>
    <dgm:pt modelId="{1867EC89-A1AA-41C9-ABE6-ED9FDC1CA66A}" type="sibTrans" cxnId="{03DE9095-455B-4DD3-95A9-D099CA116F84}">
      <dgm:prSet/>
      <dgm:spPr/>
      <dgm:t>
        <a:bodyPr/>
        <a:lstStyle/>
        <a:p>
          <a:endParaRPr lang="en-US"/>
        </a:p>
      </dgm:t>
    </dgm:pt>
    <dgm:pt modelId="{DA568086-AE99-4E2D-BCE6-77E117B35D7A}" type="pres">
      <dgm:prSet presAssocID="{7D982522-9F45-4AAA-BF0C-7D3BD682C813}" presName="root" presStyleCnt="0">
        <dgm:presLayoutVars>
          <dgm:dir/>
          <dgm:resizeHandles val="exact"/>
        </dgm:presLayoutVars>
      </dgm:prSet>
      <dgm:spPr/>
    </dgm:pt>
    <dgm:pt modelId="{244CF84F-E9D7-43BA-A19C-F1ECB2250A4B}" type="pres">
      <dgm:prSet presAssocID="{D43099D1-9A31-4F5F-B250-DAAC4B52385B}" presName="compNode" presStyleCnt="0"/>
      <dgm:spPr/>
    </dgm:pt>
    <dgm:pt modelId="{EBAF5718-32F9-4748-9405-CE23156364C3}" type="pres">
      <dgm:prSet presAssocID="{D43099D1-9A31-4F5F-B250-DAAC4B52385B}" presName="bgRect" presStyleLbl="bgShp" presStyleIdx="0" presStyleCnt="4"/>
      <dgm:spPr/>
    </dgm:pt>
    <dgm:pt modelId="{D5BEAFC6-74E7-443C-AFC7-CD549360D573}" type="pres">
      <dgm:prSet presAssocID="{D43099D1-9A31-4F5F-B250-DAAC4B52385B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tcoin"/>
        </a:ext>
      </dgm:extLst>
    </dgm:pt>
    <dgm:pt modelId="{C63C2A19-FCEB-456A-A633-4D5D8706EAE0}" type="pres">
      <dgm:prSet presAssocID="{D43099D1-9A31-4F5F-B250-DAAC4B52385B}" presName="spaceRect" presStyleCnt="0"/>
      <dgm:spPr/>
    </dgm:pt>
    <dgm:pt modelId="{909DCA66-8635-4028-ADCF-EF819DEE1EC8}" type="pres">
      <dgm:prSet presAssocID="{D43099D1-9A31-4F5F-B250-DAAC4B52385B}" presName="parTx" presStyleLbl="revTx" presStyleIdx="0" presStyleCnt="4">
        <dgm:presLayoutVars>
          <dgm:chMax val="0"/>
          <dgm:chPref val="0"/>
        </dgm:presLayoutVars>
      </dgm:prSet>
      <dgm:spPr/>
    </dgm:pt>
    <dgm:pt modelId="{1B8E56A1-93A4-4D97-A88E-C0481F47DFEC}" type="pres">
      <dgm:prSet presAssocID="{A66F1DAB-D9B9-449B-B622-76E95F8830CA}" presName="sibTrans" presStyleCnt="0"/>
      <dgm:spPr/>
    </dgm:pt>
    <dgm:pt modelId="{EBFC7C5C-3A15-477F-BFA0-E5EE0B7A29B7}" type="pres">
      <dgm:prSet presAssocID="{26A035F4-F9E0-4D13-8D10-A5292A4176A7}" presName="compNode" presStyleCnt="0"/>
      <dgm:spPr/>
    </dgm:pt>
    <dgm:pt modelId="{0AB97C4D-DE9A-48B7-8892-65310DD9D2AD}" type="pres">
      <dgm:prSet presAssocID="{26A035F4-F9E0-4D13-8D10-A5292A4176A7}" presName="bgRect" presStyleLbl="bgShp" presStyleIdx="1" presStyleCnt="4"/>
      <dgm:spPr/>
    </dgm:pt>
    <dgm:pt modelId="{17D730C3-DF0C-4F3C-A48B-A666E227E6EE}" type="pres">
      <dgm:prSet presAssocID="{26A035F4-F9E0-4D13-8D10-A5292A4176A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Graph with Upward Trend"/>
        </a:ext>
      </dgm:extLst>
    </dgm:pt>
    <dgm:pt modelId="{53B3760C-76EC-4944-806D-3AF913F2BEB2}" type="pres">
      <dgm:prSet presAssocID="{26A035F4-F9E0-4D13-8D10-A5292A4176A7}" presName="spaceRect" presStyleCnt="0"/>
      <dgm:spPr/>
    </dgm:pt>
    <dgm:pt modelId="{B0AE04C2-CB39-489B-89C1-A1EFA38A547E}" type="pres">
      <dgm:prSet presAssocID="{26A035F4-F9E0-4D13-8D10-A5292A4176A7}" presName="parTx" presStyleLbl="revTx" presStyleIdx="1" presStyleCnt="4">
        <dgm:presLayoutVars>
          <dgm:chMax val="0"/>
          <dgm:chPref val="0"/>
        </dgm:presLayoutVars>
      </dgm:prSet>
      <dgm:spPr/>
    </dgm:pt>
    <dgm:pt modelId="{0173BB43-FD5C-49A7-9D54-0DE87E8030C9}" type="pres">
      <dgm:prSet presAssocID="{03FDC4E9-37F8-46DD-AFA4-78E851F0CF35}" presName="sibTrans" presStyleCnt="0"/>
      <dgm:spPr/>
    </dgm:pt>
    <dgm:pt modelId="{BDEA4BF1-12BD-41AD-9FAE-55085C3EACC7}" type="pres">
      <dgm:prSet presAssocID="{722D40EB-E48C-4048-AEFD-B68737FF7AE6}" presName="compNode" presStyleCnt="0"/>
      <dgm:spPr/>
    </dgm:pt>
    <dgm:pt modelId="{E383B237-E5AE-4050-9913-71AF54EB435D}" type="pres">
      <dgm:prSet presAssocID="{722D40EB-E48C-4048-AEFD-B68737FF7AE6}" presName="bgRect" presStyleLbl="bgShp" presStyleIdx="2" presStyleCnt="4"/>
      <dgm:spPr/>
    </dgm:pt>
    <dgm:pt modelId="{F22D20D8-ED4C-420A-8249-B38BB474FCCA}" type="pres">
      <dgm:prSet presAssocID="{722D40EB-E48C-4048-AEFD-B68737FF7AE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orbidden"/>
        </a:ext>
      </dgm:extLst>
    </dgm:pt>
    <dgm:pt modelId="{AEBD86C1-FD32-440B-82F8-03864DFAD368}" type="pres">
      <dgm:prSet presAssocID="{722D40EB-E48C-4048-AEFD-B68737FF7AE6}" presName="spaceRect" presStyleCnt="0"/>
      <dgm:spPr/>
    </dgm:pt>
    <dgm:pt modelId="{4642B69B-CD3E-46FB-B33F-0E8AE4F0862B}" type="pres">
      <dgm:prSet presAssocID="{722D40EB-E48C-4048-AEFD-B68737FF7AE6}" presName="parTx" presStyleLbl="revTx" presStyleIdx="2" presStyleCnt="4">
        <dgm:presLayoutVars>
          <dgm:chMax val="0"/>
          <dgm:chPref val="0"/>
        </dgm:presLayoutVars>
      </dgm:prSet>
      <dgm:spPr/>
    </dgm:pt>
    <dgm:pt modelId="{7CD91B59-4BD3-4678-A105-9A3A0B885BFE}" type="pres">
      <dgm:prSet presAssocID="{505B2751-0712-4360-8E8B-A09078057C44}" presName="sibTrans" presStyleCnt="0"/>
      <dgm:spPr/>
    </dgm:pt>
    <dgm:pt modelId="{6F12DDE6-C4C2-415D-88A1-410676503CDE}" type="pres">
      <dgm:prSet presAssocID="{90CF7365-06DB-488A-A8BF-555F78E2D6BE}" presName="compNode" presStyleCnt="0"/>
      <dgm:spPr/>
    </dgm:pt>
    <dgm:pt modelId="{D26A6F41-B74A-4014-9FF8-A557864AA02F}" type="pres">
      <dgm:prSet presAssocID="{90CF7365-06DB-488A-A8BF-555F78E2D6BE}" presName="bgRect" presStyleLbl="bgShp" presStyleIdx="3" presStyleCnt="4"/>
      <dgm:spPr/>
    </dgm:pt>
    <dgm:pt modelId="{537C0886-265F-42B1-B7E5-E5422545341B}" type="pres">
      <dgm:prSet presAssocID="{90CF7365-06DB-488A-A8BF-555F78E2D6B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ggy Bank"/>
        </a:ext>
      </dgm:extLst>
    </dgm:pt>
    <dgm:pt modelId="{06D8DB3F-9CA6-4713-84B9-61639328DADB}" type="pres">
      <dgm:prSet presAssocID="{90CF7365-06DB-488A-A8BF-555F78E2D6BE}" presName="spaceRect" presStyleCnt="0"/>
      <dgm:spPr/>
    </dgm:pt>
    <dgm:pt modelId="{10E15808-73B9-47FE-84D5-A732F589700E}" type="pres">
      <dgm:prSet presAssocID="{90CF7365-06DB-488A-A8BF-555F78E2D6BE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E4543C03-7CDE-4CC8-B51B-84EBD163E31B}" type="presOf" srcId="{722D40EB-E48C-4048-AEFD-B68737FF7AE6}" destId="{4642B69B-CD3E-46FB-B33F-0E8AE4F0862B}" srcOrd="0" destOrd="0" presId="urn:microsoft.com/office/officeart/2018/2/layout/IconVerticalSolidList"/>
    <dgm:cxn modelId="{8985551D-64F8-44E5-A14D-7F3CF1CEC133}" srcId="{7D982522-9F45-4AAA-BF0C-7D3BD682C813}" destId="{722D40EB-E48C-4048-AEFD-B68737FF7AE6}" srcOrd="2" destOrd="0" parTransId="{4899A2D5-3E9A-422F-B230-BB35499A520B}" sibTransId="{505B2751-0712-4360-8E8B-A09078057C44}"/>
    <dgm:cxn modelId="{A627995F-6327-45E9-ACD4-9C6D0B35BB50}" srcId="{7D982522-9F45-4AAA-BF0C-7D3BD682C813}" destId="{26A035F4-F9E0-4D13-8D10-A5292A4176A7}" srcOrd="1" destOrd="0" parTransId="{BE582970-D509-4E66-BA15-26D49B339A48}" sibTransId="{03FDC4E9-37F8-46DD-AFA4-78E851F0CF35}"/>
    <dgm:cxn modelId="{79E6A380-300E-4666-94DB-A4DED6E13ED8}" type="presOf" srcId="{D43099D1-9A31-4F5F-B250-DAAC4B52385B}" destId="{909DCA66-8635-4028-ADCF-EF819DEE1EC8}" srcOrd="0" destOrd="0" presId="urn:microsoft.com/office/officeart/2018/2/layout/IconVerticalSolidList"/>
    <dgm:cxn modelId="{03DE9095-455B-4DD3-95A9-D099CA116F84}" srcId="{7D982522-9F45-4AAA-BF0C-7D3BD682C813}" destId="{90CF7365-06DB-488A-A8BF-555F78E2D6BE}" srcOrd="3" destOrd="0" parTransId="{C681C554-A026-44FE-AE84-BDA9D95DA7B5}" sibTransId="{1867EC89-A1AA-41C9-ABE6-ED9FDC1CA66A}"/>
    <dgm:cxn modelId="{1427B0B7-6C87-4697-85CA-A6C114837A59}" type="presOf" srcId="{7D982522-9F45-4AAA-BF0C-7D3BD682C813}" destId="{DA568086-AE99-4E2D-BCE6-77E117B35D7A}" srcOrd="0" destOrd="0" presId="urn:microsoft.com/office/officeart/2018/2/layout/IconVerticalSolidList"/>
    <dgm:cxn modelId="{D16E6ECC-59AE-4AD9-9F06-7AF07886EA6B}" type="presOf" srcId="{90CF7365-06DB-488A-A8BF-555F78E2D6BE}" destId="{10E15808-73B9-47FE-84D5-A732F589700E}" srcOrd="0" destOrd="0" presId="urn:microsoft.com/office/officeart/2018/2/layout/IconVerticalSolidList"/>
    <dgm:cxn modelId="{249128DF-FFA0-4122-A5DF-87663CDB13DB}" type="presOf" srcId="{26A035F4-F9E0-4D13-8D10-A5292A4176A7}" destId="{B0AE04C2-CB39-489B-89C1-A1EFA38A547E}" srcOrd="0" destOrd="0" presId="urn:microsoft.com/office/officeart/2018/2/layout/IconVerticalSolidList"/>
    <dgm:cxn modelId="{FECC49F5-B228-4CCE-8018-BB7DC9694534}" srcId="{7D982522-9F45-4AAA-BF0C-7D3BD682C813}" destId="{D43099D1-9A31-4F5F-B250-DAAC4B52385B}" srcOrd="0" destOrd="0" parTransId="{8F35618B-A7DE-4A79-BC1A-DD9F4BD56AC7}" sibTransId="{A66F1DAB-D9B9-449B-B622-76E95F8830CA}"/>
    <dgm:cxn modelId="{A31F8572-93C8-49F5-B9B2-5B91250794DD}" type="presParOf" srcId="{DA568086-AE99-4E2D-BCE6-77E117B35D7A}" destId="{244CF84F-E9D7-43BA-A19C-F1ECB2250A4B}" srcOrd="0" destOrd="0" presId="urn:microsoft.com/office/officeart/2018/2/layout/IconVerticalSolidList"/>
    <dgm:cxn modelId="{F630F3E7-88AC-40C1-BB07-534790D45172}" type="presParOf" srcId="{244CF84F-E9D7-43BA-A19C-F1ECB2250A4B}" destId="{EBAF5718-32F9-4748-9405-CE23156364C3}" srcOrd="0" destOrd="0" presId="urn:microsoft.com/office/officeart/2018/2/layout/IconVerticalSolidList"/>
    <dgm:cxn modelId="{BE30C37D-8B9E-4218-9DF6-3FD900D00BF1}" type="presParOf" srcId="{244CF84F-E9D7-43BA-A19C-F1ECB2250A4B}" destId="{D5BEAFC6-74E7-443C-AFC7-CD549360D573}" srcOrd="1" destOrd="0" presId="urn:microsoft.com/office/officeart/2018/2/layout/IconVerticalSolidList"/>
    <dgm:cxn modelId="{0A101963-9789-4518-A07D-65280259F76E}" type="presParOf" srcId="{244CF84F-E9D7-43BA-A19C-F1ECB2250A4B}" destId="{C63C2A19-FCEB-456A-A633-4D5D8706EAE0}" srcOrd="2" destOrd="0" presId="urn:microsoft.com/office/officeart/2018/2/layout/IconVerticalSolidList"/>
    <dgm:cxn modelId="{0F6FF901-3993-4831-9E86-5AA7E4546D94}" type="presParOf" srcId="{244CF84F-E9D7-43BA-A19C-F1ECB2250A4B}" destId="{909DCA66-8635-4028-ADCF-EF819DEE1EC8}" srcOrd="3" destOrd="0" presId="urn:microsoft.com/office/officeart/2018/2/layout/IconVerticalSolidList"/>
    <dgm:cxn modelId="{EDEC74E9-177D-4E12-B928-E7127EDC8635}" type="presParOf" srcId="{DA568086-AE99-4E2D-BCE6-77E117B35D7A}" destId="{1B8E56A1-93A4-4D97-A88E-C0481F47DFEC}" srcOrd="1" destOrd="0" presId="urn:microsoft.com/office/officeart/2018/2/layout/IconVerticalSolidList"/>
    <dgm:cxn modelId="{19F197FD-231A-4560-A8A3-135CADFCFA2E}" type="presParOf" srcId="{DA568086-AE99-4E2D-BCE6-77E117B35D7A}" destId="{EBFC7C5C-3A15-477F-BFA0-E5EE0B7A29B7}" srcOrd="2" destOrd="0" presId="urn:microsoft.com/office/officeart/2018/2/layout/IconVerticalSolidList"/>
    <dgm:cxn modelId="{C1949A42-620F-4E99-9FCA-0E569B7D4F36}" type="presParOf" srcId="{EBFC7C5C-3A15-477F-BFA0-E5EE0B7A29B7}" destId="{0AB97C4D-DE9A-48B7-8892-65310DD9D2AD}" srcOrd="0" destOrd="0" presId="urn:microsoft.com/office/officeart/2018/2/layout/IconVerticalSolidList"/>
    <dgm:cxn modelId="{04FBC7FF-624B-4134-B625-F34988F10034}" type="presParOf" srcId="{EBFC7C5C-3A15-477F-BFA0-E5EE0B7A29B7}" destId="{17D730C3-DF0C-4F3C-A48B-A666E227E6EE}" srcOrd="1" destOrd="0" presId="urn:microsoft.com/office/officeart/2018/2/layout/IconVerticalSolidList"/>
    <dgm:cxn modelId="{83A6355A-EEF8-4C44-86BD-918B88C80A2B}" type="presParOf" srcId="{EBFC7C5C-3A15-477F-BFA0-E5EE0B7A29B7}" destId="{53B3760C-76EC-4944-806D-3AF913F2BEB2}" srcOrd="2" destOrd="0" presId="urn:microsoft.com/office/officeart/2018/2/layout/IconVerticalSolidList"/>
    <dgm:cxn modelId="{0BEDB23B-4305-4D9B-9E1E-885E1C9142AB}" type="presParOf" srcId="{EBFC7C5C-3A15-477F-BFA0-E5EE0B7A29B7}" destId="{B0AE04C2-CB39-489B-89C1-A1EFA38A547E}" srcOrd="3" destOrd="0" presId="urn:microsoft.com/office/officeart/2018/2/layout/IconVerticalSolidList"/>
    <dgm:cxn modelId="{2D9E19E2-51DE-4CCE-9628-B18BD807653C}" type="presParOf" srcId="{DA568086-AE99-4E2D-BCE6-77E117B35D7A}" destId="{0173BB43-FD5C-49A7-9D54-0DE87E8030C9}" srcOrd="3" destOrd="0" presId="urn:microsoft.com/office/officeart/2018/2/layout/IconVerticalSolidList"/>
    <dgm:cxn modelId="{9AC5D901-4082-49FD-9AED-E4512C74A42B}" type="presParOf" srcId="{DA568086-AE99-4E2D-BCE6-77E117B35D7A}" destId="{BDEA4BF1-12BD-41AD-9FAE-55085C3EACC7}" srcOrd="4" destOrd="0" presId="urn:microsoft.com/office/officeart/2018/2/layout/IconVerticalSolidList"/>
    <dgm:cxn modelId="{E981908F-6594-4749-92B5-236309A5D1A2}" type="presParOf" srcId="{BDEA4BF1-12BD-41AD-9FAE-55085C3EACC7}" destId="{E383B237-E5AE-4050-9913-71AF54EB435D}" srcOrd="0" destOrd="0" presId="urn:microsoft.com/office/officeart/2018/2/layout/IconVerticalSolidList"/>
    <dgm:cxn modelId="{18B064EF-F00A-4E41-8EC1-72F9C51E09D0}" type="presParOf" srcId="{BDEA4BF1-12BD-41AD-9FAE-55085C3EACC7}" destId="{F22D20D8-ED4C-420A-8249-B38BB474FCCA}" srcOrd="1" destOrd="0" presId="urn:microsoft.com/office/officeart/2018/2/layout/IconVerticalSolidList"/>
    <dgm:cxn modelId="{C105156F-33B3-4C68-93FA-ACDD297AB332}" type="presParOf" srcId="{BDEA4BF1-12BD-41AD-9FAE-55085C3EACC7}" destId="{AEBD86C1-FD32-440B-82F8-03864DFAD368}" srcOrd="2" destOrd="0" presId="urn:microsoft.com/office/officeart/2018/2/layout/IconVerticalSolidList"/>
    <dgm:cxn modelId="{AEBE5CDC-B1DF-4E2C-AF28-A0378E480B8C}" type="presParOf" srcId="{BDEA4BF1-12BD-41AD-9FAE-55085C3EACC7}" destId="{4642B69B-CD3E-46FB-B33F-0E8AE4F0862B}" srcOrd="3" destOrd="0" presId="urn:microsoft.com/office/officeart/2018/2/layout/IconVerticalSolidList"/>
    <dgm:cxn modelId="{2242C7FF-3DE8-4048-AFBD-B707F57A7999}" type="presParOf" srcId="{DA568086-AE99-4E2D-BCE6-77E117B35D7A}" destId="{7CD91B59-4BD3-4678-A105-9A3A0B885BFE}" srcOrd="5" destOrd="0" presId="urn:microsoft.com/office/officeart/2018/2/layout/IconVerticalSolidList"/>
    <dgm:cxn modelId="{766139A0-E1FA-42C7-B56D-B4ECFD2F8AE4}" type="presParOf" srcId="{DA568086-AE99-4E2D-BCE6-77E117B35D7A}" destId="{6F12DDE6-C4C2-415D-88A1-410676503CDE}" srcOrd="6" destOrd="0" presId="urn:microsoft.com/office/officeart/2018/2/layout/IconVerticalSolidList"/>
    <dgm:cxn modelId="{2F6086BE-8B71-4F41-8CAB-86A0B4832B90}" type="presParOf" srcId="{6F12DDE6-C4C2-415D-88A1-410676503CDE}" destId="{D26A6F41-B74A-4014-9FF8-A557864AA02F}" srcOrd="0" destOrd="0" presId="urn:microsoft.com/office/officeart/2018/2/layout/IconVerticalSolidList"/>
    <dgm:cxn modelId="{CB9768CF-4580-4590-9122-F36C551B45A7}" type="presParOf" srcId="{6F12DDE6-C4C2-415D-88A1-410676503CDE}" destId="{537C0886-265F-42B1-B7E5-E5422545341B}" srcOrd="1" destOrd="0" presId="urn:microsoft.com/office/officeart/2018/2/layout/IconVerticalSolidList"/>
    <dgm:cxn modelId="{9700721B-10D4-4715-957B-2DBB0A5C8379}" type="presParOf" srcId="{6F12DDE6-C4C2-415D-88A1-410676503CDE}" destId="{06D8DB3F-9CA6-4713-84B9-61639328DADB}" srcOrd="2" destOrd="0" presId="urn:microsoft.com/office/officeart/2018/2/layout/IconVerticalSolidList"/>
    <dgm:cxn modelId="{9AE51618-FE41-4CB2-9AB5-E9AF1D11A56C}" type="presParOf" srcId="{6F12DDE6-C4C2-415D-88A1-410676503CDE}" destId="{10E15808-73B9-47FE-84D5-A732F589700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6634E6-D755-40B7-9368-694DD76F6B9C}">
      <dsp:nvSpPr>
        <dsp:cNvPr id="0" name=""/>
        <dsp:cNvSpPr/>
      </dsp:nvSpPr>
      <dsp:spPr>
        <a:xfrm>
          <a:off x="0" y="27286"/>
          <a:ext cx="10515600" cy="67532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 dirty="0"/>
            <a:t>Núcleo de Estudos em Modelagem Econômica e Ambiental Aplicada do CEDEPLAR/UFMG. </a:t>
          </a:r>
          <a:endParaRPr lang="en-US" sz="1700" kern="1200" dirty="0"/>
        </a:p>
      </dsp:txBody>
      <dsp:txXfrm>
        <a:off x="32967" y="60253"/>
        <a:ext cx="10449666" cy="609393"/>
      </dsp:txXfrm>
    </dsp:sp>
    <dsp:sp modelId="{0DA2EE71-BFF2-4C87-8A1E-61CCF2ACD601}">
      <dsp:nvSpPr>
        <dsp:cNvPr id="0" name=""/>
        <dsp:cNvSpPr/>
      </dsp:nvSpPr>
      <dsp:spPr>
        <a:xfrm>
          <a:off x="0" y="751573"/>
          <a:ext cx="10515600" cy="67532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/>
            <a:t>O modelo desenvolvido possui uma extensa base de dados, construída a partir das informações mais recentes das contas nacionais, da matriz de insumo-produto, da pesquisa de orçamentos familiares e das contas externas. </a:t>
          </a:r>
          <a:endParaRPr lang="en-US" sz="1700" kern="1200"/>
        </a:p>
      </dsp:txBody>
      <dsp:txXfrm>
        <a:off x="32967" y="784540"/>
        <a:ext cx="10449666" cy="609393"/>
      </dsp:txXfrm>
    </dsp:sp>
    <dsp:sp modelId="{A1741F79-72B3-4570-878C-2F5B29C5732F}">
      <dsp:nvSpPr>
        <dsp:cNvPr id="0" name=""/>
        <dsp:cNvSpPr/>
      </dsp:nvSpPr>
      <dsp:spPr>
        <a:xfrm>
          <a:off x="0" y="1475861"/>
          <a:ext cx="10515600" cy="67532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/>
            <a:t>Essa base de dados é uma fotografia detalhada das relações econômicas entre setores, famílias, governo e setor externo. </a:t>
          </a:r>
          <a:endParaRPr lang="en-US" sz="1700" kern="1200"/>
        </a:p>
      </dsp:txBody>
      <dsp:txXfrm>
        <a:off x="32967" y="1508828"/>
        <a:ext cx="10449666" cy="609393"/>
      </dsp:txXfrm>
    </dsp:sp>
    <dsp:sp modelId="{B1EF6085-B945-4D12-943E-503C0D274ADA}">
      <dsp:nvSpPr>
        <dsp:cNvPr id="0" name=""/>
        <dsp:cNvSpPr/>
      </dsp:nvSpPr>
      <dsp:spPr>
        <a:xfrm>
          <a:off x="0" y="2200149"/>
          <a:ext cx="10515600" cy="67532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/>
            <a:t>Em linhas gerais, a estrutura central do modelo é composta por blocos de equações que determinam relações de oferta e demanda, comportamento dos setores produtivos e da demanda final, como famílias, investidores e governo.</a:t>
          </a:r>
          <a:endParaRPr lang="en-US" sz="1700" kern="1200"/>
        </a:p>
      </dsp:txBody>
      <dsp:txXfrm>
        <a:off x="32967" y="2233116"/>
        <a:ext cx="10449666" cy="609393"/>
      </dsp:txXfrm>
    </dsp:sp>
    <dsp:sp modelId="{D0336C37-2635-40C5-9204-948B9EABBE24}">
      <dsp:nvSpPr>
        <dsp:cNvPr id="0" name=""/>
        <dsp:cNvSpPr/>
      </dsp:nvSpPr>
      <dsp:spPr>
        <a:xfrm>
          <a:off x="0" y="2924436"/>
          <a:ext cx="10515600" cy="675327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/>
            <a:t>Além disso, vários agregados nacionais são definidos nesse bloco, como nível de emprego, saldo comercial e índices de preços. </a:t>
          </a:r>
          <a:endParaRPr lang="en-US" sz="1700" kern="1200"/>
        </a:p>
      </dsp:txBody>
      <dsp:txXfrm>
        <a:off x="32967" y="2957403"/>
        <a:ext cx="10449666" cy="609393"/>
      </dsp:txXfrm>
    </dsp:sp>
    <dsp:sp modelId="{D4D0FA6C-9426-43E5-B78F-C0457B90101A}">
      <dsp:nvSpPr>
        <dsp:cNvPr id="0" name=""/>
        <dsp:cNvSpPr/>
      </dsp:nvSpPr>
      <dsp:spPr>
        <a:xfrm>
          <a:off x="0" y="3648724"/>
          <a:ext cx="10515600" cy="67532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/>
            <a:t>A inovação desse modelo é sua capacidade de simulação de impactos trimestrais na sua dinamica temporal </a:t>
          </a:r>
          <a:endParaRPr lang="en-US" sz="1700" kern="1200"/>
        </a:p>
      </dsp:txBody>
      <dsp:txXfrm>
        <a:off x="32967" y="3681691"/>
        <a:ext cx="10449666" cy="6093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F83483-9BF9-4167-9D91-88C66F10D891}">
      <dsp:nvSpPr>
        <dsp:cNvPr id="0" name=""/>
        <dsp:cNvSpPr/>
      </dsp:nvSpPr>
      <dsp:spPr>
        <a:xfrm>
          <a:off x="0" y="2618"/>
          <a:ext cx="10515600" cy="8751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 dirty="0"/>
            <a:t>São considerados três cenários: redução de 5%, 10% ou 25% dos vencimentos dos servidores públicos. </a:t>
          </a:r>
          <a:endParaRPr lang="en-US" sz="2200" kern="1200" dirty="0"/>
        </a:p>
      </dsp:txBody>
      <dsp:txXfrm>
        <a:off x="42722" y="45340"/>
        <a:ext cx="10430156" cy="789716"/>
      </dsp:txXfrm>
    </dsp:sp>
    <dsp:sp modelId="{E3E511A8-1F14-4171-8A89-2602D9923BB2}">
      <dsp:nvSpPr>
        <dsp:cNvPr id="0" name=""/>
        <dsp:cNvSpPr/>
      </dsp:nvSpPr>
      <dsp:spPr>
        <a:xfrm>
          <a:off x="0" y="941138"/>
          <a:ext cx="10515600" cy="87516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/>
            <a:t>O horizonte de simulação vai do primeiro trimestre de 2020 até o terceiro trimestre de 2023. </a:t>
          </a:r>
          <a:endParaRPr lang="en-US" sz="2200" kern="1200"/>
        </a:p>
      </dsp:txBody>
      <dsp:txXfrm>
        <a:off x="42722" y="983860"/>
        <a:ext cx="10430156" cy="789716"/>
      </dsp:txXfrm>
    </dsp:sp>
    <dsp:sp modelId="{F23190B0-4AEE-448B-986C-F7ACFA8D70EB}">
      <dsp:nvSpPr>
        <dsp:cNvPr id="0" name=""/>
        <dsp:cNvSpPr/>
      </dsp:nvSpPr>
      <dsp:spPr>
        <a:xfrm>
          <a:off x="0" y="1879659"/>
          <a:ext cx="10515600" cy="87516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200" kern="1200"/>
            <a:t>No caso de uma redução permanente os impactos de curto e médio-prazo sobre o nível de atividade econômica são os seguintes: </a:t>
          </a:r>
          <a:endParaRPr lang="en-US" sz="2200" kern="1200"/>
        </a:p>
      </dsp:txBody>
      <dsp:txXfrm>
        <a:off x="42722" y="1922381"/>
        <a:ext cx="10430156" cy="789716"/>
      </dsp:txXfrm>
    </dsp:sp>
    <dsp:sp modelId="{0E46D23C-773B-439E-BA0D-436EA87C5B44}">
      <dsp:nvSpPr>
        <dsp:cNvPr id="0" name=""/>
        <dsp:cNvSpPr/>
      </dsp:nvSpPr>
      <dsp:spPr>
        <a:xfrm>
          <a:off x="0" y="2754819"/>
          <a:ext cx="10515600" cy="1593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BR" sz="1700" kern="1200"/>
            <a:t>Redução 25% : Queda do PIB de 1,4% com relação ao cenário de referência (sem cortes) no curto-prazo e de 1% com relação ao cenário de referência no médio-prazo. 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BR" sz="1700" kern="1200"/>
            <a:t>Redução de 10%: Queda de 0,6% do PIB com relação ao cenário de referência (sem cortes) no curto-prazo e de 0,4%  com relação ao cenário de referência no médio prazo. </a:t>
          </a:r>
          <a:endParaRPr lang="en-US" sz="1700" kern="120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t-BR" sz="1700" kern="1200"/>
            <a:t>Redução de 5%: Queda de 0,3% do PIB com relação ao cenário de referência (sem cortes) no curto-prazo e de 0,2% com respeito ao cenário de referência no médio prazo. </a:t>
          </a:r>
          <a:endParaRPr lang="en-US" sz="1700" kern="1200"/>
        </a:p>
      </dsp:txBody>
      <dsp:txXfrm>
        <a:off x="0" y="2754819"/>
        <a:ext cx="10515600" cy="15939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AF5718-32F9-4748-9405-CE23156364C3}">
      <dsp:nvSpPr>
        <dsp:cNvPr id="0" name=""/>
        <dsp:cNvSpPr/>
      </dsp:nvSpPr>
      <dsp:spPr>
        <a:xfrm>
          <a:off x="0" y="1805"/>
          <a:ext cx="10515600" cy="9153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BEAFC6-74E7-443C-AFC7-CD549360D573}">
      <dsp:nvSpPr>
        <dsp:cNvPr id="0" name=""/>
        <dsp:cNvSpPr/>
      </dsp:nvSpPr>
      <dsp:spPr>
        <a:xfrm>
          <a:off x="276881" y="207750"/>
          <a:ext cx="503420" cy="50342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9DCA66-8635-4028-ADCF-EF819DEE1EC8}">
      <dsp:nvSpPr>
        <dsp:cNvPr id="0" name=""/>
        <dsp:cNvSpPr/>
      </dsp:nvSpPr>
      <dsp:spPr>
        <a:xfrm>
          <a:off x="1057183" y="1805"/>
          <a:ext cx="94584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A luz dessas considerações sugiro a CCJ do Senado Federal a reprovação da PEC 186, bem como a elaboração de uma nova PEC que elimine a regra de ouro da CF, haja vista que essa regra fiscal é manifestadamente inconsistente e ineficiente. </a:t>
          </a:r>
          <a:endParaRPr lang="en-US" sz="1500" kern="1200" dirty="0"/>
        </a:p>
      </dsp:txBody>
      <dsp:txXfrm>
        <a:off x="1057183" y="1805"/>
        <a:ext cx="9458416" cy="915310"/>
      </dsp:txXfrm>
    </dsp:sp>
    <dsp:sp modelId="{0AB97C4D-DE9A-48B7-8892-65310DD9D2AD}">
      <dsp:nvSpPr>
        <dsp:cNvPr id="0" name=""/>
        <dsp:cNvSpPr/>
      </dsp:nvSpPr>
      <dsp:spPr>
        <a:xfrm>
          <a:off x="0" y="1145944"/>
          <a:ext cx="10515600" cy="9153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D730C3-DF0C-4F3C-A48B-A666E227E6EE}">
      <dsp:nvSpPr>
        <dsp:cNvPr id="0" name=""/>
        <dsp:cNvSpPr/>
      </dsp:nvSpPr>
      <dsp:spPr>
        <a:xfrm>
          <a:off x="276881" y="1351889"/>
          <a:ext cx="503420" cy="50342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AE04C2-CB39-489B-89C1-A1EFA38A547E}">
      <dsp:nvSpPr>
        <dsp:cNvPr id="0" name=""/>
        <dsp:cNvSpPr/>
      </dsp:nvSpPr>
      <dsp:spPr>
        <a:xfrm>
          <a:off x="1057183" y="1145944"/>
          <a:ext cx="94584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A consolidação fiscal brasileira exige uma aceleração do ritmo de crescimento da economia, o que demanda um aumento do investimento público em obras de infraestrutura. </a:t>
          </a:r>
          <a:endParaRPr lang="en-US" sz="1500" kern="1200" dirty="0"/>
        </a:p>
      </dsp:txBody>
      <dsp:txXfrm>
        <a:off x="1057183" y="1145944"/>
        <a:ext cx="9458416" cy="915310"/>
      </dsp:txXfrm>
    </dsp:sp>
    <dsp:sp modelId="{E383B237-E5AE-4050-9913-71AF54EB435D}">
      <dsp:nvSpPr>
        <dsp:cNvPr id="0" name=""/>
        <dsp:cNvSpPr/>
      </dsp:nvSpPr>
      <dsp:spPr>
        <a:xfrm>
          <a:off x="0" y="2290082"/>
          <a:ext cx="10515600" cy="9153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2D20D8-ED4C-420A-8249-B38BB474FCCA}">
      <dsp:nvSpPr>
        <dsp:cNvPr id="0" name=""/>
        <dsp:cNvSpPr/>
      </dsp:nvSpPr>
      <dsp:spPr>
        <a:xfrm>
          <a:off x="276881" y="2496027"/>
          <a:ext cx="503420" cy="50342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42B69B-CD3E-46FB-B33F-0E8AE4F0862B}">
      <dsp:nvSpPr>
        <dsp:cNvPr id="0" name=""/>
        <dsp:cNvSpPr/>
      </dsp:nvSpPr>
      <dsp:spPr>
        <a:xfrm>
          <a:off x="1057183" y="2290082"/>
          <a:ext cx="94584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Para tanto é necessário eliminar a restrição </a:t>
          </a:r>
          <a:r>
            <a:rPr lang="pt-BR" sz="1500" kern="1200" dirty="0" err="1"/>
            <a:t>auto-imposta</a:t>
          </a:r>
          <a:r>
            <a:rPr lang="pt-BR" sz="1500" kern="1200" dirty="0"/>
            <a:t> pela EC 95. </a:t>
          </a:r>
          <a:endParaRPr lang="en-US" sz="1500" kern="1200" dirty="0"/>
        </a:p>
      </dsp:txBody>
      <dsp:txXfrm>
        <a:off x="1057183" y="2290082"/>
        <a:ext cx="9458416" cy="915310"/>
      </dsp:txXfrm>
    </dsp:sp>
    <dsp:sp modelId="{D26A6F41-B74A-4014-9FF8-A557864AA02F}">
      <dsp:nvSpPr>
        <dsp:cNvPr id="0" name=""/>
        <dsp:cNvSpPr/>
      </dsp:nvSpPr>
      <dsp:spPr>
        <a:xfrm>
          <a:off x="0" y="3434221"/>
          <a:ext cx="10515600" cy="91531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7C0886-265F-42B1-B7E5-E5422545341B}">
      <dsp:nvSpPr>
        <dsp:cNvPr id="0" name=""/>
        <dsp:cNvSpPr/>
      </dsp:nvSpPr>
      <dsp:spPr>
        <a:xfrm>
          <a:off x="276881" y="3640166"/>
          <a:ext cx="503420" cy="50342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E15808-73B9-47FE-84D5-A732F589700E}">
      <dsp:nvSpPr>
        <dsp:cNvPr id="0" name=""/>
        <dsp:cNvSpPr/>
      </dsp:nvSpPr>
      <dsp:spPr>
        <a:xfrm>
          <a:off x="1057183" y="3434221"/>
          <a:ext cx="9458416" cy="91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70" tIns="96870" rIns="96870" bIns="9687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kern="1200" dirty="0"/>
            <a:t>Uma sugestão seria tirar da EC 95 os investimento públicos. </a:t>
          </a:r>
          <a:endParaRPr lang="en-US" sz="1500" kern="1200" dirty="0"/>
        </a:p>
      </dsp:txBody>
      <dsp:txXfrm>
        <a:off x="1057183" y="3434221"/>
        <a:ext cx="9458416" cy="915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6CF9E5-B521-4506-BA2E-BB9AAC80C5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C0F7124-C523-4648-AFBF-3E2FA66FC3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410B019-09FB-4F67-A22A-DE05DCB62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12843-0019-4FF3-B28E-D2C6C872AA0B}" type="datetimeFigureOut">
              <a:rPr lang="pt-BR" smtClean="0"/>
              <a:t>09/03/2020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EBCF6C-651D-4022-A2E8-A7BD87F52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5765AF2-47AB-4256-8B97-7E7A650EF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627B-3B73-4C39-9C23-9D0187C13A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7954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0D2FEA-E5DA-42D9-9FC8-4E9E01B06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87B3D66-CAC8-4B30-8EDF-EEEE215D11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02AF7E-FE1D-48E9-92BA-A1C9D1468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12843-0019-4FF3-B28E-D2C6C872AA0B}" type="datetimeFigureOut">
              <a:rPr lang="pt-BR" smtClean="0"/>
              <a:t>09/03/2020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11CB809-5DF9-42F2-A972-358C1D4D5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AF1A3E2-EC44-49AC-BFFF-A09DEB655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627B-3B73-4C39-9C23-9D0187C13A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1820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81F86A6-7A7C-4DC9-B3EA-5B24830FEB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D454B76-901D-4449-93C8-ADA3EB8004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A6A9A2-FC98-4DE8-9BD1-CB5021BE2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12843-0019-4FF3-B28E-D2C6C872AA0B}" type="datetimeFigureOut">
              <a:rPr lang="pt-BR" smtClean="0"/>
              <a:t>09/03/2020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9C9B90-EE17-4D01-A83E-03A106FBD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98F2203-92EA-446B-88CB-F165819C9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627B-3B73-4C39-9C23-9D0187C13A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923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5B110D-6088-4EF1-8E8C-41A8469E3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AB1817-764A-4C94-BDB6-40A5163A2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0F67AE7-6B1A-4643-B2EF-980336699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12843-0019-4FF3-B28E-D2C6C872AA0B}" type="datetimeFigureOut">
              <a:rPr lang="pt-BR" smtClean="0"/>
              <a:t>09/03/2020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D4A9C43-BFCB-42C0-8801-82148E311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A3171AE-9B70-4B8E-8CA2-49D7D2C2D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627B-3B73-4C39-9C23-9D0187C13A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0020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D0D2C2-2055-4CC1-8007-61F209F53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72EC5D0-8D74-4EA2-8B58-2E6F9568D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D6365D-BB38-4E18-A630-18ADC4B1C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12843-0019-4FF3-B28E-D2C6C872AA0B}" type="datetimeFigureOut">
              <a:rPr lang="pt-BR" smtClean="0"/>
              <a:t>09/03/2020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BF55477-E5CC-4A0A-974E-9CC6A5804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43EED0-DC56-4A37-A5B8-3D5054BF1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627B-3B73-4C39-9C23-9D0187C13A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1272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0E84EF-0507-4D60-A647-16F35393F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49F7BD-8419-496E-8047-F10258158B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F63B3D0-0F63-4535-B0B5-C92E798E8E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027625C-DCD0-45BB-A69F-DA927B7F2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12843-0019-4FF3-B28E-D2C6C872AA0B}" type="datetimeFigureOut">
              <a:rPr lang="pt-BR" smtClean="0"/>
              <a:t>09/03/2020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9A1EA52-326D-4E2A-858E-CB3ACF846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BE3FA75-232F-4043-80AB-2B8DC13C6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627B-3B73-4C39-9C23-9D0187C13A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851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EF3C72-422F-4D76-839C-C76EC9BF2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B49DD27-4572-4340-9846-5E3F5C81B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F81FC5B-130D-449A-93B0-87559AEDDD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071386-6CF7-4B87-9099-4B77B9BF49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E7F306E-C4BB-447E-BB2A-8C28334273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1C20E24-B69E-4153-B5D4-7B2E0C47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12843-0019-4FF3-B28E-D2C6C872AA0B}" type="datetimeFigureOut">
              <a:rPr lang="pt-BR" smtClean="0"/>
              <a:t>09/03/2020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2D0750D-E121-496B-833A-D7BAF54AE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9B44D19-1F42-4416-89D4-B6FC5B4A2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627B-3B73-4C39-9C23-9D0187C13A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4568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F9DE6F-AF81-4438-8F0B-B1E428FAA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697836A-2B99-456A-A99C-B0D274CD5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12843-0019-4FF3-B28E-D2C6C872AA0B}" type="datetimeFigureOut">
              <a:rPr lang="pt-BR" smtClean="0"/>
              <a:t>09/03/2020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0273064-AD40-47CC-A0BF-D66E39D95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AFDC475-F255-45E0-ACBB-0DA2421D8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627B-3B73-4C39-9C23-9D0187C13A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213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C8470AA-8F2F-453D-A2D4-0F9078A11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12843-0019-4FF3-B28E-D2C6C872AA0B}" type="datetimeFigureOut">
              <a:rPr lang="pt-BR" smtClean="0"/>
              <a:t>09/03/2020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4D75E61-8902-4821-B335-5D6DED354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3FDB071-073A-4146-B772-39F7E8E52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627B-3B73-4C39-9C23-9D0187C13A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590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E2B014-594D-4F86-8DF7-AD6EF4F5F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850A12-0A4A-4060-A73B-29C1CD3F4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3F49B01-B374-4988-B3DD-6A10A36BA4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A748284-56D3-4F14-84CC-B4410771A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12843-0019-4FF3-B28E-D2C6C872AA0B}" type="datetimeFigureOut">
              <a:rPr lang="pt-BR" smtClean="0"/>
              <a:t>09/03/2020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725CE7E-D032-41CD-A0A4-EBA739650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4C9D1DC-23B4-4D60-8413-DB1854EC1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627B-3B73-4C39-9C23-9D0187C13A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9814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502A12-0C03-4E16-8D26-7575F0BA4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A577788-F217-45D0-B7C9-92FF074F54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D1C9904-AA49-4AC3-A645-75836D3ABB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4E21D5F-6A27-48E8-91FA-4B5929D44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12843-0019-4FF3-B28E-D2C6C872AA0B}" type="datetimeFigureOut">
              <a:rPr lang="pt-BR" smtClean="0"/>
              <a:t>09/03/2020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12A9D6-7EBF-4706-8234-A79096322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E58500-EFBB-4293-A125-850B06A1A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7627B-3B73-4C39-9C23-9D0187C13A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2302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5624125-884B-4B3E-8D8A-E65B72BB0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7B145F4-C271-4EAC-AA75-86DAF8658A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A41529A-41AC-44D4-A30A-B4BB7FF724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12843-0019-4FF3-B28E-D2C6C872AA0B}" type="datetimeFigureOut">
              <a:rPr lang="pt-BR" smtClean="0"/>
              <a:t>09/03/2020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2F2CF14-31A9-4358-99A6-4DD07F7B6B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181E8C-A278-4481-87BB-B6F57AA65D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7627B-3B73-4C39-9C23-9D0187C13A8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6007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joreiro@unb.br" TargetMode="External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5.xml"/><Relationship Id="rId5" Type="http://schemas.openxmlformats.org/officeDocument/2006/relationships/hyperlink" Target="http://www.jlcoreiro.wordpress.com/" TargetMode="External"/><Relationship Id="rId4" Type="http://schemas.openxmlformats.org/officeDocument/2006/relationships/hyperlink" Target="http://www.joseluisoreiro.com.br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C37350-157D-4E31-A99B-91335176F2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pt-BR" dirty="0"/>
              <a:t>Emergência? De qual emergência estamos falando?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E7773C4-7B2D-4DF1-9307-7291576644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599"/>
          </a:xfrm>
        </p:spPr>
        <p:txBody>
          <a:bodyPr>
            <a:normAutofit fontScale="92500" lnSpcReduction="20000"/>
          </a:bodyPr>
          <a:lstStyle/>
          <a:p>
            <a:r>
              <a:rPr lang="pt-BR" dirty="0"/>
              <a:t>José Luis Oreiro </a:t>
            </a:r>
          </a:p>
          <a:p>
            <a:r>
              <a:rPr lang="pt-BR" dirty="0"/>
              <a:t>Professor Associado do Departamento de Economia da Universidade de Brasília (UnB)</a:t>
            </a:r>
          </a:p>
          <a:p>
            <a:r>
              <a:rPr lang="pt-BR" dirty="0"/>
              <a:t>Pesquisador Nível IB do Conselho Nacional de Desenvolvimento Científico e Tecnológico (CNPq)</a:t>
            </a:r>
          </a:p>
          <a:p>
            <a:r>
              <a:rPr lang="pt-BR" dirty="0"/>
              <a:t>Pesquisador Associado do Centro de Estudos do Novo-Desenvolvimentismo da Fundação Getúlio Vargas de São Paulo (CND/FGV-SP)</a:t>
            </a:r>
          </a:p>
        </p:txBody>
      </p:sp>
      <p:pic>
        <p:nvPicPr>
          <p:cNvPr id="4" name="Imagem 3" descr="http://1.bp.blogspot.com/_KPAka0CQN9M/TOa04qazOBI/AAAAAAAAAIw/d-xCwu8V78Y/s1600/logo_unb1.jpg">
            <a:extLst>
              <a:ext uri="{FF2B5EF4-FFF2-40B4-BE49-F238E27FC236}">
                <a16:creationId xmlns:a16="http://schemas.microsoft.com/office/drawing/2014/main" id="{E2C66E5D-ABDB-4C2D-9A0B-39FDEF23920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260648"/>
            <a:ext cx="2348245" cy="15412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5942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FCEC7D7F-F8C8-47B5-B63C-6133334A0D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287052"/>
              </p:ext>
            </p:extLst>
          </p:nvPr>
        </p:nvGraphicFramePr>
        <p:xfrm>
          <a:off x="0" y="71718"/>
          <a:ext cx="12192000" cy="6786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94EE6F9A-C170-4051-8E01-4569189164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1221" y="3756427"/>
            <a:ext cx="3108900" cy="456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5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 Despesa com Pessoal da União 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838200" y="3844636"/>
            <a:ext cx="101557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Inativos + precatórios = 45,7% do gasto com pessoal. Não podem ser reduzidos (Elaboração Assessoria do Senador José Serra)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327" y="1821518"/>
            <a:ext cx="9541243" cy="170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24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O Gasto com Pessoal Ativo da União 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838199" y="4998027"/>
            <a:ext cx="101557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/>
              <a:t>Área social + defesa + segurança pública = 57,6% (insanidade cortar)</a:t>
            </a:r>
          </a:p>
          <a:p>
            <a:r>
              <a:rPr lang="pt-BR" sz="2000" dirty="0"/>
              <a:t>Demais executivo (meio ambiente, pesquisa, por exemplo) * 25% = economia de R$ 9,0 bi</a:t>
            </a:r>
          </a:p>
          <a:p>
            <a:r>
              <a:rPr lang="pt-BR" sz="2000" dirty="0"/>
              <a:t>Justiça e legislativo = cada poder tem autonomia, havendo riscos de comprometimento da atividade jurisdicional e legislativa (Elaboração Assessoria do Senador José Serra)</a:t>
            </a:r>
          </a:p>
          <a:p>
            <a:endParaRPr lang="pt-BR" sz="2000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1841972"/>
            <a:ext cx="9189027" cy="2598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211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Tela de celular com texto preto sobre fundo branco&#10;&#10;Descrição gerada automaticamente">
            <a:extLst>
              <a:ext uri="{FF2B5EF4-FFF2-40B4-BE49-F238E27FC236}">
                <a16:creationId xmlns:a16="http://schemas.microsoft.com/office/drawing/2014/main" id="{3EBCC0CE-0B33-4487-BB53-13B463A8FF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0110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31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oto em preto e branco&#10;&#10;Descrição gerada automaticamente">
            <a:extLst>
              <a:ext uri="{FF2B5EF4-FFF2-40B4-BE49-F238E27FC236}">
                <a16:creationId xmlns:a16="http://schemas.microsoft.com/office/drawing/2014/main" id="{4A96A302-043C-40E4-87EC-ACDD3221DEE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9091" b="2071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F23E445-4264-47E5-B913-7185D608A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dirty="0"/>
              <a:t>Recomendação </a:t>
            </a:r>
          </a:p>
        </p:txBody>
      </p:sp>
      <p:graphicFrame>
        <p:nvGraphicFramePr>
          <p:cNvPr id="5" name="Espaço Reservado para Conteúdo 2">
            <a:extLst>
              <a:ext uri="{FF2B5EF4-FFF2-40B4-BE49-F238E27FC236}">
                <a16:creationId xmlns:a16="http://schemas.microsoft.com/office/drawing/2014/main" id="{718AAF9A-B411-43FC-B394-4B5F914042F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7004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5248073" y="1329201"/>
            <a:ext cx="4939868" cy="964620"/>
          </a:xfrm>
        </p:spPr>
        <p:txBody>
          <a:bodyPr vert="horz" lIns="68580" tIns="34290" rIns="68580" bIns="34290" rtlCol="0" anchor="b">
            <a:normAutofit/>
          </a:bodyPr>
          <a:lstStyle/>
          <a:p>
            <a:r>
              <a:rPr lang="en-US" dirty="0" err="1"/>
              <a:t>Contato</a:t>
            </a:r>
            <a:r>
              <a:rPr lang="en-US" dirty="0"/>
              <a:t> </a:t>
            </a:r>
          </a:p>
        </p:txBody>
      </p:sp>
      <p:pic>
        <p:nvPicPr>
          <p:cNvPr id="5" name="Espaço Reservado para Conteúdo 4" descr="Homem com jaqueta preta&#10;&#10;Descrição gerada automaticamente">
            <a:extLst>
              <a:ext uri="{FF2B5EF4-FFF2-40B4-BE49-F238E27FC236}">
                <a16:creationId xmlns:a16="http://schemas.microsoft.com/office/drawing/2014/main" id="{BBD877E7-86AC-40A8-ADF4-AB79771CAC6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5" r="15444"/>
          <a:stretch/>
        </p:blipFill>
        <p:spPr>
          <a:xfrm>
            <a:off x="1524016" y="857258"/>
            <a:ext cx="3476678" cy="5143493"/>
          </a:xfrm>
          <a:prstGeom prst="rect">
            <a:avLst/>
          </a:prstGeom>
          <a:effectLst/>
        </p:spPr>
      </p:pic>
      <p:sp>
        <p:nvSpPr>
          <p:cNvPr id="8" name="Espaço Reservado para Conteúdo 7"/>
          <p:cNvSpPr>
            <a:spLocks noGrp="1"/>
          </p:cNvSpPr>
          <p:nvPr>
            <p:ph sz="quarter" idx="4"/>
          </p:nvPr>
        </p:nvSpPr>
        <p:spPr>
          <a:xfrm>
            <a:off x="5248075" y="2686051"/>
            <a:ext cx="4939867" cy="2839064"/>
          </a:xfrm>
        </p:spPr>
        <p:txBody>
          <a:bodyPr vert="horz" lIns="68580" tIns="34290" rIns="68580" bIns="34290" rtlCol="0">
            <a:normAutofit/>
          </a:bodyPr>
          <a:lstStyle/>
          <a:p>
            <a:r>
              <a:rPr lang="en-US" sz="1500" dirty="0"/>
              <a:t>E-mail: </a:t>
            </a:r>
          </a:p>
          <a:p>
            <a:pPr lvl="1"/>
            <a:r>
              <a:rPr lang="en-US" sz="1500" dirty="0">
                <a:hlinkClick r:id="rId3"/>
              </a:rPr>
              <a:t>joreiro@unb.br</a:t>
            </a:r>
            <a:r>
              <a:rPr lang="en-US" sz="1500" dirty="0"/>
              <a:t>. </a:t>
            </a:r>
          </a:p>
          <a:p>
            <a:r>
              <a:rPr lang="en-US" sz="1500" dirty="0"/>
              <a:t>Web-Site </a:t>
            </a:r>
          </a:p>
          <a:p>
            <a:pPr lvl="1"/>
            <a:r>
              <a:rPr lang="en-US" sz="1500" dirty="0">
                <a:hlinkClick r:id="rId4"/>
              </a:rPr>
              <a:t>www.joseluisoreiro.com.br</a:t>
            </a:r>
            <a:r>
              <a:rPr lang="en-US" sz="1500" dirty="0"/>
              <a:t>. </a:t>
            </a:r>
          </a:p>
          <a:p>
            <a:r>
              <a:rPr lang="en-US" sz="1500" dirty="0"/>
              <a:t>Blog: </a:t>
            </a:r>
          </a:p>
          <a:p>
            <a:pPr lvl="1"/>
            <a:r>
              <a:rPr lang="en-US" sz="1500" dirty="0">
                <a:hlinkClick r:id="rId5"/>
              </a:rPr>
              <a:t>www.jlcoreiro.wordpress.com</a:t>
            </a:r>
            <a:r>
              <a:rPr lang="en-US" sz="1500" dirty="0"/>
              <a:t>. </a:t>
            </a:r>
          </a:p>
          <a:p>
            <a:endParaRPr lang="en-US" sz="1500" dirty="0"/>
          </a:p>
          <a:p>
            <a:endParaRPr lang="en-US" sz="1500" dirty="0"/>
          </a:p>
          <a:p>
            <a:pPr marL="82296"/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1138134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24D163-480C-4E5B-A549-AE33F418D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3360"/>
          </a:xfrm>
        </p:spPr>
        <p:txBody>
          <a:bodyPr/>
          <a:lstStyle/>
          <a:p>
            <a:pPr algn="ctr"/>
            <a:r>
              <a:rPr lang="pt-BR" dirty="0"/>
              <a:t>Pontos em Debate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42D8DE-9299-4EC9-B002-AD4AE2DD87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6342"/>
            <a:ext cx="10515600" cy="572165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pt-BR" dirty="0"/>
              <a:t>O Brasil não se encontra em emergência fiscal, de nenhum tipo. </a:t>
            </a:r>
          </a:p>
          <a:p>
            <a:pPr lvl="1" algn="just"/>
            <a:r>
              <a:rPr lang="pt-BR" dirty="0"/>
              <a:t>A dívida pública se encontra num patamar elevado, mas a sua taxa de crescimento está declinando, o que significa a dívida bruta como proporção do PIB irá se estabilizar em algum momento nos próximos anos. </a:t>
            </a:r>
          </a:p>
          <a:p>
            <a:pPr algn="just"/>
            <a:r>
              <a:rPr lang="pt-BR" dirty="0"/>
              <a:t>A agenda de reformas iniciada com a EC 95 do Teto dos Gastos e complementada pela Reforma Trabalhista e pela Reforma da Previdência, simplesmente não está funcionando</a:t>
            </a:r>
          </a:p>
          <a:p>
            <a:pPr lvl="1" algn="just"/>
            <a:r>
              <a:rPr lang="pt-BR" dirty="0"/>
              <a:t>A evidência empírica mostra que a economia brasileira está crescendo atualmente ABAIXO da sua tendência de longo-prazo (1980-2014), o que sinaliza uma redução do potencial de crescimento da economia brasileira. </a:t>
            </a:r>
          </a:p>
          <a:p>
            <a:pPr algn="just"/>
            <a:r>
              <a:rPr lang="pt-BR" dirty="0"/>
              <a:t>A adoção da PEC emergencial irá impor um choque negativo de demanda agregada ao reduzir a massa salarial do setor público em 25%. </a:t>
            </a:r>
          </a:p>
          <a:p>
            <a:pPr lvl="1" algn="just"/>
            <a:r>
              <a:rPr lang="pt-BR" dirty="0"/>
              <a:t>Estimativas do Núcleo de Estudos em Modelagem Econômica e Ambiental Aplicada do CEDEPLAR/UFMG apontam para uma queda de 1,3% do nível de atividade econômica (na comparação com o cenário sem PEC) caso os vencimentos e a jornada de trabalho dos servidores públicos sejam reduzidos em 25%</a:t>
            </a:r>
          </a:p>
          <a:p>
            <a:pPr algn="just"/>
            <a:r>
              <a:rPr lang="pt-BR" dirty="0"/>
              <a:t>O espaço fiscal que a EC 186 pode abrir no orçamento da União é mínimo: </a:t>
            </a:r>
          </a:p>
          <a:p>
            <a:pPr lvl="1" algn="just"/>
            <a:r>
              <a:rPr lang="pt-BR" dirty="0"/>
              <a:t>45% do gasto com pessoal é composto por inativos (43%) e precatórios (2%), estando fora do alcance da PEC</a:t>
            </a:r>
          </a:p>
          <a:p>
            <a:pPr lvl="1" algn="just"/>
            <a:r>
              <a:rPr lang="pt-BR" dirty="0"/>
              <a:t>Os 55% restantes são compostos por:  Defesa (16%), Área Social (37%), Segurança Pública (5%), Demais executivo (22%) e Justiça e Legislativo (20%). </a:t>
            </a:r>
          </a:p>
          <a:p>
            <a:pPr lvl="2" algn="just"/>
            <a:r>
              <a:rPr lang="pt-BR" dirty="0"/>
              <a:t> Considerando que Defesa e Segurança vão ficar fora da PEC, e que </a:t>
            </a:r>
            <a:r>
              <a:rPr lang="pt-BR" b="1" u="sng" dirty="0"/>
              <a:t>é politicamente impossível reduzir os serviços públicos na Área Social </a:t>
            </a:r>
            <a:r>
              <a:rPr lang="pt-BR" dirty="0"/>
              <a:t>(Saúde e Educação), </a:t>
            </a:r>
            <a:r>
              <a:rPr lang="pt-BR" b="1" u="sng" dirty="0"/>
              <a:t>sobram apenas 42% dos 55% dos gastos com ativos</a:t>
            </a:r>
            <a:r>
              <a:rPr lang="pt-BR" dirty="0"/>
              <a:t>; ou seja, a PEC pode atingir apenas 23,1% dos gastos com o funcionalismo da União. </a:t>
            </a:r>
          </a:p>
          <a:p>
            <a:pPr lvl="2" algn="just"/>
            <a:r>
              <a:rPr lang="pt-BR" dirty="0"/>
              <a:t>Como a União gasta, na média dos últimos 20 anos, 4.5% do PIB com funcionalismo público; segue-se que, no melhor cenário, a União poderia reduzir o gasto com funcionalismo público em apenas 0,25% do PIB (caso fizesse uma redução de 25% dos salários e jornadas dos demais servidores do executivo e dos servidores do legislativo e do judiciário); ou seja, uma valor de R$17.5 bilhões. </a:t>
            </a:r>
          </a:p>
          <a:p>
            <a:pPr lvl="2" algn="just"/>
            <a:r>
              <a:rPr lang="pt-BR" dirty="0"/>
              <a:t>Se a PEC não puder incluir os salários dos servidores do Judiciário e do Legislativo, a PEC irá atingir apenas 11% dos salários dos servidores públicos. Uma redução de 25% nos vencimentos desses servidores geraria uma economia de apenas 0,12% do PIB, ou seja, pouco mais de R$ 8 bilhões. </a:t>
            </a:r>
            <a:endParaRPr lang="en-US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70585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EC58C3F1-2535-4037-B423-A6417C2A6C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50" y="104775"/>
            <a:ext cx="12058650" cy="6629400"/>
          </a:xfrm>
          <a:prstGeom prst="rect">
            <a:avLst/>
          </a:prstGeom>
        </p:spPr>
      </p:pic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E5AE3645-59AF-415A-947A-8BC041C7A9C0}"/>
              </a:ext>
            </a:extLst>
          </p:cNvPr>
          <p:cNvCxnSpPr/>
          <p:nvPr/>
        </p:nvCxnSpPr>
        <p:spPr>
          <a:xfrm flipV="1">
            <a:off x="6248400" y="885825"/>
            <a:ext cx="76200" cy="501015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71CDD745-A157-4466-BF7A-954965F05892}"/>
              </a:ext>
            </a:extLst>
          </p:cNvPr>
          <p:cNvCxnSpPr/>
          <p:nvPr/>
        </p:nvCxnSpPr>
        <p:spPr>
          <a:xfrm flipV="1">
            <a:off x="9078686" y="923731"/>
            <a:ext cx="93306" cy="498254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ector de Seta Reta 7">
            <a:extLst>
              <a:ext uri="{FF2B5EF4-FFF2-40B4-BE49-F238E27FC236}">
                <a16:creationId xmlns:a16="http://schemas.microsoft.com/office/drawing/2014/main" id="{99B86ED8-5B31-479B-A2A9-BDE0F28F9F1E}"/>
              </a:ext>
            </a:extLst>
          </p:cNvPr>
          <p:cNvCxnSpPr/>
          <p:nvPr/>
        </p:nvCxnSpPr>
        <p:spPr>
          <a:xfrm>
            <a:off x="6615404" y="1091682"/>
            <a:ext cx="234198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F76B2345-2F15-4857-8BF6-5F01EF8107CD}"/>
              </a:ext>
            </a:extLst>
          </p:cNvPr>
          <p:cNvSpPr txBox="1"/>
          <p:nvPr/>
        </p:nvSpPr>
        <p:spPr>
          <a:xfrm>
            <a:off x="6792686" y="1264024"/>
            <a:ext cx="1940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Grande Recessão</a:t>
            </a:r>
          </a:p>
        </p:txBody>
      </p:sp>
    </p:spTree>
    <p:extLst>
      <p:ext uri="{BB962C8B-B14F-4D97-AF65-F5344CB8AC3E}">
        <p14:creationId xmlns:p14="http://schemas.microsoft.com/office/powerpoint/2010/main" val="2939143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5D98600-7A3B-4171-A014-AA5A90A2E9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012" y="480060"/>
            <a:ext cx="11237976" cy="6023370"/>
          </a:xfrm>
          <a:prstGeom prst="rect">
            <a:avLst/>
          </a:prstGeom>
        </p:spPr>
      </p:pic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4D6E6295-68D6-41CC-B616-EA6AC1DCCF7B}"/>
              </a:ext>
            </a:extLst>
          </p:cNvPr>
          <p:cNvCxnSpPr>
            <a:cxnSpLocks/>
          </p:cNvCxnSpPr>
          <p:nvPr/>
        </p:nvCxnSpPr>
        <p:spPr>
          <a:xfrm>
            <a:off x="3987091" y="1249848"/>
            <a:ext cx="1" cy="392157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7497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B36F5BCE-BD6E-4CFA-BFE0-D5F370CAD2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012" y="480060"/>
            <a:ext cx="11237976" cy="5897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339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4837929B-D102-4A0D-8AA8-17E145DA4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012" y="552450"/>
            <a:ext cx="11162538" cy="5662083"/>
          </a:xfrm>
          <a:prstGeom prst="rect">
            <a:avLst/>
          </a:prstGeom>
        </p:spPr>
      </p:pic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687A49B3-C3A7-4B79-8603-549B3B3E9BC5}"/>
              </a:ext>
            </a:extLst>
          </p:cNvPr>
          <p:cNvCxnSpPr>
            <a:cxnSpLocks/>
          </p:cNvCxnSpPr>
          <p:nvPr/>
        </p:nvCxnSpPr>
        <p:spPr>
          <a:xfrm flipV="1">
            <a:off x="10229850" y="1276350"/>
            <a:ext cx="0" cy="288510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38441C59-C638-42F7-AE4C-10735F88E947}"/>
              </a:ext>
            </a:extLst>
          </p:cNvPr>
          <p:cNvSpPr txBox="1"/>
          <p:nvPr/>
        </p:nvSpPr>
        <p:spPr>
          <a:xfrm>
            <a:off x="3881535" y="1548882"/>
            <a:ext cx="3284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Média (1980-2014: 2,81%)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5425A8CD-5CDB-40EA-AE79-8F7E9E5DB44D}"/>
              </a:ext>
            </a:extLst>
          </p:cNvPr>
          <p:cNvSpPr/>
          <p:nvPr/>
        </p:nvSpPr>
        <p:spPr>
          <a:xfrm>
            <a:off x="1287624" y="1623527"/>
            <a:ext cx="1884763" cy="423609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71FF4633-CB34-4F74-A80E-BC52E472ED61}"/>
              </a:ext>
            </a:extLst>
          </p:cNvPr>
          <p:cNvSpPr/>
          <p:nvPr/>
        </p:nvSpPr>
        <p:spPr>
          <a:xfrm>
            <a:off x="8462865" y="1698172"/>
            <a:ext cx="1289951" cy="30884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id="{D9D74807-6FCB-409A-B16D-CE11847F92AC}"/>
              </a:ext>
            </a:extLst>
          </p:cNvPr>
          <p:cNvSpPr/>
          <p:nvPr/>
        </p:nvSpPr>
        <p:spPr>
          <a:xfrm>
            <a:off x="3676261" y="2192695"/>
            <a:ext cx="1884763" cy="295780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79E0574D-F710-4E01-862E-5422B436CC82}"/>
              </a:ext>
            </a:extLst>
          </p:cNvPr>
          <p:cNvSpPr/>
          <p:nvPr/>
        </p:nvSpPr>
        <p:spPr>
          <a:xfrm>
            <a:off x="10450286" y="3097763"/>
            <a:ext cx="1035681" cy="30884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id="{CBD4F124-18E3-4280-A973-21B639901E10}"/>
              </a:ext>
            </a:extLst>
          </p:cNvPr>
          <p:cNvCxnSpPr/>
          <p:nvPr/>
        </p:nvCxnSpPr>
        <p:spPr>
          <a:xfrm flipV="1">
            <a:off x="798990" y="3178206"/>
            <a:ext cx="9430860" cy="64182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9620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61E3C643-5507-4EE7-9248-F383962CA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rgbClr val="FFFFFF"/>
                </a:solidFill>
              </a:rPr>
              <a:t>Impactos da PEC 186 sobre o nível de atividade econômica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4AF7A7-61D7-43F6-BD2D-9DF263278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708" y="190501"/>
            <a:ext cx="6525220" cy="6406116"/>
          </a:xfrm>
        </p:spPr>
        <p:txBody>
          <a:bodyPr anchor="ctr">
            <a:normAutofit/>
          </a:bodyPr>
          <a:lstStyle/>
          <a:p>
            <a:pPr algn="just"/>
            <a:r>
              <a:rPr lang="pt-BR" sz="1800" dirty="0"/>
              <a:t>As análises sobre os impactos da PEC 186 realizadas até o momento tem foco prioritário nas estimativas de economia de recursos do governo; mas pouco ou nada se discute sobre os efeitos sobre o nível de atividade econômica e emprego do corte das remunerações ou das horas de trabalho do servidores públicos. </a:t>
            </a:r>
          </a:p>
          <a:p>
            <a:pPr algn="just"/>
            <a:r>
              <a:rPr lang="pt-BR" sz="1800" dirty="0"/>
              <a:t>Mesmo que os cortes não sejam efetivados, devido ao alto custo político (afinal haverá uma redução na oferta de serviços públicos como saúde e educação no contexto de um país no qual há deficiência crônica de suprimento desses serviços), a incerteza gerada sobre o fluxo de rendimentos dos servidores públicos pode ter efeito negativo sobre a demanda de consumo. </a:t>
            </a:r>
          </a:p>
          <a:p>
            <a:pPr lvl="1" algn="just"/>
            <a:r>
              <a:rPr lang="pt-BR" sz="1800" dirty="0"/>
              <a:t>Considerando o conceito de governo geral, o setor de administração pública pagou em 2018 um valor de R$ 220 bilhões de salários, o que corresponde ao 12% dos salários pagos no Brasil, valor esse que se situa entre 15 a 20%, em estados como Tocantins, Sergipe, Paraíba, Goiás e Amazonas, chegando a 34% no Distrito Federal (Domingues et al, 2020). </a:t>
            </a:r>
          </a:p>
          <a:p>
            <a:pPr lvl="1" algn="just"/>
            <a:r>
              <a:rPr lang="pt-BR" sz="1800" dirty="0"/>
              <a:t>Efeito Poupança </a:t>
            </a:r>
            <a:r>
              <a:rPr lang="pt-BR" sz="1800" dirty="0" err="1"/>
              <a:t>Precaucional</a:t>
            </a:r>
            <a:r>
              <a:rPr lang="pt-BR" sz="1800" dirty="0"/>
              <a:t> (</a:t>
            </a:r>
            <a:r>
              <a:rPr lang="pt-BR" sz="1800" dirty="0" err="1"/>
              <a:t>Dreze</a:t>
            </a:r>
            <a:r>
              <a:rPr lang="pt-BR" sz="1800" dirty="0"/>
              <a:t> e Modigliani, 1972): a incerteza sobre o fluxo de rendimentos leva a uma atitude de precaução por parte das famílias, a qual se materializa em redução preventiva de consumo (isso já pode estar acontecendo no Brasil!). </a:t>
            </a:r>
          </a:p>
        </p:txBody>
      </p:sp>
    </p:spTree>
    <p:extLst>
      <p:ext uri="{BB962C8B-B14F-4D97-AF65-F5344CB8AC3E}">
        <p14:creationId xmlns:p14="http://schemas.microsoft.com/office/powerpoint/2010/main" val="137678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1EC66B-0FA4-46FE-A9E0-3E6E7A84F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dirty="0"/>
              <a:t>Modelo de Equilíbrio Geral Computável do NEMEA/CEDEPLAR-UFMG</a:t>
            </a:r>
          </a:p>
        </p:txBody>
      </p:sp>
      <p:graphicFrame>
        <p:nvGraphicFramePr>
          <p:cNvPr id="14" name="Espaço Reservado para Conteúdo 2">
            <a:extLst>
              <a:ext uri="{FF2B5EF4-FFF2-40B4-BE49-F238E27FC236}">
                <a16:creationId xmlns:a16="http://schemas.microsoft.com/office/drawing/2014/main" id="{D16F9861-C794-4E52-9285-0FB23705501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5743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5591EC-624F-4B2E-AE1E-8B46CF6E3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t-BR" dirty="0"/>
              <a:t>Resultados da simulação </a:t>
            </a:r>
          </a:p>
        </p:txBody>
      </p:sp>
      <p:graphicFrame>
        <p:nvGraphicFramePr>
          <p:cNvPr id="13" name="Espaço Reservado para Conteúdo 2">
            <a:extLst>
              <a:ext uri="{FF2B5EF4-FFF2-40B4-BE49-F238E27FC236}">
                <a16:creationId xmlns:a16="http://schemas.microsoft.com/office/drawing/2014/main" id="{8812C754-2E05-422F-9FF6-A98E1C0C35B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7909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1419</TotalTime>
  <Words>1334</Words>
  <Application>Microsoft Office PowerPoint</Application>
  <PresentationFormat>Widescreen</PresentationFormat>
  <Paragraphs>59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do Office</vt:lpstr>
      <vt:lpstr>Emergência? De qual emergência estamos falando?</vt:lpstr>
      <vt:lpstr>Pontos em Debate</vt:lpstr>
      <vt:lpstr>Apresentação do PowerPoint</vt:lpstr>
      <vt:lpstr>Apresentação do PowerPoint</vt:lpstr>
      <vt:lpstr>Apresentação do PowerPoint</vt:lpstr>
      <vt:lpstr>Apresentação do PowerPoint</vt:lpstr>
      <vt:lpstr>Impactos da PEC 186 sobre o nível de atividade econômica </vt:lpstr>
      <vt:lpstr>Modelo de Equilíbrio Geral Computável do NEMEA/CEDEPLAR-UFMG</vt:lpstr>
      <vt:lpstr>Resultados da simulação </vt:lpstr>
      <vt:lpstr>Apresentação do PowerPoint</vt:lpstr>
      <vt:lpstr>A Despesa com Pessoal da União </vt:lpstr>
      <vt:lpstr>O Gasto com Pessoal Ativo da União </vt:lpstr>
      <vt:lpstr>Apresentação do PowerPoint</vt:lpstr>
      <vt:lpstr>Recomendação </vt:lpstr>
      <vt:lpstr>Contato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Jose Luis Oreiro</dc:creator>
  <cp:lastModifiedBy>Jose Luis Oreiro</cp:lastModifiedBy>
  <cp:revision>23</cp:revision>
  <dcterms:created xsi:type="dcterms:W3CDTF">2019-11-23T19:17:55Z</dcterms:created>
  <dcterms:modified xsi:type="dcterms:W3CDTF">2020-03-09T22:46:27Z</dcterms:modified>
</cp:coreProperties>
</file>