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4" r:id="rId3"/>
    <p:sldId id="285" r:id="rId4"/>
    <p:sldId id="258" r:id="rId5"/>
    <p:sldId id="259" r:id="rId6"/>
    <p:sldId id="260" r:id="rId7"/>
    <p:sldId id="286" r:id="rId8"/>
    <p:sldId id="261" r:id="rId9"/>
    <p:sldId id="292" r:id="rId10"/>
    <p:sldId id="287" r:id="rId11"/>
    <p:sldId id="300" r:id="rId12"/>
    <p:sldId id="303" r:id="rId13"/>
    <p:sldId id="304" r:id="rId14"/>
    <p:sldId id="291" r:id="rId15"/>
    <p:sldId id="302" r:id="rId16"/>
    <p:sldId id="289" r:id="rId17"/>
    <p:sldId id="290" r:id="rId18"/>
    <p:sldId id="295" r:id="rId19"/>
    <p:sldId id="293" r:id="rId20"/>
    <p:sldId id="296" r:id="rId21"/>
    <p:sldId id="294" r:id="rId22"/>
    <p:sldId id="305" r:id="rId23"/>
    <p:sldId id="306" r:id="rId24"/>
    <p:sldId id="301" r:id="rId25"/>
    <p:sldId id="283" r:id="rId26"/>
    <p:sldId id="29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19DBC-EDF0-C641-AE20-F1D075D0B0AB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9D3A5-C875-C04B-A491-2C8C6E94EEC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96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7D734-19EA-6446-B446-DA8C3C91F0EC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057F9-B29B-E543-97D8-65E5115DCBF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39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057F9-B29B-E543-97D8-65E5115DCB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88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770024" y="2037925"/>
            <a:ext cx="5566796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1"/>
                </a:solidFill>
              </a:rPr>
              <a:t>A Missão da EBC na Comunicação Pública do país</a:t>
            </a:r>
            <a:endParaRPr lang="pt-BR" sz="3600" dirty="0">
              <a:solidFill>
                <a:schemeClr val="accent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76854" y="5245607"/>
            <a:ext cx="6347055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dirty="0" err="1" smtClean="0"/>
              <a:t>Akemi</a:t>
            </a:r>
            <a:r>
              <a:rPr lang="pt-BR" dirty="0" smtClean="0"/>
              <a:t> </a:t>
            </a:r>
            <a:r>
              <a:rPr lang="pt-BR" dirty="0" err="1" smtClean="0"/>
              <a:t>Nitahara</a:t>
            </a:r>
            <a:endParaRPr lang="pt-BR" dirty="0" smtClean="0"/>
          </a:p>
          <a:p>
            <a:pPr algn="ctr">
              <a:lnSpc>
                <a:spcPct val="130000"/>
              </a:lnSpc>
            </a:pPr>
            <a:r>
              <a:rPr lang="pt-BR" dirty="0" err="1" smtClean="0"/>
              <a:t>R</a:t>
            </a:r>
            <a:r>
              <a:rPr lang="en-US" dirty="0" err="1" smtClean="0"/>
              <a:t>i</a:t>
            </a:r>
            <a:r>
              <a:rPr lang="pt-BR" dirty="0" smtClean="0"/>
              <a:t>o de Janeiro, 8 de agosto de 2016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333269" y="193113"/>
            <a:ext cx="6434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/>
              <a:t>Congresso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Nacional</a:t>
            </a:r>
            <a:r>
              <a:rPr lang="en-US" sz="2400" b="1" dirty="0" smtClean="0"/>
              <a:t> </a:t>
            </a:r>
            <a:endParaRPr lang="en-US" sz="2400" b="1" dirty="0"/>
          </a:p>
          <a:p>
            <a:pPr algn="ctr"/>
            <a:r>
              <a:rPr lang="en-US" sz="2400" b="1" dirty="0" err="1" smtClean="0"/>
              <a:t>Conselho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Comunicação</a:t>
            </a:r>
            <a:r>
              <a:rPr lang="en-US" sz="2400" b="1" dirty="0" smtClean="0"/>
              <a:t> Social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2122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38122"/>
          </a:xfrm>
        </p:spPr>
        <p:txBody>
          <a:bodyPr/>
          <a:lstStyle/>
          <a:p>
            <a:r>
              <a:rPr lang="en-US" dirty="0" err="1" smtClean="0"/>
              <a:t>Objetivos</a:t>
            </a:r>
            <a:r>
              <a:rPr lang="en-US" dirty="0" smtClean="0"/>
              <a:t> (Art. 3</a:t>
            </a:r>
            <a:r>
              <a:rPr lang="en-US" baseline="30000" dirty="0" smtClean="0"/>
              <a:t>o</a:t>
            </a:r>
            <a:r>
              <a:rPr lang="en-US" dirty="0" smtClean="0"/>
              <a:t>):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26" y="1086908"/>
            <a:ext cx="8789158" cy="5330329"/>
          </a:xfrm>
        </p:spPr>
        <p:txBody>
          <a:bodyPr>
            <a:noAutofit/>
          </a:bodyPr>
          <a:lstStyle/>
          <a:p>
            <a:pPr lvl="1"/>
            <a:r>
              <a:rPr lang="pt-BR" sz="1400" dirty="0" err="1" smtClean="0"/>
              <a:t>I</a:t>
            </a:r>
            <a:r>
              <a:rPr lang="pt-BR" sz="1400" dirty="0" smtClean="0"/>
              <a:t> </a:t>
            </a:r>
            <a:r>
              <a:rPr lang="pt-BR" sz="1400" dirty="0"/>
              <a:t>- oferecer mecanismos para </a:t>
            </a:r>
            <a:r>
              <a:rPr lang="pt-BR" sz="1400" b="1" dirty="0"/>
              <a:t>debate público </a:t>
            </a:r>
            <a:r>
              <a:rPr lang="pt-BR" sz="1400" dirty="0"/>
              <a:t>acerca de temas de relevância nacional e internacional</a:t>
            </a:r>
            <a:r>
              <a:rPr lang="pt-BR" sz="1400" dirty="0" smtClean="0"/>
              <a:t>;</a:t>
            </a:r>
          </a:p>
          <a:p>
            <a:pPr lvl="1"/>
            <a:r>
              <a:rPr lang="pt-BR" sz="1400" dirty="0"/>
              <a:t>II - desenvolver a </a:t>
            </a:r>
            <a:r>
              <a:rPr lang="pt-BR" sz="1400" b="1" dirty="0"/>
              <a:t>consciência crítica do cidadão</a:t>
            </a:r>
            <a:r>
              <a:rPr lang="pt-BR" sz="1400" dirty="0"/>
              <a:t>, mediante programação educativa, artística, cultural, informativa, científica e promotora de </a:t>
            </a:r>
            <a:r>
              <a:rPr lang="pt-BR" sz="1400" dirty="0" smtClean="0"/>
              <a:t>cidadania;</a:t>
            </a:r>
          </a:p>
          <a:p>
            <a:pPr lvl="1"/>
            <a:r>
              <a:rPr lang="pt-BR" sz="1400" dirty="0"/>
              <a:t>III - fomentar a </a:t>
            </a:r>
            <a:r>
              <a:rPr lang="pt-BR" sz="1400" b="1" dirty="0"/>
              <a:t>construção da cidadania, a consolidação da democracia e a participação na sociedade</a:t>
            </a:r>
            <a:r>
              <a:rPr lang="pt-BR" sz="1400" dirty="0"/>
              <a:t>, garantindo o direito à informação, à livre expressão do pensamento, à criação e à comunicação</a:t>
            </a:r>
            <a:r>
              <a:rPr lang="pt-BR" sz="1400" dirty="0" smtClean="0"/>
              <a:t>;</a:t>
            </a:r>
          </a:p>
          <a:p>
            <a:pPr lvl="1"/>
            <a:r>
              <a:rPr lang="pt-BR" sz="1400" dirty="0"/>
              <a:t>IV - cooperar com os processos educacionais e de formação do cidadão</a:t>
            </a:r>
            <a:r>
              <a:rPr lang="pt-BR" sz="1400" dirty="0" smtClean="0"/>
              <a:t>;</a:t>
            </a:r>
          </a:p>
          <a:p>
            <a:pPr lvl="1"/>
            <a:r>
              <a:rPr lang="pt-BR" sz="1400" dirty="0"/>
              <a:t>V - </a:t>
            </a:r>
            <a:r>
              <a:rPr lang="pt-BR" sz="1400" b="1" dirty="0"/>
              <a:t>apoiar processos de inclusão social e socialização da produção de conhecimento </a:t>
            </a:r>
            <a:r>
              <a:rPr lang="pt-BR" sz="1400" dirty="0"/>
              <a:t>garantindo espaços para exibição de produções </a:t>
            </a:r>
            <a:r>
              <a:rPr lang="pt-BR" sz="1400" dirty="0" smtClean="0"/>
              <a:t>regionais </a:t>
            </a:r>
            <a:r>
              <a:rPr lang="pt-BR" sz="1400" dirty="0"/>
              <a:t>e independentes</a:t>
            </a:r>
            <a:r>
              <a:rPr lang="pt-BR" sz="1400" dirty="0" smtClean="0"/>
              <a:t>;</a:t>
            </a:r>
          </a:p>
          <a:p>
            <a:pPr lvl="1"/>
            <a:r>
              <a:rPr lang="pt-BR" sz="1400" dirty="0"/>
              <a:t>VI - </a:t>
            </a:r>
            <a:r>
              <a:rPr lang="pt-BR" sz="1400" b="1" dirty="0"/>
              <a:t>buscar excelência em conteúdos e linguagens e desenvolver formatos criativos e inovadores, </a:t>
            </a:r>
            <a:r>
              <a:rPr lang="pt-BR" sz="1400" dirty="0"/>
              <a:t>constituindo-se em centro de inovação e formação de talentos</a:t>
            </a:r>
            <a:r>
              <a:rPr lang="pt-BR" sz="1400" dirty="0" smtClean="0"/>
              <a:t>;</a:t>
            </a:r>
          </a:p>
          <a:p>
            <a:pPr lvl="1"/>
            <a:r>
              <a:rPr lang="pt-BR" sz="1400" dirty="0"/>
              <a:t>VII - direcionar sua produção e programação pelas finalidades educativas, artísticas, culturais, informativas, científicas e promotoras da cidadania, sem com isso retirar seu caráter competitivo na busca do interesse do maior número de ouvintes ou telespectadores; </a:t>
            </a:r>
            <a:endParaRPr lang="pt-BR" sz="1400" dirty="0" smtClean="0"/>
          </a:p>
          <a:p>
            <a:pPr lvl="1"/>
            <a:r>
              <a:rPr lang="pt-BR" sz="1400" dirty="0"/>
              <a:t>VIII - promover parcerias e </a:t>
            </a:r>
            <a:r>
              <a:rPr lang="pt-BR" sz="1400" b="1" dirty="0"/>
              <a:t>fomentar produção audiovisual nacional</a:t>
            </a:r>
            <a:r>
              <a:rPr lang="pt-BR" sz="1400" dirty="0"/>
              <a:t>, contribuindo para a expansão de sua produção e difusão; </a:t>
            </a:r>
            <a:r>
              <a:rPr lang="pt-BR" sz="1400" dirty="0" smtClean="0"/>
              <a:t>e</a:t>
            </a:r>
          </a:p>
          <a:p>
            <a:pPr lvl="1"/>
            <a:r>
              <a:rPr lang="pt-BR" sz="1400" dirty="0"/>
              <a:t>IX - estimular a produção e garantir a veiculação, inclusive na rede mundial de computadores, de conteúdos interativos, especialmente aqueles voltados para a universalização da prestação de serviços públicos</a:t>
            </a:r>
            <a:r>
              <a:rPr lang="pt-BR" sz="1400" dirty="0" smtClean="0"/>
              <a:t>.</a:t>
            </a:r>
          </a:p>
          <a:p>
            <a:pPr lvl="1"/>
            <a:r>
              <a:rPr lang="pt-BR" sz="1400" dirty="0"/>
              <a:t>Parágrafo único.  </a:t>
            </a:r>
            <a:r>
              <a:rPr lang="pt-BR" sz="1400" b="1" dirty="0"/>
              <a:t>É vedada qualquer forma de proselitismo na programação</a:t>
            </a:r>
            <a:r>
              <a:rPr lang="pt-BR" sz="1400" dirty="0"/>
              <a:t>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62781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27262"/>
          </a:xfrm>
        </p:spPr>
        <p:txBody>
          <a:bodyPr/>
          <a:lstStyle/>
          <a:p>
            <a:r>
              <a:rPr lang="en-US" dirty="0" err="1" smtClean="0"/>
              <a:t>Autonomia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Mandato</a:t>
            </a:r>
            <a:r>
              <a:rPr lang="en-US" dirty="0" smtClean="0"/>
              <a:t> do </a:t>
            </a:r>
            <a:r>
              <a:rPr lang="en-US" dirty="0" err="1" smtClean="0"/>
              <a:t>diretor-presidente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coincidente</a:t>
            </a:r>
            <a:r>
              <a:rPr lang="en-US" dirty="0" smtClean="0"/>
              <a:t> com o do </a:t>
            </a:r>
            <a:r>
              <a:rPr lang="en-US" dirty="0" err="1" smtClean="0"/>
              <a:t>presidente</a:t>
            </a:r>
            <a:r>
              <a:rPr lang="en-US" dirty="0" smtClean="0"/>
              <a:t> da </a:t>
            </a:r>
            <a:r>
              <a:rPr lang="en-US" dirty="0" err="1" smtClean="0"/>
              <a:t>república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Ouvidoria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Conselho</a:t>
            </a:r>
            <a:r>
              <a:rPr lang="en-US" dirty="0" smtClean="0"/>
              <a:t> </a:t>
            </a:r>
            <a:r>
              <a:rPr lang="en-US" dirty="0" err="1" smtClean="0"/>
              <a:t>Curador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Independência</a:t>
            </a:r>
            <a:r>
              <a:rPr lang="en-US" dirty="0" smtClean="0"/>
              <a:t> editorial do </a:t>
            </a:r>
            <a:r>
              <a:rPr lang="en-US" dirty="0" err="1" smtClean="0"/>
              <a:t>governo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produção</a:t>
            </a:r>
            <a:r>
              <a:rPr lang="en-US" dirty="0" smtClean="0"/>
              <a:t> e </a:t>
            </a:r>
            <a:r>
              <a:rPr lang="en-US" dirty="0" err="1" smtClean="0"/>
              <a:t>distribuição</a:t>
            </a:r>
            <a:r>
              <a:rPr lang="en-US" dirty="0" smtClean="0"/>
              <a:t> de </a:t>
            </a:r>
            <a:r>
              <a:rPr lang="en-US" dirty="0" err="1" smtClean="0"/>
              <a:t>conteúdo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91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81302"/>
          </a:xfrm>
        </p:spPr>
        <p:txBody>
          <a:bodyPr/>
          <a:lstStyle/>
          <a:p>
            <a:r>
              <a:rPr lang="en-US" dirty="0" err="1" smtClean="0"/>
              <a:t>Autonomia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370532"/>
            <a:ext cx="8042276" cy="4749486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/>
              <a:t>Financiamento</a:t>
            </a:r>
            <a:r>
              <a:rPr lang="en-US" dirty="0" smtClean="0"/>
              <a:t> </a:t>
            </a:r>
            <a:r>
              <a:rPr lang="en-US" dirty="0" err="1" smtClean="0"/>
              <a:t>majoritário</a:t>
            </a:r>
            <a:r>
              <a:rPr lang="en-US" dirty="0" smtClean="0"/>
              <a:t> da </a:t>
            </a:r>
            <a:r>
              <a:rPr lang="en-US" dirty="0" err="1" smtClean="0"/>
              <a:t>União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Vinculação</a:t>
            </a:r>
            <a:r>
              <a:rPr lang="en-US" dirty="0" smtClean="0"/>
              <a:t> </a:t>
            </a:r>
            <a:r>
              <a:rPr lang="en-US" dirty="0" err="1" smtClean="0"/>
              <a:t>direta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Secretaria</a:t>
            </a:r>
            <a:r>
              <a:rPr lang="en-US" dirty="0" smtClean="0"/>
              <a:t> de </a:t>
            </a:r>
            <a:r>
              <a:rPr lang="en-US" dirty="0" err="1" smtClean="0"/>
              <a:t>Comunicação</a:t>
            </a:r>
            <a:r>
              <a:rPr lang="en-US" dirty="0" smtClean="0"/>
              <a:t> da </a:t>
            </a:r>
            <a:r>
              <a:rPr lang="en-US" dirty="0" err="1" smtClean="0"/>
              <a:t>presidência</a:t>
            </a:r>
            <a:r>
              <a:rPr lang="en-US" dirty="0" smtClean="0"/>
              <a:t> da </a:t>
            </a:r>
            <a:r>
              <a:rPr lang="en-US" dirty="0" err="1" smtClean="0"/>
              <a:t>República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Consad</a:t>
            </a:r>
            <a:r>
              <a:rPr lang="en-US" dirty="0" smtClean="0"/>
              <a:t> </a:t>
            </a:r>
            <a:r>
              <a:rPr lang="en-US" dirty="0" err="1" smtClean="0"/>
              <a:t>composto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maioria</a:t>
            </a:r>
            <a:r>
              <a:rPr lang="en-US" dirty="0" smtClean="0"/>
              <a:t> de </a:t>
            </a:r>
            <a:r>
              <a:rPr lang="en-US" dirty="0" err="1" smtClean="0"/>
              <a:t>membros</a:t>
            </a:r>
            <a:r>
              <a:rPr lang="en-US" dirty="0" smtClean="0"/>
              <a:t> do </a:t>
            </a:r>
            <a:r>
              <a:rPr lang="en-US" dirty="0" err="1" smtClean="0"/>
              <a:t>governo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Secom;</a:t>
            </a:r>
          </a:p>
          <a:p>
            <a:pPr lvl="1"/>
            <a:r>
              <a:rPr lang="en-US" dirty="0" smtClean="0"/>
              <a:t>MPOG;</a:t>
            </a:r>
          </a:p>
          <a:p>
            <a:pPr lvl="1"/>
            <a:r>
              <a:rPr lang="en-US" dirty="0" err="1" smtClean="0"/>
              <a:t>MiniCom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Diretor-presidente</a:t>
            </a:r>
            <a:r>
              <a:rPr lang="en-US" dirty="0" smtClean="0"/>
              <a:t> da EBC;</a:t>
            </a:r>
          </a:p>
          <a:p>
            <a:pPr lvl="1"/>
            <a:r>
              <a:rPr lang="en-US" dirty="0" err="1" smtClean="0"/>
              <a:t>Representante</a:t>
            </a:r>
            <a:r>
              <a:rPr lang="en-US" dirty="0" smtClean="0"/>
              <a:t> dos </a:t>
            </a:r>
            <a:r>
              <a:rPr lang="en-US" dirty="0" err="1" smtClean="0"/>
              <a:t>funcionários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39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5"/>
            <a:ext cx="8042276" cy="1492625"/>
          </a:xfrm>
        </p:spPr>
        <p:txBody>
          <a:bodyPr/>
          <a:lstStyle/>
          <a:p>
            <a:r>
              <a:rPr lang="en-US" dirty="0" err="1" smtClean="0"/>
              <a:t>Seminário</a:t>
            </a:r>
            <a:r>
              <a:rPr lang="en-US" dirty="0" smtClean="0"/>
              <a:t> </a:t>
            </a:r>
            <a:r>
              <a:rPr lang="en-US" dirty="0" err="1" smtClean="0"/>
              <a:t>Modelo</a:t>
            </a:r>
            <a:r>
              <a:rPr lang="en-US" dirty="0" smtClean="0"/>
              <a:t> </a:t>
            </a:r>
            <a:r>
              <a:rPr lang="en-US" dirty="0" err="1" smtClean="0"/>
              <a:t>Institucional</a:t>
            </a:r>
            <a:r>
              <a:rPr lang="en-US" dirty="0" smtClean="0"/>
              <a:t> – </a:t>
            </a:r>
            <a:r>
              <a:rPr lang="en-US" dirty="0" err="1" smtClean="0"/>
              <a:t>agosto</a:t>
            </a:r>
            <a:r>
              <a:rPr lang="en-US" dirty="0" smtClean="0"/>
              <a:t>/2015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762321"/>
            <a:ext cx="8042276" cy="4884586"/>
          </a:xfrm>
        </p:spPr>
        <p:txBody>
          <a:bodyPr>
            <a:normAutofit/>
          </a:bodyPr>
          <a:lstStyle/>
          <a:p>
            <a:r>
              <a:rPr lang="en-US" dirty="0" err="1" smtClean="0"/>
              <a:t>Propostas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aumentar</a:t>
            </a:r>
            <a:r>
              <a:rPr lang="en-US" dirty="0" smtClean="0"/>
              <a:t> a </a:t>
            </a:r>
            <a:r>
              <a:rPr lang="en-US" dirty="0" err="1" smtClean="0"/>
              <a:t>autonomia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Diferenciação</a:t>
            </a:r>
            <a:r>
              <a:rPr lang="en-US" dirty="0" smtClean="0"/>
              <a:t> visual e </a:t>
            </a:r>
            <a:r>
              <a:rPr lang="en-US" dirty="0" err="1" smtClean="0"/>
              <a:t>estrutural</a:t>
            </a:r>
            <a:r>
              <a:rPr lang="en-US" dirty="0" smtClean="0"/>
              <a:t> da EBC </a:t>
            </a:r>
            <a:r>
              <a:rPr lang="en-US" dirty="0" err="1" smtClean="0"/>
              <a:t>Serviços</a:t>
            </a:r>
            <a:r>
              <a:rPr lang="en-US" dirty="0" smtClean="0"/>
              <a:t> (NBR e </a:t>
            </a:r>
            <a:r>
              <a:rPr lang="en-US" dirty="0" err="1" smtClean="0"/>
              <a:t>Voz</a:t>
            </a:r>
            <a:r>
              <a:rPr lang="en-US" dirty="0" smtClean="0"/>
              <a:t> do </a:t>
            </a:r>
            <a:r>
              <a:rPr lang="en-US" dirty="0" err="1" smtClean="0"/>
              <a:t>Brasil</a:t>
            </a:r>
            <a:r>
              <a:rPr lang="en-US" dirty="0" smtClean="0"/>
              <a:t>);</a:t>
            </a:r>
          </a:p>
          <a:p>
            <a:pPr lvl="1"/>
            <a:r>
              <a:rPr lang="en-US" dirty="0" err="1" smtClean="0"/>
              <a:t>Ampliar</a:t>
            </a:r>
            <a:r>
              <a:rPr lang="en-US" dirty="0" smtClean="0"/>
              <a:t> o debate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comunicação</a:t>
            </a:r>
            <a:r>
              <a:rPr lang="en-US" dirty="0" smtClean="0"/>
              <a:t> </a:t>
            </a:r>
            <a:r>
              <a:rPr lang="en-US" dirty="0" err="1" smtClean="0"/>
              <a:t>pública</a:t>
            </a:r>
            <a:r>
              <a:rPr lang="en-US" dirty="0" smtClean="0"/>
              <a:t> com a </a:t>
            </a:r>
            <a:r>
              <a:rPr lang="en-US" dirty="0" err="1" smtClean="0"/>
              <a:t>sociedade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Participação</a:t>
            </a:r>
            <a:r>
              <a:rPr lang="en-US" dirty="0" smtClean="0"/>
              <a:t> social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escolha</a:t>
            </a:r>
            <a:r>
              <a:rPr lang="en-US" dirty="0" smtClean="0"/>
              <a:t> do </a:t>
            </a:r>
            <a:r>
              <a:rPr lang="en-US" dirty="0" err="1" smtClean="0"/>
              <a:t>diretor-presidente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Critérios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ocupação</a:t>
            </a:r>
            <a:r>
              <a:rPr lang="en-US" dirty="0" smtClean="0"/>
              <a:t> de cargos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funcionários</a:t>
            </a:r>
            <a:r>
              <a:rPr lang="en-US" dirty="0" smtClean="0"/>
              <a:t> do </a:t>
            </a:r>
            <a:r>
              <a:rPr lang="en-US" dirty="0" err="1" smtClean="0"/>
              <a:t>quadro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Quarentena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ex-</a:t>
            </a:r>
            <a:r>
              <a:rPr lang="en-US" dirty="0" err="1" smtClean="0"/>
              <a:t>ocupantes</a:t>
            </a:r>
            <a:r>
              <a:rPr lang="en-US" dirty="0" smtClean="0"/>
              <a:t> de cargos </a:t>
            </a:r>
            <a:r>
              <a:rPr lang="en-US" dirty="0" err="1" smtClean="0"/>
              <a:t>comissionados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Secom (</a:t>
            </a:r>
            <a:r>
              <a:rPr lang="en-US" dirty="0" err="1" smtClean="0"/>
              <a:t>evitar</a:t>
            </a:r>
            <a:r>
              <a:rPr lang="en-US" dirty="0" smtClean="0"/>
              <a:t> a </a:t>
            </a:r>
            <a:r>
              <a:rPr lang="en-US" dirty="0" err="1" smtClean="0"/>
              <a:t>porta-giratória</a:t>
            </a:r>
            <a:r>
              <a:rPr lang="en-US" dirty="0" smtClean="0"/>
              <a:t>);</a:t>
            </a:r>
          </a:p>
          <a:p>
            <a:pPr lvl="1"/>
            <a:r>
              <a:rPr lang="en-US" dirty="0" err="1" smtClean="0"/>
              <a:t>Desvinculação</a:t>
            </a:r>
            <a:r>
              <a:rPr lang="en-US" dirty="0" smtClean="0"/>
              <a:t> da Secom (</a:t>
            </a:r>
            <a:r>
              <a:rPr lang="en-US" dirty="0" err="1" smtClean="0"/>
              <a:t>Cultura</a:t>
            </a:r>
            <a:r>
              <a:rPr lang="en-US" dirty="0" smtClean="0"/>
              <a:t>? </a:t>
            </a:r>
            <a:r>
              <a:rPr lang="en-US" dirty="0" err="1" smtClean="0"/>
              <a:t>Educação</a:t>
            </a:r>
            <a:r>
              <a:rPr lang="en-US" dirty="0" smtClean="0"/>
              <a:t>? </a:t>
            </a:r>
            <a:r>
              <a:rPr lang="en-US" dirty="0" err="1" smtClean="0"/>
              <a:t>Fundação</a:t>
            </a:r>
            <a:r>
              <a:rPr lang="en-US" dirty="0" smtClean="0"/>
              <a:t>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73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139068"/>
          </a:xfrm>
        </p:spPr>
        <p:txBody>
          <a:bodyPr/>
          <a:lstStyle/>
          <a:p>
            <a:r>
              <a:rPr lang="en-US" dirty="0" err="1" smtClean="0"/>
              <a:t>Financiamento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pt-BR" dirty="0" smtClean="0"/>
              <a:t>Dotação orçamentárias da União; </a:t>
            </a:r>
          </a:p>
          <a:p>
            <a:pPr lvl="1"/>
            <a:r>
              <a:rPr lang="pt-BR" dirty="0" smtClean="0"/>
              <a:t>Publicidade institucional;</a:t>
            </a:r>
          </a:p>
          <a:p>
            <a:pPr lvl="1"/>
            <a:r>
              <a:rPr lang="pt-BR" dirty="0" smtClean="0"/>
              <a:t>Distribuição da publicidade legal;</a:t>
            </a:r>
          </a:p>
          <a:p>
            <a:pPr lvl="1"/>
            <a:r>
              <a:rPr lang="pt-BR" dirty="0" smtClean="0"/>
              <a:t>Patrocínios culturais;</a:t>
            </a:r>
          </a:p>
          <a:p>
            <a:pPr lvl="1"/>
            <a:r>
              <a:rPr lang="pt-BR" dirty="0" smtClean="0"/>
              <a:t>Prestação de serviços;</a:t>
            </a:r>
          </a:p>
          <a:p>
            <a:pPr lvl="1"/>
            <a:r>
              <a:rPr lang="pt-BR" dirty="0" smtClean="0"/>
              <a:t>Doações, legados e subvenções;</a:t>
            </a:r>
          </a:p>
          <a:p>
            <a:pPr lvl="1"/>
            <a:r>
              <a:rPr lang="pt-BR" dirty="0" smtClean="0"/>
              <a:t>No mínimo, de 75% da arrecadação da Contribuição para o Fomento da Radiodifusão Pública, criada com a lei 11.652 e em questionamento na justiça.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14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94812"/>
          </a:xfrm>
        </p:spPr>
        <p:txBody>
          <a:bodyPr/>
          <a:lstStyle/>
          <a:p>
            <a:r>
              <a:rPr lang="en-US" dirty="0" err="1" smtClean="0"/>
              <a:t>Financiamento</a:t>
            </a:r>
            <a:endParaRPr lang="en-US" dirty="0"/>
          </a:p>
        </p:txBody>
      </p:sp>
      <p:pic>
        <p:nvPicPr>
          <p:cNvPr id="4" name="Content Placeholder 3" descr="Financiamento apresentação.pd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5" b="13995"/>
          <a:stretch>
            <a:fillRect/>
          </a:stretch>
        </p:blipFill>
        <p:spPr>
          <a:xfrm>
            <a:off x="177505" y="1310468"/>
            <a:ext cx="8778870" cy="4741213"/>
          </a:xfrm>
        </p:spPr>
      </p:pic>
    </p:spTree>
    <p:extLst>
      <p:ext uri="{BB962C8B-B14F-4D97-AF65-F5344CB8AC3E}">
        <p14:creationId xmlns:p14="http://schemas.microsoft.com/office/powerpoint/2010/main" val="198312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34210"/>
          </a:xfrm>
        </p:spPr>
        <p:txBody>
          <a:bodyPr/>
          <a:lstStyle/>
          <a:p>
            <a:r>
              <a:rPr lang="en-US" dirty="0" err="1" smtClean="0"/>
              <a:t>Conselho</a:t>
            </a:r>
            <a:r>
              <a:rPr lang="en-US" dirty="0" smtClean="0"/>
              <a:t> </a:t>
            </a:r>
            <a:r>
              <a:rPr lang="en-US" dirty="0" err="1" smtClean="0"/>
              <a:t>Curador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Zelar </a:t>
            </a:r>
            <a:r>
              <a:rPr lang="pt-BR" dirty="0"/>
              <a:t>pelos princípios e pela autonomia da </a:t>
            </a:r>
            <a:r>
              <a:rPr lang="pt-BR" dirty="0" smtClean="0"/>
              <a:t>EBC,</a:t>
            </a:r>
            <a:r>
              <a:rPr lang="pt-BR" dirty="0"/>
              <a:t> impedindo que haja ingerência indevida do Governo e do mercado sobre a programação e gestão da comunicação </a:t>
            </a:r>
            <a:r>
              <a:rPr lang="pt-BR" dirty="0" smtClean="0"/>
              <a:t>pública;</a:t>
            </a:r>
          </a:p>
          <a:p>
            <a:r>
              <a:rPr lang="pt-BR" dirty="0" smtClean="0"/>
              <a:t>Representar </a:t>
            </a:r>
            <a:r>
              <a:rPr lang="pt-BR" dirty="0"/>
              <a:t>os anseios da sociedade, em sua diversidade, na aprovação das diretrizes de conteúdo e do plano de trabalho da </a:t>
            </a:r>
            <a:r>
              <a:rPr lang="pt-BR" dirty="0" smtClean="0"/>
              <a:t>empresa;</a:t>
            </a:r>
          </a:p>
          <a:p>
            <a:r>
              <a:rPr lang="pt-BR" dirty="0" smtClean="0"/>
              <a:t>Fundamental </a:t>
            </a:r>
            <a:r>
              <a:rPr lang="pt-BR" dirty="0"/>
              <a:t>para que a EBC seja de fato </a:t>
            </a:r>
            <a:r>
              <a:rPr lang="pt-BR" dirty="0" smtClean="0"/>
              <a:t>pública</a:t>
            </a:r>
            <a:r>
              <a:rPr lang="pt-BR" dirty="0"/>
              <a:t>;</a:t>
            </a:r>
          </a:p>
          <a:p>
            <a:r>
              <a:rPr lang="pt-BR" dirty="0"/>
              <a:t>Para garantir que suas decisões sejam tomadas em nome do interesse público, a maior parte de seus membros representa a sociedade civil no colegiado e são escolhidos por meio de consulta </a:t>
            </a:r>
            <a:r>
              <a:rPr lang="pt-BR" dirty="0" smtClean="0"/>
              <a:t>pública;</a:t>
            </a:r>
          </a:p>
          <a:p>
            <a:r>
              <a:rPr lang="pt-BR" dirty="0" smtClean="0"/>
              <a:t>É a única instância com poder de destituir o diretor-presidente da EBC, caso sejam dados dois votos de desconfiança.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41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12844"/>
          </a:xfrm>
        </p:spPr>
        <p:txBody>
          <a:bodyPr/>
          <a:lstStyle/>
          <a:p>
            <a:r>
              <a:rPr lang="en-US" sz="4000" dirty="0" err="1"/>
              <a:t>Conselho</a:t>
            </a:r>
            <a:r>
              <a:rPr lang="en-US" sz="4000" dirty="0"/>
              <a:t> </a:t>
            </a:r>
            <a:r>
              <a:rPr lang="en-US" sz="4000" dirty="0" err="1"/>
              <a:t>Curador</a:t>
            </a:r>
            <a:r>
              <a:rPr lang="en-US" sz="4000" dirty="0"/>
              <a:t> – </a:t>
            </a:r>
            <a:r>
              <a:rPr lang="en-US" sz="4000" dirty="0" err="1"/>
              <a:t>membros</a:t>
            </a:r>
            <a:endParaRPr lang="en-US" sz="4000" dirty="0"/>
          </a:p>
        </p:txBody>
      </p:sp>
      <p:pic>
        <p:nvPicPr>
          <p:cNvPr id="11" name="Content Placeholder 10" descr="CC Enderson Araújo.jpe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4" t="9424" r="12071" b="9424"/>
          <a:stretch/>
        </p:blipFill>
        <p:spPr>
          <a:xfrm>
            <a:off x="569956" y="3332150"/>
            <a:ext cx="2105573" cy="1598595"/>
          </a:xfrm>
        </p:spPr>
      </p:pic>
      <p:pic>
        <p:nvPicPr>
          <p:cNvPr id="4" name="Picture 3" descr="CC Ana Veloso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5" b="27041"/>
          <a:stretch/>
        </p:blipFill>
        <p:spPr>
          <a:xfrm>
            <a:off x="566774" y="1234983"/>
            <a:ext cx="1477823" cy="1836470"/>
          </a:xfrm>
          <a:prstGeom prst="rect">
            <a:avLst/>
          </a:prstGeom>
        </p:spPr>
      </p:pic>
      <p:pic>
        <p:nvPicPr>
          <p:cNvPr id="5" name="Picture 4" descr="CC Claudio Lembo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821" y="1234983"/>
            <a:ext cx="1362882" cy="1836470"/>
          </a:xfrm>
          <a:prstGeom prst="rect">
            <a:avLst/>
          </a:prstGeom>
        </p:spPr>
      </p:pic>
      <p:pic>
        <p:nvPicPr>
          <p:cNvPr id="6" name="Picture 5" descr="CC Heloísa Starling.jpe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0" t="10786" r="11676"/>
          <a:stretch/>
        </p:blipFill>
        <p:spPr>
          <a:xfrm>
            <a:off x="3929423" y="1234983"/>
            <a:ext cx="1379778" cy="1836471"/>
          </a:xfrm>
          <a:prstGeom prst="rect">
            <a:avLst/>
          </a:prstGeom>
        </p:spPr>
      </p:pic>
      <p:pic>
        <p:nvPicPr>
          <p:cNvPr id="7" name="Picture 6" descr="CC Ima Vieira.jpe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720" y="5108926"/>
            <a:ext cx="1079143" cy="1501534"/>
          </a:xfrm>
          <a:prstGeom prst="rect">
            <a:avLst/>
          </a:prstGeom>
        </p:spPr>
      </p:pic>
      <p:pic>
        <p:nvPicPr>
          <p:cNvPr id="9" name="Picture 8" descr="CC Isaias Dias.jpe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0"/>
          <a:stretch/>
        </p:blipFill>
        <p:spPr>
          <a:xfrm>
            <a:off x="7278634" y="1200032"/>
            <a:ext cx="1379796" cy="1871421"/>
          </a:xfrm>
          <a:prstGeom prst="rect">
            <a:avLst/>
          </a:prstGeom>
        </p:spPr>
      </p:pic>
      <p:pic>
        <p:nvPicPr>
          <p:cNvPr id="12" name="Picture 11" descr="CC Joelzito Araujo.jpe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5" r="7046"/>
          <a:stretch/>
        </p:blipFill>
        <p:spPr>
          <a:xfrm>
            <a:off x="6828141" y="3332151"/>
            <a:ext cx="1829382" cy="1625314"/>
          </a:xfrm>
          <a:prstGeom prst="rect">
            <a:avLst/>
          </a:prstGeom>
        </p:spPr>
      </p:pic>
      <p:pic>
        <p:nvPicPr>
          <p:cNvPr id="13" name="Picture 12" descr="CC Mario Jakobskind.jpeg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7" r="13061"/>
          <a:stretch/>
        </p:blipFill>
        <p:spPr>
          <a:xfrm>
            <a:off x="4765718" y="3332151"/>
            <a:ext cx="1829384" cy="1625314"/>
          </a:xfrm>
          <a:prstGeom prst="rect">
            <a:avLst/>
          </a:prstGeom>
        </p:spPr>
      </p:pic>
      <p:pic>
        <p:nvPicPr>
          <p:cNvPr id="14" name="Picture 13" descr="CC Matsa.jpeg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1" r="16006"/>
          <a:stretch/>
        </p:blipFill>
        <p:spPr>
          <a:xfrm>
            <a:off x="2994594" y="3332151"/>
            <a:ext cx="1502033" cy="1598595"/>
          </a:xfrm>
          <a:prstGeom prst="rect">
            <a:avLst/>
          </a:prstGeom>
        </p:spPr>
      </p:pic>
      <p:pic>
        <p:nvPicPr>
          <p:cNvPr id="15" name="Picture 14" descr="CC Paulo Derengovski.jpeg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2" r="18608"/>
          <a:stretch/>
        </p:blipFill>
        <p:spPr>
          <a:xfrm>
            <a:off x="465088" y="5158470"/>
            <a:ext cx="1407910" cy="1451990"/>
          </a:xfrm>
          <a:prstGeom prst="rect">
            <a:avLst/>
          </a:prstGeom>
        </p:spPr>
      </p:pic>
      <p:pic>
        <p:nvPicPr>
          <p:cNvPr id="16" name="Picture 15" descr="CC Rosane Bertotti.jpe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760" y="5181771"/>
            <a:ext cx="1797287" cy="1428689"/>
          </a:xfrm>
          <a:prstGeom prst="rect">
            <a:avLst/>
          </a:prstGeom>
        </p:spPr>
      </p:pic>
      <p:pic>
        <p:nvPicPr>
          <p:cNvPr id="17" name="Picture 16" descr="CC Venicio Lima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435" y="5181771"/>
            <a:ext cx="1488718" cy="1428689"/>
          </a:xfrm>
          <a:prstGeom prst="rect">
            <a:avLst/>
          </a:prstGeom>
        </p:spPr>
      </p:pic>
      <p:pic>
        <p:nvPicPr>
          <p:cNvPr id="18" name="Picture 17" descr="CC Wagner Tiso.jpeg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4" t="4851" r="3373"/>
          <a:stretch/>
        </p:blipFill>
        <p:spPr>
          <a:xfrm>
            <a:off x="5802753" y="5160550"/>
            <a:ext cx="1592401" cy="1449909"/>
          </a:xfrm>
          <a:prstGeom prst="rect">
            <a:avLst/>
          </a:prstGeom>
        </p:spPr>
      </p:pic>
      <p:pic>
        <p:nvPicPr>
          <p:cNvPr id="19" name="Picture 18" descr="CC Takashi Tome.jpe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247" y="1200032"/>
            <a:ext cx="1423050" cy="189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1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19637"/>
          </a:xfrm>
        </p:spPr>
        <p:txBody>
          <a:bodyPr/>
          <a:lstStyle/>
          <a:p>
            <a:r>
              <a:rPr lang="en-US" sz="4000" dirty="0" err="1"/>
              <a:t>Conselho</a:t>
            </a:r>
            <a:r>
              <a:rPr lang="en-US" sz="4000" dirty="0"/>
              <a:t> </a:t>
            </a:r>
            <a:r>
              <a:rPr lang="en-US" sz="4000" dirty="0" err="1"/>
              <a:t>Curador</a:t>
            </a:r>
            <a:r>
              <a:rPr lang="en-US" sz="4000" dirty="0"/>
              <a:t> – </a:t>
            </a:r>
            <a:r>
              <a:rPr lang="en-US" sz="4000" dirty="0" err="1"/>
              <a:t>membros</a:t>
            </a:r>
            <a:endParaRPr lang="en-US" sz="4000" dirty="0"/>
          </a:p>
        </p:txBody>
      </p:sp>
      <p:pic>
        <p:nvPicPr>
          <p:cNvPr id="5" name="Content Placeholder 4" descr="CC Rita Freire.jpe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5" b="9495"/>
          <a:stretch>
            <a:fillRect/>
          </a:stretch>
        </p:blipFill>
        <p:spPr>
          <a:xfrm>
            <a:off x="724057" y="1246644"/>
            <a:ext cx="4012554" cy="2167064"/>
          </a:xfrm>
        </p:spPr>
      </p:pic>
      <p:pic>
        <p:nvPicPr>
          <p:cNvPr id="6" name="Picture 5" descr="CC Evelin Maciel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015" y="3742597"/>
            <a:ext cx="1771406" cy="2662113"/>
          </a:xfrm>
          <a:prstGeom prst="rect">
            <a:avLst/>
          </a:prstGeom>
        </p:spPr>
      </p:pic>
      <p:pic>
        <p:nvPicPr>
          <p:cNvPr id="7" name="Picture 6" descr="CC Ana Fleck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57" y="4638083"/>
            <a:ext cx="2355503" cy="1766627"/>
          </a:xfrm>
          <a:prstGeom prst="rect">
            <a:avLst/>
          </a:prstGeom>
        </p:spPr>
      </p:pic>
      <p:pic>
        <p:nvPicPr>
          <p:cNvPr id="8" name="Picture 7" descr="60 reunião CC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8" r="33517" b="19844"/>
          <a:stretch/>
        </p:blipFill>
        <p:spPr>
          <a:xfrm>
            <a:off x="6595099" y="1246644"/>
            <a:ext cx="1751218" cy="28791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95973" y="4734562"/>
            <a:ext cx="28131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Quatro</a:t>
            </a:r>
            <a:r>
              <a:rPr lang="en-US" dirty="0" smtClean="0"/>
              <a:t> </a:t>
            </a:r>
            <a:r>
              <a:rPr lang="en-US" dirty="0" err="1" smtClean="0"/>
              <a:t>ministros</a:t>
            </a:r>
            <a:r>
              <a:rPr lang="en-US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Cultura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Secom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Educação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Ciência</a:t>
            </a:r>
            <a:r>
              <a:rPr lang="en-US" dirty="0" smtClean="0"/>
              <a:t> e </a:t>
            </a:r>
            <a:r>
              <a:rPr lang="en-US" dirty="0" err="1" smtClean="0"/>
              <a:t>Tecnologia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40578" y="3727054"/>
            <a:ext cx="2585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Representantes</a:t>
            </a:r>
            <a:r>
              <a:rPr lang="en-US" dirty="0" smtClean="0"/>
              <a:t> do </a:t>
            </a:r>
            <a:r>
              <a:rPr lang="en-US" dirty="0" err="1" smtClean="0"/>
              <a:t>Senado</a:t>
            </a:r>
            <a:r>
              <a:rPr lang="en-US" dirty="0" smtClean="0"/>
              <a:t> e da </a:t>
            </a:r>
            <a:r>
              <a:rPr lang="en-US" dirty="0" err="1" smtClean="0"/>
              <a:t>Câmara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61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66626"/>
          </a:xfrm>
        </p:spPr>
        <p:txBody>
          <a:bodyPr/>
          <a:lstStyle/>
          <a:p>
            <a:r>
              <a:rPr lang="en-US" dirty="0" smtClean="0"/>
              <a:t>Manual de </a:t>
            </a:r>
            <a:r>
              <a:rPr lang="en-US" dirty="0" err="1" smtClean="0"/>
              <a:t>Jornalismo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596171"/>
            <a:ext cx="8042276" cy="4347429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“Somente a verdade”;</a:t>
            </a:r>
          </a:p>
          <a:p>
            <a:r>
              <a:rPr lang="pt-BR" dirty="0" smtClean="0"/>
              <a:t>Abertura à participação da sociedade;</a:t>
            </a:r>
          </a:p>
          <a:p>
            <a:r>
              <a:rPr lang="pt-BR" dirty="0" smtClean="0"/>
              <a:t>Construção coletiva, com participação de jornalistas de todas as mídias e consultores externos, além do Conselho Curador;</a:t>
            </a:r>
          </a:p>
          <a:p>
            <a:r>
              <a:rPr lang="pt-BR" dirty="0" smtClean="0"/>
              <a:t>Prioriza:</a:t>
            </a:r>
          </a:p>
          <a:p>
            <a:pPr lvl="1"/>
            <a:r>
              <a:rPr lang="pt-BR" dirty="0" smtClean="0"/>
              <a:t>direitos </a:t>
            </a:r>
            <a:r>
              <a:rPr lang="pt-BR" dirty="0"/>
              <a:t>humanos e minorias, mostrando histórias e dando voz a quem não tem na mídia </a:t>
            </a:r>
            <a:r>
              <a:rPr lang="pt-BR" dirty="0" smtClean="0"/>
              <a:t>comercial</a:t>
            </a:r>
            <a:r>
              <a:rPr lang="pt-BR" dirty="0"/>
              <a:t>;</a:t>
            </a:r>
            <a:endParaRPr lang="en-US" dirty="0" smtClean="0"/>
          </a:p>
          <a:p>
            <a:r>
              <a:rPr lang="pt-BR" dirty="0" smtClean="0"/>
              <a:t>Não entram:</a:t>
            </a:r>
          </a:p>
          <a:p>
            <a:pPr lvl="1"/>
            <a:r>
              <a:rPr lang="pt-BR" dirty="0" err="1" smtClean="0"/>
              <a:t>objetificação</a:t>
            </a:r>
            <a:r>
              <a:rPr lang="pt-BR" dirty="0" smtClean="0"/>
              <a:t> </a:t>
            </a:r>
            <a:r>
              <a:rPr lang="pt-BR" dirty="0"/>
              <a:t>da mulher, exploração da desgraça </a:t>
            </a:r>
            <a:r>
              <a:rPr lang="pt-BR" dirty="0" smtClean="0"/>
              <a:t>alheia, sensacionalismo.</a:t>
            </a:r>
            <a:endParaRPr lang="pt-B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57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81302"/>
          </a:xfrm>
        </p:spPr>
        <p:txBody>
          <a:bodyPr/>
          <a:lstStyle/>
          <a:p>
            <a:r>
              <a:rPr lang="en-US" dirty="0" err="1" smtClean="0"/>
              <a:t>Orgulho</a:t>
            </a:r>
            <a:r>
              <a:rPr lang="en-US" dirty="0" smtClean="0"/>
              <a:t> de </a:t>
            </a:r>
            <a:r>
              <a:rPr lang="en-US" dirty="0" err="1" smtClean="0"/>
              <a:t>ser</a:t>
            </a:r>
            <a:r>
              <a:rPr lang="en-US" dirty="0" smtClean="0"/>
              <a:t> EBC</a:t>
            </a:r>
            <a:endParaRPr lang="en-US" dirty="0"/>
          </a:p>
        </p:txBody>
      </p:sp>
      <p:pic>
        <p:nvPicPr>
          <p:cNvPr id="3" name="Fica EBC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4375" y="1600200"/>
            <a:ext cx="7710488" cy="4343400"/>
          </a:xfrm>
        </p:spPr>
      </p:pic>
    </p:spTree>
    <p:extLst>
      <p:ext uri="{BB962C8B-B14F-4D97-AF65-F5344CB8AC3E}">
        <p14:creationId xmlns:p14="http://schemas.microsoft.com/office/powerpoint/2010/main" val="234513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104116"/>
          </a:xfrm>
        </p:spPr>
        <p:txBody>
          <a:bodyPr/>
          <a:lstStyle/>
          <a:p>
            <a:r>
              <a:rPr lang="en-US" dirty="0" err="1" smtClean="0"/>
              <a:t>Prêmios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Caminhos da Reportagem </a:t>
            </a:r>
            <a:r>
              <a:rPr lang="en-US" dirty="0" smtClean="0"/>
              <a:t>–</a:t>
            </a:r>
            <a:r>
              <a:rPr lang="pt-BR" dirty="0" smtClean="0"/>
              <a:t> 47 prêmios em 6 anos;</a:t>
            </a:r>
            <a:endParaRPr lang="en-US" dirty="0"/>
          </a:p>
          <a:p>
            <a:r>
              <a:rPr lang="pt-BR" dirty="0"/>
              <a:t>O jornalismo de qualidade já ganhou diversos prêmios, para as equipes de todos os </a:t>
            </a:r>
            <a:r>
              <a:rPr lang="pt-BR" dirty="0" smtClean="0"/>
              <a:t>veículos:</a:t>
            </a:r>
          </a:p>
          <a:p>
            <a:pPr lvl="1"/>
            <a:r>
              <a:rPr lang="pt-BR" dirty="0" smtClean="0"/>
              <a:t>Allianz</a:t>
            </a:r>
            <a:r>
              <a:rPr lang="pt-BR" dirty="0"/>
              <a:t>, </a:t>
            </a:r>
            <a:r>
              <a:rPr lang="pt-BR" dirty="0" err="1"/>
              <a:t>Abraciclo</a:t>
            </a:r>
            <a:r>
              <a:rPr lang="pt-BR" dirty="0"/>
              <a:t>, Vladimir Herzog, Petrobras, Tim Lopes, HSBC/</a:t>
            </a:r>
            <a:r>
              <a:rPr lang="pt-BR" dirty="0" err="1"/>
              <a:t>Jornalista&amp;Cia</a:t>
            </a:r>
            <a:r>
              <a:rPr lang="pt-BR" dirty="0"/>
              <a:t>, </a:t>
            </a:r>
            <a:r>
              <a:rPr lang="pt-BR" dirty="0" smtClean="0"/>
              <a:t>AMB, Embratel, </a:t>
            </a:r>
            <a:r>
              <a:rPr lang="pt-BR" dirty="0" err="1" smtClean="0"/>
              <a:t>Anamatra</a:t>
            </a:r>
            <a:r>
              <a:rPr lang="pt-BR" dirty="0" smtClean="0"/>
              <a:t>, </a:t>
            </a:r>
            <a:r>
              <a:rPr lang="pt-BR" dirty="0" err="1" smtClean="0"/>
              <a:t>Abraciclo</a:t>
            </a:r>
            <a:r>
              <a:rPr lang="pt-BR" dirty="0" smtClean="0"/>
              <a:t>, Abdias Nascimento, FAP-DF, Sebrae, Violência de Gênero, Orgulho Autista, Líbero Badaró, Camélia da Liberdade, TAL.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363781" y="6414448"/>
            <a:ext cx="4780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/>
              <a:t>http://www.ebc.com.br/institucional/sobre-a-ebc/premios-0</a:t>
            </a:r>
            <a:endParaRPr lang="en-US" sz="1400" dirty="0"/>
          </a:p>
          <a:p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92810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7"/>
            <a:ext cx="8042276" cy="986732"/>
          </a:xfrm>
        </p:spPr>
        <p:txBody>
          <a:bodyPr/>
          <a:lstStyle/>
          <a:p>
            <a:r>
              <a:rPr lang="en-US" dirty="0" err="1" smtClean="0"/>
              <a:t>Relevância</a:t>
            </a:r>
            <a:r>
              <a:rPr lang="en-US" dirty="0" smtClean="0"/>
              <a:t> e </a:t>
            </a:r>
            <a:r>
              <a:rPr lang="en-US" dirty="0" err="1" smtClean="0"/>
              <a:t>diferencial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69937"/>
            <a:ext cx="8042276" cy="4673664"/>
          </a:xfrm>
        </p:spPr>
        <p:txBody>
          <a:bodyPr>
            <a:noAutofit/>
          </a:bodyPr>
          <a:lstStyle/>
          <a:p>
            <a:r>
              <a:rPr lang="pt-BR" sz="1800" dirty="0" smtClean="0"/>
              <a:t>Portal EBC</a:t>
            </a:r>
          </a:p>
          <a:p>
            <a:pPr lvl="1"/>
            <a:r>
              <a:rPr lang="pt-BR" sz="1600" dirty="0" smtClean="0"/>
              <a:t>3 milhões de usuários únicos por mês;</a:t>
            </a:r>
          </a:p>
          <a:p>
            <a:pPr lvl="1"/>
            <a:r>
              <a:rPr lang="pt-BR" sz="1600" dirty="0" smtClean="0"/>
              <a:t>100 mil visitantes por dia, pico de 730 mil no dia </a:t>
            </a:r>
            <a:r>
              <a:rPr lang="pt-BR" sz="1600" dirty="0"/>
              <a:t>votação da admissibilidade do impeachment na </a:t>
            </a:r>
            <a:r>
              <a:rPr lang="pt-BR" sz="1600" dirty="0" smtClean="0"/>
              <a:t>Câmara;</a:t>
            </a:r>
          </a:p>
          <a:p>
            <a:pPr lvl="1"/>
            <a:r>
              <a:rPr lang="pt-BR" sz="1600" dirty="0" smtClean="0"/>
              <a:t>Site TV Brasil com 10 mil visitantes por dia, sobe para 50 mil em manifestações e chegou a 578 mil no dia do impeachment.</a:t>
            </a:r>
          </a:p>
          <a:p>
            <a:r>
              <a:rPr lang="pt-BR" sz="1800" dirty="0" err="1" smtClean="0"/>
              <a:t>Radioagência</a:t>
            </a:r>
            <a:r>
              <a:rPr lang="pt-BR" sz="1800" dirty="0" smtClean="0"/>
              <a:t> distribui gratuitamente conteúdo jornalístico em áudio para milhares </a:t>
            </a:r>
            <a:r>
              <a:rPr lang="pt-BR" sz="1800" dirty="0"/>
              <a:t>de rádios em todo o </a:t>
            </a:r>
            <a:r>
              <a:rPr lang="pt-BR" sz="1800" dirty="0" smtClean="0"/>
              <a:t>Brasil:</a:t>
            </a:r>
          </a:p>
          <a:p>
            <a:pPr lvl="1"/>
            <a:r>
              <a:rPr lang="pt-BR" sz="1600" dirty="0"/>
              <a:t>2</a:t>
            </a:r>
            <a:r>
              <a:rPr lang="pt-BR" sz="1600" dirty="0" smtClean="0"/>
              <a:t> mil rádios cadastradas;</a:t>
            </a:r>
          </a:p>
          <a:p>
            <a:pPr lvl="1"/>
            <a:r>
              <a:rPr lang="pt-BR" sz="1600" dirty="0" smtClean="0"/>
              <a:t>100 mil usuários únicos por mês.</a:t>
            </a:r>
            <a:endParaRPr lang="en-US" sz="1600" dirty="0"/>
          </a:p>
          <a:p>
            <a:r>
              <a:rPr lang="pt-BR" sz="1800" dirty="0" smtClean="0"/>
              <a:t>Agência </a:t>
            </a:r>
            <a:r>
              <a:rPr lang="pt-BR" sz="1800" dirty="0"/>
              <a:t>Brasil abastece de matérias e fotos milhares de jornais, sites e blogs pelo Brasil e pelo </a:t>
            </a:r>
            <a:r>
              <a:rPr lang="pt-BR" sz="1800" dirty="0" smtClean="0"/>
              <a:t>mundo:</a:t>
            </a:r>
          </a:p>
          <a:p>
            <a:pPr lvl="1"/>
            <a:r>
              <a:rPr lang="pt-BR" sz="1600" dirty="0" smtClean="0"/>
              <a:t>Central de Conteúdo com 10 mil usuários cadastrados;</a:t>
            </a:r>
          </a:p>
          <a:p>
            <a:pPr lvl="1"/>
            <a:r>
              <a:rPr lang="pt-BR" sz="1600" dirty="0" smtClean="0"/>
              <a:t>11 milhões de acessos de janeiro a maio de 2016;</a:t>
            </a:r>
          </a:p>
          <a:p>
            <a:pPr lvl="1"/>
            <a:r>
              <a:rPr lang="pt-BR" sz="1600" dirty="0" smtClean="0"/>
              <a:t>1,5 milhões de visitantes únicos por mês.</a:t>
            </a:r>
          </a:p>
        </p:txBody>
      </p:sp>
    </p:spTree>
    <p:extLst>
      <p:ext uri="{BB962C8B-B14F-4D97-AF65-F5344CB8AC3E}">
        <p14:creationId xmlns:p14="http://schemas.microsoft.com/office/powerpoint/2010/main" val="30052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13752"/>
          </a:xfrm>
        </p:spPr>
        <p:txBody>
          <a:bodyPr/>
          <a:lstStyle/>
          <a:p>
            <a:r>
              <a:rPr lang="en-US" dirty="0" err="1"/>
              <a:t>Relevância</a:t>
            </a:r>
            <a:r>
              <a:rPr lang="en-US" dirty="0"/>
              <a:t> e </a:t>
            </a:r>
            <a:r>
              <a:rPr lang="en-US" dirty="0" err="1"/>
              <a:t>diferencial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Rádio Nacional da Amazonas e do Alto Solimões são os únicos veículos que chegam a boa parte da população amazônica, ribeirinha e da </a:t>
            </a:r>
            <a:r>
              <a:rPr lang="pt-BR" dirty="0" smtClean="0"/>
              <a:t>fronteira</a:t>
            </a:r>
            <a:r>
              <a:rPr lang="pt-BR" dirty="0"/>
              <a:t>;</a:t>
            </a:r>
            <a:endParaRPr lang="pt-BR" dirty="0" smtClean="0"/>
          </a:p>
          <a:p>
            <a:r>
              <a:rPr lang="pt-BR" dirty="0" smtClean="0"/>
              <a:t>Rádio Nacional do Rio de Janeiro completa 80 anos em 2016;</a:t>
            </a:r>
          </a:p>
          <a:p>
            <a:r>
              <a:rPr lang="pt-BR" dirty="0" smtClean="0"/>
              <a:t>Rádio MEC AM RJ sucedeu a primeira rádio do país, a Rádio Sociedade;</a:t>
            </a:r>
          </a:p>
          <a:p>
            <a:r>
              <a:rPr lang="pt-BR" dirty="0" smtClean="0"/>
              <a:t>Rádio MEC FM, 35 anos, música clássica e erudita;</a:t>
            </a:r>
          </a:p>
          <a:p>
            <a:r>
              <a:rPr lang="pt-BR" dirty="0" smtClean="0"/>
              <a:t>Rádio Nacional AM Brasília, primeira rádio da Nova Capital, inaugurada antes da cidade, para garantir comunicação aos candangos;</a:t>
            </a:r>
          </a:p>
          <a:p>
            <a:r>
              <a:rPr lang="pt-BR" dirty="0" smtClean="0"/>
              <a:t>Rádio Nacional FM Brasília, música e promoção da cultura nacional.</a:t>
            </a:r>
            <a:endParaRPr lang="pt-B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20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86732"/>
          </a:xfrm>
        </p:spPr>
        <p:txBody>
          <a:bodyPr/>
          <a:lstStyle/>
          <a:p>
            <a:r>
              <a:rPr lang="en-US" dirty="0" err="1"/>
              <a:t>Relevância</a:t>
            </a:r>
            <a:r>
              <a:rPr lang="en-US" dirty="0"/>
              <a:t> e </a:t>
            </a:r>
            <a:r>
              <a:rPr lang="en-US" dirty="0" err="1"/>
              <a:t>diferencial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A TV Brasil é campeã em conteúdo infantil na TV aberta e exibição de cinema nacional;</a:t>
            </a:r>
          </a:p>
          <a:p>
            <a:r>
              <a:rPr lang="pt-BR" dirty="0"/>
              <a:t>Novela e desenho só com personagens negros;</a:t>
            </a:r>
          </a:p>
          <a:p>
            <a:r>
              <a:rPr lang="pt-BR" dirty="0" smtClean="0"/>
              <a:t>Primeiro programa LGBT da TV aberta;</a:t>
            </a:r>
            <a:endParaRPr lang="pt-BR" dirty="0"/>
          </a:p>
          <a:p>
            <a:r>
              <a:rPr lang="pt-BR" dirty="0"/>
              <a:t>Jornal em libras, música clássica, debate sobre a mídia e espaço para artes da periferia;</a:t>
            </a:r>
          </a:p>
          <a:p>
            <a:r>
              <a:rPr lang="pt-BR" dirty="0" smtClean="0"/>
              <a:t>32 milhões de telespectadores em seis regiões metropolitanas em 2015 (Ibope);</a:t>
            </a:r>
          </a:p>
          <a:p>
            <a:r>
              <a:rPr lang="en-US" dirty="0" smtClean="0"/>
              <a:t>C</a:t>
            </a:r>
            <a:r>
              <a:rPr lang="pt-BR" dirty="0" smtClean="0"/>
              <a:t>abo e parabólica não tem medição.</a:t>
            </a:r>
            <a:endParaRPr lang="pt-B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74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Alcance</a:t>
            </a:r>
            <a:r>
              <a:rPr lang="en-US" dirty="0" smtClean="0"/>
              <a:t> TV </a:t>
            </a:r>
            <a:r>
              <a:rPr lang="en-US" dirty="0" err="1" smtClean="0"/>
              <a:t>Brasil</a:t>
            </a:r>
            <a:endParaRPr lang="en-US" dirty="0"/>
          </a:p>
        </p:txBody>
      </p:sp>
      <p:pic>
        <p:nvPicPr>
          <p:cNvPr id="7" name="Content Placeholder 6" descr="Alcance TV Brasil.jpe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055" r="-21055"/>
          <a:stretch>
            <a:fillRect/>
          </a:stretch>
        </p:blipFill>
        <p:spPr>
          <a:xfrm>
            <a:off x="-108414" y="1600201"/>
            <a:ext cx="9294493" cy="5019686"/>
          </a:xfrm>
        </p:spPr>
      </p:pic>
    </p:spTree>
    <p:extLst>
      <p:ext uri="{BB962C8B-B14F-4D97-AF65-F5344CB8AC3E}">
        <p14:creationId xmlns:p14="http://schemas.microsoft.com/office/powerpoint/2010/main" val="353755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150719"/>
          </a:xfrm>
        </p:spPr>
        <p:txBody>
          <a:bodyPr/>
          <a:lstStyle/>
          <a:p>
            <a:r>
              <a:rPr lang="en-US" dirty="0" err="1" smtClean="0"/>
              <a:t>Conclusão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A EBC cumpre uma cláusula constitucional;</a:t>
            </a:r>
          </a:p>
          <a:p>
            <a:r>
              <a:rPr lang="en-US" dirty="0" smtClean="0"/>
              <a:t>A</a:t>
            </a:r>
            <a:r>
              <a:rPr lang="pt-BR" dirty="0" smtClean="0"/>
              <a:t> comunicação pública está presente em diversos países e é motivo de orgulho nacional;</a:t>
            </a:r>
          </a:p>
          <a:p>
            <a:r>
              <a:rPr lang="en-US" dirty="0" smtClean="0"/>
              <a:t>A</a:t>
            </a:r>
            <a:r>
              <a:rPr lang="pt-BR" dirty="0" smtClean="0"/>
              <a:t> relevância é demonstrada no trabalho diferenciado que realiza;</a:t>
            </a:r>
          </a:p>
          <a:p>
            <a:r>
              <a:rPr lang="en-US" dirty="0" smtClean="0"/>
              <a:t>O </a:t>
            </a:r>
            <a:r>
              <a:rPr lang="en-US" dirty="0" err="1" smtClean="0"/>
              <a:t>ataque</a:t>
            </a:r>
            <a:r>
              <a:rPr lang="en-US" dirty="0" smtClean="0"/>
              <a:t> </a:t>
            </a:r>
            <a:r>
              <a:rPr lang="en-US" dirty="0" err="1" smtClean="0"/>
              <a:t>midiático</a:t>
            </a:r>
            <a:r>
              <a:rPr lang="en-US" dirty="0" smtClean="0"/>
              <a:t> que </a:t>
            </a:r>
            <a:r>
              <a:rPr lang="en-US" dirty="0" err="1" smtClean="0"/>
              <a:t>vem</a:t>
            </a:r>
            <a:r>
              <a:rPr lang="en-US" dirty="0" smtClean="0"/>
              <a:t> </a:t>
            </a:r>
            <a:r>
              <a:rPr lang="en-US" dirty="0" err="1" smtClean="0"/>
              <a:t>sofrendo</a:t>
            </a:r>
            <a:r>
              <a:rPr lang="en-US" dirty="0" smtClean="0"/>
              <a:t> é </a:t>
            </a:r>
            <a:r>
              <a:rPr lang="en-US" dirty="0" err="1" smtClean="0"/>
              <a:t>fruto</a:t>
            </a:r>
            <a:r>
              <a:rPr lang="en-US" dirty="0" smtClean="0"/>
              <a:t> de </a:t>
            </a:r>
            <a:r>
              <a:rPr lang="en-US" dirty="0" err="1" smtClean="0"/>
              <a:t>reserva</a:t>
            </a:r>
            <a:r>
              <a:rPr lang="en-US" dirty="0" smtClean="0"/>
              <a:t> de </a:t>
            </a:r>
            <a:r>
              <a:rPr lang="en-US" dirty="0" err="1" smtClean="0"/>
              <a:t>mercado</a:t>
            </a:r>
            <a:r>
              <a:rPr lang="en-US" dirty="0" smtClean="0"/>
              <a:t> e </a:t>
            </a:r>
            <a:r>
              <a:rPr lang="en-US" dirty="0" err="1" smtClean="0"/>
              <a:t>verba</a:t>
            </a:r>
            <a:r>
              <a:rPr lang="en-US" dirty="0" smtClean="0"/>
              <a:t>;</a:t>
            </a:r>
          </a:p>
          <a:p>
            <a:r>
              <a:rPr lang="en-US" dirty="0" smtClean="0"/>
              <a:t>Um </a:t>
            </a:r>
            <a:r>
              <a:rPr lang="en-US" dirty="0" err="1" smtClean="0"/>
              <a:t>lado</a:t>
            </a:r>
            <a:r>
              <a:rPr lang="en-US" dirty="0" smtClean="0"/>
              <a:t> </a:t>
            </a:r>
            <a:r>
              <a:rPr lang="en-US" dirty="0" err="1" smtClean="0"/>
              <a:t>positivo</a:t>
            </a:r>
            <a:r>
              <a:rPr lang="en-US" dirty="0" smtClean="0"/>
              <a:t> </a:t>
            </a:r>
            <a:r>
              <a:rPr lang="en-US" dirty="0" err="1" smtClean="0"/>
              <a:t>desses</a:t>
            </a:r>
            <a:r>
              <a:rPr lang="en-US" dirty="0" smtClean="0"/>
              <a:t> </a:t>
            </a:r>
            <a:r>
              <a:rPr lang="en-US" dirty="0" err="1" smtClean="0"/>
              <a:t>ataques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, com </a:t>
            </a:r>
            <a:r>
              <a:rPr lang="en-US" dirty="0" err="1" smtClean="0"/>
              <a:t>isso</a:t>
            </a:r>
            <a:r>
              <a:rPr lang="en-US" dirty="0" smtClean="0"/>
              <a:t>, </a:t>
            </a:r>
            <a:r>
              <a:rPr lang="en-US" dirty="0" err="1" smtClean="0"/>
              <a:t>muito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gente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falando</a:t>
            </a:r>
            <a:r>
              <a:rPr lang="en-US" dirty="0" smtClean="0"/>
              <a:t> da EBC! </a:t>
            </a:r>
            <a:r>
              <a:rPr lang="en-US" dirty="0" err="1" smtClean="0"/>
              <a:t>Temos</a:t>
            </a:r>
            <a:r>
              <a:rPr lang="en-US" dirty="0" smtClean="0"/>
              <a:t> </a:t>
            </a:r>
            <a:r>
              <a:rPr lang="en-US" dirty="0" err="1" smtClean="0"/>
              <a:t>oportunidade</a:t>
            </a:r>
            <a:r>
              <a:rPr lang="en-US" dirty="0" smtClean="0"/>
              <a:t> de </a:t>
            </a:r>
            <a:r>
              <a:rPr lang="en-US" dirty="0" err="1" smtClean="0"/>
              <a:t>conversar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comunicação</a:t>
            </a:r>
            <a:r>
              <a:rPr lang="en-US" dirty="0" smtClean="0"/>
              <a:t> </a:t>
            </a:r>
            <a:r>
              <a:rPr lang="en-US" dirty="0" err="1" smtClean="0"/>
              <a:t>pública</a:t>
            </a:r>
            <a:r>
              <a:rPr lang="en-US" dirty="0" smtClean="0"/>
              <a:t> e defender o </a:t>
            </a:r>
            <a:r>
              <a:rPr lang="en-US" dirty="0" err="1" smtClean="0"/>
              <a:t>projeto</a:t>
            </a:r>
            <a:r>
              <a:rPr lang="en-US" dirty="0" smtClean="0"/>
              <a:t>.</a:t>
            </a:r>
            <a:endParaRPr lang="pt-BR" dirty="0" smtClean="0"/>
          </a:p>
          <a:p>
            <a:endParaRPr lang="pt-B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02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efender a EBC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580" r="-42580"/>
          <a:stretch>
            <a:fillRect/>
          </a:stretch>
        </p:blipFill>
        <p:spPr>
          <a:xfrm>
            <a:off x="2238511" y="1715071"/>
            <a:ext cx="8042276" cy="4343400"/>
          </a:xfrm>
        </p:spPr>
      </p:pic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633131" y="497456"/>
            <a:ext cx="43978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accent1"/>
                </a:solidFill>
              </a:rPr>
              <a:t>Muito</a:t>
            </a:r>
            <a:r>
              <a:rPr lang="en-US" sz="4000" b="1" dirty="0" smtClean="0">
                <a:solidFill>
                  <a:schemeClr val="accent1"/>
                </a:solidFill>
              </a:rPr>
              <a:t> </a:t>
            </a:r>
            <a:r>
              <a:rPr lang="en-US" sz="4000" b="1" dirty="0" err="1" smtClean="0">
                <a:solidFill>
                  <a:schemeClr val="accent1"/>
                </a:solidFill>
              </a:rPr>
              <a:t>Obrigada</a:t>
            </a:r>
            <a:r>
              <a:rPr lang="en-US" sz="4000" b="1" dirty="0" smtClean="0">
                <a:solidFill>
                  <a:schemeClr val="accent1"/>
                </a:solidFill>
              </a:rPr>
              <a:t>!!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5109" y="4337351"/>
            <a:ext cx="3032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akemi@ebc.com.br</a:t>
            </a:r>
            <a:endParaRPr lang="en-US" sz="24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6715" y="5319855"/>
            <a:ext cx="2467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(21) 97148-1563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8024" y="1857157"/>
            <a:ext cx="18844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#</a:t>
            </a:r>
            <a:r>
              <a:rPr lang="en-US" sz="2800" b="1" dirty="0" err="1" smtClean="0">
                <a:solidFill>
                  <a:schemeClr val="accent1"/>
                </a:solidFill>
              </a:rPr>
              <a:t>FicaEBC</a:t>
            </a:r>
            <a:endParaRPr lang="en-US" sz="2800" b="1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44077" y="2886984"/>
            <a:ext cx="3032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chemeClr val="accent1"/>
                </a:solidFill>
              </a:rPr>
              <a:t>www.ebc.com.br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08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16160"/>
            <a:ext cx="8042276" cy="905168"/>
          </a:xfrm>
        </p:spPr>
        <p:txBody>
          <a:bodyPr/>
          <a:lstStyle/>
          <a:p>
            <a:r>
              <a:rPr lang="en-US" dirty="0" err="1" smtClean="0"/>
              <a:t>Comunicação</a:t>
            </a:r>
            <a:r>
              <a:rPr lang="en-US" dirty="0" smtClean="0"/>
              <a:t> </a:t>
            </a:r>
            <a:r>
              <a:rPr lang="en-US" dirty="0" err="1" smtClean="0"/>
              <a:t>Pública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7543" y="1349881"/>
            <a:ext cx="6287877" cy="63502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novidade</a:t>
            </a:r>
            <a:r>
              <a:rPr lang="en-US" dirty="0" smtClean="0"/>
              <a:t>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invenção</a:t>
            </a:r>
            <a:r>
              <a:rPr lang="en-US" dirty="0" smtClean="0"/>
              <a:t> </a:t>
            </a:r>
            <a:r>
              <a:rPr lang="en-US" dirty="0" err="1" smtClean="0"/>
              <a:t>brasileira</a:t>
            </a:r>
            <a:r>
              <a:rPr lang="en-US" dirty="0" smtClean="0"/>
              <a:t>!!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bbc-log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38" y="2351567"/>
            <a:ext cx="1228675" cy="1226140"/>
          </a:xfrm>
          <a:prstGeom prst="rect">
            <a:avLst/>
          </a:prstGeom>
        </p:spPr>
      </p:pic>
      <p:pic>
        <p:nvPicPr>
          <p:cNvPr id="5" name="Picture 4" descr="Deutsche welle 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99" y="4554421"/>
            <a:ext cx="2106779" cy="979748"/>
          </a:xfrm>
          <a:prstGeom prst="rect">
            <a:avLst/>
          </a:prstGeom>
        </p:spPr>
      </p:pic>
      <p:pic>
        <p:nvPicPr>
          <p:cNvPr id="6" name="Picture 5" descr="NHK logo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478" y="2351567"/>
            <a:ext cx="1434676" cy="1428298"/>
          </a:xfrm>
          <a:prstGeom prst="rect">
            <a:avLst/>
          </a:prstGeom>
        </p:spPr>
      </p:pic>
      <p:pic>
        <p:nvPicPr>
          <p:cNvPr id="7" name="Picture 6" descr="TVE logo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952" y="4554421"/>
            <a:ext cx="1589158" cy="9779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2492" y="3660430"/>
            <a:ext cx="1092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1922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98986" y="3660430"/>
            <a:ext cx="1092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1926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32892" y="3660430"/>
            <a:ext cx="941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1936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71265" y="5727030"/>
            <a:ext cx="1092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1953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0204" y="5727030"/>
            <a:ext cx="1092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1956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70216" y="3660430"/>
            <a:ext cx="1092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1951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7" name="Picture 16" descr="TP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504" y="2351567"/>
            <a:ext cx="2085752" cy="116802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944953" y="5727030"/>
            <a:ext cx="1092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1969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9" name="Picture 18" descr="PBS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090" y="4554421"/>
            <a:ext cx="1878993" cy="1000503"/>
          </a:xfrm>
          <a:prstGeom prst="rect">
            <a:avLst/>
          </a:prstGeom>
        </p:spPr>
      </p:pic>
      <p:pic>
        <p:nvPicPr>
          <p:cNvPr id="20" name="Picture 19" descr="cópia de TV Pública argentina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690" y="2351567"/>
            <a:ext cx="1226140" cy="122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4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80814"/>
          </a:xfrm>
        </p:spPr>
        <p:txBody>
          <a:bodyPr/>
          <a:lstStyle/>
          <a:p>
            <a:r>
              <a:rPr lang="en-US" dirty="0" err="1" smtClean="0"/>
              <a:t>Comunicação</a:t>
            </a:r>
            <a:r>
              <a:rPr lang="en-US" dirty="0" smtClean="0"/>
              <a:t> </a:t>
            </a:r>
            <a:r>
              <a:rPr lang="en-US" dirty="0" err="1" smtClean="0"/>
              <a:t>pública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961378"/>
            <a:ext cx="8042276" cy="3906981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Construção</a:t>
            </a:r>
            <a:r>
              <a:rPr lang="en-US" dirty="0"/>
              <a:t> </a:t>
            </a:r>
            <a:r>
              <a:rPr lang="en-US" dirty="0" smtClean="0"/>
              <a:t>da </a:t>
            </a:r>
            <a:r>
              <a:rPr lang="en-US" dirty="0" err="1" smtClean="0"/>
              <a:t>cidadania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Utilidade</a:t>
            </a:r>
            <a:r>
              <a:rPr lang="en-US" dirty="0" smtClean="0"/>
              <a:t> </a:t>
            </a:r>
            <a:r>
              <a:rPr lang="en-US" dirty="0" err="1" smtClean="0"/>
              <a:t>pública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Interesse</a:t>
            </a:r>
            <a:r>
              <a:rPr lang="en-US" dirty="0" smtClean="0"/>
              <a:t> </a:t>
            </a:r>
            <a:r>
              <a:rPr lang="en-US" dirty="0" err="1" smtClean="0"/>
              <a:t>público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Sustentar</a:t>
            </a:r>
            <a:r>
              <a:rPr lang="en-US" dirty="0" smtClean="0"/>
              <a:t> a </a:t>
            </a:r>
            <a:r>
              <a:rPr lang="en-US" dirty="0" err="1" smtClean="0"/>
              <a:t>cidadania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Promover</a:t>
            </a:r>
            <a:r>
              <a:rPr lang="en-US" dirty="0" smtClean="0"/>
              <a:t> a </a:t>
            </a:r>
            <a:r>
              <a:rPr lang="en-US" dirty="0" err="1" smtClean="0"/>
              <a:t>educação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Estimular</a:t>
            </a:r>
            <a:r>
              <a:rPr lang="en-US" dirty="0" smtClean="0"/>
              <a:t> a </a:t>
            </a:r>
            <a:r>
              <a:rPr lang="en-US" dirty="0" err="1" smtClean="0"/>
              <a:t>criatividade</a:t>
            </a:r>
            <a:r>
              <a:rPr lang="en-US" dirty="0" smtClean="0"/>
              <a:t> e </a:t>
            </a:r>
            <a:r>
              <a:rPr lang="en-US" dirty="0" err="1" smtClean="0"/>
              <a:t>excelência</a:t>
            </a:r>
            <a:r>
              <a:rPr lang="en-US" dirty="0" smtClean="0"/>
              <a:t> cultural;</a:t>
            </a:r>
          </a:p>
          <a:p>
            <a:r>
              <a:rPr lang="en-US" dirty="0" err="1" smtClean="0"/>
              <a:t>Diminuir</a:t>
            </a:r>
            <a:r>
              <a:rPr lang="en-US" dirty="0" smtClean="0"/>
              <a:t> a </a:t>
            </a:r>
            <a:r>
              <a:rPr lang="en-US" dirty="0" err="1" smtClean="0"/>
              <a:t>concentração</a:t>
            </a:r>
            <a:r>
              <a:rPr lang="en-US" dirty="0" smtClean="0"/>
              <a:t> dos </a:t>
            </a:r>
            <a:r>
              <a:rPr lang="en-US" dirty="0" err="1" smtClean="0"/>
              <a:t>veículos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Aumentar</a:t>
            </a:r>
            <a:r>
              <a:rPr lang="en-US" dirty="0" smtClean="0"/>
              <a:t> a </a:t>
            </a:r>
            <a:r>
              <a:rPr lang="en-US" dirty="0" err="1" smtClean="0"/>
              <a:t>pluralidade</a:t>
            </a:r>
            <a:r>
              <a:rPr lang="en-US" dirty="0" smtClean="0"/>
              <a:t> de </a:t>
            </a:r>
            <a:r>
              <a:rPr lang="en-US" dirty="0" err="1" smtClean="0"/>
              <a:t>vozes</a:t>
            </a:r>
            <a:r>
              <a:rPr lang="en-US" dirty="0" smtClean="0"/>
              <a:t> e </a:t>
            </a:r>
            <a:r>
              <a:rPr lang="en-US" dirty="0" err="1" smtClean="0"/>
              <a:t>opinões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smtClean="0"/>
              <a:t>mídia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77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139068"/>
          </a:xfrm>
        </p:spPr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Brasil</a:t>
            </a:r>
            <a:r>
              <a:rPr lang="en-US" dirty="0" smtClean="0"/>
              <a:t>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809918"/>
            <a:ext cx="8042276" cy="4343400"/>
          </a:xfrm>
        </p:spPr>
        <p:txBody>
          <a:bodyPr>
            <a:normAutofit lnSpcReduction="10000"/>
          </a:bodyPr>
          <a:lstStyle/>
          <a:p>
            <a:r>
              <a:rPr lang="pt-BR" dirty="0"/>
              <a:t>Constituição Federal</a:t>
            </a:r>
            <a:r>
              <a:rPr lang="pt-BR" dirty="0" smtClean="0"/>
              <a:t>, </a:t>
            </a:r>
            <a:r>
              <a:rPr lang="pt-BR" dirty="0"/>
              <a:t>Capítulo V, Art. </a:t>
            </a:r>
            <a:r>
              <a:rPr lang="pt-BR" dirty="0" smtClean="0"/>
              <a:t>223: complementaridade </a:t>
            </a:r>
            <a:r>
              <a:rPr lang="pt-BR" dirty="0"/>
              <a:t>da radiodifusão pública, estatal e </a:t>
            </a:r>
            <a:r>
              <a:rPr lang="pt-BR" dirty="0" smtClean="0"/>
              <a:t>comercial;</a:t>
            </a:r>
          </a:p>
          <a:p>
            <a:r>
              <a:rPr lang="en-US" dirty="0" smtClean="0"/>
              <a:t>M</a:t>
            </a:r>
            <a:r>
              <a:rPr lang="pt-BR" dirty="0" err="1" smtClean="0"/>
              <a:t>odelo</a:t>
            </a:r>
            <a:r>
              <a:rPr lang="pt-BR" dirty="0" smtClean="0"/>
              <a:t> comercial implantado desde o início;</a:t>
            </a:r>
          </a:p>
          <a:p>
            <a:r>
              <a:rPr lang="en-US" dirty="0" smtClean="0"/>
              <a:t>F</a:t>
            </a:r>
            <a:r>
              <a:rPr lang="pt-BR" dirty="0" smtClean="0"/>
              <a:t>alta entendimento sobre o que é comunicação pública (BUCCI, 2008);</a:t>
            </a:r>
          </a:p>
          <a:p>
            <a:r>
              <a:rPr lang="en-US" dirty="0" smtClean="0"/>
              <a:t>C</a:t>
            </a:r>
            <a:r>
              <a:rPr lang="pt-BR" dirty="0" err="1" smtClean="0"/>
              <a:t>onfusão</a:t>
            </a:r>
            <a:r>
              <a:rPr lang="pt-BR" dirty="0" smtClean="0"/>
              <a:t> entre estatal (governamental) </a:t>
            </a:r>
            <a:r>
              <a:rPr lang="pt-BR" dirty="0" err="1" smtClean="0"/>
              <a:t>X</a:t>
            </a:r>
            <a:r>
              <a:rPr lang="pt-BR" dirty="0" smtClean="0"/>
              <a:t> público;</a:t>
            </a:r>
          </a:p>
          <a:p>
            <a:r>
              <a:rPr lang="pt-BR" dirty="0" smtClean="0"/>
              <a:t>Décadas de 60 e 70 </a:t>
            </a:r>
            <a:r>
              <a:rPr lang="en-US" dirty="0" smtClean="0"/>
              <a:t>–</a:t>
            </a:r>
            <a:r>
              <a:rPr lang="pt-BR" dirty="0" smtClean="0"/>
              <a:t> TV C</a:t>
            </a:r>
            <a:r>
              <a:rPr lang="en-US" dirty="0" smtClean="0"/>
              <a:t>u</a:t>
            </a:r>
            <a:r>
              <a:rPr lang="pt-BR" dirty="0" err="1" smtClean="0"/>
              <a:t>ltura</a:t>
            </a:r>
            <a:r>
              <a:rPr lang="pt-BR" dirty="0" smtClean="0"/>
              <a:t> de São Paulo e TVE do </a:t>
            </a:r>
            <a:r>
              <a:rPr lang="pt-BR" dirty="0" err="1" smtClean="0"/>
              <a:t>R</a:t>
            </a:r>
            <a:r>
              <a:rPr lang="en-US" dirty="0" err="1" smtClean="0"/>
              <a:t>i</a:t>
            </a:r>
            <a:r>
              <a:rPr lang="pt-BR" dirty="0" smtClean="0"/>
              <a:t>o de Janeiro, com alcance regional.</a:t>
            </a:r>
          </a:p>
        </p:txBody>
      </p:sp>
    </p:spTree>
    <p:extLst>
      <p:ext uri="{BB962C8B-B14F-4D97-AF65-F5344CB8AC3E}">
        <p14:creationId xmlns:p14="http://schemas.microsoft.com/office/powerpoint/2010/main" val="256796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197323"/>
          </a:xfrm>
        </p:spPr>
        <p:txBody>
          <a:bodyPr/>
          <a:lstStyle/>
          <a:p>
            <a:r>
              <a:rPr lang="en-US" dirty="0" smtClean="0"/>
              <a:t>EBC – </a:t>
            </a:r>
            <a:r>
              <a:rPr lang="en-US" dirty="0" err="1" smtClean="0"/>
              <a:t>Histórico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058" y="1973029"/>
            <a:ext cx="8319452" cy="4343400"/>
          </a:xfrm>
        </p:spPr>
        <p:txBody>
          <a:bodyPr>
            <a:normAutofit fontScale="70000" lnSpcReduction="20000"/>
          </a:bodyPr>
          <a:lstStyle/>
          <a:p>
            <a:r>
              <a:rPr lang="pt-BR" dirty="0" err="1" smtClean="0"/>
              <a:t>Radiobras</a:t>
            </a:r>
            <a:r>
              <a:rPr lang="pt-BR" dirty="0" smtClean="0"/>
              <a:t> constituída </a:t>
            </a:r>
            <a:r>
              <a:rPr lang="pt-BR" dirty="0"/>
              <a:t>pelo decreto n</a:t>
            </a:r>
            <a:r>
              <a:rPr lang="pt-BR" baseline="30000" dirty="0"/>
              <a:t>o</a:t>
            </a:r>
            <a:r>
              <a:rPr lang="pt-BR" dirty="0"/>
              <a:t> 77.698, de 27 de maio de </a:t>
            </a:r>
            <a:r>
              <a:rPr lang="pt-BR" dirty="0" smtClean="0"/>
              <a:t>1976;</a:t>
            </a:r>
          </a:p>
          <a:p>
            <a:r>
              <a:rPr lang="pt-BR" dirty="0" smtClean="0"/>
              <a:t>1988 </a:t>
            </a:r>
            <a:r>
              <a:rPr lang="en-US" dirty="0" smtClean="0"/>
              <a:t>–</a:t>
            </a:r>
            <a:r>
              <a:rPr lang="pt-BR" dirty="0" smtClean="0"/>
              <a:t> incorporação da EBN (1979), nascida da Agência Nacional (Era Vargas);</a:t>
            </a:r>
          </a:p>
          <a:p>
            <a:r>
              <a:rPr lang="pt-BR" dirty="0" smtClean="0"/>
              <a:t>1998 </a:t>
            </a:r>
            <a:r>
              <a:rPr lang="en-US" dirty="0" smtClean="0"/>
              <a:t>–</a:t>
            </a:r>
            <a:r>
              <a:rPr lang="pt-BR" dirty="0" smtClean="0"/>
              <a:t> criação da </a:t>
            </a:r>
            <a:r>
              <a:rPr lang="pt-BR" dirty="0"/>
              <a:t>Agência Brasil e </a:t>
            </a:r>
            <a:r>
              <a:rPr lang="pt-BR" dirty="0" smtClean="0"/>
              <a:t>da NBR;</a:t>
            </a:r>
          </a:p>
          <a:p>
            <a:r>
              <a:rPr lang="pt-BR" dirty="0" smtClean="0"/>
              <a:t>Movimento pela democratização da mídia ganha força a partir da década de 90</a:t>
            </a:r>
            <a:r>
              <a:rPr lang="pt-BR" dirty="0"/>
              <a:t>;</a:t>
            </a:r>
          </a:p>
          <a:p>
            <a:r>
              <a:rPr lang="pt-BR" dirty="0"/>
              <a:t>“Era </a:t>
            </a:r>
            <a:r>
              <a:rPr lang="pt-BR" dirty="0" err="1"/>
              <a:t>Bucci</a:t>
            </a:r>
            <a:r>
              <a:rPr lang="pt-BR" dirty="0"/>
              <a:t>”, de 2003 a </a:t>
            </a:r>
            <a:r>
              <a:rPr lang="pt-BR" dirty="0" smtClean="0"/>
              <a:t>2007;</a:t>
            </a:r>
          </a:p>
          <a:p>
            <a:r>
              <a:rPr lang="pt-BR" dirty="0" smtClean="0"/>
              <a:t>2007 </a:t>
            </a:r>
            <a:r>
              <a:rPr lang="en-US" dirty="0" smtClean="0"/>
              <a:t>–</a:t>
            </a:r>
            <a:r>
              <a:rPr lang="pt-BR" dirty="0" smtClean="0"/>
              <a:t> Segundo </a:t>
            </a:r>
            <a:r>
              <a:rPr lang="pt-BR" dirty="0"/>
              <a:t>Fórum Nacional de TVs </a:t>
            </a:r>
            <a:r>
              <a:rPr lang="pt-BR" dirty="0" smtClean="0"/>
              <a:t>Públicas e a Carta de Brasília;</a:t>
            </a:r>
            <a:endParaRPr lang="pt-BR" dirty="0"/>
          </a:p>
          <a:p>
            <a:r>
              <a:rPr lang="en-US" dirty="0" smtClean="0"/>
              <a:t>EBC c</a:t>
            </a:r>
            <a:r>
              <a:rPr lang="pt-BR" dirty="0" err="1" smtClean="0"/>
              <a:t>riada</a:t>
            </a:r>
            <a:r>
              <a:rPr lang="pt-BR" dirty="0" smtClean="0"/>
              <a:t> </a:t>
            </a:r>
            <a:r>
              <a:rPr lang="pt-BR" dirty="0"/>
              <a:t>pela lei n</a:t>
            </a:r>
            <a:r>
              <a:rPr lang="pt-BR" baseline="30000" dirty="0"/>
              <a:t>o</a:t>
            </a:r>
            <a:r>
              <a:rPr lang="pt-BR" dirty="0"/>
              <a:t> 11.652, de 7 de abril de 2008, da fusão da </a:t>
            </a:r>
            <a:r>
              <a:rPr lang="pt-BR" dirty="0" err="1"/>
              <a:t>Radiobras</a:t>
            </a:r>
            <a:r>
              <a:rPr lang="pt-BR" dirty="0"/>
              <a:t> com a TVE do Rio de </a:t>
            </a:r>
            <a:r>
              <a:rPr lang="pt-BR" dirty="0" smtClean="0"/>
              <a:t>Janeiro.</a:t>
            </a:r>
            <a:endParaRPr lang="pt-B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47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 TV Brasi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6" y="1814216"/>
            <a:ext cx="2001256" cy="1306375"/>
          </a:xfrm>
          <a:prstGeom prst="rect">
            <a:avLst/>
          </a:prstGeom>
        </p:spPr>
      </p:pic>
      <p:pic>
        <p:nvPicPr>
          <p:cNvPr id="7" name="Picture 6" descr="Logo Agência Brasi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002" y="2050184"/>
            <a:ext cx="2983476" cy="1193391"/>
          </a:xfrm>
          <a:prstGeom prst="rect">
            <a:avLst/>
          </a:prstGeom>
        </p:spPr>
      </p:pic>
      <p:pic>
        <p:nvPicPr>
          <p:cNvPr id="12" name="Picture 11" descr="Logo Radioagência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755" y="2302750"/>
            <a:ext cx="2525597" cy="724501"/>
          </a:xfrm>
          <a:prstGeom prst="rect">
            <a:avLst/>
          </a:prstGeom>
        </p:spPr>
      </p:pic>
      <p:pic>
        <p:nvPicPr>
          <p:cNvPr id="22" name="Picture 21" descr="Logo EBC.jpe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48" b="2910"/>
          <a:stretch/>
        </p:blipFill>
        <p:spPr>
          <a:xfrm>
            <a:off x="2443587" y="253367"/>
            <a:ext cx="4318000" cy="1560849"/>
          </a:xfrm>
          <a:prstGeom prst="rect">
            <a:avLst/>
          </a:prstGeom>
        </p:spPr>
      </p:pic>
      <p:pic>
        <p:nvPicPr>
          <p:cNvPr id="9" name="Picture 8" descr="Cartela Rádio EBC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94" y="3230065"/>
            <a:ext cx="7780606" cy="301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2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80814"/>
          </a:xfrm>
        </p:spPr>
        <p:txBody>
          <a:bodyPr/>
          <a:lstStyle/>
          <a:p>
            <a:r>
              <a:rPr lang="en-US" dirty="0" smtClean="0"/>
              <a:t>EBC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pt-BR" b="1" dirty="0" smtClean="0"/>
              <a:t>Missão</a:t>
            </a:r>
            <a:r>
              <a:rPr lang="pt-BR" b="1" dirty="0"/>
              <a:t>: </a:t>
            </a:r>
            <a:r>
              <a:rPr lang="pt-BR" dirty="0"/>
              <a:t>Criar e difundir conteúdos que contribuam para a formação crítica das pessoas</a:t>
            </a:r>
            <a:r>
              <a:rPr lang="pt-BR" dirty="0" smtClean="0"/>
              <a:t>.</a:t>
            </a:r>
          </a:p>
          <a:p>
            <a:pPr marL="349250" lvl="1" indent="0">
              <a:buNone/>
            </a:pPr>
            <a:endParaRPr lang="pt-BR" dirty="0" smtClean="0"/>
          </a:p>
          <a:p>
            <a:pPr lvl="1"/>
            <a:r>
              <a:rPr lang="pt-BR" b="1" dirty="0"/>
              <a:t>Visão: </a:t>
            </a:r>
            <a:r>
              <a:rPr lang="pt-BR" dirty="0"/>
              <a:t>Ser referência em comunicação pública</a:t>
            </a:r>
            <a:r>
              <a:rPr lang="pt-BR" dirty="0" smtClean="0"/>
              <a:t>.</a:t>
            </a:r>
          </a:p>
          <a:p>
            <a:pPr marL="349250" lvl="1" indent="0">
              <a:buNone/>
            </a:pPr>
            <a:endParaRPr lang="pt-BR" dirty="0" smtClean="0"/>
          </a:p>
          <a:p>
            <a:pPr lvl="1"/>
            <a:r>
              <a:rPr lang="pt-BR" b="1" dirty="0"/>
              <a:t>Valores: </a:t>
            </a:r>
            <a:r>
              <a:rPr lang="pt-BR" dirty="0"/>
              <a:t>Temos compromisso com a comunicação pública. Acreditamos na independência nos conteúdos, na transparência e na gestão participativa. Defendemos os direitos humanos, a liberdade de expressão e o exercício da cidadania. Valorizamos as pessoas e a diversidade cultural brasileira. Cultivamos a criatividade, a inovação e a sustentabilidade.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32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7"/>
            <a:ext cx="8042276" cy="946202"/>
          </a:xfrm>
        </p:spPr>
        <p:txBody>
          <a:bodyPr/>
          <a:lstStyle/>
          <a:p>
            <a:r>
              <a:rPr lang="en-US" dirty="0" err="1" smtClean="0"/>
              <a:t>Princípios</a:t>
            </a:r>
            <a:r>
              <a:rPr lang="en-US" dirty="0"/>
              <a:t> </a:t>
            </a:r>
            <a:r>
              <a:rPr lang="en-US" dirty="0" smtClean="0"/>
              <a:t>(Art</a:t>
            </a:r>
            <a:r>
              <a:rPr lang="en-US" dirty="0"/>
              <a:t>. </a:t>
            </a:r>
            <a:r>
              <a:rPr lang="en-US" dirty="0" smtClean="0"/>
              <a:t>2</a:t>
            </a:r>
            <a:r>
              <a:rPr lang="en-US" baseline="30000" dirty="0" smtClean="0"/>
              <a:t>o</a:t>
            </a:r>
            <a:r>
              <a:rPr lang="en-US" dirty="0" smtClean="0"/>
              <a:t>):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773" y="1416459"/>
            <a:ext cx="8830102" cy="4960247"/>
          </a:xfrm>
        </p:spPr>
        <p:txBody>
          <a:bodyPr>
            <a:noAutofit/>
          </a:bodyPr>
          <a:lstStyle/>
          <a:p>
            <a:pPr lvl="1"/>
            <a:r>
              <a:rPr lang="pt-BR" sz="1600" b="1" dirty="0" err="1" smtClean="0"/>
              <a:t>I</a:t>
            </a:r>
            <a:r>
              <a:rPr lang="pt-BR" sz="1600" b="1" dirty="0" smtClean="0"/>
              <a:t> </a:t>
            </a:r>
            <a:r>
              <a:rPr lang="pt-BR" sz="1600" b="1" dirty="0"/>
              <a:t>- complementaridade entre os sistemas privado, público e estatal</a:t>
            </a:r>
            <a:r>
              <a:rPr lang="pt-BR" sz="1600" b="1" dirty="0" smtClean="0"/>
              <a:t>;</a:t>
            </a:r>
          </a:p>
          <a:p>
            <a:pPr lvl="1"/>
            <a:r>
              <a:rPr lang="pt-BR" sz="1600" dirty="0"/>
              <a:t>II - promoção do acesso à informação por meio da </a:t>
            </a:r>
            <a:r>
              <a:rPr lang="pt-BR" sz="1600" b="1" dirty="0"/>
              <a:t>pluralidade de fontes </a:t>
            </a:r>
            <a:r>
              <a:rPr lang="pt-BR" sz="1600" dirty="0"/>
              <a:t>de produção e distribuição do conteúdo</a:t>
            </a:r>
            <a:r>
              <a:rPr lang="pt-BR" sz="1600" dirty="0" smtClean="0"/>
              <a:t>;</a:t>
            </a:r>
          </a:p>
          <a:p>
            <a:pPr lvl="1"/>
            <a:r>
              <a:rPr lang="pt-BR" sz="1600" dirty="0"/>
              <a:t>III - produção e programação com </a:t>
            </a:r>
            <a:r>
              <a:rPr lang="pt-BR" sz="1600" b="1" dirty="0"/>
              <a:t>finalidades educativas, artísticas, culturais, científicas e informativas</a:t>
            </a:r>
            <a:r>
              <a:rPr lang="pt-BR" sz="1600" dirty="0" smtClean="0"/>
              <a:t>;</a:t>
            </a:r>
          </a:p>
          <a:p>
            <a:pPr lvl="1"/>
            <a:r>
              <a:rPr lang="pt-BR" sz="1600" dirty="0"/>
              <a:t>IV - promoção da cultura nacional</a:t>
            </a:r>
            <a:r>
              <a:rPr lang="pt-BR" sz="1600" b="1" dirty="0"/>
              <a:t>, estímulo à produção regional e à produção independente</a:t>
            </a:r>
            <a:r>
              <a:rPr lang="pt-BR" sz="1600" dirty="0" smtClean="0"/>
              <a:t>;</a:t>
            </a:r>
          </a:p>
          <a:p>
            <a:pPr lvl="1"/>
            <a:r>
              <a:rPr lang="pt-BR" sz="1600" dirty="0"/>
              <a:t>V - respeito aos valores éticos e sociais da pessoa e da família</a:t>
            </a:r>
            <a:r>
              <a:rPr lang="pt-BR" sz="1600" dirty="0" smtClean="0"/>
              <a:t>;</a:t>
            </a:r>
          </a:p>
          <a:p>
            <a:pPr lvl="1"/>
            <a:r>
              <a:rPr lang="pt-BR" sz="1600" dirty="0"/>
              <a:t>VI - não discriminação religiosa, político partidária, filosófica, étnica, de gênero ou de opção sexual</a:t>
            </a:r>
            <a:r>
              <a:rPr lang="pt-BR" sz="1600" dirty="0" smtClean="0"/>
              <a:t>;</a:t>
            </a:r>
          </a:p>
          <a:p>
            <a:pPr lvl="1"/>
            <a:r>
              <a:rPr lang="pt-BR" sz="1600" dirty="0"/>
              <a:t>VII - observância de preceitos éticos no exercício das atividades de radiodifusão; </a:t>
            </a:r>
            <a:endParaRPr lang="pt-BR" sz="1600" dirty="0" smtClean="0"/>
          </a:p>
          <a:p>
            <a:pPr lvl="1"/>
            <a:r>
              <a:rPr lang="pt-BR" sz="1600" b="1" dirty="0"/>
              <a:t>VIII - autonomia em relação ao Governo Federal para definir produção, programação e distribuição de conteúdo no sistema público de radiodifusão; </a:t>
            </a:r>
            <a:r>
              <a:rPr lang="pt-BR" sz="1600" dirty="0" smtClean="0"/>
              <a:t>e</a:t>
            </a:r>
          </a:p>
          <a:p>
            <a:pPr lvl="1"/>
            <a:r>
              <a:rPr lang="pt-BR" sz="1600" dirty="0"/>
              <a:t>IX - </a:t>
            </a:r>
            <a:r>
              <a:rPr lang="pt-BR" sz="1600" b="1" dirty="0"/>
              <a:t>participação da sociedade civil </a:t>
            </a:r>
            <a:r>
              <a:rPr lang="pt-BR" sz="1600" dirty="0"/>
              <a:t>no controle da aplicação dos princípios do sistema público de radiodifusão, respeitando-se a pluralidade da sociedade brasileira</a:t>
            </a:r>
            <a:r>
              <a:rPr lang="pt-BR" sz="1600" dirty="0" smtClean="0"/>
              <a:t>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06625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16313</TotalTime>
  <Words>1503</Words>
  <Application>Microsoft Office PowerPoint</Application>
  <PresentationFormat>Apresentação na tela (4:3)</PresentationFormat>
  <Paragraphs>163</Paragraphs>
  <Slides>26</Slides>
  <Notes>1</Notes>
  <HiddenSlides>0</HiddenSlides>
  <MMClips>1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0" baseType="lpstr">
      <vt:lpstr>Calibri</vt:lpstr>
      <vt:lpstr>News Gothic MT</vt:lpstr>
      <vt:lpstr>Wingdings 2</vt:lpstr>
      <vt:lpstr>Breeze</vt:lpstr>
      <vt:lpstr>Apresentação do PowerPoint</vt:lpstr>
      <vt:lpstr>Orgulho de ser EBC</vt:lpstr>
      <vt:lpstr>Comunicação Pública</vt:lpstr>
      <vt:lpstr>Comunicação pública</vt:lpstr>
      <vt:lpstr>No Brasil …</vt:lpstr>
      <vt:lpstr>EBC – Histórico</vt:lpstr>
      <vt:lpstr>Apresentação do PowerPoint</vt:lpstr>
      <vt:lpstr>EBC</vt:lpstr>
      <vt:lpstr>Princípios (Art. 2o):</vt:lpstr>
      <vt:lpstr>Objetivos (Art. 3o):</vt:lpstr>
      <vt:lpstr>Autonomia</vt:lpstr>
      <vt:lpstr>Autonomia?</vt:lpstr>
      <vt:lpstr>Seminário Modelo Institucional – agosto/2015</vt:lpstr>
      <vt:lpstr>Financiamento</vt:lpstr>
      <vt:lpstr>Financiamento</vt:lpstr>
      <vt:lpstr>Conselho Curador</vt:lpstr>
      <vt:lpstr>Conselho Curador – membros</vt:lpstr>
      <vt:lpstr>Conselho Curador – membros</vt:lpstr>
      <vt:lpstr>Manual de Jornalismo</vt:lpstr>
      <vt:lpstr>Prêmios</vt:lpstr>
      <vt:lpstr>Relevância e diferencial</vt:lpstr>
      <vt:lpstr>Relevância e diferencial</vt:lpstr>
      <vt:lpstr>Relevância e diferencial</vt:lpstr>
      <vt:lpstr>Alcance TV Brasil</vt:lpstr>
      <vt:lpstr>Conclusão</vt:lpstr>
      <vt:lpstr>Muito Obrigada!!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Thiago Toribio</dc:creator>
  <cp:lastModifiedBy>Walmar de Holanda Cavalcanti Corrêa de Andrade</cp:lastModifiedBy>
  <cp:revision>134</cp:revision>
  <cp:lastPrinted>2016-07-27T14:01:56Z</cp:lastPrinted>
  <dcterms:created xsi:type="dcterms:W3CDTF">2015-06-20T21:03:29Z</dcterms:created>
  <dcterms:modified xsi:type="dcterms:W3CDTF">2016-08-08T12:17:24Z</dcterms:modified>
</cp:coreProperties>
</file>