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1801" r:id="rId2"/>
    <p:sldId id="352" r:id="rId3"/>
    <p:sldId id="285" r:id="rId4"/>
    <p:sldId id="355" r:id="rId5"/>
    <p:sldId id="357" r:id="rId6"/>
    <p:sldId id="1656" r:id="rId7"/>
    <p:sldId id="1658" r:id="rId8"/>
    <p:sldId id="1809" r:id="rId9"/>
    <p:sldId id="1666" r:id="rId10"/>
    <p:sldId id="1805" r:id="rId11"/>
    <p:sldId id="1806" r:id="rId12"/>
    <p:sldId id="304" r:id="rId13"/>
    <p:sldId id="1660" r:id="rId14"/>
    <p:sldId id="315" r:id="rId15"/>
    <p:sldId id="1807" r:id="rId16"/>
    <p:sldId id="1808" r:id="rId17"/>
    <p:sldId id="1662" r:id="rId18"/>
    <p:sldId id="1663" r:id="rId19"/>
    <p:sldId id="1664" r:id="rId20"/>
    <p:sldId id="1799" r:id="rId21"/>
    <p:sldId id="1800" r:id="rId22"/>
    <p:sldId id="1659" r:id="rId23"/>
    <p:sldId id="1803" r:id="rId24"/>
    <p:sldId id="1802" r:id="rId25"/>
    <p:sldId id="1804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3"/>
    <p:restoredTop sz="94643"/>
  </p:normalViewPr>
  <p:slideViewPr>
    <p:cSldViewPr snapToGrid="0">
      <p:cViewPr varScale="1">
        <p:scale>
          <a:sx n="105" d="100"/>
          <a:sy n="105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2B22B-85C7-334E-9809-4AC2BC9A11F1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A1B74263-F203-444C-B25E-C7537FD3386A}">
      <dgm:prSet phldrT="[Texto]"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Estruturas de ecossistemas</a:t>
          </a:r>
          <a:endParaRPr lang="pt-BR" dirty="0">
            <a:solidFill>
              <a:schemeClr val="bg1"/>
            </a:solidFill>
          </a:endParaRPr>
        </a:p>
      </dgm:t>
    </dgm:pt>
    <dgm:pt modelId="{CD44FD56-A900-DC4E-919A-4B1A065B1E9C}" type="parTrans" cxnId="{3A78ECFF-D802-5D43-859F-17B6F79A077D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C68C7482-FDB4-0D48-9302-0585D870103D}" type="sibTrans" cxnId="{3A78ECFF-D802-5D43-859F-17B6F79A077D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1FC36737-0092-7A4E-AF0F-F1B0E4C8F559}">
      <dgm:prSet phldrT="[Texto]"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Funções do ecossistema</a:t>
          </a:r>
          <a:endParaRPr lang="pt-BR" dirty="0">
            <a:solidFill>
              <a:schemeClr val="bg1"/>
            </a:solidFill>
          </a:endParaRPr>
        </a:p>
      </dgm:t>
    </dgm:pt>
    <dgm:pt modelId="{3F8F8234-842D-3946-9151-ACBF8164C7C0}" type="parTrans" cxnId="{119506AE-D337-0F4D-AB1A-CFECA643A89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A0EE3019-99D7-CE4B-A55B-8A92254EBF2B}" type="sibTrans" cxnId="{119506AE-D337-0F4D-AB1A-CFECA643A89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E958D3F9-D8C8-9F46-B18C-3F50EE5B1941}">
      <dgm:prSet phldrT="[Texto]"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Serviços ecossistêmicos</a:t>
          </a:r>
          <a:endParaRPr lang="pt-BR" dirty="0">
            <a:solidFill>
              <a:schemeClr val="bg1"/>
            </a:solidFill>
          </a:endParaRPr>
        </a:p>
      </dgm:t>
    </dgm:pt>
    <dgm:pt modelId="{473D1FAB-2503-F745-8313-4B7ECC323865}" type="parTrans" cxnId="{037D85C3-9508-1E4A-9156-CC06239508B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7D63555A-F5F6-0F41-A1E9-5CC8890DC3F6}" type="sibTrans" cxnId="{037D85C3-9508-1E4A-9156-CC06239508B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35328874-57AA-9D48-8467-08613D3A2BC6}">
      <dgm:prSet phldrT="[Texto]"/>
      <dgm:spPr/>
      <dgm:t>
        <a:bodyPr/>
        <a:lstStyle/>
        <a:p>
          <a:r>
            <a:rPr lang="pt-BR" b="1" dirty="0" err="1">
              <a:solidFill>
                <a:schemeClr val="bg1"/>
              </a:solidFill>
            </a:rPr>
            <a:t>BenefÍcios</a:t>
          </a:r>
          <a:endParaRPr lang="pt-BR" dirty="0">
            <a:solidFill>
              <a:schemeClr val="bg1"/>
            </a:solidFill>
          </a:endParaRPr>
        </a:p>
      </dgm:t>
    </dgm:pt>
    <dgm:pt modelId="{48036201-D83B-2945-96BF-FB0B36FFE35A}" type="parTrans" cxnId="{1169FCBF-D8E0-8E4C-B2B7-75CD5FB5ED8A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97D8FD30-3978-2D44-A967-60FBD082FA7C}" type="sibTrans" cxnId="{1169FCBF-D8E0-8E4C-B2B7-75CD5FB5ED8A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73B9B706-9852-F14F-88BA-FE4CCE83CA03}">
      <dgm:prSet phldrT="[Texto]"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Valor ecológico, cultural   econômico</a:t>
          </a:r>
          <a:endParaRPr lang="pt-BR" dirty="0">
            <a:solidFill>
              <a:schemeClr val="bg1"/>
            </a:solidFill>
          </a:endParaRPr>
        </a:p>
      </dgm:t>
    </dgm:pt>
    <dgm:pt modelId="{1D858956-8651-C445-9185-6BB6F71D5856}" type="parTrans" cxnId="{CA959926-28D2-6244-B970-0B8972097CA7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716A6391-CDC8-AF47-84A4-EED1CBCCE962}" type="sibTrans" cxnId="{CA959926-28D2-6244-B970-0B8972097CA7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DC4074E7-497E-D142-AD6F-84F691334810}" type="pres">
      <dgm:prSet presAssocID="{6772B22B-85C7-334E-9809-4AC2BC9A11F1}" presName="outerComposite" presStyleCnt="0">
        <dgm:presLayoutVars>
          <dgm:chMax val="5"/>
          <dgm:dir/>
          <dgm:resizeHandles val="exact"/>
        </dgm:presLayoutVars>
      </dgm:prSet>
      <dgm:spPr/>
    </dgm:pt>
    <dgm:pt modelId="{A7A23C64-3C81-E040-8C1F-494204312F4B}" type="pres">
      <dgm:prSet presAssocID="{6772B22B-85C7-334E-9809-4AC2BC9A11F1}" presName="dummyMaxCanvas" presStyleCnt="0">
        <dgm:presLayoutVars/>
      </dgm:prSet>
      <dgm:spPr/>
    </dgm:pt>
    <dgm:pt modelId="{FB367F50-5EBD-B24C-9621-16C2967B8301}" type="pres">
      <dgm:prSet presAssocID="{6772B22B-85C7-334E-9809-4AC2BC9A11F1}" presName="FiveNodes_1" presStyleLbl="node1" presStyleIdx="0" presStyleCnt="5">
        <dgm:presLayoutVars>
          <dgm:bulletEnabled val="1"/>
        </dgm:presLayoutVars>
      </dgm:prSet>
      <dgm:spPr/>
    </dgm:pt>
    <dgm:pt modelId="{7B956434-5C0F-C948-A86A-D3F20188CE1F}" type="pres">
      <dgm:prSet presAssocID="{6772B22B-85C7-334E-9809-4AC2BC9A11F1}" presName="FiveNodes_2" presStyleLbl="node1" presStyleIdx="1" presStyleCnt="5" custLinFactNeighborY="-1836">
        <dgm:presLayoutVars>
          <dgm:bulletEnabled val="1"/>
        </dgm:presLayoutVars>
      </dgm:prSet>
      <dgm:spPr/>
    </dgm:pt>
    <dgm:pt modelId="{884A9DE6-2800-9643-AAF6-0C0B54F0111A}" type="pres">
      <dgm:prSet presAssocID="{6772B22B-85C7-334E-9809-4AC2BC9A11F1}" presName="FiveNodes_3" presStyleLbl="node1" presStyleIdx="2" presStyleCnt="5">
        <dgm:presLayoutVars>
          <dgm:bulletEnabled val="1"/>
        </dgm:presLayoutVars>
      </dgm:prSet>
      <dgm:spPr/>
    </dgm:pt>
    <dgm:pt modelId="{93DA060E-2D85-314B-9F3D-244312EFD78D}" type="pres">
      <dgm:prSet presAssocID="{6772B22B-85C7-334E-9809-4AC2BC9A11F1}" presName="FiveNodes_4" presStyleLbl="node1" presStyleIdx="3" presStyleCnt="5">
        <dgm:presLayoutVars>
          <dgm:bulletEnabled val="1"/>
        </dgm:presLayoutVars>
      </dgm:prSet>
      <dgm:spPr/>
    </dgm:pt>
    <dgm:pt modelId="{3D4B0B1A-BF21-AB44-9F35-E0448BF14082}" type="pres">
      <dgm:prSet presAssocID="{6772B22B-85C7-334E-9809-4AC2BC9A11F1}" presName="FiveNodes_5" presStyleLbl="node1" presStyleIdx="4" presStyleCnt="5">
        <dgm:presLayoutVars>
          <dgm:bulletEnabled val="1"/>
        </dgm:presLayoutVars>
      </dgm:prSet>
      <dgm:spPr/>
    </dgm:pt>
    <dgm:pt modelId="{57E4C0A9-8C51-3348-ACBA-7C4AE8CE94CC}" type="pres">
      <dgm:prSet presAssocID="{6772B22B-85C7-334E-9809-4AC2BC9A11F1}" presName="FiveConn_1-2" presStyleLbl="fgAccFollowNode1" presStyleIdx="0" presStyleCnt="4">
        <dgm:presLayoutVars>
          <dgm:bulletEnabled val="1"/>
        </dgm:presLayoutVars>
      </dgm:prSet>
      <dgm:spPr/>
    </dgm:pt>
    <dgm:pt modelId="{FE260C57-BF8F-964A-844C-5085FD312CB5}" type="pres">
      <dgm:prSet presAssocID="{6772B22B-85C7-334E-9809-4AC2BC9A11F1}" presName="FiveConn_2-3" presStyleLbl="fgAccFollowNode1" presStyleIdx="1" presStyleCnt="4">
        <dgm:presLayoutVars>
          <dgm:bulletEnabled val="1"/>
        </dgm:presLayoutVars>
      </dgm:prSet>
      <dgm:spPr/>
    </dgm:pt>
    <dgm:pt modelId="{EA1A1299-3BE1-164B-AEA5-A90BC61E0718}" type="pres">
      <dgm:prSet presAssocID="{6772B22B-85C7-334E-9809-4AC2BC9A11F1}" presName="FiveConn_3-4" presStyleLbl="fgAccFollowNode1" presStyleIdx="2" presStyleCnt="4">
        <dgm:presLayoutVars>
          <dgm:bulletEnabled val="1"/>
        </dgm:presLayoutVars>
      </dgm:prSet>
      <dgm:spPr/>
    </dgm:pt>
    <dgm:pt modelId="{69F17CE0-D479-8447-B7C6-5EBE70E022F9}" type="pres">
      <dgm:prSet presAssocID="{6772B22B-85C7-334E-9809-4AC2BC9A11F1}" presName="FiveConn_4-5" presStyleLbl="fgAccFollowNode1" presStyleIdx="3" presStyleCnt="4">
        <dgm:presLayoutVars>
          <dgm:bulletEnabled val="1"/>
        </dgm:presLayoutVars>
      </dgm:prSet>
      <dgm:spPr/>
    </dgm:pt>
    <dgm:pt modelId="{7A8AF55C-88D9-2E46-B6BF-CDD44CB66E0B}" type="pres">
      <dgm:prSet presAssocID="{6772B22B-85C7-334E-9809-4AC2BC9A11F1}" presName="FiveNodes_1_text" presStyleLbl="node1" presStyleIdx="4" presStyleCnt="5">
        <dgm:presLayoutVars>
          <dgm:bulletEnabled val="1"/>
        </dgm:presLayoutVars>
      </dgm:prSet>
      <dgm:spPr/>
    </dgm:pt>
    <dgm:pt modelId="{D8108299-7573-C240-AE82-58742A231548}" type="pres">
      <dgm:prSet presAssocID="{6772B22B-85C7-334E-9809-4AC2BC9A11F1}" presName="FiveNodes_2_text" presStyleLbl="node1" presStyleIdx="4" presStyleCnt="5">
        <dgm:presLayoutVars>
          <dgm:bulletEnabled val="1"/>
        </dgm:presLayoutVars>
      </dgm:prSet>
      <dgm:spPr/>
    </dgm:pt>
    <dgm:pt modelId="{9D2B8539-C031-2540-9234-441F12DEEBA6}" type="pres">
      <dgm:prSet presAssocID="{6772B22B-85C7-334E-9809-4AC2BC9A11F1}" presName="FiveNodes_3_text" presStyleLbl="node1" presStyleIdx="4" presStyleCnt="5">
        <dgm:presLayoutVars>
          <dgm:bulletEnabled val="1"/>
        </dgm:presLayoutVars>
      </dgm:prSet>
      <dgm:spPr/>
    </dgm:pt>
    <dgm:pt modelId="{EA798585-1D81-974D-BF58-08CFF9150E2D}" type="pres">
      <dgm:prSet presAssocID="{6772B22B-85C7-334E-9809-4AC2BC9A11F1}" presName="FiveNodes_4_text" presStyleLbl="node1" presStyleIdx="4" presStyleCnt="5">
        <dgm:presLayoutVars>
          <dgm:bulletEnabled val="1"/>
        </dgm:presLayoutVars>
      </dgm:prSet>
      <dgm:spPr/>
    </dgm:pt>
    <dgm:pt modelId="{5A3B402B-D467-DE43-9AEC-AAF39E91E40E}" type="pres">
      <dgm:prSet presAssocID="{6772B22B-85C7-334E-9809-4AC2BC9A11F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42F4C02-C2B8-6148-BA4B-2F688E27D6CA}" type="presOf" srcId="{7D63555A-F5F6-0F41-A1E9-5CC8890DC3F6}" destId="{EA1A1299-3BE1-164B-AEA5-A90BC61E0718}" srcOrd="0" destOrd="0" presId="urn:microsoft.com/office/officeart/2005/8/layout/vProcess5"/>
    <dgm:cxn modelId="{6C6A0006-D172-B743-8E15-E635A9C013A7}" type="presOf" srcId="{35328874-57AA-9D48-8467-08613D3A2BC6}" destId="{EA798585-1D81-974D-BF58-08CFF9150E2D}" srcOrd="1" destOrd="0" presId="urn:microsoft.com/office/officeart/2005/8/layout/vProcess5"/>
    <dgm:cxn modelId="{19A17B0C-E692-D84E-BC40-C5E2BAA5CB8C}" type="presOf" srcId="{6772B22B-85C7-334E-9809-4AC2BC9A11F1}" destId="{DC4074E7-497E-D142-AD6F-84F691334810}" srcOrd="0" destOrd="0" presId="urn:microsoft.com/office/officeart/2005/8/layout/vProcess5"/>
    <dgm:cxn modelId="{CA959926-28D2-6244-B970-0B8972097CA7}" srcId="{6772B22B-85C7-334E-9809-4AC2BC9A11F1}" destId="{73B9B706-9852-F14F-88BA-FE4CCE83CA03}" srcOrd="4" destOrd="0" parTransId="{1D858956-8651-C445-9185-6BB6F71D5856}" sibTransId="{716A6391-CDC8-AF47-84A4-EED1CBCCE962}"/>
    <dgm:cxn modelId="{227EFC31-6B89-9C47-AE59-1D596131E034}" type="presOf" srcId="{A0EE3019-99D7-CE4B-A55B-8A92254EBF2B}" destId="{FE260C57-BF8F-964A-844C-5085FD312CB5}" srcOrd="0" destOrd="0" presId="urn:microsoft.com/office/officeart/2005/8/layout/vProcess5"/>
    <dgm:cxn modelId="{1F004152-9C18-8B49-9C8C-820C141EC924}" type="presOf" srcId="{E958D3F9-D8C8-9F46-B18C-3F50EE5B1941}" destId="{884A9DE6-2800-9643-AAF6-0C0B54F0111A}" srcOrd="0" destOrd="0" presId="urn:microsoft.com/office/officeart/2005/8/layout/vProcess5"/>
    <dgm:cxn modelId="{A1DBC553-BEE2-7045-A41A-E10748097659}" type="presOf" srcId="{E958D3F9-D8C8-9F46-B18C-3F50EE5B1941}" destId="{9D2B8539-C031-2540-9234-441F12DEEBA6}" srcOrd="1" destOrd="0" presId="urn:microsoft.com/office/officeart/2005/8/layout/vProcess5"/>
    <dgm:cxn modelId="{53BBF25B-F2B5-0949-A9C1-CA55A201D780}" type="presOf" srcId="{97D8FD30-3978-2D44-A967-60FBD082FA7C}" destId="{69F17CE0-D479-8447-B7C6-5EBE70E022F9}" srcOrd="0" destOrd="0" presId="urn:microsoft.com/office/officeart/2005/8/layout/vProcess5"/>
    <dgm:cxn modelId="{A46C2D65-0416-CF4C-BC38-5C28763C8F8B}" type="presOf" srcId="{A1B74263-F203-444C-B25E-C7537FD3386A}" destId="{7A8AF55C-88D9-2E46-B6BF-CDD44CB66E0B}" srcOrd="1" destOrd="0" presId="urn:microsoft.com/office/officeart/2005/8/layout/vProcess5"/>
    <dgm:cxn modelId="{9DE98792-3737-F44A-8E4C-621C565884DD}" type="presOf" srcId="{1FC36737-0092-7A4E-AF0F-F1B0E4C8F559}" destId="{D8108299-7573-C240-AE82-58742A231548}" srcOrd="1" destOrd="0" presId="urn:microsoft.com/office/officeart/2005/8/layout/vProcess5"/>
    <dgm:cxn modelId="{F516B397-CDE0-6C4C-9705-D4B789E41591}" type="presOf" srcId="{1FC36737-0092-7A4E-AF0F-F1B0E4C8F559}" destId="{7B956434-5C0F-C948-A86A-D3F20188CE1F}" srcOrd="0" destOrd="0" presId="urn:microsoft.com/office/officeart/2005/8/layout/vProcess5"/>
    <dgm:cxn modelId="{378CC6A8-4666-C242-A580-385F5172B138}" type="presOf" srcId="{73B9B706-9852-F14F-88BA-FE4CCE83CA03}" destId="{5A3B402B-D467-DE43-9AEC-AAF39E91E40E}" srcOrd="1" destOrd="0" presId="urn:microsoft.com/office/officeart/2005/8/layout/vProcess5"/>
    <dgm:cxn modelId="{7335EAA8-C2C8-534A-8359-E786D1BE6E94}" type="presOf" srcId="{73B9B706-9852-F14F-88BA-FE4CCE83CA03}" destId="{3D4B0B1A-BF21-AB44-9F35-E0448BF14082}" srcOrd="0" destOrd="0" presId="urn:microsoft.com/office/officeart/2005/8/layout/vProcess5"/>
    <dgm:cxn modelId="{9197CDAA-507E-C74A-B022-B0950B6C7359}" type="presOf" srcId="{A1B74263-F203-444C-B25E-C7537FD3386A}" destId="{FB367F50-5EBD-B24C-9621-16C2967B8301}" srcOrd="0" destOrd="0" presId="urn:microsoft.com/office/officeart/2005/8/layout/vProcess5"/>
    <dgm:cxn modelId="{119506AE-D337-0F4D-AB1A-CFECA643A892}" srcId="{6772B22B-85C7-334E-9809-4AC2BC9A11F1}" destId="{1FC36737-0092-7A4E-AF0F-F1B0E4C8F559}" srcOrd="1" destOrd="0" parTransId="{3F8F8234-842D-3946-9151-ACBF8164C7C0}" sibTransId="{A0EE3019-99D7-CE4B-A55B-8A92254EBF2B}"/>
    <dgm:cxn modelId="{1169FCBF-D8E0-8E4C-B2B7-75CD5FB5ED8A}" srcId="{6772B22B-85C7-334E-9809-4AC2BC9A11F1}" destId="{35328874-57AA-9D48-8467-08613D3A2BC6}" srcOrd="3" destOrd="0" parTransId="{48036201-D83B-2945-96BF-FB0B36FFE35A}" sibTransId="{97D8FD30-3978-2D44-A967-60FBD082FA7C}"/>
    <dgm:cxn modelId="{037D85C3-9508-1E4A-9156-CC06239508B2}" srcId="{6772B22B-85C7-334E-9809-4AC2BC9A11F1}" destId="{E958D3F9-D8C8-9F46-B18C-3F50EE5B1941}" srcOrd="2" destOrd="0" parTransId="{473D1FAB-2503-F745-8313-4B7ECC323865}" sibTransId="{7D63555A-F5F6-0F41-A1E9-5CC8890DC3F6}"/>
    <dgm:cxn modelId="{47F269DA-9F26-044D-8A2E-985CEDFF248E}" type="presOf" srcId="{35328874-57AA-9D48-8467-08613D3A2BC6}" destId="{93DA060E-2D85-314B-9F3D-244312EFD78D}" srcOrd="0" destOrd="0" presId="urn:microsoft.com/office/officeart/2005/8/layout/vProcess5"/>
    <dgm:cxn modelId="{01FA82FB-32C4-D24D-8AF4-772C9AC4BB52}" type="presOf" srcId="{C68C7482-FDB4-0D48-9302-0585D870103D}" destId="{57E4C0A9-8C51-3348-ACBA-7C4AE8CE94CC}" srcOrd="0" destOrd="0" presId="urn:microsoft.com/office/officeart/2005/8/layout/vProcess5"/>
    <dgm:cxn modelId="{3A78ECFF-D802-5D43-859F-17B6F79A077D}" srcId="{6772B22B-85C7-334E-9809-4AC2BC9A11F1}" destId="{A1B74263-F203-444C-B25E-C7537FD3386A}" srcOrd="0" destOrd="0" parTransId="{CD44FD56-A900-DC4E-919A-4B1A065B1E9C}" sibTransId="{C68C7482-FDB4-0D48-9302-0585D870103D}"/>
    <dgm:cxn modelId="{25123C0B-F1BE-8B46-A84B-A0EEEE7E21CC}" type="presParOf" srcId="{DC4074E7-497E-D142-AD6F-84F691334810}" destId="{A7A23C64-3C81-E040-8C1F-494204312F4B}" srcOrd="0" destOrd="0" presId="urn:microsoft.com/office/officeart/2005/8/layout/vProcess5"/>
    <dgm:cxn modelId="{A4797D2D-F0F9-EF4C-9E0D-0B3DE140179D}" type="presParOf" srcId="{DC4074E7-497E-D142-AD6F-84F691334810}" destId="{FB367F50-5EBD-B24C-9621-16C2967B8301}" srcOrd="1" destOrd="0" presId="urn:microsoft.com/office/officeart/2005/8/layout/vProcess5"/>
    <dgm:cxn modelId="{246781A3-75F6-794F-B335-A50E218E2600}" type="presParOf" srcId="{DC4074E7-497E-D142-AD6F-84F691334810}" destId="{7B956434-5C0F-C948-A86A-D3F20188CE1F}" srcOrd="2" destOrd="0" presId="urn:microsoft.com/office/officeart/2005/8/layout/vProcess5"/>
    <dgm:cxn modelId="{B1BB8D2E-177B-A046-8702-0F7F75CC291D}" type="presParOf" srcId="{DC4074E7-497E-D142-AD6F-84F691334810}" destId="{884A9DE6-2800-9643-AAF6-0C0B54F0111A}" srcOrd="3" destOrd="0" presId="urn:microsoft.com/office/officeart/2005/8/layout/vProcess5"/>
    <dgm:cxn modelId="{1FBDA28E-BB67-9D40-80E1-7E4251D4DF47}" type="presParOf" srcId="{DC4074E7-497E-D142-AD6F-84F691334810}" destId="{93DA060E-2D85-314B-9F3D-244312EFD78D}" srcOrd="4" destOrd="0" presId="urn:microsoft.com/office/officeart/2005/8/layout/vProcess5"/>
    <dgm:cxn modelId="{A98DC622-B00E-3A42-A586-F9DB56CB4188}" type="presParOf" srcId="{DC4074E7-497E-D142-AD6F-84F691334810}" destId="{3D4B0B1A-BF21-AB44-9F35-E0448BF14082}" srcOrd="5" destOrd="0" presId="urn:microsoft.com/office/officeart/2005/8/layout/vProcess5"/>
    <dgm:cxn modelId="{3A037629-B338-A44C-B956-EE20C212709F}" type="presParOf" srcId="{DC4074E7-497E-D142-AD6F-84F691334810}" destId="{57E4C0A9-8C51-3348-ACBA-7C4AE8CE94CC}" srcOrd="6" destOrd="0" presId="urn:microsoft.com/office/officeart/2005/8/layout/vProcess5"/>
    <dgm:cxn modelId="{3A84BB76-CD82-B24E-B355-1EB60BB1CE9F}" type="presParOf" srcId="{DC4074E7-497E-D142-AD6F-84F691334810}" destId="{FE260C57-BF8F-964A-844C-5085FD312CB5}" srcOrd="7" destOrd="0" presId="urn:microsoft.com/office/officeart/2005/8/layout/vProcess5"/>
    <dgm:cxn modelId="{34E57323-9AA6-094A-B376-8BCDC0238B14}" type="presParOf" srcId="{DC4074E7-497E-D142-AD6F-84F691334810}" destId="{EA1A1299-3BE1-164B-AEA5-A90BC61E0718}" srcOrd="8" destOrd="0" presId="urn:microsoft.com/office/officeart/2005/8/layout/vProcess5"/>
    <dgm:cxn modelId="{8297F1EA-27BC-6B45-AB7C-29A6947CF35C}" type="presParOf" srcId="{DC4074E7-497E-D142-AD6F-84F691334810}" destId="{69F17CE0-D479-8447-B7C6-5EBE70E022F9}" srcOrd="9" destOrd="0" presId="urn:microsoft.com/office/officeart/2005/8/layout/vProcess5"/>
    <dgm:cxn modelId="{8358D369-FE82-F248-9363-4835A96F669E}" type="presParOf" srcId="{DC4074E7-497E-D142-AD6F-84F691334810}" destId="{7A8AF55C-88D9-2E46-B6BF-CDD44CB66E0B}" srcOrd="10" destOrd="0" presId="urn:microsoft.com/office/officeart/2005/8/layout/vProcess5"/>
    <dgm:cxn modelId="{FA657AE5-ABB8-6942-B37B-9A0B74B70342}" type="presParOf" srcId="{DC4074E7-497E-D142-AD6F-84F691334810}" destId="{D8108299-7573-C240-AE82-58742A231548}" srcOrd="11" destOrd="0" presId="urn:microsoft.com/office/officeart/2005/8/layout/vProcess5"/>
    <dgm:cxn modelId="{B60A3712-D6AC-A64C-9C28-3F60BAD535BB}" type="presParOf" srcId="{DC4074E7-497E-D142-AD6F-84F691334810}" destId="{9D2B8539-C031-2540-9234-441F12DEEBA6}" srcOrd="12" destOrd="0" presId="urn:microsoft.com/office/officeart/2005/8/layout/vProcess5"/>
    <dgm:cxn modelId="{2CE34283-BADA-3C47-B4C5-DBAF949AAB50}" type="presParOf" srcId="{DC4074E7-497E-D142-AD6F-84F691334810}" destId="{EA798585-1D81-974D-BF58-08CFF9150E2D}" srcOrd="13" destOrd="0" presId="urn:microsoft.com/office/officeart/2005/8/layout/vProcess5"/>
    <dgm:cxn modelId="{DDFFABE5-AE17-8440-84F9-BF52406BF75E}" type="presParOf" srcId="{DC4074E7-497E-D142-AD6F-84F691334810}" destId="{5A3B402B-D467-DE43-9AEC-AAF39E91E40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72B22B-85C7-334E-9809-4AC2BC9A11F1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A1B74263-F203-444C-B25E-C7537FD3386A}">
      <dgm:prSet phldrT="[Texto]"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Estruturas de ecossistemas</a:t>
          </a:r>
          <a:endParaRPr lang="pt-BR" dirty="0">
            <a:solidFill>
              <a:schemeClr val="bg1"/>
            </a:solidFill>
          </a:endParaRPr>
        </a:p>
      </dgm:t>
    </dgm:pt>
    <dgm:pt modelId="{CD44FD56-A900-DC4E-919A-4B1A065B1E9C}" type="parTrans" cxnId="{3A78ECFF-D802-5D43-859F-17B6F79A077D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C68C7482-FDB4-0D48-9302-0585D870103D}" type="sibTrans" cxnId="{3A78ECFF-D802-5D43-859F-17B6F79A077D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1FC36737-0092-7A4E-AF0F-F1B0E4C8F559}">
      <dgm:prSet phldrT="[Texto]"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Funções do ecossistema</a:t>
          </a:r>
          <a:endParaRPr lang="pt-BR" dirty="0">
            <a:solidFill>
              <a:schemeClr val="bg1"/>
            </a:solidFill>
          </a:endParaRPr>
        </a:p>
      </dgm:t>
    </dgm:pt>
    <dgm:pt modelId="{3F8F8234-842D-3946-9151-ACBF8164C7C0}" type="parTrans" cxnId="{119506AE-D337-0F4D-AB1A-CFECA643A89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A0EE3019-99D7-CE4B-A55B-8A92254EBF2B}" type="sibTrans" cxnId="{119506AE-D337-0F4D-AB1A-CFECA643A89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E958D3F9-D8C8-9F46-B18C-3F50EE5B1941}">
      <dgm:prSet phldrT="[Texto]"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Serviços ecossistêmicos</a:t>
          </a:r>
          <a:endParaRPr lang="pt-BR" dirty="0">
            <a:solidFill>
              <a:schemeClr val="bg1"/>
            </a:solidFill>
          </a:endParaRPr>
        </a:p>
      </dgm:t>
    </dgm:pt>
    <dgm:pt modelId="{473D1FAB-2503-F745-8313-4B7ECC323865}" type="parTrans" cxnId="{037D85C3-9508-1E4A-9156-CC06239508B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7D63555A-F5F6-0F41-A1E9-5CC8890DC3F6}" type="sibTrans" cxnId="{037D85C3-9508-1E4A-9156-CC06239508B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35328874-57AA-9D48-8467-08613D3A2BC6}">
      <dgm:prSet phldrT="[Texto]"/>
      <dgm:spPr/>
      <dgm:t>
        <a:bodyPr/>
        <a:lstStyle/>
        <a:p>
          <a:r>
            <a:rPr lang="pt-BR" b="1" dirty="0" err="1">
              <a:solidFill>
                <a:schemeClr val="bg1"/>
              </a:solidFill>
            </a:rPr>
            <a:t>Beneficios</a:t>
          </a:r>
          <a:endParaRPr lang="pt-BR" dirty="0">
            <a:solidFill>
              <a:schemeClr val="bg1"/>
            </a:solidFill>
          </a:endParaRPr>
        </a:p>
      </dgm:t>
    </dgm:pt>
    <dgm:pt modelId="{48036201-D83B-2945-96BF-FB0B36FFE35A}" type="parTrans" cxnId="{1169FCBF-D8E0-8E4C-B2B7-75CD5FB5ED8A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97D8FD30-3978-2D44-A967-60FBD082FA7C}" type="sibTrans" cxnId="{1169FCBF-D8E0-8E4C-B2B7-75CD5FB5ED8A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73B9B706-9852-F14F-88BA-FE4CCE83CA03}">
      <dgm:prSet phldrT="[Texto]"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Valor ecológico, cultural   econômico</a:t>
          </a:r>
          <a:endParaRPr lang="pt-BR" dirty="0">
            <a:solidFill>
              <a:schemeClr val="bg1"/>
            </a:solidFill>
          </a:endParaRPr>
        </a:p>
      </dgm:t>
    </dgm:pt>
    <dgm:pt modelId="{1D858956-8651-C445-9185-6BB6F71D5856}" type="parTrans" cxnId="{CA959926-28D2-6244-B970-0B8972097CA7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716A6391-CDC8-AF47-84A4-EED1CBCCE962}" type="sibTrans" cxnId="{CA959926-28D2-6244-B970-0B8972097CA7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DC4074E7-497E-D142-AD6F-84F691334810}" type="pres">
      <dgm:prSet presAssocID="{6772B22B-85C7-334E-9809-4AC2BC9A11F1}" presName="outerComposite" presStyleCnt="0">
        <dgm:presLayoutVars>
          <dgm:chMax val="5"/>
          <dgm:dir/>
          <dgm:resizeHandles val="exact"/>
        </dgm:presLayoutVars>
      </dgm:prSet>
      <dgm:spPr/>
    </dgm:pt>
    <dgm:pt modelId="{A7A23C64-3C81-E040-8C1F-494204312F4B}" type="pres">
      <dgm:prSet presAssocID="{6772B22B-85C7-334E-9809-4AC2BC9A11F1}" presName="dummyMaxCanvas" presStyleCnt="0">
        <dgm:presLayoutVars/>
      </dgm:prSet>
      <dgm:spPr/>
    </dgm:pt>
    <dgm:pt modelId="{FB367F50-5EBD-B24C-9621-16C2967B8301}" type="pres">
      <dgm:prSet presAssocID="{6772B22B-85C7-334E-9809-4AC2BC9A11F1}" presName="FiveNodes_1" presStyleLbl="node1" presStyleIdx="0" presStyleCnt="5">
        <dgm:presLayoutVars>
          <dgm:bulletEnabled val="1"/>
        </dgm:presLayoutVars>
      </dgm:prSet>
      <dgm:spPr/>
    </dgm:pt>
    <dgm:pt modelId="{7B956434-5C0F-C948-A86A-D3F20188CE1F}" type="pres">
      <dgm:prSet presAssocID="{6772B22B-85C7-334E-9809-4AC2BC9A11F1}" presName="FiveNodes_2" presStyleLbl="node1" presStyleIdx="1" presStyleCnt="5" custLinFactNeighborY="-1836">
        <dgm:presLayoutVars>
          <dgm:bulletEnabled val="1"/>
        </dgm:presLayoutVars>
      </dgm:prSet>
      <dgm:spPr/>
    </dgm:pt>
    <dgm:pt modelId="{884A9DE6-2800-9643-AAF6-0C0B54F0111A}" type="pres">
      <dgm:prSet presAssocID="{6772B22B-85C7-334E-9809-4AC2BC9A11F1}" presName="FiveNodes_3" presStyleLbl="node1" presStyleIdx="2" presStyleCnt="5">
        <dgm:presLayoutVars>
          <dgm:bulletEnabled val="1"/>
        </dgm:presLayoutVars>
      </dgm:prSet>
      <dgm:spPr/>
    </dgm:pt>
    <dgm:pt modelId="{93DA060E-2D85-314B-9F3D-244312EFD78D}" type="pres">
      <dgm:prSet presAssocID="{6772B22B-85C7-334E-9809-4AC2BC9A11F1}" presName="FiveNodes_4" presStyleLbl="node1" presStyleIdx="3" presStyleCnt="5">
        <dgm:presLayoutVars>
          <dgm:bulletEnabled val="1"/>
        </dgm:presLayoutVars>
      </dgm:prSet>
      <dgm:spPr/>
    </dgm:pt>
    <dgm:pt modelId="{3D4B0B1A-BF21-AB44-9F35-E0448BF14082}" type="pres">
      <dgm:prSet presAssocID="{6772B22B-85C7-334E-9809-4AC2BC9A11F1}" presName="FiveNodes_5" presStyleLbl="node1" presStyleIdx="4" presStyleCnt="5">
        <dgm:presLayoutVars>
          <dgm:bulletEnabled val="1"/>
        </dgm:presLayoutVars>
      </dgm:prSet>
      <dgm:spPr/>
    </dgm:pt>
    <dgm:pt modelId="{57E4C0A9-8C51-3348-ACBA-7C4AE8CE94CC}" type="pres">
      <dgm:prSet presAssocID="{6772B22B-85C7-334E-9809-4AC2BC9A11F1}" presName="FiveConn_1-2" presStyleLbl="fgAccFollowNode1" presStyleIdx="0" presStyleCnt="4">
        <dgm:presLayoutVars>
          <dgm:bulletEnabled val="1"/>
        </dgm:presLayoutVars>
      </dgm:prSet>
      <dgm:spPr/>
    </dgm:pt>
    <dgm:pt modelId="{FE260C57-BF8F-964A-844C-5085FD312CB5}" type="pres">
      <dgm:prSet presAssocID="{6772B22B-85C7-334E-9809-4AC2BC9A11F1}" presName="FiveConn_2-3" presStyleLbl="fgAccFollowNode1" presStyleIdx="1" presStyleCnt="4">
        <dgm:presLayoutVars>
          <dgm:bulletEnabled val="1"/>
        </dgm:presLayoutVars>
      </dgm:prSet>
      <dgm:spPr/>
    </dgm:pt>
    <dgm:pt modelId="{EA1A1299-3BE1-164B-AEA5-A90BC61E0718}" type="pres">
      <dgm:prSet presAssocID="{6772B22B-85C7-334E-9809-4AC2BC9A11F1}" presName="FiveConn_3-4" presStyleLbl="fgAccFollowNode1" presStyleIdx="2" presStyleCnt="4">
        <dgm:presLayoutVars>
          <dgm:bulletEnabled val="1"/>
        </dgm:presLayoutVars>
      </dgm:prSet>
      <dgm:spPr/>
    </dgm:pt>
    <dgm:pt modelId="{69F17CE0-D479-8447-B7C6-5EBE70E022F9}" type="pres">
      <dgm:prSet presAssocID="{6772B22B-85C7-334E-9809-4AC2BC9A11F1}" presName="FiveConn_4-5" presStyleLbl="fgAccFollowNode1" presStyleIdx="3" presStyleCnt="4">
        <dgm:presLayoutVars>
          <dgm:bulletEnabled val="1"/>
        </dgm:presLayoutVars>
      </dgm:prSet>
      <dgm:spPr/>
    </dgm:pt>
    <dgm:pt modelId="{7A8AF55C-88D9-2E46-B6BF-CDD44CB66E0B}" type="pres">
      <dgm:prSet presAssocID="{6772B22B-85C7-334E-9809-4AC2BC9A11F1}" presName="FiveNodes_1_text" presStyleLbl="node1" presStyleIdx="4" presStyleCnt="5">
        <dgm:presLayoutVars>
          <dgm:bulletEnabled val="1"/>
        </dgm:presLayoutVars>
      </dgm:prSet>
      <dgm:spPr/>
    </dgm:pt>
    <dgm:pt modelId="{D8108299-7573-C240-AE82-58742A231548}" type="pres">
      <dgm:prSet presAssocID="{6772B22B-85C7-334E-9809-4AC2BC9A11F1}" presName="FiveNodes_2_text" presStyleLbl="node1" presStyleIdx="4" presStyleCnt="5">
        <dgm:presLayoutVars>
          <dgm:bulletEnabled val="1"/>
        </dgm:presLayoutVars>
      </dgm:prSet>
      <dgm:spPr/>
    </dgm:pt>
    <dgm:pt modelId="{9D2B8539-C031-2540-9234-441F12DEEBA6}" type="pres">
      <dgm:prSet presAssocID="{6772B22B-85C7-334E-9809-4AC2BC9A11F1}" presName="FiveNodes_3_text" presStyleLbl="node1" presStyleIdx="4" presStyleCnt="5">
        <dgm:presLayoutVars>
          <dgm:bulletEnabled val="1"/>
        </dgm:presLayoutVars>
      </dgm:prSet>
      <dgm:spPr/>
    </dgm:pt>
    <dgm:pt modelId="{EA798585-1D81-974D-BF58-08CFF9150E2D}" type="pres">
      <dgm:prSet presAssocID="{6772B22B-85C7-334E-9809-4AC2BC9A11F1}" presName="FiveNodes_4_text" presStyleLbl="node1" presStyleIdx="4" presStyleCnt="5">
        <dgm:presLayoutVars>
          <dgm:bulletEnabled val="1"/>
        </dgm:presLayoutVars>
      </dgm:prSet>
      <dgm:spPr/>
    </dgm:pt>
    <dgm:pt modelId="{5A3B402B-D467-DE43-9AEC-AAF39E91E40E}" type="pres">
      <dgm:prSet presAssocID="{6772B22B-85C7-334E-9809-4AC2BC9A11F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42F4C02-C2B8-6148-BA4B-2F688E27D6CA}" type="presOf" srcId="{7D63555A-F5F6-0F41-A1E9-5CC8890DC3F6}" destId="{EA1A1299-3BE1-164B-AEA5-A90BC61E0718}" srcOrd="0" destOrd="0" presId="urn:microsoft.com/office/officeart/2005/8/layout/vProcess5"/>
    <dgm:cxn modelId="{6C6A0006-D172-B743-8E15-E635A9C013A7}" type="presOf" srcId="{35328874-57AA-9D48-8467-08613D3A2BC6}" destId="{EA798585-1D81-974D-BF58-08CFF9150E2D}" srcOrd="1" destOrd="0" presId="urn:microsoft.com/office/officeart/2005/8/layout/vProcess5"/>
    <dgm:cxn modelId="{19A17B0C-E692-D84E-BC40-C5E2BAA5CB8C}" type="presOf" srcId="{6772B22B-85C7-334E-9809-4AC2BC9A11F1}" destId="{DC4074E7-497E-D142-AD6F-84F691334810}" srcOrd="0" destOrd="0" presId="urn:microsoft.com/office/officeart/2005/8/layout/vProcess5"/>
    <dgm:cxn modelId="{CA959926-28D2-6244-B970-0B8972097CA7}" srcId="{6772B22B-85C7-334E-9809-4AC2BC9A11F1}" destId="{73B9B706-9852-F14F-88BA-FE4CCE83CA03}" srcOrd="4" destOrd="0" parTransId="{1D858956-8651-C445-9185-6BB6F71D5856}" sibTransId="{716A6391-CDC8-AF47-84A4-EED1CBCCE962}"/>
    <dgm:cxn modelId="{227EFC31-6B89-9C47-AE59-1D596131E034}" type="presOf" srcId="{A0EE3019-99D7-CE4B-A55B-8A92254EBF2B}" destId="{FE260C57-BF8F-964A-844C-5085FD312CB5}" srcOrd="0" destOrd="0" presId="urn:microsoft.com/office/officeart/2005/8/layout/vProcess5"/>
    <dgm:cxn modelId="{1F004152-9C18-8B49-9C8C-820C141EC924}" type="presOf" srcId="{E958D3F9-D8C8-9F46-B18C-3F50EE5B1941}" destId="{884A9DE6-2800-9643-AAF6-0C0B54F0111A}" srcOrd="0" destOrd="0" presId="urn:microsoft.com/office/officeart/2005/8/layout/vProcess5"/>
    <dgm:cxn modelId="{A1DBC553-BEE2-7045-A41A-E10748097659}" type="presOf" srcId="{E958D3F9-D8C8-9F46-B18C-3F50EE5B1941}" destId="{9D2B8539-C031-2540-9234-441F12DEEBA6}" srcOrd="1" destOrd="0" presId="urn:microsoft.com/office/officeart/2005/8/layout/vProcess5"/>
    <dgm:cxn modelId="{53BBF25B-F2B5-0949-A9C1-CA55A201D780}" type="presOf" srcId="{97D8FD30-3978-2D44-A967-60FBD082FA7C}" destId="{69F17CE0-D479-8447-B7C6-5EBE70E022F9}" srcOrd="0" destOrd="0" presId="urn:microsoft.com/office/officeart/2005/8/layout/vProcess5"/>
    <dgm:cxn modelId="{A46C2D65-0416-CF4C-BC38-5C28763C8F8B}" type="presOf" srcId="{A1B74263-F203-444C-B25E-C7537FD3386A}" destId="{7A8AF55C-88D9-2E46-B6BF-CDD44CB66E0B}" srcOrd="1" destOrd="0" presId="urn:microsoft.com/office/officeart/2005/8/layout/vProcess5"/>
    <dgm:cxn modelId="{9DE98792-3737-F44A-8E4C-621C565884DD}" type="presOf" srcId="{1FC36737-0092-7A4E-AF0F-F1B0E4C8F559}" destId="{D8108299-7573-C240-AE82-58742A231548}" srcOrd="1" destOrd="0" presId="urn:microsoft.com/office/officeart/2005/8/layout/vProcess5"/>
    <dgm:cxn modelId="{F516B397-CDE0-6C4C-9705-D4B789E41591}" type="presOf" srcId="{1FC36737-0092-7A4E-AF0F-F1B0E4C8F559}" destId="{7B956434-5C0F-C948-A86A-D3F20188CE1F}" srcOrd="0" destOrd="0" presId="urn:microsoft.com/office/officeart/2005/8/layout/vProcess5"/>
    <dgm:cxn modelId="{378CC6A8-4666-C242-A580-385F5172B138}" type="presOf" srcId="{73B9B706-9852-F14F-88BA-FE4CCE83CA03}" destId="{5A3B402B-D467-DE43-9AEC-AAF39E91E40E}" srcOrd="1" destOrd="0" presId="urn:microsoft.com/office/officeart/2005/8/layout/vProcess5"/>
    <dgm:cxn modelId="{7335EAA8-C2C8-534A-8359-E786D1BE6E94}" type="presOf" srcId="{73B9B706-9852-F14F-88BA-FE4CCE83CA03}" destId="{3D4B0B1A-BF21-AB44-9F35-E0448BF14082}" srcOrd="0" destOrd="0" presId="urn:microsoft.com/office/officeart/2005/8/layout/vProcess5"/>
    <dgm:cxn modelId="{9197CDAA-507E-C74A-B022-B0950B6C7359}" type="presOf" srcId="{A1B74263-F203-444C-B25E-C7537FD3386A}" destId="{FB367F50-5EBD-B24C-9621-16C2967B8301}" srcOrd="0" destOrd="0" presId="urn:microsoft.com/office/officeart/2005/8/layout/vProcess5"/>
    <dgm:cxn modelId="{119506AE-D337-0F4D-AB1A-CFECA643A892}" srcId="{6772B22B-85C7-334E-9809-4AC2BC9A11F1}" destId="{1FC36737-0092-7A4E-AF0F-F1B0E4C8F559}" srcOrd="1" destOrd="0" parTransId="{3F8F8234-842D-3946-9151-ACBF8164C7C0}" sibTransId="{A0EE3019-99D7-CE4B-A55B-8A92254EBF2B}"/>
    <dgm:cxn modelId="{1169FCBF-D8E0-8E4C-B2B7-75CD5FB5ED8A}" srcId="{6772B22B-85C7-334E-9809-4AC2BC9A11F1}" destId="{35328874-57AA-9D48-8467-08613D3A2BC6}" srcOrd="3" destOrd="0" parTransId="{48036201-D83B-2945-96BF-FB0B36FFE35A}" sibTransId="{97D8FD30-3978-2D44-A967-60FBD082FA7C}"/>
    <dgm:cxn modelId="{037D85C3-9508-1E4A-9156-CC06239508B2}" srcId="{6772B22B-85C7-334E-9809-4AC2BC9A11F1}" destId="{E958D3F9-D8C8-9F46-B18C-3F50EE5B1941}" srcOrd="2" destOrd="0" parTransId="{473D1FAB-2503-F745-8313-4B7ECC323865}" sibTransId="{7D63555A-F5F6-0F41-A1E9-5CC8890DC3F6}"/>
    <dgm:cxn modelId="{47F269DA-9F26-044D-8A2E-985CEDFF248E}" type="presOf" srcId="{35328874-57AA-9D48-8467-08613D3A2BC6}" destId="{93DA060E-2D85-314B-9F3D-244312EFD78D}" srcOrd="0" destOrd="0" presId="urn:microsoft.com/office/officeart/2005/8/layout/vProcess5"/>
    <dgm:cxn modelId="{01FA82FB-32C4-D24D-8AF4-772C9AC4BB52}" type="presOf" srcId="{C68C7482-FDB4-0D48-9302-0585D870103D}" destId="{57E4C0A9-8C51-3348-ACBA-7C4AE8CE94CC}" srcOrd="0" destOrd="0" presId="urn:microsoft.com/office/officeart/2005/8/layout/vProcess5"/>
    <dgm:cxn modelId="{3A78ECFF-D802-5D43-859F-17B6F79A077D}" srcId="{6772B22B-85C7-334E-9809-4AC2BC9A11F1}" destId="{A1B74263-F203-444C-B25E-C7537FD3386A}" srcOrd="0" destOrd="0" parTransId="{CD44FD56-A900-DC4E-919A-4B1A065B1E9C}" sibTransId="{C68C7482-FDB4-0D48-9302-0585D870103D}"/>
    <dgm:cxn modelId="{25123C0B-F1BE-8B46-A84B-A0EEEE7E21CC}" type="presParOf" srcId="{DC4074E7-497E-D142-AD6F-84F691334810}" destId="{A7A23C64-3C81-E040-8C1F-494204312F4B}" srcOrd="0" destOrd="0" presId="urn:microsoft.com/office/officeart/2005/8/layout/vProcess5"/>
    <dgm:cxn modelId="{A4797D2D-F0F9-EF4C-9E0D-0B3DE140179D}" type="presParOf" srcId="{DC4074E7-497E-D142-AD6F-84F691334810}" destId="{FB367F50-5EBD-B24C-9621-16C2967B8301}" srcOrd="1" destOrd="0" presId="urn:microsoft.com/office/officeart/2005/8/layout/vProcess5"/>
    <dgm:cxn modelId="{246781A3-75F6-794F-B335-A50E218E2600}" type="presParOf" srcId="{DC4074E7-497E-D142-AD6F-84F691334810}" destId="{7B956434-5C0F-C948-A86A-D3F20188CE1F}" srcOrd="2" destOrd="0" presId="urn:microsoft.com/office/officeart/2005/8/layout/vProcess5"/>
    <dgm:cxn modelId="{B1BB8D2E-177B-A046-8702-0F7F75CC291D}" type="presParOf" srcId="{DC4074E7-497E-D142-AD6F-84F691334810}" destId="{884A9DE6-2800-9643-AAF6-0C0B54F0111A}" srcOrd="3" destOrd="0" presId="urn:microsoft.com/office/officeart/2005/8/layout/vProcess5"/>
    <dgm:cxn modelId="{1FBDA28E-BB67-9D40-80E1-7E4251D4DF47}" type="presParOf" srcId="{DC4074E7-497E-D142-AD6F-84F691334810}" destId="{93DA060E-2D85-314B-9F3D-244312EFD78D}" srcOrd="4" destOrd="0" presId="urn:microsoft.com/office/officeart/2005/8/layout/vProcess5"/>
    <dgm:cxn modelId="{A98DC622-B00E-3A42-A586-F9DB56CB4188}" type="presParOf" srcId="{DC4074E7-497E-D142-AD6F-84F691334810}" destId="{3D4B0B1A-BF21-AB44-9F35-E0448BF14082}" srcOrd="5" destOrd="0" presId="urn:microsoft.com/office/officeart/2005/8/layout/vProcess5"/>
    <dgm:cxn modelId="{3A037629-B338-A44C-B956-EE20C212709F}" type="presParOf" srcId="{DC4074E7-497E-D142-AD6F-84F691334810}" destId="{57E4C0A9-8C51-3348-ACBA-7C4AE8CE94CC}" srcOrd="6" destOrd="0" presId="urn:microsoft.com/office/officeart/2005/8/layout/vProcess5"/>
    <dgm:cxn modelId="{3A84BB76-CD82-B24E-B355-1EB60BB1CE9F}" type="presParOf" srcId="{DC4074E7-497E-D142-AD6F-84F691334810}" destId="{FE260C57-BF8F-964A-844C-5085FD312CB5}" srcOrd="7" destOrd="0" presId="urn:microsoft.com/office/officeart/2005/8/layout/vProcess5"/>
    <dgm:cxn modelId="{34E57323-9AA6-094A-B376-8BCDC0238B14}" type="presParOf" srcId="{DC4074E7-497E-D142-AD6F-84F691334810}" destId="{EA1A1299-3BE1-164B-AEA5-A90BC61E0718}" srcOrd="8" destOrd="0" presId="urn:microsoft.com/office/officeart/2005/8/layout/vProcess5"/>
    <dgm:cxn modelId="{8297F1EA-27BC-6B45-AB7C-29A6947CF35C}" type="presParOf" srcId="{DC4074E7-497E-D142-AD6F-84F691334810}" destId="{69F17CE0-D479-8447-B7C6-5EBE70E022F9}" srcOrd="9" destOrd="0" presId="urn:microsoft.com/office/officeart/2005/8/layout/vProcess5"/>
    <dgm:cxn modelId="{8358D369-FE82-F248-9363-4835A96F669E}" type="presParOf" srcId="{DC4074E7-497E-D142-AD6F-84F691334810}" destId="{7A8AF55C-88D9-2E46-B6BF-CDD44CB66E0B}" srcOrd="10" destOrd="0" presId="urn:microsoft.com/office/officeart/2005/8/layout/vProcess5"/>
    <dgm:cxn modelId="{FA657AE5-ABB8-6942-B37B-9A0B74B70342}" type="presParOf" srcId="{DC4074E7-497E-D142-AD6F-84F691334810}" destId="{D8108299-7573-C240-AE82-58742A231548}" srcOrd="11" destOrd="0" presId="urn:microsoft.com/office/officeart/2005/8/layout/vProcess5"/>
    <dgm:cxn modelId="{B60A3712-D6AC-A64C-9C28-3F60BAD535BB}" type="presParOf" srcId="{DC4074E7-497E-D142-AD6F-84F691334810}" destId="{9D2B8539-C031-2540-9234-441F12DEEBA6}" srcOrd="12" destOrd="0" presId="urn:microsoft.com/office/officeart/2005/8/layout/vProcess5"/>
    <dgm:cxn modelId="{2CE34283-BADA-3C47-B4C5-DBAF949AAB50}" type="presParOf" srcId="{DC4074E7-497E-D142-AD6F-84F691334810}" destId="{EA798585-1D81-974D-BF58-08CFF9150E2D}" srcOrd="13" destOrd="0" presId="urn:microsoft.com/office/officeart/2005/8/layout/vProcess5"/>
    <dgm:cxn modelId="{DDFFABE5-AE17-8440-84F9-BF52406BF75E}" type="presParOf" srcId="{DC4074E7-497E-D142-AD6F-84F691334810}" destId="{5A3B402B-D467-DE43-9AEC-AAF39E91E40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67F50-5EBD-B24C-9621-16C2967B8301}">
      <dsp:nvSpPr>
        <dsp:cNvPr id="0" name=""/>
        <dsp:cNvSpPr/>
      </dsp:nvSpPr>
      <dsp:spPr>
        <a:xfrm>
          <a:off x="0" y="0"/>
          <a:ext cx="5067966" cy="7217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bg1"/>
              </a:solidFill>
            </a:rPr>
            <a:t>Estruturas de ecossistemas</a:t>
          </a:r>
          <a:endParaRPr lang="pt-BR" sz="1900" kern="1200" dirty="0">
            <a:solidFill>
              <a:schemeClr val="bg1"/>
            </a:solidFill>
          </a:endParaRPr>
        </a:p>
      </dsp:txBody>
      <dsp:txXfrm>
        <a:off x="21140" y="21140"/>
        <a:ext cx="4204687" cy="679477"/>
      </dsp:txXfrm>
    </dsp:sp>
    <dsp:sp modelId="{7B956434-5C0F-C948-A86A-D3F20188CE1F}">
      <dsp:nvSpPr>
        <dsp:cNvPr id="0" name=""/>
        <dsp:cNvSpPr/>
      </dsp:nvSpPr>
      <dsp:spPr>
        <a:xfrm>
          <a:off x="378452" y="808749"/>
          <a:ext cx="5067966" cy="721757"/>
        </a:xfrm>
        <a:prstGeom prst="roundRect">
          <a:avLst>
            <a:gd name="adj" fmla="val 10000"/>
          </a:avLst>
        </a:prstGeom>
        <a:solidFill>
          <a:schemeClr val="accent3">
            <a:hueOff val="1029291"/>
            <a:satOff val="6178"/>
            <a:lumOff val="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bg1"/>
              </a:solidFill>
            </a:rPr>
            <a:t>Funções do ecossistema</a:t>
          </a:r>
          <a:endParaRPr lang="pt-BR" sz="1900" kern="1200" dirty="0">
            <a:solidFill>
              <a:schemeClr val="bg1"/>
            </a:solidFill>
          </a:endParaRPr>
        </a:p>
      </dsp:txBody>
      <dsp:txXfrm>
        <a:off x="399592" y="829889"/>
        <a:ext cx="4178092" cy="679477"/>
      </dsp:txXfrm>
    </dsp:sp>
    <dsp:sp modelId="{884A9DE6-2800-9643-AAF6-0C0B54F0111A}">
      <dsp:nvSpPr>
        <dsp:cNvPr id="0" name=""/>
        <dsp:cNvSpPr/>
      </dsp:nvSpPr>
      <dsp:spPr>
        <a:xfrm>
          <a:off x="756904" y="1644002"/>
          <a:ext cx="5067966" cy="721757"/>
        </a:xfrm>
        <a:prstGeom prst="roundRect">
          <a:avLst>
            <a:gd name="adj" fmla="val 10000"/>
          </a:avLst>
        </a:prstGeom>
        <a:solidFill>
          <a:schemeClr val="accent3">
            <a:hueOff val="2058582"/>
            <a:satOff val="12356"/>
            <a:lumOff val="94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bg1"/>
              </a:solidFill>
            </a:rPr>
            <a:t>Serviços ecossistêmicos</a:t>
          </a:r>
          <a:endParaRPr lang="pt-BR" sz="1900" kern="1200" dirty="0">
            <a:solidFill>
              <a:schemeClr val="bg1"/>
            </a:solidFill>
          </a:endParaRPr>
        </a:p>
      </dsp:txBody>
      <dsp:txXfrm>
        <a:off x="778044" y="1665142"/>
        <a:ext cx="4178092" cy="679477"/>
      </dsp:txXfrm>
    </dsp:sp>
    <dsp:sp modelId="{93DA060E-2D85-314B-9F3D-244312EFD78D}">
      <dsp:nvSpPr>
        <dsp:cNvPr id="0" name=""/>
        <dsp:cNvSpPr/>
      </dsp:nvSpPr>
      <dsp:spPr>
        <a:xfrm>
          <a:off x="1135356" y="2466003"/>
          <a:ext cx="5067966" cy="721757"/>
        </a:xfrm>
        <a:prstGeom prst="roundRect">
          <a:avLst>
            <a:gd name="adj" fmla="val 10000"/>
          </a:avLst>
        </a:prstGeom>
        <a:solidFill>
          <a:schemeClr val="accent3">
            <a:hueOff val="3087872"/>
            <a:satOff val="18534"/>
            <a:lumOff val="141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 err="1">
              <a:solidFill>
                <a:schemeClr val="bg1"/>
              </a:solidFill>
            </a:rPr>
            <a:t>BenefÍcios</a:t>
          </a:r>
          <a:endParaRPr lang="pt-BR" sz="1900" kern="1200" dirty="0">
            <a:solidFill>
              <a:schemeClr val="bg1"/>
            </a:solidFill>
          </a:endParaRPr>
        </a:p>
      </dsp:txBody>
      <dsp:txXfrm>
        <a:off x="1156496" y="2487143"/>
        <a:ext cx="4178092" cy="679477"/>
      </dsp:txXfrm>
    </dsp:sp>
    <dsp:sp modelId="{3D4B0B1A-BF21-AB44-9F35-E0448BF14082}">
      <dsp:nvSpPr>
        <dsp:cNvPr id="0" name=""/>
        <dsp:cNvSpPr/>
      </dsp:nvSpPr>
      <dsp:spPr>
        <a:xfrm>
          <a:off x="1513808" y="3288004"/>
          <a:ext cx="5067966" cy="721757"/>
        </a:xfrm>
        <a:prstGeom prst="roundRect">
          <a:avLst>
            <a:gd name="adj" fmla="val 10000"/>
          </a:avLst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bg1"/>
              </a:solidFill>
            </a:rPr>
            <a:t>Valor ecológico, cultural   econômico</a:t>
          </a:r>
          <a:endParaRPr lang="pt-BR" sz="1900" kern="1200" dirty="0">
            <a:solidFill>
              <a:schemeClr val="bg1"/>
            </a:solidFill>
          </a:endParaRPr>
        </a:p>
      </dsp:txBody>
      <dsp:txXfrm>
        <a:off x="1534948" y="3309144"/>
        <a:ext cx="4178092" cy="679477"/>
      </dsp:txXfrm>
    </dsp:sp>
    <dsp:sp modelId="{57E4C0A9-8C51-3348-ACBA-7C4AE8CE94CC}">
      <dsp:nvSpPr>
        <dsp:cNvPr id="0" name=""/>
        <dsp:cNvSpPr/>
      </dsp:nvSpPr>
      <dsp:spPr>
        <a:xfrm>
          <a:off x="4598824" y="527283"/>
          <a:ext cx="469142" cy="4691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>
            <a:solidFill>
              <a:schemeClr val="bg1"/>
            </a:solidFill>
          </a:endParaRPr>
        </a:p>
      </dsp:txBody>
      <dsp:txXfrm>
        <a:off x="4704381" y="527283"/>
        <a:ext cx="258028" cy="353029"/>
      </dsp:txXfrm>
    </dsp:sp>
    <dsp:sp modelId="{FE260C57-BF8F-964A-844C-5085FD312CB5}">
      <dsp:nvSpPr>
        <dsp:cNvPr id="0" name=""/>
        <dsp:cNvSpPr/>
      </dsp:nvSpPr>
      <dsp:spPr>
        <a:xfrm>
          <a:off x="4977276" y="1349284"/>
          <a:ext cx="469142" cy="4691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685050"/>
            <a:satOff val="14902"/>
            <a:lumOff val="176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1685050"/>
              <a:satOff val="14902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>
            <a:solidFill>
              <a:schemeClr val="bg1"/>
            </a:solidFill>
          </a:endParaRPr>
        </a:p>
      </dsp:txBody>
      <dsp:txXfrm>
        <a:off x="5082833" y="1349284"/>
        <a:ext cx="258028" cy="353029"/>
      </dsp:txXfrm>
    </dsp:sp>
    <dsp:sp modelId="{EA1A1299-3BE1-164B-AEA5-A90BC61E0718}">
      <dsp:nvSpPr>
        <dsp:cNvPr id="0" name=""/>
        <dsp:cNvSpPr/>
      </dsp:nvSpPr>
      <dsp:spPr>
        <a:xfrm>
          <a:off x="5355728" y="2159256"/>
          <a:ext cx="469142" cy="4691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3370100"/>
            <a:satOff val="29803"/>
            <a:lumOff val="353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3370100"/>
              <a:satOff val="29803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>
            <a:solidFill>
              <a:schemeClr val="bg1"/>
            </a:solidFill>
          </a:endParaRPr>
        </a:p>
      </dsp:txBody>
      <dsp:txXfrm>
        <a:off x="5461285" y="2159256"/>
        <a:ext cx="258028" cy="353029"/>
      </dsp:txXfrm>
    </dsp:sp>
    <dsp:sp modelId="{69F17CE0-D479-8447-B7C6-5EBE70E022F9}">
      <dsp:nvSpPr>
        <dsp:cNvPr id="0" name=""/>
        <dsp:cNvSpPr/>
      </dsp:nvSpPr>
      <dsp:spPr>
        <a:xfrm>
          <a:off x="5734180" y="2989277"/>
          <a:ext cx="469142" cy="4691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055149"/>
            <a:satOff val="44705"/>
            <a:lumOff val="529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5055149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>
            <a:solidFill>
              <a:schemeClr val="bg1"/>
            </a:solidFill>
          </a:endParaRPr>
        </a:p>
      </dsp:txBody>
      <dsp:txXfrm>
        <a:off x="5839737" y="2989277"/>
        <a:ext cx="258028" cy="353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67F50-5EBD-B24C-9621-16C2967B8301}">
      <dsp:nvSpPr>
        <dsp:cNvPr id="0" name=""/>
        <dsp:cNvSpPr/>
      </dsp:nvSpPr>
      <dsp:spPr>
        <a:xfrm>
          <a:off x="0" y="0"/>
          <a:ext cx="5067966" cy="7217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bg1"/>
              </a:solidFill>
            </a:rPr>
            <a:t>Estruturas de ecossistemas</a:t>
          </a:r>
          <a:endParaRPr lang="pt-BR" sz="1900" kern="1200" dirty="0">
            <a:solidFill>
              <a:schemeClr val="bg1"/>
            </a:solidFill>
          </a:endParaRPr>
        </a:p>
      </dsp:txBody>
      <dsp:txXfrm>
        <a:off x="21140" y="21140"/>
        <a:ext cx="4204687" cy="679477"/>
      </dsp:txXfrm>
    </dsp:sp>
    <dsp:sp modelId="{7B956434-5C0F-C948-A86A-D3F20188CE1F}">
      <dsp:nvSpPr>
        <dsp:cNvPr id="0" name=""/>
        <dsp:cNvSpPr/>
      </dsp:nvSpPr>
      <dsp:spPr>
        <a:xfrm>
          <a:off x="378452" y="808749"/>
          <a:ext cx="5067966" cy="721757"/>
        </a:xfrm>
        <a:prstGeom prst="roundRect">
          <a:avLst>
            <a:gd name="adj" fmla="val 10000"/>
          </a:avLst>
        </a:prstGeom>
        <a:solidFill>
          <a:schemeClr val="accent3">
            <a:hueOff val="1029291"/>
            <a:satOff val="6178"/>
            <a:lumOff val="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bg1"/>
              </a:solidFill>
            </a:rPr>
            <a:t>Funções do ecossistema</a:t>
          </a:r>
          <a:endParaRPr lang="pt-BR" sz="1900" kern="1200" dirty="0">
            <a:solidFill>
              <a:schemeClr val="bg1"/>
            </a:solidFill>
          </a:endParaRPr>
        </a:p>
      </dsp:txBody>
      <dsp:txXfrm>
        <a:off x="399592" y="829889"/>
        <a:ext cx="4178092" cy="679477"/>
      </dsp:txXfrm>
    </dsp:sp>
    <dsp:sp modelId="{884A9DE6-2800-9643-AAF6-0C0B54F0111A}">
      <dsp:nvSpPr>
        <dsp:cNvPr id="0" name=""/>
        <dsp:cNvSpPr/>
      </dsp:nvSpPr>
      <dsp:spPr>
        <a:xfrm>
          <a:off x="756904" y="1644002"/>
          <a:ext cx="5067966" cy="721757"/>
        </a:xfrm>
        <a:prstGeom prst="roundRect">
          <a:avLst>
            <a:gd name="adj" fmla="val 10000"/>
          </a:avLst>
        </a:prstGeom>
        <a:solidFill>
          <a:schemeClr val="accent3">
            <a:hueOff val="2058582"/>
            <a:satOff val="12356"/>
            <a:lumOff val="94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bg1"/>
              </a:solidFill>
            </a:rPr>
            <a:t>Serviços ecossistêmicos</a:t>
          </a:r>
          <a:endParaRPr lang="pt-BR" sz="1900" kern="1200" dirty="0">
            <a:solidFill>
              <a:schemeClr val="bg1"/>
            </a:solidFill>
          </a:endParaRPr>
        </a:p>
      </dsp:txBody>
      <dsp:txXfrm>
        <a:off x="778044" y="1665142"/>
        <a:ext cx="4178092" cy="679477"/>
      </dsp:txXfrm>
    </dsp:sp>
    <dsp:sp modelId="{93DA060E-2D85-314B-9F3D-244312EFD78D}">
      <dsp:nvSpPr>
        <dsp:cNvPr id="0" name=""/>
        <dsp:cNvSpPr/>
      </dsp:nvSpPr>
      <dsp:spPr>
        <a:xfrm>
          <a:off x="1135356" y="2466003"/>
          <a:ext cx="5067966" cy="721757"/>
        </a:xfrm>
        <a:prstGeom prst="roundRect">
          <a:avLst>
            <a:gd name="adj" fmla="val 10000"/>
          </a:avLst>
        </a:prstGeom>
        <a:solidFill>
          <a:schemeClr val="accent3">
            <a:hueOff val="3087872"/>
            <a:satOff val="18534"/>
            <a:lumOff val="141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 err="1">
              <a:solidFill>
                <a:schemeClr val="bg1"/>
              </a:solidFill>
            </a:rPr>
            <a:t>Beneficios</a:t>
          </a:r>
          <a:endParaRPr lang="pt-BR" sz="1900" kern="1200" dirty="0">
            <a:solidFill>
              <a:schemeClr val="bg1"/>
            </a:solidFill>
          </a:endParaRPr>
        </a:p>
      </dsp:txBody>
      <dsp:txXfrm>
        <a:off x="1156496" y="2487143"/>
        <a:ext cx="4178092" cy="679477"/>
      </dsp:txXfrm>
    </dsp:sp>
    <dsp:sp modelId="{3D4B0B1A-BF21-AB44-9F35-E0448BF14082}">
      <dsp:nvSpPr>
        <dsp:cNvPr id="0" name=""/>
        <dsp:cNvSpPr/>
      </dsp:nvSpPr>
      <dsp:spPr>
        <a:xfrm>
          <a:off x="1513808" y="3288004"/>
          <a:ext cx="5067966" cy="721757"/>
        </a:xfrm>
        <a:prstGeom prst="roundRect">
          <a:avLst>
            <a:gd name="adj" fmla="val 10000"/>
          </a:avLst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bg1"/>
              </a:solidFill>
            </a:rPr>
            <a:t>Valor ecológico, cultural   econômico</a:t>
          </a:r>
          <a:endParaRPr lang="pt-BR" sz="1900" kern="1200" dirty="0">
            <a:solidFill>
              <a:schemeClr val="bg1"/>
            </a:solidFill>
          </a:endParaRPr>
        </a:p>
      </dsp:txBody>
      <dsp:txXfrm>
        <a:off x="1534948" y="3309144"/>
        <a:ext cx="4178092" cy="679477"/>
      </dsp:txXfrm>
    </dsp:sp>
    <dsp:sp modelId="{57E4C0A9-8C51-3348-ACBA-7C4AE8CE94CC}">
      <dsp:nvSpPr>
        <dsp:cNvPr id="0" name=""/>
        <dsp:cNvSpPr/>
      </dsp:nvSpPr>
      <dsp:spPr>
        <a:xfrm>
          <a:off x="4598824" y="527283"/>
          <a:ext cx="469142" cy="4691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>
            <a:solidFill>
              <a:schemeClr val="bg1"/>
            </a:solidFill>
          </a:endParaRPr>
        </a:p>
      </dsp:txBody>
      <dsp:txXfrm>
        <a:off x="4704381" y="527283"/>
        <a:ext cx="258028" cy="353029"/>
      </dsp:txXfrm>
    </dsp:sp>
    <dsp:sp modelId="{FE260C57-BF8F-964A-844C-5085FD312CB5}">
      <dsp:nvSpPr>
        <dsp:cNvPr id="0" name=""/>
        <dsp:cNvSpPr/>
      </dsp:nvSpPr>
      <dsp:spPr>
        <a:xfrm>
          <a:off x="4977276" y="1349284"/>
          <a:ext cx="469142" cy="4691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685050"/>
            <a:satOff val="14902"/>
            <a:lumOff val="176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1685050"/>
              <a:satOff val="14902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>
            <a:solidFill>
              <a:schemeClr val="bg1"/>
            </a:solidFill>
          </a:endParaRPr>
        </a:p>
      </dsp:txBody>
      <dsp:txXfrm>
        <a:off x="5082833" y="1349284"/>
        <a:ext cx="258028" cy="353029"/>
      </dsp:txXfrm>
    </dsp:sp>
    <dsp:sp modelId="{EA1A1299-3BE1-164B-AEA5-A90BC61E0718}">
      <dsp:nvSpPr>
        <dsp:cNvPr id="0" name=""/>
        <dsp:cNvSpPr/>
      </dsp:nvSpPr>
      <dsp:spPr>
        <a:xfrm>
          <a:off x="5355728" y="2159256"/>
          <a:ext cx="469142" cy="4691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3370100"/>
            <a:satOff val="29803"/>
            <a:lumOff val="353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3370100"/>
              <a:satOff val="29803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>
            <a:solidFill>
              <a:schemeClr val="bg1"/>
            </a:solidFill>
          </a:endParaRPr>
        </a:p>
      </dsp:txBody>
      <dsp:txXfrm>
        <a:off x="5461285" y="2159256"/>
        <a:ext cx="258028" cy="353029"/>
      </dsp:txXfrm>
    </dsp:sp>
    <dsp:sp modelId="{69F17CE0-D479-8447-B7C6-5EBE70E022F9}">
      <dsp:nvSpPr>
        <dsp:cNvPr id="0" name=""/>
        <dsp:cNvSpPr/>
      </dsp:nvSpPr>
      <dsp:spPr>
        <a:xfrm>
          <a:off x="5734180" y="2989277"/>
          <a:ext cx="469142" cy="4691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055149"/>
            <a:satOff val="44705"/>
            <a:lumOff val="529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5055149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>
            <a:solidFill>
              <a:schemeClr val="bg1"/>
            </a:solidFill>
          </a:endParaRPr>
        </a:p>
      </dsp:txBody>
      <dsp:txXfrm>
        <a:off x="5839737" y="2989277"/>
        <a:ext cx="258028" cy="353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26143-0363-F24A-ADD9-08B26DAAB08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2DA67-50EF-F843-9695-5214D488A9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3739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2DA67-50EF-F843-9695-5214D488A94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485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A2BC8-44E6-944C-BE6B-47E9039E95B5}" type="slidenum">
              <a:rPr lang="en-BR" smtClean="0"/>
              <a:t>12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27069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2DA67-50EF-F843-9695-5214D488A94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42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BD96C-772D-E9BE-9D6D-91E5BC2CF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BA3795-7579-8349-3523-931838CC2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4F0552-2FE7-9294-0EF3-28DA6D42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1CC6EE-F7A0-B85B-314B-20F529D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B9F9E3-61A7-CF68-19BC-9BF20F690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365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4118F-3B4D-BD61-7A2B-5D5478573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D7F0B6-3491-1E5F-2FD1-E643F4D74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FD5AF1-975F-331B-7CDF-731FAEF9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65E772-B9B1-493B-08F5-DBBA7F254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2C1400-82F4-F2BA-DAB1-0B7F35C1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1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8E41F46-44F8-D9F3-5259-C01DA7A39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475AC0E-B62F-7A66-FDC9-4D55DC064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6624A7-9C1C-10AE-C6C6-C62D71D7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361759-EF5C-FEF5-09CE-E4984B8E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DFC866-1B7E-AB3B-AED0-A733DB18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639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98C39-A477-691F-D336-00670808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D9E7C3-B287-B9E8-0E00-A807B60E4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40BF6E-DE64-B04C-545A-3765571E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8ADCBC-B40D-3D2D-7290-35DDB8603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075531-2111-F790-C803-11761A60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1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A91C5-8EF0-3A25-24DC-BB843E03B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D083EC-15C9-D2FD-435B-B29A10ED7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F44892-07A6-B7E6-D744-517CE652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F4DA76-C90B-2895-C7D1-7D688083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DF9CA1-FED6-01E0-908B-244FAE5D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25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C7CE34-39D3-37B6-D1FA-8E5D5DAD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136269-D7AD-E33D-E51D-FDD18FFFF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F84210-D565-1066-3B78-484E9C397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14782D-0B1E-2F5D-2287-B4FD98E23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4A60F99-1466-0300-D6B5-308B6FE34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B779C1-9C50-9964-72F2-3D88F877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4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D7F121-F3F9-47F8-89F4-34DC06A0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0E3441-E4AA-5756-1C65-13BE2DC83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08B5B0-5FF0-7EE7-5920-0E8E31947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37D36E-C531-1603-9AA5-0F1C44E7E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9D6436-64C9-E1B0-4FF3-5BF7560FB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BEF61CC-6C32-5FF1-F450-95826E59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831060A-90F9-3B39-E068-B901E1A6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A801F45-5DD1-B969-4AF4-B9C5D2428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69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D41F2-7033-761C-264E-35A4B2560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3BD75A4-C6B2-9112-7EAC-161F090E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935CF35-14F6-AA50-8B22-4FEE9A38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0BDA060-F191-6687-257F-C0FBDE13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94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1103DF0-61C6-8CD1-20AF-56A467554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A2B4053-A0FA-5E64-1A14-6576B46A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C7FA94-A714-06C1-1346-CED023E5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371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BCD3A-C5CF-1892-B73A-F4D8315C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635B4E-34D6-1DD6-B981-C435F6FCB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440AF35-35B4-C208-671B-D0F16DD80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6AAC77-4356-04BB-A3D9-D681BC28B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1518AF-85C9-C20A-2F13-44AFB3CCA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DFDD5C-6276-D092-EDD4-BEB2AC15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28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A92B4-E1D3-AE65-B6D4-EF2236E1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956DAA3-95B3-C820-980F-33A72A81D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C3D9D9E-1FD2-6160-305A-3C07D7890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DA4A0D7-0CAC-0096-D251-DC238D17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6615D5-5EFF-9ACB-17A6-A9AE4357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9E766D-646E-67E7-D164-B08E98434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377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0D72483-2B86-4DFC-BB30-070FC6B6F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87C333-43E7-8223-4000-EAA7641CA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A7318E-63B0-4C78-908C-7D79E4B98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C64631-7A9B-7842-9E25-9D8195EE4D92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12A8D4-F23E-E264-BFD8-E1380DEA1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2C0954-E3E4-DF15-F4DF-7805992B5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1DFF27-4983-3847-8ED5-82F8FCFC9A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26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2D36B-A175-9215-91A1-D8A03FBA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C056F1-761A-3229-3D45-E1B4287A5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FA6849-30E6-C331-42FF-C3E5B6104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412"/>
          <a:stretch/>
        </p:blipFill>
        <p:spPr>
          <a:xfrm>
            <a:off x="0" y="0"/>
            <a:ext cx="12192000" cy="768778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7CC58E0-3455-A136-B58C-1F6E7E617701}"/>
              </a:ext>
            </a:extLst>
          </p:cNvPr>
          <p:cNvSpPr txBox="1">
            <a:spLocks/>
          </p:cNvSpPr>
          <p:nvPr/>
        </p:nvSpPr>
        <p:spPr>
          <a:xfrm>
            <a:off x="0" y="5001657"/>
            <a:ext cx="12611101" cy="16552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Terrenos de Marinha e a Gestão Costeira</a:t>
            </a:r>
          </a:p>
          <a:p>
            <a:pPr algn="ctr"/>
            <a:r>
              <a:rPr lang="pt-BR" sz="2300" b="1" dirty="0"/>
              <a:t>Marinez Scherer</a:t>
            </a:r>
          </a:p>
          <a:p>
            <a:pPr algn="ctr"/>
            <a:r>
              <a:rPr lang="pt-BR" sz="2300" dirty="0"/>
              <a:t>Coordenadora Gerenciamento Costeiro</a:t>
            </a:r>
          </a:p>
          <a:p>
            <a:pPr algn="ctr"/>
            <a:r>
              <a:rPr lang="pt-BR" sz="2300" dirty="0"/>
              <a:t>Secretaria Nacional de Mudança do Clima</a:t>
            </a:r>
            <a:endParaRPr lang="pt-BR" b="1" dirty="0"/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6219C025-86EA-159F-1878-0531B69BF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13" y="6027357"/>
            <a:ext cx="2661166" cy="569086"/>
          </a:xfrm>
          <a:prstGeom prst="rect">
            <a:avLst/>
          </a:prstGeom>
          <a:solidFill>
            <a:schemeClr val="bg1">
              <a:alpha val="45597"/>
            </a:schemeClr>
          </a:solidFill>
        </p:spPr>
      </p:pic>
    </p:spTree>
    <p:extLst>
      <p:ext uri="{BB962C8B-B14F-4D97-AF65-F5344CB8AC3E}">
        <p14:creationId xmlns:p14="http://schemas.microsoft.com/office/powerpoint/2010/main" val="1423179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5660A08-F2F0-79ED-8FE8-95F652D64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6" y="220221"/>
            <a:ext cx="7772400" cy="175866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461B24F-DEC5-97C6-F8BB-3DFFEC2E4621}"/>
              </a:ext>
            </a:extLst>
          </p:cNvPr>
          <p:cNvSpPr txBox="1"/>
          <p:nvPr/>
        </p:nvSpPr>
        <p:spPr>
          <a:xfrm>
            <a:off x="5402606" y="220221"/>
            <a:ext cx="61009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dirty="0">
                <a:solidFill>
                  <a:srgbClr val="333333"/>
                </a:solidFill>
                <a:effectLst/>
                <a:highlight>
                  <a:srgbClr val="F7F7F7"/>
                </a:highlight>
                <a:latin typeface="ODia-Regular"/>
              </a:rPr>
              <a:t>Publicado 24/05/2024 13:34 – O DIA</a:t>
            </a:r>
          </a:p>
          <a:p>
            <a:br>
              <a:rPr lang="pt-BR" sz="1400" dirty="0"/>
            </a:br>
            <a:endParaRPr lang="pt-BR" sz="1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1A80023-14FB-FB20-EB9A-40BB6AE6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466" y="2253339"/>
            <a:ext cx="7772400" cy="433020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483AFF-74F3-857B-F2FD-4964B8376C46}"/>
              </a:ext>
            </a:extLst>
          </p:cNvPr>
          <p:cNvSpPr txBox="1"/>
          <p:nvPr/>
        </p:nvSpPr>
        <p:spPr>
          <a:xfrm>
            <a:off x="6727036" y="6581001"/>
            <a:ext cx="6100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https://</a:t>
            </a:r>
            <a:r>
              <a:rPr lang="pt-BR" sz="1200" dirty="0" err="1"/>
              <a:t>www.youtube.com</a:t>
            </a:r>
            <a:r>
              <a:rPr lang="pt-BR" sz="1200" dirty="0"/>
              <a:t>/</a:t>
            </a:r>
            <a:r>
              <a:rPr lang="pt-BR" sz="1200" dirty="0" err="1"/>
              <a:t>watch?v</a:t>
            </a:r>
            <a:r>
              <a:rPr lang="pt-BR" sz="1200" dirty="0"/>
              <a:t>=TJmF2DY3dxE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AD066BFA-BEAB-F714-7342-41305B23B8DC}"/>
              </a:ext>
            </a:extLst>
          </p:cNvPr>
          <p:cNvSpPr txBox="1">
            <a:spLocks/>
          </p:cNvSpPr>
          <p:nvPr/>
        </p:nvSpPr>
        <p:spPr>
          <a:xfrm>
            <a:off x="9245183" y="219115"/>
            <a:ext cx="2946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Rio de Janeiro</a:t>
            </a:r>
          </a:p>
        </p:txBody>
      </p:sp>
    </p:spTree>
    <p:extLst>
      <p:ext uri="{BB962C8B-B14F-4D97-AF65-F5344CB8AC3E}">
        <p14:creationId xmlns:p14="http://schemas.microsoft.com/office/powerpoint/2010/main" val="2126103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AEE4FE0-872D-878A-0838-0A9E7BAE5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38" b="39688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C0EA87-533A-4C45-B0D2-E5C6B3519D44}"/>
              </a:ext>
            </a:extLst>
          </p:cNvPr>
          <p:cNvCxnSpPr/>
          <p:nvPr/>
        </p:nvCxnSpPr>
        <p:spPr>
          <a:xfrm>
            <a:off x="1252603" y="990664"/>
            <a:ext cx="1053438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44D2EFA9-5746-4807-C104-655FCF8E0D9C}"/>
              </a:ext>
            </a:extLst>
          </p:cNvPr>
          <p:cNvGrpSpPr/>
          <p:nvPr/>
        </p:nvGrpSpPr>
        <p:grpSpPr>
          <a:xfrm>
            <a:off x="1243823" y="5046320"/>
            <a:ext cx="9977043" cy="1543877"/>
            <a:chOff x="1297109" y="2524803"/>
            <a:chExt cx="9977043" cy="154387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4F3C0A-E7A4-874E-9743-F6ED0F13D0A4}"/>
                </a:ext>
              </a:extLst>
            </p:cNvPr>
            <p:cNvSpPr txBox="1"/>
            <p:nvPr/>
          </p:nvSpPr>
          <p:spPr>
            <a:xfrm>
              <a:off x="6944744" y="2524803"/>
              <a:ext cx="4329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1 cm de </a:t>
              </a:r>
              <a:r>
                <a:rPr lang="en-GB" dirty="0" err="1">
                  <a:solidFill>
                    <a:srgbClr val="0070C0"/>
                  </a:solidFill>
                </a:rPr>
                <a:t>aumento</a:t>
              </a:r>
              <a:r>
                <a:rPr lang="en-GB" dirty="0">
                  <a:solidFill>
                    <a:srgbClr val="0070C0"/>
                  </a:solidFill>
                </a:rPr>
                <a:t> vertical do </a:t>
              </a:r>
              <a:r>
                <a:rPr lang="en-GB" dirty="0" err="1">
                  <a:solidFill>
                    <a:srgbClr val="0070C0"/>
                  </a:solidFill>
                </a:rPr>
                <a:t>nível</a:t>
              </a:r>
              <a:r>
                <a:rPr lang="en-GB" dirty="0">
                  <a:solidFill>
                    <a:srgbClr val="0070C0"/>
                  </a:solidFill>
                </a:rPr>
                <a:t> do mar</a:t>
              </a:r>
              <a:endParaRPr lang="en-GB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0925C33-E13B-BF43-8DC1-5D456B8BE3FF}"/>
                </a:ext>
              </a:extLst>
            </p:cNvPr>
            <p:cNvSpPr/>
            <p:nvPr/>
          </p:nvSpPr>
          <p:spPr>
            <a:xfrm>
              <a:off x="3346625" y="3172427"/>
              <a:ext cx="7357649" cy="875679"/>
            </a:xfrm>
            <a:prstGeom prst="rect">
              <a:avLst/>
            </a:prstGeom>
            <a:solidFill>
              <a:srgbClr val="0070C0">
                <a:alpha val="4533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230A042-241D-7745-9DFD-781E9F85DCB0}"/>
                </a:ext>
              </a:extLst>
            </p:cNvPr>
            <p:cNvSpPr/>
            <p:nvPr/>
          </p:nvSpPr>
          <p:spPr>
            <a:xfrm>
              <a:off x="5310106" y="3384273"/>
              <a:ext cx="5378401" cy="632302"/>
            </a:xfrm>
            <a:prstGeom prst="rect">
              <a:avLst/>
            </a:prstGeom>
            <a:solidFill>
              <a:srgbClr val="0070C0">
                <a:alpha val="4533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BC3945CE-53E0-8748-9C27-FED82CFF6E95}"/>
                </a:ext>
              </a:extLst>
            </p:cNvPr>
            <p:cNvSpPr/>
            <p:nvPr/>
          </p:nvSpPr>
          <p:spPr>
            <a:xfrm>
              <a:off x="1297109" y="2912735"/>
              <a:ext cx="9407166" cy="1155945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C443F2-7D31-104E-9916-17CBA7CA57E5}"/>
                </a:ext>
              </a:extLst>
            </p:cNvPr>
            <p:cNvSpPr txBox="1"/>
            <p:nvPr/>
          </p:nvSpPr>
          <p:spPr>
            <a:xfrm>
              <a:off x="1409478" y="2524803"/>
              <a:ext cx="4648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rgbClr val="0070C0"/>
                  </a:solidFill>
                </a:rPr>
                <a:t>Aumento</a:t>
              </a:r>
              <a:r>
                <a:rPr lang="en-GB" dirty="0">
                  <a:solidFill>
                    <a:srgbClr val="0070C0"/>
                  </a:solidFill>
                </a:rPr>
                <a:t> horizontal de 1 m </a:t>
              </a:r>
              <a:r>
                <a:rPr lang="en-GB" dirty="0" err="1">
                  <a:solidFill>
                    <a:srgbClr val="0070C0"/>
                  </a:solidFill>
                </a:rPr>
                <a:t>em</a:t>
              </a:r>
              <a:r>
                <a:rPr lang="en-GB" dirty="0">
                  <a:solidFill>
                    <a:srgbClr val="0070C0"/>
                  </a:solidFill>
                </a:rPr>
                <a:t> </a:t>
              </a:r>
              <a:r>
                <a:rPr lang="en-GB" dirty="0" err="1">
                  <a:solidFill>
                    <a:srgbClr val="0070C0"/>
                  </a:solidFill>
                </a:rPr>
                <a:t>direção</a:t>
              </a:r>
              <a:r>
                <a:rPr lang="en-GB" dirty="0">
                  <a:solidFill>
                    <a:srgbClr val="0070C0"/>
                  </a:solidFill>
                </a:rPr>
                <a:t> </a:t>
              </a:r>
              <a:r>
                <a:rPr lang="en-GB" dirty="0" err="1">
                  <a:solidFill>
                    <a:srgbClr val="0070C0"/>
                  </a:solidFill>
                </a:rPr>
                <a:t>à</a:t>
              </a:r>
              <a:r>
                <a:rPr lang="en-GB" dirty="0">
                  <a:solidFill>
                    <a:srgbClr val="0070C0"/>
                  </a:solidFill>
                </a:rPr>
                <a:t> costa</a:t>
              </a:r>
              <a:endParaRPr lang="en-GB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3EC5D0-9118-9544-B1BC-283EA1942D77}"/>
                </a:ext>
              </a:extLst>
            </p:cNvPr>
            <p:cNvGrpSpPr/>
            <p:nvPr/>
          </p:nvGrpSpPr>
          <p:grpSpPr>
            <a:xfrm>
              <a:off x="10790457" y="3172427"/>
              <a:ext cx="113257" cy="216723"/>
              <a:chOff x="10790457" y="4189561"/>
              <a:chExt cx="113257" cy="216723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BBB6277E-82A4-0249-8DA0-58282AD2F1B3}"/>
                  </a:ext>
                </a:extLst>
              </p:cNvPr>
              <p:cNvCxnSpPr/>
              <p:nvPr/>
            </p:nvCxnSpPr>
            <p:spPr>
              <a:xfrm>
                <a:off x="10851008" y="4189561"/>
                <a:ext cx="0" cy="211846"/>
              </a:xfrm>
              <a:prstGeom prst="line">
                <a:avLst/>
              </a:prstGeom>
              <a:ln w="476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D11EEC-560A-484D-89A7-B62F24547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5714" y="4406284"/>
                <a:ext cx="108000" cy="0"/>
              </a:xfrm>
              <a:prstGeom prst="line">
                <a:avLst/>
              </a:prstGeom>
              <a:ln w="476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3F7C6DD-B70A-2549-89C7-409E4242A5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0457" y="4211836"/>
                <a:ext cx="108000" cy="0"/>
              </a:xfrm>
              <a:prstGeom prst="line">
                <a:avLst/>
              </a:prstGeom>
              <a:ln w="476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34D652C-95CD-1740-B244-110C898B6450}"/>
                </a:ext>
              </a:extLst>
            </p:cNvPr>
            <p:cNvGrpSpPr/>
            <p:nvPr/>
          </p:nvGrpSpPr>
          <p:grpSpPr>
            <a:xfrm>
              <a:off x="3449295" y="2935595"/>
              <a:ext cx="1976357" cy="113564"/>
              <a:chOff x="3449295" y="3952729"/>
              <a:chExt cx="1976357" cy="113564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B0487BD-44BE-AF43-AC63-4FC76EBE5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9295" y="4011746"/>
                <a:ext cx="1963482" cy="0"/>
              </a:xfrm>
              <a:prstGeom prst="line">
                <a:avLst/>
              </a:prstGeom>
              <a:ln w="476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5A0435E-1B72-734B-80BB-8FFA41C4F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9495" y="3957199"/>
                <a:ext cx="0" cy="109094"/>
              </a:xfrm>
              <a:prstGeom prst="line">
                <a:avLst/>
              </a:prstGeom>
              <a:ln w="476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1800CAB-7CBB-E040-B947-E4BC359B68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5652" y="3952729"/>
                <a:ext cx="0" cy="109094"/>
              </a:xfrm>
              <a:prstGeom prst="line">
                <a:avLst/>
              </a:prstGeom>
              <a:ln w="476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29AD232-9AEC-0544-B817-53BA57C84E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42656" y="2773070"/>
              <a:ext cx="686334" cy="0"/>
            </a:xfrm>
            <a:prstGeom prst="straightConnector1">
              <a:avLst/>
            </a:prstGeom>
            <a:ln w="1047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D56065F-390C-3B4D-96E2-1267B660A3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6625" y="3237160"/>
              <a:ext cx="0" cy="507093"/>
            </a:xfrm>
            <a:prstGeom prst="straightConnector1">
              <a:avLst/>
            </a:prstGeom>
            <a:ln w="1047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close 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F3897B17-D248-E60E-C468-AB107775CB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669" y="161061"/>
            <a:ext cx="933994" cy="944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ECF2FC-E9B1-E25D-EF2E-07B7530A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192" y="1563411"/>
            <a:ext cx="5971574" cy="33551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10A0935-A652-14DF-17AA-EE17F992A5A5}"/>
              </a:ext>
            </a:extLst>
          </p:cNvPr>
          <p:cNvSpPr txBox="1">
            <a:spLocks/>
          </p:cNvSpPr>
          <p:nvPr/>
        </p:nvSpPr>
        <p:spPr>
          <a:xfrm>
            <a:off x="7523518" y="2281079"/>
            <a:ext cx="4474892" cy="978729"/>
          </a:xfrm>
          <a:custGeom>
            <a:avLst/>
            <a:gdLst>
              <a:gd name="connsiteX0" fmla="*/ 0 w 4474892"/>
              <a:gd name="connsiteY0" fmla="*/ 0 h 978729"/>
              <a:gd name="connsiteX1" fmla="*/ 559362 w 4474892"/>
              <a:gd name="connsiteY1" fmla="*/ 0 h 978729"/>
              <a:gd name="connsiteX2" fmla="*/ 1118723 w 4474892"/>
              <a:gd name="connsiteY2" fmla="*/ 0 h 978729"/>
              <a:gd name="connsiteX3" fmla="*/ 1722833 w 4474892"/>
              <a:gd name="connsiteY3" fmla="*/ 0 h 978729"/>
              <a:gd name="connsiteX4" fmla="*/ 2326944 w 4474892"/>
              <a:gd name="connsiteY4" fmla="*/ 0 h 978729"/>
              <a:gd name="connsiteX5" fmla="*/ 2841556 w 4474892"/>
              <a:gd name="connsiteY5" fmla="*/ 0 h 978729"/>
              <a:gd name="connsiteX6" fmla="*/ 3445667 w 4474892"/>
              <a:gd name="connsiteY6" fmla="*/ 0 h 978729"/>
              <a:gd name="connsiteX7" fmla="*/ 4474892 w 4474892"/>
              <a:gd name="connsiteY7" fmla="*/ 0 h 978729"/>
              <a:gd name="connsiteX8" fmla="*/ 4474892 w 4474892"/>
              <a:gd name="connsiteY8" fmla="*/ 489365 h 978729"/>
              <a:gd name="connsiteX9" fmla="*/ 4474892 w 4474892"/>
              <a:gd name="connsiteY9" fmla="*/ 978729 h 978729"/>
              <a:gd name="connsiteX10" fmla="*/ 3915531 w 4474892"/>
              <a:gd name="connsiteY10" fmla="*/ 978729 h 978729"/>
              <a:gd name="connsiteX11" fmla="*/ 3266671 w 4474892"/>
              <a:gd name="connsiteY11" fmla="*/ 978729 h 978729"/>
              <a:gd name="connsiteX12" fmla="*/ 2796808 w 4474892"/>
              <a:gd name="connsiteY12" fmla="*/ 978729 h 978729"/>
              <a:gd name="connsiteX13" fmla="*/ 2147948 w 4474892"/>
              <a:gd name="connsiteY13" fmla="*/ 978729 h 978729"/>
              <a:gd name="connsiteX14" fmla="*/ 1633336 w 4474892"/>
              <a:gd name="connsiteY14" fmla="*/ 978729 h 978729"/>
              <a:gd name="connsiteX15" fmla="*/ 984476 w 4474892"/>
              <a:gd name="connsiteY15" fmla="*/ 978729 h 978729"/>
              <a:gd name="connsiteX16" fmla="*/ 0 w 4474892"/>
              <a:gd name="connsiteY16" fmla="*/ 978729 h 978729"/>
              <a:gd name="connsiteX17" fmla="*/ 0 w 4474892"/>
              <a:gd name="connsiteY17" fmla="*/ 479577 h 978729"/>
              <a:gd name="connsiteX18" fmla="*/ 0 w 4474892"/>
              <a:gd name="connsiteY18" fmla="*/ 0 h 97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74892" h="978729" fill="none" extrusionOk="0">
                <a:moveTo>
                  <a:pt x="0" y="0"/>
                </a:moveTo>
                <a:cubicBezTo>
                  <a:pt x="127397" y="-41473"/>
                  <a:pt x="319015" y="41436"/>
                  <a:pt x="559362" y="0"/>
                </a:cubicBezTo>
                <a:cubicBezTo>
                  <a:pt x="799709" y="-41436"/>
                  <a:pt x="889119" y="28911"/>
                  <a:pt x="1118723" y="0"/>
                </a:cubicBezTo>
                <a:cubicBezTo>
                  <a:pt x="1348327" y="-28911"/>
                  <a:pt x="1523025" y="33968"/>
                  <a:pt x="1722833" y="0"/>
                </a:cubicBezTo>
                <a:cubicBezTo>
                  <a:pt x="1922641" y="-33968"/>
                  <a:pt x="2097764" y="10679"/>
                  <a:pt x="2326944" y="0"/>
                </a:cubicBezTo>
                <a:cubicBezTo>
                  <a:pt x="2556124" y="-10679"/>
                  <a:pt x="2707984" y="38265"/>
                  <a:pt x="2841556" y="0"/>
                </a:cubicBezTo>
                <a:cubicBezTo>
                  <a:pt x="2975128" y="-38265"/>
                  <a:pt x="3218551" y="56586"/>
                  <a:pt x="3445667" y="0"/>
                </a:cubicBezTo>
                <a:cubicBezTo>
                  <a:pt x="3672783" y="-56586"/>
                  <a:pt x="4075790" y="75627"/>
                  <a:pt x="4474892" y="0"/>
                </a:cubicBezTo>
                <a:cubicBezTo>
                  <a:pt x="4488991" y="243475"/>
                  <a:pt x="4460577" y="258891"/>
                  <a:pt x="4474892" y="489365"/>
                </a:cubicBezTo>
                <a:cubicBezTo>
                  <a:pt x="4489207" y="719839"/>
                  <a:pt x="4440550" y="856574"/>
                  <a:pt x="4474892" y="978729"/>
                </a:cubicBezTo>
                <a:cubicBezTo>
                  <a:pt x="4223444" y="1004164"/>
                  <a:pt x="4174724" y="971626"/>
                  <a:pt x="3915531" y="978729"/>
                </a:cubicBezTo>
                <a:cubicBezTo>
                  <a:pt x="3656338" y="985832"/>
                  <a:pt x="3398640" y="946448"/>
                  <a:pt x="3266671" y="978729"/>
                </a:cubicBezTo>
                <a:cubicBezTo>
                  <a:pt x="3134702" y="1011010"/>
                  <a:pt x="2911371" y="932975"/>
                  <a:pt x="2796808" y="978729"/>
                </a:cubicBezTo>
                <a:cubicBezTo>
                  <a:pt x="2682245" y="1024483"/>
                  <a:pt x="2435382" y="955545"/>
                  <a:pt x="2147948" y="978729"/>
                </a:cubicBezTo>
                <a:cubicBezTo>
                  <a:pt x="1860514" y="1001913"/>
                  <a:pt x="1813856" y="969168"/>
                  <a:pt x="1633336" y="978729"/>
                </a:cubicBezTo>
                <a:cubicBezTo>
                  <a:pt x="1452816" y="988290"/>
                  <a:pt x="1281326" y="943374"/>
                  <a:pt x="984476" y="978729"/>
                </a:cubicBezTo>
                <a:cubicBezTo>
                  <a:pt x="687626" y="1014084"/>
                  <a:pt x="247929" y="959479"/>
                  <a:pt x="0" y="978729"/>
                </a:cubicBezTo>
                <a:cubicBezTo>
                  <a:pt x="-40933" y="854827"/>
                  <a:pt x="17084" y="615928"/>
                  <a:pt x="0" y="479577"/>
                </a:cubicBezTo>
                <a:cubicBezTo>
                  <a:pt x="-17084" y="343226"/>
                  <a:pt x="21537" y="168764"/>
                  <a:pt x="0" y="0"/>
                </a:cubicBezTo>
                <a:close/>
              </a:path>
              <a:path w="4474892" h="978729" stroke="0" extrusionOk="0">
                <a:moveTo>
                  <a:pt x="0" y="0"/>
                </a:moveTo>
                <a:cubicBezTo>
                  <a:pt x="226513" y="-74145"/>
                  <a:pt x="356824" y="53884"/>
                  <a:pt x="648859" y="0"/>
                </a:cubicBezTo>
                <a:cubicBezTo>
                  <a:pt x="940894" y="-53884"/>
                  <a:pt x="991359" y="20062"/>
                  <a:pt x="1163472" y="0"/>
                </a:cubicBezTo>
                <a:cubicBezTo>
                  <a:pt x="1335585" y="-20062"/>
                  <a:pt x="1418992" y="29515"/>
                  <a:pt x="1588587" y="0"/>
                </a:cubicBezTo>
                <a:cubicBezTo>
                  <a:pt x="1758183" y="-29515"/>
                  <a:pt x="1895257" y="33846"/>
                  <a:pt x="2147948" y="0"/>
                </a:cubicBezTo>
                <a:cubicBezTo>
                  <a:pt x="2400639" y="-33846"/>
                  <a:pt x="2461572" y="50889"/>
                  <a:pt x="2707310" y="0"/>
                </a:cubicBezTo>
                <a:cubicBezTo>
                  <a:pt x="2953048" y="-50889"/>
                  <a:pt x="3056765" y="42527"/>
                  <a:pt x="3221922" y="0"/>
                </a:cubicBezTo>
                <a:cubicBezTo>
                  <a:pt x="3387079" y="-42527"/>
                  <a:pt x="3532176" y="37450"/>
                  <a:pt x="3781284" y="0"/>
                </a:cubicBezTo>
                <a:cubicBezTo>
                  <a:pt x="4030392" y="-37450"/>
                  <a:pt x="4223841" y="39813"/>
                  <a:pt x="4474892" y="0"/>
                </a:cubicBezTo>
                <a:cubicBezTo>
                  <a:pt x="4522747" y="185232"/>
                  <a:pt x="4442215" y="326344"/>
                  <a:pt x="4474892" y="469790"/>
                </a:cubicBezTo>
                <a:cubicBezTo>
                  <a:pt x="4507569" y="613236"/>
                  <a:pt x="4425181" y="772971"/>
                  <a:pt x="4474892" y="978729"/>
                </a:cubicBezTo>
                <a:cubicBezTo>
                  <a:pt x="4351398" y="1021283"/>
                  <a:pt x="4229656" y="922360"/>
                  <a:pt x="4005028" y="978729"/>
                </a:cubicBezTo>
                <a:cubicBezTo>
                  <a:pt x="3780400" y="1035098"/>
                  <a:pt x="3534787" y="938480"/>
                  <a:pt x="3356169" y="978729"/>
                </a:cubicBezTo>
                <a:cubicBezTo>
                  <a:pt x="3177551" y="1018978"/>
                  <a:pt x="2981040" y="918742"/>
                  <a:pt x="2752059" y="978729"/>
                </a:cubicBezTo>
                <a:cubicBezTo>
                  <a:pt x="2523078" y="1038716"/>
                  <a:pt x="2465232" y="952051"/>
                  <a:pt x="2237446" y="978729"/>
                </a:cubicBezTo>
                <a:cubicBezTo>
                  <a:pt x="2009660" y="1005407"/>
                  <a:pt x="1777230" y="908847"/>
                  <a:pt x="1588587" y="978729"/>
                </a:cubicBezTo>
                <a:cubicBezTo>
                  <a:pt x="1399944" y="1048611"/>
                  <a:pt x="1271331" y="941872"/>
                  <a:pt x="1163472" y="978729"/>
                </a:cubicBezTo>
                <a:cubicBezTo>
                  <a:pt x="1055614" y="1015586"/>
                  <a:pt x="813035" y="959341"/>
                  <a:pt x="559362" y="978729"/>
                </a:cubicBezTo>
                <a:cubicBezTo>
                  <a:pt x="305689" y="998117"/>
                  <a:pt x="209361" y="971504"/>
                  <a:pt x="0" y="978729"/>
                </a:cubicBezTo>
                <a:cubicBezTo>
                  <a:pt x="-21611" y="783901"/>
                  <a:pt x="7733" y="628304"/>
                  <a:pt x="0" y="508939"/>
                </a:cubicBezTo>
                <a:cubicBezTo>
                  <a:pt x="-7733" y="389574"/>
                  <a:pt x="27884" y="141260"/>
                  <a:pt x="0" y="0"/>
                </a:cubicBezTo>
                <a:close/>
              </a:path>
            </a:pathLst>
          </a:custGeom>
          <a:ln w="19050">
            <a:noFill/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3200" dirty="0" err="1">
                <a:solidFill>
                  <a:schemeClr val="accent1">
                    <a:lumMod val="50000"/>
                  </a:schemeClr>
                </a:solidFill>
              </a:rPr>
              <a:t>Elevação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 do </a:t>
            </a:r>
            <a:r>
              <a:rPr lang="en-GB" sz="3200" dirty="0" err="1">
                <a:solidFill>
                  <a:schemeClr val="accent1">
                    <a:lumMod val="50000"/>
                  </a:schemeClr>
                </a:solidFill>
              </a:rPr>
              <a:t>nível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 do mar
1992-2022: 10 cm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BDF9637-9345-A970-91D4-7296EF981DC5}"/>
              </a:ext>
            </a:extLst>
          </p:cNvPr>
          <p:cNvSpPr txBox="1">
            <a:spLocks/>
          </p:cNvSpPr>
          <p:nvPr/>
        </p:nvSpPr>
        <p:spPr>
          <a:xfrm>
            <a:off x="1252603" y="375344"/>
            <a:ext cx="10953732" cy="5417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Consequences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AFC2CE7-7E3E-D700-346B-A69B5AC3D740}"/>
              </a:ext>
            </a:extLst>
          </p:cNvPr>
          <p:cNvSpPr txBox="1"/>
          <p:nvPr/>
        </p:nvSpPr>
        <p:spPr>
          <a:xfrm>
            <a:off x="10003202" y="682887"/>
            <a:ext cx="2334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De: Regina Rodrigues</a:t>
            </a:r>
          </a:p>
        </p:txBody>
      </p:sp>
    </p:spTree>
    <p:extLst>
      <p:ext uri="{BB962C8B-B14F-4D97-AF65-F5344CB8AC3E}">
        <p14:creationId xmlns:p14="http://schemas.microsoft.com/office/powerpoint/2010/main" val="2235204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26D5917-8178-3220-D824-6CAD24B18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27" y="31750"/>
            <a:ext cx="2731599" cy="345281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8314711-A339-FAF2-C4A2-934F6CCAB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869" y="148528"/>
            <a:ext cx="4215812" cy="32305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94FF08F-DC37-168E-C61B-19D6A2984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274" y="1702593"/>
            <a:ext cx="3822508" cy="34528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7BE319-8706-705B-038F-168283118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808" y="3256659"/>
            <a:ext cx="4032043" cy="345281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296EBD3-8320-FC46-607E-EAD67C2CCA7D}"/>
              </a:ext>
            </a:extLst>
          </p:cNvPr>
          <p:cNvSpPr txBox="1"/>
          <p:nvPr/>
        </p:nvSpPr>
        <p:spPr>
          <a:xfrm>
            <a:off x="2906526" y="812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</a:t>
            </a:r>
            <a:r>
              <a:rPr lang="pt-BR" dirty="0" err="1"/>
              <a:t>coastal.climatecentral.org</a:t>
            </a:r>
            <a:r>
              <a:rPr lang="pt-B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9047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 descr="Prédio com árvores na água&#10;&#10;Descrição gerada automaticamente">
            <a:extLst>
              <a:ext uri="{FF2B5EF4-FFF2-40B4-BE49-F238E27FC236}">
                <a16:creationId xmlns:a16="http://schemas.microsoft.com/office/drawing/2014/main" id="{65C7384D-23F6-8B29-62AD-CB5163E09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r="21653" b="-1"/>
          <a:stretch/>
        </p:blipFill>
        <p:spPr>
          <a:xfrm>
            <a:off x="6308896" y="557191"/>
            <a:ext cx="5668684" cy="5743618"/>
          </a:xfrm>
          <a:prstGeom prst="rect">
            <a:avLst/>
          </a:prstGeom>
        </p:spPr>
      </p:pic>
      <p:pic>
        <p:nvPicPr>
          <p:cNvPr id="3" name="Imagem 2" descr="Prédio com árvores na frente&#10;&#10;Descrição gerada automaticamente">
            <a:extLst>
              <a:ext uri="{FF2B5EF4-FFF2-40B4-BE49-F238E27FC236}">
                <a16:creationId xmlns:a16="http://schemas.microsoft.com/office/drawing/2014/main" id="{CE03C676-0048-07CD-9709-04BE31C9A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2885" b="-1"/>
          <a:stretch/>
        </p:blipFill>
        <p:spPr>
          <a:xfrm>
            <a:off x="421107" y="557191"/>
            <a:ext cx="5674893" cy="574361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958ABBC-3B6A-EC4A-9F76-B0F0E2036025}"/>
              </a:ext>
            </a:extLst>
          </p:cNvPr>
          <p:cNvSpPr txBox="1"/>
          <p:nvPr/>
        </p:nvSpPr>
        <p:spPr>
          <a:xfrm>
            <a:off x="4811843" y="6399678"/>
            <a:ext cx="4527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Copacabana Palace – Rio de Janeiro</a:t>
            </a:r>
          </a:p>
        </p:txBody>
      </p:sp>
    </p:spTree>
    <p:extLst>
      <p:ext uri="{BB962C8B-B14F-4D97-AF65-F5344CB8AC3E}">
        <p14:creationId xmlns:p14="http://schemas.microsoft.com/office/powerpoint/2010/main" val="253556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8F2EDF5-472D-3A99-62CD-05097A93A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" r="1" b="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8902710-9293-EE70-1E56-FA0BB3D04D32}"/>
              </a:ext>
            </a:extLst>
          </p:cNvPr>
          <p:cNvSpPr txBox="1"/>
          <p:nvPr/>
        </p:nvSpPr>
        <p:spPr>
          <a:xfrm>
            <a:off x="8964118" y="494675"/>
            <a:ext cx="322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Rio Grande, RS - maio 2024</a:t>
            </a:r>
          </a:p>
        </p:txBody>
      </p:sp>
    </p:spTree>
    <p:extLst>
      <p:ext uri="{BB962C8B-B14F-4D97-AF65-F5344CB8AC3E}">
        <p14:creationId xmlns:p14="http://schemas.microsoft.com/office/powerpoint/2010/main" val="1404155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EAFD8B0-8FFF-AE6A-7B4B-BDD45761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139" y="0"/>
            <a:ext cx="6139721" cy="244894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E6320B9-9C3A-A01F-2C7E-0C99D2B9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143" y="4744791"/>
            <a:ext cx="8156087" cy="168666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70B8595-3EA1-71F3-C503-C2F7DF364656}"/>
              </a:ext>
            </a:extLst>
          </p:cNvPr>
          <p:cNvSpPr txBox="1"/>
          <p:nvPr/>
        </p:nvSpPr>
        <p:spPr>
          <a:xfrm>
            <a:off x="705038" y="1904971"/>
            <a:ext cx="74026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pt-BR" dirty="0">
                <a:effectLst/>
                <a:latin typeface="Calibri" panose="020F0502020204030204" pitchFamily="34" charset="0"/>
              </a:rPr>
            </a:br>
            <a:endParaRPr lang="pt-BR" dirty="0">
              <a:effectLst/>
              <a:latin typeface="Calibri" panose="020F0502020204030204" pitchFamily="34" charset="0"/>
            </a:endParaRPr>
          </a:p>
          <a:p>
            <a:r>
              <a:rPr lang="pt-BR" dirty="0">
                <a:effectLst/>
                <a:latin typeface="Calibri" panose="020F0502020204030204" pitchFamily="34" charset="0"/>
              </a:rPr>
              <a:t> Em resposta ao questionamento feito sobre </a:t>
            </a:r>
            <a:r>
              <a:rPr lang="pt-BR" b="1" dirty="0"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a pertinência da faixa de transição de 60m, destinada à proteção do ambiente praial</a:t>
            </a:r>
            <a:r>
              <a:rPr lang="pt-BR" dirty="0">
                <a:effectLst/>
                <a:latin typeface="Calibri" panose="020F0502020204030204" pitchFamily="34" charset="0"/>
              </a:rPr>
              <a:t>, proposta no âmbito do Zoneamento Ecológico-Econômico Costeiro do Litoral Norte do Rio Grande do Sul, feitos os esclarecimentos sobre a escala de mapeamento e do instrumento feitos em reunião realizada no dia 17 de janeiro na SEMA, bem como o conteúdo da Informação técnica DQA </a:t>
            </a:r>
            <a:r>
              <a:rPr lang="pt-BR" dirty="0" err="1">
                <a:effectLst/>
                <a:latin typeface="Calibri" panose="020F0502020204030204" pitchFamily="34" charset="0"/>
              </a:rPr>
              <a:t>n°</a:t>
            </a:r>
            <a:r>
              <a:rPr lang="pt-BR" dirty="0">
                <a:effectLst/>
                <a:latin typeface="Calibri" panose="020F0502020204030204" pitchFamily="34" charset="0"/>
              </a:rPr>
              <a:t>. 02/2023, processo PROA 20/0567-0000778-9, consideramos: </a:t>
            </a:r>
          </a:p>
        </p:txBody>
      </p:sp>
    </p:spTree>
    <p:extLst>
      <p:ext uri="{BB962C8B-B14F-4D97-AF65-F5344CB8AC3E}">
        <p14:creationId xmlns:p14="http://schemas.microsoft.com/office/powerpoint/2010/main" val="194918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98CCE71-FEA9-B3A4-933E-66D8DBACD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746" b="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487ED7E-FA36-8827-A6B7-358A2D1A5BE2}"/>
              </a:ext>
            </a:extLst>
          </p:cNvPr>
          <p:cNvSpPr txBox="1"/>
          <p:nvPr/>
        </p:nvSpPr>
        <p:spPr>
          <a:xfrm>
            <a:off x="9838944" y="6550223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Foto: Pedro Pereira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7BA0C4C-926C-CAB8-CE5B-C20E0AD84782}"/>
              </a:ext>
            </a:extLst>
          </p:cNvPr>
          <p:cNvSpPr txBox="1"/>
          <p:nvPr/>
        </p:nvSpPr>
        <p:spPr>
          <a:xfrm>
            <a:off x="85344" y="90467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CAPÍTULO II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DAS ÁREAS DE PRESERVAÇÃO PERMANENTE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Seção </a:t>
            </a:r>
            <a:r>
              <a:rPr lang="pt-BR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I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Da Delimitação das Áreas de Preservação Permanente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0BB911-B8FD-80BD-0958-B995D8F43E5C}"/>
              </a:ext>
            </a:extLst>
          </p:cNvPr>
          <p:cNvSpPr txBox="1"/>
          <p:nvPr/>
        </p:nvSpPr>
        <p:spPr>
          <a:xfrm>
            <a:off x="85344" y="2105006"/>
            <a:ext cx="6193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VI - as restingas, como fixadoras de dunas ou estabilizadoras de mangues;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A0BA49-0D18-F8A4-8690-83B24F110B51}"/>
              </a:ext>
            </a:extLst>
          </p:cNvPr>
          <p:cNvSpPr txBox="1"/>
          <p:nvPr/>
        </p:nvSpPr>
        <p:spPr>
          <a:xfrm>
            <a:off x="85344" y="51389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  <a:effectLst/>
                <a:latin typeface="Helvetica" pitchFamily="2" charset="0"/>
              </a:rPr>
              <a:t>NOVO CÓDIGO FLORESTAL</a:t>
            </a:r>
            <a:endParaRPr lang="pt-BR" sz="12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sz="1200" i="1" dirty="0">
                <a:solidFill>
                  <a:schemeClr val="bg1"/>
                </a:solidFill>
                <a:effectLst/>
                <a:latin typeface="Helvetica" pitchFamily="2" charset="0"/>
              </a:rPr>
              <a:t>LEI Nº 12.651, DE 25 DE MAIO DE 2012</a:t>
            </a:r>
            <a:endParaRPr lang="pt-BR" sz="12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3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Lago com montanha ao fundo&#10;&#10;Descrição gerada automaticamente">
            <a:extLst>
              <a:ext uri="{FF2B5EF4-FFF2-40B4-BE49-F238E27FC236}">
                <a16:creationId xmlns:a16="http://schemas.microsoft.com/office/drawing/2014/main" id="{D8CEA5A3-70FB-61B9-082A-12C6EFB4CB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0A41A82-3D74-309D-E825-A226AD9B8F15}"/>
              </a:ext>
            </a:extLst>
          </p:cNvPr>
          <p:cNvSpPr txBox="1"/>
          <p:nvPr/>
        </p:nvSpPr>
        <p:spPr>
          <a:xfrm>
            <a:off x="190500" y="6501432"/>
            <a:ext cx="10680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Foto: Enrico </a:t>
            </a:r>
            <a:r>
              <a:rPr lang="pt-BR" sz="1400" dirty="0" err="1">
                <a:solidFill>
                  <a:schemeClr val="bg1"/>
                </a:solidFill>
              </a:rPr>
              <a:t>Marrine</a:t>
            </a:r>
            <a:r>
              <a:rPr lang="pt-BR" sz="1400" dirty="0">
                <a:solidFill>
                  <a:schemeClr val="bg1"/>
                </a:solidFill>
              </a:rPr>
              <a:t> (https://</a:t>
            </a:r>
            <a:r>
              <a:rPr lang="pt-BR" sz="1400" dirty="0" err="1">
                <a:solidFill>
                  <a:schemeClr val="bg1"/>
                </a:solidFill>
              </a:rPr>
              <a:t>jornalfatosenoticias.com.br</a:t>
            </a:r>
            <a:r>
              <a:rPr lang="pt-BR" sz="1400" dirty="0">
                <a:solidFill>
                  <a:schemeClr val="bg1"/>
                </a:solidFill>
              </a:rPr>
              <a:t>/</a:t>
            </a:r>
            <a:r>
              <a:rPr lang="pt-BR" sz="1400" dirty="0" err="1">
                <a:solidFill>
                  <a:schemeClr val="bg1"/>
                </a:solidFill>
              </a:rPr>
              <a:t>index.php</a:t>
            </a:r>
            <a:r>
              <a:rPr lang="pt-BR" sz="1400" dirty="0">
                <a:solidFill>
                  <a:schemeClr val="bg1"/>
                </a:solidFill>
              </a:rPr>
              <a:t>/2021/02/03/rico-e-o-pais-que-protege-seus-manguezais/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46B193-19AF-B953-97B3-FD424258D7BB}"/>
              </a:ext>
            </a:extLst>
          </p:cNvPr>
          <p:cNvSpPr txBox="1"/>
          <p:nvPr/>
        </p:nvSpPr>
        <p:spPr>
          <a:xfrm>
            <a:off x="85344" y="94296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CAPÍTULO II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DAS ÁREAS DE PRESERVAÇÃO PERMANENTE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Seção </a:t>
            </a:r>
            <a:r>
              <a:rPr lang="pt-BR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I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Da Delimitação das Áreas de Preservação Permanente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673EF5F-DFB3-BA20-0F98-AC5EE3A02282}"/>
              </a:ext>
            </a:extLst>
          </p:cNvPr>
          <p:cNvSpPr txBox="1"/>
          <p:nvPr/>
        </p:nvSpPr>
        <p:spPr>
          <a:xfrm>
            <a:off x="85344" y="21432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VII - os manguezais, em toda a sua extensão;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5A3D910-BF8D-7F2C-F781-2BCEBBEA9C32}"/>
              </a:ext>
            </a:extLst>
          </p:cNvPr>
          <p:cNvSpPr txBox="1"/>
          <p:nvPr/>
        </p:nvSpPr>
        <p:spPr>
          <a:xfrm>
            <a:off x="85344" y="51389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  <a:effectLst/>
                <a:latin typeface="Helvetica" pitchFamily="2" charset="0"/>
              </a:rPr>
              <a:t>NOVO CÓDIGO FLORESTAL</a:t>
            </a:r>
            <a:endParaRPr lang="pt-BR" sz="12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sz="1200" i="1" dirty="0">
                <a:solidFill>
                  <a:schemeClr val="bg1"/>
                </a:solidFill>
                <a:effectLst/>
                <a:latin typeface="Helvetica" pitchFamily="2" charset="0"/>
              </a:rPr>
              <a:t>LEI Nº 12.651, DE 25 DE MAIO DE 2012</a:t>
            </a:r>
            <a:endParaRPr lang="pt-BR" sz="12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43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Montanha com pedras e água ao fundo&#10;&#10;Descrição gerada automaticamente">
            <a:extLst>
              <a:ext uri="{FF2B5EF4-FFF2-40B4-BE49-F238E27FC236}">
                <a16:creationId xmlns:a16="http://schemas.microsoft.com/office/drawing/2014/main" id="{62B366FE-6745-E129-5907-CDCAE8E45E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0E64693-16FA-BEAC-3516-A5241171D61C}"/>
              </a:ext>
            </a:extLst>
          </p:cNvPr>
          <p:cNvSpPr txBox="1"/>
          <p:nvPr/>
        </p:nvSpPr>
        <p:spPr>
          <a:xfrm>
            <a:off x="4597400" y="44488"/>
            <a:ext cx="81782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https://</a:t>
            </a:r>
            <a:r>
              <a:rPr lang="pt-BR" sz="1400" dirty="0" err="1">
                <a:solidFill>
                  <a:schemeClr val="bg1"/>
                </a:solidFill>
              </a:rPr>
              <a:t>www.imparcial.com.br</a:t>
            </a:r>
            <a:r>
              <a:rPr lang="pt-BR" sz="1400" dirty="0">
                <a:solidFill>
                  <a:schemeClr val="bg1"/>
                </a:solidFill>
              </a:rPr>
              <a:t>/noticias/praia-do-gunga-tem-falesias-de-varios-tons,23927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0A02E4-186E-C925-F11F-CBCF8871334E}"/>
              </a:ext>
            </a:extLst>
          </p:cNvPr>
          <p:cNvSpPr txBox="1"/>
          <p:nvPr/>
        </p:nvSpPr>
        <p:spPr>
          <a:xfrm>
            <a:off x="0" y="218440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VIII - as bordas dos tabuleiros ou chapadas, até a linha de ruptura do relevo, em faixa nunca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inferior a 100 (cem) metros em projeções horizontais;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9EA0FD-C23F-884C-4077-E9C76845B9C1}"/>
              </a:ext>
            </a:extLst>
          </p:cNvPr>
          <p:cNvSpPr txBox="1"/>
          <p:nvPr/>
        </p:nvSpPr>
        <p:spPr>
          <a:xfrm>
            <a:off x="0" y="111107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CAPÍTULO II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DAS ÁREAS DE PRESERVAÇÃO PERMANENTE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Seção </a:t>
            </a:r>
            <a:r>
              <a:rPr lang="pt-BR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I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i="1" dirty="0">
                <a:solidFill>
                  <a:schemeClr val="bg1"/>
                </a:solidFill>
                <a:effectLst/>
                <a:latin typeface="Helvetica" pitchFamily="2" charset="0"/>
              </a:rPr>
              <a:t>Da Delimitação das Áreas de Preservação Permanente</a:t>
            </a:r>
            <a:endParaRPr lang="pt-BR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F2A12D-09A3-B683-8076-21134BCAFCC0}"/>
              </a:ext>
            </a:extLst>
          </p:cNvPr>
          <p:cNvSpPr txBox="1"/>
          <p:nvPr/>
        </p:nvSpPr>
        <p:spPr>
          <a:xfrm>
            <a:off x="85344" y="51389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  <a:effectLst/>
                <a:latin typeface="Helvetica" pitchFamily="2" charset="0"/>
              </a:rPr>
              <a:t>NOVO CÓDIGO FLORESTAL</a:t>
            </a:r>
            <a:endParaRPr lang="pt-BR" sz="12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pt-BR" sz="1200" i="1" dirty="0">
                <a:solidFill>
                  <a:schemeClr val="bg1"/>
                </a:solidFill>
                <a:effectLst/>
                <a:latin typeface="Helvetica" pitchFamily="2" charset="0"/>
              </a:rPr>
              <a:t>LEI Nº 12.651, DE 25 DE MAIO DE 2012</a:t>
            </a:r>
            <a:endParaRPr lang="pt-BR" sz="12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7A995CF-1232-7CFA-DAC3-CF8BD3C1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76" y="5101292"/>
            <a:ext cx="1993864" cy="17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8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Agrupar 52">
            <a:extLst>
              <a:ext uri="{FF2B5EF4-FFF2-40B4-BE49-F238E27FC236}">
                <a16:creationId xmlns:a16="http://schemas.microsoft.com/office/drawing/2014/main" id="{BDF960EF-36E8-7855-B3F9-75CB32B85053}"/>
              </a:ext>
            </a:extLst>
          </p:cNvPr>
          <p:cNvGrpSpPr/>
          <p:nvPr/>
        </p:nvGrpSpPr>
        <p:grpSpPr>
          <a:xfrm>
            <a:off x="58132" y="37707"/>
            <a:ext cx="12075736" cy="6782586"/>
            <a:chOff x="28281" y="75414"/>
            <a:chExt cx="12075736" cy="6782586"/>
          </a:xfrm>
        </p:grpSpPr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DB501A80-B58F-F38A-835C-F92EA22B6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7388"/>
            <a:stretch/>
          </p:blipFill>
          <p:spPr>
            <a:xfrm>
              <a:off x="3850569" y="3612920"/>
              <a:ext cx="3065261" cy="3222224"/>
            </a:xfrm>
            <a:prstGeom prst="rect">
              <a:avLst/>
            </a:prstGeom>
          </p:spPr>
        </p:pic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id="{933BFD26-4C53-15AF-F880-BE6AB45F6F01}"/>
                </a:ext>
              </a:extLst>
            </p:cNvPr>
            <p:cNvGrpSpPr/>
            <p:nvPr/>
          </p:nvGrpSpPr>
          <p:grpSpPr>
            <a:xfrm>
              <a:off x="28281" y="75414"/>
              <a:ext cx="12075736" cy="6782586"/>
              <a:chOff x="227669" y="126736"/>
              <a:chExt cx="11747118" cy="6631946"/>
            </a:xfrm>
          </p:grpSpPr>
          <p:pic>
            <p:nvPicPr>
              <p:cNvPr id="33" name="Imagem 32">
                <a:extLst>
                  <a:ext uri="{FF2B5EF4-FFF2-40B4-BE49-F238E27FC236}">
                    <a16:creationId xmlns:a16="http://schemas.microsoft.com/office/drawing/2014/main" id="{16D5B941-117B-5B34-8C6F-782725D53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5267" y="2280883"/>
                <a:ext cx="3634216" cy="2258239"/>
              </a:xfrm>
              <a:prstGeom prst="rect">
                <a:avLst/>
              </a:prstGeom>
            </p:spPr>
          </p:pic>
          <p:grpSp>
            <p:nvGrpSpPr>
              <p:cNvPr id="36" name="Agrupar 35">
                <a:extLst>
                  <a:ext uri="{FF2B5EF4-FFF2-40B4-BE49-F238E27FC236}">
                    <a16:creationId xmlns:a16="http://schemas.microsoft.com/office/drawing/2014/main" id="{F4EB06B6-6735-76E9-1D70-0713EF121F4B}"/>
                  </a:ext>
                </a:extLst>
              </p:cNvPr>
              <p:cNvGrpSpPr/>
              <p:nvPr/>
            </p:nvGrpSpPr>
            <p:grpSpPr>
              <a:xfrm>
                <a:off x="227669" y="129373"/>
                <a:ext cx="3672270" cy="2295671"/>
                <a:chOff x="227669" y="129373"/>
                <a:chExt cx="3672270" cy="2295671"/>
              </a:xfrm>
            </p:grpSpPr>
            <p:pic>
              <p:nvPicPr>
                <p:cNvPr id="11" name="Imagem 10">
                  <a:extLst>
                    <a:ext uri="{FF2B5EF4-FFF2-40B4-BE49-F238E27FC236}">
                      <a16:creationId xmlns:a16="http://schemas.microsoft.com/office/drawing/2014/main" id="{DCD04EEC-0AD1-6CF6-0C51-3DEE6F00FB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</a:extLst>
                </a:blip>
                <a:srcRect l="21650" t="17813" r="17809" b="19036"/>
                <a:stretch/>
              </p:blipFill>
              <p:spPr>
                <a:xfrm>
                  <a:off x="227669" y="129373"/>
                  <a:ext cx="3672270" cy="2132514"/>
                </a:xfrm>
                <a:prstGeom prst="rect">
                  <a:avLst/>
                </a:prstGeom>
              </p:spPr>
            </p:pic>
            <p:sp>
              <p:nvSpPr>
                <p:cNvPr id="35" name="CaixaDeTexto 34">
                  <a:extLst>
                    <a:ext uri="{FF2B5EF4-FFF2-40B4-BE49-F238E27FC236}">
                      <a16:creationId xmlns:a16="http://schemas.microsoft.com/office/drawing/2014/main" id="{6DC8D2A2-E2B8-98F9-964E-7FF26CD4905A}"/>
                    </a:ext>
                  </a:extLst>
                </p:cNvPr>
                <p:cNvSpPr txBox="1"/>
                <p:nvPr/>
              </p:nvSpPr>
              <p:spPr>
                <a:xfrm>
                  <a:off x="2721222" y="2117267"/>
                  <a:ext cx="1178717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pt-BR" sz="140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Bahnschrift Condensed" panose="020B0502040204020203" pitchFamily="34" charset="0"/>
                      <a:cs typeface="Arial" panose="020B0604020202020204" pitchFamily="34" charset="0"/>
                    </a:rPr>
                    <a:t>Bal. Barra do Sul</a:t>
                  </a:r>
                  <a:endParaRPr lang="pt-BR" sz="1400" dirty="0">
                    <a:latin typeface="Bahnschrift Condensed" panose="020B0502040204020203" pitchFamily="34" charset="0"/>
                  </a:endParaRPr>
                </a:p>
              </p:txBody>
            </p:sp>
          </p:grpSp>
          <p:grpSp>
            <p:nvGrpSpPr>
              <p:cNvPr id="40" name="Agrupar 39">
                <a:extLst>
                  <a:ext uri="{FF2B5EF4-FFF2-40B4-BE49-F238E27FC236}">
                    <a16:creationId xmlns:a16="http://schemas.microsoft.com/office/drawing/2014/main" id="{08FB6548-3222-B1DA-5F42-19A6486731E6}"/>
                  </a:ext>
                </a:extLst>
              </p:cNvPr>
              <p:cNvGrpSpPr/>
              <p:nvPr/>
            </p:nvGrpSpPr>
            <p:grpSpPr>
              <a:xfrm>
                <a:off x="265901" y="4615568"/>
                <a:ext cx="3650974" cy="2132515"/>
                <a:chOff x="265901" y="4615568"/>
                <a:chExt cx="3650974" cy="2132515"/>
              </a:xfrm>
            </p:grpSpPr>
            <p:pic>
              <p:nvPicPr>
                <p:cNvPr id="15" name="Imagem 14">
                  <a:extLst>
                    <a:ext uri="{FF2B5EF4-FFF2-40B4-BE49-F238E27FC236}">
                      <a16:creationId xmlns:a16="http://schemas.microsoft.com/office/drawing/2014/main" id="{6BA42392-787F-654D-D92B-F58908968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25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</a:extLst>
                </a:blip>
                <a:srcRect l="20645" t="16807" r="17886" b="27811"/>
                <a:stretch/>
              </p:blipFill>
              <p:spPr>
                <a:xfrm>
                  <a:off x="265901" y="4615568"/>
                  <a:ext cx="3650974" cy="2132515"/>
                </a:xfrm>
                <a:prstGeom prst="rect">
                  <a:avLst/>
                </a:prstGeom>
              </p:spPr>
            </p:pic>
            <p:sp>
              <p:nvSpPr>
                <p:cNvPr id="39" name="CaixaDeTexto 38">
                  <a:extLst>
                    <a:ext uri="{FF2B5EF4-FFF2-40B4-BE49-F238E27FC236}">
                      <a16:creationId xmlns:a16="http://schemas.microsoft.com/office/drawing/2014/main" id="{A9ED5936-03AC-9A30-0C62-FA325C566576}"/>
                    </a:ext>
                  </a:extLst>
                </p:cNvPr>
                <p:cNvSpPr txBox="1"/>
                <p:nvPr/>
              </p:nvSpPr>
              <p:spPr>
                <a:xfrm>
                  <a:off x="3140007" y="6421868"/>
                  <a:ext cx="67611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pt-BR" sz="140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Bahnschrift Condensed" panose="020B0502040204020203" pitchFamily="34" charset="0"/>
                      <a:cs typeface="Arial" panose="020B0604020202020204" pitchFamily="34" charset="0"/>
                    </a:rPr>
                    <a:t>Itapoá</a:t>
                  </a:r>
                  <a:endParaRPr lang="pt-BR" sz="1400" dirty="0">
                    <a:latin typeface="Bahnschrift Condensed" panose="020B0502040204020203" pitchFamily="34" charset="0"/>
                  </a:endParaRPr>
                </a:p>
              </p:txBody>
            </p:sp>
          </p:grpSp>
          <p:grpSp>
            <p:nvGrpSpPr>
              <p:cNvPr id="44" name="Agrupar 43">
                <a:extLst>
                  <a:ext uri="{FF2B5EF4-FFF2-40B4-BE49-F238E27FC236}">
                    <a16:creationId xmlns:a16="http://schemas.microsoft.com/office/drawing/2014/main" id="{03F7DFE1-B4AD-B408-4EEC-4A5DA8DC6199}"/>
                  </a:ext>
                </a:extLst>
              </p:cNvPr>
              <p:cNvGrpSpPr/>
              <p:nvPr/>
            </p:nvGrpSpPr>
            <p:grpSpPr>
              <a:xfrm>
                <a:off x="7966953" y="126736"/>
                <a:ext cx="4007834" cy="3417491"/>
                <a:chOff x="3942954" y="3330592"/>
                <a:chExt cx="4967581" cy="3417491"/>
              </a:xfrm>
            </p:grpSpPr>
            <p:pic>
              <p:nvPicPr>
                <p:cNvPr id="31" name="Imagem 30">
                  <a:extLst>
                    <a:ext uri="{FF2B5EF4-FFF2-40B4-BE49-F238E27FC236}">
                      <a16:creationId xmlns:a16="http://schemas.microsoft.com/office/drawing/2014/main" id="{314BC0B9-380F-FAA8-FB11-434335FB20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</a:extLst>
                </a:blip>
                <a:srcRect l="27527" t="16675" r="23657" b="13706"/>
                <a:stretch/>
              </p:blipFill>
              <p:spPr>
                <a:xfrm>
                  <a:off x="3942954" y="3330592"/>
                  <a:ext cx="4967581" cy="3417491"/>
                </a:xfrm>
                <a:prstGeom prst="rect">
                  <a:avLst/>
                </a:prstGeom>
              </p:spPr>
            </p:pic>
            <p:sp>
              <p:nvSpPr>
                <p:cNvPr id="43" name="CaixaDeTexto 42">
                  <a:extLst>
                    <a:ext uri="{FF2B5EF4-FFF2-40B4-BE49-F238E27FC236}">
                      <a16:creationId xmlns:a16="http://schemas.microsoft.com/office/drawing/2014/main" id="{DC5D19AF-8FF4-2A88-52D5-DD529D4C3627}"/>
                    </a:ext>
                  </a:extLst>
                </p:cNvPr>
                <p:cNvSpPr txBox="1"/>
                <p:nvPr/>
              </p:nvSpPr>
              <p:spPr>
                <a:xfrm>
                  <a:off x="7749346" y="6406169"/>
                  <a:ext cx="110816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pt-BR" sz="140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Bahnschrift Condensed" panose="020B0502040204020203" pitchFamily="34" charset="0"/>
                      <a:cs typeface="Arial" panose="020B0604020202020204" pitchFamily="34" charset="0"/>
                    </a:rPr>
                    <a:t>Barra Velha</a:t>
                  </a:r>
                  <a:endParaRPr lang="pt-BR" sz="1400" dirty="0">
                    <a:latin typeface="Bahnschrift Condensed" panose="020B0502040204020203" pitchFamily="34" charset="0"/>
                  </a:endParaRPr>
                </a:p>
              </p:txBody>
            </p:sp>
          </p:grpSp>
          <p:grpSp>
            <p:nvGrpSpPr>
              <p:cNvPr id="48" name="Agrupar 47">
                <a:extLst>
                  <a:ext uri="{FF2B5EF4-FFF2-40B4-BE49-F238E27FC236}">
                    <a16:creationId xmlns:a16="http://schemas.microsoft.com/office/drawing/2014/main" id="{12A8E5CF-C36E-EC57-383E-D74E9C9ACB68}"/>
                  </a:ext>
                </a:extLst>
              </p:cNvPr>
              <p:cNvGrpSpPr/>
              <p:nvPr/>
            </p:nvGrpSpPr>
            <p:grpSpPr>
              <a:xfrm>
                <a:off x="3944473" y="146192"/>
                <a:ext cx="3973756" cy="3396658"/>
                <a:chOff x="3944473" y="146192"/>
                <a:chExt cx="3973756" cy="3396658"/>
              </a:xfrm>
            </p:grpSpPr>
            <p:pic>
              <p:nvPicPr>
                <p:cNvPr id="47" name="Imagem 46">
                  <a:extLst>
                    <a:ext uri="{FF2B5EF4-FFF2-40B4-BE49-F238E27FC236}">
                      <a16:creationId xmlns:a16="http://schemas.microsoft.com/office/drawing/2014/main" id="{763E2802-6B26-E03C-A990-F3DE99707E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</a:extLst>
                </a:blip>
                <a:srcRect l="13166" r="6460"/>
                <a:stretch/>
              </p:blipFill>
              <p:spPr>
                <a:xfrm>
                  <a:off x="3944473" y="146192"/>
                  <a:ext cx="3973756" cy="3396658"/>
                </a:xfrm>
                <a:prstGeom prst="rect">
                  <a:avLst/>
                </a:prstGeom>
              </p:spPr>
            </p:pic>
            <p:sp>
              <p:nvSpPr>
                <p:cNvPr id="45" name="CaixaDeTexto 44">
                  <a:extLst>
                    <a:ext uri="{FF2B5EF4-FFF2-40B4-BE49-F238E27FC236}">
                      <a16:creationId xmlns:a16="http://schemas.microsoft.com/office/drawing/2014/main" id="{2D02592C-8DD8-EC0A-C2B8-B4723835C558}"/>
                    </a:ext>
                  </a:extLst>
                </p:cNvPr>
                <p:cNvSpPr txBox="1"/>
                <p:nvPr/>
              </p:nvSpPr>
              <p:spPr>
                <a:xfrm>
                  <a:off x="6900189" y="3173128"/>
                  <a:ext cx="973378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pt-BR" sz="140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Bahnschrift Condensed" panose="020B0502040204020203" pitchFamily="34" charset="0"/>
                      <a:cs typeface="Arial" panose="020B0604020202020204" pitchFamily="34" charset="0"/>
                    </a:rPr>
                    <a:t>São F. do Sul</a:t>
                  </a:r>
                  <a:endParaRPr lang="pt-BR" sz="1400" dirty="0">
                    <a:latin typeface="Bahnschrift Condensed" panose="020B0502040204020203" pitchFamily="34" charset="0"/>
                  </a:endParaRPr>
                </a:p>
              </p:txBody>
            </p:sp>
          </p:grpSp>
          <p:grpSp>
            <p:nvGrpSpPr>
              <p:cNvPr id="50" name="Agrupar 49">
                <a:extLst>
                  <a:ext uri="{FF2B5EF4-FFF2-40B4-BE49-F238E27FC236}">
                    <a16:creationId xmlns:a16="http://schemas.microsoft.com/office/drawing/2014/main" id="{74EC6710-CEE9-A879-9AB7-987DAEB67C5B}"/>
                  </a:ext>
                </a:extLst>
              </p:cNvPr>
              <p:cNvGrpSpPr/>
              <p:nvPr/>
            </p:nvGrpSpPr>
            <p:grpSpPr>
              <a:xfrm>
                <a:off x="6955179" y="3582449"/>
                <a:ext cx="5019608" cy="3176233"/>
                <a:chOff x="6955179" y="3582449"/>
                <a:chExt cx="5019608" cy="3176233"/>
              </a:xfrm>
            </p:grpSpPr>
            <p:pic>
              <p:nvPicPr>
                <p:cNvPr id="25" name="Imagem 24">
                  <a:extLst>
                    <a:ext uri="{FF2B5EF4-FFF2-40B4-BE49-F238E27FC236}">
                      <a16:creationId xmlns:a16="http://schemas.microsoft.com/office/drawing/2014/main" id="{17508EC2-3111-6C93-2378-6B3AC2750C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</a:extLst>
                </a:blip>
                <a:srcRect l="22113" t="17957" r="17347" b="18544"/>
                <a:stretch/>
              </p:blipFill>
              <p:spPr>
                <a:xfrm>
                  <a:off x="6955179" y="3582449"/>
                  <a:ext cx="5019608" cy="3176233"/>
                </a:xfrm>
                <a:prstGeom prst="rect">
                  <a:avLst/>
                </a:prstGeom>
              </p:spPr>
            </p:pic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8CFDBCB1-1FA4-E858-21F9-EC6C6977B91C}"/>
                    </a:ext>
                  </a:extLst>
                </p:cNvPr>
                <p:cNvSpPr txBox="1"/>
                <p:nvPr/>
              </p:nvSpPr>
              <p:spPr>
                <a:xfrm>
                  <a:off x="11147935" y="6379350"/>
                  <a:ext cx="806318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pt-BR" sz="140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Bahnschrift Condensed" panose="020B0502040204020203" pitchFamily="34" charset="0"/>
                      <a:cs typeface="Arial" panose="020B0604020202020204" pitchFamily="34" charset="0"/>
                    </a:rPr>
                    <a:t>Garopaba</a:t>
                  </a:r>
                  <a:endParaRPr lang="pt-BR" sz="1400" dirty="0">
                    <a:latin typeface="Bahnschrift Condensed" panose="020B0502040204020203" pitchFamily="34" charset="0"/>
                  </a:endParaRPr>
                </a:p>
              </p:txBody>
            </p:sp>
          </p:grpSp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8076E02E-6998-8CD5-BA89-02FF1645AE06}"/>
                  </a:ext>
                </a:extLst>
              </p:cNvPr>
              <p:cNvSpPr txBox="1"/>
              <p:nvPr/>
            </p:nvSpPr>
            <p:spPr>
              <a:xfrm>
                <a:off x="5985070" y="6403433"/>
                <a:ext cx="9243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pt-BR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Bahnschrift Condensed" panose="020B0502040204020203" pitchFamily="34" charset="0"/>
                    <a:cs typeface="Arial" panose="020B0604020202020204" pitchFamily="34" charset="0"/>
                  </a:rPr>
                  <a:t>Navegantes</a:t>
                </a:r>
                <a:endParaRPr lang="pt-BR" sz="1400" dirty="0">
                  <a:latin typeface="Bahnschrift Condensed" panose="020B0502040204020203" pitchFamily="34" charset="0"/>
                </a:endParaRPr>
              </a:p>
            </p:txBody>
          </p:sp>
        </p:grp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4D3CE6B4-0328-8E6F-1265-10FB3F0CBC6B}"/>
              </a:ext>
            </a:extLst>
          </p:cNvPr>
          <p:cNvSpPr txBox="1"/>
          <p:nvPr/>
        </p:nvSpPr>
        <p:spPr>
          <a:xfrm>
            <a:off x="9790176" y="57605"/>
            <a:ext cx="236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Fotos: Rita de Cássia</a:t>
            </a:r>
          </a:p>
        </p:txBody>
      </p:sp>
    </p:spTree>
    <p:extLst>
      <p:ext uri="{BB962C8B-B14F-4D97-AF65-F5344CB8AC3E}">
        <p14:creationId xmlns:p14="http://schemas.microsoft.com/office/powerpoint/2010/main" val="25383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Espaço Reservado para Conteúdo 14">
            <a:extLst>
              <a:ext uri="{FF2B5EF4-FFF2-40B4-BE49-F238E27FC236}">
                <a16:creationId xmlns:a16="http://schemas.microsoft.com/office/drawing/2014/main" id="{BB5E0E5A-2FFC-E692-BEDD-2E29EAF44A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465656"/>
              </p:ext>
            </p:extLst>
          </p:nvPr>
        </p:nvGraphicFramePr>
        <p:xfrm>
          <a:off x="5434583" y="1601523"/>
          <a:ext cx="6581775" cy="400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tângulo 15">
            <a:extLst>
              <a:ext uri="{FF2B5EF4-FFF2-40B4-BE49-F238E27FC236}">
                <a16:creationId xmlns:a16="http://schemas.microsoft.com/office/drawing/2014/main" id="{05902ABA-6B94-E465-7A62-FB77376FADF3}"/>
              </a:ext>
            </a:extLst>
          </p:cNvPr>
          <p:cNvSpPr/>
          <p:nvPr/>
        </p:nvSpPr>
        <p:spPr>
          <a:xfrm>
            <a:off x="8443919" y="16674"/>
            <a:ext cx="3748081" cy="43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51" dirty="0" err="1">
                <a:solidFill>
                  <a:srgbClr val="1D1C1D"/>
                </a:solidFill>
                <a:latin typeface="+mj-lt"/>
              </a:rPr>
              <a:t>Based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on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: HAINES-YOUNG, R., POTSCHIN, M. The links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between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biodiversity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,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ecosystem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services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and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human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well-being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.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Ch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7. In: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Raffaelli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, D., Frid, C. (Eds.),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Ecosystem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Ecology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: A New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Synthesis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. BES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Ecological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Reviews Series, CUP, Cambridge, 2009.</a:t>
            </a:r>
            <a:endParaRPr lang="pt-BR" sz="751" dirty="0">
              <a:latin typeface="+mj-lt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9A9EE96-F1EC-BA03-C604-F46206D4B89A}"/>
              </a:ext>
            </a:extLst>
          </p:cNvPr>
          <p:cNvGrpSpPr/>
          <p:nvPr/>
        </p:nvGrpSpPr>
        <p:grpSpPr>
          <a:xfrm>
            <a:off x="4935206" y="692092"/>
            <a:ext cx="5382753" cy="721757"/>
            <a:chOff x="0" y="0"/>
            <a:chExt cx="5089106" cy="721757"/>
          </a:xfrm>
        </p:grpSpPr>
        <p:sp>
          <p:nvSpPr>
            <p:cNvPr id="18" name="Retângulo Arredondado 17">
              <a:extLst>
                <a:ext uri="{FF2B5EF4-FFF2-40B4-BE49-F238E27FC236}">
                  <a16:creationId xmlns:a16="http://schemas.microsoft.com/office/drawing/2014/main" id="{D37C06BF-5FC2-0B0B-0384-E2D95C5C2E55}"/>
                </a:ext>
              </a:extLst>
            </p:cNvPr>
            <p:cNvSpPr/>
            <p:nvPr/>
          </p:nvSpPr>
          <p:spPr>
            <a:xfrm>
              <a:off x="0" y="0"/>
              <a:ext cx="5067966" cy="721757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B147D339-A4B8-B5E4-7EAD-BB3E6E07DED1}"/>
                </a:ext>
              </a:extLst>
            </p:cNvPr>
            <p:cNvSpPr txBox="1"/>
            <p:nvPr/>
          </p:nvSpPr>
          <p:spPr>
            <a:xfrm>
              <a:off x="21140" y="21140"/>
              <a:ext cx="5067966" cy="6794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dirty="0">
                  <a:solidFill>
                    <a:schemeClr val="bg1"/>
                  </a:solidFill>
                </a:rPr>
                <a:t>Ecossistemas e Biodiversidade</a:t>
              </a:r>
              <a:endParaRPr lang="pt-BR" sz="28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E1C03F40-25B0-5735-83C2-6C2C7BBF83CE}"/>
              </a:ext>
            </a:extLst>
          </p:cNvPr>
          <p:cNvGrpSpPr/>
          <p:nvPr/>
        </p:nvGrpSpPr>
        <p:grpSpPr>
          <a:xfrm>
            <a:off x="6948392" y="5847737"/>
            <a:ext cx="5067966" cy="721757"/>
            <a:chOff x="1513808" y="3288004"/>
            <a:chExt cx="5067966" cy="721757"/>
          </a:xfrm>
          <a:solidFill>
            <a:srgbClr val="0070C0"/>
          </a:solidFill>
        </p:grpSpPr>
        <p:sp>
          <p:nvSpPr>
            <p:cNvPr id="21" name="Retângulo Arredondado 20">
              <a:extLst>
                <a:ext uri="{FF2B5EF4-FFF2-40B4-BE49-F238E27FC236}">
                  <a16:creationId xmlns:a16="http://schemas.microsoft.com/office/drawing/2014/main" id="{EBAF2742-D998-2FB9-0947-0D641FAA868E}"/>
                </a:ext>
              </a:extLst>
            </p:cNvPr>
            <p:cNvSpPr/>
            <p:nvPr/>
          </p:nvSpPr>
          <p:spPr>
            <a:xfrm>
              <a:off x="1513808" y="3288004"/>
              <a:ext cx="5067966" cy="72175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117163"/>
                <a:satOff val="24712"/>
                <a:lumOff val="18825"/>
                <a:alphaOff val="0"/>
              </a:schemeClr>
            </a:fillRef>
            <a:effectRef idx="0">
              <a:schemeClr val="accent3">
                <a:hueOff val="4117163"/>
                <a:satOff val="24712"/>
                <a:lumOff val="1882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4A655B4A-5150-1AA2-E4AF-A4D73CAC06E7}"/>
                </a:ext>
              </a:extLst>
            </p:cNvPr>
            <p:cNvSpPr txBox="1"/>
            <p:nvPr/>
          </p:nvSpPr>
          <p:spPr>
            <a:xfrm>
              <a:off x="1534948" y="3309144"/>
              <a:ext cx="4178092" cy="67947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kern="1200" dirty="0">
                  <a:solidFill>
                    <a:schemeClr val="bg1"/>
                  </a:solidFill>
                </a:rPr>
                <a:t>Bem-estar Humano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FCDDC71-55B6-E79B-0935-7AE051745BDD}"/>
              </a:ext>
            </a:extLst>
          </p:cNvPr>
          <p:cNvGrpSpPr/>
          <p:nvPr/>
        </p:nvGrpSpPr>
        <p:grpSpPr>
          <a:xfrm>
            <a:off x="9531396" y="1273115"/>
            <a:ext cx="469142" cy="469142"/>
            <a:chOff x="4598824" y="527283"/>
            <a:chExt cx="469142" cy="469142"/>
          </a:xfrm>
        </p:grpSpPr>
        <p:sp>
          <p:nvSpPr>
            <p:cNvPr id="24" name="Seta para Baixo 23">
              <a:extLst>
                <a:ext uri="{FF2B5EF4-FFF2-40B4-BE49-F238E27FC236}">
                  <a16:creationId xmlns:a16="http://schemas.microsoft.com/office/drawing/2014/main" id="{9C554E16-7E9F-9EAA-AC12-99C3F744F4AB}"/>
                </a:ext>
              </a:extLst>
            </p:cNvPr>
            <p:cNvSpPr/>
            <p:nvPr/>
          </p:nvSpPr>
          <p:spPr>
            <a:xfrm>
              <a:off x="4598824" y="527283"/>
              <a:ext cx="469142" cy="46914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5" name="Seta para Baixo 4">
              <a:extLst>
                <a:ext uri="{FF2B5EF4-FFF2-40B4-BE49-F238E27FC236}">
                  <a16:creationId xmlns:a16="http://schemas.microsoft.com/office/drawing/2014/main" id="{055E01D1-84EF-9143-39C5-CD6E6A42D9D7}"/>
                </a:ext>
              </a:extLst>
            </p:cNvPr>
            <p:cNvSpPr txBox="1"/>
            <p:nvPr/>
          </p:nvSpPr>
          <p:spPr>
            <a:xfrm>
              <a:off x="4704381" y="527283"/>
              <a:ext cx="258028" cy="3530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21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234A022-87BF-3974-583D-48BE4142F40F}"/>
              </a:ext>
            </a:extLst>
          </p:cNvPr>
          <p:cNvGrpSpPr/>
          <p:nvPr/>
        </p:nvGrpSpPr>
        <p:grpSpPr>
          <a:xfrm>
            <a:off x="11356986" y="5499904"/>
            <a:ext cx="469142" cy="469142"/>
            <a:chOff x="4598824" y="527283"/>
            <a:chExt cx="469142" cy="469142"/>
          </a:xfrm>
        </p:grpSpPr>
        <p:sp>
          <p:nvSpPr>
            <p:cNvPr id="27" name="Seta para Baixo 26">
              <a:extLst>
                <a:ext uri="{FF2B5EF4-FFF2-40B4-BE49-F238E27FC236}">
                  <a16:creationId xmlns:a16="http://schemas.microsoft.com/office/drawing/2014/main" id="{8721AE18-73A9-FBD3-2AC1-33947F28B1CA}"/>
                </a:ext>
              </a:extLst>
            </p:cNvPr>
            <p:cNvSpPr/>
            <p:nvPr/>
          </p:nvSpPr>
          <p:spPr>
            <a:xfrm>
              <a:off x="4598824" y="527283"/>
              <a:ext cx="469142" cy="46914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8" name="Seta para Baixo 4">
              <a:extLst>
                <a:ext uri="{FF2B5EF4-FFF2-40B4-BE49-F238E27FC236}">
                  <a16:creationId xmlns:a16="http://schemas.microsoft.com/office/drawing/2014/main" id="{62001EC7-9586-11CD-B84C-6C965D31863E}"/>
                </a:ext>
              </a:extLst>
            </p:cNvPr>
            <p:cNvSpPr txBox="1"/>
            <p:nvPr/>
          </p:nvSpPr>
          <p:spPr>
            <a:xfrm>
              <a:off x="4704381" y="527283"/>
              <a:ext cx="258028" cy="3530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2100" kern="1200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79493768-6187-865F-6765-40FF85AF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6" y="1742257"/>
            <a:ext cx="4946699" cy="36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4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Espaço Reservado para Conteúdo 14">
            <a:extLst>
              <a:ext uri="{FF2B5EF4-FFF2-40B4-BE49-F238E27FC236}">
                <a16:creationId xmlns:a16="http://schemas.microsoft.com/office/drawing/2014/main" id="{BB5E0E5A-2FFC-E692-BEDD-2E29EAF44A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34583" y="1601523"/>
          <a:ext cx="6581775" cy="400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tângulo 15">
            <a:extLst>
              <a:ext uri="{FF2B5EF4-FFF2-40B4-BE49-F238E27FC236}">
                <a16:creationId xmlns:a16="http://schemas.microsoft.com/office/drawing/2014/main" id="{05902ABA-6B94-E465-7A62-FB77376FADF3}"/>
              </a:ext>
            </a:extLst>
          </p:cNvPr>
          <p:cNvSpPr/>
          <p:nvPr/>
        </p:nvSpPr>
        <p:spPr>
          <a:xfrm>
            <a:off x="8443919" y="16674"/>
            <a:ext cx="3748081" cy="43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51" dirty="0" err="1">
                <a:solidFill>
                  <a:srgbClr val="1D1C1D"/>
                </a:solidFill>
                <a:latin typeface="+mj-lt"/>
              </a:rPr>
              <a:t>Based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on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: HAINES-YOUNG, R., POTSCHIN, M. The links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between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biodiversity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,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ecosystem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services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and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human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well-being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.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Ch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7. In: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Raffaelli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, D., Frid, C. (Eds.),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Ecosystem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Ecology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: A New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Synthesis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. BES </a:t>
            </a:r>
            <a:r>
              <a:rPr lang="pt-BR" sz="751" dirty="0" err="1">
                <a:solidFill>
                  <a:srgbClr val="1D1C1D"/>
                </a:solidFill>
                <a:latin typeface="+mj-lt"/>
              </a:rPr>
              <a:t>Ecological</a:t>
            </a:r>
            <a:r>
              <a:rPr lang="pt-BR" sz="751" dirty="0">
                <a:solidFill>
                  <a:srgbClr val="1D1C1D"/>
                </a:solidFill>
                <a:latin typeface="+mj-lt"/>
              </a:rPr>
              <a:t> Reviews Series, CUP, Cambridge, 2009.</a:t>
            </a:r>
            <a:endParaRPr lang="pt-BR" sz="751" dirty="0">
              <a:latin typeface="+mj-lt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9A9EE96-F1EC-BA03-C604-F46206D4B89A}"/>
              </a:ext>
            </a:extLst>
          </p:cNvPr>
          <p:cNvGrpSpPr/>
          <p:nvPr/>
        </p:nvGrpSpPr>
        <p:grpSpPr>
          <a:xfrm>
            <a:off x="4935206" y="692092"/>
            <a:ext cx="5382753" cy="721757"/>
            <a:chOff x="0" y="0"/>
            <a:chExt cx="5089106" cy="721757"/>
          </a:xfrm>
        </p:grpSpPr>
        <p:sp>
          <p:nvSpPr>
            <p:cNvPr id="18" name="Retângulo Arredondado 17">
              <a:extLst>
                <a:ext uri="{FF2B5EF4-FFF2-40B4-BE49-F238E27FC236}">
                  <a16:creationId xmlns:a16="http://schemas.microsoft.com/office/drawing/2014/main" id="{D37C06BF-5FC2-0B0B-0384-E2D95C5C2E55}"/>
                </a:ext>
              </a:extLst>
            </p:cNvPr>
            <p:cNvSpPr/>
            <p:nvPr/>
          </p:nvSpPr>
          <p:spPr>
            <a:xfrm>
              <a:off x="0" y="0"/>
              <a:ext cx="5067966" cy="721757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B147D339-A4B8-B5E4-7EAD-BB3E6E07DED1}"/>
                </a:ext>
              </a:extLst>
            </p:cNvPr>
            <p:cNvSpPr txBox="1"/>
            <p:nvPr/>
          </p:nvSpPr>
          <p:spPr>
            <a:xfrm>
              <a:off x="21140" y="21140"/>
              <a:ext cx="5067966" cy="6794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dirty="0">
                  <a:solidFill>
                    <a:schemeClr val="bg1"/>
                  </a:solidFill>
                </a:rPr>
                <a:t>Ecossistemas e Biodiversidade</a:t>
              </a:r>
              <a:endParaRPr lang="pt-BR" sz="28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E1C03F40-25B0-5735-83C2-6C2C7BBF83CE}"/>
              </a:ext>
            </a:extLst>
          </p:cNvPr>
          <p:cNvGrpSpPr/>
          <p:nvPr/>
        </p:nvGrpSpPr>
        <p:grpSpPr>
          <a:xfrm>
            <a:off x="6948392" y="5847737"/>
            <a:ext cx="5067966" cy="721757"/>
            <a:chOff x="1513808" y="3288004"/>
            <a:chExt cx="5067966" cy="721757"/>
          </a:xfrm>
          <a:solidFill>
            <a:srgbClr val="0070C0"/>
          </a:solidFill>
        </p:grpSpPr>
        <p:sp>
          <p:nvSpPr>
            <p:cNvPr id="21" name="Retângulo Arredondado 20">
              <a:extLst>
                <a:ext uri="{FF2B5EF4-FFF2-40B4-BE49-F238E27FC236}">
                  <a16:creationId xmlns:a16="http://schemas.microsoft.com/office/drawing/2014/main" id="{EBAF2742-D998-2FB9-0947-0D641FAA868E}"/>
                </a:ext>
              </a:extLst>
            </p:cNvPr>
            <p:cNvSpPr/>
            <p:nvPr/>
          </p:nvSpPr>
          <p:spPr>
            <a:xfrm>
              <a:off x="1513808" y="3288004"/>
              <a:ext cx="5067966" cy="72175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117163"/>
                <a:satOff val="24712"/>
                <a:lumOff val="18825"/>
                <a:alphaOff val="0"/>
              </a:schemeClr>
            </a:fillRef>
            <a:effectRef idx="0">
              <a:schemeClr val="accent3">
                <a:hueOff val="4117163"/>
                <a:satOff val="24712"/>
                <a:lumOff val="1882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4A655B4A-5150-1AA2-E4AF-A4D73CAC06E7}"/>
                </a:ext>
              </a:extLst>
            </p:cNvPr>
            <p:cNvSpPr txBox="1"/>
            <p:nvPr/>
          </p:nvSpPr>
          <p:spPr>
            <a:xfrm>
              <a:off x="1534948" y="3309144"/>
              <a:ext cx="4178092" cy="67947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kern="1200" dirty="0">
                  <a:solidFill>
                    <a:schemeClr val="bg1"/>
                  </a:solidFill>
                </a:rPr>
                <a:t>Bem-estar Humano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FCDDC71-55B6-E79B-0935-7AE051745BDD}"/>
              </a:ext>
            </a:extLst>
          </p:cNvPr>
          <p:cNvGrpSpPr/>
          <p:nvPr/>
        </p:nvGrpSpPr>
        <p:grpSpPr>
          <a:xfrm>
            <a:off x="9531396" y="1273115"/>
            <a:ext cx="469142" cy="469142"/>
            <a:chOff x="4598824" y="527283"/>
            <a:chExt cx="469142" cy="469142"/>
          </a:xfrm>
        </p:grpSpPr>
        <p:sp>
          <p:nvSpPr>
            <p:cNvPr id="24" name="Seta para Baixo 23">
              <a:extLst>
                <a:ext uri="{FF2B5EF4-FFF2-40B4-BE49-F238E27FC236}">
                  <a16:creationId xmlns:a16="http://schemas.microsoft.com/office/drawing/2014/main" id="{9C554E16-7E9F-9EAA-AC12-99C3F744F4AB}"/>
                </a:ext>
              </a:extLst>
            </p:cNvPr>
            <p:cNvSpPr/>
            <p:nvPr/>
          </p:nvSpPr>
          <p:spPr>
            <a:xfrm>
              <a:off x="4598824" y="527283"/>
              <a:ext cx="469142" cy="46914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5" name="Seta para Baixo 4">
              <a:extLst>
                <a:ext uri="{FF2B5EF4-FFF2-40B4-BE49-F238E27FC236}">
                  <a16:creationId xmlns:a16="http://schemas.microsoft.com/office/drawing/2014/main" id="{055E01D1-84EF-9143-39C5-CD6E6A42D9D7}"/>
                </a:ext>
              </a:extLst>
            </p:cNvPr>
            <p:cNvSpPr txBox="1"/>
            <p:nvPr/>
          </p:nvSpPr>
          <p:spPr>
            <a:xfrm>
              <a:off x="4704381" y="527283"/>
              <a:ext cx="258028" cy="3530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21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234A022-87BF-3974-583D-48BE4142F40F}"/>
              </a:ext>
            </a:extLst>
          </p:cNvPr>
          <p:cNvGrpSpPr/>
          <p:nvPr/>
        </p:nvGrpSpPr>
        <p:grpSpPr>
          <a:xfrm>
            <a:off x="11387739" y="5564388"/>
            <a:ext cx="469142" cy="469142"/>
            <a:chOff x="4598824" y="527283"/>
            <a:chExt cx="469142" cy="469142"/>
          </a:xfrm>
        </p:grpSpPr>
        <p:sp>
          <p:nvSpPr>
            <p:cNvPr id="27" name="Seta para Baixo 26">
              <a:extLst>
                <a:ext uri="{FF2B5EF4-FFF2-40B4-BE49-F238E27FC236}">
                  <a16:creationId xmlns:a16="http://schemas.microsoft.com/office/drawing/2014/main" id="{8721AE18-73A9-FBD3-2AC1-33947F28B1CA}"/>
                </a:ext>
              </a:extLst>
            </p:cNvPr>
            <p:cNvSpPr/>
            <p:nvPr/>
          </p:nvSpPr>
          <p:spPr>
            <a:xfrm>
              <a:off x="4598824" y="527283"/>
              <a:ext cx="469142" cy="46914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8" name="Seta para Baixo 4">
              <a:extLst>
                <a:ext uri="{FF2B5EF4-FFF2-40B4-BE49-F238E27FC236}">
                  <a16:creationId xmlns:a16="http://schemas.microsoft.com/office/drawing/2014/main" id="{62001EC7-9586-11CD-B84C-6C965D31863E}"/>
                </a:ext>
              </a:extLst>
            </p:cNvPr>
            <p:cNvSpPr txBox="1"/>
            <p:nvPr/>
          </p:nvSpPr>
          <p:spPr>
            <a:xfrm>
              <a:off x="4704381" y="527283"/>
              <a:ext cx="258028" cy="3530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2100" kern="1200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79493768-6187-865F-6765-40FF85AF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5" y="1742256"/>
            <a:ext cx="4985284" cy="364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CE94FD2-B146-B0FD-039A-0C093BDB3A22}"/>
              </a:ext>
            </a:extLst>
          </p:cNvPr>
          <p:cNvSpPr txBox="1"/>
          <p:nvPr/>
        </p:nvSpPr>
        <p:spPr>
          <a:xfrm>
            <a:off x="10327210" y="930206"/>
            <a:ext cx="1362475" cy="1624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9600" dirty="0">
              <a:solidFill>
                <a:srgbClr val="FF000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8BCDB31-F7EC-9772-FF15-B146A86EF93C}"/>
              </a:ext>
            </a:extLst>
          </p:cNvPr>
          <p:cNvSpPr txBox="1"/>
          <p:nvPr/>
        </p:nvSpPr>
        <p:spPr>
          <a:xfrm>
            <a:off x="7725643" y="1114845"/>
            <a:ext cx="1639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err="1">
                <a:solidFill>
                  <a:srgbClr val="FF0000"/>
                </a:solidFill>
              </a:rPr>
              <a:t>X</a:t>
            </a:r>
            <a:endParaRPr lang="pt-BR" sz="9600" dirty="0">
              <a:solidFill>
                <a:srgbClr val="FF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9E1E55E-BFE7-2749-AB07-FD7A006DF2B4}"/>
              </a:ext>
            </a:extLst>
          </p:cNvPr>
          <p:cNvSpPr txBox="1"/>
          <p:nvPr/>
        </p:nvSpPr>
        <p:spPr>
          <a:xfrm>
            <a:off x="7734894" y="2004209"/>
            <a:ext cx="1639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err="1">
                <a:solidFill>
                  <a:srgbClr val="FF0000"/>
                </a:solidFill>
              </a:rPr>
              <a:t>X</a:t>
            </a:r>
            <a:endParaRPr lang="pt-BR" sz="9600" dirty="0">
              <a:solidFill>
                <a:srgbClr val="FF00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1F4CDD-86FB-404F-B1AF-B6EF0E3F8EDF}"/>
              </a:ext>
            </a:extLst>
          </p:cNvPr>
          <p:cNvSpPr txBox="1"/>
          <p:nvPr/>
        </p:nvSpPr>
        <p:spPr>
          <a:xfrm>
            <a:off x="7770797" y="2893319"/>
            <a:ext cx="1639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err="1">
                <a:solidFill>
                  <a:srgbClr val="FF0000"/>
                </a:solidFill>
              </a:rPr>
              <a:t>X</a:t>
            </a:r>
            <a:endParaRPr lang="pt-BR" sz="9600" dirty="0">
              <a:solidFill>
                <a:srgbClr val="FF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9C41AFF-BDBF-24C8-B8F2-C7EF605E7DCF}"/>
              </a:ext>
            </a:extLst>
          </p:cNvPr>
          <p:cNvSpPr txBox="1"/>
          <p:nvPr/>
        </p:nvSpPr>
        <p:spPr>
          <a:xfrm>
            <a:off x="7748105" y="3756788"/>
            <a:ext cx="1639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err="1">
                <a:solidFill>
                  <a:srgbClr val="FF0000"/>
                </a:solidFill>
              </a:rPr>
              <a:t>X</a:t>
            </a:r>
            <a:endParaRPr lang="pt-BR" sz="9600" dirty="0">
              <a:solidFill>
                <a:srgbClr val="FF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4C046D6-AA86-8753-F60C-FDDB98541BD8}"/>
              </a:ext>
            </a:extLst>
          </p:cNvPr>
          <p:cNvSpPr txBox="1"/>
          <p:nvPr/>
        </p:nvSpPr>
        <p:spPr>
          <a:xfrm>
            <a:off x="7719332" y="4655532"/>
            <a:ext cx="1639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err="1">
                <a:solidFill>
                  <a:srgbClr val="FF0000"/>
                </a:solidFill>
              </a:rPr>
              <a:t>X</a:t>
            </a:r>
            <a:endParaRPr lang="pt-BR" sz="9600" dirty="0">
              <a:solidFill>
                <a:srgbClr val="FF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289F332-229E-FBA6-E21E-B5E2D25E229E}"/>
              </a:ext>
            </a:extLst>
          </p:cNvPr>
          <p:cNvSpPr txBox="1"/>
          <p:nvPr/>
        </p:nvSpPr>
        <p:spPr>
          <a:xfrm>
            <a:off x="8861302" y="5076792"/>
            <a:ext cx="1639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0" dirty="0" err="1">
                <a:solidFill>
                  <a:srgbClr val="FF0000"/>
                </a:solidFill>
              </a:rPr>
              <a:t>X</a:t>
            </a:r>
            <a:endParaRPr lang="pt-BR" sz="14000" dirty="0">
              <a:solidFill>
                <a:srgbClr val="FF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69F8C18-A371-55E9-57D4-5A6A9E31BC65}"/>
              </a:ext>
            </a:extLst>
          </p:cNvPr>
          <p:cNvSpPr txBox="1"/>
          <p:nvPr/>
        </p:nvSpPr>
        <p:spPr>
          <a:xfrm>
            <a:off x="0" y="5440362"/>
            <a:ext cx="5871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PERDA DE SERVIÇOS ECOSSISTÊMICOS DE REGULAÇAO/PREVENÇAO DE EROSAO E INDUNDAÇAO</a:t>
            </a:r>
          </a:p>
        </p:txBody>
      </p:sp>
    </p:spTree>
    <p:extLst>
      <p:ext uri="{BB962C8B-B14F-4D97-AF65-F5344CB8AC3E}">
        <p14:creationId xmlns:p14="http://schemas.microsoft.com/office/powerpoint/2010/main" val="389771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866C24-9ECD-C714-F618-F5C6610F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Proteção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costeira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redor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mundo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9139A3B-A292-A50E-0690-DCD8F0225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>
              <a:spcAft>
                <a:spcPts val="600"/>
              </a:spcAft>
            </a:pPr>
            <a:r>
              <a:rPr lang="en-US" sz="1700" b="1" dirty="0">
                <a:effectLst/>
              </a:rPr>
              <a:t>PORTUGAL – 50 metros</a:t>
            </a:r>
            <a:endParaRPr lang="en-US" sz="1700" dirty="0">
              <a:effectLst/>
            </a:endParaRPr>
          </a:p>
          <a:p>
            <a:pPr marL="342900" lvl="0">
              <a:spcAft>
                <a:spcPts val="600"/>
              </a:spcAft>
            </a:pPr>
            <a:r>
              <a:rPr lang="en-US" sz="1700" b="1" dirty="0">
                <a:effectLst/>
              </a:rPr>
              <a:t>SUÉCIA – 100 a 300 metros</a:t>
            </a:r>
            <a:endParaRPr lang="en-US" sz="1700" dirty="0">
              <a:effectLst/>
            </a:endParaRPr>
          </a:p>
          <a:p>
            <a:pPr marL="342900" lvl="0">
              <a:spcAft>
                <a:spcPts val="600"/>
              </a:spcAft>
            </a:pPr>
            <a:r>
              <a:rPr lang="en-US" sz="1700" b="1" dirty="0">
                <a:effectLst/>
              </a:rPr>
              <a:t>MÉXICO – 20 metros</a:t>
            </a:r>
            <a:endParaRPr lang="en-US" sz="1700" dirty="0">
              <a:effectLst/>
            </a:endParaRPr>
          </a:p>
          <a:p>
            <a:pPr marL="342900" lvl="0">
              <a:spcAft>
                <a:spcPts val="600"/>
              </a:spcAft>
            </a:pPr>
            <a:r>
              <a:rPr lang="en-US" sz="1700" b="1" dirty="0">
                <a:effectLst/>
              </a:rPr>
              <a:t>URUGUAI – 150 metros e 250 metros</a:t>
            </a:r>
            <a:endParaRPr lang="en-US" sz="1700" dirty="0">
              <a:effectLst/>
            </a:endParaRPr>
          </a:p>
          <a:p>
            <a:pPr marL="342900" lvl="0">
              <a:spcAft>
                <a:spcPts val="600"/>
              </a:spcAft>
            </a:pPr>
            <a:r>
              <a:rPr lang="en-US" sz="1700" b="1" dirty="0">
                <a:effectLst/>
              </a:rPr>
              <a:t>ESPANHA – 100 a 200 metros, e 500 metros para zona de </a:t>
            </a:r>
            <a:r>
              <a:rPr lang="en-US" sz="1700" b="1" dirty="0" err="1">
                <a:effectLst/>
              </a:rPr>
              <a:t>inflência</a:t>
            </a:r>
            <a:endParaRPr lang="en-US" sz="1700" dirty="0">
              <a:effectLst/>
            </a:endParaRPr>
          </a:p>
          <a:p>
            <a:pPr marL="342900" lvl="0">
              <a:spcAft>
                <a:spcPts val="600"/>
              </a:spcAft>
            </a:pPr>
            <a:r>
              <a:rPr lang="en-US" sz="1700" b="1" dirty="0">
                <a:effectLst/>
              </a:rPr>
              <a:t>PERU – 250 metros</a:t>
            </a:r>
            <a:endParaRPr lang="en-US" sz="1700" dirty="0">
              <a:effectLst/>
            </a:endParaRPr>
          </a:p>
          <a:p>
            <a:pPr marL="342900" lvl="0">
              <a:spcAft>
                <a:spcPts val="600"/>
              </a:spcAft>
            </a:pPr>
            <a:r>
              <a:rPr lang="en-US" sz="1700" b="1" dirty="0">
                <a:effectLst/>
              </a:rPr>
              <a:t>CHILE – 80 metros</a:t>
            </a:r>
            <a:endParaRPr lang="en-US" sz="1700" dirty="0">
              <a:effectLst/>
            </a:endParaRPr>
          </a:p>
          <a:p>
            <a:pPr marL="342900" lvl="0">
              <a:spcAft>
                <a:spcPts val="600"/>
              </a:spcAft>
            </a:pPr>
            <a:r>
              <a:rPr lang="en-US" sz="1700" b="1" dirty="0">
                <a:effectLst/>
              </a:rPr>
              <a:t>ARGENTINA – 150 metros</a:t>
            </a:r>
            <a:endParaRPr lang="en-US" sz="1700" dirty="0">
              <a:effectLst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1A10EC8-C087-9E64-D274-4471394A3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1683" y="2380496"/>
            <a:ext cx="5454098" cy="409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Rectangle 104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63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866C24-9ECD-C714-F618-F5C6610F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Proteção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costeira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redor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mundo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A1A457-0484-FC10-CB74-C1FAF1C92042}"/>
              </a:ext>
            </a:extLst>
          </p:cNvPr>
          <p:cNvSpPr txBox="1"/>
          <p:nvPr/>
        </p:nvSpPr>
        <p:spPr>
          <a:xfrm>
            <a:off x="849299" y="2357393"/>
            <a:ext cx="9055100" cy="2065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França: Conservatório do Litoral, vem comprando áreas litorâneas, antes privatizadas, a fim de restaurar e preservar tais áreas e devolver o caráter público as praias.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 base </a:t>
            </a:r>
            <a:r>
              <a:rPr lang="pt-BR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pt-B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valor ecológico, social, económico e cultural do litoral, mas também sobre a fragilidade deste espaço, a França optou por preservar uma parte significativa dos espaços naturais costeiros e torná-los acessíveis a todos.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883A3C9-4923-15DA-BE86-79298286423B}"/>
              </a:ext>
            </a:extLst>
          </p:cNvPr>
          <p:cNvSpPr txBox="1"/>
          <p:nvPr/>
        </p:nvSpPr>
        <p:spPr>
          <a:xfrm>
            <a:off x="5376849" y="6577771"/>
            <a:ext cx="6165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Reino Unido: </a:t>
            </a:r>
            <a:r>
              <a:rPr lang="pt-BR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National</a:t>
            </a:r>
            <a:r>
              <a:rPr lang="pt-B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Trust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passou a comprar áreas de frente costeiro para a preservação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6446AEE-585D-E289-A23B-BC7F376E8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20" y="3993702"/>
            <a:ext cx="6769101" cy="219250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372AF18-9086-BBFE-585D-045634E39E10}"/>
              </a:ext>
            </a:extLst>
          </p:cNvPr>
          <p:cNvSpPr txBox="1"/>
          <p:nvPr/>
        </p:nvSpPr>
        <p:spPr>
          <a:xfrm>
            <a:off x="7916368" y="6190140"/>
            <a:ext cx="6165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https://</a:t>
            </a:r>
            <a:r>
              <a:rPr lang="pt-BR" sz="1200" dirty="0" err="1"/>
              <a:t>www.conservatoire-du-littoral.fr</a:t>
            </a:r>
            <a:r>
              <a:rPr lang="pt-BR" sz="1200" dirty="0"/>
              <a:t>/#menu</a:t>
            </a:r>
          </a:p>
        </p:txBody>
      </p:sp>
    </p:spTree>
    <p:extLst>
      <p:ext uri="{BB962C8B-B14F-4D97-AF65-F5344CB8AC3E}">
        <p14:creationId xmlns:p14="http://schemas.microsoft.com/office/powerpoint/2010/main" val="1368219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49D083-BEB3-21C5-E7DA-9938D535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 fontScale="90000"/>
          </a:bodyPr>
          <a:lstStyle/>
          <a:p>
            <a:r>
              <a:rPr lang="pt-BR" sz="3700" dirty="0"/>
              <a:t>Acabar com a Instituição dos Terrenos de Marinha, a Faixa de Segurança e </a:t>
            </a:r>
            <a:r>
              <a:rPr lang="pt-BR" sz="3700" b="1" u="sng" dirty="0"/>
              <a:t>ocupar essas áreas </a:t>
            </a:r>
            <a:r>
              <a:rPr lang="pt-BR" sz="3700" dirty="0"/>
              <a:t>é...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10D25-FABC-FB59-6884-543D5F963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124586" cy="3843666"/>
          </a:xfrm>
        </p:spPr>
        <p:txBody>
          <a:bodyPr>
            <a:normAutofit/>
          </a:bodyPr>
          <a:lstStyle/>
          <a:p>
            <a:r>
              <a:rPr lang="pt-BR" sz="1600" dirty="0"/>
              <a:t>Perder ecossistemas e serviços ecossistêmicos de proteção da linha de costa</a:t>
            </a:r>
          </a:p>
          <a:p>
            <a:r>
              <a:rPr lang="pt-BR" sz="1600" dirty="0"/>
              <a:t>Perder qualidade de vida e bem-estar humano nas cidades costeiras</a:t>
            </a:r>
          </a:p>
          <a:p>
            <a:r>
              <a:rPr lang="pt-BR" sz="1600" dirty="0"/>
              <a:t>Bônus ($) para poucos e ônus ($$$$) para toda a sociedade brasileira </a:t>
            </a:r>
          </a:p>
          <a:p>
            <a:r>
              <a:rPr lang="pt-BR" sz="1600" dirty="0"/>
              <a:t>Retirar do Estado a possibilidade de planejamento futuro, de ordenar o bem público e de delimitar a ocupação em áreas vulneráveis</a:t>
            </a:r>
          </a:p>
          <a:p>
            <a:r>
              <a:rPr lang="pt-BR" sz="1600" dirty="0"/>
              <a:t>GOL CONTRA! </a:t>
            </a:r>
          </a:p>
          <a:p>
            <a:r>
              <a:rPr lang="pt-BR" sz="1600" dirty="0"/>
              <a:t>TIRO NO PÉ!</a:t>
            </a:r>
          </a:p>
          <a:p>
            <a:r>
              <a:rPr lang="pt-BR" sz="1600" dirty="0"/>
              <a:t>RETROCESSO!</a:t>
            </a:r>
          </a:p>
          <a:p>
            <a:endParaRPr lang="pt-BR" sz="1600" dirty="0"/>
          </a:p>
          <a:p>
            <a:pPr marL="0" indent="0">
              <a:buNone/>
            </a:pPr>
            <a:endParaRPr lang="pt-BR" sz="1600" dirty="0"/>
          </a:p>
          <a:p>
            <a:endParaRPr lang="pt-BR" sz="1600" dirty="0"/>
          </a:p>
          <a:p>
            <a:endParaRPr lang="pt-BR" sz="1600" dirty="0"/>
          </a:p>
        </p:txBody>
      </p:sp>
      <p:pic>
        <p:nvPicPr>
          <p:cNvPr id="6" name="Espaço Reservado para Conteúdo 3">
            <a:extLst>
              <a:ext uri="{FF2B5EF4-FFF2-40B4-BE49-F238E27FC236}">
                <a16:creationId xmlns:a16="http://schemas.microsoft.com/office/drawing/2014/main" id="{A04A2724-7C62-6D58-EBFE-E2DDF8A22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5" r="173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69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BA5BB68-396E-DE6B-3288-F01A068FD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9160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3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72" y="873046"/>
            <a:ext cx="11150055" cy="557597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63BDA0D-98CA-FAC1-11F8-BF0B4D9F8B7F}"/>
              </a:ext>
            </a:extLst>
          </p:cNvPr>
          <p:cNvSpPr/>
          <p:nvPr/>
        </p:nvSpPr>
        <p:spPr>
          <a:xfrm>
            <a:off x="3469743" y="222431"/>
            <a:ext cx="4423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rgbClr val="000099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Canasvieiras – </a:t>
            </a:r>
            <a:r>
              <a:rPr lang="pt-BR" sz="2400" dirty="0">
                <a:solidFill>
                  <a:srgbClr val="000099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Norte da Ilha </a:t>
            </a:r>
            <a:r>
              <a:rPr lang="pt-BR" sz="2400" b="1" dirty="0">
                <a:solidFill>
                  <a:srgbClr val="000099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(2017) 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2CBAE0-15F7-C83E-0318-95FDB8526058}"/>
              </a:ext>
            </a:extLst>
          </p:cNvPr>
          <p:cNvSpPr txBox="1"/>
          <p:nvPr/>
        </p:nvSpPr>
        <p:spPr>
          <a:xfrm>
            <a:off x="8817361" y="6449017"/>
            <a:ext cx="2853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Fotos: Defesa Civil de Florianópolis/SC</a:t>
            </a:r>
          </a:p>
        </p:txBody>
      </p:sp>
    </p:spTree>
    <p:extLst>
      <p:ext uri="{BB962C8B-B14F-4D97-AF65-F5344CB8AC3E}">
        <p14:creationId xmlns:p14="http://schemas.microsoft.com/office/powerpoint/2010/main" val="15666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570EE5C7-7A1D-3481-E20B-5ACF52CA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92" y="65826"/>
            <a:ext cx="4479833" cy="467242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Ingleses – </a:t>
            </a:r>
            <a:r>
              <a:rPr lang="pt-BR" sz="2400" dirty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Norte da Ilha </a:t>
            </a:r>
            <a:r>
              <a:rPr lang="pt-BR" sz="2400" b="1" dirty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(2017)</a:t>
            </a:r>
            <a:endParaRPr lang="pt-BR" sz="2400" dirty="0">
              <a:solidFill>
                <a:srgbClr val="0000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7898E90-8027-122A-50DE-FF2729FE8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00"/>
          <a:stretch/>
        </p:blipFill>
        <p:spPr>
          <a:xfrm>
            <a:off x="242887" y="599226"/>
            <a:ext cx="11706225" cy="5849791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59BEB6B-ABFA-78F5-A3DA-AD736B4A1647}"/>
              </a:ext>
            </a:extLst>
          </p:cNvPr>
          <p:cNvSpPr txBox="1"/>
          <p:nvPr/>
        </p:nvSpPr>
        <p:spPr>
          <a:xfrm>
            <a:off x="8817361" y="6449017"/>
            <a:ext cx="2853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Fotos: Defesa Civil de Florianópolis/SC</a:t>
            </a:r>
          </a:p>
        </p:txBody>
      </p:sp>
    </p:spTree>
    <p:extLst>
      <p:ext uri="{BB962C8B-B14F-4D97-AF65-F5344CB8AC3E}">
        <p14:creationId xmlns:p14="http://schemas.microsoft.com/office/powerpoint/2010/main" val="2249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A934B9A1-CC0A-B386-38FB-E4F4D7C06DD5}"/>
              </a:ext>
            </a:extLst>
          </p:cNvPr>
          <p:cNvGrpSpPr/>
          <p:nvPr/>
        </p:nvGrpSpPr>
        <p:grpSpPr>
          <a:xfrm>
            <a:off x="98397" y="133642"/>
            <a:ext cx="11496678" cy="2779073"/>
            <a:chOff x="850465" y="1037493"/>
            <a:chExt cx="11189134" cy="2248440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1DAACFEB-1107-34DD-4DBC-409C17736CD7}"/>
                </a:ext>
              </a:extLst>
            </p:cNvPr>
            <p:cNvGrpSpPr/>
            <p:nvPr/>
          </p:nvGrpSpPr>
          <p:grpSpPr>
            <a:xfrm>
              <a:off x="850465" y="1037493"/>
              <a:ext cx="7343963" cy="2248440"/>
              <a:chOff x="850465" y="1037493"/>
              <a:chExt cx="7343963" cy="2248440"/>
            </a:xfrm>
          </p:grpSpPr>
          <p:grpSp>
            <p:nvGrpSpPr>
              <p:cNvPr id="9" name="Agrupar 8">
                <a:extLst>
                  <a:ext uri="{FF2B5EF4-FFF2-40B4-BE49-F238E27FC236}">
                    <a16:creationId xmlns:a16="http://schemas.microsoft.com/office/drawing/2014/main" id="{D4DD54CB-2A82-0477-283B-D8ECBE9006E3}"/>
                  </a:ext>
                </a:extLst>
              </p:cNvPr>
              <p:cNvGrpSpPr/>
              <p:nvPr/>
            </p:nvGrpSpPr>
            <p:grpSpPr>
              <a:xfrm>
                <a:off x="850465" y="1037493"/>
                <a:ext cx="7343963" cy="2248440"/>
                <a:chOff x="813622" y="847023"/>
                <a:chExt cx="7068063" cy="2064896"/>
              </a:xfrm>
            </p:grpSpPr>
            <p:pic>
              <p:nvPicPr>
                <p:cNvPr id="11" name="Imagem 10">
                  <a:extLst>
                    <a:ext uri="{FF2B5EF4-FFF2-40B4-BE49-F238E27FC236}">
                      <a16:creationId xmlns:a16="http://schemas.microsoft.com/office/drawing/2014/main" id="{B4669AED-2807-B984-EE33-357ED4660B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13622" y="847023"/>
                  <a:ext cx="3367348" cy="2064895"/>
                </a:xfrm>
                <a:prstGeom prst="rect">
                  <a:avLst/>
                </a:prstGeom>
              </p:spPr>
            </p:pic>
            <p:pic>
              <p:nvPicPr>
                <p:cNvPr id="12" name="Imagem 11">
                  <a:extLst>
                    <a:ext uri="{FF2B5EF4-FFF2-40B4-BE49-F238E27FC236}">
                      <a16:creationId xmlns:a16="http://schemas.microsoft.com/office/drawing/2014/main" id="{1A94E073-F201-A020-3DF0-67D890FBA9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94062" y="863340"/>
                  <a:ext cx="3587623" cy="2048579"/>
                </a:xfrm>
                <a:prstGeom prst="rect">
                  <a:avLst/>
                </a:prstGeom>
              </p:spPr>
            </p:pic>
          </p:grp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2B4B2D66-A701-0B40-006B-879C243BF97E}"/>
                  </a:ext>
                </a:extLst>
              </p:cNvPr>
              <p:cNvSpPr/>
              <p:nvPr/>
            </p:nvSpPr>
            <p:spPr>
              <a:xfrm>
                <a:off x="6102134" y="2978155"/>
                <a:ext cx="532530" cy="2490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pt-BR" sz="1400" b="1" dirty="0">
                    <a:latin typeface="Arial Narrow" panose="020B0606020202030204" pitchFamily="34" charset="0"/>
                    <a:ea typeface="Times New Roman" panose="02020603050405020304" pitchFamily="18" charset="0"/>
                  </a:rPr>
                  <a:t>2010</a:t>
                </a:r>
                <a:endParaRPr lang="pt-BR" sz="1400" dirty="0"/>
              </a:p>
            </p:txBody>
          </p:sp>
        </p:grp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35DFD156-4E40-85A7-AB9D-11F06B2EE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1934" y="1055260"/>
              <a:ext cx="3727665" cy="2230672"/>
            </a:xfrm>
            <a:prstGeom prst="rect">
              <a:avLst/>
            </a:prstGeom>
          </p:spPr>
        </p:pic>
      </p:grpSp>
      <p:sp>
        <p:nvSpPr>
          <p:cNvPr id="27" name="Título 1">
            <a:extLst>
              <a:ext uri="{FF2B5EF4-FFF2-40B4-BE49-F238E27FC236}">
                <a16:creationId xmlns:a16="http://schemas.microsoft.com/office/drawing/2014/main" id="{D5077466-E07F-E0B2-8647-2F6C9A0D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357" y="185062"/>
            <a:ext cx="6597464" cy="46724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Armação do Pântano do Sul </a:t>
            </a:r>
            <a:r>
              <a:rPr lang="pt-BR" sz="2400" dirty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– Sudeste da Ilha de SC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FA806E8-5C82-67A9-37F2-0A9CF55E0D93}"/>
              </a:ext>
            </a:extLst>
          </p:cNvPr>
          <p:cNvGrpSpPr/>
          <p:nvPr/>
        </p:nvGrpSpPr>
        <p:grpSpPr>
          <a:xfrm>
            <a:off x="1895876" y="3300413"/>
            <a:ext cx="8977715" cy="3189024"/>
            <a:chOff x="1519591" y="706903"/>
            <a:chExt cx="8977715" cy="3189024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2A95444D-6165-4DCB-1014-B9BC1EF8E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9591" y="706903"/>
              <a:ext cx="8977715" cy="3189024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D20FC3E-194D-D368-E6FD-EB2A0BEA8523}"/>
                </a:ext>
              </a:extLst>
            </p:cNvPr>
            <p:cNvSpPr/>
            <p:nvPr/>
          </p:nvSpPr>
          <p:spPr>
            <a:xfrm>
              <a:off x="5319352" y="832966"/>
              <a:ext cx="13003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Junho 2020</a:t>
              </a:r>
              <a:endParaRPr lang="pt-BR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9D4258E4-868F-140D-F21A-E94F3ED967CC}"/>
              </a:ext>
            </a:extLst>
          </p:cNvPr>
          <p:cNvSpPr/>
          <p:nvPr/>
        </p:nvSpPr>
        <p:spPr>
          <a:xfrm>
            <a:off x="3495649" y="5841301"/>
            <a:ext cx="479971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rgbClr val="000099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Praia do Campeche – </a:t>
            </a:r>
            <a:r>
              <a:rPr lang="pt-BR" sz="2400" dirty="0">
                <a:solidFill>
                  <a:srgbClr val="000099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Sudeste da Ilha </a:t>
            </a:r>
            <a:endParaRPr lang="pt-BR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E35F0D8-FD35-5CDB-2E9E-96FE07A6DEAC}"/>
              </a:ext>
            </a:extLst>
          </p:cNvPr>
          <p:cNvSpPr txBox="1"/>
          <p:nvPr/>
        </p:nvSpPr>
        <p:spPr>
          <a:xfrm>
            <a:off x="1823012" y="167364"/>
            <a:ext cx="8859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Desastres dos </a:t>
            </a: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 Costeiros de Santa Catarina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(1978 a 2022). 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48D6940-D77C-11B1-4229-6CBE16EA135A}"/>
              </a:ext>
            </a:extLst>
          </p:cNvPr>
          <p:cNvGrpSpPr/>
          <p:nvPr/>
        </p:nvGrpSpPr>
        <p:grpSpPr>
          <a:xfrm>
            <a:off x="3203011" y="1245401"/>
            <a:ext cx="6938126" cy="5445235"/>
            <a:chOff x="210096" y="827203"/>
            <a:chExt cx="6938126" cy="5445235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DC75C34A-BFAC-18C8-6884-29B455E6F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96" y="827203"/>
              <a:ext cx="6938126" cy="5203594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188A02E-8306-B5BF-26F6-51B217E35923}"/>
                </a:ext>
              </a:extLst>
            </p:cNvPr>
            <p:cNvSpPr txBox="1"/>
            <p:nvPr/>
          </p:nvSpPr>
          <p:spPr>
            <a:xfrm>
              <a:off x="5386096" y="5964661"/>
              <a:ext cx="15957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pt-B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Dutra et al., 2023</a:t>
              </a:r>
              <a:endParaRPr lang="pt-BR" sz="1400" dirty="0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B24001-4355-0101-8C4E-A6F794FD42B3}"/>
              </a:ext>
            </a:extLst>
          </p:cNvPr>
          <p:cNvSpPr txBox="1"/>
          <p:nvPr/>
        </p:nvSpPr>
        <p:spPr>
          <a:xfrm>
            <a:off x="385764" y="444773"/>
            <a:ext cx="11967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pt-BR" b="1" i="0" u="none" strike="noStrike" dirty="0">
                <a:effectLst/>
                <a:latin typeface="Arial Narrow" panose="020B0606020202030204" pitchFamily="34" charset="0"/>
              </a:rPr>
              <a:t>Desastres associados a três tipologias: </a:t>
            </a:r>
          </a:p>
          <a:p>
            <a:pPr algn="ctr" fontAlgn="ctr"/>
            <a:r>
              <a:rPr lang="pt-BR" b="0" i="0" u="none" strike="noStrike" dirty="0">
                <a:effectLst/>
                <a:latin typeface="Arial Narrow" panose="020B0606020202030204" pitchFamily="34" charset="0"/>
              </a:rPr>
              <a:t>Erosão Costeira Marinha; Ciclones - Marés de Tempestade (Ressacas) e Ciclones - Ventos Costeiros (Mobilidade de Dunas).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BA66C35-11C4-8703-C377-A16B43DB3ECE}"/>
              </a:ext>
            </a:extLst>
          </p:cNvPr>
          <p:cNvSpPr txBox="1"/>
          <p:nvPr/>
        </p:nvSpPr>
        <p:spPr>
          <a:xfrm>
            <a:off x="-1435608" y="3059668"/>
            <a:ext cx="6175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lnSpc>
                <a:spcPct val="100000"/>
              </a:lnSpc>
              <a:spcAft>
                <a:spcPts val="0"/>
              </a:spcAft>
            </a:pPr>
            <a:r>
              <a:rPr lang="pt-BR" sz="1800" b="1" kern="1200" dirty="0" err="1">
                <a:solidFill>
                  <a:srgbClr val="003399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pt-BR" sz="1800" b="1" kern="1200" dirty="0">
                <a:solidFill>
                  <a:srgbClr val="003399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$ 1.093.815.889,12</a:t>
            </a:r>
            <a:endParaRPr lang="pt-BR" sz="1800" kern="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38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30AB9147-AD18-F1F0-4F96-EB0FBE91E2FF}"/>
              </a:ext>
            </a:extLst>
          </p:cNvPr>
          <p:cNvSpPr txBox="1"/>
          <p:nvPr/>
        </p:nvSpPr>
        <p:spPr>
          <a:xfrm>
            <a:off x="400049" y="3136612"/>
            <a:ext cx="3441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Dos 41 Municípios Costeiros de SC</a:t>
            </a:r>
          </a:p>
          <a:p>
            <a:pPr algn="ctr"/>
            <a:r>
              <a:rPr lang="pt-BR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Portaria MMA nº 34, de 2 de fev. de 2021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DD8A3E4-514E-3A71-2281-C172F6E8BD69}"/>
              </a:ext>
            </a:extLst>
          </p:cNvPr>
          <p:cNvSpPr txBox="1"/>
          <p:nvPr/>
        </p:nvSpPr>
        <p:spPr>
          <a:xfrm>
            <a:off x="71926" y="6301012"/>
            <a:ext cx="3022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pt-BR" sz="1200" b="1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Fonte: </a:t>
            </a:r>
            <a:r>
              <a:rPr lang="pt-BR" sz="12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Sistema Integrado de Informações Sobre Desastres S2ID/SEDEC(2022) </a:t>
            </a:r>
            <a:endParaRPr lang="pt-BR" sz="1200" b="1" i="0" u="none" strike="noStrike" dirty="0"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C920C22-0579-8C07-A592-8DBE3D3D10D3}"/>
              </a:ext>
            </a:extLst>
          </p:cNvPr>
          <p:cNvSpPr txBox="1"/>
          <p:nvPr/>
        </p:nvSpPr>
        <p:spPr>
          <a:xfrm>
            <a:off x="400049" y="531767"/>
            <a:ext cx="35814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0099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pt-BR" sz="2000" b="1" kern="1200" dirty="0">
                <a:solidFill>
                  <a:srgbClr val="000099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anos humanos, danos materiais, danos ambientais e prejuízos econômicos dos municípios costeiros de Santa Catarina </a:t>
            </a:r>
          </a:p>
          <a:p>
            <a:pPr algn="ctr"/>
            <a:r>
              <a:rPr lang="pt-BR" sz="2000" b="1" kern="1200" dirty="0">
                <a:solidFill>
                  <a:srgbClr val="000099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(1978 a 2022 – 46 anos)</a:t>
            </a:r>
            <a:endParaRPr lang="pt-BR" sz="2000" dirty="0">
              <a:solidFill>
                <a:srgbClr val="000099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C4E7883-8C53-86C3-9312-2D263A114E60}"/>
              </a:ext>
            </a:extLst>
          </p:cNvPr>
          <p:cNvSpPr txBox="1"/>
          <p:nvPr/>
        </p:nvSpPr>
        <p:spPr>
          <a:xfrm>
            <a:off x="666053" y="2488452"/>
            <a:ext cx="2833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 Narrow" panose="020B0606020202030204" pitchFamily="34" charset="0"/>
                <a:cs typeface="Arial" panose="020B0604020202020204" pitchFamily="34" charset="0"/>
              </a:rPr>
              <a:t>28 municípios costeiros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A9C7E765-258C-C417-71E1-CECF9BB70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216091"/>
              </p:ext>
            </p:extLst>
          </p:nvPr>
        </p:nvGraphicFramePr>
        <p:xfrm>
          <a:off x="4116384" y="164208"/>
          <a:ext cx="7607530" cy="6529584"/>
        </p:xfrm>
        <a:graphic>
          <a:graphicData uri="http://schemas.openxmlformats.org/drawingml/2006/table">
            <a:tbl>
              <a:tblPr/>
              <a:tblGrid>
                <a:gridCol w="1513843">
                  <a:extLst>
                    <a:ext uri="{9D8B030D-6E8A-4147-A177-3AD203B41FA5}">
                      <a16:colId xmlns:a16="http://schemas.microsoft.com/office/drawing/2014/main" val="3172776353"/>
                    </a:ext>
                  </a:extLst>
                </a:gridCol>
                <a:gridCol w="1513843">
                  <a:extLst>
                    <a:ext uri="{9D8B030D-6E8A-4147-A177-3AD203B41FA5}">
                      <a16:colId xmlns:a16="http://schemas.microsoft.com/office/drawing/2014/main" val="358209935"/>
                    </a:ext>
                  </a:extLst>
                </a:gridCol>
                <a:gridCol w="1157680">
                  <a:extLst>
                    <a:ext uri="{9D8B030D-6E8A-4147-A177-3AD203B41FA5}">
                      <a16:colId xmlns:a16="http://schemas.microsoft.com/office/drawing/2014/main" val="4042407021"/>
                    </a:ext>
                  </a:extLst>
                </a:gridCol>
                <a:gridCol w="1711082">
                  <a:extLst>
                    <a:ext uri="{9D8B030D-6E8A-4147-A177-3AD203B41FA5}">
                      <a16:colId xmlns:a16="http://schemas.microsoft.com/office/drawing/2014/main" val="3661530131"/>
                    </a:ext>
                  </a:extLst>
                </a:gridCol>
                <a:gridCol w="1711082">
                  <a:extLst>
                    <a:ext uri="{9D8B030D-6E8A-4147-A177-3AD203B41FA5}">
                      <a16:colId xmlns:a16="http://schemas.microsoft.com/office/drawing/2014/main" val="3557452269"/>
                    </a:ext>
                  </a:extLst>
                </a:gridCol>
              </a:tblGrid>
              <a:tr h="44003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Região </a:t>
                      </a:r>
                      <a:endParaRPr lang="pt-BR" sz="1400" kern="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Município</a:t>
                      </a:r>
                      <a:endParaRPr lang="pt-BR" sz="1400" kern="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Danos</a:t>
                      </a:r>
                      <a:endParaRPr lang="pt-BR" sz="1400" kern="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Humanos</a:t>
                      </a:r>
                      <a:endParaRPr lang="pt-BR" sz="1400" kern="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∑ Danos e Prej.</a:t>
                      </a:r>
                      <a:endParaRPr lang="pt-BR" sz="1400" kern="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∑ Atualizado (IGP-M) Dez. 2022</a:t>
                      </a:r>
                      <a:endParaRPr lang="pt-BR" sz="1400" kern="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882479"/>
                  </a:ext>
                </a:extLst>
              </a:tr>
              <a:tr h="200430">
                <a:tc rowSpan="6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NORTE </a:t>
                      </a:r>
                      <a:endParaRPr lang="pt-BR" sz="14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Itapoá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8.105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R$ 19.701.795,62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R$ 63.762.990,80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187300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São Francisco do Sul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6.086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R$ 18.575.500,00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R$ 134.669.104,70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028319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Bal. Barra do Sul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21.279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R$ 12.622.637,61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R$ 25.575.600,33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056982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Araquari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R$ 0,00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789612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Barra Velha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11.003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R$ 15.723.169,94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R$ 56.842.891,54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499996"/>
                  </a:ext>
                </a:extLst>
              </a:tr>
              <a:tr h="1902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46.526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R$ 66.623.103,17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R$ 280.850.587,37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71822"/>
                  </a:ext>
                </a:extLst>
              </a:tr>
              <a:tr h="174674">
                <a:tc rowSpan="9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CENTRO-NORTE </a:t>
                      </a:r>
                      <a:endParaRPr lang="pt-BR" sz="14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Bal. Piçarras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10.802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R$ 15.773.469,72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R$ 41.827.576,73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456739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Penha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2.395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R$ 984.000,00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R$ 2.523.567,29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15092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Navegantes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15.350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R$ 17.400.992,60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R$ 39.340.090,51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383947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Itajaí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R$ 1.292.103,33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R$ 4.567.198,10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180846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Bal. Camboriú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R$ 902.500,00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R$ 5.071.345,42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1202127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Itapema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R$ 456.054,15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R$ 458.092,71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815518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Bombinhas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21.452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R$ 4.197.017,25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R$ 15.437.344,16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195522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Porto Belo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R$ 116.000,00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R$ 211.145,01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309580"/>
                  </a:ext>
                </a:extLst>
              </a:tr>
              <a:tr h="1902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50.571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R$ 41.122.137,05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R$ 109.436.359,93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488111"/>
                  </a:ext>
                </a:extLst>
              </a:tr>
              <a:tr h="174674"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CENTRAL </a:t>
                      </a:r>
                      <a:endParaRPr lang="pt-BR" sz="14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Tijucas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3.035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R$ 70.000,00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R$ 127.000,60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432172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Gov. Celso Ramos 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R$ 2.600.000,00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R$ 2.611.000,00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403720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Florianópolis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5.058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R$ 51.520.194,00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R$ 140.023.990,54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969935"/>
                  </a:ext>
                </a:extLst>
              </a:tr>
              <a:tr h="1902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8.093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R$ 54.190.194,00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R$ 142.761.991,14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020304"/>
                  </a:ext>
                </a:extLst>
              </a:tr>
              <a:tr h="174674"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CENTRO-SUL </a:t>
                      </a:r>
                      <a:endParaRPr lang="pt-BR" sz="14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Garopaba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398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R$ 2.799.000,00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R$ 5.595.740,75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041356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Pescaria Brava 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57971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Jaguaruna 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1.700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358457"/>
                  </a:ext>
                </a:extLst>
              </a:tr>
              <a:tr h="1902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2098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R$ 2.799.000,00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R$ 5.595.740,75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336011"/>
                  </a:ext>
                </a:extLst>
              </a:tr>
              <a:tr h="174674">
                <a:tc rowSpan="10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SUL </a:t>
                      </a:r>
                      <a:endParaRPr lang="pt-BR" sz="14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Içara 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52.334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R$ 4.953.448,00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R$ 19.581.419,81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937075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Bal. de Rincão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1.560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R$ 852.092,72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R$ 1.547.941,97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263773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Araranguá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1.989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R$ 25.427.000,00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R$ 100.312.678,12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354907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Bal. Arroio do Silva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R$ 2.203.600,00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R$ 8.693.476,13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696393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Sombrio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29.385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R$ 15.409.000,00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R$ 60.790.421,88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535620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Santa Rosa do Sul 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6.258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R$ 22.678.000,00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R$ 89.467.531,14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785572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Bal. Gaivota 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1.070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R$ 23.222.956,00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R$ 91.617.450,36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325035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São João do Sul 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708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R$ 28.652.000,00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R$ 113.035.704,31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106917"/>
                  </a:ext>
                </a:extLst>
              </a:tr>
              <a:tr h="174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Passo de Torres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8.130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R$ 17.775.000,00</a:t>
                      </a:r>
                      <a:endParaRPr lang="pt-BR" sz="11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R$ 70.124.586,21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570624"/>
                  </a:ext>
                </a:extLst>
              </a:tr>
              <a:tr h="1902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6995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1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101.984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R$ 141.173.096,72</a:t>
                      </a:r>
                      <a:endParaRPr lang="pt-BR" sz="12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R$ 555.171.209,93</a:t>
                      </a:r>
                      <a:endParaRPr lang="pt-BR" sz="12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933906"/>
                  </a:ext>
                </a:extLst>
              </a:tr>
              <a:tr h="221503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05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05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339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209.272</a:t>
                      </a:r>
                      <a:endParaRPr lang="pt-BR" sz="14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339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R$ 305.907.530,94</a:t>
                      </a:r>
                      <a:endParaRPr lang="pt-BR" sz="14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339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R$ 1.093.815.889,12</a:t>
                      </a:r>
                      <a:endParaRPr lang="pt-BR" sz="14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7" marR="2897" marT="2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70920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C8D77316-9B30-AF67-C0D8-0BA29A5D9A39}"/>
              </a:ext>
            </a:extLst>
          </p:cNvPr>
          <p:cNvSpPr/>
          <p:nvPr/>
        </p:nvSpPr>
        <p:spPr>
          <a:xfrm>
            <a:off x="9802368" y="6400800"/>
            <a:ext cx="2206752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55C5AC6-546C-1919-EA22-7B4B4D499621}"/>
              </a:ext>
            </a:extLst>
          </p:cNvPr>
          <p:cNvSpPr txBox="1"/>
          <p:nvPr/>
        </p:nvSpPr>
        <p:spPr>
          <a:xfrm>
            <a:off x="1894152" y="6454900"/>
            <a:ext cx="19718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Em: Dutra et al., 2023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61178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027D7-F5D6-8A90-7C44-B440C22D5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E6BB32-B2E4-9F73-1A82-ABD4FD2F7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913" y="0"/>
            <a:ext cx="6880087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389D442-F03C-A34E-B9C7-2BB29160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08" y="0"/>
            <a:ext cx="5337433" cy="43513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78E313-7F6F-A6E2-0412-312465994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541" y="153154"/>
            <a:ext cx="2946817" cy="4351338"/>
          </a:xfrm>
        </p:spPr>
        <p:txBody>
          <a:bodyPr/>
          <a:lstStyle/>
          <a:p>
            <a:r>
              <a:rPr lang="pt-BR" dirty="0"/>
              <a:t>Pará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02FD688-D699-5F1F-4FF1-29497F521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91" y="4995171"/>
            <a:ext cx="4306323" cy="12707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C985E8F-1930-EF1E-405D-65CEC1813651}"/>
              </a:ext>
            </a:extLst>
          </p:cNvPr>
          <p:cNvSpPr txBox="1"/>
          <p:nvPr/>
        </p:nvSpPr>
        <p:spPr>
          <a:xfrm>
            <a:off x="755102" y="6265889"/>
            <a:ext cx="4444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https://</a:t>
            </a:r>
            <a:r>
              <a:rPr lang="pt-BR" sz="1200" dirty="0" err="1"/>
              <a:t>www.oliberal.com</a:t>
            </a:r>
            <a:r>
              <a:rPr lang="pt-BR" sz="1200" dirty="0"/>
              <a:t>/</a:t>
            </a:r>
            <a:r>
              <a:rPr lang="pt-BR" sz="1200" dirty="0" err="1"/>
              <a:t>belem</a:t>
            </a:r>
            <a:r>
              <a:rPr lang="pt-BR" sz="1200" dirty="0"/>
              <a:t>/areas-de-27-bairros-de-belem-e-seus-distritos-estao-sujeitas-a-alagamentos-e-erosao-1.434748</a:t>
            </a:r>
          </a:p>
        </p:txBody>
      </p:sp>
    </p:spTree>
    <p:extLst>
      <p:ext uri="{BB962C8B-B14F-4D97-AF65-F5344CB8AC3E}">
        <p14:creationId xmlns:p14="http://schemas.microsoft.com/office/powerpoint/2010/main" val="3838442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71AFD5-DD0B-5349-D5AD-EFB4F8C54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40"/>
          <a:stretch/>
        </p:blipFill>
        <p:spPr bwMode="auto">
          <a:xfrm>
            <a:off x="126673" y="119551"/>
            <a:ext cx="11938653" cy="661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8B20B1D-7187-3FFE-1157-6ADCE5BF2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772" y="5652347"/>
            <a:ext cx="9439275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Legenda: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Ao longo do litoral cearense, diversos empreendimentos já foram atingidos pelas marés; na foto, a praia dos </a:t>
            </a:r>
            <a:r>
              <a:rPr kumimoji="0" lang="pt-BR" altLang="pt-BR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Balbinos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em Cascavel. </a:t>
            </a: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Foto: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Kid Jr.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kumimoji="0" lang="pt-BR" altLang="pt-BR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diariodonordeste.verdesmares.com.br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/ceara/com-avanco-do-mar-cidades-do-litoral-do-ce-tem-ate-45-das-praias-com-risco-de-erosao-veja-mapa-1.3471231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9620759D-43DA-3050-F54C-7D4243D635EC}"/>
              </a:ext>
            </a:extLst>
          </p:cNvPr>
          <p:cNvSpPr txBox="1">
            <a:spLocks/>
          </p:cNvSpPr>
          <p:nvPr/>
        </p:nvSpPr>
        <p:spPr>
          <a:xfrm>
            <a:off x="9974547" y="236746"/>
            <a:ext cx="2946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Ceará</a:t>
            </a:r>
          </a:p>
        </p:txBody>
      </p:sp>
    </p:spTree>
    <p:extLst>
      <p:ext uri="{BB962C8B-B14F-4D97-AF65-F5344CB8AC3E}">
        <p14:creationId xmlns:p14="http://schemas.microsoft.com/office/powerpoint/2010/main" val="22250846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1342</Words>
  <Application>Microsoft Macintosh PowerPoint</Application>
  <PresentationFormat>Widescreen</PresentationFormat>
  <Paragraphs>273</Paragraphs>
  <Slides>25</Slides>
  <Notes>3</Notes>
  <HiddenSlides>2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4" baseType="lpstr">
      <vt:lpstr>Aptos</vt:lpstr>
      <vt:lpstr>Aptos Display</vt:lpstr>
      <vt:lpstr>Arial</vt:lpstr>
      <vt:lpstr>Arial Narrow</vt:lpstr>
      <vt:lpstr>Bahnschrift Condensed</vt:lpstr>
      <vt:lpstr>Calibri</vt:lpstr>
      <vt:lpstr>Helvetica</vt:lpstr>
      <vt:lpstr>ODia-Regular</vt:lpstr>
      <vt:lpstr>Tema do Office</vt:lpstr>
      <vt:lpstr>Apresentação do PowerPoint</vt:lpstr>
      <vt:lpstr>Apresentação do PowerPoint</vt:lpstr>
      <vt:lpstr>Apresentação do PowerPoint</vt:lpstr>
      <vt:lpstr>Ingleses – Norte da Ilha (2017)</vt:lpstr>
      <vt:lpstr>Armação do Pântano do Sul – Sudeste da Ilha de SC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Proteção costeira ao redor do mundo</vt:lpstr>
      <vt:lpstr>Proteção costeira ao redor do mundo</vt:lpstr>
      <vt:lpstr>Acabar com a Instituição dos Terrenos de Marinha, a Faixa de Segurança e ocupar essas áreas é...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11</cp:revision>
  <dcterms:created xsi:type="dcterms:W3CDTF">2024-05-25T11:17:24Z</dcterms:created>
  <dcterms:modified xsi:type="dcterms:W3CDTF">2024-05-27T16:48:29Z</dcterms:modified>
</cp:coreProperties>
</file>