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0" r:id="rId2"/>
    <p:sldId id="285" r:id="rId3"/>
    <p:sldId id="259" r:id="rId4"/>
    <p:sldId id="291" r:id="rId5"/>
    <p:sldId id="288" r:id="rId6"/>
    <p:sldId id="260" r:id="rId7"/>
    <p:sldId id="331" r:id="rId8"/>
    <p:sldId id="332" r:id="rId9"/>
    <p:sldId id="335" r:id="rId10"/>
    <p:sldId id="351" r:id="rId11"/>
    <p:sldId id="359" r:id="rId12"/>
    <p:sldId id="361" r:id="rId13"/>
    <p:sldId id="265" r:id="rId14"/>
    <p:sldId id="330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FB938C-D6D0-41A4-B805-FCA032281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EF6331-8CCD-46CD-9829-EF4B70E23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90FFB9-E203-47EF-81CB-5EA366FB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A1F3-96EF-4B9D-B61D-45CC58CD5E93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71AFA6-604D-49A8-BD3F-61BDCDE35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CDD03C-5869-418D-BAE5-20683AB0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4B8E-9425-44D9-A841-D20E42EBE6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799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E3B052-C9AD-437D-B193-92EE66C6A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B19195-D941-4B21-98D0-DC8B0A27E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E9F5D8-E2EA-4A6E-BB66-CBC9D157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A1F3-96EF-4B9D-B61D-45CC58CD5E93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11C63D-319F-457E-94E4-F421B68E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F1DE14-99F7-462E-8851-8BDB8249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4B8E-9425-44D9-A841-D20E42EBE6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746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C59027E-4117-4B18-894C-3AE05E366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12B9A6-2E20-422D-81A8-1010C87AA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BC9B56-BA36-4768-92ED-E10807681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A1F3-96EF-4B9D-B61D-45CC58CD5E93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84294B-FB64-450E-A842-21EED3C2B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579AFF-32B3-439D-ACE0-DE168E11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4B8E-9425-44D9-A841-D20E42EBE6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98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4A9B82-76EC-4AF9-86FA-53D46BEFE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FF95F3-5F02-492B-BDAF-9343FAE98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D94C35-73F6-472C-B193-AF5601830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A1F3-96EF-4B9D-B61D-45CC58CD5E93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218F09-DE74-4A88-8C21-F50FBFEC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071A43-7C26-49A0-ADD6-1644CC46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4B8E-9425-44D9-A841-D20E42EBE6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898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090578-332C-47A1-8ACC-6CAA9577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232E43-C522-4CCA-BD27-3AC30108A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939460-0F42-45DD-9A1F-BB9BC705F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A1F3-96EF-4B9D-B61D-45CC58CD5E93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428C1B-910F-4C48-AD0A-87D83FAB0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E3DB98-AEA0-4875-B81D-400A612A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4B8E-9425-44D9-A841-D20E42EBE6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4983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DA44CB-1DDD-4A27-9FC3-E6D7DEE15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992767-6F9C-4122-9C4F-366CCCA6CB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5190B47-DD35-4DE2-B029-71A079CB8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C537D1-A31F-4D6D-96E7-D90713A2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A1F3-96EF-4B9D-B61D-45CC58CD5E93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F3E36D-DBEC-4E0D-879C-365FC173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CF333B5-4F67-4AE7-90D1-9A03E834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4B8E-9425-44D9-A841-D20E42EBE6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817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A8313-88D0-44FB-A24C-4312D42C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565DB3-8425-48E1-9AA5-F95C2640F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166F6BD-A215-458A-9EDF-08AEC36A4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D27228B-C33D-442F-B0DB-3C8AACBDE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E66243B-13EE-4C74-ACB7-EA7449BF5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24FB37-AE28-48EA-A0D8-73118AC4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A1F3-96EF-4B9D-B61D-45CC58CD5E93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DCB27B3-1EF8-4046-BECC-DD3B0AA89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90E8B29-9B2F-407D-BBF3-CD13A735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4B8E-9425-44D9-A841-D20E42EBE6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10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3A0EC-D2CD-491F-AE76-5673081DB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1D09A59-6D02-4D09-B5BC-92A6AE1B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A1F3-96EF-4B9D-B61D-45CC58CD5E93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1706493-5323-4CB4-952A-5EF120C9D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FA9DDF8-F2CF-4258-A272-120DF0178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4B8E-9425-44D9-A841-D20E42EBE6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84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40B23AA-E90E-4B5A-9152-83F65382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A1F3-96EF-4B9D-B61D-45CC58CD5E93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DCB1180-61BE-4B34-9900-428A18B8F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D5E9C9-D393-4A10-926F-E9510C43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4B8E-9425-44D9-A841-D20E42EBE6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899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BCCE41-B0E9-495B-A4E2-960129E84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48411B-F385-4D1B-99DD-E20AFE813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DD889D-DF04-4CB7-A87D-A44A4367E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F63D2E7-4EEB-43D4-A6D4-EE26BA46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A1F3-96EF-4B9D-B61D-45CC58CD5E93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C9FB76-7B62-453E-A9DD-F0B5AB63F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7AED4BE-74C2-45A2-BA6E-8F0E85BA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4B8E-9425-44D9-A841-D20E42EBE6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6275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13E37-E8DC-488C-8D2E-734A54936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8E45036-8C9C-4293-895F-5BD98D3B9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84E5890-9CAE-4364-80CE-8FD440427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11174D-B515-4E00-BAAE-D07ECA857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A1F3-96EF-4B9D-B61D-45CC58CD5E93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A4FC627-4414-4DA7-AAEE-BF4DAB21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6E8B0F4-361D-49E1-B8BC-F7CF08F3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14B8E-9425-44D9-A841-D20E42EBE6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056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B215287-C43D-498A-88EF-948B3EAD0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9404BA-8EE5-41F5-B5CC-981B8248C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13E693-93E0-45B5-BFB4-C05FB4A16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AA1F3-96EF-4B9D-B61D-45CC58CD5E93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CF6882-1EBE-4CD2-9F72-460E40266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DAB0D0-2EC2-4FB1-883B-BF016F120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14B8E-9425-44D9-A841-D20E42EBE6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023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fld.com.br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comitepampa.com.br/publicaco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mailto:comitepampa@comitepampa.com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hyperlink" Target="file:///C:\Users\Adm\Desktop\Comit&#195;&#170;%20PCTs\Livro-Povos-e-Comunidades-Tradicionais-do-Pampa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C643C8-FC91-D247-3CF8-A95500D0F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39" y="106015"/>
            <a:ext cx="4293705" cy="973345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chemeClr val="accent6"/>
                </a:solidFill>
                <a:latin typeface="Bradley Hand ITC" panose="03070402050302030203" pitchFamily="66" charset="0"/>
              </a:rPr>
              <a:t>Dia, 13 de novembro de 2023 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58E5A3-319C-6598-7C4B-8EBD027F3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13" y="4015409"/>
            <a:ext cx="6322952" cy="27365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sz="2800" dirty="0">
                <a:solidFill>
                  <a:srgbClr val="222222"/>
                </a:solidFill>
              </a:rPr>
              <a:t>Fernando </a:t>
            </a:r>
            <a:r>
              <a:rPr lang="pt-BR" sz="2800" dirty="0" err="1">
                <a:solidFill>
                  <a:srgbClr val="222222"/>
                </a:solidFill>
              </a:rPr>
              <a:t>Aristimunho</a:t>
            </a:r>
            <a:r>
              <a:rPr lang="pt-BR" sz="2800" dirty="0">
                <a:solidFill>
                  <a:srgbClr val="222222"/>
                </a:solidFill>
              </a:rPr>
              <a:t>: </a:t>
            </a:r>
          </a:p>
          <a:p>
            <a:pPr marL="0" indent="0">
              <a:buNone/>
            </a:pPr>
            <a:r>
              <a:rPr lang="pt-BR" sz="2800" b="0" i="0" dirty="0">
                <a:solidFill>
                  <a:srgbClr val="222222"/>
                </a:solidFill>
                <a:effectLst/>
              </a:rPr>
              <a:t>Comitê dos Povos e Comunidades Tradicionais do Pampa</a:t>
            </a:r>
          </a:p>
          <a:p>
            <a:pPr marL="0" indent="0">
              <a:buNone/>
            </a:pPr>
            <a:r>
              <a:rPr lang="pt-BR" sz="2800" b="0" i="0" dirty="0">
                <a:solidFill>
                  <a:srgbClr val="222222"/>
                </a:solidFill>
                <a:effectLst/>
              </a:rPr>
              <a:t>Assessor de Projetos junto a Povos e Comunidades Tradicionais pela FLD-COMIN-CAPA</a:t>
            </a:r>
          </a:p>
          <a:p>
            <a:pPr marL="0" indent="0">
              <a:buNone/>
            </a:pPr>
            <a:endParaRPr lang="pt-BR" sz="2800" b="0" i="0" dirty="0">
              <a:solidFill>
                <a:srgbClr val="222222"/>
              </a:solidFill>
              <a:effectLst/>
            </a:endParaRPr>
          </a:p>
          <a:p>
            <a:pPr marL="0" indent="0">
              <a:buNone/>
            </a:pPr>
            <a:r>
              <a:rPr lang="pt-BR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Site Comitê: </a:t>
            </a:r>
            <a:r>
              <a:rPr lang="pt-BR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https://comitepampa.com.br/publicacoes/</a:t>
            </a:r>
            <a:r>
              <a:rPr lang="pt-BR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sz="2800" dirty="0"/>
          </a:p>
          <a:p>
            <a:pPr marL="0" indent="0">
              <a:buNone/>
            </a:pPr>
            <a:r>
              <a:rPr lang="pt-BR" sz="2800" dirty="0">
                <a:solidFill>
                  <a:srgbClr val="222222"/>
                </a:solidFill>
              </a:rPr>
              <a:t>Site FLD: </a:t>
            </a:r>
            <a:r>
              <a:rPr lang="pt-BR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https://fld.com.br/</a:t>
            </a:r>
            <a:r>
              <a:rPr lang="pt-BR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pt-BR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e-mail: </a:t>
            </a:r>
            <a:r>
              <a:rPr lang="pt-BR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comitepampa@comitepampa.com.br</a:t>
            </a:r>
            <a:endParaRPr lang="pt-BR" sz="28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pic>
        <p:nvPicPr>
          <p:cNvPr id="4" name="Picture 2" descr="Pode ser uma imagem de texto que diz &quot;COMISSÃO DE DIREITOS HUMANOS LEGISLAÇÃO PARTICIPATIVA PRESIDENTE: PAULO PAIM VICE-PRESIDENTE: ZENAIDE MAIA AUDIÊNCIA PÚBLICA CRISE CLIMÁTICA NO BRASIL 13.11 |14h30 PLENÁRIO 2 ALA NILO COELHO ASSISTA tvsenado f PAULO PAIM PauloPaim 。&quot;">
            <a:extLst>
              <a:ext uri="{FF2B5EF4-FFF2-40B4-BE49-F238E27FC236}">
                <a16:creationId xmlns:a16="http://schemas.microsoft.com/office/drawing/2014/main" id="{E15F3B1D-973A-8FA4-C4F9-D5B0AEB43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" b="10235"/>
          <a:stretch/>
        </p:blipFill>
        <p:spPr bwMode="auto">
          <a:xfrm>
            <a:off x="475413" y="106015"/>
            <a:ext cx="3949147" cy="354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2166BAF-A3F9-3A58-4265-6D50CF71F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12" y="1084306"/>
            <a:ext cx="1964980" cy="266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mitê dos Povos e Comunidades Tradicionais do Pampa">
            <a:extLst>
              <a:ext uri="{FF2B5EF4-FFF2-40B4-BE49-F238E27FC236}">
                <a16:creationId xmlns:a16="http://schemas.microsoft.com/office/drawing/2014/main" id="{018F3F6D-C7E7-58C4-F4F7-7D404FFF3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477" y="1484524"/>
            <a:ext cx="2474844" cy="226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3A563DE-4271-38DE-EAD1-E0BCA8A523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851" y="4395506"/>
            <a:ext cx="2862470" cy="149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26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0D039C6-CEBB-4BCE-9C1C-AAE1168D8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/>
          <a:stretch>
            <a:fillRect/>
          </a:stretch>
        </p:blipFill>
        <p:spPr>
          <a:xfrm>
            <a:off x="1559497" y="72008"/>
            <a:ext cx="3276872" cy="2430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5735960" y="1287504"/>
            <a:ext cx="3276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Segurança hídrica por meio da proteção de fontes e construção de cisternas </a:t>
            </a:r>
          </a:p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Espaço Reservado para Conteúdo 3">
            <a:extLst>
              <a:ext uri="{FF2B5EF4-FFF2-40B4-BE49-F238E27FC236}">
                <a16:creationId xmlns:a16="http://schemas.microsoft.com/office/drawing/2014/main" id="{5E56F866-6191-44E3-A067-33EBF4FD1D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325" r="4980"/>
          <a:stretch/>
        </p:blipFill>
        <p:spPr>
          <a:xfrm>
            <a:off x="1668018" y="2492897"/>
            <a:ext cx="3779911" cy="1976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https://transforma.fbb.org.br/storage/socialtecnologies/498/images/Fossa%20ecologica%202.jpg"/>
          <p:cNvPicPr>
            <a:picLocks noChangeAspect="1" noChangeArrowheads="1"/>
          </p:cNvPicPr>
          <p:nvPr/>
        </p:nvPicPr>
        <p:blipFill>
          <a:blip r:embed="rId4" cstate="print"/>
          <a:srcRect l="5455"/>
          <a:stretch>
            <a:fillRect/>
          </a:stretch>
        </p:blipFill>
        <p:spPr bwMode="auto">
          <a:xfrm>
            <a:off x="1703513" y="4515600"/>
            <a:ext cx="3744417" cy="222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6096000" y="392762"/>
            <a:ext cx="3312368" cy="50405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pt-BR" sz="2200" b="1" dirty="0" err="1"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as Práticas no Pampa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591944" y="4653136"/>
            <a:ext cx="4752528" cy="150810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Times New Roman" pitchFamily="18" charset="0"/>
                <a:cs typeface="Times New Roman" pitchFamily="18" charset="0"/>
              </a:rPr>
              <a:t>Fotos:</a:t>
            </a:r>
          </a:p>
          <a:p>
            <a:endParaRPr lang="pt-BR" sz="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1400" dirty="0">
                <a:latin typeface="Times New Roman" pitchFamily="18" charset="0"/>
                <a:cs typeface="Times New Roman" pitchFamily="18" charset="0"/>
              </a:rPr>
              <a:t>. Cisterna de placa no </a:t>
            </a:r>
            <a:r>
              <a:rPr lang="pt-BR" sz="1400" dirty="0" err="1">
                <a:latin typeface="Times New Roman" pitchFamily="18" charset="0"/>
                <a:cs typeface="Times New Roman" pitchFamily="18" charset="0"/>
              </a:rPr>
              <a:t>Kilombo</a:t>
            </a:r>
            <a:r>
              <a:rPr lang="pt-BR" sz="1400" dirty="0">
                <a:latin typeface="Times New Roman" pitchFamily="18" charset="0"/>
                <a:cs typeface="Times New Roman" pitchFamily="18" charset="0"/>
              </a:rPr>
              <a:t> do Algodão (Pelotas/RS) e</a:t>
            </a:r>
            <a:endParaRPr lang="pt-BR" sz="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1400" dirty="0">
                <a:latin typeface="Times New Roman" pitchFamily="18" charset="0"/>
                <a:cs typeface="Times New Roman" pitchFamily="18" charset="0"/>
              </a:rPr>
              <a:t>. Biodigestor sertanejo para atender padaria comunitária no </a:t>
            </a:r>
            <a:r>
              <a:rPr lang="pt-BR" sz="1400" dirty="0" err="1">
                <a:latin typeface="Times New Roman" pitchFamily="18" charset="0"/>
                <a:cs typeface="Times New Roman" pitchFamily="18" charset="0"/>
              </a:rPr>
              <a:t>Kilombo</a:t>
            </a:r>
            <a:r>
              <a:rPr lang="pt-BR" sz="1400" dirty="0">
                <a:latin typeface="Times New Roman" pitchFamily="18" charset="0"/>
                <a:cs typeface="Times New Roman" pitchFamily="18" charset="0"/>
              </a:rPr>
              <a:t> Monjolo (São Lourenço do Sul/RS)</a:t>
            </a:r>
          </a:p>
          <a:p>
            <a:endParaRPr lang="pt-BR" sz="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1400" dirty="0">
                <a:latin typeface="Times New Roman" pitchFamily="18" charset="0"/>
                <a:cs typeface="Times New Roman" pitchFamily="18" charset="0"/>
              </a:rPr>
              <a:t>. Fossa ecológica na EEEF Paulo Freire, no Assentamento Santa Maria do </a:t>
            </a:r>
            <a:r>
              <a:rPr lang="pt-BR" sz="1400" dirty="0" err="1">
                <a:latin typeface="Times New Roman" pitchFamily="18" charset="0"/>
                <a:cs typeface="Times New Roman" pitchFamily="18" charset="0"/>
              </a:rPr>
              <a:t>Ibicuí</a:t>
            </a:r>
            <a:r>
              <a:rPr lang="pt-BR" sz="1400" dirty="0">
                <a:latin typeface="Times New Roman" pitchFamily="18" charset="0"/>
                <a:cs typeface="Times New Roman" pitchFamily="18" charset="0"/>
              </a:rPr>
              <a:t> (Manoel Viana/ RS)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735960" y="2492896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Segurança energética por meio da construção de biodigestores </a:t>
            </a:r>
            <a:endParaRPr lang="pt-B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pt-BR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Saneamento básico no meio rural por meio da implantação de círculos de bananeiras e fossas ecológicas</a:t>
            </a:r>
            <a:endParaRPr lang="pt-B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6162" t="22082" r="25921" b="12979"/>
          <a:stretch>
            <a:fillRect/>
          </a:stretch>
        </p:blipFill>
        <p:spPr bwMode="auto">
          <a:xfrm>
            <a:off x="1775520" y="696281"/>
            <a:ext cx="2952328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AutoShape 2" descr="data:image/jpeg;base64,/9j/4AAQSkZJRgABAQEAYABgAAD/2wBDAAcFBQYFBAcGBQYIBwcIChELCgkJChUPEAwRGBUaGRgVGBcbHichGx0lHRcYIi4iJSgpKywrGiAvMy8qMicqKyr/2wBDAQcICAoJChQLCxQqHBgcKioqKioqKioqKioqKioqKioqKioqKioqKioqKioqKioqKioqKioqKioqKioqKioqKir/wAARCAGwAc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R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ytW8S6Vol1Fb6nc+TLNBNOi+WzZSJd0h4B6DnHftmkk8T6TFYaVePdEQaxJFFZP5bfvWkXcgxjK5HrjHenyvsTzR7mtRXG6/8StE0vTZ3tLxHu1upbKNJYJivnxlfMB2oThQwPHXsaur4/8ADo0+4updQOyztorm4b7NKu2OQ4VtpXPJ7ckd6rkla9ifaQva50tFc+njnw7J4m/4R9NRU6ju2eX5bbd+M7N+Nu7HbP610FS01uWpJ7MKKKKQwooooAKKKKACiiigAooooAKKKKACiiigAooooAKKKKACiiigAooooAKKKKACiiigAooooAKKKKACiiigAooooAKKKKACiiigAooooAKKKKACiiigAooooAKKKKACiiigAooooA8v+Kn/ACM2lf8AYG1f/wBJxVPXftn/AArb4af2Z5BvPtmneR9oJ8vf9nbG7HOM9cV6Jq3h3SNduYrrUYvNkggmt1ZZSoVJl2uOD3HftWVp/wAOvC+nG3+yQzEW9zFcwq95I4SSIMEIBY8AOeOnSuiNSKil2OWVKTk2uv8AwDyvSf7c/wCEi037F/Z41n/hKNWz5u82/meSm/p82372O/TNanjnz/tHjz7Z5f2j+xrDzfKzs3b+duecZ6Zr0C9+Hfha/wAieCQFrya9zHdyI3my43sCGzztHHSi7+HXhO+ltJLu1aU2cSwjddP+8RWyqyfN84B55zVe2hdP+t7mfsJ8rX9bWOYsnstE8fBMW2qaLq2sOyPtzJp2phPmHvn17fhz6pXNr4I8NxeJ/wDhIRaAXzSGYMZm8vzCMGQJnbux3x79ea6IyIOrqPxrGpJStY6acXG9x1FIWUEAsAW6DPWgMpYqCCR1GelZmotFFZM+tPDfvGttugikSOSTfggt6Csa1enRSc3uVGLlsa1FZcesb9YuLLygFiQlZN33iACRj8arweIXaLzLm08tWgaaMrJncB26cVzvH4dOzl3Wz6bl+yn2NyisT+35Y4ZfPtAsyhGjRZMhg/TntUsOsyPPFBLbhJWnaGQB8gYGcj1oWYYdtK+/k+9uweyma1FZN/rT2l1MqW3mRWwQzPvwRuPGB3p0WrTTag0SWha3WcwGUNkhgOpGOlV9eoc/JfW9tn5rttdPXYXs5WualFFFdhmFFFFABRRRQAUUUUAFFFFABRRRQAUUUUAFFFFABRRRQAUUUUAFFFFABRRRQAUUUUAFFFFABRRRQAUUUUAFFFFABRRRQBSvdUhsJVSZJWypclFyFUHBJ/OoX160RpAVmIj3YcJw+37wHPaotSs2vdXii8xo42t3Dsqg5G4cc9Kz1tmluWtBG4KNdbsqcAMMKc+9eJXxWKhUlGG17LT0/wA7/I6Ywg4q5sz6xbwStHslkdSBtjXJOV3cc9hSJrVrJcRxIJGEm3EgX5QWGQD7kViW5kW3t724jkAMr7zsJI/dbBx9RU9iZbW7skjhljmZI0mQqdsibfvexU8VlDH1pTXRN9ujtb77/g7alOlFI6SiiivoDkPLY08vSp2MHkebZTYcNn7QRMOSO2OnNa+rQ/YW0i4g08aeYDNcPCrBsgeWGOR6rmrXiCw0Hwp4bvNS1aS9eziQRNtfeYw8gHyDoMsRWX4Y8Y+EPFOqRaZbX+oSXjRS+THqAIMiOoDBT0PC5x9TXHHC1XBu3b8DmVN2sXtPsLW/Hh+FYEM6Qrczy4+YInCjPu38qp29rGfBssr6csZeVFNzuBM4M/IwORjAHNM07xF4V/4T5fDVjfanFqcLfZyFO2JjEpbaT36H8alGq+GI/F8ngZr3UxevjEbN+6U7RMNp7HHt6iq+q1f5ej/QfIxDbINXitI7AXsMV/dLHa7goA2RnA3cDBOadqMUQ1eWI2ZuY11AAWy4+YCDoKzbrxl4PtNOF4JtaUW1/PbtPCpMhmCrvJPpjHNWvDvjbwl4g1KWXT21IyWyNfPLcRYUhECk57nHaj6nVtt1DkY1UV9KM7v50trZWrQyZOYyZucfy/Cuh0a1gtPE0yTg/anMssNwjZW4jZhkN/tKe1Yvg7U/CXjbzItCkv8AGnpGs0c3yCVSzMu4fxYIPp2pnh7xr4PvY9Y1zTZb4ppMbSzRTLxGrkljGue5U5pwwtWMtVtYIwaaZ6NXPi/+wavfRhd0008QSM5+YEYyKyNV+LPhvR4tNe6+2sNStVu7cRW+4lGzjIzweOlH/C1fDf8AYUetOl6lu96LFS9th/MK7umemO9XiMJWq8rg7NPtfo1+p1wmo3uWoZJPt0N00JWKa4nxLuGH3DAGOvG2qlsFa022rtM7WcgmU8+Xg5GPT6U3XPiz4X8Pa5c6RqC3n2izI83yrbcq5UNnOfQitC/+IvhjS/C1r4ga88yxvDtt/JjJeVhnKheCCMHOcYry3klR2vLfy7pbfd56P5m31hdiGeVLjzLiE74oo7cO4HAweau3Oqx3F7aXDlUt4bp1WTsw29f1qtoPxG8M69peoXdtO9qmnIZLyK6i8t4l55I5z0PTNVPD3xU8LeJNYi0qyNxDNNn7N9pt9iTYznafwPXFaLKsRFO0uzenVO/fb+ri9tF9C3qlzFJJqYjfcbtIPIwP9Zg84q2t2ieIh9k3JLJMYriA/wAQA4k9q6DYvHyj5enHSjau7dgbsYzjmksvqKfPz9U9vNvv/ea9N7h7VWtb+v6QtFFFeuc4UUUUAFFFFABRRRQAUUUUAFFFFABRRRQAUUUUAFFFFABRRRQAUUUUAFFFFABRRRQAUUUUAFFFFABRRRQAUUUUAFFFFAGbqeqPYSFUiEmITJycchgMfrVf+3JpWRbWCNi7ALvcj/lmH9Pwp+r2NxdXG6CPcPIKZ3Ac71Pf2BqmumXtpdNJDbmZFuXdAHUZUpgdT2z+leDiKmMVdqN+W62XTrbQ6oRp8uu5ZXXpJgBBbrvkMSoHbjLhjzx220RXl7eajCI0MASNXljd8dSQeNvPT2qomkXkCqTCJfLMDbQ4G/arBgP++qksdNuLW8t5J7LztsSqHEi/ujuJPU84BrKFTGScVV5t9dPPyT/r7ymqaT5bE1p4gNxCztCFKRSSMN3TbjA/EGnLrdxJbWxitkM8xkBjZ8AFOwPqazxol6ifJFgyWvlP8w+Viwz3/uj9Knm0/UFtp4DAk4eZ5FdSEKsQCrDnjBzmpjWx/L76lt29PLsn00v6A40r6WMP40MW+D+rMVKk+QSD2/fJXC6DfN4v8c+CJtIsLxLfQtPVL26mh2RrtTs3cZHHrn616T8StC1LxF8Nb7StMhFzfzCHam9UDFZEZuWIHQE1cFhqVt8MV062gzqkekC3SLeo/fCHaBuzj73fOK+tpVEqS7/5o4nueEaYTBqGgeOHG033iifzX9Y3Mf8A9t/OtDx0k1p8ZPEPiC1DGXQpLC8Kr/EmyJWH/jw/DNaN78EtTT4b2f2Ka/l16N1kfT3vE+zoxY52joCAeu719a6228FarqXjfxZeazZrBY63pUVsknmI2JPKRW4BJGGB59q6nUgnzJ91+KFqZfwzmjuPh143mhYPHJfXjow7gxAg1S8P6j/Zn7LF7PnBeKeAf9tJTH/7NW58NPBmu+Hfhtruk6vZiC9u5JjDGJkbcGhVRyCQOQetZMngHxO/wS0zwsLELenUd92nnx/u4d7tuzuweq8DJrNuDk9eqAr/AAzsf+EV+KyaWw2LqXh+3m2+soRC36rJXnOkO2g+Hbm/JItdctL3T5PQSJtdT9TkAfjXrifDG/8ADfxM8PaxoE1/qdnCHjvJb67R2hQgqAM4JGGJwAelZB+FuvXPwWl0WexVdYg1M3dvD5yfMpwp+bOBwSeT2FaKpC9772/ULGRJqNxpPij4b31np02pTxaEhW0g+/JlJBx9Ac/hXQ/FzU7nWPh34evr7TJ9Lnk1dd1pcffjwJAM8DqBn8abd+EPGWmav4M1XR9FivZ9F0lbeeGS6jQCTaylclucBuo4q/4z0bxt448H2MV9oENnqFtqySmCK7jYGERn59xbGdzEY68VPNHmi9Pv9QOZ1nxIPDfxb8dStpl1qC3FgISLdNyx5ij+Zz2X1NZ9nYpZ6T8KFW5juVn1aSYmPlVJnh+XnuOh9816RY+EdYi+KHi/VprVVsNTsfJtpTKp3tsQYxnI5B6iuTtvhr4ss/BPhuW3sYjrGganJdiyknTEysyMMMDjqg4yOppxnCy17fkwJp9B/wCEl+Mfj/RkkELXelRqj9g+2Agn2yOfxq74Eu9PudU0nwn450k2niTw6D/ZsjOyrKowcrtOCcKOuQcZHcU7TvBHi/V77xX4g1LboGq6varBaRW9zloiuwgl0JwD5ajIOeTxUemeFfG2veL/AAxd+KNMg0+Lw8gV737Usst5txjOCTyR3/vMe+KltNWvsvxt+PYD2KiiiuAoKKKKACiiigAooooAKKKKACiiigAooooAKKKKACiiigAooooAKKKKACiiigAooooAKKKKACiiigAooooAKKKKACiiigAooooA5fxEk2oeJtN0oXdxbQSwyyN9nk2MzAcZNY3iSTWbfQNKsp7uSO+WOaWeSKU5KxjIyR14Irb8QpeWniLT9VtrKa8jhikidIBllJHBx6Vkf2N4g1Ka3W6laGVNNdJZpY94dnc5T0ztI59q76bSUW2rL89f6+45p3u1/XQk1C1a917Q3TUtQii1aN5JViuCoXEakbR260llf3Q+IeWuZms5Z5bRY2clQ0ca846ZJ/rU2m2V+ZfCTz2kyfZEnSfchHl/LtXPpnFUbbRtajOn6k6uVOqGd7TycSRhmIZifTAH51fu2s30a/F/5IWt7r+tiPTp7yBtO1FdRvHe41b7JJFJMWjKE4+6e9P0m7vftWkao9/cvJf30kM0TSZj25wAF7YpdO0/U5XsLBtMuIlttUN49xIu1NgOcD1NP0rTNTW70rTZdPmjXT7ySeS5Yfu2UnI2nvmqk467f8DUlX0/rsU/Dl5cmbSJIdUubme5M4u7d5y4RFztJH8P1NWvDhNz4dlu7TV7u41lbaVvszXJYKckA7T36Y9zSaRoV3Z2+gzrp8kNysk63TCPDbTnbu9vrVrw2b+w0EWMGiT2+opDJtupYQFZslgpPX0HNFRxafL+nd/gEU9L/wBbF3wZFJJEt7Bqkt3bSwKJoZ5C7x3APzdeg/8ArViXk95BLq2qRajeLJaamIki84mMoW6FfxrZ8MwXsniO7v5NPm0+Ga2RZ0kXaJJweWA9OvPvWVd2Gp3E2qabFplwReakJluCuI1QHrn8KiNvaO/kU78qLWj/AGe98U34vdYu47mHUHEFqtyQrqpzjb3HB/CpfEl/c2njzSBFPIluVTzUDkKQ0m3JHQ9RTtI87T/EWoLcaJcym51BmiuxCCqIxxncecd+KTxbpd7e6rLNZ28jlNP/AHbquf3izKwH1wKnT2qvtYevJoZum6zdmPxVdSXMpURs1uDISI9zOFx6dulRrd6ingjULV7yc3lvfpGJTK27a23HOc+tNGg6mmn3lnHaTA3UNlGW2EgEYLn8D1qzdaNrEU+qQzI94bia2mE0UO1WKt82APQfyrb3L6W6fp/wTP3rf15lSfX76TS764hupkk+w26HDn5H37HI9CcHmtaWSbRdJ8RRQaobqCGNVgLXIklhdhtbOOV+Y8fSs++8M6h9p8Rx2ts7JMUlg44f595Vfpk8VJc6bqOptqNxb6bNZJqV3bIEkj+ZQuS7so7Zwc980nyPa1v+G/4I/eW/9bkUl7eQeCp4Lm+uFntNU+zyTCUh9ufXrjk1Yh1K4h8LeIGtb64urWOVYrO4kkJclsA4brxkVDfaPq8K6pDNby3xe8t7gSRQ4EvB34H5Cny6Vql79re20+Sxi1DULcpG6A+UqA7nZR2zj60e41ut7/kHvf18zovBk876LLb3czzTWl1LA7uxJJBz1P1qpDrGtXGovcwBZLKPUTZtbpCSyqOshYdP5VP4Wsb/AE7UtYh1DMgknWZZxHsWUsPmIH5Vm6bq8mmXlzpsCK17caw26J0Y4hbGXGPpXk4tpVFro+xrdqKuOj13WLz7BDb3McUtzdTxF2iBACYI4/Omw+JNX1OO3gtZIbadYJZppPL3B9jEAAHpnFZ1pbfbJdItzNNBvvrseZC+114Xoa0dRgsvDWsW4O6K0/s+WJHYFtzkk4J9TmvPUptczemnX0ITla9/60J73WNXbw3b6zbXcMCvEoNv5O4vIWxwff0qWK51+91q4sYr6G3NrDC0m6ENlmQFv1zWPBf21v8A2BZatJ9nt7WH7W4dSdzknYMAdutTy3Wht40u7vVJtqbIJbZxvGTtBzgfh1p897Pm7dfIObz/ABLV3r2qGSaG2njjf+1ls42MYO1CD2780DxBq0kS2AkhW9OoNZm5EeVwBndt9azL2Fbi6nhcsFk8QIhKnBAII4NJEV02WISE/ZNP1l1aUjJVSOCxHX60ued9xczvuaS+IdVnitbMTwwXL3strJdGPK5QDHHTJzj8K6fSZL6TTIjqsSxXQyHCkYODwePUYriobmyOkSpqkDf2fqGoXEiXfI8nAGxgMZOTkfga6rwrc3N34atJb0s0hBG5urKCQCfwrajJuVm76f1/w5pTd3ua9FFFdhuFFFFABRRRQAUUUUAFFFFABRRRQAUUUUAFFFFABRRRQAUUUUAFFFFABRRRQAUUUUAFFFFABXHeLPiXpPhDxFYaPqNvcyTXqqyvEF2xhnKgtkg9QenpXY14D8UbQ614m8ZXiZZtD0+yiQj+EtKrn9C1bUYRnK0hM9K8WfEux8J+IYtHm0nUtQuZLUXX+hRK+E3MDkZB42E+lN1P4qaDp3gey8Uolzc2V5N5EccagSK+GyCCQBjYe/pXE+IfFDWPxf0HXLfTLvVGuPDaOltZR73be0hBx6c1kWPhe+TSfA3hLV4Ghnvbm9vZYH6xgJ8m4djjJ9q3VGFk3/W9xXPT9c+J+k6F4N0rxJPa3c1rqe0RRxBd6EqW+bJA4wRwamv/AIjaXY3uoW5t7mb7Dpi6m0kYXbJESMBcnr8w68V5EFXxB8IPA+l3BIzr4sZfUAs//sriqGi38t7Z+JYroEXNj4VaymU/wtFKEA/ICmqEbfP9Que3SfELTo/+EXza3X/FSjNtgL+64U/Pz/tjpmorn4l6Ta/EWPwdJb3JvXZV84BfLBZN4B5z0I7d68psNU1e+1f4X2+p6KdPtbVlW0uTOH+1riP5toHy8BTg/wB6maw//FTX3jEci28YxWpf/pnEp/TAH50lQjez/rXQLnpevfFzTNA8RahpM2j6tdNpwVrme1hV0jVlDbj8wwMHvirOtfFLR9MttLawtb7WJ9Vh+0W1tYw7nMfdiOo6Hj2PpXJSf8j/APFT/sDj/wBJ6xvh3/yPfgb/ALF+b/0bPS9lDlvbZfpcLnfXfxf0SHw3pesWtlqF6mpTtbx28EamVJVxlCuevIxjOcihPi9ob+FdR1r7HqCHTZ0gurKWJVmjZzgcFsYyD3zwa8fsrmWz8NeG7m2tnu5oPFskkduhw0rDyiEHuTx+NW9UnOpeCfiDq91GbO/utUtVn09wd9sFc7dxIGScsP8AgNaewh+P6hc9asvinYzabqGoaloes6VaWMAmaW9tdgkywUKnPLEkYqx4R+I+n+LNTk00aff6ZerALmOK9i2edCSMOvPI5H58Z5rN+wa94/8Ah5qei+IdFXQnkhiFm/2lZRKy/MGO3oMqufYmofhxrEWoatJpXiXS47Txdolqtq8zKN00A6Mp9OQT2+YEdcDBwhyt21XmM0PEnxTsPDfiSfRpNH1W+nt4BcStZwq4SMjO4/MCAM8k8UzU/i3o1jp+i3dlY6hqaaykjWyWkQZ8oQGUqTnIJxxnoaxx/wAl+8R/9i4f5x151ot1fWem/Di40mx/tC8jnvzFbGQR+YfMHG48CtI0oNLT+rMVz6A8N+Iv+Ei0d786Zf6btkZPIvovLkOADnHpz+lctoHxds/EV1bx2HhzXPInk2fazbAwoe5LBiBiuv0e71C+8PRXOtaf/Zt7IjebaiUSeXyQPmHByAD+NeVfBLW9THhWLSBoE504tO51XzR5YOCdu3Hrx1rKMIuMnbbzGel+FPFtl4t8NLrdnFLbWxZ1IuMBl2nBJwSMVzek/GLRNW1y1slsNSt7W+nNvZ6hPBthnkBxgHPrgfiM4rL+FH/JCLj/AHLv+tcfaf8AJLfhn/2Hj/6UPWipQ5pLzt+YXO9n+NmiWmpXVvdaVq0dtaXbWk16IFaFHDEckN7Zx1x2q3rXxTsNJ8UXWjW+g6tql1bRo7yWECyja6hgeucfMK8f1PVbpNF8YaMdPkXT77xCfP1U5MdriXOCACSflFdfHf61onxs18eFdFGuuLC1jZTcrFtQRRYbJ4Pb86t0YLp+PoK51+tfFfS9FltYP7G1S6upLJb64t4LcF7OJgCfMGeCM89h3NdOviTSZ/CI8RmXOmfZ/tXmMvIUDPT17Y9a4Hx3Z3/hLxh/wnVtZf2hpd1aCz1m06ssZwNw9uF/Lng5HZNo+j+JPhy2maL5dvpeoWZFuYVwsYYZBx7E5I+tc8ow5YtDMTQ/ixo+uXckEulajYyG0e8tftcIUXUSAklDnngH24PNJ4d+Kdn4mvbWKz8M60kFySFvJLUeSMZyS4JGMgj61zfhu+WG1u/Cni/TIYvEeg6XMlhd4B8638sr8jf7px7jPcGrPwX1XX38Hadp0ughNFSKcx6p9pU728xzjy+o5JH4VpKnBJtL8RHQ6B8VNE8Q+G9Z1q2tLqGHSE82aOVU3t8pI24JGTtI5Iqm/wAYtGPhuw1aPSNSnj1G6e1it440aRnXHbdzncMY5rxrwtI9l4V1LSo2KyeIrK3MfuRemE/oWrQsbr+zPBvgy6S3luBa+JJZBBAu55NrRnao7k4wBWrw8E36/oFz1ib4w6Avhd9UOn6gxhvFsZ7BoVWaKQqxGVJxj5COuc9qns/i1o11o+r3b2Go2lxo8ayXNjcwhJtpIAIGcdx1xXlHia01QaDq/iS/0q5sE1bxHay21pcrslIRJjyO2dwH51ev72TXG+I+r6lavpWofYIIf7MlyZETKfOTgZ+6vT+99Mr2MLf15Bc9U8KfEOPxXqCW8Hh/WbKKSEzJdXdtsiZeMYYE5znIrTsvF1ne+MtU8NiGaK602JJpJHA2OrAHKnOeNwzkVifC/VdfvfDdhbavoI0+yt9PgFpdC5WT7SuwAHaOVyMHn1rmPGd5/wAI38XNQv1O0X3he4wfWRAxA+v7tfzrH2ac3FIZ0un/ABY0rUv7H+z6df8A/E4M4t9yp/yy65+bvjAqf/hZ+kn4eL4vFrdm0aXyRbgL5u7fsxjOPfr0rz7RbH+z9Y+EsOMbrW4mx/10Xf8A+zVkaev/ABJrXwaesfjXymX/AKYr1/XJrX2MG9P6V2K561qfxL0nSvHlp4UuLa6N5ctGolUL5aM/3Qec+nbvUPij4qaX4Z1ybSzp2o6jNaxCa8azhDLbIcHLEkdiD6cjmvLvGBMniLxJ4sXltL8RWUSsP4RCjKw/762flXX+Nba58FeNbvxgbIap4d1m3S01i3GCYxgIGx6EAexJIOMg1PsoJr0/HQLnqWnX9vqum21/YyeZbXUSyxPjGVYZH86sVT0cWA0Wz/sZY1sDCrW4iGF2EZGPbBq5XI9ygooopAFFFFABRRRQAUUUUAFFFFABRRRQAUUUUAFFFFABRRRQAUVy0us6/c6/f2Gkw2LJaFeZwwJBHsastr9zY689nqiwpD9j+0I8YOSyjLDJPs36Vj7aP6Ec6OgryW/+D/8Ab174r1PW1U6hezSNpbR3DBUG0iMuB77cjnpXVXGv+IIvDcOsLBYiJk3yKytkAthcDd6YP40tzr/iC1s7AyQ2Hn38wSIANt2sBjPPByaqOLVPVXJdSJheGPAuvab4v8OapqX2bytN0MadNslLHerPtwMcjaVq54q+HX/CZfEK1vtaUPoltp5iVI5ikhmLk547YPr2re0zxFdTWurLqUEUV1pikv5ZOxuCR3/2ap6J4i1rW9Pu/s8Fmt7C0ZVXDBCjAnJ5z2q/rl5Jrd3HzxOM034W65pkNnYwm2+xWPihNThzMS32cYGOn3sKOKmuvhdqq+JvGt5Y/ZvsuuWUkdsGkIIldkZtwxwNwbn6V1Fl4l1640a71OSCxFvbqwG1WyXGO27pzWjpPiC7vNat7S6SFY7jT0ulKKQdxxkcnp1prHczXmJTizl5/AmsP/wr3b9nP/COri9/edfljHy8c/cPpXNS/A2e68EXUlwIz4qmuDKJBct5ODICR0/u55x1r0bT/EOq34s5IbWJ4Z7uRJGVG+SJdvzZzweT/hVG8+ImmabqzJqXiHQ4rdXKmGOVpZQP9orkA+1XTxU5fAvw+f6g6kLXZy2qeCfHjeJdfvNI/skRa9aRWtw9zKxZB5So5XA4Od3PP0qzcfDnxF4dm8N6n4Qmsru/0mwaymivMqkm4sxYY93bjI6DrW9Z+N31m5EXh/XPDt67sQkJkdJSP90nJ/Cr914nvrXxbBpjwQi3Zoo5H2tnc47HOOvt2pSxcoWUlbpsHtI7nGWPwr1nT9L8Kw+fbTXFhrX9p35DkKAWQkJxzwntzSeIfhnr+pHxqLX7LjXLm1ltS0pGBGxLbuOOtdpqfiHVhq17b6PbW8kenxh5vNyWfIzhQD/nFbM2rLF4eGpyGG23RK/+lSCNEZsYDMenJxTji3KTt0/z/wAylKLucNc6B4+8TeFNS0TxE2kWAa3T7HPYPJu81HUgOST8pAIJA70/wf4S8UHx03ijxibCKaGwFjDDZEneAR87Z/H8+2OdnTPGEfmSDV9Z8PlNpKG3v0BDehyenvUukeIr6+vzm50e8ttwV1sLkSPFuOFJwTxmj28uW3La/kJTizmPEnhPxmPiLqOv+FRpZjvtPFiTeO2VB25IA75UY6j2rOm+GXibRLHwh/wjcmn3V5oX2iSZrp2WNpJWBwAOSByO3QV2Fv4q1a4kW+SyhfTGuvs+1AxlA/vf5/8Ar1Lf6v4i07dJeyaJaQbgFkuJSgOc4GS2M8GojjG0uVX+QueO5p+HG8RTaLJ/wlkVhFfl2CrYlvL2YGPvEnOc1jfDXwtqHhTwEukar5P2oSSt+6fcuGPHOKjufGNwLmQWms+GDDu+QyXq7se/z1oXniG8hsL2+tnsbm1WFZLWWFi6v8wVskHB5J6UpVnFO6aXoP2kTjfBHhXx94d0qHw7eQ6KdFkZxcSrI7ThHzu2nIGeeOKpaN8NPF0c2gaLq0+mjQtAvzeRXEJbzZ/nLhSD05J9MZPJwK9C0/W9SihS68QjTrWzljDRzCby+SMgHcap2fiyY6gpvtR0AWjMQRHfLvQdjknBrVYqUtVHfy/EXPE5S5+GuuzeCfGGlqbX7TrGq/a7XMp27PNVvmOODgGnt4U8eaL44vdc8Mw6PKt3Z29sy3sjnGyJFOAuP4lPfpXUN4tl/tMlNR0H7CHxtN+vmFfXOcZ9v/11pX+utc26L4XutPv7rzAGj+0K2Ewcnhh3xR9YnZtx/D0/yHzRZw/iHwj46n1K51HSpNMlk1rSkstSt53cRwSFArtGPTjjOT6g101t4Jlt/hOPCSXuy4FmYhcpkASElsjvjcfrit3SH1hhL/bcdqh48r7NnnrnOT9KytK8UXF34m1HTrtIVhtfMKMgIYhGxzk+lZyxOkU9B8yVr9TitK8A+L77Wra/8UPp0Z0nSpdPs/szsWnLRsgZyfZiSePp1q94C0P4g+GbHT9CvINEOjW5kEkiO7T4Ys3ByB95vTpXRaB4ru9S0fVLy8jgQ2ab0EakA/KTzkn0p+heJb/VNG1OeaCIXVrHvjjjRsNlCV4ySckUfXVNJd/0uSpxdjgdK+EesW0vgqS6Nru0aaRr3bKTlfPMqbeOepqfS/hjr9ppvheCU2m/S9da/uMSkjyiyHjjk/KeK7FPF0+ktHJ4wvNH0yGRNwjecpN+CEkmqKfE3R7qHyrLxPoX2vzDg3Akij2Y4GW7575rZYirOPMov7v67i9pBbsufEzwvqHizQLGz0ryvNg1GK5fzX2jYoYHHB5+YVz/AIm+Hutar4l8W31p9m8nWNNitrffKQQ6mPO4Y4HyHmuwvdcvoRd3FtFBJZJZefBOuXV3yMjcDgjmmP4hu1/4R7EcP/EzGZvlPy8L93nj7x65rFYrk07f5opyiZfga18daaLPTPEkGjJpVnaLBG9ozmYlAFXOTjoOeKyvi58P9Z8Y3GlXPh57dJraOaKYzSbMo4UADg9tw/Gujs/EGsahLPe20Fkml28zI5mkKuFXktnoOOf85qO/8WSC/P8AZupaCbVcY86+Xe/r0PFOOJbftIr8A542KGr+ELtfFng7UoHt49P0GF4rhpJNpAKBVwMc9K5+DwDe23xkHiiW8sRoL3b3Uf7/AOZpGiI6Yx98+vQV3epa5ot7b26rrOmfLMjyK15HjaOo681Tnu9AFx+41nTGhKTHa93H8rP0wM8CuatisXCTVOF1a3Xq/wBDaPsmtZHn9x8HF1Hw9rc2oSW58UXN1JdRMt2fLRGcN8w+m7nHerOreEfF7G+/se/0m4t9d0uGG/S6uCfszIgR3THG3IPzYPXpwK61bywSRnXW9L+e0Fuf9Nj67QPX1FTWU1g6i2g1bTZZZLN7dES7Rizs5IAAPPBrBZlj29aPfv5WL5KX8xseGrO28P8Ahiw0n7bFMbC3jheTcBk4647ZPStJ7+zjAMl1CoJK/NIByOo/CuUuke2vZs9JJI4W9ARsYfyarEMaSX0ayKrr513wwyOgrg/tWrKbjyq97ffK35GvsIpXv/Vjp2uYEaNXmjVpfuAsPn+nrTVvLZpzAtxEZQcGMON35VyLzosNhI8ihrWCN1Bbkkyc4/AVdZF+1mTaN/8Aa6ruxzjHTNOOaSk9Irp9zX+dw9gl1N9NQs5N3l3cDbV3NtkBwPU1LDNFcRiSCRZEPRkORXNafatdeGWjeKGAMvyTsw+c784PHAyAK19GeF7eUxwfZ5fNInjzwr8Zx7dK6cLjKlaUOZJKSv1+75fjutiJ01FO3Q0aKKK9QwCiiigAooooAKKKKACiiigAooooAKKKKAOJt7XUbnxtrP8AZl+tntaMyZiD7xjpz070z4gqbq6tYLZCZ4YJZpGB+7H/AJBrXuvCjzarc31rq11aPcEF1h46DFXbfQY49QuLu4me5ee3W3IcdFAwfzxmuL2UnFwtu/1uYcjacTM12aG4+G7S2w2xNBFtUfwjcvH4dKpeIhM1l4ZFqypOZYxGzjgNhcE+2a2U8MovheTRDdyNEx+WQqMqNwbH5/zqe70GO7GmBpmX+zpEdcAfPtx1/KqlTnJbdF+Y3GT+5HHi4ktNE8Tre/NqBlRJpFPyuGOBgdv4vzq/4WurX/hLbiKxlWSGSyiwVBA3Iqrjn8a1brwjDdXF5I11IFvJo5ZE2j+DPH45q6dCt116DVICIWiiMZiRAFcHPJ/P9KiNGopJ9v8AN/5kqEk0ctpf/JNdV/66yf8AstTqn2STQdVlcQ2kGlMbmdjgRosfU/i1bdt4aitvD9zpQuHZLhmYyFRkZx/hXmfx21h9D8GaT4atJW/0r/Wv0LRxAAA/ViD/AMBrajhpTlGL7L8Hcif7uHM+iPOfG3xJu9dU6RobSafoEJKxwK2HnH96Q989dvQe/WuEor1fwZ8CtR8R6PDqer6gNLguEDwRCHzJGU9GIyAoI5HU/Svof3dCCWyPISqV5aas8pBIII4I6GvU/h98TZDcWmheMLhp7ISqbS/c5ktXB+Xc38SduemfTph/ED4Xap4D8u5kmS+06Z9iXMaFSrdQrLzgnnHJHFcPRKNOvCz1QJzoT1PrnX0Nlqs+t6LOpu7RFF7bno6HoT+A/T25zfi5dJffBPU7qLISZLZwD1GZ4zWX8N1bx18P7Oe4v54Li0B0+7KHPnqmGTPuFYcnPetb4v28dp8F9Vt4BtjiW3RR6ATxivFo0508RZ7X/U9dvmpSktmj5Wr0X4H6z/ZfxKt7eRsRajE9s2em77y/jlQPxrzqrWl38ulavaahb/620nSZPqrAj+Ve7OPNFxPFpy5JqXY+qRMPDmrreadMs2j39yY5Yx/yxk9v1/LHpXO/tA/8iFH/ANf0P/oMtdfbeGrTU5oNTjvp5LC4cXsdr/AWYbgf1rk/2gkx8PYX9dQiH5JJ/jXg4SMo1bNWVz2qqaoyPmuvo3wd/wAkOsf+vOT/ANKjXzlX1F8M9JTVvg3pUEkrRiWCWMlRnH+kM2f0r0cwi5UbL+tDz8Gm5tLsc38WY9QT4Q239oyxyK13bmDyxjanlvgH3rwGvpL47QC1+FVpbqxYRXkKAnvhHFfNtXgo8tFIWMVqlvIKUEggjgjoa77w38HPEninw9bazps+npbXO7YJpmVhtYqcgKe6nvTPEXwc8W+G9Nkv7i3gvLaJS0r2cu8xqO5UgHH0BxXT7WF7XMPY1OXmtoWfAvxh1zwvdR2+qTy6ppRIV4pn3SRD1Rjzx/dPH0616rdSx2r/ANu2U63FnqguXgmT+JZI8qPYhsgj2r5lr2v4Jzp4l0K+8MahM4WxlW8tSOdqtkOv0zg/VjXnZhhVOnzw3R04erKT9m/kdnbK1l4e8QW0akyF4IFUDkk8Y/nXL/Eb4gJ4LurjRfCj41WaONb266i3CoAEQdN3cntn16ej6/b2/hfRtZ8QO5mMRN6sTAYMiqwRfpuYflXyPc3M15dy3N1I0s8zmSSRjksxOST+Nc+Awqb5prbb8f8AM2xNR0korcS4uJru4ee6mknmkO55JGLMx9ST1qOut8B/DzVPHt9LHYultaW+PPupQSq56KAPvN7ce5HFdr4k/Z81DTNKku9C1QanJEpZ7Z4PLdwP7mCcn24r2JVYRfK2cMaFScedLQ4Lwj451bwhdH7HJ9osZeLiwmOYpl78dj7j9ele86bqMWuy+GtW0u6abSnm8uGFkAa0YYzGxHU8cZ7DPPWvmGvWvgFrZj8T3GgXJLW94guIVz9yaPnI+q5z9BXJjcNGrDmW6NsNUfMoPZnpcP8AySTxV/173v8A6Jr5ar6/v/B7tpWt2um3rompWk8SW8p/dpJIhAbI7D6HivGP+Gd/FX/QR0f/AL/S/wDxuscBJUqfLPQ3xNGpLlstjyeiuz8a/DHWPAlhbXerXVjPHcymJBbO7EEDPO5RXGV6kZKSujzpRlB2kFdJ8O/+Sk+H/wDsIRf+hCuh0n4La7q+iWepxappEEN3ALhEnmkVgh9QEI/Wul8L/BXXdA8XaRqd7qmjtDb3KTlI55CzqpydoKAHj3rnniaKTjzK50U8PW5lLl0PZpo9Mnu5IHkcyyMLk47bRjg49ulU5W0Z4opftNyiu0jq0YIPJ+bOB0rPupDHc/aYvm/dFAR33+YAfzxSxxSLFHFbyLGViuASwzkA8ivzueK55SSpx+7zVuq8z65U7Jas1ZY9ERjbMxPnxxqCASEX+HBxxmp7awsJJpLxJZnEUzMysx2hxwTj1rG3K1lebBtBSz2qTk4wK0IpvJ0DVGzz50wH1Jx/WumjWpyneUI2Sb0XZy/yv8yJRaWjf9WEhi0ldJZ1urp7Vz5SoWJw2c/KuOuRWppUVsllvs5HlSVi7SSHLMehz+VYNoIXt5baKYwyR3SPbM6EfOV4BHocGt/SbhLrTY5UiWHcTuRBgBs8/rXTl8ozqR0ivd6eTs+v4dno9yKqaT3LlFFFe6coUUUUAFFFFABRRRQAUUUUAFeYeO9Z8TJ49fTPD+unS4LfQX1Jl+yxyiR0dxg7hkZAAz2x0r0+vKvFnhu08U/HG107UZLmO3Ph8s/2eUxl/wB8w2kjqpB5FbUbc12JmFN498W6/Z3V/puqx6UukaLDfywx2yyC6kblslvujrwK11+IGsx23i2e5ugnl6La6hpqhFxA0sIzjj5h5jD72elYfjH7D4R8QeKdMaCS2g1PQ4LTSo0iZxKVATYCAeR7/wBapeOdOu7DVPDmlvC6PrehWWlzLjlXSeMnPvwBXWowlbTf/gMRr6t4t8Zqus3Fvra2v/CM2Ng80BtUYXskqKXLnHy8k8D2xjrWg/iPxpr/AIw1RPD+oQ20mmLaywaNJEmLyKRQZGMjc8Z6j1HQ9cTx3dx6V4g8f6ZdRzLda9DYjTI0hZvtGwAMFIGOD/KjxhrBg1m0torCWw8YaPLaxaY0Ksxv4mUb1YgYKjJGM+o7mkoppWX9aAegeP8AVtZj1zw34f0LUP7Mk1ieYS3ghWRkWNA2AG45z+lc5D4w8X6bqfhq114tHK0epG7jeFU+1iCItE/TK5wPu4rV+Jd5Fovi/wAGa9qO+PTbG5uFubhY2cRb41C5ABPOD+VcnNqmreLdf8I3t9bhZryDWEtVWMpvjMDLGcH1rOnFOCutLP8AUDovAWq+NLy+0TUdVvm1PStatppZwLVY0sXUnYAw5OcY5/8Ar1keDvH/AIh1SHxVJqF9vA0ubUdL/dIPJRHkUHheeQvXPSuY0PUbVW0e801Lj7doWg3yaoGR1ELKjiJTnjO5j09fbiSxt9X0R9MGrWcFrFf+E7y0tmhkLGRBE0+XHZst0rV01d3X9agbvhf4l6/eW/hs392ZZt2o/bkaNF+0CO2E0JOB8oww6YzjnNcP8WNWu9aj8K39+4ee50dZpCowNzO2cDt0FbdlodxF408INbIzJqvh1mVegMwsXjI/JU/Oua+I8UkGm+D4pkaORNDjVkcYKkO+QRWkYxU01/W5yYz+CzjLRFlvYI3GVaRVI9ia+y/EE8thpMf2JvIxIqDaBwMHivjaw/5CVt/11X+Yr7F8VjOkIOn75f5GvLz2Uo4STi7OzJypJzd/I5n4n6dMnwp17+0Lv7ZiON490YXYwkXkV8sV9c+NfD+oX/w41jSrB5dQvLlB5SyOASdynGScDoT1r59/4U549/6ADf8AgVD/APF105dy06HK9PJu7+9tmePhOdW8VfToj0f9nrzpPDepxxSFVW/Rmx6bOR+OAK2/iXdTXXwe8Sm4kLlLiJVz2Hnx8UnwW8Max4Q0fUbfxFZGzlurlTEpkR9wCH+6T6VF8RP+SO+KP+vqL/0fHXnV5f8AClS5Xo276+SOynFrBSUl0/zPmyiiivpj54+q/gxrX9sfDGwV23S2LNaP7beV/wDHGWuU+Mt1PdfDR2uJC+zWURc9gI3rJ/Z01rytU1bRJG4niW5iB7FTtb8wy/8AfNaPxdH/ABbOY/8AUbX/ANFvXz1fmhmVGKej5vyR70JKeBk/I8Er6b+Gb3Unw18M2lrd/ZfNiuGLBc5IlfAr5kr6c+G9rDe/CfQId7RXaxTyQSDjGJmyM/lXRnKk8L7vddbX12v57HLllvbu/Zmf8bXu3+E9v/aKbbgahGG6c/K+DxXznX0R8Zb17/4Q2s03+s/tCNWPqQr81871vlcoywkJRbatu9/n5meYJrENM+q/hExX4M6UVOCI7ggjt++kq34Mikv7O1v7vW7q5mZX8yzkmDLjJXlevoap/CT/AJIvpf8A1yuP/R0lO8AXmhx29rbooXV5EdZG8tskbi2M9OgFFny1Gu/+Z3U/hhft/kfM3iSzi07xXq1lbDbDbXs0MY9FVyB+gruPgXPJD411DymKk6TPyD6MhH6iuP8AGf8AyPmv/wDYTuf/AEa1db8D/wDkdb//ALBM/wDNa7J60zyaWldep6B4xa5b4G6veXGp3F1JdRwFo5ZN3lYuVHH1H8q+d6+hfFmm21p8AdSvIIys10kHnHcTuK3K447cGvnqina8rdy8Vfmj6H0L8K4GtvgvPfWc8lvKktzIxiON7bQoJPsAMV2nh7Ubr+3oYby6lkjuNIguVEjkgNhQx+pOTXI/DD/kgl59bitq8d7KfwlcoD/pFnFbNj0+Q/8As1c9ubmXm/8AM9Cm7Qi/JHzr40gjtvHmvQwKEjj1K4VFA4UCRsCtn4QuU+LGhlTgmSQfgYnFbfi34U+NdS8aa1fWWiNLbXN/NLFJ9oiG5GckHBfI4Per/wAOfhl4v0P4haVqWqaO1vaW8jGSQzxNtBRh0DE9SK2lUh7Nq/Q8+NKoqyfK9+3mejWV1fweDNS1eTVbyWb5reNHkJCkuoDDvmpP7W1SHwJc77ub7Ta35tri4yWdEzyc/iBVOEzSeC7SztlVprnV9qq/AODnn2yBVm11C70eXXo9RsoZi1zFLdRJlkCSA7mHr/D+dS4rXTr/AJI9FP8AI4z43W8tt4H0lZL57+NtQd4J5H3s0Zj4yfzrw2vZPi19l/4QHTxpzu9mNXm8gvn7mzoM84zmvG61pK0TzMV/EPrHwNcaUPh7oyX0kQlg0eOaUMeVhIOWPtlT+VWrvxD4HsbWzW81Cwhiv1E1vvfG9TwG9h7nArzvS7o2ttpcTMNl74FmjUZ/iTLfyzUHhDTtM1W4mttekWGxbwhbrLOxUGFC3LAsCFx1zXlTwdCcnOcU/kj3ac5KCSZ67eaj4dtNWtNLvLi2ivbtV+zwE8yAE7cfjmqUmveDZdbGjTX9j/aCSmMWzvht5PK89ye1eWeMJrOLx5b6jbXayR+GzpMULtIC0kTFnJ98hlJI9RVbV5PM8X6vZzWOy3l8V25fViAVtiP4eBnJ/AUfUaElrFbdkXzyXU9pN/4dn8TDSTNbNq8EYcW/8aqACDjp0INVbHVfCGq67c6dYXllc6jGWMsKPlsg/N7HB646V5na3UX/AAu+LXvNTzJdeudLdNw3FFt0jQ49NwNbHgjTLHw94xtPDut2aPeWjXNzoWqxPxdRSZ8xWweXAzwc4x2wCYlgsPa7im99luHPLueoTafaXBkM8CuZMb898dKmhhjt4VihQIijAUDgU+islThGXMkrhdtWCiiirEFFFFABRRRQAUUUUAFFFFABRRRQAEA4yM46UUUUAGASCRyOlGBnOOR3oooACARgjI96KKKAAADOB160UUUAFfOn7RX/ACOmmf8AYPH/AKMevouvnT9or/kdNM/7B4/9GPXThf4hx4z+Czyqw/5CVt/11X+Yr7YvbGG/gEVyCUDBhg45FfE9h/yErb/rqv8AMV9S+K2tx4hvDc3DQvHp4e32yFcy7jjGOtLM3HkSkrpnNgZuCk15fqdpc2cN1JC8wJMD70we9Q3Ok2t1PJNIHDyx+W5VsZXOf6Vwty9xLb3+p3E0wvrNrVYm3kbMgbhjpyavSSOpu9M3tmTW0A55CN835YWvHk6VS/NBO/8AwUeiq8lsddLpttL9m3KR9lIMW04xjH+AriPi7Yw2Xwg14QAjzHhdsnPJnjp9mZBe2WpLNJ9quNUeCRi5IKf3cdMVznjZEj+D/iVLgyjU0eBbwSMTuP2lSrDPYg9vStsN7N14yUEnff7v0/Izq1pSpSj5M+ea6e+0P/i2ela9Gv8Ay/T2czY9ldP/AGeuYr2nwppKa5+zpqlgFzcC4nubfjkvEEfA9yAR+NfSVZ8iT8zxaMOdteRwHw01r+wfiNo94zbYmnEEp7bJPkJP03Z/CvY/jvYwWPw3QW4I8zVI3bJzzskr5zBKsCpwRyCO1e7fFDUf7b+Cel6zv3G/ubaRx/dkELq4/wC+lNc1elF16dRrVfgdFCo/YTgeEV9S/C3SrXU/hLoP2pWyiTbSrY6zPmvlqvoLwfPNa/D3wdcQswECXErqD95VnOf0zWWZqEsPapG6utAwM3TqOS7fqjR+PFtFafC6CC3TZGl/EAP+AvXzZXvnxUcyfB1WLbs6wcHOeP3leB1rgbewXKrInGS5qt/I+sPg1/ySPRPpN/6Pkrs7q6gsbOW6vJVhghQvJI5wFUDJJNfI2j/EzxdoGkw6ZpGsNb2cG7y4hbxNtyxY8spPUnvVfXvH3ijxNai21vWZ7i3zkwgLGjfVUAB/GplhZSm3fQ6Y42Eaaik7pGZrt+uq+ItS1GNSqXd3LOqnqAzlsfrXo/7PVs8vj+7nA+SHT33H3LoAP5/lXlNfRXwq8IzeHfhhquq3qGO81W2aVQeGSIIdn0JyW+hFbYmap0WcmGi51ebtqdH8af8AkkWs/WD/ANHx18pV9FePrSO1+D+rGJpD59lYTOGct85nGSM9K+dazwMnKld9y8a71E/L/M+oPgR/yS+D/r6m/nXpFeLfD+Z4/gQqRMVaW9kXIOOh3H9FrptXuJhb6NKkjgWGnwXT4PXc6Lz+VeXiqyhVkrbHoUqnLTXoj0OgDHSuRTR7T/hPzGPN8sWguwPNbHmeZ169PbpWDoEqFrH7FcStctBcm+Te2AoB2cHj06Vi67Ts1+Pp/mbOpZ2semUVwE9lBc+ENKk/eNqNyFtoCJWAGWJJIB7DPP0rofEiG38MJYwuwaV4bZHzzywH8gapVW03bpcanpex51+0YMeF9Hx/z+N/6Aa+eq9q+LsryfDLQElJaSG+licn1Ab+mK8Vr28HLmoqR4uLd6t/Q+mvD/ge38SeD/CWqfaTaXNrpElszLGG81JYimDyPu7iR7k1S8RfDW5tI9KtdFutSdZbKPStRa3ij2zW6sOTuPyNzn0wp5zw0+j3E0Hw40zyZGjLaLarlTjgyYP6V02paZLomharDbTH7NcvElrHvZmjLEK3J9eteXLFThNpLRX/AFPWhL3Vp0MvUPg9omo2mrpO4NzftH9numhBe0RFVVVTnnhcdutWLj4ZxXNtqMcmqyb7/U4tRZ/JHysmPlxnkHHWqd49yfCVlbQyv9otb+WLOeSV3MB/KrRvG1DRdREUjL9v1GGNCDyu7acD9ax+vT2/rYr2i7DI/hJpca2lwk4Gq2+qjUm1AQDzJTvL+Wefu8jv2qTw98MItB1+xvTrFzd2Wl+f/Zli8aqLbzs7/mHLdT1rofCMzTeF7XzSTJHujfJ7qxH8sVtV0RrznG99zSNmrhRRRUlBRRRQAUUUUAFFFFABRRRQAUUUUAFFFFABRRRQAUUUUAFFFFABRRRQAV86ftFf8jppn/YPH/ox6+i6+dP2iv8AkdNM/wCweP8A0Y9dOF/iHHjP4LPKrD/kJW3/AF1X+Yr7H/sp5PF7380Mb2/2QRoWwSHDZ6fTvXxxYf8AIStv+uq/zFfcFaY6Kly3OfAJNS+RyGqaBqdxfahBbxxNaahNFI05kwYtvUbe9WJNBvG8dLqAVfsLMsjncM71jKjj8ar/ABVkeL4W628TsjiFcMpwR8618of2lff8/tx/39b/ABrkpYGNVc1+v9fma160aMrWv1Pq638P6ol9BbOkS2lvevdLciTLMD0G31rnPiXBqcXwl1/+2IozKqW0YuVcEzgXKnJHbGao/s73E1x4f1k3E0kpF0gBdi2Pl966f40/8ki1r/th/wCj46UMOqVdJPZl6ToOa7M+Ua+ifgpDdN8P7Ka1gWdY9SmEqswXCMigkZ649K+dq91+Heuax4c+CsmraPbWdzFaX00t2ly7KTGAnCEfxc9+OK9TFR56fL5nn4PWr8jyTxjoh8OeMtU0rGEtrhhHn/nmeUP/AHyRXR/219t+Ab6W7Zk07Woyo9I5I5GH/jwetn462cVzrGl+I7NCsWo23lyAjlZEwRn3KOv4CvMI7uWOzmtVb91Mys6+pXOD/wCPH860j+8gmzOa9lUlEgr6Y+Gekyaj8PPDL7QbdbW8ilOem+RwOK+Z6+n/AIWtrg+HXhYaXHYtp5E321rh3Eqjznx5YAwe/WsMbBTppPubYFJ1Gn2/VHP/ABW0250n4MW1reKFlXU1JCtkYIevAK+i/jtqK3Xgm6s1QqbPUbdWYn7xaJ2/kRXzpTwceSioonGK1Sy7F630TVbu3We00y8nhfO2SK3dlPOOCB61esvBPifUZhHZ+H9Skb1Ns6qPqxAA/GvadA8XT+Cv2dNI1W0ginn814o45c7TmeQnpz0BrYuPiZqMOn69OtlaltMfT1jB3Yf7Qqls89t3FN1p3dkb08FGUVJvc5fwR8DrjTcav4qhivLmHDwaWkg2s3/TR+h+gyPc9K9WhsNSl8NajDfFWvLwSlIw+RHuXCpnpgVxUPxXvZNa1bTXsrZZLLXIdPi+9+8heZ4y/X7w2j25oT4keJNRuNMs9G07TGu7+7v4ALhnVAtvgjkHqQT+OOlcVWlUqyvP/gHdTowpq0SL4j2mo23wg1kalbxwCK3srePZJuLbJ1yT6dRXzdX0j438RjxZ+zpc60Ifs7XSQlot2dpW5VTg+mVNfN1deDh7Om49meXjVaol5f5n0L8K9LudU+FlktuAypNeZBbGWZCq/qa66TwpqF3bTiWVoWWxhgijR1xKypyG9twrmvg5JrEfw30s6RHZvb/b5ftpuWcOI9wz5YUct168dK3fA/jbX/FF1bXV5o9vHo+oRyvbXFs7M0BR9uybPGTgkYrz6+GU6kps9GjCLpxv2OgsNNvY/EMF9cooQaYlu5DA4k3Akf8A16yrPw1fwWWjqYUWW2W5WchxnDg7ee/WvnDxzqF4nxB8QKl3OqrqVwABKQAPMb3rT+E99dy/FPRElupnQyvlWkJB/dtWjy+PLzc3n+T/AEOZYmLnyW69/M97ttK1uxm0uRbGK5Wxtiio04ULIxOT78YFbGt6deavDpsak2+ydZp3RxmMhTjHrya5G+8S69Zm9086vCz2+p2tsuoi3QDZKjFgV+78uBVzUb3xDBqGnadZ+JI5mmtri4a7WzjKybOQMDgemQahYGy5ebR/5eh2pK1jhPjZpkuleDLCCZi+7VZZEdiCWUpwTjvXh9e4fGbU5dZ+GPhnULlVWaecs4UcZ2EHH5V4fXp4WHs6XJ2PHxdlV0PqDw1ol1qnw30n7NtG/R7dULHqyvux+VbM+ja1qjPJef6N9ovIZGjSYN5CIpGR2ySQfwrmtF1XVovBvhjTtHvVsf8AiSNdySmFZC+xRhcNwB71dg8S+JNZv7WPTrq3tZvsEN1HaSRLtvST+8+Y8qBz054rzZ4Lnk533/4J6sYxcUbFt4c1C2vVU/voE1IXXmyONzqVIYkeucVXtPCWoQqloGMNuuoNOJo3G5VC4Qj3rt6K4/q8DT2cTG8N6bc6TbXdtckupuneJywJZDjk471s0UVtGKirI0SsrBRRRVDCiiigAooooAKKKKACiiigAooooAKKKKACiiigAooooAKKKKACiiigAr51/aLB/wCEy0s44Ongf+RHr6Krxn9ojQZLnRdM1yBSws5GgnwOivjaT7Arj/gQrowzSqI5cXFui7Hgdm6x30DucKsikn0Ga+4VZXUMhDKwyCDwRXwxXrngz473mgaNDpmuaedRjt0CQzxy7JAo6K2QQcDjPHTvXZiaUqiTj0PPwdaNNtS6nrHxdlSH4U62ZGC7o0VcnqTIuBXyXXe/EP4qaj47WOzW3Ww02J94gV9zSN0DM2BnHYAd+9cFV4em6cLMzxVWNWd47H0H+zkD/wAI7rJ7G7Qf+OV1fxp/5JFrX/bD/wBHx1B8E9Bk0P4bWz3ClZtQla8KkchWAC/mqg/jU/xp/wCSRa1/2w/9Hx1wyaeIuu56UYuOFs+zPlGvZfDOq2dj+zrqVncyMLjUbie3tY1RmMshCYUYHWvGq99+E2rarp3w3tIdC0mLVLq41Cf93LciEIqqhJyQfXpXfX+FepwYL+L8iH4haVJc+GNV0ieMi6sbGy1iFT1wqfZ5h9AEBrwivsXxDqN1Dp9lFf6XE+n6gBa6k5uQPsplKxqAMfOCz4J4wBmvkbVtOl0fWrzTbn/W2k7wvx1KsRn9Kzw0rpo0x0LSUinX0j8NbzQ7Twn4K/tK/mg1KRLlLK3Vn2TbpXDbgBtOMjG7pXzdX0f8P/Fh8PeAfB9jLYtLDqUV2FuBIB5ciO7BSuOQRnntTxKbirf1oycD/Efp/kZ/xst5YvDWryyRsqTapaNGxHDAQMDj8Qa8Ar3T4j+JL/xZ8FLfVr/TI9Pjn1CI26pceb5ibX5PAxyCMV4XVYdNQsycb/FPV5mmufhF4X08DNt9i1K9kH+1EZVX9ZavanMsMuu6LIsg1DWW0Z7CERsftCoibiCBjAwc/Sut+GXiX+x/BPgnTJbQvBqzXcQuA/8AqpFldlBXuCM89sV6Ndavb2t4YZYpSUC7pFQFUDHAyc5rgr4qGH1qaK7/ADv+h69CLlTjbsjwjUtNlTxFa6tACFfxrcWdxx94faEkT8ir/nU2kazY+Hte8N6lq83kWkOpa1vk2M2MhQOACeSQK9zOrW4vri1xJ5lvGZGOBggAHA5680w61EGt821zsuCgSTYNpLDIHWsHmVC1m+6/Tsbezl2PC5XuIPgJf6TdRPFJbaZZ3BjcYI8y/lI4/wB0KfxFeOV9heIYU8YeD9U0uCCaP7VbOsUsqgIXB+XnP94Cvj+WN4ZXimRkkRirKwwVI6givQweIhXi5w6s8fMISjUTfY+gPhJeaRB4B0WbULuaK5i1Wa3tY43cLJPIowjhRjkHI3cd6n+Hutw3PxEkj8PwXFpaahbS3GraVIGK6fdK+AQSAAW9B6+wx5N8P/iNqXgG9mNtEt3ZXGDPayNtBI6Mp/hPbofp0x2/iP8AaDub3S5Lbw7pRsJ5lKtdSyh2T3UADn3P5UTpT5mkr3NaOKpxpJSeqPNPG0qT+PtflhYPG+pXBVgeCPMbmtj4RAt8WNDA5/euf/IT1xhJJyeSa9N+B9gIvEt54kukf7JpFueVXJaST5Ao/At+ldFVqFJt9jz6XvVk/M9J1jw5dWd1qVrY6RcT6UmqWdzFbRpuV18tvO25684B/Crl+blNR0u+0vwzqENtDaXNuLVIFVoy3TIBwASc11kfie0corQXMUpmMLRSIAyMF3c89MVDD4wsJbaWZ4LqEJEJlWSMZkUttBXBOeSBXl/XY6X/AK0PcvHueR/GDT59K+FfhayvF2TxTESLnO0lCcfrXiVe9fHvUE1LwfpUqRSwlL943jmXDKwTkV4LXpYaXPT5u9zx8X/Fdj6O0m2v4vCfhfUbTTri+ibQntCtsoZkd1G0kenvVm/0rX49J0zSxpDvd2sNs2n3tuB/o0gI80SNnp+GPrWv4O16DSPh34cimt7mZn01ZP3CBtqqBknJFdCfFFj9ujt1Sd0cxqZ1T92pkGUBOc8j2rz3jIwlyu2jPWhy8q1NmisrTfENrqd4beCOdMqzxySJhZVVtpKnPrWrXNGSkro2TT2CiiiqGFFFFABRRRQAUUUUAFFFFABRRRQAUUUUAFFFFABRRRQAUUUUAFFFFABRRRQAVV1LTrXV9LuNP1CITW1zGY5EPcH+vvVqigNz5K+IHw21TwPqDsyPc6U7/uLxRxjsr4+636Ht7cZX3LLFHPC0U8ayRuMMjrkMPQg1xmofB/wPqMxlk0NIHJyfs0rxD/vlTj9K9CGLVrTR5dTAu96bPk2vUPhb8J7zxNfQatrsD2+ixkOquMNd+gA/uerd+g9R7VpHwt8GaJMs1nocDzKcrJcM0xB9QHJA/AV1wGBgVNTFXVoDpYGzvUYiqEUKoCqBgADgCuG+NP8AySLWv+2H/o+Ou6qvf6fZ6rYyWepWsV1bSY3wzIGVsEEZB9wD+FccJcskz0Jx5oOPc+H69n8Af2f/AMK80r+1tfutAg/tG6/0u1uRCxOxMLuIPB9PavX/APhX3hD/AKFnSv8AwET/AAp4tPDGkbNITTrOCLd5giW1HlozA8njAJ2n64rrqYqDXY4qGFdGfM2YnxcuVf4P6rdWkuVZbeSKRD1HnRkEGvHfjvof9l/EI30a4i1OBZsgcb1+Rh+gP/Aq+g11nRr2GK0YK8cziJIZYCAeAy/KR0xgg9Kp37eFfEscL6pZ22oLEMxG4tt+ze4TjI4ywA/CuejioQa17/ob16arQ5Uz48r2/QcweFfhzctiWNl1GDynzhWbzMOPcYxznrXocWg/D2dYmi0DS2EpAX/QV6livp6itS0vvDNpoim1t4YLGywY4halRHvJwVXHQknke9a1MbTklb+tDDD0PZS5nJbHh2q/Zf8AhnOx+zapNeyf2hF50MkocWrbZPkUY+UYwcc9a8qr7E1BPCs0c2l6hp9rJDGfOeJrTMZYJuz0wW2kn1rN/sDwB+63+G7BPOPy79N24GQNxyvC5YDJ45qoY2nG9+5NfD+1nzKSOD8IsJNA+FlvH803228l2Ac7FaTLfQZr0vWFf+0byQP+6RYDJHj/AFg39M9quQXGg6HIunWtvFZi1VgixW5VIwwLlQQMDOCcd6s/2xYtprXzJKINypl7dgz5I24BGSOR0rycfCOLjyKVrX/X/M9GhNUkk+i/IxWlb+0JJjGwSZ7lPMOMMNuAB/3xVmxuoJLvT4p5URba2QqrHG6RlGPrgfzq82uaakbGTcgjOGV4WBU7DJ0I/ugmo38QaOipJuLBgGBSBmIG0Nngdl59q82GCcJc3tFvd3Xp591c3eIg1Yy7ecJ4bkCXu6VWVhCMZjxKOfXuK80+Kvwym1i7u/Evha2aSbzXW+skHzMy8GRB3zxkdc88817E2uaPHJMhdR5almYRHa2MEgHGGPK8D1FXrO5t723E9sPlLEHKFWDA4IIPIORXbgadTCzXLNOySt6X833McR7PERcX6nxAwKsVYEEHBB7UlfV2qeH/AAv4rvkbXPDULNNI0S3aPsdmHqUwfzrCtPhx4Ii+zTweGXunmR3Ecl7IQoUkHjOD0r01nmDcb3f3Py8vNfeeY8rr3srHhPhfwlq3i7UxaaRblguDNO/EcC/3mbt9Op7V75baXa+FvDM3h3TMPaR2KXT3JHN1I8keZD6DHAHpXYWN3aWNrbWOg6PGsEkPmLDDtiVRnB4xjtU9zq8cAuFksFL26xKULDndzt6djXDi8zo14WUrR9H2b3t21Oull8qa82c3NNHda7Jc27iSCS/wki9GxAc4NZ6pJFpY8+Tzt2nQyo23HlIJxleOo75rtF1iNY9klj5Usc6xNESPk3ZwQQKSPW4GMyi0UNDMtvjI5DEjPTpx0rgdfDN6z3v0fz/Jm31WbPIfjbNHceFLaaB1kjfWZSrqchh5Y6V4hX2Hqcej6vp6Jqui2t5DDeGCOKZFZVPTcARxWWnhvwe16I/+EP00W7TmBZ/s0fL+mMdPevXoZrhqUFBvX0fU5K2X1ak3JGLo0U0vgjw2LefyWGgyMx2htyhRlfbPrWgk0bTeSoEck9zYSRQ55K+WvT1A9a6bSb61/wBGs7XTFtrMq0dqyAbdq9RtH3RW0IYwysI03KMKdoyB6CuOLp4purSlpfs+3+Tv5nQ6EoWT/rocv4av4v7Yks9PZms5Y3nEMgG+1ffhkOOgPUCurpqxojMyIqs3LEDBP1p1ddOLjGzLirKwUUUVZQUUUUAFFFFABRRRQAUUUUAFFFFABRRRQAUUUUAFFFFABRRRQAUUUUAFFFFABXI+MvHn/CMX9lpenaTca1q18rPFZwNt+RerE4OOh7dj0rrq821r/k4vw7/2Cpf/AGpWlNJvUyqyajp1aL1v8V9Ik8AXPiae2uIDazfZpbFseYJ+MJ+uc+meMjFL4Z+JTazql5pWsaDdaJqdvbG7S2nfd5sY7g7Rg89Mevoa5P4m2Hhux+Hd3/wiz27CXW43vPIuTLiY53Zyx2n24+lX9Z/5OBk/7F2T/wBmrbkg1dLv+hz+0qKSTfb8bl+x+MNrffDnUvFUelOrafcJDJZm4GTuZAG3benz+n8JrQ8Q/Ed9KvtM0zR9Cn1jVdQtRdi0imCeXHjOS2D6Ht2+leA2zyaL8ObyKRj9m8Q2ivHn/nvBdgFR/wAAOfxr2bxN4d1iBdB8b+E1FxqemWCRT2Tf8vMG3JA9xubjvxjkAG5UoRl9/wDX3mcK1Scfkv6+4uXfxctIvh/beJ7TSppzLeCyksmk2PFLgkjODnoO3cdOlO/4WZqlt4d1bVtZ8G32mR6fHG6rcS488s4XAJQYxnPeuZ+JPie08WfCHSNX0ePbv1WJTbtgGOQK+UP49+4INavjS98R33wT8QyeLtKg0y7Vo1jiglEgZPMj+bIY85yPwqVCOl1u+5bqT1tLZX28jurvxEtr4Hk8Rm2LKlh9t8jfgkbN+3dj8M4rl7rxtYf2f4c1OXSGkPiqaG2KGb/UZOA33eSN56Yq3q3/ACQm5/7F/wD9oV5La3viKe0+HFvq2lQW2lRalb/YrpJQzT/OvVQxI49hUQpRmte/6FVasotLy/U7bxH4303R/EF7bad4bv8AVoNGaI317DMVW1KqAuBg5wBzkjkHtVvX/EejeDvA2m67b2cuqWmoSxrCBL5TKhLTLng8gjBFYEf/AB5fGD/ro38pKq+LLZb34G+BLWQkJPeW0bEdQGRx/WhYejzL3f6tcyc5Wb8n+djuE1LRoPG+leH7GwkkXULIahDdC4OFA3Mo245ztz171lz+LNKsfHGn+Cb3TJJJp4beGa5+0YCvsJUbMf7fr39q5XwFezS/Fbw3p16f9M0bT7nTZx6GNpQv/jpWsHxNq1n/AMJ1rfiBrmL7dZeIrYQxlvnaKEOrEDuMrHTWEp81rdBOs+XmXf8ACx6Z4j8RJoV9b6RHod5r+s3kC3L2du5j8lBD5TEkAnnDcY/plw+IekJ4S0XxJZ2V1cme/GmGKWcK8BYElWOCGA2gj6g8GnzFv+GjlMQVm/4R8lQTgE+Ycc1z/juy0Cw8FaTF4V+yGyPiiFmNrdtcAyGNt2SScHpxn09aiFGkuWNtS5SkuZp/1obfjDxxaaX4k1GwsfDt7rkloiXOoyQy7EtV8vAPCnPysSc4HPtw7WviJouj+G/DDiC5vdN1p9yTSThHthGydcDnaT0/2etZsX/I5fFf/sHL/wCiGridR0ltd+H/AMNtLjO17tr6JD6MZBj9cVpGhSbV16/NXJlUmrtef52PW7nVLXUfG+s+F4rCQ3dvp/2wXRmz5jmMRgbcej+tY1p4q0mf4h3ngyy0yRbmJJo4rs3GVZxCcjZjjjI69qxfhRrLa78Up72Ynzx4fjhn3dRJG0SNn8Vz+NcjoGr2Z8d6R4hW6i+23fiW4EsYb5xBLsCsR6fM9T9Vp3d10/ETq3Skur/A9ch1Cxl8W3vhR9JlknstNN60qz58xnEasoXHB5GDntU/iLxtdeCvCun3d5pc2oXF1efZUi3iKRs7irEYPzEKOPU1kWpkH7Q2v+S/lyf2GgV8Z2ndFzjvVb4m3ct74a8KTXJVpf8AhII0ZlGA21pFzj3xWMacFWjFLdGzk1GTW+v5mn4Z8X2Or3N3HqFhd6FdaKrXl1Y3vOIyuTIDgHjg4I7isjSfiJaajqGl2cuhalo9jqDPb6ZqkkgYSsTjDLjAyTjgnrUHiD/kp3j7/sU5f/QFrJu/+RJ+FP8A2Eov/RgpLL8K0/c3/DRbfcvuG8TWX2tvx1t+p1GsfEBdA1q6sdK8O3WrNodqo1G7t5/LW3U/McAg7vU5x0Poav8Aifxhp+leEIvFMdhLqVtq0tusMSy+W2ChIzweQVIx71neKrPU/h74wvPGulW39oaNqKqur2Y+9HjjzF9R/ic8HIb8ZtSt9R+GOkalpx8+CfULeaHbxvBRyB7GksFhmoQUPd/4FtfvKlXqxU25a/8AB6FvR/G1lrd3qVvrGmXnh7ULFBqVzFeDduhQcsOB0B9O/eqOi/ETT9U1/T4b7w3f6VZaxPiwv5ZcrcOHyAVxxljjgnqO3NZ95aa9r1x4t8X6zokuiWy+HJ7KG3nfdJIdpJboMDg9u4681Ru/+Rb+EX/YQh/9GJVf2fhG23BXf4aNkfWayXxbfjqkd1pXiSy1SbxLDJZSWg8O3jy3CGbd52A5Djgbc7M4rNb4g2EfgjRtZTQ7qS81W9drDTIptzyyKxXJbbwMgdAeorl/Gl7/AMIz4w+IMIOxNW0aKVB/eLMkJ/V3P51panp39lXXwksiNrRPhx/tFYi36k01gcMteRa/5X/MbxFXVX2/zt+R0nhTx7Y3Gk61dXVlcaQ+jbn1DT523tFwSChwM52kYIHP6s8O/FZtX1vTbLVfDt1pNvrCs2m3UkwdZ8eowNvb16jsc1keG9Kg134ifErS7vcIbwRQuV6gEMMj3HWrfgbWdR8I65beAfFsSl1RhpGooPluIxzsPoQB+gHoTcaNKnFxgvl206B7WpJpyflfvr1PUKKKKxOsKKKKACiiigAooooAKKKKACiiigAooooAKKKKACiiigAooooAKKKKACiiigAooooAK4Txv4R12+8TaZ4n8IXdrFqlhE8BivAfLkRs+gPI3H/Hjnu6858beJ/Flt8QdN8N+ETYK95ZtPm8QkZUvnkey+laU782hlW5eX3vwKMPwkvJPhrf6Ne6lEdZvr3+0HuFU+Us3GF6ZxjPOOp6cVb8OeCPE8vii98SeM72ylv2sGsreK0BCgH+Jjge/HPU9MAV2Xhka+NFUeLGtG1He242efL29uvevNtb+I/i83mv6noFtpw0Tw7dfZriK43GWchtrEEdOee3BHWtYyqTbSsYSjSglJpjb74P6re/CXS/D5nsRq2n3Ukyy+Y3llHZsrnbnoVPTqtb+ueEvFVrrGma34Pv7QXlvYLZXNpeM/kyAD7y475+nQe4qPxF461u9u/Dek+C4LWK+16z+3Ca+yUhj2bgOO/B7Hp054zR8Ttbb4Va7qstvbQ65ot4tpLtUtE58xFLAZ9GI69Rn2qv3js/61J/cxulfb8iO5+E2tJ8MYdEtL2zk1Z9WGp3EsjMsW7aVwuFJ/u9h3rS1Dw18QfEXg/WtH8SXmjSPdxRi1NuXUKwkVm3Hb0wPeqz/E/UB8DF8VD7P/azS+Rt2fu9/m4+7n+4M9aW1+Iety6N4Dun+zeZr140F5iI42iTb8vPBx9aP3m7tuH7nZX2/Db9SxYeGviDN4Z1DQtevNFeyk0mSztRblwwk2hULEr0xnP8qdP8PdXl0HwNZLNaeb4fu4p7smRsMqsCdny8njvinS+OtXXXvHlmPs/laDYG4s/3fO7yy3zc8jP0rCj+LOr3Pwotddh+yjUxqq2NyDGdm0gsCFzx8u38jRao9Vb/AIdA3SWjv/wzLXif4e+KI9W8QP4c1TToNI8RENffbMhoeu7BweDk/njtmtLxN4MFz4G8L6XpWpWXkaTeQSNcXM2xZVjVg2CMjcTzj681auvFmoP8QvEWgSJbSWNjoxvIleLJL4U/NzyPmPFcPp3jLxFc+H9Dv/FOl6TP4Z1e8+yRi1QxywOWddwAOAcqx75HpmqjzOzf9aCl7NNrv/n/AJnWf8IV/ZvxuXxXHfWEVndQkmCSbbK0hj2ZVcYIJwc57msD/hVMQ8B6rpmrTaL/AMJTeXZuIrppeYwWQ7dxXcAQG7fxVb+Lfiu68GTabFplnY3Vxd+a8jXduJSsaBFXHp/EaufEDxDNpXh7+2tJtLKae9vLaOJruASKEeHPH4gU481ou/8ASCSp3kmtv1E8ReGdfs9b0fXtB1nSrbXYNMSxu4LyT5H45ZSRk/MT1A6D3FU7r4ZXOmfDvSNIOq2AuotZTUrqe4lMcbHawKoccnG3rjPJ46Vc0LV9Sn8XX2heONI0xtWsdON1a3NqpMbR9NpU9cE8cDGD9aoeDNU8ceMINJ1G6i8NtpMk20xSQ4lESOFk2LyBwP5UapLXYPcb2ev/AALlzxh4N8QQeIdX1XwxrGl2tl4ht1t70X77dny7cocHtn8zx0qy3w/ktJPAFtp+oWkkWhSSSytLJtafcVYmNQDnkN34GKzNS8QeJ9W17XtO8IaZpc2n+G2VGs7uEySXJYncFHYZVsAY4A/DqIITFrPhTFo1i8kNxJ9klOfs7tHkpn0DE0tbWv3/AC/yGlBttL+r9PmYej+BbjRPHvibWdMv9O+zatbTw2KeeQ6zuVbBGMABgehJxjisyT4RhPAenaRYPpCeLLO6FxLc+ZgsAzELkLuxtZe3amW2sfEV/HH/AAjQt/DYvYIftxZYDsCkgEg/3uR2q/4g8R+Lj8Tda03wnaaOx021S5Z7qHEjqY1JG8Hk5OO3FP3r7kfu7bPt9/8AwxPr3h7xSvxF1DxR4T1PQole1S1mF5MT5eNuQQFIHzKO9WvHHhzWde8J+H7EX+j2+uWt3HdyCSUxxSOA2dgAycsR29aZ4X120v8Aw+3iaSyjii1LT7i4vLY/NGJbd+WwexyT7VQ+GfiqX4gw6ifEtjYtd2M1s8TRwbCUYnrnORx9MGk4tO/b/hi/cfu/zf8ADmlovgy8TUta1Dx7rNi+q67ZGwEdq2xUiI2nbuwSeB27d81laP8ADHxWdS0Gy8QapYSaH4euPPtfs6nzZSG3KDkcdMdfz61j3njTxVdQ65rk+k6HqGjaRftaTpLDtmKBwBhvow5/Su9PjG7b4keHNFsgn9l6npZuz5ikyfdcr82f9kUpc6Wn9aCj7KXf/O7/AMznvE3h7xDH4g8R23hrX9JFlraxw3ttqUzB7VpQVGzr9/LY9c4AyM0/VvDEWrfCPSNL0TV9PNnpc8Uz3t1KYkZU3iRjkHaNx4zxjvWNqXj/AMQXEOo+LINH0eXw5aaklrJBNHm4lKMNshb1G4YP8JPQ4Jrqbe9sU+J3/CNWukabFo15ooupVW0VXkyTwxHUY7Gnqkr9P0GvZyb8/wBewzWLyFvG3iDS7ve1trMVjphZDkxiaO4AYfjisDw54M1i91jw7a6x4k0a60jw/J9psls5QZpgH+XIxwAybT9COTzVR/iHr72lv4yutH0dvDcmorbpAY83K7Cdsm7+8OcH17AHNb2o+IrTTvjjp/hq40nSv7PeNBDIbRfMikYMy7W7fP8Aq2ap3Ssu35KwOVObTf8AV9vkc74i8NzfESHRNdfVdLsWW3KX8dzdeWwi+0sEIGDwTkDOOcCug8WPD4l/s270jWLKw1nSL65uLQ3ZxA8aTiEhm6DJWPGeufxGx4Bv4fEkHiBNW07Tlh0/UntIxHbKo8qNt6hvXDfN9ea5b4ceN4vE+peIRrWi6Z5f2Y3CiGzVGmj8zDByfvclevcUXu3pt+o/3f8A4F+ht+FPA13eaT4quNa1q2n1XXXMU8unPlLV0zgAjHzAsMj2x61FpHgLxhd+IfD0vi+/06Sw8OA/ZTa7jLOcAKWJA/urk+3Q5Jqzo/jSXTP+E7Q2NrHZeG3zaW9rCIg2d5w2OOSo5x60nhDxL49vb7RrzWbKyvdG1mJpN9ihDWQxld5PGDkcc9+eOc3z6v8Arb/IEqWi1/p9fmemUUUVyHaFFFFABRRRQAUUUUAFFFFABRRRQAUUUUAFFFFABRRRQAUUUUAFFFFABRRRQAUUUUAFeQeP7LVtQ+OGg2/h/Ul0y+bTHKXLRhwoBkJGD6jIr1+uJ8YfDo+KfEVprNtr17pF1a2/kI9n8rYyxJ3Agj7xFa0pKMtTGtFyjZd0dXpUF5baRawandC7vI4lWe4C7RK4HLYHTJry/wAD6pYaLafELUdYQyWVvrkzSqED5G8joevJFeieGdEuPD+irY3erXeryK7N9pvHLSEHtkk8CuP1z4O2Wr61e3UGt6hYWOpSia/0+Bv3c75zn2555B5NVBxu1Jk1IztFxWqKdzeW2o/GzwTe2C7bW50aSWFSu3CNG5UY7cEcVxM//JLfiR/2HF/9HpXq/ij4c2WvxaY+m39zol7pUfk2l1ZnDJHjGzqDjHuOp9arJ8KtNh+Hd74VhvbgfbpVnub1wGkkkDq2cf8AAQMf1rSNSCS+X5mMqVRt6d/xVjxmaF0sZ/A3zbIr+TVgvpELQyAfTFdLYf8AIs/CX/sJv/6OFejzfDPT5vEE2rG7kE0uknTSuwYGU2eZ9dvGKjufhbYXPgXTPDx1C5im0qQy2moRYWSN9xbOPx/QVTrQdv66MiOHmr/11Rxs/wDyN3xa/wCwS3/og153fwvonhvSrVVP2XXEtL9D2WWIvG4+pDAn6iveNF+GVppGg65ZzandX1/rkLw3eoXHLkFSowPbcTyTn8qr6r8JtP1bwroWjS38yNorfurkRgs6nqCO2SF/KiNaEX5afkE8POSv11/F/wCRiXP/ACWrxj/2LZ/9Bjrl2/5IL4E/7D4/9G3FetSeB4JPGGra+byQSanp5sWh2DCDCjcD3Py1x+mfCzTNBvLY6jrmqara6PKk8GnyNtgjdm4bbkjqSSBjPfNYyxNGlHmnK1v0TNHQqSk1Fb3/ABaOY+Luq2knxKvbe8inlW20J4Ilhj37ZnDMrN6DDDJqz4kvF1H4B+EboHLfbbWBj6mISR/+y16FY6Dptl4s1vX5rqa4l1lTbvG0YAiWJMMAe/Cj8qx5vhnYt8N9N8NNrN0tv9uW5t7kQjeCwYhcZ4+8TmpjjMO0kpbW/r8UEsPVvJ23v/wCK9/5L9qP/YtN/wChisj4MWevw+HtOvW1z/iTSmdI9NW13EPuIyZADj5ueTXSeGfCmn6BeXt9NqWoavf3trJHNqF8+50iTgqo5J5A6nsKzfDvw6Ph3VNNisvGmti2iljnWyUlIXBO7YyhsYbBzx3qFjsLJOKmui9dOn3l/V6ykpcvfr6FXxDZ32jXl1458J6jZTarYL5Wv2EEu+KYLwSf7rADJHGMHHIOdpbuzt4PDXiO1Wc6XL5lw2QWaHzVGFP0OR+FUde+H+n6xqF9qFpruo6Pb6vva/s7cBkufLzuPUYJ6855J9a7ex/4kml6dY2dvFHZKEgt13EsIwnG734FS8xw8Umnf07NaX+/QuOHqczurf53/q5xmlzLN+0NcTjIV/DqOM9gWQ1yniu+8Q2XxS8Y33hg26mLSY5Lrz1ywh8qPJQdNw68+lekW+lWa+NpfF63MhuZtIMZtinyBQwJOeucrjFMg8PaZN4s1XXprqZjrlv/AGdLbNGAqYVQefcL+tEMfhnJWktl+hMsNVcbW6s5OVbLQv2ZEns5DI0unmMO3B3XEg8xfwJI/wCA1j/CPUrNviT9ktYp4YrjRLdHWZNhaaFYwWAzyDtY5rs7j4cWv/CtbHwlc6tdrai9DJIYQHOWZthGeBkk5rXm0Kx1T4haV4hhupYLrT4ZrYQCMFJUG5eT2xvyK1eLoK8HLV3/AEsR9Xqtxlba3/BPMYf+SRfEf/sMv/6Mjrfsv+SueAv+xcH/AKLerF18ILEancxXfiHVpLLULiS9m02E7I5mB3YPOPQZxnjtXSSaJp03jTTPEnmzW0mmWq2a2YiG0CRTjntjf+lKpjMPFuLlrr+X9MIYeq7O3b8zifAOrWWhfC/VNS1eRhYQ61MJo1t1m8zcqKvB9GIP4VpxNv8Ajzat5hlz4ZB3lAu7k84HAz6VDe/C/Rrqaa9Gq6rDol1cNeTaRGf3TSK2DznABPtnHQ8V1y+HrQ+O5fE6TOtxZ6aLRrMIPLAI3jDfp0qXjcNJ+7LdX+9XX4JlRoVkkmtmjxu5/wCTZLD/ALC5/m9a/wAQ9Nmvvixrt1Zf8fmlaLFqNsfR4pY2J/753Vvr8K9EW6Ex1bUm0aEjUV0Qt+6Vj0Gc4x26Zx3rq7bQ9PfxzJ4oluJGl1Cxawe0aMbAFILZP/AMfjVf2hhub3Z+f3tL89CFhKrjaS7L7k9TgPAmuKnww8f6zFlBLdXMsWeoLx/L+rCsD4YX9j/wnvh6xghniS60eWxufNj2iRy0kpKnuD8ozXe2fw80nT/Al94Zt9Wuxb61Mk4mMI3RqGQAdemVAz71tX/hfT72/wDDt5Fc3EB8MyNBH5cQYSqqrkN6DCYz70fXsK7pSWv+WgLDVvdbW3+epzvhE2Y8W/Eoas9umnvexpdm5cInlt5oOSenWl8N3N58OfFumeHGvBqXhbXCzaTcbtzQMcHbkdVO4ex3AjHIrpNK8HaSb7xL5s8t1F4mRZ54XQKI0O8AA+vzfhgVS0D4TQ6Rrmn39/r1/qsOlAjTrW4xst8/jzjjoB0HpirjWpVE2ndf8Ar2VSNtNf8Ag/5HoVFFFYHWFFFFABRRRQAUUUUAFFFFABRRRQAUUUUAFFFFABRRRQAUUUUAFFFFABRRRQAUUUUAFFFFABRRRQAUUUUAFFFFABRRRQAVzmsxTJcXmLeV0uFi2uibgu1snOOldHRXLisOsRT5L2/4Zr8mXCfI7nMG0ujK8P2aX929y+/b8rB1IXB7nnpSG1U6RbQrpt0PLmja4Qofn+UhiOf8OorqKz/EF3NYeGtTu7Vtk1vaSyxsRnDKhIOD7iuNZXBtrm38l5L9Pma+3fYxDpdxNAqy28wVLeYxLzlecop/wqU22oSXC3Rg+VZoCVKkOdqgHA9PmavNrT4keLNF0+2u9ZvLXVE1PRpr62X7MIjBInQHbjcPX+lSTeNPG2lWd9a3mrQXl1N4fj1u2nS0RDb/ALwBo8Yww27uSM9K2WRRW0+34K3boL6w+x6ALS7lt1iFpMpgjucllwG352getWIrfNvZR21jcQmOdWl8xTydhBPXpXHa/wDEXVbO4FxprxvbxeGF1R42jBDTSOqJk9cDdnAIzV7wP4h8Rnxk2geJdRh1P7RpEeqRTJbrEYtzBTHheo+br7Uo5MoLm5u3bpb/ACQOu30NmPTrqCy2Q28oa4tAjggnDeYB+HBJxVhre6iiuoLuyM0Uk+9jApOMrwyZ9CK8+13x14t0vVvEup2+pW76XoWoQwNYSWy5lRzjhxyCKfN488VLqlxraX1uNGt/Ef8AYp0z7MMsgxmTzOu7B6dM/lTjkcYpcs+lvLba1utweIb3R6Rcrd/2RprzxSSzxTxvKqDc2Bn9aoLZus8M15YXEsbNK+xFJZctkZwa4Kw+Jmvf8V7Fd3KvLpYf+zP3KDZ+9aIdB83JTrnpTNG8YeMvEsHhC0stcisrrV7e8kuLhrOOQExSuF+XAx8qgcVpUybnd5S2tvrtZ3emuwlXtsj1TUzPHeWt3BbyyhY5Fwi5KsQMZFUJLe9e7ZJrZzJcSW8hkUfIu0Ddk9ua4rxFrXjfT/EzaLZeIrcSWHh9tTuJXsU23DpIwIx/DkYHHpVTxl8SvEdt4N8L6hojxW15qFpJd3iiJXUKgXOAwOASxqqmVOtO/Pu7/hbt1Qo1uVbHfiHUG0uTTktnUIku9mXAclsrtPerlpHNKmpztBJEJ0VUSRcMcJjp9a4vXvH+o6d8W/D+mwTr/Ymo2UUksflqTulaREbdjI+bZ3x+dYum+N/GHiPTfDljp+qwWN9eWF1fXN41qj7/AC5XVUC4wB8nJx7/AFmnlLi4yc9Ev0aX3Jv5g61+h3cNjdfZHitrOWFZYoo5BIpAaQNktj0xT5LKcSKt9ZSTxrdSuywoSCGUYx7Zqx4A8QXHijwHpmsXqotxcRsJAgwCyuyEgds7c/jXRVxvJ4R93memnS2jvt6l/WHvY5OSw1N7TmL5obaNfmBLEh92Fx34ANW4zeLcXNjHCym4lllZmHy7GXjn1zXQ0wQRCczCNfNIwX284+v4U1lig04TfS/pqHtr7ox9Fin+0h5beSFYrVID5i4ywJzj2rboorvw9BUKfIncynLmdwoooroICiiigAooooAKKKKACiiigAooooAKKKKACiiigAooooAKKKKACiiigAooooAKKKKACiiigAooooAKKKKACiiigAooooAKKKKACsnxZ/yJmtf9g+f/ANFtWtSMqupV1DKwwQRkEU07O4Hh2neBLYfBebxAs+oahqUuissMc829LdDyyxLjgYB4570/QpbTxj4rWLSZPtUEfggWFw6qcRysSNhz35/n6V7Ld3VrpGmvcSgRW0C8hF+6M44ArIg8R6DaQbrSJojLKUaKG1KuXAzyoGenOa6lUnJNpXIbS3Z4f4ZNx4g+HPi+9WJ5GtNItLGIAZO2PLP+W0Gu38B6naa98VUvtJl+02tt4XhtZpVUgJL5inYc98A/ka72HXtFtLmO0hj+zvPsLBbcqFL/AHQ/HBPvT9L1jRXuprTTVWEjc52QeWkm04Yg4w2DTnOTT90OaPc830XwXY+LPiJ4wfVbu++zWupxObKKfbBOcEjzFx82Meorm57uFYL7w0WP9sSeOftCWm07jEcYfpjHHWvaYfEujDTTqduG8qacQkxwHe8mOAQBk0yXxFoEfk6kVDzShlWRLYmVVX72eMgDvTUql9Yv/hhc0e54a1nK3i+BIlzFrHiC6sbj/cju4Zv6H9ah0mPQZdM8AJ4sm8nSza3/AJr72TB8+TbyvPXFe9HXtAj1FLbagkLoyyC3+QNIAVO7GAWBHNRDWPDsySq9ovk2gfLvZ/u0wfmAOMdew61XtJ2+F/1cOaPc8r8U6TpHifxlImnXk/8AZ9v4Oaa0kt5SN4jkYKGzyy+oPWs+a71fxLDZx6dpMeotB4Q8iZVlWBbcuSPMA6EgIvyjH4V7ppNzpepxPLY26IYh5Lq8GxkHXaQR0Oc+lXYrS2gz5FvFHkbTsQDI9OKz9s46NbFLXVHz9sk8SW8EtuSbq38DxTROOokt7rPHuTGR+NM8KanaaBH4Q1PV5fs1lJol9AszKSpk8+U7eO/I/MV9CR2drD/qraFMLs+WMD5c5x9M84pr6fZy2628lpA8KHKxNECoPqBjFH1hNWtoOxyfwggltvhPoaTo0bGORwGGPlaV2U/iCD+NdpQAAMAYAormlLmk5dxhRRRUgFFFFABRRRQAUUUUAFFFFABRRRQAUUUUAFFFFABRRRQAUUUUAFFFFABRRRQAUUUUAFFFFABRRRQAUUUUAFFFFABRRRQAUUUUAFFFFABRRRQAUUUUAYfjP/kTtR/65j/0IVz15pt/Z6xp93cXltBeXl0z+YqExxgRbRwxGeK7me3huoGhuY1licYZHGQfwrnLvV9O1DVr7TL3TI7hdOhaZHlwwYqqkgAjg/MK6qM2lZLvcxqRV7sqX13b2XiJbmKaK6Mr28F/AyDDsR+7lT3HtVCz1KytPCMaPHuvltrwxuMfuvnIwecjORVyHWLWSIXa+GY1ubO2S5iG9OICCQwbHGMdOvNPjv45poxD4Uhe41KEzsvmxjfHkHJOO5IOK21Ss1+K6f1+hn1umY1lLHbrFaBJII4dXs5NsyGMjKYJIPTlDRDLGt5eSM6iOSPUdjE8NyOh710f26y1TWpLa50FZYjP9nkuWCviVVzgjGcDJAPvVJ9d0e50G+lfQ4Xg0qRVjgIXDBn2hhxxmq5m/s/l10FypdTEhEytuJX7Io0z7RHjDt+7GMHtz1rV03yT4c1VNVvkFg0kwMCR5kjPmffznJ+mK0LjXNMNhqN4NLjmEf2ZiOMzl1Up2/h3fpUUmqaHZxpef2NCPtVg107Ki5IJAKHjnJbk0nKUl8Pbt2Q0kuppeF7t54ry3uPJlubWURSXMQGLgbRtYn1x1rerH8OyxtaTQx6UNLaGT5oVwVbIBDBhweK2K4qnxs6IfCFFFFZlBRRRQAUUUUAFFFFABRRRQAUUUUAFFFFABRRRQAUUUUAFFFFABRRRQAUUUUAFFFFABRRRQAUUUUAFFFFABRRRQAUUUUAFFFFABRRRQAUUUUAFFFFABRRRQAUVT1e9fTdJuLyOMStCu7YTjIzz+lY+qeKnsFuGhtlmWK4WJfmxuHl72P4VnKpGG5Lko7nSV5tuuvtzXr2pS3u3v1WbdkvuU7Rt6jGwfWuzuNTvYdctbQW8D290TscSHeFC5LEYxjt17isr/hM3/sie9NmMxXKx7A/VGGQ35VpDFQpXuZzcXuzJ0q3ktbC/jdpJjPoKSq0vJT5WGxfb2qS5e3gu/D8l/dXNnEulqDJblg27C/KcAnFbUviG/aSP7HaW8kct29qjPKRllLYPA6EChvEN+lhe3zWdv9ntpGiXEp3MwcL0x0/GtPrsW72/q3oRaNrXMqbVRa+KJp9OimilfzBd25UlZI1j3JOOMD096xo4bq106W3uLQw/aLG1kHzbvM2zryfQ/N0rq38VzQXFz9os0MEb3CRsknzMYuTkY4zSf8JPe7hamyhF6ZljA80+Xho945xnOOMetCx1NbLt+Amovqc3b211aXlxp8Vsbh11WIRxltoeONWZeT04C07T3aGGBLuxe5Frp9zBLbjqwEvTP0P6V6JbSvPaxSyxNC7oGaNuqHHIqWt/rN1sWqXmc94PuXlsbmFJZLiyt5tlpPIpDPHgHHPXHTNdDRRXNOXNK5rFWVgoooqSgooooAKKKKACiiigAooooAKKKKACiiigAooooAKKKKACiiigAooooAKKKKACiiigAooooAKKKKACiiigAooooAKKKKACiiigAooooAKKKKACiiigAooooArajb/a9LurYDJmhdB9SCK5CPw/rFxp0MckSQysLh5jJhhllCKOD1Kg89queM9S1uLUNI0rw5cxWtzf/aG82SISZMUW5UweAGOAT1ArHj8batbePL+z1Mwrp9vp0jeWij5bmKGGWQbupG2Uj8KUsN7XXy/UiUVJ6mzax6vHdSTT6ZK0osUt4XEqYQhMt37tx+FVbbw7qUMkUFxEk0LG1LsmFChMqwIJ5OCOe9czpHifxdqml6IZtZjtbu41VtOuwtkjf8smmDDPQ7dox+NUJ/id4itriASTxeVcWrhW8lfln+2zov8A5CgYY9eetP6i297/ANehPIup32maLf2tjpsM0RL2+otLIdw+5hgG698j3qu2jXf2HVYE0lxcXMrstx5iYdfNDAYz6c1zMPjzX2lEzalZst1cqFtBCBJboL/7Pgf3lZc8nkHpVjSPGWr6l4wtdOutaSziYSssS2av9oKXk0YTdj5fkjAz+NL6lZb/ANW9A5Fsbs/hu+e4upILfbJdSXiuxcYKNzHxnjJ9Pxp8mm6nNb3ckulb0unQGAyL5qbItqupzgfMPyriNJ+JXiCfUtLWfULeWSeK0ZrE26gzrIkhlcMMFduwH05qeHxz4qbSA9xqUEaSpY3c9+tkD9iiuEkJBXOCqsiDceQGJ+h9Qt1/r7hckT1rT0uI9NtkvW3XCxKJTnOWxzViq2mtcvpVq1+8El00KGZ7ckxs+Bkrn+Enp7VZp2tobBRRRQAUUUUAFFFFABRRRQAUUUUAFFFFABRRRQAUUUUAFFFFABRRRQAUUUUAFFFFABRRRQAUUUUAFFFFABRRRQAUUUUAFFFFABRRRQAUUUUAFFFFABRRRQAUUUUAFFFFAHNeMPDH/CQR2k0WqnS57XzUE3lq4KSoUcYJGDg8HPB9a5u8+FmnOZ2h16WC5czrJI7FgIpYfJ2lC4UELt+bAJwK6nxaY1trRrgRmFZX3eb9zPlPjP44/GufTY+nahGRaC4aeDEUgzKPmh6nrs7fWs5YqdN8q6GUp2di3Y/D+w03UYJbHUpFt01FNSit5GMpysBiI3sxJBzuz2xjpWZP8MNNnsXtpdbUttjKP5a5QrdS3G7G7uJiv059qmhl2XGnsI2/0UmJmUfIhkeZWHsM7ce1Ej2VxpJO63Se202FApwGkZlQsx7kBQo/E1H12e5PtBh+G9rtuGHiIhQSdPPlJi1zc/aOef3n7xfbgEVc0rwNPousW15Y+IwsqW5S8SS1VjcK07zOR83yAmQgYzgY61HqKpcXca2gspgwg2+Uv7lji4zgDPfP41ViW2mjVJXdC0WXcLukWL7KgBPqu78OtN42psHtPIm074W2ttZW8Y1Zp442smDCEDcLff0O7+ISH6Y70W3wvuLPT5IbfxLcLOUit45Psy7Ps8aOixPHnEnEjEk9wpxxXW+HZI5dHVooo4h5jg+UcxsQxyy/7JPI+taldMa85K99zVaq5T0fTY9G0Oy0yB3kjs7dIFd/vMFUAE+/FXKKKh66lBRRRQAUUUUAFFFFABRRRQAUUUUAFFFFABRRRQAUUUUAFFFFABRRRQAUUUUAFFFFABRRRQAUUUUAFFFFABRRRQAUUUUAFFFFABRRRQAUUUUAFFFFABRRRQAUUUUAFFFFAAQCMEZHvSbVznaM/SlooATaPQflRsX+6PypaKAE2qOij8qNq+g6Y6UtFAAAAMAY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data:image/jpeg;base64,/9j/4AAQSkZJRgABAQEAYABgAAD/2wBDAAcFBQYFBAcGBQYIBwcIChELCgkJChUPEAwRGBUaGRgVGBcbHichGx0lHRcYIi4iJSgpKywrGiAvMy8qMicqKyr/2wBDAQcICAoJChQLCxQqHBgcKioqKioqKioqKioqKioqKioqKioqKioqKioqKioqKioqKioqKioqKioqKioqKioqKir/wAARCAGwAc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R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ytW8S6Vol1Fb6nc+TLNBNOi+WzZSJd0h4B6DnHftmkk8T6TFYaVePdEQaxJFFZP5bfvWkXcgxjK5HrjHenyvsTzR7mtRXG6/8StE0vTZ3tLxHu1upbKNJYJivnxlfMB2oThQwPHXsaur4/8ADo0+4updQOyztorm4b7NKu2OQ4VtpXPJ7ckd6rkla9ifaQva50tFc+njnw7J4m/4R9NRU6ju2eX5bbd+M7N+Nu7HbP610FS01uWpJ7MKKKKQwooooAKKKKACiiigAooooAKKKKACiiigAooooAKKKKACiiigAooooAKKKKACiiigAooooAKKKKACiiigAooooAKKKKACiiigAooooAKKKKACiiigAooooAKKKKACiiigAooooA8v+Kn/ACM2lf8AYG1f/wBJxVPXftn/AArb4af2Z5BvPtmneR9oJ8vf9nbG7HOM9cV6Jq3h3SNduYrrUYvNkggmt1ZZSoVJl2uOD3HftWVp/wAOvC+nG3+yQzEW9zFcwq95I4SSIMEIBY8AOeOnSuiNSKil2OWVKTk2uv8AwDyvSf7c/wCEi037F/Z41n/hKNWz5u82/meSm/p82372O/TNanjnz/tHjz7Z5f2j+xrDzfKzs3b+duecZ6Zr0C9+Hfha/wAieCQFrya9zHdyI3my43sCGzztHHSi7+HXhO+ltJLu1aU2cSwjddP+8RWyqyfN84B55zVe2hdP+t7mfsJ8rX9bWOYsnstE8fBMW2qaLq2sOyPtzJp2phPmHvn17fhz6pXNr4I8NxeJ/wDhIRaAXzSGYMZm8vzCMGQJnbux3x79ea6IyIOrqPxrGpJStY6acXG9x1FIWUEAsAW6DPWgMpYqCCR1GelZmotFFZM+tPDfvGttugikSOSTfggt6Csa1enRSc3uVGLlsa1FZcesb9YuLLygFiQlZN33iACRj8arweIXaLzLm08tWgaaMrJncB26cVzvH4dOzl3Wz6bl+yn2NyisT+35Y4ZfPtAsyhGjRZMhg/TntUsOsyPPFBLbhJWnaGQB8gYGcj1oWYYdtK+/k+9uweyma1FZN/rT2l1MqW3mRWwQzPvwRuPGB3p0WrTTag0SWha3WcwGUNkhgOpGOlV9eoc/JfW9tn5rttdPXYXs5WualFFFdhmFFFFABRRRQAUUUUAFFFFABRRRQAUUUUAFFFFABRRRQAUUUUAFFFFABRRRQAUUUUAFFFFABRRRQAUUUUAFFFFABRRRQBSvdUhsJVSZJWypclFyFUHBJ/OoX160RpAVmIj3YcJw+37wHPaotSs2vdXii8xo42t3Dsqg5G4cc9Kz1tmluWtBG4KNdbsqcAMMKc+9eJXxWKhUlGG17LT0/wA7/I6Ywg4q5sz6xbwStHslkdSBtjXJOV3cc9hSJrVrJcRxIJGEm3EgX5QWGQD7kViW5kW3t724jkAMr7zsJI/dbBx9RU9iZbW7skjhljmZI0mQqdsibfvexU8VlDH1pTXRN9ujtb77/g7alOlFI6SiiivoDkPLY08vSp2MHkebZTYcNn7QRMOSO2OnNa+rQ/YW0i4g08aeYDNcPCrBsgeWGOR6rmrXiCw0Hwp4bvNS1aS9eziQRNtfeYw8gHyDoMsRWX4Y8Y+EPFOqRaZbX+oSXjRS+THqAIMiOoDBT0PC5x9TXHHC1XBu3b8DmVN2sXtPsLW/Hh+FYEM6Qrczy4+YInCjPu38qp29rGfBssr6csZeVFNzuBM4M/IwORjAHNM07xF4V/4T5fDVjfanFqcLfZyFO2JjEpbaT36H8alGq+GI/F8ngZr3UxevjEbN+6U7RMNp7HHt6iq+q1f5ej/QfIxDbINXitI7AXsMV/dLHa7goA2RnA3cDBOadqMUQ1eWI2ZuY11AAWy4+YCDoKzbrxl4PtNOF4JtaUW1/PbtPCpMhmCrvJPpjHNWvDvjbwl4g1KWXT21IyWyNfPLcRYUhECk57nHaj6nVtt1DkY1UV9KM7v50trZWrQyZOYyZucfy/Cuh0a1gtPE0yTg/anMssNwjZW4jZhkN/tKe1Yvg7U/CXjbzItCkv8AGnpGs0c3yCVSzMu4fxYIPp2pnh7xr4PvY9Y1zTZb4ppMbSzRTLxGrkljGue5U5pwwtWMtVtYIwaaZ6NXPi/+wavfRhd0008QSM5+YEYyKyNV+LPhvR4tNe6+2sNStVu7cRW+4lGzjIzweOlH/C1fDf8AYUetOl6lu96LFS9th/MK7umemO9XiMJWq8rg7NPtfo1+p1wmo3uWoZJPt0N00JWKa4nxLuGH3DAGOvG2qlsFa022rtM7WcgmU8+Xg5GPT6U3XPiz4X8Pa5c6RqC3n2izI83yrbcq5UNnOfQitC/+IvhjS/C1r4ga88yxvDtt/JjJeVhnKheCCMHOcYry3klR2vLfy7pbfd56P5m31hdiGeVLjzLiE74oo7cO4HAweau3Oqx3F7aXDlUt4bp1WTsw29f1qtoPxG8M69peoXdtO9qmnIZLyK6i8t4l55I5z0PTNVPD3xU8LeJNYi0qyNxDNNn7N9pt9iTYznafwPXFaLKsRFO0uzenVO/fb+ri9tF9C3qlzFJJqYjfcbtIPIwP9Zg84q2t2ieIh9k3JLJMYriA/wAQA4k9q6DYvHyj5enHSjau7dgbsYzjmksvqKfPz9U9vNvv/ea9N7h7VWtb+v6QtFFFeuc4UUUUAFFFFABRRRQAUUUUAFFFFABRRRQAUUUUAFFFFABRRRQAUUUUAFFFFABRRRQAUUUUAFFFFABRRRQAUUUUAFFFFAGbqeqPYSFUiEmITJycchgMfrVf+3JpWRbWCNi7ALvcj/lmH9Pwp+r2NxdXG6CPcPIKZ3Ac71Pf2BqmumXtpdNJDbmZFuXdAHUZUpgdT2z+leDiKmMVdqN+W62XTrbQ6oRp8uu5ZXXpJgBBbrvkMSoHbjLhjzx220RXl7eajCI0MASNXljd8dSQeNvPT2qomkXkCqTCJfLMDbQ4G/arBgP++qksdNuLW8t5J7LztsSqHEi/ujuJPU84BrKFTGScVV5t9dPPyT/r7ymqaT5bE1p4gNxCztCFKRSSMN3TbjA/EGnLrdxJbWxitkM8xkBjZ8AFOwPqazxol6ifJFgyWvlP8w+Viwz3/uj9Knm0/UFtp4DAk4eZ5FdSEKsQCrDnjBzmpjWx/L76lt29PLsn00v6A40r6WMP40MW+D+rMVKk+QSD2/fJXC6DfN4v8c+CJtIsLxLfQtPVL26mh2RrtTs3cZHHrn616T8StC1LxF8Nb7StMhFzfzCHam9UDFZEZuWIHQE1cFhqVt8MV062gzqkekC3SLeo/fCHaBuzj73fOK+tpVEqS7/5o4nueEaYTBqGgeOHG033iifzX9Y3Mf8A9t/OtDx0k1p8ZPEPiC1DGXQpLC8Kr/EmyJWH/jw/DNaN78EtTT4b2f2Ka/l16N1kfT3vE+zoxY52joCAeu719a6228FarqXjfxZeazZrBY63pUVsknmI2JPKRW4BJGGB59q6nUgnzJ91+KFqZfwzmjuPh143mhYPHJfXjow7gxAg1S8P6j/Zn7LF7PnBeKeAf9tJTH/7NW58NPBmu+Hfhtruk6vZiC9u5JjDGJkbcGhVRyCQOQetZMngHxO/wS0zwsLELenUd92nnx/u4d7tuzuweq8DJrNuDk9eqAr/AAzsf+EV+KyaWw2LqXh+3m2+soRC36rJXnOkO2g+Hbm/JItdctL3T5PQSJtdT9TkAfjXrifDG/8ADfxM8PaxoE1/qdnCHjvJb67R2hQgqAM4JGGJwAelZB+FuvXPwWl0WexVdYg1M3dvD5yfMpwp+bOBwSeT2FaKpC9772/ULGRJqNxpPij4b31np02pTxaEhW0g+/JlJBx9Ac/hXQ/FzU7nWPh34evr7TJ9Lnk1dd1pcffjwJAM8DqBn8abd+EPGWmav4M1XR9FivZ9F0lbeeGS6jQCTaylclucBuo4q/4z0bxt448H2MV9oENnqFtqySmCK7jYGERn59xbGdzEY68VPNHmi9Pv9QOZ1nxIPDfxb8dStpl1qC3FgISLdNyx5ij+Zz2X1NZ9nYpZ6T8KFW5juVn1aSYmPlVJnh+XnuOh9816RY+EdYi+KHi/VprVVsNTsfJtpTKp3tsQYxnI5B6iuTtvhr4ss/BPhuW3sYjrGganJdiyknTEysyMMMDjqg4yOppxnCy17fkwJp9B/wCEl+Mfj/RkkELXelRqj9g+2Agn2yOfxq74Eu9PudU0nwn450k2niTw6D/ZsjOyrKowcrtOCcKOuQcZHcU7TvBHi/V77xX4g1LboGq6varBaRW9zloiuwgl0JwD5ajIOeTxUemeFfG2veL/AAxd+KNMg0+Lw8gV737Usst5txjOCTyR3/vMe+KltNWvsvxt+PYD2KiiiuAoKKKKACiiigAooooAKKKKACiiigAooooAKKKKACiiigAooooAKKKKACiiigAooooAKKKKACiiigAooooAKKKKACiiigAooooA5fxEk2oeJtN0oXdxbQSwyyN9nk2MzAcZNY3iSTWbfQNKsp7uSO+WOaWeSKU5KxjIyR14Irb8QpeWniLT9VtrKa8jhikidIBllJHBx6Vkf2N4g1Ka3W6laGVNNdJZpY94dnc5T0ztI59q76bSUW2rL89f6+45p3u1/XQk1C1a917Q3TUtQii1aN5JViuCoXEakbR260llf3Q+IeWuZms5Z5bRY2clQ0ca846ZJ/rU2m2V+ZfCTz2kyfZEnSfchHl/LtXPpnFUbbRtajOn6k6uVOqGd7TycSRhmIZifTAH51fu2s30a/F/5IWt7r+tiPTp7yBtO1FdRvHe41b7JJFJMWjKE4+6e9P0m7vftWkao9/cvJf30kM0TSZj25wAF7YpdO0/U5XsLBtMuIlttUN49xIu1NgOcD1NP0rTNTW70rTZdPmjXT7ySeS5Yfu2UnI2nvmqk467f8DUlX0/rsU/Dl5cmbSJIdUubme5M4u7d5y4RFztJH8P1NWvDhNz4dlu7TV7u41lbaVvszXJYKckA7T36Y9zSaRoV3Z2+gzrp8kNysk63TCPDbTnbu9vrVrw2b+w0EWMGiT2+opDJtupYQFZslgpPX0HNFRxafL+nd/gEU9L/wBbF3wZFJJEt7Bqkt3bSwKJoZ5C7x3APzdeg/8ArViXk95BLq2qRajeLJaamIki84mMoW6FfxrZ8MwXsniO7v5NPm0+Ga2RZ0kXaJJweWA9OvPvWVd2Gp3E2qabFplwReakJluCuI1QHrn8KiNvaO/kU78qLWj/AGe98U34vdYu47mHUHEFqtyQrqpzjb3HB/CpfEl/c2njzSBFPIluVTzUDkKQ0m3JHQ9RTtI87T/EWoLcaJcym51BmiuxCCqIxxncecd+KTxbpd7e6rLNZ28jlNP/AHbquf3izKwH1wKnT2qvtYevJoZum6zdmPxVdSXMpURs1uDISI9zOFx6dulRrd6ingjULV7yc3lvfpGJTK27a23HOc+tNGg6mmn3lnHaTA3UNlGW2EgEYLn8D1qzdaNrEU+qQzI94bia2mE0UO1WKt82APQfyrb3L6W6fp/wTP3rf15lSfX76TS764hupkk+w26HDn5H37HI9CcHmtaWSbRdJ8RRQaobqCGNVgLXIklhdhtbOOV+Y8fSs++8M6h9p8Rx2ts7JMUlg44f595Vfpk8VJc6bqOptqNxb6bNZJqV3bIEkj+ZQuS7so7Zwc980nyPa1v+G/4I/eW/9bkUl7eQeCp4Lm+uFntNU+zyTCUh9ufXrjk1Yh1K4h8LeIGtb64urWOVYrO4kkJclsA4brxkVDfaPq8K6pDNby3xe8t7gSRQ4EvB34H5Cny6Vql79re20+Sxi1DULcpG6A+UqA7nZR2zj60e41ut7/kHvf18zovBk876LLb3czzTWl1LA7uxJJBz1P1qpDrGtXGovcwBZLKPUTZtbpCSyqOshYdP5VP4Wsb/AE7UtYh1DMgknWZZxHsWUsPmIH5Vm6bq8mmXlzpsCK17caw26J0Y4hbGXGPpXk4tpVFro+xrdqKuOj13WLz7BDb3McUtzdTxF2iBACYI4/Omw+JNX1OO3gtZIbadYJZppPL3B9jEAAHpnFZ1pbfbJdItzNNBvvrseZC+114Xoa0dRgsvDWsW4O6K0/s+WJHYFtzkk4J9TmvPUptczemnX0ITla9/60J73WNXbw3b6zbXcMCvEoNv5O4vIWxwff0qWK51+91q4sYr6G3NrDC0m6ENlmQFv1zWPBf21v8A2BZatJ9nt7WH7W4dSdzknYMAdutTy3Wht40u7vVJtqbIJbZxvGTtBzgfh1p897Pm7dfIObz/ABLV3r2qGSaG2njjf+1ls42MYO1CD2780DxBq0kS2AkhW9OoNZm5EeVwBndt9azL2Fbi6nhcsFk8QIhKnBAII4NJEV02WISE/ZNP1l1aUjJVSOCxHX60ued9xczvuaS+IdVnitbMTwwXL3strJdGPK5QDHHTJzj8K6fSZL6TTIjqsSxXQyHCkYODwePUYriobmyOkSpqkDf2fqGoXEiXfI8nAGxgMZOTkfga6rwrc3N34atJb0s0hBG5urKCQCfwrajJuVm76f1/w5pTd3ua9FFFdhuFFFFABRRRQAUUUUAFFFFABRRRQAUUUUAFFFFABRRRQAUUUUAFFFFABRRRQAUUUUAFFFFABXHeLPiXpPhDxFYaPqNvcyTXqqyvEF2xhnKgtkg9QenpXY14D8UbQ614m8ZXiZZtD0+yiQj+EtKrn9C1bUYRnK0hM9K8WfEux8J+IYtHm0nUtQuZLUXX+hRK+E3MDkZB42E+lN1P4qaDp3gey8Uolzc2V5N5EccagSK+GyCCQBjYe/pXE+IfFDWPxf0HXLfTLvVGuPDaOltZR73be0hBx6c1kWPhe+TSfA3hLV4Ghnvbm9vZYH6xgJ8m4djjJ9q3VGFk3/W9xXPT9c+J+k6F4N0rxJPa3c1rqe0RRxBd6EqW+bJA4wRwamv/AIjaXY3uoW5t7mb7Dpi6m0kYXbJESMBcnr8w68V5EFXxB8IPA+l3BIzr4sZfUAs//sriqGi38t7Z+JYroEXNj4VaymU/wtFKEA/ICmqEbfP9Que3SfELTo/+EXza3X/FSjNtgL+64U/Pz/tjpmorn4l6Ta/EWPwdJb3JvXZV84BfLBZN4B5z0I7d68psNU1e+1f4X2+p6KdPtbVlW0uTOH+1riP5toHy8BTg/wB6maw//FTX3jEci28YxWpf/pnEp/TAH50lQjez/rXQLnpevfFzTNA8RahpM2j6tdNpwVrme1hV0jVlDbj8wwMHvirOtfFLR9MttLawtb7WJ9Vh+0W1tYw7nMfdiOo6Hj2PpXJSf8j/APFT/sDj/wBJ6xvh3/yPfgb/ALF+b/0bPS9lDlvbZfpcLnfXfxf0SHw3pesWtlqF6mpTtbx28EamVJVxlCuevIxjOcihPi9ob+FdR1r7HqCHTZ0gurKWJVmjZzgcFsYyD3zwa8fsrmWz8NeG7m2tnu5oPFskkduhw0rDyiEHuTx+NW9UnOpeCfiDq91GbO/utUtVn09wd9sFc7dxIGScsP8AgNaewh+P6hc9asvinYzabqGoaloes6VaWMAmaW9tdgkywUKnPLEkYqx4R+I+n+LNTk00aff6ZerALmOK9i2edCSMOvPI5H58Z5rN+wa94/8Ah5qei+IdFXQnkhiFm/2lZRKy/MGO3oMqufYmofhxrEWoatJpXiXS47Txdolqtq8zKN00A6Mp9OQT2+YEdcDBwhyt21XmM0PEnxTsPDfiSfRpNH1W+nt4BcStZwq4SMjO4/MCAM8k8UzU/i3o1jp+i3dlY6hqaaykjWyWkQZ8oQGUqTnIJxxnoaxx/wAl+8R/9i4f5x151ot1fWem/Di40mx/tC8jnvzFbGQR+YfMHG48CtI0oNLT+rMVz6A8N+Iv+Ei0d786Zf6btkZPIvovLkOADnHpz+lctoHxds/EV1bx2HhzXPInk2fazbAwoe5LBiBiuv0e71C+8PRXOtaf/Zt7IjebaiUSeXyQPmHByAD+NeVfBLW9THhWLSBoE504tO51XzR5YOCdu3Hrx1rKMIuMnbbzGel+FPFtl4t8NLrdnFLbWxZ1IuMBl2nBJwSMVzek/GLRNW1y1slsNSt7W+nNvZ6hPBthnkBxgHPrgfiM4rL+FH/JCLj/AHLv+tcfaf8AJLfhn/2Hj/6UPWipQ5pLzt+YXO9n+NmiWmpXVvdaVq0dtaXbWk16IFaFHDEckN7Zx1x2q3rXxTsNJ8UXWjW+g6tql1bRo7yWECyja6hgeucfMK8f1PVbpNF8YaMdPkXT77xCfP1U5MdriXOCACSflFdfHf61onxs18eFdFGuuLC1jZTcrFtQRRYbJ4Pb86t0YLp+PoK51+tfFfS9FltYP7G1S6upLJb64t4LcF7OJgCfMGeCM89h3NdOviTSZ/CI8RmXOmfZ/tXmMvIUDPT17Y9a4Hx3Z3/hLxh/wnVtZf2hpd1aCz1m06ssZwNw9uF/Lng5HZNo+j+JPhy2maL5dvpeoWZFuYVwsYYZBx7E5I+tc8ow5YtDMTQ/ixo+uXckEulajYyG0e8tftcIUXUSAklDnngH24PNJ4d+Kdn4mvbWKz8M60kFySFvJLUeSMZyS4JGMgj61zfhu+WG1u/Cni/TIYvEeg6XMlhd4B8638sr8jf7px7jPcGrPwX1XX38Hadp0ughNFSKcx6p9pU728xzjy+o5JH4VpKnBJtL8RHQ6B8VNE8Q+G9Z1q2tLqGHSE82aOVU3t8pI24JGTtI5Iqm/wAYtGPhuw1aPSNSnj1G6e1it440aRnXHbdzncMY5rxrwtI9l4V1LSo2KyeIrK3MfuRemE/oWrQsbr+zPBvgy6S3luBa+JJZBBAu55NrRnao7k4wBWrw8E36/oFz1ib4w6Avhd9UOn6gxhvFsZ7BoVWaKQqxGVJxj5COuc9qns/i1o11o+r3b2Go2lxo8ayXNjcwhJtpIAIGcdx1xXlHia01QaDq/iS/0q5sE1bxHay21pcrslIRJjyO2dwH51ev72TXG+I+r6lavpWofYIIf7MlyZETKfOTgZ+6vT+99Mr2MLf15Bc9U8KfEOPxXqCW8Hh/WbKKSEzJdXdtsiZeMYYE5znIrTsvF1ne+MtU8NiGaK602JJpJHA2OrAHKnOeNwzkVifC/VdfvfDdhbavoI0+yt9PgFpdC5WT7SuwAHaOVyMHn1rmPGd5/wAI38XNQv1O0X3he4wfWRAxA+v7tfzrH2ac3FIZ0un/ABY0rUv7H+z6df8A/E4M4t9yp/yy65+bvjAqf/hZ+kn4eL4vFrdm0aXyRbgL5u7fsxjOPfr0rz7RbH+z9Y+EsOMbrW4mx/10Xf8A+zVkaev/ABJrXwaesfjXymX/AKYr1/XJrX2MG9P6V2K561qfxL0nSvHlp4UuLa6N5ctGolUL5aM/3Qec+nbvUPij4qaX4Z1ybSzp2o6jNaxCa8azhDLbIcHLEkdiD6cjmvLvGBMniLxJ4sXltL8RWUSsP4RCjKw/762flXX+Nba58FeNbvxgbIap4d1m3S01i3GCYxgIGx6EAexJIOMg1PsoJr0/HQLnqWnX9vqum21/YyeZbXUSyxPjGVYZH86sVT0cWA0Wz/sZY1sDCrW4iGF2EZGPbBq5XI9ygooopAFFFFABRRRQAUUUUAFFFFABRRRQAUUUUAFFFFABRRRQAUVy0us6/c6/f2Gkw2LJaFeZwwJBHsastr9zY689nqiwpD9j+0I8YOSyjLDJPs36Vj7aP6Ec6OgryW/+D/8Ab174r1PW1U6hezSNpbR3DBUG0iMuB77cjnpXVXGv+IIvDcOsLBYiJk3yKytkAthcDd6YP40tzr/iC1s7AyQ2Hn38wSIANt2sBjPPByaqOLVPVXJdSJheGPAuvab4v8OapqX2bytN0MadNslLHerPtwMcjaVq54q+HX/CZfEK1vtaUPoltp5iVI5ikhmLk547YPr2re0zxFdTWurLqUEUV1pikv5ZOxuCR3/2ap6J4i1rW9Pu/s8Fmt7C0ZVXDBCjAnJ5z2q/rl5Jrd3HzxOM034W65pkNnYwm2+xWPihNThzMS32cYGOn3sKOKmuvhdqq+JvGt5Y/ZvsuuWUkdsGkIIldkZtwxwNwbn6V1Fl4l1640a71OSCxFvbqwG1WyXGO27pzWjpPiC7vNat7S6SFY7jT0ulKKQdxxkcnp1prHczXmJTizl5/AmsP/wr3b9nP/COri9/edfljHy8c/cPpXNS/A2e68EXUlwIz4qmuDKJBct5ODICR0/u55x1r0bT/EOq34s5IbWJ4Z7uRJGVG+SJdvzZzweT/hVG8+ImmabqzJqXiHQ4rdXKmGOVpZQP9orkA+1XTxU5fAvw+f6g6kLXZy2qeCfHjeJdfvNI/skRa9aRWtw9zKxZB5So5XA4Od3PP0qzcfDnxF4dm8N6n4Qmsru/0mwaymivMqkm4sxYY93bjI6DrW9Z+N31m5EXh/XPDt67sQkJkdJSP90nJ/Cr914nvrXxbBpjwQi3Zoo5H2tnc47HOOvt2pSxcoWUlbpsHtI7nGWPwr1nT9L8Kw+fbTXFhrX9p35DkKAWQkJxzwntzSeIfhnr+pHxqLX7LjXLm1ltS0pGBGxLbuOOtdpqfiHVhq17b6PbW8kenxh5vNyWfIzhQD/nFbM2rLF4eGpyGG23RK/+lSCNEZsYDMenJxTji3KTt0/z/wAylKLucNc6B4+8TeFNS0TxE2kWAa3T7HPYPJu81HUgOST8pAIJA70/wf4S8UHx03ijxibCKaGwFjDDZEneAR87Z/H8+2OdnTPGEfmSDV9Z8PlNpKG3v0BDehyenvUukeIr6+vzm50e8ttwV1sLkSPFuOFJwTxmj28uW3La/kJTizmPEnhPxmPiLqOv+FRpZjvtPFiTeO2VB25IA75UY6j2rOm+GXibRLHwh/wjcmn3V5oX2iSZrp2WNpJWBwAOSByO3QV2Fv4q1a4kW+SyhfTGuvs+1AxlA/vf5/8Ar1Lf6v4i07dJeyaJaQbgFkuJSgOc4GS2M8GojjG0uVX+QueO5p+HG8RTaLJ/wlkVhFfl2CrYlvL2YGPvEnOc1jfDXwtqHhTwEukar5P2oSSt+6fcuGPHOKjufGNwLmQWms+GDDu+QyXq7se/z1oXniG8hsL2+tnsbm1WFZLWWFi6v8wVskHB5J6UpVnFO6aXoP2kTjfBHhXx94d0qHw7eQ6KdFkZxcSrI7ThHzu2nIGeeOKpaN8NPF0c2gaLq0+mjQtAvzeRXEJbzZ/nLhSD05J9MZPJwK9C0/W9SihS68QjTrWzljDRzCby+SMgHcap2fiyY6gpvtR0AWjMQRHfLvQdjknBrVYqUtVHfy/EXPE5S5+GuuzeCfGGlqbX7TrGq/a7XMp27PNVvmOODgGnt4U8eaL44vdc8Mw6PKt3Z29sy3sjnGyJFOAuP4lPfpXUN4tl/tMlNR0H7CHxtN+vmFfXOcZ9v/11pX+utc26L4XutPv7rzAGj+0K2Ewcnhh3xR9YnZtx/D0/yHzRZw/iHwj46n1K51HSpNMlk1rSkstSt53cRwSFArtGPTjjOT6g101t4Jlt/hOPCSXuy4FmYhcpkASElsjvjcfrit3SH1hhL/bcdqh48r7NnnrnOT9KytK8UXF34m1HTrtIVhtfMKMgIYhGxzk+lZyxOkU9B8yVr9TitK8A+L77Wra/8UPp0Z0nSpdPs/szsWnLRsgZyfZiSePp1q94C0P4g+GbHT9CvINEOjW5kEkiO7T4Ys3ByB95vTpXRaB4ru9S0fVLy8jgQ2ab0EakA/KTzkn0p+heJb/VNG1OeaCIXVrHvjjjRsNlCV4ySckUfXVNJd/0uSpxdjgdK+EesW0vgqS6Nru0aaRr3bKTlfPMqbeOepqfS/hjr9ppvheCU2m/S9da/uMSkjyiyHjjk/KeK7FPF0+ktHJ4wvNH0yGRNwjecpN+CEkmqKfE3R7qHyrLxPoX2vzDg3Akij2Y4GW7575rZYirOPMov7v67i9pBbsufEzwvqHizQLGz0ryvNg1GK5fzX2jYoYHHB5+YVz/AIm+Hutar4l8W31p9m8nWNNitrffKQQ6mPO4Y4HyHmuwvdcvoRd3FtFBJZJZefBOuXV3yMjcDgjmmP4hu1/4R7EcP/EzGZvlPy8L93nj7x65rFYrk07f5opyiZfga18daaLPTPEkGjJpVnaLBG9ozmYlAFXOTjoOeKyvi58P9Z8Y3GlXPh57dJraOaKYzSbMo4UADg9tw/Gujs/EGsahLPe20Fkml28zI5mkKuFXktnoOOf85qO/8WSC/P8AZupaCbVcY86+Xe/r0PFOOJbftIr8A542KGr+ELtfFng7UoHt49P0GF4rhpJNpAKBVwMc9K5+DwDe23xkHiiW8sRoL3b3Uf7/AOZpGiI6Yx98+vQV3epa5ot7b26rrOmfLMjyK15HjaOo681Tnu9AFx+41nTGhKTHa93H8rP0wM8CuatisXCTVOF1a3Xq/wBDaPsmtZHn9x8HF1Hw9rc2oSW58UXN1JdRMt2fLRGcN8w+m7nHerOreEfF7G+/se/0m4t9d0uGG/S6uCfszIgR3THG3IPzYPXpwK61bywSRnXW9L+e0Fuf9Nj67QPX1FTWU1g6i2g1bTZZZLN7dES7Rizs5IAAPPBrBZlj29aPfv5WL5KX8xseGrO28P8Ahiw0n7bFMbC3jheTcBk4647ZPStJ7+zjAMl1CoJK/NIByOo/CuUuke2vZs9JJI4W9ARsYfyarEMaSX0ayKrr513wwyOgrg/tWrKbjyq97ffK35GvsIpXv/Vjp2uYEaNXmjVpfuAsPn+nrTVvLZpzAtxEZQcGMON35VyLzosNhI8ihrWCN1Bbkkyc4/AVdZF+1mTaN/8Aa6ruxzjHTNOOaSk9Irp9zX+dw9gl1N9NQs5N3l3cDbV3NtkBwPU1LDNFcRiSCRZEPRkORXNafatdeGWjeKGAMvyTsw+c784PHAyAK19GeF7eUxwfZ5fNInjzwr8Zx7dK6cLjKlaUOZJKSv1+75fjutiJ01FO3Q0aKKK9QwCiiigAooooAKKKKACiiigAooooAKKKKAOJt7XUbnxtrP8AZl+tntaMyZiD7xjpz070z4gqbq6tYLZCZ4YJZpGB+7H/AJBrXuvCjzarc31rq11aPcEF1h46DFXbfQY49QuLu4me5ee3W3IcdFAwfzxmuL2UnFwtu/1uYcjacTM12aG4+G7S2w2xNBFtUfwjcvH4dKpeIhM1l4ZFqypOZYxGzjgNhcE+2a2U8MovheTRDdyNEx+WQqMqNwbH5/zqe70GO7GmBpmX+zpEdcAfPtx1/KqlTnJbdF+Y3GT+5HHi4ktNE8Tre/NqBlRJpFPyuGOBgdv4vzq/4WurX/hLbiKxlWSGSyiwVBA3Iqrjn8a1brwjDdXF5I11IFvJo5ZE2j+DPH45q6dCt116DVICIWiiMZiRAFcHPJ/P9KiNGopJ9v8AN/5kqEk0ctpf/JNdV/66yf8AstTqn2STQdVlcQ2kGlMbmdjgRosfU/i1bdt4aitvD9zpQuHZLhmYyFRkZx/hXmfx21h9D8GaT4atJW/0r/Wv0LRxAAA/ViD/AMBrajhpTlGL7L8Hcif7uHM+iPOfG3xJu9dU6RobSafoEJKxwK2HnH96Q989dvQe/WuEor1fwZ8CtR8R6PDqer6gNLguEDwRCHzJGU9GIyAoI5HU/Svof3dCCWyPISqV5aas8pBIII4I6GvU/h98TZDcWmheMLhp7ISqbS/c5ktXB+Xc38SduemfTph/ED4Xap4D8u5kmS+06Z9iXMaFSrdQrLzgnnHJHFcPRKNOvCz1QJzoT1PrnX0Nlqs+t6LOpu7RFF7bno6HoT+A/T25zfi5dJffBPU7qLISZLZwD1GZ4zWX8N1bx18P7Oe4v54Li0B0+7KHPnqmGTPuFYcnPetb4v28dp8F9Vt4BtjiW3RR6ATxivFo0508RZ7X/U9dvmpSktmj5Wr0X4H6z/ZfxKt7eRsRajE9s2em77y/jlQPxrzqrWl38ulavaahb/620nSZPqrAj+Ve7OPNFxPFpy5JqXY+qRMPDmrreadMs2j39yY5Yx/yxk9v1/LHpXO/tA/8iFH/ANf0P/oMtdfbeGrTU5oNTjvp5LC4cXsdr/AWYbgf1rk/2gkx8PYX9dQiH5JJ/jXg4SMo1bNWVz2qqaoyPmuvo3wd/wAkOsf+vOT/ANKjXzlX1F8M9JTVvg3pUEkrRiWCWMlRnH+kM2f0r0cwi5UbL+tDz8Gm5tLsc38WY9QT4Q239oyxyK13bmDyxjanlvgH3rwGvpL47QC1+FVpbqxYRXkKAnvhHFfNtXgo8tFIWMVqlvIKUEggjgjoa77w38HPEninw9bazps+npbXO7YJpmVhtYqcgKe6nvTPEXwc8W+G9Nkv7i3gvLaJS0r2cu8xqO5UgHH0BxXT7WF7XMPY1OXmtoWfAvxh1zwvdR2+qTy6ppRIV4pn3SRD1Rjzx/dPH0616rdSx2r/ANu2U63FnqguXgmT+JZI8qPYhsgj2r5lr2v4Jzp4l0K+8MahM4WxlW8tSOdqtkOv0zg/VjXnZhhVOnzw3R04erKT9m/kdnbK1l4e8QW0akyF4IFUDkk8Y/nXL/Eb4gJ4LurjRfCj41WaONb266i3CoAEQdN3cntn16ej6/b2/hfRtZ8QO5mMRN6sTAYMiqwRfpuYflXyPc3M15dy3N1I0s8zmSSRjksxOST+Nc+Awqb5prbb8f8AM2xNR0korcS4uJru4ee6mknmkO55JGLMx9ST1qOut8B/DzVPHt9LHYultaW+PPupQSq56KAPvN7ce5HFdr4k/Z81DTNKku9C1QanJEpZ7Z4PLdwP7mCcn24r2JVYRfK2cMaFScedLQ4Lwj451bwhdH7HJ9osZeLiwmOYpl78dj7j9ele86bqMWuy+GtW0u6abSnm8uGFkAa0YYzGxHU8cZ7DPPWvmGvWvgFrZj8T3GgXJLW94guIVz9yaPnI+q5z9BXJjcNGrDmW6NsNUfMoPZnpcP8AySTxV/173v8A6Jr5ar6/v/B7tpWt2um3rompWk8SW8p/dpJIhAbI7D6HivGP+Gd/FX/QR0f/AL/S/wDxuscBJUqfLPQ3xNGpLlstjyeiuz8a/DHWPAlhbXerXVjPHcymJBbO7EEDPO5RXGV6kZKSujzpRlB2kFdJ8O/+Sk+H/wDsIRf+hCuh0n4La7q+iWepxappEEN3ALhEnmkVgh9QEI/Wul8L/BXXdA8XaRqd7qmjtDb3KTlI55CzqpydoKAHj3rnniaKTjzK50U8PW5lLl0PZpo9Mnu5IHkcyyMLk47bRjg49ulU5W0Z4opftNyiu0jq0YIPJ+bOB0rPupDHc/aYvm/dFAR33+YAfzxSxxSLFHFbyLGViuASwzkA8ivzueK55SSpx+7zVuq8z65U7Jas1ZY9ERjbMxPnxxqCASEX+HBxxmp7awsJJpLxJZnEUzMysx2hxwTj1rG3K1lebBtBSz2qTk4wK0IpvJ0DVGzz50wH1Jx/WumjWpyneUI2Sb0XZy/yv8yJRaWjf9WEhi0ldJZ1urp7Vz5SoWJw2c/KuOuRWppUVsllvs5HlSVi7SSHLMehz+VYNoIXt5baKYwyR3SPbM6EfOV4BHocGt/SbhLrTY5UiWHcTuRBgBs8/rXTl8ozqR0ivd6eTs+v4dno9yKqaT3LlFFFe6coUUUUAFFFFABRRRQAUUUUAFeYeO9Z8TJ49fTPD+unS4LfQX1Jl+yxyiR0dxg7hkZAAz2x0r0+vKvFnhu08U/HG107UZLmO3Ph8s/2eUxl/wB8w2kjqpB5FbUbc12JmFN498W6/Z3V/puqx6UukaLDfywx2yyC6kblslvujrwK11+IGsx23i2e5ugnl6La6hpqhFxA0sIzjj5h5jD72elYfjH7D4R8QeKdMaCS2g1PQ4LTSo0iZxKVATYCAeR7/wBapeOdOu7DVPDmlvC6PrehWWlzLjlXSeMnPvwBXWowlbTf/gMRr6t4t8Zqus3Fvra2v/CM2Ng80BtUYXskqKXLnHy8k8D2xjrWg/iPxpr/AIw1RPD+oQ20mmLaywaNJEmLyKRQZGMjc8Z6j1HQ9cTx3dx6V4g8f6ZdRzLda9DYjTI0hZvtGwAMFIGOD/KjxhrBg1m0torCWw8YaPLaxaY0Ksxv4mUb1YgYKjJGM+o7mkoppWX9aAegeP8AVtZj1zw34f0LUP7Mk1ieYS3ghWRkWNA2AG45z+lc5D4w8X6bqfhq114tHK0epG7jeFU+1iCItE/TK5wPu4rV+Jd5Fovi/wAGa9qO+PTbG5uFubhY2cRb41C5ABPOD+VcnNqmreLdf8I3t9bhZryDWEtVWMpvjMDLGcH1rOnFOCutLP8AUDovAWq+NLy+0TUdVvm1PStatppZwLVY0sXUnYAw5OcY5/8Ar1keDvH/AIh1SHxVJqF9vA0ubUdL/dIPJRHkUHheeQvXPSuY0PUbVW0e801Lj7doWg3yaoGR1ELKjiJTnjO5j09fbiSxt9X0R9MGrWcFrFf+E7y0tmhkLGRBE0+XHZst0rV01d3X9agbvhf4l6/eW/hs392ZZt2o/bkaNF+0CO2E0JOB8oww6YzjnNcP8WNWu9aj8K39+4ee50dZpCowNzO2cDt0FbdlodxF408INbIzJqvh1mVegMwsXjI/JU/Oua+I8UkGm+D4pkaORNDjVkcYKkO+QRWkYxU01/W5yYz+CzjLRFlvYI3GVaRVI9ia+y/EE8thpMf2JvIxIqDaBwMHivjaw/5CVt/11X+Yr7F8VjOkIOn75f5GvLz2Uo4STi7OzJypJzd/I5n4n6dMnwp17+0Lv7ZiON490YXYwkXkV8sV9c+NfD+oX/w41jSrB5dQvLlB5SyOASdynGScDoT1r59/4U549/6ADf8AgVD/APF105dy06HK9PJu7+9tmePhOdW8VfToj0f9nrzpPDepxxSFVW/Rmx6bOR+OAK2/iXdTXXwe8Sm4kLlLiJVz2Hnx8UnwW8Max4Q0fUbfxFZGzlurlTEpkR9wCH+6T6VF8RP+SO+KP+vqL/0fHXnV5f8AClS5Xo276+SOynFrBSUl0/zPmyiiivpj54+q/gxrX9sfDGwV23S2LNaP7beV/wDHGWuU+Mt1PdfDR2uJC+zWURc9gI3rJ/Z01rytU1bRJG4niW5iB7FTtb8wy/8AfNaPxdH/ABbOY/8AUbX/ANFvXz1fmhmVGKej5vyR70JKeBk/I8Er6b+Gb3Unw18M2lrd/ZfNiuGLBc5IlfAr5kr6c+G9rDe/CfQId7RXaxTyQSDjGJmyM/lXRnKk8L7vddbX12v57HLllvbu/Zmf8bXu3+E9v/aKbbgahGG6c/K+DxXznX0R8Zb17/4Q2s03+s/tCNWPqQr81871vlcoywkJRbatu9/n5meYJrENM+q/hExX4M6UVOCI7ggjt++kq34Mikv7O1v7vW7q5mZX8yzkmDLjJXlevoap/CT/AJIvpf8A1yuP/R0lO8AXmhx29rbooXV5EdZG8tskbi2M9OgFFny1Gu/+Z3U/hhft/kfM3iSzi07xXq1lbDbDbXs0MY9FVyB+gruPgXPJD411DymKk6TPyD6MhH6iuP8AGf8AyPmv/wDYTuf/AEa1db8D/wDkdb//ALBM/wDNa7J60zyaWldep6B4xa5b4G6veXGp3F1JdRwFo5ZN3lYuVHH1H8q+d6+hfFmm21p8AdSvIIys10kHnHcTuK3K447cGvnqina8rdy8Vfmj6H0L8K4GtvgvPfWc8lvKktzIxiON7bQoJPsAMV2nh7Ubr+3oYby6lkjuNIguVEjkgNhQx+pOTXI/DD/kgl59bitq8d7KfwlcoD/pFnFbNj0+Q/8As1c9ubmXm/8AM9Cm7Qi/JHzr40gjtvHmvQwKEjj1K4VFA4UCRsCtn4QuU+LGhlTgmSQfgYnFbfi34U+NdS8aa1fWWiNLbXN/NLFJ9oiG5GckHBfI4Per/wAOfhl4v0P4haVqWqaO1vaW8jGSQzxNtBRh0DE9SK2lUh7Nq/Q8+NKoqyfK9+3mejWV1fweDNS1eTVbyWb5reNHkJCkuoDDvmpP7W1SHwJc77ub7Ta35tri4yWdEzyc/iBVOEzSeC7SztlVprnV9qq/AODnn2yBVm11C70eXXo9RsoZi1zFLdRJlkCSA7mHr/D+dS4rXTr/AJI9FP8AI4z43W8tt4H0lZL57+NtQd4J5H3s0Zj4yfzrw2vZPi19l/4QHTxpzu9mNXm8gvn7mzoM84zmvG61pK0TzMV/EPrHwNcaUPh7oyX0kQlg0eOaUMeVhIOWPtlT+VWrvxD4HsbWzW81Cwhiv1E1vvfG9TwG9h7nArzvS7o2ttpcTMNl74FmjUZ/iTLfyzUHhDTtM1W4mttekWGxbwhbrLOxUGFC3LAsCFx1zXlTwdCcnOcU/kj3ac5KCSZ67eaj4dtNWtNLvLi2ivbtV+zwE8yAE7cfjmqUmveDZdbGjTX9j/aCSmMWzvht5PK89ye1eWeMJrOLx5b6jbXayR+GzpMULtIC0kTFnJ98hlJI9RVbV5PM8X6vZzWOy3l8V25fViAVtiP4eBnJ/AUfUaElrFbdkXzyXU9pN/4dn8TDSTNbNq8EYcW/8aqACDjp0INVbHVfCGq67c6dYXllc6jGWMsKPlsg/N7HB646V5na3UX/AAu+LXvNTzJdeudLdNw3FFt0jQ49NwNbHgjTLHw94xtPDut2aPeWjXNzoWqxPxdRSZ8xWweXAzwc4x2wCYlgsPa7im99luHPLueoTafaXBkM8CuZMb898dKmhhjt4VihQIijAUDgU+islThGXMkrhdtWCiiirEFFFFABRRRQAUUUUAFFFFABRRRQAEA4yM46UUUUAGASCRyOlGBnOOR3oooACARgjI96KKKAAADOB160UUUAFfOn7RX/ACOmmf8AYPH/AKMevouvnT9or/kdNM/7B4/9GPXThf4hx4z+Czyqw/5CVt/11X+Yr7YvbGG/gEVyCUDBhg45FfE9h/yErb/rqv8AMV9S+K2tx4hvDc3DQvHp4e32yFcy7jjGOtLM3HkSkrpnNgZuCk15fqdpc2cN1JC8wJMD70we9Q3Ok2t1PJNIHDyx+W5VsZXOf6Vwty9xLb3+p3E0wvrNrVYm3kbMgbhjpyavSSOpu9M3tmTW0A55CN835YWvHk6VS/NBO/8AwUeiq8lsddLpttL9m3KR9lIMW04xjH+AriPi7Yw2Xwg14QAjzHhdsnPJnjp9mZBe2WpLNJ9quNUeCRi5IKf3cdMVznjZEj+D/iVLgyjU0eBbwSMTuP2lSrDPYg9vStsN7N14yUEnff7v0/Izq1pSpSj5M+ea6e+0P/i2ela9Gv8Ay/T2czY9ldP/AGeuYr2nwppKa5+zpqlgFzcC4nubfjkvEEfA9yAR+NfSVZ8iT8zxaMOdteRwHw01r+wfiNo94zbYmnEEp7bJPkJP03Z/CvY/jvYwWPw3QW4I8zVI3bJzzskr5zBKsCpwRyCO1e7fFDUf7b+Cel6zv3G/ubaRx/dkELq4/wC+lNc1elF16dRrVfgdFCo/YTgeEV9S/C3SrXU/hLoP2pWyiTbSrY6zPmvlqvoLwfPNa/D3wdcQswECXErqD95VnOf0zWWZqEsPapG6utAwM3TqOS7fqjR+PFtFafC6CC3TZGl/EAP+AvXzZXvnxUcyfB1WLbs6wcHOeP3leB1rgbewXKrInGS5qt/I+sPg1/ySPRPpN/6Pkrs7q6gsbOW6vJVhghQvJI5wFUDJJNfI2j/EzxdoGkw6ZpGsNb2cG7y4hbxNtyxY8spPUnvVfXvH3ijxNai21vWZ7i3zkwgLGjfVUAB/GplhZSm3fQ6Y42Eaaik7pGZrt+uq+ItS1GNSqXd3LOqnqAzlsfrXo/7PVs8vj+7nA+SHT33H3LoAP5/lXlNfRXwq8IzeHfhhquq3qGO81W2aVQeGSIIdn0JyW+hFbYmap0WcmGi51ebtqdH8af8AkkWs/WD/ANHx18pV9FePrSO1+D+rGJpD59lYTOGct85nGSM9K+dazwMnKld9y8a71E/L/M+oPgR/yS+D/r6m/nXpFeLfD+Z4/gQqRMVaW9kXIOOh3H9FrptXuJhb6NKkjgWGnwXT4PXc6Lz+VeXiqyhVkrbHoUqnLTXoj0OgDHSuRTR7T/hPzGPN8sWguwPNbHmeZ169PbpWDoEqFrH7FcStctBcm+Te2AoB2cHj06Vi67Ts1+Pp/mbOpZ2semUVwE9lBc+ENKk/eNqNyFtoCJWAGWJJIB7DPP0rofEiG38MJYwuwaV4bZHzzywH8gapVW03bpcanpex51+0YMeF9Hx/z+N/6Aa+eq9q+LsryfDLQElJaSG+licn1Ab+mK8Vr28HLmoqR4uLd6t/Q+mvD/ge38SeD/CWqfaTaXNrpElszLGG81JYimDyPu7iR7k1S8RfDW5tI9KtdFutSdZbKPStRa3ij2zW6sOTuPyNzn0wp5zw0+j3E0Hw40zyZGjLaLarlTjgyYP6V02paZLomharDbTH7NcvElrHvZmjLEK3J9eteXLFThNpLRX/AFPWhL3Vp0MvUPg9omo2mrpO4NzftH9numhBe0RFVVVTnnhcdutWLj4ZxXNtqMcmqyb7/U4tRZ/JHysmPlxnkHHWqd49yfCVlbQyv9otb+WLOeSV3MB/KrRvG1DRdREUjL9v1GGNCDyu7acD9ax+vT2/rYr2i7DI/hJpca2lwk4Gq2+qjUm1AQDzJTvL+Wefu8jv2qTw98MItB1+xvTrFzd2Wl+f/Zli8aqLbzs7/mHLdT1rofCMzTeF7XzSTJHujfJ7qxH8sVtV0RrznG99zSNmrhRRRUlBRRRQAUUUUAFFFFABRRRQAUUUUAFFFFABRRRQAUUUUAFFFFABRRRQAV86ftFf8jppn/YPH/ox6+i6+dP2iv8AkdNM/wCweP8A0Y9dOF/iHHjP4LPKrD/kJW3/AF1X+Yr7H/sp5PF7380Mb2/2QRoWwSHDZ6fTvXxxYf8AIStv+uq/zFfcFaY6Kly3OfAJNS+RyGqaBqdxfahBbxxNaahNFI05kwYtvUbe9WJNBvG8dLqAVfsLMsjncM71jKjj8ar/ABVkeL4W628TsjiFcMpwR8618of2lff8/tx/39b/ABrkpYGNVc1+v9fma160aMrWv1Pq638P6ol9BbOkS2lvevdLciTLMD0G31rnPiXBqcXwl1/+2IozKqW0YuVcEzgXKnJHbGao/s73E1x4f1k3E0kpF0gBdi2Pl966f40/8ki1r/th/wCj46UMOqVdJPZl6ToOa7M+Ua+ifgpDdN8P7Ka1gWdY9SmEqswXCMigkZ649K+dq91+Heuax4c+CsmraPbWdzFaX00t2ly7KTGAnCEfxc9+OK9TFR56fL5nn4PWr8jyTxjoh8OeMtU0rGEtrhhHn/nmeUP/AHyRXR/219t+Ab6W7Zk07Woyo9I5I5GH/jwetn462cVzrGl+I7NCsWo23lyAjlZEwRn3KOv4CvMI7uWOzmtVb91Mys6+pXOD/wCPH860j+8gmzOa9lUlEgr6Y+Gekyaj8PPDL7QbdbW8ilOem+RwOK+Z6+n/AIWtrg+HXhYaXHYtp5E321rh3Eqjznx5YAwe/WsMbBTppPubYFJ1Gn2/VHP/ABW0250n4MW1reKFlXU1JCtkYIevAK+i/jtqK3Xgm6s1QqbPUbdWYn7xaJ2/kRXzpTwceSioonGK1Sy7F630TVbu3We00y8nhfO2SK3dlPOOCB61esvBPifUZhHZ+H9Skb1Ns6qPqxAA/GvadA8XT+Cv2dNI1W0ginn814o45c7TmeQnpz0BrYuPiZqMOn69OtlaltMfT1jB3Yf7Qqls89t3FN1p3dkb08FGUVJvc5fwR8DrjTcav4qhivLmHDwaWkg2s3/TR+h+gyPc9K9WhsNSl8NajDfFWvLwSlIw+RHuXCpnpgVxUPxXvZNa1bTXsrZZLLXIdPi+9+8heZ4y/X7w2j25oT4keJNRuNMs9G07TGu7+7v4ALhnVAtvgjkHqQT+OOlcVWlUqyvP/gHdTowpq0SL4j2mo23wg1kalbxwCK3srePZJuLbJ1yT6dRXzdX0j438RjxZ+zpc60Ifs7XSQlot2dpW5VTg+mVNfN1deDh7Om49meXjVaol5f5n0L8K9LudU+FlktuAypNeZBbGWZCq/qa66TwpqF3bTiWVoWWxhgijR1xKypyG9twrmvg5JrEfw30s6RHZvb/b5ftpuWcOI9wz5YUct168dK3fA/jbX/FF1bXV5o9vHo+oRyvbXFs7M0BR9uybPGTgkYrz6+GU6kps9GjCLpxv2OgsNNvY/EMF9cooQaYlu5DA4k3Akf8A16yrPw1fwWWjqYUWW2W5WchxnDg7ee/WvnDxzqF4nxB8QKl3OqrqVwABKQAPMb3rT+E99dy/FPRElupnQyvlWkJB/dtWjy+PLzc3n+T/AEOZYmLnyW69/M97ttK1uxm0uRbGK5Wxtiio04ULIxOT78YFbGt6deavDpsak2+ydZp3RxmMhTjHrya5G+8S69Zm9086vCz2+p2tsuoi3QDZKjFgV+78uBVzUb3xDBqGnadZ+JI5mmtri4a7WzjKybOQMDgemQahYGy5ebR/5eh2pK1jhPjZpkuleDLCCZi+7VZZEdiCWUpwTjvXh9e4fGbU5dZ+GPhnULlVWaecs4UcZ2EHH5V4fXp4WHs6XJ2PHxdlV0PqDw1ol1qnw30n7NtG/R7dULHqyvux+VbM+ja1qjPJef6N9ovIZGjSYN5CIpGR2ySQfwrmtF1XVovBvhjTtHvVsf8AiSNdySmFZC+xRhcNwB71dg8S+JNZv7WPTrq3tZvsEN1HaSRLtvST+8+Y8qBz054rzZ4Lnk533/4J6sYxcUbFt4c1C2vVU/voE1IXXmyONzqVIYkeucVXtPCWoQqloGMNuuoNOJo3G5VC4Qj3rt6K4/q8DT2cTG8N6bc6TbXdtckupuneJywJZDjk471s0UVtGKirI0SsrBRRRVDCiiigAooooAKKKKACiiigAooooAKKKKACiiigAooooAKKKKACiiigAr51/aLB/wCEy0s44Ongf+RHr6Krxn9ojQZLnRdM1yBSws5GgnwOivjaT7Arj/gQrowzSqI5cXFui7Hgdm6x30DucKsikn0Ga+4VZXUMhDKwyCDwRXwxXrngz473mgaNDpmuaedRjt0CQzxy7JAo6K2QQcDjPHTvXZiaUqiTj0PPwdaNNtS6nrHxdlSH4U62ZGC7o0VcnqTIuBXyXXe/EP4qaj47WOzW3Ww02J94gV9zSN0DM2BnHYAd+9cFV4em6cLMzxVWNWd47H0H+zkD/wAI7rJ7G7Qf+OV1fxp/5JFrX/bD/wBHx1B8E9Bk0P4bWz3ClZtQla8KkchWAC/mqg/jU/xp/wCSRa1/2w/9Hx1wyaeIuu56UYuOFs+zPlGvZfDOq2dj+zrqVncyMLjUbie3tY1RmMshCYUYHWvGq99+E2rarp3w3tIdC0mLVLq41Cf93LciEIqqhJyQfXpXfX+FepwYL+L8iH4haVJc+GNV0ieMi6sbGy1iFT1wqfZ5h9AEBrwivsXxDqN1Dp9lFf6XE+n6gBa6k5uQPsplKxqAMfOCz4J4wBmvkbVtOl0fWrzTbn/W2k7wvx1KsRn9Kzw0rpo0x0LSUinX0j8NbzQ7Twn4K/tK/mg1KRLlLK3Vn2TbpXDbgBtOMjG7pXzdX0f8P/Fh8PeAfB9jLYtLDqUV2FuBIB5ciO7BSuOQRnntTxKbirf1oycD/Efp/kZ/xst5YvDWryyRsqTapaNGxHDAQMDj8Qa8Ar3T4j+JL/xZ8FLfVr/TI9Pjn1CI26pceb5ibX5PAxyCMV4XVYdNQsycb/FPV5mmufhF4X08DNt9i1K9kH+1EZVX9ZavanMsMuu6LIsg1DWW0Z7CERsftCoibiCBjAwc/Sut+GXiX+x/BPgnTJbQvBqzXcQuA/8AqpFldlBXuCM89sV6Ndavb2t4YZYpSUC7pFQFUDHAyc5rgr4qGH1qaK7/ADv+h69CLlTjbsjwjUtNlTxFa6tACFfxrcWdxx94faEkT8ir/nU2kazY+Hte8N6lq83kWkOpa1vk2M2MhQOACeSQK9zOrW4vri1xJ5lvGZGOBggAHA5680w61EGt821zsuCgSTYNpLDIHWsHmVC1m+6/Tsbezl2PC5XuIPgJf6TdRPFJbaZZ3BjcYI8y/lI4/wB0KfxFeOV9heIYU8YeD9U0uCCaP7VbOsUsqgIXB+XnP94Cvj+WN4ZXimRkkRirKwwVI6givQweIhXi5w6s8fMISjUTfY+gPhJeaRB4B0WbULuaK5i1Wa3tY43cLJPIowjhRjkHI3cd6n+Hutw3PxEkj8PwXFpaahbS3GraVIGK6fdK+AQSAAW9B6+wx5N8P/iNqXgG9mNtEt3ZXGDPayNtBI6Mp/hPbofp0x2/iP8AaDub3S5Lbw7pRsJ5lKtdSyh2T3UADn3P5UTpT5mkr3NaOKpxpJSeqPNPG0qT+PtflhYPG+pXBVgeCPMbmtj4RAt8WNDA5/euf/IT1xhJJyeSa9N+B9gIvEt54kukf7JpFueVXJaST5Ao/At+ldFVqFJt9jz6XvVk/M9J1jw5dWd1qVrY6RcT6UmqWdzFbRpuV18tvO25684B/Crl+blNR0u+0vwzqENtDaXNuLVIFVoy3TIBwASc11kfie0corQXMUpmMLRSIAyMF3c89MVDD4wsJbaWZ4LqEJEJlWSMZkUttBXBOeSBXl/XY6X/AK0PcvHueR/GDT59K+FfhayvF2TxTESLnO0lCcfrXiVe9fHvUE1LwfpUqRSwlL943jmXDKwTkV4LXpYaXPT5u9zx8X/Fdj6O0m2v4vCfhfUbTTri+ibQntCtsoZkd1G0kenvVm/0rX49J0zSxpDvd2sNs2n3tuB/o0gI80SNnp+GPrWv4O16DSPh34cimt7mZn01ZP3CBtqqBknJFdCfFFj9ujt1Sd0cxqZ1T92pkGUBOc8j2rz3jIwlyu2jPWhy8q1NmisrTfENrqd4beCOdMqzxySJhZVVtpKnPrWrXNGSkro2TT2CiiiqGFFFFABRRRQAUUUUAFFFFABRRRQAUUUUAFFFFABRRRQAUUUUAFFFFABRRRQAVV1LTrXV9LuNP1CITW1zGY5EPcH+vvVqigNz5K+IHw21TwPqDsyPc6U7/uLxRxjsr4+636Ht7cZX3LLFHPC0U8ayRuMMjrkMPQg1xmofB/wPqMxlk0NIHJyfs0rxD/vlTj9K9CGLVrTR5dTAu96bPk2vUPhb8J7zxNfQatrsD2+ixkOquMNd+gA/uerd+g9R7VpHwt8GaJMs1nocDzKcrJcM0xB9QHJA/AV1wGBgVNTFXVoDpYGzvUYiqEUKoCqBgADgCuG+NP8AySLWv+2H/o+Ou6qvf6fZ6rYyWepWsV1bSY3wzIGVsEEZB9wD+FccJcskz0Jx5oOPc+H69n8Af2f/AMK80r+1tfutAg/tG6/0u1uRCxOxMLuIPB9PavX/APhX3hD/AKFnSv8AwET/AAp4tPDGkbNITTrOCLd5giW1HlozA8njAJ2n64rrqYqDXY4qGFdGfM2YnxcuVf4P6rdWkuVZbeSKRD1HnRkEGvHfjvof9l/EI30a4i1OBZsgcb1+Rh+gP/Aq+g11nRr2GK0YK8cziJIZYCAeAy/KR0xgg9Kp37eFfEscL6pZ22oLEMxG4tt+ze4TjI4ywA/CuejioQa17/ob16arQ5Uz48r2/QcweFfhzctiWNl1GDynzhWbzMOPcYxznrXocWg/D2dYmi0DS2EpAX/QV6livp6itS0vvDNpoim1t4YLGywY4halRHvJwVXHQknke9a1MbTklb+tDDD0PZS5nJbHh2q/Zf8AhnOx+zapNeyf2hF50MkocWrbZPkUY+UYwcc9a8qr7E1BPCs0c2l6hp9rJDGfOeJrTMZYJuz0wW2kn1rN/sDwB+63+G7BPOPy79N24GQNxyvC5YDJ45qoY2nG9+5NfD+1nzKSOD8IsJNA+FlvH803228l2Ac7FaTLfQZr0vWFf+0byQP+6RYDJHj/AFg39M9quQXGg6HIunWtvFZi1VgixW5VIwwLlQQMDOCcd6s/2xYtprXzJKINypl7dgz5I24BGSOR0rycfCOLjyKVrX/X/M9GhNUkk+i/IxWlb+0JJjGwSZ7lPMOMMNuAB/3xVmxuoJLvT4p5URba2QqrHG6RlGPrgfzq82uaakbGTcgjOGV4WBU7DJ0I/ugmo38QaOipJuLBgGBSBmIG0Nngdl59q82GCcJc3tFvd3Xp591c3eIg1Yy7ecJ4bkCXu6VWVhCMZjxKOfXuK80+Kvwym1i7u/Evha2aSbzXW+skHzMy8GRB3zxkdc88817E2uaPHJMhdR5almYRHa2MEgHGGPK8D1FXrO5t723E9sPlLEHKFWDA4IIPIORXbgadTCzXLNOySt6X833McR7PERcX6nxAwKsVYEEHBB7UlfV2qeH/AAv4rvkbXPDULNNI0S3aPsdmHqUwfzrCtPhx4Ii+zTweGXunmR3Ecl7IQoUkHjOD0r01nmDcb3f3Py8vNfeeY8rr3srHhPhfwlq3i7UxaaRblguDNO/EcC/3mbt9Op7V75baXa+FvDM3h3TMPaR2KXT3JHN1I8keZD6DHAHpXYWN3aWNrbWOg6PGsEkPmLDDtiVRnB4xjtU9zq8cAuFksFL26xKULDndzt6djXDi8zo14WUrR9H2b3t21Oull8qa82c3NNHda7Jc27iSCS/wki9GxAc4NZ6pJFpY8+Tzt2nQyo23HlIJxleOo75rtF1iNY9klj5Usc6xNESPk3ZwQQKSPW4GMyi0UNDMtvjI5DEjPTpx0rgdfDN6z3v0fz/Jm31WbPIfjbNHceFLaaB1kjfWZSrqchh5Y6V4hX2Hqcej6vp6Jqui2t5DDeGCOKZFZVPTcARxWWnhvwe16I/+EP00W7TmBZ/s0fL+mMdPevXoZrhqUFBvX0fU5K2X1ak3JGLo0U0vgjw2LefyWGgyMx2htyhRlfbPrWgk0bTeSoEck9zYSRQ55K+WvT1A9a6bSb61/wBGs7XTFtrMq0dqyAbdq9RtH3RW0IYwysI03KMKdoyB6CuOLp4purSlpfs+3+Tv5nQ6EoWT/rocv4av4v7Yks9PZms5Y3nEMgG+1ffhkOOgPUCurpqxojMyIqs3LEDBP1p1ddOLjGzLirKwUUUVZQUUUUAFFFFABRRRQAUUUUAFFFFABRRRQAUUUUAFFFFABRRRQAUUUUAFFFFABXI+MvHn/CMX9lpenaTca1q18rPFZwNt+RerE4OOh7dj0rrq821r/k4vw7/2Cpf/AGpWlNJvUyqyajp1aL1v8V9Ik8AXPiae2uIDazfZpbFseYJ+MJ+uc+meMjFL4Z+JTazql5pWsaDdaJqdvbG7S2nfd5sY7g7Rg89Mevoa5P4m2Hhux+Hd3/wiz27CXW43vPIuTLiY53Zyx2n24+lX9Z/5OBk/7F2T/wBmrbkg1dLv+hz+0qKSTfb8bl+x+MNrffDnUvFUelOrafcJDJZm4GTuZAG3benz+n8JrQ8Q/Ed9KvtM0zR9Cn1jVdQtRdi0imCeXHjOS2D6Ht2+leA2zyaL8ObyKRj9m8Q2ivHn/nvBdgFR/wAAOfxr2bxN4d1iBdB8b+E1FxqemWCRT2Tf8vMG3JA9xubjvxjkAG5UoRl9/wDX3mcK1Scfkv6+4uXfxctIvh/beJ7TSppzLeCyksmk2PFLgkjODnoO3cdOlO/4WZqlt4d1bVtZ8G32mR6fHG6rcS488s4XAJQYxnPeuZ+JPie08WfCHSNX0ePbv1WJTbtgGOQK+UP49+4INavjS98R33wT8QyeLtKg0y7Vo1jiglEgZPMj+bIY85yPwqVCOl1u+5bqT1tLZX28jurvxEtr4Hk8Rm2LKlh9t8jfgkbN+3dj8M4rl7rxtYf2f4c1OXSGkPiqaG2KGb/UZOA33eSN56Yq3q3/ACQm5/7F/wD9oV5La3viKe0+HFvq2lQW2lRalb/YrpJQzT/OvVQxI49hUQpRmte/6FVasotLy/U7bxH4303R/EF7bad4bv8AVoNGaI317DMVW1KqAuBg5wBzkjkHtVvX/EejeDvA2m67b2cuqWmoSxrCBL5TKhLTLng8gjBFYEf/AB5fGD/ro38pKq+LLZb34G+BLWQkJPeW0bEdQGRx/WhYejzL3f6tcyc5Wb8n+djuE1LRoPG+leH7GwkkXULIahDdC4OFA3Mo245ztz171lz+LNKsfHGn+Cb3TJJJp4beGa5+0YCvsJUbMf7fr39q5XwFezS/Fbw3p16f9M0bT7nTZx6GNpQv/jpWsHxNq1n/AMJ1rfiBrmL7dZeIrYQxlvnaKEOrEDuMrHTWEp81rdBOs+XmXf8ACx6Z4j8RJoV9b6RHod5r+s3kC3L2du5j8lBD5TEkAnnDcY/plw+IekJ4S0XxJZ2V1cme/GmGKWcK8BYElWOCGA2gj6g8GnzFv+GjlMQVm/4R8lQTgE+Ycc1z/juy0Cw8FaTF4V+yGyPiiFmNrdtcAyGNt2SScHpxn09aiFGkuWNtS5SkuZp/1obfjDxxaaX4k1GwsfDt7rkloiXOoyQy7EtV8vAPCnPysSc4HPtw7WviJouj+G/DDiC5vdN1p9yTSThHthGydcDnaT0/2etZsX/I5fFf/sHL/wCiGridR0ltd+H/AMNtLjO17tr6JD6MZBj9cVpGhSbV16/NXJlUmrtef52PW7nVLXUfG+s+F4rCQ3dvp/2wXRmz5jmMRgbcej+tY1p4q0mf4h3ngyy0yRbmJJo4rs3GVZxCcjZjjjI69qxfhRrLa78Up72Ynzx4fjhn3dRJG0SNn8Vz+NcjoGr2Z8d6R4hW6i+23fiW4EsYb5xBLsCsR6fM9T9Vp3d10/ETq3Skur/A9ch1Cxl8W3vhR9JlknstNN60qz58xnEasoXHB5GDntU/iLxtdeCvCun3d5pc2oXF1efZUi3iKRs7irEYPzEKOPU1kWpkH7Q2v+S/lyf2GgV8Z2ndFzjvVb4m3ct74a8KTXJVpf8AhII0ZlGA21pFzj3xWMacFWjFLdGzk1GTW+v5mn4Z8X2Or3N3HqFhd6FdaKrXl1Y3vOIyuTIDgHjg4I7isjSfiJaajqGl2cuhalo9jqDPb6ZqkkgYSsTjDLjAyTjgnrUHiD/kp3j7/sU5f/QFrJu/+RJ+FP8A2Eov/RgpLL8K0/c3/DRbfcvuG8TWX2tvx1t+p1GsfEBdA1q6sdK8O3WrNodqo1G7t5/LW3U/McAg7vU5x0Poav8Aifxhp+leEIvFMdhLqVtq0tusMSy+W2ChIzweQVIx71neKrPU/h74wvPGulW39oaNqKqur2Y+9HjjzF9R/ic8HIb8ZtSt9R+GOkalpx8+CfULeaHbxvBRyB7GksFhmoQUPd/4FtfvKlXqxU25a/8AB6FvR/G1lrd3qVvrGmXnh7ULFBqVzFeDduhQcsOB0B9O/eqOi/ETT9U1/T4b7w3f6VZaxPiwv5ZcrcOHyAVxxljjgnqO3NZ95aa9r1x4t8X6zokuiWy+HJ7KG3nfdJIdpJboMDg9u4681Ru/+Rb+EX/YQh/9GJVf2fhG23BXf4aNkfWayXxbfjqkd1pXiSy1SbxLDJZSWg8O3jy3CGbd52A5Djgbc7M4rNb4g2EfgjRtZTQ7qS81W9drDTIptzyyKxXJbbwMgdAeorl/Gl7/AMIz4w+IMIOxNW0aKVB/eLMkJ/V3P51panp39lXXwksiNrRPhx/tFYi36k01gcMteRa/5X/MbxFXVX2/zt+R0nhTx7Y3Gk61dXVlcaQ+jbn1DT523tFwSChwM52kYIHP6s8O/FZtX1vTbLVfDt1pNvrCs2m3UkwdZ8eowNvb16jsc1keG9Kg134ifErS7vcIbwRQuV6gEMMj3HWrfgbWdR8I65beAfFsSl1RhpGooPluIxzsPoQB+gHoTcaNKnFxgvl206B7WpJpyflfvr1PUKKKKxOsKKKKACiiigAooooAKKKKACiiigAooooAKKKKACiiigAooooAKKKKACiiigAooooAK4Txv4R12+8TaZ4n8IXdrFqlhE8BivAfLkRs+gPI3H/Hjnu6858beJ/Flt8QdN8N+ETYK95ZtPm8QkZUvnkey+laU782hlW5eX3vwKMPwkvJPhrf6Ne6lEdZvr3+0HuFU+Us3GF6ZxjPOOp6cVb8OeCPE8vii98SeM72ylv2sGsreK0BCgH+Jjge/HPU9MAV2Xhka+NFUeLGtG1He242efL29uvevNtb+I/i83mv6noFtpw0Tw7dfZriK43GWchtrEEdOee3BHWtYyqTbSsYSjSglJpjb74P6re/CXS/D5nsRq2n3Ukyy+Y3llHZsrnbnoVPTqtb+ueEvFVrrGma34Pv7QXlvYLZXNpeM/kyAD7y475+nQe4qPxF461u9u/Dek+C4LWK+16z+3Ca+yUhj2bgOO/B7Hp054zR8Ttbb4Va7qstvbQ65ot4tpLtUtE58xFLAZ9GI69Rn2qv3js/61J/cxulfb8iO5+E2tJ8MYdEtL2zk1Z9WGp3EsjMsW7aVwuFJ/u9h3rS1Dw18QfEXg/WtH8SXmjSPdxRi1NuXUKwkVm3Hb0wPeqz/E/UB8DF8VD7P/azS+Rt2fu9/m4+7n+4M9aW1+Iety6N4Dun+zeZr140F5iI42iTb8vPBx9aP3m7tuH7nZX2/Db9SxYeGviDN4Z1DQtevNFeyk0mSztRblwwk2hULEr0xnP8qdP8PdXl0HwNZLNaeb4fu4p7smRsMqsCdny8njvinS+OtXXXvHlmPs/laDYG4s/3fO7yy3zc8jP0rCj+LOr3Pwotddh+yjUxqq2NyDGdm0gsCFzx8u38jRao9Vb/AIdA3SWjv/wzLXif4e+KI9W8QP4c1TToNI8RENffbMhoeu7BweDk/njtmtLxN4MFz4G8L6XpWpWXkaTeQSNcXM2xZVjVg2CMjcTzj681auvFmoP8QvEWgSJbSWNjoxvIleLJL4U/NzyPmPFcPp3jLxFc+H9Dv/FOl6TP4Z1e8+yRi1QxywOWddwAOAcqx75HpmqjzOzf9aCl7NNrv/n/AJnWf8IV/ZvxuXxXHfWEVndQkmCSbbK0hj2ZVcYIJwc57msD/hVMQ8B6rpmrTaL/AMJTeXZuIrppeYwWQ7dxXcAQG7fxVb+Lfiu68GTabFplnY3Vxd+a8jXduJSsaBFXHp/EaufEDxDNpXh7+2tJtLKae9vLaOJruASKEeHPH4gU481ou/8ASCSp3kmtv1E8ReGdfs9b0fXtB1nSrbXYNMSxu4LyT5H45ZSRk/MT1A6D3FU7r4ZXOmfDvSNIOq2AuotZTUrqe4lMcbHawKoccnG3rjPJ46Vc0LV9Sn8XX2heONI0xtWsdON1a3NqpMbR9NpU9cE8cDGD9aoeDNU8ceMINJ1G6i8NtpMk20xSQ4lESOFk2LyBwP5UapLXYPcb2ev/AALlzxh4N8QQeIdX1XwxrGl2tl4ht1t70X77dny7cocHtn8zx0qy3w/ktJPAFtp+oWkkWhSSSytLJtafcVYmNQDnkN34GKzNS8QeJ9W17XtO8IaZpc2n+G2VGs7uEySXJYncFHYZVsAY4A/DqIITFrPhTFo1i8kNxJ9klOfs7tHkpn0DE0tbWv3/AC/yGlBttL+r9PmYej+BbjRPHvibWdMv9O+zatbTw2KeeQ6zuVbBGMABgehJxjisyT4RhPAenaRYPpCeLLO6FxLc+ZgsAzELkLuxtZe3amW2sfEV/HH/AAjQt/DYvYIftxZYDsCkgEg/3uR2q/4g8R+Lj8Tda03wnaaOx021S5Z7qHEjqY1JG8Hk5OO3FP3r7kfu7bPt9/8AwxPr3h7xSvxF1DxR4T1PQole1S1mF5MT5eNuQQFIHzKO9WvHHhzWde8J+H7EX+j2+uWt3HdyCSUxxSOA2dgAycsR29aZ4X120v8Aw+3iaSyjii1LT7i4vLY/NGJbd+WwexyT7VQ+GfiqX4gw6ifEtjYtd2M1s8TRwbCUYnrnORx9MGk4tO/b/hi/cfu/zf8ADmlovgy8TUta1Dx7rNi+q67ZGwEdq2xUiI2nbuwSeB27d81laP8ADHxWdS0Gy8QapYSaH4euPPtfs6nzZSG3KDkcdMdfz61j3njTxVdQ65rk+k6HqGjaRftaTpLDtmKBwBhvow5/Su9PjG7b4keHNFsgn9l6npZuz5ikyfdcr82f9kUpc6Wn9aCj7KXf/O7/AMznvE3h7xDH4g8R23hrX9JFlraxw3ttqUzB7VpQVGzr9/LY9c4AyM0/VvDEWrfCPSNL0TV9PNnpc8Uz3t1KYkZU3iRjkHaNx4zxjvWNqXj/AMQXEOo+LINH0eXw5aaklrJBNHm4lKMNshb1G4YP8JPQ4Jrqbe9sU+J3/CNWukabFo15ooupVW0VXkyTwxHUY7Gnqkr9P0GvZyb8/wBewzWLyFvG3iDS7ve1trMVjphZDkxiaO4AYfjisDw54M1i91jw7a6x4k0a60jw/J9psls5QZpgH+XIxwAybT9COTzVR/iHr72lv4yutH0dvDcmorbpAY83K7Cdsm7+8OcH17AHNb2o+IrTTvjjp/hq40nSv7PeNBDIbRfMikYMy7W7fP8Aq2ap3Ssu35KwOVObTf8AV9vkc74i8NzfESHRNdfVdLsWW3KX8dzdeWwi+0sEIGDwTkDOOcCug8WPD4l/s270jWLKw1nSL65uLQ3ZxA8aTiEhm6DJWPGeufxGx4Bv4fEkHiBNW07Tlh0/UntIxHbKo8qNt6hvXDfN9ea5b4ceN4vE+peIRrWi6Z5f2Y3CiGzVGmj8zDByfvclevcUXu3pt+o/3f8A4F+ht+FPA13eaT4quNa1q2n1XXXMU8unPlLV0zgAjHzAsMj2x61FpHgLxhd+IfD0vi+/06Sw8OA/ZTa7jLOcAKWJA/urk+3Q5Jqzo/jSXTP+E7Q2NrHZeG3zaW9rCIg2d5w2OOSo5x60nhDxL49vb7RrzWbKyvdG1mJpN9ihDWQxld5PGDkcc9+eOc3z6v8Arb/IEqWi1/p9fmemUUUVyHaFFFFABRRRQAUUUUAFFFFABRRRQAUUUUAFFFFABRRRQAUUUUAFFFFABRRRQAUUUUAFeQeP7LVtQ+OGg2/h/Ul0y+bTHKXLRhwoBkJGD6jIr1+uJ8YfDo+KfEVprNtr17pF1a2/kI9n8rYyxJ3Agj7xFa0pKMtTGtFyjZd0dXpUF5baRawandC7vI4lWe4C7RK4HLYHTJry/wAD6pYaLafELUdYQyWVvrkzSqED5G8joevJFeieGdEuPD+irY3erXeryK7N9pvHLSEHtkk8CuP1z4O2Wr61e3UGt6hYWOpSia/0+Bv3c75zn2555B5NVBxu1Jk1IztFxWqKdzeW2o/GzwTe2C7bW50aSWFSu3CNG5UY7cEcVxM//JLfiR/2HF/9HpXq/ij4c2WvxaY+m39zol7pUfk2l1ZnDJHjGzqDjHuOp9arJ8KtNh+Hd74VhvbgfbpVnub1wGkkkDq2cf8AAQMf1rSNSCS+X5mMqVRt6d/xVjxmaF0sZ/A3zbIr+TVgvpELQyAfTFdLYf8AIs/CX/sJv/6OFejzfDPT5vEE2rG7kE0uknTSuwYGU2eZ9dvGKjufhbYXPgXTPDx1C5im0qQy2moRYWSN9xbOPx/QVTrQdv66MiOHmr/11Rxs/wDyN3xa/wCwS3/og153fwvonhvSrVVP2XXEtL9D2WWIvG4+pDAn6iveNF+GVppGg65ZzandX1/rkLw3eoXHLkFSowPbcTyTn8qr6r8JtP1bwroWjS38yNorfurkRgs6nqCO2SF/KiNaEX5afkE8POSv11/F/wCRiXP/ACWrxj/2LZ/9Bjrl2/5IL4E/7D4/9G3FetSeB4JPGGra+byQSanp5sWh2DCDCjcD3Py1x+mfCzTNBvLY6jrmqara6PKk8GnyNtgjdm4bbkjqSSBjPfNYyxNGlHmnK1v0TNHQqSk1Fb3/ABaOY+Luq2knxKvbe8inlW20J4Ilhj37ZnDMrN6DDDJqz4kvF1H4B+EboHLfbbWBj6mISR/+y16FY6Dptl4s1vX5rqa4l1lTbvG0YAiWJMMAe/Cj8qx5vhnYt8N9N8NNrN0tv9uW5t7kQjeCwYhcZ4+8TmpjjMO0kpbW/r8UEsPVvJ23v/wCK9/5L9qP/YtN/wChisj4MWevw+HtOvW1z/iTSmdI9NW13EPuIyZADj5ueTXSeGfCmn6BeXt9NqWoavf3trJHNqF8+50iTgqo5J5A6nsKzfDvw6Ph3VNNisvGmti2iljnWyUlIXBO7YyhsYbBzx3qFjsLJOKmui9dOn3l/V6ykpcvfr6FXxDZ32jXl1458J6jZTarYL5Wv2EEu+KYLwSf7rADJHGMHHIOdpbuzt4PDXiO1Wc6XL5lw2QWaHzVGFP0OR+FUde+H+n6xqF9qFpruo6Pb6vva/s7cBkufLzuPUYJ6855J9a7ex/4kml6dY2dvFHZKEgt13EsIwnG734FS8xw8Umnf07NaX+/QuOHqczurf53/q5xmlzLN+0NcTjIV/DqOM9gWQ1yniu+8Q2XxS8Y33hg26mLSY5Lrz1ywh8qPJQdNw68+lekW+lWa+NpfF63MhuZtIMZtinyBQwJOeucrjFMg8PaZN4s1XXprqZjrlv/AGdLbNGAqYVQefcL+tEMfhnJWktl+hMsNVcbW6s5OVbLQv2ZEns5DI0unmMO3B3XEg8xfwJI/wCA1j/CPUrNviT9ktYp4YrjRLdHWZNhaaFYwWAzyDtY5rs7j4cWv/CtbHwlc6tdrai9DJIYQHOWZthGeBkk5rXm0Kx1T4haV4hhupYLrT4ZrYQCMFJUG5eT2xvyK1eLoK8HLV3/AEsR9Xqtxlba3/BPMYf+SRfEf/sMv/6Mjrfsv+SueAv+xcH/AKLerF18ILEancxXfiHVpLLULiS9m02E7I5mB3YPOPQZxnjtXSSaJp03jTTPEnmzW0mmWq2a2YiG0CRTjntjf+lKpjMPFuLlrr+X9MIYeq7O3b8zifAOrWWhfC/VNS1eRhYQ61MJo1t1m8zcqKvB9GIP4VpxNv8Ajzat5hlz4ZB3lAu7k84HAz6VDe/C/Rrqaa9Gq6rDol1cNeTaRGf3TSK2DznABPtnHQ8V1y+HrQ+O5fE6TOtxZ6aLRrMIPLAI3jDfp0qXjcNJ+7LdX+9XX4JlRoVkkmtmjxu5/wCTZLD/ALC5/m9a/wAQ9Nmvvixrt1Zf8fmlaLFqNsfR4pY2J/753Vvr8K9EW6Ex1bUm0aEjUV0Qt+6Vj0Gc4x26Zx3rq7bQ9PfxzJ4oluJGl1Cxawe0aMbAFILZP/AMfjVf2hhub3Z+f3tL89CFhKrjaS7L7k9TgPAmuKnww8f6zFlBLdXMsWeoLx/L+rCsD4YX9j/wnvh6xghniS60eWxufNj2iRy0kpKnuD8ozXe2fw80nT/Al94Zt9Wuxb61Mk4mMI3RqGQAdemVAz71tX/hfT72/wDDt5Fc3EB8MyNBH5cQYSqqrkN6DCYz70fXsK7pSWv+WgLDVvdbW3+epzvhE2Y8W/Eoas9umnvexpdm5cInlt5oOSenWl8N3N58OfFumeHGvBqXhbXCzaTcbtzQMcHbkdVO4ex3AjHIrpNK8HaSb7xL5s8t1F4mRZ54XQKI0O8AA+vzfhgVS0D4TQ6Rrmn39/r1/qsOlAjTrW4xst8/jzjjoB0HpirjWpVE2ndf8Ar2VSNtNf8Ag/5HoVFFFYHWFFFFABRRRQAUUUUAFFFFABRRRQAUUUUAFFFFABRRRQAUUUUAFFFFABRRRQAUUUUAFFFFABRRRQAUUUUAFFFFABRRRQAVzmsxTJcXmLeV0uFi2uibgu1snOOldHRXLisOsRT5L2/4Zr8mXCfI7nMG0ujK8P2aX929y+/b8rB1IXB7nnpSG1U6RbQrpt0PLmja4Qofn+UhiOf8OorqKz/EF3NYeGtTu7Vtk1vaSyxsRnDKhIOD7iuNZXBtrm38l5L9Pma+3fYxDpdxNAqy28wVLeYxLzlecop/wqU22oSXC3Rg+VZoCVKkOdqgHA9PmavNrT4keLNF0+2u9ZvLXVE1PRpr62X7MIjBInQHbjcPX+lSTeNPG2lWd9a3mrQXl1N4fj1u2nS0RDb/ALwBo8Yww27uSM9K2WRRW0+34K3boL6w+x6ALS7lt1iFpMpgjucllwG352getWIrfNvZR21jcQmOdWl8xTydhBPXpXHa/wDEXVbO4FxprxvbxeGF1R42jBDTSOqJk9cDdnAIzV7wP4h8Rnxk2geJdRh1P7RpEeqRTJbrEYtzBTHheo+br7Uo5MoLm5u3bpb/ACQOu30NmPTrqCy2Q28oa4tAjggnDeYB+HBJxVhre6iiuoLuyM0Uk+9jApOMrwyZ9CK8+13x14t0vVvEup2+pW76XoWoQwNYSWy5lRzjhxyCKfN488VLqlxraX1uNGt/Ef8AYp0z7MMsgxmTzOu7B6dM/lTjkcYpcs+lvLba1utweIb3R6Rcrd/2RprzxSSzxTxvKqDc2Bn9aoLZus8M15YXEsbNK+xFJZctkZwa4Kw+Jmvf8V7Fd3KvLpYf+zP3KDZ+9aIdB83JTrnpTNG8YeMvEsHhC0stcisrrV7e8kuLhrOOQExSuF+XAx8qgcVpUybnd5S2tvrtZ3emuwlXtsj1TUzPHeWt3BbyyhY5Fwi5KsQMZFUJLe9e7ZJrZzJcSW8hkUfIu0Ddk9ua4rxFrXjfT/EzaLZeIrcSWHh9tTuJXsU23DpIwIx/DkYHHpVTxl8SvEdt4N8L6hojxW15qFpJd3iiJXUKgXOAwOASxqqmVOtO/Pu7/hbt1Qo1uVbHfiHUG0uTTktnUIku9mXAclsrtPerlpHNKmpztBJEJ0VUSRcMcJjp9a4vXvH+o6d8W/D+mwTr/Ymo2UUksflqTulaREbdjI+bZ3x+dYum+N/GHiPTfDljp+qwWN9eWF1fXN41qj7/AC5XVUC4wB8nJx7/AFmnlLi4yc9Ev0aX3Jv5g61+h3cNjdfZHitrOWFZYoo5BIpAaQNktj0xT5LKcSKt9ZSTxrdSuywoSCGUYx7Zqx4A8QXHijwHpmsXqotxcRsJAgwCyuyEgds7c/jXRVxvJ4R93memnS2jvt6l/WHvY5OSw1N7TmL5obaNfmBLEh92Fx34ANW4zeLcXNjHCym4lllZmHy7GXjn1zXQ0wQRCczCNfNIwX284+v4U1lig04TfS/pqHtr7ox9Fin+0h5beSFYrVID5i4ywJzj2rboorvw9BUKfIncynLmdwoooroICiiigAooooAKKKKACiiigAooooAKKKKACiiigAooooAKKKKACiiigAooooAKKKKACiiigAooooAKKKKACiiigAooooAKKKKACsnxZ/yJmtf9g+f/ANFtWtSMqupV1DKwwQRkEU07O4Hh2neBLYfBebxAs+oahqUuissMc829LdDyyxLjgYB4570/QpbTxj4rWLSZPtUEfggWFw6qcRysSNhz35/n6V7Ld3VrpGmvcSgRW0C8hF+6M44ArIg8R6DaQbrSJojLKUaKG1KuXAzyoGenOa6lUnJNpXIbS3Z4f4ZNx4g+HPi+9WJ5GtNItLGIAZO2PLP+W0Gu38B6naa98VUvtJl+02tt4XhtZpVUgJL5inYc98A/ka72HXtFtLmO0hj+zvPsLBbcqFL/AHQ/HBPvT9L1jRXuprTTVWEjc52QeWkm04Yg4w2DTnOTT90OaPc830XwXY+LPiJ4wfVbu++zWupxObKKfbBOcEjzFx82Meorm57uFYL7w0WP9sSeOftCWm07jEcYfpjHHWvaYfEujDTTqduG8qacQkxwHe8mOAQBk0yXxFoEfk6kVDzShlWRLYmVVX72eMgDvTUql9Yv/hhc0e54a1nK3i+BIlzFrHiC6sbj/cju4Zv6H9ah0mPQZdM8AJ4sm8nSza3/AJr72TB8+TbyvPXFe9HXtAj1FLbagkLoyyC3+QNIAVO7GAWBHNRDWPDsySq9ovk2gfLvZ/u0wfmAOMdew61XtJ2+F/1cOaPc8r8U6TpHifxlImnXk/8AZ9v4Oaa0kt5SN4jkYKGzyy+oPWs+a71fxLDZx6dpMeotB4Q8iZVlWBbcuSPMA6EgIvyjH4V7ppNzpepxPLY26IYh5Lq8GxkHXaQR0Oc+lXYrS2gz5FvFHkbTsQDI9OKz9s46NbFLXVHz9sk8SW8EtuSbq38DxTROOokt7rPHuTGR+NM8KanaaBH4Q1PV5fs1lJol9AszKSpk8+U7eO/I/MV9CR2drD/qraFMLs+WMD5c5x9M84pr6fZy2628lpA8KHKxNECoPqBjFH1hNWtoOxyfwggltvhPoaTo0bGORwGGPlaV2U/iCD+NdpQAAMAYAormlLmk5dxhRRRUgFFFFABRRRQAUUUUAFFFFABRRRQAUUUUAFFFFABRRRQAUUUUAFFFFABRRRQAUUUUAFFFFABRRRQAUUUUAFFFFABRRRQAUUUUAFFFFABRRRQAUUUUAYfjP/kTtR/65j/0IVz15pt/Z6xp93cXltBeXl0z+YqExxgRbRwxGeK7me3huoGhuY1licYZHGQfwrnLvV9O1DVr7TL3TI7hdOhaZHlwwYqqkgAjg/MK6qM2lZLvcxqRV7sqX13b2XiJbmKaK6Mr28F/AyDDsR+7lT3HtVCz1KytPCMaPHuvltrwxuMfuvnIwecjORVyHWLWSIXa+GY1ubO2S5iG9OICCQwbHGMdOvNPjv45poxD4Uhe41KEzsvmxjfHkHJOO5IOK21Ss1+K6f1+hn1umY1lLHbrFaBJII4dXs5NsyGMjKYJIPTlDRDLGt5eSM6iOSPUdjE8NyOh710f26y1TWpLa50FZYjP9nkuWCviVVzgjGcDJAPvVJ9d0e50G+lfQ4Xg0qRVjgIXDBn2hhxxmq5m/s/l10FypdTEhEytuJX7Io0z7RHjDt+7GMHtz1rV03yT4c1VNVvkFg0kwMCR5kjPmffznJ+mK0LjXNMNhqN4NLjmEf2ZiOMzl1Up2/h3fpUUmqaHZxpef2NCPtVg107Ki5IJAKHjnJbk0nKUl8Pbt2Q0kuppeF7t54ry3uPJlubWURSXMQGLgbRtYn1x1rerH8OyxtaTQx6UNLaGT5oVwVbIBDBhweK2K4qnxs6IfCFFFFZlBRRRQAUUUUAFFFFABRRRQAUUUUAFFFFABRRRQAUUUUAFFFFABRRRQAUUUUAFFFFABRRRQAUUUUAFFFFABRRRQAUUUUAFFFFABRRRQAUUUUAFFFFABRRRQAUVT1e9fTdJuLyOMStCu7YTjIzz+lY+qeKnsFuGhtlmWK4WJfmxuHl72P4VnKpGG5Lko7nSV5tuuvtzXr2pS3u3v1WbdkvuU7Rt6jGwfWuzuNTvYdctbQW8D290TscSHeFC5LEYxjt17isr/hM3/sie9NmMxXKx7A/VGGQ35VpDFQpXuZzcXuzJ0q3ktbC/jdpJjPoKSq0vJT5WGxfb2qS5e3gu/D8l/dXNnEulqDJblg27C/KcAnFbUviG/aSP7HaW8kct29qjPKRllLYPA6EChvEN+lhe3zWdv9ntpGiXEp3MwcL0x0/GtPrsW72/q3oRaNrXMqbVRa+KJp9OimilfzBd25UlZI1j3JOOMD096xo4bq106W3uLQw/aLG1kHzbvM2zryfQ/N0rq38VzQXFz9os0MEb3CRsknzMYuTkY4zSf8JPe7hamyhF6ZljA80+Xho945xnOOMetCx1NbLt+Amovqc3b211aXlxp8Vsbh11WIRxltoeONWZeT04C07T3aGGBLuxe5Frp9zBLbjqwEvTP0P6V6JbSvPaxSyxNC7oGaNuqHHIqWt/rN1sWqXmc94PuXlsbmFJZLiyt5tlpPIpDPHgHHPXHTNdDRRXNOXNK5rFWVgoooqSgooooAKKKKACiiigAooooAKKKKACiiigAooooAKKKKACiiigAooooAKKKKACiiigAooooAKKKKACiiigAooooAKKKKACiiigAooooAKKKKACiiigAooooArajb/a9LurYDJmhdB9SCK5CPw/rFxp0MckSQysLh5jJhhllCKOD1Kg89queM9S1uLUNI0rw5cxWtzf/aG82SISZMUW5UweAGOAT1ArHj8batbePL+z1Mwrp9vp0jeWij5bmKGGWQbupG2Uj8KUsN7XXy/UiUVJ6mzax6vHdSTT6ZK0osUt4XEqYQhMt37tx+FVbbw7qUMkUFxEk0LG1LsmFChMqwIJ5OCOe9czpHifxdqml6IZtZjtbu41VtOuwtkjf8smmDDPQ7dox+NUJ/id4itriASTxeVcWrhW8lfln+2zov8A5CgYY9eetP6i297/ANehPIup32maLf2tjpsM0RL2+otLIdw+5hgG698j3qu2jXf2HVYE0lxcXMrstx5iYdfNDAYz6c1zMPjzX2lEzalZst1cqFtBCBJboL/7Pgf3lZc8nkHpVjSPGWr6l4wtdOutaSziYSssS2av9oKXk0YTdj5fkjAz+NL6lZb/ANW9A5Fsbs/hu+e4upILfbJdSXiuxcYKNzHxnjJ9Pxp8mm6nNb3ckulb0unQGAyL5qbItqupzgfMPyriNJ+JXiCfUtLWfULeWSeK0ZrE26gzrIkhlcMMFduwH05qeHxz4qbSA9xqUEaSpY3c9+tkD9iiuEkJBXOCqsiDceQGJ+h9Qt1/r7hckT1rT0uI9NtkvW3XCxKJTnOWxzViq2mtcvpVq1+8El00KGZ7ckxs+Bkrn+Enp7VZp2tobBRRRQAUUUUAFFFFABRRRQAUUUUAFFFFABRRRQAUUUUAFFFFABRRRQAUUUUAFFFFABRRRQAUUUUAFFFFABRRRQAUUUUAFFFFABRRRQAUUUUAFFFFABRRRQAUUUUAFFFFAHNeMPDH/CQR2k0WqnS57XzUE3lq4KSoUcYJGDg8HPB9a5u8+FmnOZ2h16WC5czrJI7FgIpYfJ2lC4UELt+bAJwK6nxaY1trRrgRmFZX3eb9zPlPjP44/GufTY+nahGRaC4aeDEUgzKPmh6nrs7fWs5YqdN8q6GUp2di3Y/D+w03UYJbHUpFt01FNSit5GMpysBiI3sxJBzuz2xjpWZP8MNNnsXtpdbUttjKP5a5QrdS3G7G7uJiv059qmhl2XGnsI2/0UmJmUfIhkeZWHsM7ce1Ej2VxpJO63Se202FApwGkZlQsx7kBQo/E1H12e5PtBh+G9rtuGHiIhQSdPPlJi1zc/aOef3n7xfbgEVc0rwNPousW15Y+IwsqW5S8SS1VjcK07zOR83yAmQgYzgY61HqKpcXca2gspgwg2+Uv7lji4zgDPfP41ViW2mjVJXdC0WXcLukWL7KgBPqu78OtN42psHtPIm074W2ttZW8Y1Zp442smDCEDcLff0O7+ISH6Y70W3wvuLPT5IbfxLcLOUit45Psy7Ps8aOixPHnEnEjEk9wpxxXW+HZI5dHVooo4h5jg+UcxsQxyy/7JPI+taldMa85K99zVaq5T0fTY9G0Oy0yB3kjs7dIFd/vMFUAE+/FXKKKh66lBRRRQAUUUUAFFFFABRRRQAUUUUAFFFFABRRRQAUUUUAFFFFABRRRQAUUUUAFFFFABRRRQAUUUUAFFFFABRRRQAUUUUAFFFFABRRRQAUUUUAFFFFABRRRQAUUUUAFFFFAAQCMEZHvSbVznaM/SlooATaPQflRsX+6PypaKAE2qOij8qNq+g6Y6UtFAAAAMAY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871864" y="980729"/>
            <a:ext cx="55446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pt-BR" sz="2000" b="1" dirty="0">
                <a:latin typeface="Times New Roman" pitchFamily="18" charset="0"/>
                <a:cs typeface="Times New Roman" pitchFamily="18" charset="0"/>
              </a:rPr>
              <a:t>Comitê dos Povos e Comunidades Tradicionais do Pampa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é um movimento político organizado, que reúne oito identidades socioculturais que, por meio dos seus usos e costumes, conservam a sociobiodiversidade do bioma. </a:t>
            </a:r>
          </a:p>
          <a:p>
            <a:endParaRPr lang="pt-BR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De forma intercultural, o Comitê vem construindo instrumentos de visibilidade e defesa de seus direitos, a exemplo do livro </a:t>
            </a:r>
            <a:r>
              <a:rPr lang="pt-BR" sz="2000" b="1" dirty="0">
                <a:latin typeface="Times New Roman" pitchFamily="18" charset="0"/>
                <a:cs typeface="Times New Roman" pitchFamily="18" charset="0"/>
              </a:rPr>
              <a:t>“Povos e Comunidades Tradicionais do Pampa”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https://capa.org.br/wp-content/uploads/2021/05/thumbnail_Feira-Quilombola.jpg"/>
          <p:cNvPicPr>
            <a:picLocks noChangeAspect="1" noChangeArrowheads="1"/>
          </p:cNvPicPr>
          <p:nvPr/>
        </p:nvPicPr>
        <p:blipFill>
          <a:blip r:embed="rId3" cstate="print"/>
          <a:srcRect l="3019" t="3018" r="4163"/>
          <a:stretch>
            <a:fillRect/>
          </a:stretch>
        </p:blipFill>
        <p:spPr bwMode="auto">
          <a:xfrm>
            <a:off x="8400256" y="4557329"/>
            <a:ext cx="2090292" cy="2184038"/>
          </a:xfrm>
          <a:prstGeom prst="rect">
            <a:avLst/>
          </a:prstGeom>
          <a:noFill/>
        </p:spPr>
      </p:pic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5663952" y="404664"/>
            <a:ext cx="3312368" cy="50405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Boas Práticas no Pampa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775520" y="4730368"/>
            <a:ext cx="6264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Existem diversas iniciativas comunitárias no Pampa, como a Feira </a:t>
            </a:r>
            <a:r>
              <a:rPr lang="pt-BR" sz="2000" dirty="0" err="1">
                <a:latin typeface="Times New Roman" pitchFamily="18" charset="0"/>
                <a:cs typeface="Times New Roman" pitchFamily="18" charset="0"/>
              </a:rPr>
              <a:t>Agroecológica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 Quilombola </a:t>
            </a:r>
            <a:r>
              <a:rPr lang="pt-BR" sz="2000" dirty="0" err="1">
                <a:latin typeface="Times New Roman" pitchFamily="18" charset="0"/>
                <a:cs typeface="Times New Roman" pitchFamily="18" charset="0"/>
              </a:rPr>
              <a:t>Akotirene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, dentre outras iniciativas de comercialização local e regional. Também há boas experiências de quintais </a:t>
            </a:r>
            <a:r>
              <a:rPr lang="pt-BR" sz="2000" dirty="0" err="1">
                <a:latin typeface="Times New Roman" pitchFamily="18" charset="0"/>
                <a:cs typeface="Times New Roman" pitchFamily="18" charset="0"/>
              </a:rPr>
              <a:t>agroecológicos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, feiras de sementes tradicionais e turismo de base local, como as existentes em aldeias </a:t>
            </a:r>
            <a:r>
              <a:rPr lang="pt-BR" sz="2000" dirty="0" err="1">
                <a:latin typeface="Times New Roman" pitchFamily="18" charset="0"/>
                <a:cs typeface="Times New Roman" pitchFamily="18" charset="0"/>
              </a:rPr>
              <a:t>Mbyá-Guarani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ABFB1-5EA6-3C38-0EC9-7FE9E4C1B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14461" cy="880579"/>
          </a:xfrm>
        </p:spPr>
        <p:txBody>
          <a:bodyPr>
            <a:normAutofit/>
          </a:bodyPr>
          <a:lstStyle/>
          <a:p>
            <a:r>
              <a:rPr lang="pt-BR" sz="2800" b="1" dirty="0"/>
              <a:t>Boas Políticas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C5880B-49BE-C459-C62C-8A88AFEEB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Retorno e fortalecimento do PNAE e PAA – necessária inclusão dos Povos e Comunidades Tradicionais – </a:t>
            </a:r>
          </a:p>
          <a:p>
            <a:r>
              <a:rPr lang="pt-BR" b="0" i="0" dirty="0">
                <a:solidFill>
                  <a:srgbClr val="FF0000"/>
                </a:solidFill>
                <a:effectLst/>
                <a:latin typeface="Google Sans"/>
              </a:rPr>
              <a:t>Nota Técnica nº 03/2020/6ªCCR/MPF  </a:t>
            </a:r>
          </a:p>
          <a:p>
            <a:r>
              <a:rPr lang="pt-BR" b="0" i="0" dirty="0">
                <a:solidFill>
                  <a:srgbClr val="FF0000"/>
                </a:solidFill>
                <a:effectLst/>
                <a:latin typeface="Google Sans"/>
              </a:rPr>
              <a:t>Nota Técnica nº 3744623/2023 FNDE</a:t>
            </a:r>
          </a:p>
          <a:p>
            <a:endParaRPr lang="pt-BR" dirty="0">
              <a:solidFill>
                <a:srgbClr val="FF0000"/>
              </a:solidFill>
              <a:latin typeface="Google Sans"/>
            </a:endParaRPr>
          </a:p>
          <a:p>
            <a:r>
              <a:rPr lang="pt-BR" dirty="0">
                <a:solidFill>
                  <a:srgbClr val="FF0000"/>
                </a:solidFill>
                <a:latin typeface="Google Sans"/>
              </a:rPr>
              <a:t>Em tramitação no Senado a proposta de ampliação da Política de Crédito Fundiário (acesso e permanência das juventudes </a:t>
            </a:r>
            <a:r>
              <a:rPr lang="pt-BR">
                <a:solidFill>
                  <a:srgbClr val="FF0000"/>
                </a:solidFill>
                <a:latin typeface="Google Sans"/>
              </a:rPr>
              <a:t>no campo) 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28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data:image/jpeg;base64,/9j/4AAQSkZJRgABAQEAYABgAAD/2wBDAAcFBQYFBAcGBQYIBwcIChELCgkJChUPEAwRGBUaGRgVGBcbHichGx0lHRcYIi4iJSgpKywrGiAvMy8qMicqKyr/2wBDAQcICAoJChQLCxQqHBgcKioqKioqKioqKioqKioqKioqKioqKioqKioqKioqKioqKioqKioqKioqKioqKioqKir/wAARCAGwAc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R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ytW8S6Vol1Fb6nc+TLNBNOi+WzZSJd0h4B6DnHftmkk8T6TFYaVePdEQaxJFFZP5bfvWkXcgxjK5HrjHenyvsTzR7mtRXG6/8StE0vTZ3tLxHu1upbKNJYJivnxlfMB2oThQwPHXsaur4/8ADo0+4updQOyztorm4b7NKu2OQ4VtpXPJ7ckd6rkla9ifaQva50tFc+njnw7J4m/4R9NRU6ju2eX5bbd+M7N+Nu7HbP610FS01uWpJ7MKKKKQwooooAKKKKACiiigAooooAKKKKACiiigAooooAKKKKACiiigAooooAKKKKACiiigAooooAKKKKACiiigAooooAKKKKACiiigAooooAKKKKACiiigAooooAKKKKACiiigAooooA8v+Kn/ACM2lf8AYG1f/wBJxVPXftn/AArb4af2Z5BvPtmneR9oJ8vf9nbG7HOM9cV6Jq3h3SNduYrrUYvNkggmt1ZZSoVJl2uOD3HftWVp/wAOvC+nG3+yQzEW9zFcwq95I4SSIMEIBY8AOeOnSuiNSKil2OWVKTk2uv8AwDyvSf7c/wCEi037F/Z41n/hKNWz5u82/meSm/p82372O/TNanjnz/tHjz7Z5f2j+xrDzfKzs3b+duecZ6Zr0C9+Hfha/wAieCQFrya9zHdyI3my43sCGzztHHSi7+HXhO+ltJLu1aU2cSwjddP+8RWyqyfN84B55zVe2hdP+t7mfsJ8rX9bWOYsnstE8fBMW2qaLq2sOyPtzJp2phPmHvn17fhz6pXNr4I8NxeJ/wDhIRaAXzSGYMZm8vzCMGQJnbux3x79ea6IyIOrqPxrGpJStY6acXG9x1FIWUEAsAW6DPWgMpYqCCR1GelZmotFFZM+tPDfvGttugikSOSTfggt6Csa1enRSc3uVGLlsa1FZcesb9YuLLygFiQlZN33iACRj8arweIXaLzLm08tWgaaMrJncB26cVzvH4dOzl3Wz6bl+yn2NyisT+35Y4ZfPtAsyhGjRZMhg/TntUsOsyPPFBLbhJWnaGQB8gYGcj1oWYYdtK+/k+9uweyma1FZN/rT2l1MqW3mRWwQzPvwRuPGB3p0WrTTag0SWha3WcwGUNkhgOpGOlV9eoc/JfW9tn5rttdPXYXs5WualFFFdhmFFFFABRRRQAUUUUAFFFFABRRRQAUUUUAFFFFABRRRQAUUUUAFFFFABRRRQAUUUUAFFFFABRRRQAUUUUAFFFFABRRRQBSvdUhsJVSZJWypclFyFUHBJ/OoX160RpAVmIj3YcJw+37wHPaotSs2vdXii8xo42t3Dsqg5G4cc9Kz1tmluWtBG4KNdbsqcAMMKc+9eJXxWKhUlGG17LT0/wA7/I6Ywg4q5sz6xbwStHslkdSBtjXJOV3cc9hSJrVrJcRxIJGEm3EgX5QWGQD7kViW5kW3t724jkAMr7zsJI/dbBx9RU9iZbW7skjhljmZI0mQqdsibfvexU8VlDH1pTXRN9ujtb77/g7alOlFI6SiiivoDkPLY08vSp2MHkebZTYcNn7QRMOSO2OnNa+rQ/YW0i4g08aeYDNcPCrBsgeWGOR6rmrXiCw0Hwp4bvNS1aS9eziQRNtfeYw8gHyDoMsRWX4Y8Y+EPFOqRaZbX+oSXjRS+THqAIMiOoDBT0PC5x9TXHHC1XBu3b8DmVN2sXtPsLW/Hh+FYEM6Qrczy4+YInCjPu38qp29rGfBssr6csZeVFNzuBM4M/IwORjAHNM07xF4V/4T5fDVjfanFqcLfZyFO2JjEpbaT36H8alGq+GI/F8ngZr3UxevjEbN+6U7RMNp7HHt6iq+q1f5ej/QfIxDbINXitI7AXsMV/dLHa7goA2RnA3cDBOadqMUQ1eWI2ZuY11AAWy4+YCDoKzbrxl4PtNOF4JtaUW1/PbtPCpMhmCrvJPpjHNWvDvjbwl4g1KWXT21IyWyNfPLcRYUhECk57nHaj6nVtt1DkY1UV9KM7v50trZWrQyZOYyZucfy/Cuh0a1gtPE0yTg/anMssNwjZW4jZhkN/tKe1Yvg7U/CXjbzItCkv8AGnpGs0c3yCVSzMu4fxYIPp2pnh7xr4PvY9Y1zTZb4ppMbSzRTLxGrkljGue5U5pwwtWMtVtYIwaaZ6NXPi/+wavfRhd0008QSM5+YEYyKyNV+LPhvR4tNe6+2sNStVu7cRW+4lGzjIzweOlH/C1fDf8AYUetOl6lu96LFS9th/MK7umemO9XiMJWq8rg7NPtfo1+p1wmo3uWoZJPt0N00JWKa4nxLuGH3DAGOvG2qlsFa022rtM7WcgmU8+Xg5GPT6U3XPiz4X8Pa5c6RqC3n2izI83yrbcq5UNnOfQitC/+IvhjS/C1r4ga88yxvDtt/JjJeVhnKheCCMHOcYry3klR2vLfy7pbfd56P5m31hdiGeVLjzLiE74oo7cO4HAweau3Oqx3F7aXDlUt4bp1WTsw29f1qtoPxG8M69peoXdtO9qmnIZLyK6i8t4l55I5z0PTNVPD3xU8LeJNYi0qyNxDNNn7N9pt9iTYznafwPXFaLKsRFO0uzenVO/fb+ri9tF9C3qlzFJJqYjfcbtIPIwP9Zg84q2t2ieIh9k3JLJMYriA/wAQA4k9q6DYvHyj5enHSjau7dgbsYzjmksvqKfPz9U9vNvv/ea9N7h7VWtb+v6QtFFFeuc4UUUUAFFFFABRRRQAUUUUAFFFFABRRRQAUUUUAFFFFABRRRQAUUUUAFFFFABRRRQAUUUUAFFFFABRRRQAUUUUAFFFFAGbqeqPYSFUiEmITJycchgMfrVf+3JpWRbWCNi7ALvcj/lmH9Pwp+r2NxdXG6CPcPIKZ3Ac71Pf2BqmumXtpdNJDbmZFuXdAHUZUpgdT2z+leDiKmMVdqN+W62XTrbQ6oRp8uu5ZXXpJgBBbrvkMSoHbjLhjzx220RXl7eajCI0MASNXljd8dSQeNvPT2qomkXkCqTCJfLMDbQ4G/arBgP++qksdNuLW8t5J7LztsSqHEi/ujuJPU84BrKFTGScVV5t9dPPyT/r7ymqaT5bE1p4gNxCztCFKRSSMN3TbjA/EGnLrdxJbWxitkM8xkBjZ8AFOwPqazxol6ifJFgyWvlP8w+Viwz3/uj9Knm0/UFtp4DAk4eZ5FdSEKsQCrDnjBzmpjWx/L76lt29PLsn00v6A40r6WMP40MW+D+rMVKk+QSD2/fJXC6DfN4v8c+CJtIsLxLfQtPVL26mh2RrtTs3cZHHrn616T8StC1LxF8Nb7StMhFzfzCHam9UDFZEZuWIHQE1cFhqVt8MV062gzqkekC3SLeo/fCHaBuzj73fOK+tpVEqS7/5o4nueEaYTBqGgeOHG033iifzX9Y3Mf8A9t/OtDx0k1p8ZPEPiC1DGXQpLC8Kr/EmyJWH/jw/DNaN78EtTT4b2f2Ka/l16N1kfT3vE+zoxY52joCAeu719a6228FarqXjfxZeazZrBY63pUVsknmI2JPKRW4BJGGB59q6nUgnzJ91+KFqZfwzmjuPh143mhYPHJfXjow7gxAg1S8P6j/Zn7LF7PnBeKeAf9tJTH/7NW58NPBmu+Hfhtruk6vZiC9u5JjDGJkbcGhVRyCQOQetZMngHxO/wS0zwsLELenUd92nnx/u4d7tuzuweq8DJrNuDk9eqAr/AAzsf+EV+KyaWw2LqXh+3m2+soRC36rJXnOkO2g+Hbm/JItdctL3T5PQSJtdT9TkAfjXrifDG/8ADfxM8PaxoE1/qdnCHjvJb67R2hQgqAM4JGGJwAelZB+FuvXPwWl0WexVdYg1M3dvD5yfMpwp+bOBwSeT2FaKpC9772/ULGRJqNxpPij4b31np02pTxaEhW0g+/JlJBx9Ac/hXQ/FzU7nWPh34evr7TJ9Lnk1dd1pcffjwJAM8DqBn8abd+EPGWmav4M1XR9FivZ9F0lbeeGS6jQCTaylclucBuo4q/4z0bxt448H2MV9oENnqFtqySmCK7jYGERn59xbGdzEY68VPNHmi9Pv9QOZ1nxIPDfxb8dStpl1qC3FgISLdNyx5ij+Zz2X1NZ9nYpZ6T8KFW5juVn1aSYmPlVJnh+XnuOh9816RY+EdYi+KHi/VprVVsNTsfJtpTKp3tsQYxnI5B6iuTtvhr4ss/BPhuW3sYjrGganJdiyknTEysyMMMDjqg4yOppxnCy17fkwJp9B/wCEl+Mfj/RkkELXelRqj9g+2Agn2yOfxq74Eu9PudU0nwn450k2niTw6D/ZsjOyrKowcrtOCcKOuQcZHcU7TvBHi/V77xX4g1LboGq6varBaRW9zloiuwgl0JwD5ajIOeTxUemeFfG2veL/AAxd+KNMg0+Lw8gV737Usst5txjOCTyR3/vMe+KltNWvsvxt+PYD2KiiiuAoKKKKACiiigAooooAKKKKACiiigAooooAKKKKACiiigAooooAKKKKACiiigAooooAKKKKACiiigAooooAKKKKACiiigAooooA5fxEk2oeJtN0oXdxbQSwyyN9nk2MzAcZNY3iSTWbfQNKsp7uSO+WOaWeSKU5KxjIyR14Irb8QpeWniLT9VtrKa8jhikidIBllJHBx6Vkf2N4g1Ka3W6laGVNNdJZpY94dnc5T0ztI59q76bSUW2rL89f6+45p3u1/XQk1C1a917Q3TUtQii1aN5JViuCoXEakbR260llf3Q+IeWuZms5Z5bRY2clQ0ca846ZJ/rU2m2V+ZfCTz2kyfZEnSfchHl/LtXPpnFUbbRtajOn6k6uVOqGd7TycSRhmIZifTAH51fu2s30a/F/5IWt7r+tiPTp7yBtO1FdRvHe41b7JJFJMWjKE4+6e9P0m7vftWkao9/cvJf30kM0TSZj25wAF7YpdO0/U5XsLBtMuIlttUN49xIu1NgOcD1NP0rTNTW70rTZdPmjXT7ySeS5Yfu2UnI2nvmqk467f8DUlX0/rsU/Dl5cmbSJIdUubme5M4u7d5y4RFztJH8P1NWvDhNz4dlu7TV7u41lbaVvszXJYKckA7T36Y9zSaRoV3Z2+gzrp8kNysk63TCPDbTnbu9vrVrw2b+w0EWMGiT2+opDJtupYQFZslgpPX0HNFRxafL+nd/gEU9L/wBbF3wZFJJEt7Bqkt3bSwKJoZ5C7x3APzdeg/8ArViXk95BLq2qRajeLJaamIki84mMoW6FfxrZ8MwXsniO7v5NPm0+Ga2RZ0kXaJJweWA9OvPvWVd2Gp3E2qabFplwReakJluCuI1QHrn8KiNvaO/kU78qLWj/AGe98U34vdYu47mHUHEFqtyQrqpzjb3HB/CpfEl/c2njzSBFPIluVTzUDkKQ0m3JHQ9RTtI87T/EWoLcaJcym51BmiuxCCqIxxncecd+KTxbpd7e6rLNZ28jlNP/AHbquf3izKwH1wKnT2qvtYevJoZum6zdmPxVdSXMpURs1uDISI9zOFx6dulRrd6ingjULV7yc3lvfpGJTK27a23HOc+tNGg6mmn3lnHaTA3UNlGW2EgEYLn8D1qzdaNrEU+qQzI94bia2mE0UO1WKt82APQfyrb3L6W6fp/wTP3rf15lSfX76TS764hupkk+w26HDn5H37HI9CcHmtaWSbRdJ8RRQaobqCGNVgLXIklhdhtbOOV+Y8fSs++8M6h9p8Rx2ts7JMUlg44f595Vfpk8VJc6bqOptqNxb6bNZJqV3bIEkj+ZQuS7so7Zwc980nyPa1v+G/4I/eW/9bkUl7eQeCp4Lm+uFntNU+zyTCUh9ufXrjk1Yh1K4h8LeIGtb64urWOVYrO4kkJclsA4brxkVDfaPq8K6pDNby3xe8t7gSRQ4EvB34H5Cny6Vql79re20+Sxi1DULcpG6A+UqA7nZR2zj60e41ut7/kHvf18zovBk876LLb3czzTWl1LA7uxJJBz1P1qpDrGtXGovcwBZLKPUTZtbpCSyqOshYdP5VP4Wsb/AE7UtYh1DMgknWZZxHsWUsPmIH5Vm6bq8mmXlzpsCK17caw26J0Y4hbGXGPpXk4tpVFro+xrdqKuOj13WLz7BDb3McUtzdTxF2iBACYI4/Omw+JNX1OO3gtZIbadYJZppPL3B9jEAAHpnFZ1pbfbJdItzNNBvvrseZC+114Xoa0dRgsvDWsW4O6K0/s+WJHYFtzkk4J9TmvPUptczemnX0ITla9/60J73WNXbw3b6zbXcMCvEoNv5O4vIWxwff0qWK51+91q4sYr6G3NrDC0m6ENlmQFv1zWPBf21v8A2BZatJ9nt7WH7W4dSdzknYMAdutTy3Wht40u7vVJtqbIJbZxvGTtBzgfh1p897Pm7dfIObz/ABLV3r2qGSaG2njjf+1ls42MYO1CD2780DxBq0kS2AkhW9OoNZm5EeVwBndt9azL2Fbi6nhcsFk8QIhKnBAII4NJEV02WISE/ZNP1l1aUjJVSOCxHX60ued9xczvuaS+IdVnitbMTwwXL3strJdGPK5QDHHTJzj8K6fSZL6TTIjqsSxXQyHCkYODwePUYriobmyOkSpqkDf2fqGoXEiXfI8nAGxgMZOTkfga6rwrc3N34atJb0s0hBG5urKCQCfwrajJuVm76f1/w5pTd3ua9FFFdhuFFFFABRRRQAUUUUAFFFFABRRRQAUUUUAFFFFABRRRQAUUUUAFFFFABRRRQAUUUUAFFFFABXHeLPiXpPhDxFYaPqNvcyTXqqyvEF2xhnKgtkg9QenpXY14D8UbQ614m8ZXiZZtD0+yiQj+EtKrn9C1bUYRnK0hM9K8WfEux8J+IYtHm0nUtQuZLUXX+hRK+E3MDkZB42E+lN1P4qaDp3gey8Uolzc2V5N5EccagSK+GyCCQBjYe/pXE+IfFDWPxf0HXLfTLvVGuPDaOltZR73be0hBx6c1kWPhe+TSfA3hLV4Ghnvbm9vZYH6xgJ8m4djjJ9q3VGFk3/W9xXPT9c+J+k6F4N0rxJPa3c1rqe0RRxBd6EqW+bJA4wRwamv/AIjaXY3uoW5t7mb7Dpi6m0kYXbJESMBcnr8w68V5EFXxB8IPA+l3BIzr4sZfUAs//sriqGi38t7Z+JYroEXNj4VaymU/wtFKEA/ICmqEbfP9Que3SfELTo/+EXza3X/FSjNtgL+64U/Pz/tjpmorn4l6Ta/EWPwdJb3JvXZV84BfLBZN4B5z0I7d68psNU1e+1f4X2+p6KdPtbVlW0uTOH+1riP5toHy8BTg/wB6maw//FTX3jEci28YxWpf/pnEp/TAH50lQjez/rXQLnpevfFzTNA8RahpM2j6tdNpwVrme1hV0jVlDbj8wwMHvirOtfFLR9MttLawtb7WJ9Vh+0W1tYw7nMfdiOo6Hj2PpXJSf8j/APFT/sDj/wBJ6xvh3/yPfgb/ALF+b/0bPS9lDlvbZfpcLnfXfxf0SHw3pesWtlqF6mpTtbx28EamVJVxlCuevIxjOcihPi9ob+FdR1r7HqCHTZ0gurKWJVmjZzgcFsYyD3zwa8fsrmWz8NeG7m2tnu5oPFskkduhw0rDyiEHuTx+NW9UnOpeCfiDq91GbO/utUtVn09wd9sFc7dxIGScsP8AgNaewh+P6hc9asvinYzabqGoaloes6VaWMAmaW9tdgkywUKnPLEkYqx4R+I+n+LNTk00aff6ZerALmOK9i2edCSMOvPI5H58Z5rN+wa94/8Ah5qei+IdFXQnkhiFm/2lZRKy/MGO3oMqufYmofhxrEWoatJpXiXS47Txdolqtq8zKN00A6Mp9OQT2+YEdcDBwhyt21XmM0PEnxTsPDfiSfRpNH1W+nt4BcStZwq4SMjO4/MCAM8k8UzU/i3o1jp+i3dlY6hqaaykjWyWkQZ8oQGUqTnIJxxnoaxx/wAl+8R/9i4f5x151ot1fWem/Di40mx/tC8jnvzFbGQR+YfMHG48CtI0oNLT+rMVz6A8N+Iv+Ei0d786Zf6btkZPIvovLkOADnHpz+lctoHxds/EV1bx2HhzXPInk2fazbAwoe5LBiBiuv0e71C+8PRXOtaf/Zt7IjebaiUSeXyQPmHByAD+NeVfBLW9THhWLSBoE504tO51XzR5YOCdu3Hrx1rKMIuMnbbzGel+FPFtl4t8NLrdnFLbWxZ1IuMBl2nBJwSMVzek/GLRNW1y1slsNSt7W+nNvZ6hPBthnkBxgHPrgfiM4rL+FH/JCLj/AHLv+tcfaf8AJLfhn/2Hj/6UPWipQ5pLzt+YXO9n+NmiWmpXVvdaVq0dtaXbWk16IFaFHDEckN7Zx1x2q3rXxTsNJ8UXWjW+g6tql1bRo7yWECyja6hgeucfMK8f1PVbpNF8YaMdPkXT77xCfP1U5MdriXOCACSflFdfHf61onxs18eFdFGuuLC1jZTcrFtQRRYbJ4Pb86t0YLp+PoK51+tfFfS9FltYP7G1S6upLJb64t4LcF7OJgCfMGeCM89h3NdOviTSZ/CI8RmXOmfZ/tXmMvIUDPT17Y9a4Hx3Z3/hLxh/wnVtZf2hpd1aCz1m06ssZwNw9uF/Lng5HZNo+j+JPhy2maL5dvpeoWZFuYVwsYYZBx7E5I+tc8ow5YtDMTQ/ixo+uXckEulajYyG0e8tftcIUXUSAklDnngH24PNJ4d+Kdn4mvbWKz8M60kFySFvJLUeSMZyS4JGMgj61zfhu+WG1u/Cni/TIYvEeg6XMlhd4B8638sr8jf7px7jPcGrPwX1XX38Hadp0ughNFSKcx6p9pU728xzjy+o5JH4VpKnBJtL8RHQ6B8VNE8Q+G9Z1q2tLqGHSE82aOVU3t8pI24JGTtI5Iqm/wAYtGPhuw1aPSNSnj1G6e1it440aRnXHbdzncMY5rxrwtI9l4V1LSo2KyeIrK3MfuRemE/oWrQsbr+zPBvgy6S3luBa+JJZBBAu55NrRnao7k4wBWrw8E36/oFz1ib4w6Avhd9UOn6gxhvFsZ7BoVWaKQqxGVJxj5COuc9qns/i1o11o+r3b2Go2lxo8ayXNjcwhJtpIAIGcdx1xXlHia01QaDq/iS/0q5sE1bxHay21pcrslIRJjyO2dwH51ev72TXG+I+r6lavpWofYIIf7MlyZETKfOTgZ+6vT+99Mr2MLf15Bc9U8KfEOPxXqCW8Hh/WbKKSEzJdXdtsiZeMYYE5znIrTsvF1ne+MtU8NiGaK602JJpJHA2OrAHKnOeNwzkVifC/VdfvfDdhbavoI0+yt9PgFpdC5WT7SuwAHaOVyMHn1rmPGd5/wAI38XNQv1O0X3he4wfWRAxA+v7tfzrH2ac3FIZ0un/ABY0rUv7H+z6df8A/E4M4t9yp/yy65+bvjAqf/hZ+kn4eL4vFrdm0aXyRbgL5u7fsxjOPfr0rz7RbH+z9Y+EsOMbrW4mx/10Xf8A+zVkaev/ABJrXwaesfjXymX/AKYr1/XJrX2MG9P6V2K561qfxL0nSvHlp4UuLa6N5ctGolUL5aM/3Qec+nbvUPij4qaX4Z1ybSzp2o6jNaxCa8azhDLbIcHLEkdiD6cjmvLvGBMniLxJ4sXltL8RWUSsP4RCjKw/762flXX+Nba58FeNbvxgbIap4d1m3S01i3GCYxgIGx6EAexJIOMg1PsoJr0/HQLnqWnX9vqum21/YyeZbXUSyxPjGVYZH86sVT0cWA0Wz/sZY1sDCrW4iGF2EZGPbBq5XI9ygooopAFFFFABRRRQAUUUUAFFFFABRRRQAUUUUAFFFFABRRRQAUVy0us6/c6/f2Gkw2LJaFeZwwJBHsastr9zY689nqiwpD9j+0I8YOSyjLDJPs36Vj7aP6Ec6OgryW/+D/8Ab174r1PW1U6hezSNpbR3DBUG0iMuB77cjnpXVXGv+IIvDcOsLBYiJk3yKytkAthcDd6YP40tzr/iC1s7AyQ2Hn38wSIANt2sBjPPByaqOLVPVXJdSJheGPAuvab4v8OapqX2bytN0MadNslLHerPtwMcjaVq54q+HX/CZfEK1vtaUPoltp5iVI5ikhmLk547YPr2re0zxFdTWurLqUEUV1pikv5ZOxuCR3/2ap6J4i1rW9Pu/s8Fmt7C0ZVXDBCjAnJ5z2q/rl5Jrd3HzxOM034W65pkNnYwm2+xWPihNThzMS32cYGOn3sKOKmuvhdqq+JvGt5Y/ZvsuuWUkdsGkIIldkZtwxwNwbn6V1Fl4l1640a71OSCxFvbqwG1WyXGO27pzWjpPiC7vNat7S6SFY7jT0ulKKQdxxkcnp1prHczXmJTizl5/AmsP/wr3b9nP/COri9/edfljHy8c/cPpXNS/A2e68EXUlwIz4qmuDKJBct5ODICR0/u55x1r0bT/EOq34s5IbWJ4Z7uRJGVG+SJdvzZzweT/hVG8+ImmabqzJqXiHQ4rdXKmGOVpZQP9orkA+1XTxU5fAvw+f6g6kLXZy2qeCfHjeJdfvNI/skRa9aRWtw9zKxZB5So5XA4Od3PP0qzcfDnxF4dm8N6n4Qmsru/0mwaymivMqkm4sxYY93bjI6DrW9Z+N31m5EXh/XPDt67sQkJkdJSP90nJ/Cr914nvrXxbBpjwQi3Zoo5H2tnc47HOOvt2pSxcoWUlbpsHtI7nGWPwr1nT9L8Kw+fbTXFhrX9p35DkKAWQkJxzwntzSeIfhnr+pHxqLX7LjXLm1ltS0pGBGxLbuOOtdpqfiHVhq17b6PbW8kenxh5vNyWfIzhQD/nFbM2rLF4eGpyGG23RK/+lSCNEZsYDMenJxTji3KTt0/z/wAylKLucNc6B4+8TeFNS0TxE2kWAa3T7HPYPJu81HUgOST8pAIJA70/wf4S8UHx03ijxibCKaGwFjDDZEneAR87Z/H8+2OdnTPGEfmSDV9Z8PlNpKG3v0BDehyenvUukeIr6+vzm50e8ttwV1sLkSPFuOFJwTxmj28uW3La/kJTizmPEnhPxmPiLqOv+FRpZjvtPFiTeO2VB25IA75UY6j2rOm+GXibRLHwh/wjcmn3V5oX2iSZrp2WNpJWBwAOSByO3QV2Fv4q1a4kW+SyhfTGuvs+1AxlA/vf5/8Ar1Lf6v4i07dJeyaJaQbgFkuJSgOc4GS2M8GojjG0uVX+QueO5p+HG8RTaLJ/wlkVhFfl2CrYlvL2YGPvEnOc1jfDXwtqHhTwEukar5P2oSSt+6fcuGPHOKjufGNwLmQWms+GDDu+QyXq7se/z1oXniG8hsL2+tnsbm1WFZLWWFi6v8wVskHB5J6UpVnFO6aXoP2kTjfBHhXx94d0qHw7eQ6KdFkZxcSrI7ThHzu2nIGeeOKpaN8NPF0c2gaLq0+mjQtAvzeRXEJbzZ/nLhSD05J9MZPJwK9C0/W9SihS68QjTrWzljDRzCby+SMgHcap2fiyY6gpvtR0AWjMQRHfLvQdjknBrVYqUtVHfy/EXPE5S5+GuuzeCfGGlqbX7TrGq/a7XMp27PNVvmOODgGnt4U8eaL44vdc8Mw6PKt3Z29sy3sjnGyJFOAuP4lPfpXUN4tl/tMlNR0H7CHxtN+vmFfXOcZ9v/11pX+utc26L4XutPv7rzAGj+0K2Ewcnhh3xR9YnZtx/D0/yHzRZw/iHwj46n1K51HSpNMlk1rSkstSt53cRwSFArtGPTjjOT6g101t4Jlt/hOPCSXuy4FmYhcpkASElsjvjcfrit3SH1hhL/bcdqh48r7NnnrnOT9KytK8UXF34m1HTrtIVhtfMKMgIYhGxzk+lZyxOkU9B8yVr9TitK8A+L77Wra/8UPp0Z0nSpdPs/szsWnLRsgZyfZiSePp1q94C0P4g+GbHT9CvINEOjW5kEkiO7T4Ys3ByB95vTpXRaB4ru9S0fVLy8jgQ2ab0EakA/KTzkn0p+heJb/VNG1OeaCIXVrHvjjjRsNlCV4ySckUfXVNJd/0uSpxdjgdK+EesW0vgqS6Nru0aaRr3bKTlfPMqbeOepqfS/hjr9ppvheCU2m/S9da/uMSkjyiyHjjk/KeK7FPF0+ktHJ4wvNH0yGRNwjecpN+CEkmqKfE3R7qHyrLxPoX2vzDg3Akij2Y4GW7575rZYirOPMov7v67i9pBbsufEzwvqHizQLGz0ryvNg1GK5fzX2jYoYHHB5+YVz/AIm+Hutar4l8W31p9m8nWNNitrffKQQ6mPO4Y4HyHmuwvdcvoRd3FtFBJZJZefBOuXV3yMjcDgjmmP4hu1/4R7EcP/EzGZvlPy8L93nj7x65rFYrk07f5opyiZfga18daaLPTPEkGjJpVnaLBG9ozmYlAFXOTjoOeKyvi58P9Z8Y3GlXPh57dJraOaKYzSbMo4UADg9tw/Gujs/EGsahLPe20Fkml28zI5mkKuFXktnoOOf85qO/8WSC/P8AZupaCbVcY86+Xe/r0PFOOJbftIr8A542KGr+ELtfFng7UoHt49P0GF4rhpJNpAKBVwMc9K5+DwDe23xkHiiW8sRoL3b3Uf7/AOZpGiI6Yx98+vQV3epa5ot7b26rrOmfLMjyK15HjaOo681Tnu9AFx+41nTGhKTHa93H8rP0wM8CuatisXCTVOF1a3Xq/wBDaPsmtZHn9x8HF1Hw9rc2oSW58UXN1JdRMt2fLRGcN8w+m7nHerOreEfF7G+/se/0m4t9d0uGG/S6uCfszIgR3THG3IPzYPXpwK61bywSRnXW9L+e0Fuf9Nj67QPX1FTWU1g6i2g1bTZZZLN7dES7Rizs5IAAPPBrBZlj29aPfv5WL5KX8xseGrO28P8Ahiw0n7bFMbC3jheTcBk4647ZPStJ7+zjAMl1CoJK/NIByOo/CuUuke2vZs9JJI4W9ARsYfyarEMaSX0ayKrr513wwyOgrg/tWrKbjyq97ffK35GvsIpXv/Vjp2uYEaNXmjVpfuAsPn+nrTVvLZpzAtxEZQcGMON35VyLzosNhI8ihrWCN1Bbkkyc4/AVdZF+1mTaN/8Aa6ruxzjHTNOOaSk9Irp9zX+dw9gl1N9NQs5N3l3cDbV3NtkBwPU1LDNFcRiSCRZEPRkORXNafatdeGWjeKGAMvyTsw+c784PHAyAK19GeF7eUxwfZ5fNInjzwr8Zx7dK6cLjKlaUOZJKSv1+75fjutiJ01FO3Q0aKKK9QwCiiigAooooAKKKKACiiigAooooAKKKKAOJt7XUbnxtrP8AZl+tntaMyZiD7xjpz070z4gqbq6tYLZCZ4YJZpGB+7H/AJBrXuvCjzarc31rq11aPcEF1h46DFXbfQY49QuLu4me5ee3W3IcdFAwfzxmuL2UnFwtu/1uYcjacTM12aG4+G7S2w2xNBFtUfwjcvH4dKpeIhM1l4ZFqypOZYxGzjgNhcE+2a2U8MovheTRDdyNEx+WQqMqNwbH5/zqe70GO7GmBpmX+zpEdcAfPtx1/KqlTnJbdF+Y3GT+5HHi4ktNE8Tre/NqBlRJpFPyuGOBgdv4vzq/4WurX/hLbiKxlWSGSyiwVBA3Iqrjn8a1brwjDdXF5I11IFvJo5ZE2j+DPH45q6dCt116DVICIWiiMZiRAFcHPJ/P9KiNGopJ9v8AN/5kqEk0ctpf/JNdV/66yf8AstTqn2STQdVlcQ2kGlMbmdjgRosfU/i1bdt4aitvD9zpQuHZLhmYyFRkZx/hXmfx21h9D8GaT4atJW/0r/Wv0LRxAAA/ViD/AMBrajhpTlGL7L8Hcif7uHM+iPOfG3xJu9dU6RobSafoEJKxwK2HnH96Q989dvQe/WuEor1fwZ8CtR8R6PDqer6gNLguEDwRCHzJGU9GIyAoI5HU/Svof3dCCWyPISqV5aas8pBIII4I6GvU/h98TZDcWmheMLhp7ISqbS/c5ktXB+Xc38SduemfTph/ED4Xap4D8u5kmS+06Z9iXMaFSrdQrLzgnnHJHFcPRKNOvCz1QJzoT1PrnX0Nlqs+t6LOpu7RFF7bno6HoT+A/T25zfi5dJffBPU7qLISZLZwD1GZ4zWX8N1bx18P7Oe4v54Li0B0+7KHPnqmGTPuFYcnPetb4v28dp8F9Vt4BtjiW3RR6ATxivFo0508RZ7X/U9dvmpSktmj5Wr0X4H6z/ZfxKt7eRsRajE9s2em77y/jlQPxrzqrWl38ulavaahb/620nSZPqrAj+Ve7OPNFxPFpy5JqXY+qRMPDmrreadMs2j39yY5Yx/yxk9v1/LHpXO/tA/8iFH/ANf0P/oMtdfbeGrTU5oNTjvp5LC4cXsdr/AWYbgf1rk/2gkx8PYX9dQiH5JJ/jXg4SMo1bNWVz2qqaoyPmuvo3wd/wAkOsf+vOT/ANKjXzlX1F8M9JTVvg3pUEkrRiWCWMlRnH+kM2f0r0cwi5UbL+tDz8Gm5tLsc38WY9QT4Q239oyxyK13bmDyxjanlvgH3rwGvpL47QC1+FVpbqxYRXkKAnvhHFfNtXgo8tFIWMVqlvIKUEggjgjoa77w38HPEninw9bazps+npbXO7YJpmVhtYqcgKe6nvTPEXwc8W+G9Nkv7i3gvLaJS0r2cu8xqO5UgHH0BxXT7WF7XMPY1OXmtoWfAvxh1zwvdR2+qTy6ppRIV4pn3SRD1Rjzx/dPH0616rdSx2r/ANu2U63FnqguXgmT+JZI8qPYhsgj2r5lr2v4Jzp4l0K+8MahM4WxlW8tSOdqtkOv0zg/VjXnZhhVOnzw3R04erKT9m/kdnbK1l4e8QW0akyF4IFUDkk8Y/nXL/Eb4gJ4LurjRfCj41WaONb266i3CoAEQdN3cntn16ej6/b2/hfRtZ8QO5mMRN6sTAYMiqwRfpuYflXyPc3M15dy3N1I0s8zmSSRjksxOST+Nc+Awqb5prbb8f8AM2xNR0korcS4uJru4ee6mknmkO55JGLMx9ST1qOut8B/DzVPHt9LHYultaW+PPupQSq56KAPvN7ce5HFdr4k/Z81DTNKku9C1QanJEpZ7Z4PLdwP7mCcn24r2JVYRfK2cMaFScedLQ4Lwj451bwhdH7HJ9osZeLiwmOYpl78dj7j9ele86bqMWuy+GtW0u6abSnm8uGFkAa0YYzGxHU8cZ7DPPWvmGvWvgFrZj8T3GgXJLW94guIVz9yaPnI+q5z9BXJjcNGrDmW6NsNUfMoPZnpcP8AySTxV/173v8A6Jr5ar6/v/B7tpWt2um3rompWk8SW8p/dpJIhAbI7D6HivGP+Gd/FX/QR0f/AL/S/wDxuscBJUqfLPQ3xNGpLlstjyeiuz8a/DHWPAlhbXerXVjPHcymJBbO7EEDPO5RXGV6kZKSujzpRlB2kFdJ8O/+Sk+H/wDsIRf+hCuh0n4La7q+iWepxappEEN3ALhEnmkVgh9QEI/Wul8L/BXXdA8XaRqd7qmjtDb3KTlI55CzqpydoKAHj3rnniaKTjzK50U8PW5lLl0PZpo9Mnu5IHkcyyMLk47bRjg49ulU5W0Z4opftNyiu0jq0YIPJ+bOB0rPupDHc/aYvm/dFAR33+YAfzxSxxSLFHFbyLGViuASwzkA8ivzueK55SSpx+7zVuq8z65U7Jas1ZY9ERjbMxPnxxqCASEX+HBxxmp7awsJJpLxJZnEUzMysx2hxwTj1rG3K1lebBtBSz2qTk4wK0IpvJ0DVGzz50wH1Jx/WumjWpyneUI2Sb0XZy/yv8yJRaWjf9WEhi0ldJZ1urp7Vz5SoWJw2c/KuOuRWppUVsllvs5HlSVi7SSHLMehz+VYNoIXt5baKYwyR3SPbM6EfOV4BHocGt/SbhLrTY5UiWHcTuRBgBs8/rXTl8ozqR0ivd6eTs+v4dno9yKqaT3LlFFFe6coUUUUAFFFFABRRRQAUUUUAFeYeO9Z8TJ49fTPD+unS4LfQX1Jl+yxyiR0dxg7hkZAAz2x0r0+vKvFnhu08U/HG107UZLmO3Ph8s/2eUxl/wB8w2kjqpB5FbUbc12JmFN498W6/Z3V/puqx6UukaLDfywx2yyC6kblslvujrwK11+IGsx23i2e5ugnl6La6hpqhFxA0sIzjj5h5jD72elYfjH7D4R8QeKdMaCS2g1PQ4LTSo0iZxKVATYCAeR7/wBapeOdOu7DVPDmlvC6PrehWWlzLjlXSeMnPvwBXWowlbTf/gMRr6t4t8Zqus3Fvra2v/CM2Ng80BtUYXskqKXLnHy8k8D2xjrWg/iPxpr/AIw1RPD+oQ20mmLaywaNJEmLyKRQZGMjc8Z6j1HQ9cTx3dx6V4g8f6ZdRzLda9DYjTI0hZvtGwAMFIGOD/KjxhrBg1m0torCWw8YaPLaxaY0Ksxv4mUb1YgYKjJGM+o7mkoppWX9aAegeP8AVtZj1zw34f0LUP7Mk1ieYS3ghWRkWNA2AG45z+lc5D4w8X6bqfhq114tHK0epG7jeFU+1iCItE/TK5wPu4rV+Jd5Fovi/wAGa9qO+PTbG5uFubhY2cRb41C5ABPOD+VcnNqmreLdf8I3t9bhZryDWEtVWMpvjMDLGcH1rOnFOCutLP8AUDovAWq+NLy+0TUdVvm1PStatppZwLVY0sXUnYAw5OcY5/8Ar1keDvH/AIh1SHxVJqF9vA0ubUdL/dIPJRHkUHheeQvXPSuY0PUbVW0e801Lj7doWg3yaoGR1ELKjiJTnjO5j09fbiSxt9X0R9MGrWcFrFf+E7y0tmhkLGRBE0+XHZst0rV01d3X9agbvhf4l6/eW/hs392ZZt2o/bkaNF+0CO2E0JOB8oww6YzjnNcP8WNWu9aj8K39+4ee50dZpCowNzO2cDt0FbdlodxF408INbIzJqvh1mVegMwsXjI/JU/Oua+I8UkGm+D4pkaORNDjVkcYKkO+QRWkYxU01/W5yYz+CzjLRFlvYI3GVaRVI9ia+y/EE8thpMf2JvIxIqDaBwMHivjaw/5CVt/11X+Yr7F8VjOkIOn75f5GvLz2Uo4STi7OzJypJzd/I5n4n6dMnwp17+0Lv7ZiON490YXYwkXkV8sV9c+NfD+oX/w41jSrB5dQvLlB5SyOASdynGScDoT1r59/4U549/6ADf8AgVD/APF105dy06HK9PJu7+9tmePhOdW8VfToj0f9nrzpPDepxxSFVW/Rmx6bOR+OAK2/iXdTXXwe8Sm4kLlLiJVz2Hnx8UnwW8Max4Q0fUbfxFZGzlurlTEpkR9wCH+6T6VF8RP+SO+KP+vqL/0fHXnV5f8AClS5Xo276+SOynFrBSUl0/zPmyiiivpj54+q/gxrX9sfDGwV23S2LNaP7beV/wDHGWuU+Mt1PdfDR2uJC+zWURc9gI3rJ/Z01rytU1bRJG4niW5iB7FTtb8wy/8AfNaPxdH/ABbOY/8AUbX/ANFvXz1fmhmVGKej5vyR70JKeBk/I8Er6b+Gb3Unw18M2lrd/ZfNiuGLBc5IlfAr5kr6c+G9rDe/CfQId7RXaxTyQSDjGJmyM/lXRnKk8L7vddbX12v57HLllvbu/Zmf8bXu3+E9v/aKbbgahGG6c/K+DxXznX0R8Zb17/4Q2s03+s/tCNWPqQr81871vlcoywkJRbatu9/n5meYJrENM+q/hExX4M6UVOCI7ggjt++kq34Mikv7O1v7vW7q5mZX8yzkmDLjJXlevoap/CT/AJIvpf8A1yuP/R0lO8AXmhx29rbooXV5EdZG8tskbi2M9OgFFny1Gu/+Z3U/hhft/kfM3iSzi07xXq1lbDbDbXs0MY9FVyB+gruPgXPJD411DymKk6TPyD6MhH6iuP8AGf8AyPmv/wDYTuf/AEa1db8D/wDkdb//ALBM/wDNa7J60zyaWldep6B4xa5b4G6veXGp3F1JdRwFo5ZN3lYuVHH1H8q+d6+hfFmm21p8AdSvIIys10kHnHcTuK3K447cGvnqina8rdy8Vfmj6H0L8K4GtvgvPfWc8lvKktzIxiON7bQoJPsAMV2nh7Ubr+3oYby6lkjuNIguVEjkgNhQx+pOTXI/DD/kgl59bitq8d7KfwlcoD/pFnFbNj0+Q/8As1c9ubmXm/8AM9Cm7Qi/JHzr40gjtvHmvQwKEjj1K4VFA4UCRsCtn4QuU+LGhlTgmSQfgYnFbfi34U+NdS8aa1fWWiNLbXN/NLFJ9oiG5GckHBfI4Per/wAOfhl4v0P4haVqWqaO1vaW8jGSQzxNtBRh0DE9SK2lUh7Nq/Q8+NKoqyfK9+3mejWV1fweDNS1eTVbyWb5reNHkJCkuoDDvmpP7W1SHwJc77ub7Ta35tri4yWdEzyc/iBVOEzSeC7SztlVprnV9qq/AODnn2yBVm11C70eXXo9RsoZi1zFLdRJlkCSA7mHr/D+dS4rXTr/AJI9FP8AI4z43W8tt4H0lZL57+NtQd4J5H3s0Zj4yfzrw2vZPi19l/4QHTxpzu9mNXm8gvn7mzoM84zmvG61pK0TzMV/EPrHwNcaUPh7oyX0kQlg0eOaUMeVhIOWPtlT+VWrvxD4HsbWzW81Cwhiv1E1vvfG9TwG9h7nArzvS7o2ttpcTMNl74FmjUZ/iTLfyzUHhDTtM1W4mttekWGxbwhbrLOxUGFC3LAsCFx1zXlTwdCcnOcU/kj3ac5KCSZ67eaj4dtNWtNLvLi2ivbtV+zwE8yAE7cfjmqUmveDZdbGjTX9j/aCSmMWzvht5PK89ye1eWeMJrOLx5b6jbXayR+GzpMULtIC0kTFnJ98hlJI9RVbV5PM8X6vZzWOy3l8V25fViAVtiP4eBnJ/AUfUaElrFbdkXzyXU9pN/4dn8TDSTNbNq8EYcW/8aqACDjp0INVbHVfCGq67c6dYXllc6jGWMsKPlsg/N7HB646V5na3UX/AAu+LXvNTzJdeudLdNw3FFt0jQ49NwNbHgjTLHw94xtPDut2aPeWjXNzoWqxPxdRSZ8xWweXAzwc4x2wCYlgsPa7im99luHPLueoTafaXBkM8CuZMb898dKmhhjt4VihQIijAUDgU+islThGXMkrhdtWCiiirEFFFFABRRRQAUUUUAFFFFABRRRQAEA4yM46UUUUAGASCRyOlGBnOOR3oooACARgjI96KKKAAADOB160UUUAFfOn7RX/ACOmmf8AYPH/AKMevouvnT9or/kdNM/7B4/9GPXThf4hx4z+Czyqw/5CVt/11X+Yr7YvbGG/gEVyCUDBhg45FfE9h/yErb/rqv8AMV9S+K2tx4hvDc3DQvHp4e32yFcy7jjGOtLM3HkSkrpnNgZuCk15fqdpc2cN1JC8wJMD70we9Q3Ok2t1PJNIHDyx+W5VsZXOf6Vwty9xLb3+p3E0wvrNrVYm3kbMgbhjpyavSSOpu9M3tmTW0A55CN835YWvHk6VS/NBO/8AwUeiq8lsddLpttL9m3KR9lIMW04xjH+AriPi7Yw2Xwg14QAjzHhdsnPJnjp9mZBe2WpLNJ9quNUeCRi5IKf3cdMVznjZEj+D/iVLgyjU0eBbwSMTuP2lSrDPYg9vStsN7N14yUEnff7v0/Izq1pSpSj5M+ea6e+0P/i2ela9Gv8Ay/T2czY9ldP/AGeuYr2nwppKa5+zpqlgFzcC4nubfjkvEEfA9yAR+NfSVZ8iT8zxaMOdteRwHw01r+wfiNo94zbYmnEEp7bJPkJP03Z/CvY/jvYwWPw3QW4I8zVI3bJzzskr5zBKsCpwRyCO1e7fFDUf7b+Cel6zv3G/ubaRx/dkELq4/wC+lNc1elF16dRrVfgdFCo/YTgeEV9S/C3SrXU/hLoP2pWyiTbSrY6zPmvlqvoLwfPNa/D3wdcQswECXErqD95VnOf0zWWZqEsPapG6utAwM3TqOS7fqjR+PFtFafC6CC3TZGl/EAP+AvXzZXvnxUcyfB1WLbs6wcHOeP3leB1rgbewXKrInGS5qt/I+sPg1/ySPRPpN/6Pkrs7q6gsbOW6vJVhghQvJI5wFUDJJNfI2j/EzxdoGkw6ZpGsNb2cG7y4hbxNtyxY8spPUnvVfXvH3ijxNai21vWZ7i3zkwgLGjfVUAB/GplhZSm3fQ6Y42Eaaik7pGZrt+uq+ItS1GNSqXd3LOqnqAzlsfrXo/7PVs8vj+7nA+SHT33H3LoAP5/lXlNfRXwq8IzeHfhhquq3qGO81W2aVQeGSIIdn0JyW+hFbYmap0WcmGi51ebtqdH8af8AkkWs/WD/ANHx18pV9FePrSO1+D+rGJpD59lYTOGct85nGSM9K+dazwMnKld9y8a71E/L/M+oPgR/yS+D/r6m/nXpFeLfD+Z4/gQqRMVaW9kXIOOh3H9FrptXuJhb6NKkjgWGnwXT4PXc6Lz+VeXiqyhVkrbHoUqnLTXoj0OgDHSuRTR7T/hPzGPN8sWguwPNbHmeZ169PbpWDoEqFrH7FcStctBcm+Te2AoB2cHj06Vi67Ts1+Pp/mbOpZ2semUVwE9lBc+ENKk/eNqNyFtoCJWAGWJJIB7DPP0rofEiG38MJYwuwaV4bZHzzywH8gapVW03bpcanpex51+0YMeF9Hx/z+N/6Aa+eq9q+LsryfDLQElJaSG+licn1Ab+mK8Vr28HLmoqR4uLd6t/Q+mvD/ge38SeD/CWqfaTaXNrpElszLGG81JYimDyPu7iR7k1S8RfDW5tI9KtdFutSdZbKPStRa3ij2zW6sOTuPyNzn0wp5zw0+j3E0Hw40zyZGjLaLarlTjgyYP6V02paZLomharDbTH7NcvElrHvZmjLEK3J9eteXLFThNpLRX/AFPWhL3Vp0MvUPg9omo2mrpO4NzftH9numhBe0RFVVVTnnhcdutWLj4ZxXNtqMcmqyb7/U4tRZ/JHysmPlxnkHHWqd49yfCVlbQyv9otb+WLOeSV3MB/KrRvG1DRdREUjL9v1GGNCDyu7acD9ax+vT2/rYr2i7DI/hJpca2lwk4Gq2+qjUm1AQDzJTvL+Wefu8jv2qTw98MItB1+xvTrFzd2Wl+f/Zli8aqLbzs7/mHLdT1rofCMzTeF7XzSTJHujfJ7qxH8sVtV0RrznG99zSNmrhRRRUlBRRRQAUUUUAFFFFABRRRQAUUUUAFFFFABRRRQAUUUUAFFFFABRRRQAV86ftFf8jppn/YPH/ox6+i6+dP2iv8AkdNM/wCweP8A0Y9dOF/iHHjP4LPKrD/kJW3/AF1X+Yr7H/sp5PF7380Mb2/2QRoWwSHDZ6fTvXxxYf8AIStv+uq/zFfcFaY6Kly3OfAJNS+RyGqaBqdxfahBbxxNaahNFI05kwYtvUbe9WJNBvG8dLqAVfsLMsjncM71jKjj8ar/ABVkeL4W628TsjiFcMpwR8618of2lff8/tx/39b/ABrkpYGNVc1+v9fma160aMrWv1Pq638P6ol9BbOkS2lvevdLciTLMD0G31rnPiXBqcXwl1/+2IozKqW0YuVcEzgXKnJHbGao/s73E1x4f1k3E0kpF0gBdi2Pl966f40/8ki1r/th/wCj46UMOqVdJPZl6ToOa7M+Ua+ifgpDdN8P7Ka1gWdY9SmEqswXCMigkZ649K+dq91+Heuax4c+CsmraPbWdzFaX00t2ly7KTGAnCEfxc9+OK9TFR56fL5nn4PWr8jyTxjoh8OeMtU0rGEtrhhHn/nmeUP/AHyRXR/219t+Ab6W7Zk07Woyo9I5I5GH/jwetn462cVzrGl+I7NCsWo23lyAjlZEwRn3KOv4CvMI7uWOzmtVb91Mys6+pXOD/wCPH860j+8gmzOa9lUlEgr6Y+Gekyaj8PPDL7QbdbW8ilOem+RwOK+Z6+n/AIWtrg+HXhYaXHYtp5E321rh3Eqjznx5YAwe/WsMbBTppPubYFJ1Gn2/VHP/ABW0250n4MW1reKFlXU1JCtkYIevAK+i/jtqK3Xgm6s1QqbPUbdWYn7xaJ2/kRXzpTwceSioonGK1Sy7F630TVbu3We00y8nhfO2SK3dlPOOCB61esvBPifUZhHZ+H9Skb1Ns6qPqxAA/GvadA8XT+Cv2dNI1W0ginn814o45c7TmeQnpz0BrYuPiZqMOn69OtlaltMfT1jB3Yf7Qqls89t3FN1p3dkb08FGUVJvc5fwR8DrjTcav4qhivLmHDwaWkg2s3/TR+h+gyPc9K9WhsNSl8NajDfFWvLwSlIw+RHuXCpnpgVxUPxXvZNa1bTXsrZZLLXIdPi+9+8heZ4y/X7w2j25oT4keJNRuNMs9G07TGu7+7v4ALhnVAtvgjkHqQT+OOlcVWlUqyvP/gHdTowpq0SL4j2mo23wg1kalbxwCK3srePZJuLbJ1yT6dRXzdX0j438RjxZ+zpc60Ifs7XSQlot2dpW5VTg+mVNfN1deDh7Om49meXjVaol5f5n0L8K9LudU+FlktuAypNeZBbGWZCq/qa66TwpqF3bTiWVoWWxhgijR1xKypyG9twrmvg5JrEfw30s6RHZvb/b5ftpuWcOI9wz5YUct168dK3fA/jbX/FF1bXV5o9vHo+oRyvbXFs7M0BR9uybPGTgkYrz6+GU6kps9GjCLpxv2OgsNNvY/EMF9cooQaYlu5DA4k3Akf8A16yrPw1fwWWjqYUWW2W5WchxnDg7ee/WvnDxzqF4nxB8QKl3OqrqVwABKQAPMb3rT+E99dy/FPRElupnQyvlWkJB/dtWjy+PLzc3n+T/AEOZYmLnyW69/M97ttK1uxm0uRbGK5Wxtiio04ULIxOT78YFbGt6deavDpsak2+ydZp3RxmMhTjHrya5G+8S69Zm9086vCz2+p2tsuoi3QDZKjFgV+78uBVzUb3xDBqGnadZ+JI5mmtri4a7WzjKybOQMDgemQahYGy5ebR/5eh2pK1jhPjZpkuleDLCCZi+7VZZEdiCWUpwTjvXh9e4fGbU5dZ+GPhnULlVWaecs4UcZ2EHH5V4fXp4WHs6XJ2PHxdlV0PqDw1ol1qnw30n7NtG/R7dULHqyvux+VbM+ja1qjPJef6N9ovIZGjSYN5CIpGR2ySQfwrmtF1XVovBvhjTtHvVsf8AiSNdySmFZC+xRhcNwB71dg8S+JNZv7WPTrq3tZvsEN1HaSRLtvST+8+Y8qBz054rzZ4Lnk533/4J6sYxcUbFt4c1C2vVU/voE1IXXmyONzqVIYkeucVXtPCWoQqloGMNuuoNOJo3G5VC4Qj3rt6K4/q8DT2cTG8N6bc6TbXdtckupuneJywJZDjk471s0UVtGKirI0SsrBRRRVDCiiigAooooAKKKKACiiigAooooAKKKKACiiigAooooAKKKKACiiigAr51/aLB/wCEy0s44Ongf+RHr6Krxn9ojQZLnRdM1yBSws5GgnwOivjaT7Arj/gQrowzSqI5cXFui7Hgdm6x30DucKsikn0Ga+4VZXUMhDKwyCDwRXwxXrngz473mgaNDpmuaedRjt0CQzxy7JAo6K2QQcDjPHTvXZiaUqiTj0PPwdaNNtS6nrHxdlSH4U62ZGC7o0VcnqTIuBXyXXe/EP4qaj47WOzW3Ww02J94gV9zSN0DM2BnHYAd+9cFV4em6cLMzxVWNWd47H0H+zkD/wAI7rJ7G7Qf+OV1fxp/5JFrX/bD/wBHx1B8E9Bk0P4bWz3ClZtQla8KkchWAC/mqg/jU/xp/wCSRa1/2w/9Hx1wyaeIuu56UYuOFs+zPlGvZfDOq2dj+zrqVncyMLjUbie3tY1RmMshCYUYHWvGq99+E2rarp3w3tIdC0mLVLq41Cf93LciEIqqhJyQfXpXfX+FepwYL+L8iH4haVJc+GNV0ieMi6sbGy1iFT1wqfZ5h9AEBrwivsXxDqN1Dp9lFf6XE+n6gBa6k5uQPsplKxqAMfOCz4J4wBmvkbVtOl0fWrzTbn/W2k7wvx1KsRn9Kzw0rpo0x0LSUinX0j8NbzQ7Twn4K/tK/mg1KRLlLK3Vn2TbpXDbgBtOMjG7pXzdX0f8P/Fh8PeAfB9jLYtLDqUV2FuBIB5ciO7BSuOQRnntTxKbirf1oycD/Efp/kZ/xst5YvDWryyRsqTapaNGxHDAQMDj8Qa8Ar3T4j+JL/xZ8FLfVr/TI9Pjn1CI26pceb5ibX5PAxyCMV4XVYdNQsycb/FPV5mmufhF4X08DNt9i1K9kH+1EZVX9ZavanMsMuu6LIsg1DWW0Z7CERsftCoibiCBjAwc/Sut+GXiX+x/BPgnTJbQvBqzXcQuA/8AqpFldlBXuCM89sV6Ndavb2t4YZYpSUC7pFQFUDHAyc5rgr4qGH1qaK7/ADv+h69CLlTjbsjwjUtNlTxFa6tACFfxrcWdxx94faEkT8ir/nU2kazY+Hte8N6lq83kWkOpa1vk2M2MhQOACeSQK9zOrW4vri1xJ5lvGZGOBggAHA5680w61EGt821zsuCgSTYNpLDIHWsHmVC1m+6/Tsbezl2PC5XuIPgJf6TdRPFJbaZZ3BjcYI8y/lI4/wB0KfxFeOV9heIYU8YeD9U0uCCaP7VbOsUsqgIXB+XnP94Cvj+WN4ZXimRkkRirKwwVI6givQweIhXi5w6s8fMISjUTfY+gPhJeaRB4B0WbULuaK5i1Wa3tY43cLJPIowjhRjkHI3cd6n+Hutw3PxEkj8PwXFpaahbS3GraVIGK6fdK+AQSAAW9B6+wx5N8P/iNqXgG9mNtEt3ZXGDPayNtBI6Mp/hPbofp0x2/iP8AaDub3S5Lbw7pRsJ5lKtdSyh2T3UADn3P5UTpT5mkr3NaOKpxpJSeqPNPG0qT+PtflhYPG+pXBVgeCPMbmtj4RAt8WNDA5/euf/IT1xhJJyeSa9N+B9gIvEt54kukf7JpFueVXJaST5Ao/At+ldFVqFJt9jz6XvVk/M9J1jw5dWd1qVrY6RcT6UmqWdzFbRpuV18tvO25684B/Crl+blNR0u+0vwzqENtDaXNuLVIFVoy3TIBwASc11kfie0corQXMUpmMLRSIAyMF3c89MVDD4wsJbaWZ4LqEJEJlWSMZkUttBXBOeSBXl/XY6X/AK0PcvHueR/GDT59K+FfhayvF2TxTESLnO0lCcfrXiVe9fHvUE1LwfpUqRSwlL943jmXDKwTkV4LXpYaXPT5u9zx8X/Fdj6O0m2v4vCfhfUbTTri+ibQntCtsoZkd1G0kenvVm/0rX49J0zSxpDvd2sNs2n3tuB/o0gI80SNnp+GPrWv4O16DSPh34cimt7mZn01ZP3CBtqqBknJFdCfFFj9ujt1Sd0cxqZ1T92pkGUBOc8j2rz3jIwlyu2jPWhy8q1NmisrTfENrqd4beCOdMqzxySJhZVVtpKnPrWrXNGSkro2TT2CiiiqGFFFFABRRRQAUUUUAFFFFABRRRQAUUUUAFFFFABRRRQAUUUUAFFFFABRRRQAVV1LTrXV9LuNP1CITW1zGY5EPcH+vvVqigNz5K+IHw21TwPqDsyPc6U7/uLxRxjsr4+636Ht7cZX3LLFHPC0U8ayRuMMjrkMPQg1xmofB/wPqMxlk0NIHJyfs0rxD/vlTj9K9CGLVrTR5dTAu96bPk2vUPhb8J7zxNfQatrsD2+ixkOquMNd+gA/uerd+g9R7VpHwt8GaJMs1nocDzKcrJcM0xB9QHJA/AV1wGBgVNTFXVoDpYGzvUYiqEUKoCqBgADgCuG+NP8AySLWv+2H/o+Ou6qvf6fZ6rYyWepWsV1bSY3wzIGVsEEZB9wD+FccJcskz0Jx5oOPc+H69n8Af2f/AMK80r+1tfutAg/tG6/0u1uRCxOxMLuIPB9PavX/APhX3hD/AKFnSv8AwET/AAp4tPDGkbNITTrOCLd5giW1HlozA8njAJ2n64rrqYqDXY4qGFdGfM2YnxcuVf4P6rdWkuVZbeSKRD1HnRkEGvHfjvof9l/EI30a4i1OBZsgcb1+Rh+gP/Aq+g11nRr2GK0YK8cziJIZYCAeAy/KR0xgg9Kp37eFfEscL6pZ22oLEMxG4tt+ze4TjI4ywA/CuejioQa17/ob16arQ5Uz48r2/QcweFfhzctiWNl1GDynzhWbzMOPcYxznrXocWg/D2dYmi0DS2EpAX/QV6livp6itS0vvDNpoim1t4YLGywY4halRHvJwVXHQknke9a1MbTklb+tDDD0PZS5nJbHh2q/Zf8AhnOx+zapNeyf2hF50MkocWrbZPkUY+UYwcc9a8qr7E1BPCs0c2l6hp9rJDGfOeJrTMZYJuz0wW2kn1rN/sDwB+63+G7BPOPy79N24GQNxyvC5YDJ45qoY2nG9+5NfD+1nzKSOD8IsJNA+FlvH803228l2Ac7FaTLfQZr0vWFf+0byQP+6RYDJHj/AFg39M9quQXGg6HIunWtvFZi1VgixW5VIwwLlQQMDOCcd6s/2xYtprXzJKINypl7dgz5I24BGSOR0rycfCOLjyKVrX/X/M9GhNUkk+i/IxWlb+0JJjGwSZ7lPMOMMNuAB/3xVmxuoJLvT4p5URba2QqrHG6RlGPrgfzq82uaakbGTcgjOGV4WBU7DJ0I/ugmo38QaOipJuLBgGBSBmIG0Nngdl59q82GCcJc3tFvd3Xp591c3eIg1Yy7ecJ4bkCXu6VWVhCMZjxKOfXuK80+Kvwym1i7u/Evha2aSbzXW+skHzMy8GRB3zxkdc88817E2uaPHJMhdR5almYRHa2MEgHGGPK8D1FXrO5t723E9sPlLEHKFWDA4IIPIORXbgadTCzXLNOySt6X833McR7PERcX6nxAwKsVYEEHBB7UlfV2qeH/AAv4rvkbXPDULNNI0S3aPsdmHqUwfzrCtPhx4Ii+zTweGXunmR3Ecl7IQoUkHjOD0r01nmDcb3f3Py8vNfeeY8rr3srHhPhfwlq3i7UxaaRblguDNO/EcC/3mbt9Op7V75baXa+FvDM3h3TMPaR2KXT3JHN1I8keZD6DHAHpXYWN3aWNrbWOg6PGsEkPmLDDtiVRnB4xjtU9zq8cAuFksFL26xKULDndzt6djXDi8zo14WUrR9H2b3t21Oull8qa82c3NNHda7Jc27iSCS/wki9GxAc4NZ6pJFpY8+Tzt2nQyo23HlIJxleOo75rtF1iNY9klj5Usc6xNESPk3ZwQQKSPW4GMyi0UNDMtvjI5DEjPTpx0rgdfDN6z3v0fz/Jm31WbPIfjbNHceFLaaB1kjfWZSrqchh5Y6V4hX2Hqcej6vp6Jqui2t5DDeGCOKZFZVPTcARxWWnhvwe16I/+EP00W7TmBZ/s0fL+mMdPevXoZrhqUFBvX0fU5K2X1ak3JGLo0U0vgjw2LefyWGgyMx2htyhRlfbPrWgk0bTeSoEck9zYSRQ55K+WvT1A9a6bSb61/wBGs7XTFtrMq0dqyAbdq9RtH3RW0IYwysI03KMKdoyB6CuOLp4purSlpfs+3+Tv5nQ6EoWT/rocv4av4v7Yks9PZms5Y3nEMgG+1ffhkOOgPUCurpqxojMyIqs3LEDBP1p1ddOLjGzLirKwUUUVZQUUUUAFFFFABRRRQAUUUUAFFFFABRRRQAUUUUAFFFFABRRRQAUUUUAFFFFABXI+MvHn/CMX9lpenaTca1q18rPFZwNt+RerE4OOh7dj0rrq821r/k4vw7/2Cpf/AGpWlNJvUyqyajp1aL1v8V9Ik8AXPiae2uIDazfZpbFseYJ+MJ+uc+meMjFL4Z+JTazql5pWsaDdaJqdvbG7S2nfd5sY7g7Rg89Mevoa5P4m2Hhux+Hd3/wiz27CXW43vPIuTLiY53Zyx2n24+lX9Z/5OBk/7F2T/wBmrbkg1dLv+hz+0qKSTfb8bl+x+MNrffDnUvFUelOrafcJDJZm4GTuZAG3benz+n8JrQ8Q/Ed9KvtM0zR9Cn1jVdQtRdi0imCeXHjOS2D6Ht2+leA2zyaL8ObyKRj9m8Q2ivHn/nvBdgFR/wAAOfxr2bxN4d1iBdB8b+E1FxqemWCRT2Tf8vMG3JA9xubjvxjkAG5UoRl9/wDX3mcK1Scfkv6+4uXfxctIvh/beJ7TSppzLeCyksmk2PFLgkjODnoO3cdOlO/4WZqlt4d1bVtZ8G32mR6fHG6rcS488s4XAJQYxnPeuZ+JPie08WfCHSNX0ePbv1WJTbtgGOQK+UP49+4INavjS98R33wT8QyeLtKg0y7Vo1jiglEgZPMj+bIY85yPwqVCOl1u+5bqT1tLZX28jurvxEtr4Hk8Rm2LKlh9t8jfgkbN+3dj8M4rl7rxtYf2f4c1OXSGkPiqaG2KGb/UZOA33eSN56Yq3q3/ACQm5/7F/wD9oV5La3viKe0+HFvq2lQW2lRalb/YrpJQzT/OvVQxI49hUQpRmte/6FVasotLy/U7bxH4303R/EF7bad4bv8AVoNGaI317DMVW1KqAuBg5wBzkjkHtVvX/EejeDvA2m67b2cuqWmoSxrCBL5TKhLTLng8gjBFYEf/AB5fGD/ro38pKq+LLZb34G+BLWQkJPeW0bEdQGRx/WhYejzL3f6tcyc5Wb8n+djuE1LRoPG+leH7GwkkXULIahDdC4OFA3Mo245ztz171lz+LNKsfHGn+Cb3TJJJp4beGa5+0YCvsJUbMf7fr39q5XwFezS/Fbw3p16f9M0bT7nTZx6GNpQv/jpWsHxNq1n/AMJ1rfiBrmL7dZeIrYQxlvnaKEOrEDuMrHTWEp81rdBOs+XmXf8ACx6Z4j8RJoV9b6RHod5r+s3kC3L2du5j8lBD5TEkAnnDcY/plw+IekJ4S0XxJZ2V1cme/GmGKWcK8BYElWOCGA2gj6g8GnzFv+GjlMQVm/4R8lQTgE+Ycc1z/juy0Cw8FaTF4V+yGyPiiFmNrdtcAyGNt2SScHpxn09aiFGkuWNtS5SkuZp/1obfjDxxaaX4k1GwsfDt7rkloiXOoyQy7EtV8vAPCnPysSc4HPtw7WviJouj+G/DDiC5vdN1p9yTSThHthGydcDnaT0/2etZsX/I5fFf/sHL/wCiGridR0ltd+H/AMNtLjO17tr6JD6MZBj9cVpGhSbV16/NXJlUmrtef52PW7nVLXUfG+s+F4rCQ3dvp/2wXRmz5jmMRgbcej+tY1p4q0mf4h3ngyy0yRbmJJo4rs3GVZxCcjZjjjI69qxfhRrLa78Up72Ynzx4fjhn3dRJG0SNn8Vz+NcjoGr2Z8d6R4hW6i+23fiW4EsYb5xBLsCsR6fM9T9Vp3d10/ETq3Skur/A9ch1Cxl8W3vhR9JlknstNN60qz58xnEasoXHB5GDntU/iLxtdeCvCun3d5pc2oXF1efZUi3iKRs7irEYPzEKOPU1kWpkH7Q2v+S/lyf2GgV8Z2ndFzjvVb4m3ct74a8KTXJVpf8AhII0ZlGA21pFzj3xWMacFWjFLdGzk1GTW+v5mn4Z8X2Or3N3HqFhd6FdaKrXl1Y3vOIyuTIDgHjg4I7isjSfiJaajqGl2cuhalo9jqDPb6ZqkkgYSsTjDLjAyTjgnrUHiD/kp3j7/sU5f/QFrJu/+RJ+FP8A2Eov/RgpLL8K0/c3/DRbfcvuG8TWX2tvx1t+p1GsfEBdA1q6sdK8O3WrNodqo1G7t5/LW3U/McAg7vU5x0Poav8Aifxhp+leEIvFMdhLqVtq0tusMSy+W2ChIzweQVIx71neKrPU/h74wvPGulW39oaNqKqur2Y+9HjjzF9R/ic8HIb8ZtSt9R+GOkalpx8+CfULeaHbxvBRyB7GksFhmoQUPd/4FtfvKlXqxU25a/8AB6FvR/G1lrd3qVvrGmXnh7ULFBqVzFeDduhQcsOB0B9O/eqOi/ETT9U1/T4b7w3f6VZaxPiwv5ZcrcOHyAVxxljjgnqO3NZ95aa9r1x4t8X6zokuiWy+HJ7KG3nfdJIdpJboMDg9u4681Ru/+Rb+EX/YQh/9GJVf2fhG23BXf4aNkfWayXxbfjqkd1pXiSy1SbxLDJZSWg8O3jy3CGbd52A5Djgbc7M4rNb4g2EfgjRtZTQ7qS81W9drDTIptzyyKxXJbbwMgdAeorl/Gl7/AMIz4w+IMIOxNW0aKVB/eLMkJ/V3P51panp39lXXwksiNrRPhx/tFYi36k01gcMteRa/5X/MbxFXVX2/zt+R0nhTx7Y3Gk61dXVlcaQ+jbn1DT523tFwSChwM52kYIHP6s8O/FZtX1vTbLVfDt1pNvrCs2m3UkwdZ8eowNvb16jsc1keG9Kg134ifErS7vcIbwRQuV6gEMMj3HWrfgbWdR8I65beAfFsSl1RhpGooPluIxzsPoQB+gHoTcaNKnFxgvl206B7WpJpyflfvr1PUKKKKxOsKKKKACiiigAooooAKKKKACiiigAooooAKKKKACiiigAooooAKKKKACiiigAooooAK4Txv4R12+8TaZ4n8IXdrFqlhE8BivAfLkRs+gPI3H/Hjnu6858beJ/Flt8QdN8N+ETYK95ZtPm8QkZUvnkey+laU782hlW5eX3vwKMPwkvJPhrf6Ne6lEdZvr3+0HuFU+Us3GF6ZxjPOOp6cVb8OeCPE8vii98SeM72ylv2sGsreK0BCgH+Jjge/HPU9MAV2Xhka+NFUeLGtG1He242efL29uvevNtb+I/i83mv6noFtpw0Tw7dfZriK43GWchtrEEdOee3BHWtYyqTbSsYSjSglJpjb74P6re/CXS/D5nsRq2n3Ukyy+Y3llHZsrnbnoVPTqtb+ueEvFVrrGma34Pv7QXlvYLZXNpeM/kyAD7y475+nQe4qPxF461u9u/Dek+C4LWK+16z+3Ca+yUhj2bgOO/B7Hp054zR8Ttbb4Va7qstvbQ65ot4tpLtUtE58xFLAZ9GI69Rn2qv3js/61J/cxulfb8iO5+E2tJ8MYdEtL2zk1Z9WGp3EsjMsW7aVwuFJ/u9h3rS1Dw18QfEXg/WtH8SXmjSPdxRi1NuXUKwkVm3Hb0wPeqz/E/UB8DF8VD7P/azS+Rt2fu9/m4+7n+4M9aW1+Iety6N4Dun+zeZr140F5iI42iTb8vPBx9aP3m7tuH7nZX2/Db9SxYeGviDN4Z1DQtevNFeyk0mSztRblwwk2hULEr0xnP8qdP8PdXl0HwNZLNaeb4fu4p7smRsMqsCdny8njvinS+OtXXXvHlmPs/laDYG4s/3fO7yy3zc8jP0rCj+LOr3Pwotddh+yjUxqq2NyDGdm0gsCFzx8u38jRao9Vb/AIdA3SWjv/wzLXif4e+KI9W8QP4c1TToNI8RENffbMhoeu7BweDk/njtmtLxN4MFz4G8L6XpWpWXkaTeQSNcXM2xZVjVg2CMjcTzj681auvFmoP8QvEWgSJbSWNjoxvIleLJL4U/NzyPmPFcPp3jLxFc+H9Dv/FOl6TP4Z1e8+yRi1QxywOWddwAOAcqx75HpmqjzOzf9aCl7NNrv/n/AJnWf8IV/ZvxuXxXHfWEVndQkmCSbbK0hj2ZVcYIJwc57msD/hVMQ8B6rpmrTaL/AMJTeXZuIrppeYwWQ7dxXcAQG7fxVb+Lfiu68GTabFplnY3Vxd+a8jXduJSsaBFXHp/EaufEDxDNpXh7+2tJtLKae9vLaOJruASKEeHPH4gU481ou/8ASCSp3kmtv1E8ReGdfs9b0fXtB1nSrbXYNMSxu4LyT5H45ZSRk/MT1A6D3FU7r4ZXOmfDvSNIOq2AuotZTUrqe4lMcbHawKoccnG3rjPJ46Vc0LV9Sn8XX2heONI0xtWsdON1a3NqpMbR9NpU9cE8cDGD9aoeDNU8ceMINJ1G6i8NtpMk20xSQ4lESOFk2LyBwP5UapLXYPcb2ev/AALlzxh4N8QQeIdX1XwxrGl2tl4ht1t70X77dny7cocHtn8zx0qy3w/ktJPAFtp+oWkkWhSSSytLJtafcVYmNQDnkN34GKzNS8QeJ9W17XtO8IaZpc2n+G2VGs7uEySXJYncFHYZVsAY4A/DqIITFrPhTFo1i8kNxJ9klOfs7tHkpn0DE0tbWv3/AC/yGlBttL+r9PmYej+BbjRPHvibWdMv9O+zatbTw2KeeQ6zuVbBGMABgehJxjisyT4RhPAenaRYPpCeLLO6FxLc+ZgsAzELkLuxtZe3amW2sfEV/HH/AAjQt/DYvYIftxZYDsCkgEg/3uR2q/4g8R+Lj8Tda03wnaaOx021S5Z7qHEjqY1JG8Hk5OO3FP3r7kfu7bPt9/8AwxPr3h7xSvxF1DxR4T1PQole1S1mF5MT5eNuQQFIHzKO9WvHHhzWde8J+H7EX+j2+uWt3HdyCSUxxSOA2dgAycsR29aZ4X120v8Aw+3iaSyjii1LT7i4vLY/NGJbd+WwexyT7VQ+GfiqX4gw6ifEtjYtd2M1s8TRwbCUYnrnORx9MGk4tO/b/hi/cfu/zf8ADmlovgy8TUta1Dx7rNi+q67ZGwEdq2xUiI2nbuwSeB27d81laP8ADHxWdS0Gy8QapYSaH4euPPtfs6nzZSG3KDkcdMdfz61j3njTxVdQ65rk+k6HqGjaRftaTpLDtmKBwBhvow5/Su9PjG7b4keHNFsgn9l6npZuz5ikyfdcr82f9kUpc6Wn9aCj7KXf/O7/AMznvE3h7xDH4g8R23hrX9JFlraxw3ttqUzB7VpQVGzr9/LY9c4AyM0/VvDEWrfCPSNL0TV9PNnpc8Uz3t1KYkZU3iRjkHaNx4zxjvWNqXj/AMQXEOo+LINH0eXw5aaklrJBNHm4lKMNshb1G4YP8JPQ4Jrqbe9sU+J3/CNWukabFo15ooupVW0VXkyTwxHUY7Gnqkr9P0GvZyb8/wBewzWLyFvG3iDS7ve1trMVjphZDkxiaO4AYfjisDw54M1i91jw7a6x4k0a60jw/J9psls5QZpgH+XIxwAybT9COTzVR/iHr72lv4yutH0dvDcmorbpAY83K7Cdsm7+8OcH17AHNb2o+IrTTvjjp/hq40nSv7PeNBDIbRfMikYMy7W7fP8Aq2ap3Ssu35KwOVObTf8AV9vkc74i8NzfESHRNdfVdLsWW3KX8dzdeWwi+0sEIGDwTkDOOcCug8WPD4l/s270jWLKw1nSL65uLQ3ZxA8aTiEhm6DJWPGeufxGx4Bv4fEkHiBNW07Tlh0/UntIxHbKo8qNt6hvXDfN9ea5b4ceN4vE+peIRrWi6Z5f2Y3CiGzVGmj8zDByfvclevcUXu3pt+o/3f8A4F+ht+FPA13eaT4quNa1q2n1XXXMU8unPlLV0zgAjHzAsMj2x61FpHgLxhd+IfD0vi+/06Sw8OA/ZTa7jLOcAKWJA/urk+3Q5Jqzo/jSXTP+E7Q2NrHZeG3zaW9rCIg2d5w2OOSo5x60nhDxL49vb7RrzWbKyvdG1mJpN9ihDWQxld5PGDkcc9+eOc3z6v8Arb/IEqWi1/p9fmemUUUVyHaFFFFABRRRQAUUUUAFFFFABRRRQAUUUUAFFFFABRRRQAUUUUAFFFFABRRRQAUUUUAFeQeP7LVtQ+OGg2/h/Ul0y+bTHKXLRhwoBkJGD6jIr1+uJ8YfDo+KfEVprNtr17pF1a2/kI9n8rYyxJ3Agj7xFa0pKMtTGtFyjZd0dXpUF5baRawandC7vI4lWe4C7RK4HLYHTJry/wAD6pYaLafELUdYQyWVvrkzSqED5G8joevJFeieGdEuPD+irY3erXeryK7N9pvHLSEHtkk8CuP1z4O2Wr61e3UGt6hYWOpSia/0+Bv3c75zn2555B5NVBxu1Jk1IztFxWqKdzeW2o/GzwTe2C7bW50aSWFSu3CNG5UY7cEcVxM//JLfiR/2HF/9HpXq/ij4c2WvxaY+m39zol7pUfk2l1ZnDJHjGzqDjHuOp9arJ8KtNh+Hd74VhvbgfbpVnub1wGkkkDq2cf8AAQMf1rSNSCS+X5mMqVRt6d/xVjxmaF0sZ/A3zbIr+TVgvpELQyAfTFdLYf8AIs/CX/sJv/6OFejzfDPT5vEE2rG7kE0uknTSuwYGU2eZ9dvGKjufhbYXPgXTPDx1C5im0qQy2moRYWSN9xbOPx/QVTrQdv66MiOHmr/11Rxs/wDyN3xa/wCwS3/og153fwvonhvSrVVP2XXEtL9D2WWIvG4+pDAn6iveNF+GVppGg65ZzandX1/rkLw3eoXHLkFSowPbcTyTn8qr6r8JtP1bwroWjS38yNorfurkRgs6nqCO2SF/KiNaEX5afkE8POSv11/F/wCRiXP/ACWrxj/2LZ/9Bjrl2/5IL4E/7D4/9G3FetSeB4JPGGra+byQSanp5sWh2DCDCjcD3Py1x+mfCzTNBvLY6jrmqara6PKk8GnyNtgjdm4bbkjqSSBjPfNYyxNGlHmnK1v0TNHQqSk1Fb3/ABaOY+Luq2knxKvbe8inlW20J4Ilhj37ZnDMrN6DDDJqz4kvF1H4B+EboHLfbbWBj6mISR/+y16FY6Dptl4s1vX5rqa4l1lTbvG0YAiWJMMAe/Cj8qx5vhnYt8N9N8NNrN0tv9uW5t7kQjeCwYhcZ4+8TmpjjMO0kpbW/r8UEsPVvJ23v/wCK9/5L9qP/YtN/wChisj4MWevw+HtOvW1z/iTSmdI9NW13EPuIyZADj5ueTXSeGfCmn6BeXt9NqWoavf3trJHNqF8+50iTgqo5J5A6nsKzfDvw6Ph3VNNisvGmti2iljnWyUlIXBO7YyhsYbBzx3qFjsLJOKmui9dOn3l/V6ykpcvfr6FXxDZ32jXl1458J6jZTarYL5Wv2EEu+KYLwSf7rADJHGMHHIOdpbuzt4PDXiO1Wc6XL5lw2QWaHzVGFP0OR+FUde+H+n6xqF9qFpruo6Pb6vva/s7cBkufLzuPUYJ6855J9a7ex/4kml6dY2dvFHZKEgt13EsIwnG734FS8xw8Umnf07NaX+/QuOHqczurf53/q5xmlzLN+0NcTjIV/DqOM9gWQ1yniu+8Q2XxS8Y33hg26mLSY5Lrz1ywh8qPJQdNw68+lekW+lWa+NpfF63MhuZtIMZtinyBQwJOeucrjFMg8PaZN4s1XXprqZjrlv/AGdLbNGAqYVQefcL+tEMfhnJWktl+hMsNVcbW6s5OVbLQv2ZEns5DI0unmMO3B3XEg8xfwJI/wCA1j/CPUrNviT9ktYp4YrjRLdHWZNhaaFYwWAzyDtY5rs7j4cWv/CtbHwlc6tdrai9DJIYQHOWZthGeBkk5rXm0Kx1T4haV4hhupYLrT4ZrYQCMFJUG5eT2xvyK1eLoK8HLV3/AEsR9Xqtxlba3/BPMYf+SRfEf/sMv/6Mjrfsv+SueAv+xcH/AKLerF18ILEancxXfiHVpLLULiS9m02E7I5mB3YPOPQZxnjtXSSaJp03jTTPEnmzW0mmWq2a2YiG0CRTjntjf+lKpjMPFuLlrr+X9MIYeq7O3b8zifAOrWWhfC/VNS1eRhYQ61MJo1t1m8zcqKvB9GIP4VpxNv8Ajzat5hlz4ZB3lAu7k84HAz6VDe/C/Rrqaa9Gq6rDol1cNeTaRGf3TSK2DznABPtnHQ8V1y+HrQ+O5fE6TOtxZ6aLRrMIPLAI3jDfp0qXjcNJ+7LdX+9XX4JlRoVkkmtmjxu5/wCTZLD/ALC5/m9a/wAQ9Nmvvixrt1Zf8fmlaLFqNsfR4pY2J/753Vvr8K9EW6Ex1bUm0aEjUV0Qt+6Vj0Gc4x26Zx3rq7bQ9PfxzJ4oluJGl1Cxawe0aMbAFILZP/AMfjVf2hhub3Z+f3tL89CFhKrjaS7L7k9TgPAmuKnww8f6zFlBLdXMsWeoLx/L+rCsD4YX9j/wnvh6xghniS60eWxufNj2iRy0kpKnuD8ozXe2fw80nT/Al94Zt9Wuxb61Mk4mMI3RqGQAdemVAz71tX/hfT72/wDDt5Fc3EB8MyNBH5cQYSqqrkN6DCYz70fXsK7pSWv+WgLDVvdbW3+epzvhE2Y8W/Eoas9umnvexpdm5cInlt5oOSenWl8N3N58OfFumeHGvBqXhbXCzaTcbtzQMcHbkdVO4ex3AjHIrpNK8HaSb7xL5s8t1F4mRZ54XQKI0O8AA+vzfhgVS0D4TQ6Rrmn39/r1/qsOlAjTrW4xst8/jzjjoB0HpirjWpVE2ndf8Ar2VSNtNf8Ag/5HoVFFFYHWFFFFABRRRQAUUUUAFFFFABRRRQAUUUUAFFFFABRRRQAUUUUAFFFFABRRRQAUUUUAFFFFABRRRQAUUUUAFFFFABRRRQAVzmsxTJcXmLeV0uFi2uibgu1snOOldHRXLisOsRT5L2/4Zr8mXCfI7nMG0ujK8P2aX929y+/b8rB1IXB7nnpSG1U6RbQrpt0PLmja4Qofn+UhiOf8OorqKz/EF3NYeGtTu7Vtk1vaSyxsRnDKhIOD7iuNZXBtrm38l5L9Pma+3fYxDpdxNAqy28wVLeYxLzlecop/wqU22oSXC3Rg+VZoCVKkOdqgHA9PmavNrT4keLNF0+2u9ZvLXVE1PRpr62X7MIjBInQHbjcPX+lSTeNPG2lWd9a3mrQXl1N4fj1u2nS0RDb/ALwBo8Yww27uSM9K2WRRW0+34K3boL6w+x6ALS7lt1iFpMpgjucllwG352getWIrfNvZR21jcQmOdWl8xTydhBPXpXHa/wDEXVbO4FxprxvbxeGF1R42jBDTSOqJk9cDdnAIzV7wP4h8Rnxk2geJdRh1P7RpEeqRTJbrEYtzBTHheo+br7Uo5MoLm5u3bpb/ACQOu30NmPTrqCy2Q28oa4tAjggnDeYB+HBJxVhre6iiuoLuyM0Uk+9jApOMrwyZ9CK8+13x14t0vVvEup2+pW76XoWoQwNYSWy5lRzjhxyCKfN488VLqlxraX1uNGt/Ef8AYp0z7MMsgxmTzOu7B6dM/lTjkcYpcs+lvLba1utweIb3R6Rcrd/2RprzxSSzxTxvKqDc2Bn9aoLZus8M15YXEsbNK+xFJZctkZwa4Kw+Jmvf8V7Fd3KvLpYf+zP3KDZ+9aIdB83JTrnpTNG8YeMvEsHhC0stcisrrV7e8kuLhrOOQExSuF+XAx8qgcVpUybnd5S2tvrtZ3emuwlXtsj1TUzPHeWt3BbyyhY5Fwi5KsQMZFUJLe9e7ZJrZzJcSW8hkUfIu0Ddk9ua4rxFrXjfT/EzaLZeIrcSWHh9tTuJXsU23DpIwIx/DkYHHpVTxl8SvEdt4N8L6hojxW15qFpJd3iiJXUKgXOAwOASxqqmVOtO/Pu7/hbt1Qo1uVbHfiHUG0uTTktnUIku9mXAclsrtPerlpHNKmpztBJEJ0VUSRcMcJjp9a4vXvH+o6d8W/D+mwTr/Ymo2UUksflqTulaREbdjI+bZ3x+dYum+N/GHiPTfDljp+qwWN9eWF1fXN41qj7/AC5XVUC4wB8nJx7/AFmnlLi4yc9Ev0aX3Jv5g61+h3cNjdfZHitrOWFZYoo5BIpAaQNktj0xT5LKcSKt9ZSTxrdSuywoSCGUYx7Zqx4A8QXHijwHpmsXqotxcRsJAgwCyuyEgds7c/jXRVxvJ4R93memnS2jvt6l/WHvY5OSw1N7TmL5obaNfmBLEh92Fx34ANW4zeLcXNjHCym4lllZmHy7GXjn1zXQ0wQRCczCNfNIwX284+v4U1lig04TfS/pqHtr7ox9Fin+0h5beSFYrVID5i4ywJzj2rboorvw9BUKfIncynLmdwoooroICiiigAooooAKKKKACiiigAooooAKKKKACiiigAooooAKKKKACiiigAooooAKKKKACiiigAooooAKKKKACiiigAooooAKKKKACsnxZ/yJmtf9g+f/ANFtWtSMqupV1DKwwQRkEU07O4Hh2neBLYfBebxAs+oahqUuissMc829LdDyyxLjgYB4570/QpbTxj4rWLSZPtUEfggWFw6qcRysSNhz35/n6V7Ld3VrpGmvcSgRW0C8hF+6M44ArIg8R6DaQbrSJojLKUaKG1KuXAzyoGenOa6lUnJNpXIbS3Z4f4ZNx4g+HPi+9WJ5GtNItLGIAZO2PLP+W0Gu38B6naa98VUvtJl+02tt4XhtZpVUgJL5inYc98A/ka72HXtFtLmO0hj+zvPsLBbcqFL/AHQ/HBPvT9L1jRXuprTTVWEjc52QeWkm04Yg4w2DTnOTT90OaPc830XwXY+LPiJ4wfVbu++zWupxObKKfbBOcEjzFx82Meorm57uFYL7w0WP9sSeOftCWm07jEcYfpjHHWvaYfEujDTTqduG8qacQkxwHe8mOAQBk0yXxFoEfk6kVDzShlWRLYmVVX72eMgDvTUql9Yv/hhc0e54a1nK3i+BIlzFrHiC6sbj/cju4Zv6H9ah0mPQZdM8AJ4sm8nSza3/AJr72TB8+TbyvPXFe9HXtAj1FLbagkLoyyC3+QNIAVO7GAWBHNRDWPDsySq9ovk2gfLvZ/u0wfmAOMdew61XtJ2+F/1cOaPc8r8U6TpHifxlImnXk/8AZ9v4Oaa0kt5SN4jkYKGzyy+oPWs+a71fxLDZx6dpMeotB4Q8iZVlWBbcuSPMA6EgIvyjH4V7ppNzpepxPLY26IYh5Lq8GxkHXaQR0Oc+lXYrS2gz5FvFHkbTsQDI9OKz9s46NbFLXVHz9sk8SW8EtuSbq38DxTROOokt7rPHuTGR+NM8KanaaBH4Q1PV5fs1lJol9AszKSpk8+U7eO/I/MV9CR2drD/qraFMLs+WMD5c5x9M84pr6fZy2628lpA8KHKxNECoPqBjFH1hNWtoOxyfwggltvhPoaTo0bGORwGGPlaV2U/iCD+NdpQAAMAYAormlLmk5dxhRRRUgFFFFABRRRQAUUUUAFFFFABRRRQAUUUUAFFFFABRRRQAUUUUAFFFFABRRRQAUUUUAFFFFABRRRQAUUUUAFFFFABRRRQAUUUUAFFFFABRRRQAUUUUAYfjP/kTtR/65j/0IVz15pt/Z6xp93cXltBeXl0z+YqExxgRbRwxGeK7me3huoGhuY1licYZHGQfwrnLvV9O1DVr7TL3TI7hdOhaZHlwwYqqkgAjg/MK6qM2lZLvcxqRV7sqX13b2XiJbmKaK6Mr28F/AyDDsR+7lT3HtVCz1KytPCMaPHuvltrwxuMfuvnIwecjORVyHWLWSIXa+GY1ubO2S5iG9OICCQwbHGMdOvNPjv45poxD4Uhe41KEzsvmxjfHkHJOO5IOK21Ss1+K6f1+hn1umY1lLHbrFaBJII4dXs5NsyGMjKYJIPTlDRDLGt5eSM6iOSPUdjE8NyOh710f26y1TWpLa50FZYjP9nkuWCviVVzgjGcDJAPvVJ9d0e50G+lfQ4Xg0qRVjgIXDBn2hhxxmq5m/s/l10FypdTEhEytuJX7Io0z7RHjDt+7GMHtz1rV03yT4c1VNVvkFg0kwMCR5kjPmffznJ+mK0LjXNMNhqN4NLjmEf2ZiOMzl1Up2/h3fpUUmqaHZxpef2NCPtVg107Ki5IJAKHjnJbk0nKUl8Pbt2Q0kuppeF7t54ry3uPJlubWURSXMQGLgbRtYn1x1rerH8OyxtaTQx6UNLaGT5oVwVbIBDBhweK2K4qnxs6IfCFFFFZlBRRRQAUUUUAFFFFABRRRQAUUUUAFFFFABRRRQAUUUUAFFFFABRRRQAUUUUAFFFFABRRRQAUUUUAFFFFABRRRQAUUUUAFFFFABRRRQAUUUUAFFFFABRRRQAUVT1e9fTdJuLyOMStCu7YTjIzz+lY+qeKnsFuGhtlmWK4WJfmxuHl72P4VnKpGG5Lko7nSV5tuuvtzXr2pS3u3v1WbdkvuU7Rt6jGwfWuzuNTvYdctbQW8D290TscSHeFC5LEYxjt17isr/hM3/sie9NmMxXKx7A/VGGQ35VpDFQpXuZzcXuzJ0q3ktbC/jdpJjPoKSq0vJT5WGxfb2qS5e3gu/D8l/dXNnEulqDJblg27C/KcAnFbUviG/aSP7HaW8kct29qjPKRllLYPA6EChvEN+lhe3zWdv9ntpGiXEp3MwcL0x0/GtPrsW72/q3oRaNrXMqbVRa+KJp9OimilfzBd25UlZI1j3JOOMD096xo4bq106W3uLQw/aLG1kHzbvM2zryfQ/N0rq38VzQXFz9os0MEb3CRsknzMYuTkY4zSf8JPe7hamyhF6ZljA80+Xho945xnOOMetCx1NbLt+Amovqc3b211aXlxp8Vsbh11WIRxltoeONWZeT04C07T3aGGBLuxe5Frp9zBLbjqwEvTP0P6V6JbSvPaxSyxNC7oGaNuqHHIqWt/rN1sWqXmc94PuXlsbmFJZLiyt5tlpPIpDPHgHHPXHTNdDRRXNOXNK5rFWVgoooqSgooooAKKKKACiiigAooooAKKKKACiiigAooooAKKKKACiiigAooooAKKKKACiiigAooooAKKKKACiiigAooooAKKKKACiiigAooooAKKKKACiiigAooooArajb/a9LurYDJmhdB9SCK5CPw/rFxp0MckSQysLh5jJhhllCKOD1Kg89queM9S1uLUNI0rw5cxWtzf/aG82SISZMUW5UweAGOAT1ArHj8batbePL+z1Mwrp9vp0jeWij5bmKGGWQbupG2Uj8KUsN7XXy/UiUVJ6mzax6vHdSTT6ZK0osUt4XEqYQhMt37tx+FVbbw7qUMkUFxEk0LG1LsmFChMqwIJ5OCOe9czpHifxdqml6IZtZjtbu41VtOuwtkjf8smmDDPQ7dox+NUJ/id4itriASTxeVcWrhW8lfln+2zov8A5CgYY9eetP6i297/ANehPIup32maLf2tjpsM0RL2+otLIdw+5hgG698j3qu2jXf2HVYE0lxcXMrstx5iYdfNDAYz6c1zMPjzX2lEzalZst1cqFtBCBJboL/7Pgf3lZc8nkHpVjSPGWr6l4wtdOutaSziYSssS2av9oKXk0YTdj5fkjAz+NL6lZb/ANW9A5Fsbs/hu+e4upILfbJdSXiuxcYKNzHxnjJ9Pxp8mm6nNb3ckulb0unQGAyL5qbItqupzgfMPyriNJ+JXiCfUtLWfULeWSeK0ZrE26gzrIkhlcMMFduwH05qeHxz4qbSA9xqUEaSpY3c9+tkD9iiuEkJBXOCqsiDceQGJ+h9Qt1/r7hckT1rT0uI9NtkvW3XCxKJTnOWxzViq2mtcvpVq1+8El00KGZ7ckxs+Bkrn+Enp7VZp2tobBRRRQAUUUUAFFFFABRRRQAUUUUAFFFFABRRRQAUUUUAFFFFABRRRQAUUUUAFFFFABRRRQAUUUUAFFFFABRRRQAUUUUAFFFFABRRRQAUUUUAFFFFABRRRQAUUUUAFFFFAHNeMPDH/CQR2k0WqnS57XzUE3lq4KSoUcYJGDg8HPB9a5u8+FmnOZ2h16WC5czrJI7FgIpYfJ2lC4UELt+bAJwK6nxaY1trRrgRmFZX3eb9zPlPjP44/GufTY+nahGRaC4aeDEUgzKPmh6nrs7fWs5YqdN8q6GUp2di3Y/D+w03UYJbHUpFt01FNSit5GMpysBiI3sxJBzuz2xjpWZP8MNNnsXtpdbUttjKP5a5QrdS3G7G7uJiv059qmhl2XGnsI2/0UmJmUfIhkeZWHsM7ce1Ej2VxpJO63Se202FApwGkZlQsx7kBQo/E1H12e5PtBh+G9rtuGHiIhQSdPPlJi1zc/aOef3n7xfbgEVc0rwNPousW15Y+IwsqW5S8SS1VjcK07zOR83yAmQgYzgY61HqKpcXca2gspgwg2+Uv7lji4zgDPfP41ViW2mjVJXdC0WXcLukWL7KgBPqu78OtN42psHtPIm074W2ttZW8Y1Zp442smDCEDcLff0O7+ISH6Y70W3wvuLPT5IbfxLcLOUit45Psy7Ps8aOixPHnEnEjEk9wpxxXW+HZI5dHVooo4h5jg+UcxsQxyy/7JPI+taldMa85K99zVaq5T0fTY9G0Oy0yB3kjs7dIFd/vMFUAE+/FXKKKh66lBRRRQAUUUUAFFFFABRRRQAUUUUAFFFFABRRRQAUUUUAFFFFABRRRQAUUUUAFFFFABRRRQAUUUUAFFFFABRRRQAUUUUAFFFFABRRRQAUUUUAFFFFABRRRQAUUUUAFFFFAAQCMEZHvSbVznaM/SlooATaPQflRsX+6PypaKAE2qOij8qNq+g6Y6UtFAAAAMAY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data:image/jpeg;base64,/9j/4AAQSkZJRgABAQEAYABgAAD/2wBDAAcFBQYFBAcGBQYIBwcIChELCgkJChUPEAwRGBUaGRgVGBcbHichGx0lHRcYIi4iJSgpKywrGiAvMy8qMicqKyr/2wBDAQcICAoJChQLCxQqHBgcKioqKioqKioqKioqKioqKioqKioqKioqKioqKioqKioqKioqKioqKioqKioqKioqKir/wAARCAGwAc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R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ytW8S6Vol1Fb6nc+TLNBNOi+WzZSJd0h4B6DnHftmkk8T6TFYaVePdEQaxJFFZP5bfvWkXcgxjK5HrjHenyvsTzR7mtRXG6/8StE0vTZ3tLxHu1upbKNJYJivnxlfMB2oThQwPHXsaur4/8ADo0+4updQOyztorm4b7NKu2OQ4VtpXPJ7ckd6rkla9ifaQva50tFc+njnw7J4m/4R9NRU6ju2eX5bbd+M7N+Nu7HbP610FS01uWpJ7MKKKKQwooooAKKKKACiiigAooooAKKKKACiiigAooooAKKKKACiiigAooooAKKKKACiiigAooooAKKKKACiiigAooooAKKKKACiiigAooooAKKKKACiiigAooooAKKKKACiiigAooooA8v+Kn/ACM2lf8AYG1f/wBJxVPXftn/AArb4af2Z5BvPtmneR9oJ8vf9nbG7HOM9cV6Jq3h3SNduYrrUYvNkggmt1ZZSoVJl2uOD3HftWVp/wAOvC+nG3+yQzEW9zFcwq95I4SSIMEIBY8AOeOnSuiNSKil2OWVKTk2uv8AwDyvSf7c/wCEi037F/Z41n/hKNWz5u82/meSm/p82372O/TNanjnz/tHjz7Z5f2j+xrDzfKzs3b+duecZ6Zr0C9+Hfha/wAieCQFrya9zHdyI3my43sCGzztHHSi7+HXhO+ltJLu1aU2cSwjddP+8RWyqyfN84B55zVe2hdP+t7mfsJ8rX9bWOYsnstE8fBMW2qaLq2sOyPtzJp2phPmHvn17fhz6pXNr4I8NxeJ/wDhIRaAXzSGYMZm8vzCMGQJnbux3x79ea6IyIOrqPxrGpJStY6acXG9x1FIWUEAsAW6DPWgMpYqCCR1GelZmotFFZM+tPDfvGttugikSOSTfggt6Csa1enRSc3uVGLlsa1FZcesb9YuLLygFiQlZN33iACRj8arweIXaLzLm08tWgaaMrJncB26cVzvH4dOzl3Wz6bl+yn2NyisT+35Y4ZfPtAsyhGjRZMhg/TntUsOsyPPFBLbhJWnaGQB8gYGcj1oWYYdtK+/k+9uweyma1FZN/rT2l1MqW3mRWwQzPvwRuPGB3p0WrTTag0SWha3WcwGUNkhgOpGOlV9eoc/JfW9tn5rttdPXYXs5WualFFFdhmFFFFABRRRQAUUUUAFFFFABRRRQAUUUUAFFFFABRRRQAUUUUAFFFFABRRRQAUUUUAFFFFABRRRQAUUUUAFFFFABRRRQBSvdUhsJVSZJWypclFyFUHBJ/OoX160RpAVmIj3YcJw+37wHPaotSs2vdXii8xo42t3Dsqg5G4cc9Kz1tmluWtBG4KNdbsqcAMMKc+9eJXxWKhUlGG17LT0/wA7/I6Ywg4q5sz6xbwStHslkdSBtjXJOV3cc9hSJrVrJcRxIJGEm3EgX5QWGQD7kViW5kW3t724jkAMr7zsJI/dbBx9RU9iZbW7skjhljmZI0mQqdsibfvexU8VlDH1pTXRN9ujtb77/g7alOlFI6SiiivoDkPLY08vSp2MHkebZTYcNn7QRMOSO2OnNa+rQ/YW0i4g08aeYDNcPCrBsgeWGOR6rmrXiCw0Hwp4bvNS1aS9eziQRNtfeYw8gHyDoMsRWX4Y8Y+EPFOqRaZbX+oSXjRS+THqAIMiOoDBT0PC5x9TXHHC1XBu3b8DmVN2sXtPsLW/Hh+FYEM6Qrczy4+YInCjPu38qp29rGfBssr6csZeVFNzuBM4M/IwORjAHNM07xF4V/4T5fDVjfanFqcLfZyFO2JjEpbaT36H8alGq+GI/F8ngZr3UxevjEbN+6U7RMNp7HHt6iq+q1f5ej/QfIxDbINXitI7AXsMV/dLHa7goA2RnA3cDBOadqMUQ1eWI2ZuY11AAWy4+YCDoKzbrxl4PtNOF4JtaUW1/PbtPCpMhmCrvJPpjHNWvDvjbwl4g1KWXT21IyWyNfPLcRYUhECk57nHaj6nVtt1DkY1UV9KM7v50trZWrQyZOYyZucfy/Cuh0a1gtPE0yTg/anMssNwjZW4jZhkN/tKe1Yvg7U/CXjbzItCkv8AGnpGs0c3yCVSzMu4fxYIPp2pnh7xr4PvY9Y1zTZb4ppMbSzRTLxGrkljGue5U5pwwtWMtVtYIwaaZ6NXPi/+wavfRhd0008QSM5+YEYyKyNV+LPhvR4tNe6+2sNStVu7cRW+4lGzjIzweOlH/C1fDf8AYUetOl6lu96LFS9th/MK7umemO9XiMJWq8rg7NPtfo1+p1wmo3uWoZJPt0N00JWKa4nxLuGH3DAGOvG2qlsFa022rtM7WcgmU8+Xg5GPT6U3XPiz4X8Pa5c6RqC3n2izI83yrbcq5UNnOfQitC/+IvhjS/C1r4ga88yxvDtt/JjJeVhnKheCCMHOcYry3klR2vLfy7pbfd56P5m31hdiGeVLjzLiE74oo7cO4HAweau3Oqx3F7aXDlUt4bp1WTsw29f1qtoPxG8M69peoXdtO9qmnIZLyK6i8t4l55I5z0PTNVPD3xU8LeJNYi0qyNxDNNn7N9pt9iTYznafwPXFaLKsRFO0uzenVO/fb+ri9tF9C3qlzFJJqYjfcbtIPIwP9Zg84q2t2ieIh9k3JLJMYriA/wAQA4k9q6DYvHyj5enHSjau7dgbsYzjmksvqKfPz9U9vNvv/ea9N7h7VWtb+v6QtFFFeuc4UUUUAFFFFABRRRQAUUUUAFFFFABRRRQAUUUUAFFFFABRRRQAUUUUAFFFFABRRRQAUUUUAFFFFABRRRQAUUUUAFFFFAGbqeqPYSFUiEmITJycchgMfrVf+3JpWRbWCNi7ALvcj/lmH9Pwp+r2NxdXG6CPcPIKZ3Ac71Pf2BqmumXtpdNJDbmZFuXdAHUZUpgdT2z+leDiKmMVdqN+W62XTrbQ6oRp8uu5ZXXpJgBBbrvkMSoHbjLhjzx220RXl7eajCI0MASNXljd8dSQeNvPT2qomkXkCqTCJfLMDbQ4G/arBgP++qksdNuLW8t5J7LztsSqHEi/ujuJPU84BrKFTGScVV5t9dPPyT/r7ymqaT5bE1p4gNxCztCFKRSSMN3TbjA/EGnLrdxJbWxitkM8xkBjZ8AFOwPqazxol6ifJFgyWvlP8w+Viwz3/uj9Knm0/UFtp4DAk4eZ5FdSEKsQCrDnjBzmpjWx/L76lt29PLsn00v6A40r6WMP40MW+D+rMVKk+QSD2/fJXC6DfN4v8c+CJtIsLxLfQtPVL26mh2RrtTs3cZHHrn616T8StC1LxF8Nb7StMhFzfzCHam9UDFZEZuWIHQE1cFhqVt8MV062gzqkekC3SLeo/fCHaBuzj73fOK+tpVEqS7/5o4nueEaYTBqGgeOHG033iifzX9Y3Mf8A9t/OtDx0k1p8ZPEPiC1DGXQpLC8Kr/EmyJWH/jw/DNaN78EtTT4b2f2Ka/l16N1kfT3vE+zoxY52joCAeu719a6228FarqXjfxZeazZrBY63pUVsknmI2JPKRW4BJGGB59q6nUgnzJ91+KFqZfwzmjuPh143mhYPHJfXjow7gxAg1S8P6j/Zn7LF7PnBeKeAf9tJTH/7NW58NPBmu+Hfhtruk6vZiC9u5JjDGJkbcGhVRyCQOQetZMngHxO/wS0zwsLELenUd92nnx/u4d7tuzuweq8DJrNuDk9eqAr/AAzsf+EV+KyaWw2LqXh+3m2+soRC36rJXnOkO2g+Hbm/JItdctL3T5PQSJtdT9TkAfjXrifDG/8ADfxM8PaxoE1/qdnCHjvJb67R2hQgqAM4JGGJwAelZB+FuvXPwWl0WexVdYg1M3dvD5yfMpwp+bOBwSeT2FaKpC9772/ULGRJqNxpPij4b31np02pTxaEhW0g+/JlJBx9Ac/hXQ/FzU7nWPh34evr7TJ9Lnk1dd1pcffjwJAM8DqBn8abd+EPGWmav4M1XR9FivZ9F0lbeeGS6jQCTaylclucBuo4q/4z0bxt448H2MV9oENnqFtqySmCK7jYGERn59xbGdzEY68VPNHmi9Pv9QOZ1nxIPDfxb8dStpl1qC3FgISLdNyx5ij+Zz2X1NZ9nYpZ6T8KFW5juVn1aSYmPlVJnh+XnuOh9816RY+EdYi+KHi/VprVVsNTsfJtpTKp3tsQYxnI5B6iuTtvhr4ss/BPhuW3sYjrGganJdiyknTEysyMMMDjqg4yOppxnCy17fkwJp9B/wCEl+Mfj/RkkELXelRqj9g+2Agn2yOfxq74Eu9PudU0nwn450k2niTw6D/ZsjOyrKowcrtOCcKOuQcZHcU7TvBHi/V77xX4g1LboGq6varBaRW9zloiuwgl0JwD5ajIOeTxUemeFfG2veL/AAxd+KNMg0+Lw8gV737Usst5txjOCTyR3/vMe+KltNWvsvxt+PYD2KiiiuAoKKKKACiiigAooooAKKKKACiiigAooooAKKKKACiiigAooooAKKKKACiiigAooooAKKKKACiiigAooooAKKKKACiiigAooooA5fxEk2oeJtN0oXdxbQSwyyN9nk2MzAcZNY3iSTWbfQNKsp7uSO+WOaWeSKU5KxjIyR14Irb8QpeWniLT9VtrKa8jhikidIBllJHBx6Vkf2N4g1Ka3W6laGVNNdJZpY94dnc5T0ztI59q76bSUW2rL89f6+45p3u1/XQk1C1a917Q3TUtQii1aN5JViuCoXEakbR260llf3Q+IeWuZms5Z5bRY2clQ0ca846ZJ/rU2m2V+ZfCTz2kyfZEnSfchHl/LtXPpnFUbbRtajOn6k6uVOqGd7TycSRhmIZifTAH51fu2s30a/F/5IWt7r+tiPTp7yBtO1FdRvHe41b7JJFJMWjKE4+6e9P0m7vftWkao9/cvJf30kM0TSZj25wAF7YpdO0/U5XsLBtMuIlttUN49xIu1NgOcD1NP0rTNTW70rTZdPmjXT7ySeS5Yfu2UnI2nvmqk467f8DUlX0/rsU/Dl5cmbSJIdUubme5M4u7d5y4RFztJH8P1NWvDhNz4dlu7TV7u41lbaVvszXJYKckA7T36Y9zSaRoV3Z2+gzrp8kNysk63TCPDbTnbu9vrVrw2b+w0EWMGiT2+opDJtupYQFZslgpPX0HNFRxafL+nd/gEU9L/wBbF3wZFJJEt7Bqkt3bSwKJoZ5C7x3APzdeg/8ArViXk95BLq2qRajeLJaamIki84mMoW6FfxrZ8MwXsniO7v5NPm0+Ga2RZ0kXaJJweWA9OvPvWVd2Gp3E2qabFplwReakJluCuI1QHrn8KiNvaO/kU78qLWj/AGe98U34vdYu47mHUHEFqtyQrqpzjb3HB/CpfEl/c2njzSBFPIluVTzUDkKQ0m3JHQ9RTtI87T/EWoLcaJcym51BmiuxCCqIxxncecd+KTxbpd7e6rLNZ28jlNP/AHbquf3izKwH1wKnT2qvtYevJoZum6zdmPxVdSXMpURs1uDISI9zOFx6dulRrd6ingjULV7yc3lvfpGJTK27a23HOc+tNGg6mmn3lnHaTA3UNlGW2EgEYLn8D1qzdaNrEU+qQzI94bia2mE0UO1WKt82APQfyrb3L6W6fp/wTP3rf15lSfX76TS764hupkk+w26HDn5H37HI9CcHmtaWSbRdJ8RRQaobqCGNVgLXIklhdhtbOOV+Y8fSs++8M6h9p8Rx2ts7JMUlg44f595Vfpk8VJc6bqOptqNxb6bNZJqV3bIEkj+ZQuS7so7Zwc980nyPa1v+G/4I/eW/9bkUl7eQeCp4Lm+uFntNU+zyTCUh9ufXrjk1Yh1K4h8LeIGtb64urWOVYrO4kkJclsA4brxkVDfaPq8K6pDNby3xe8t7gSRQ4EvB34H5Cny6Vql79re20+Sxi1DULcpG6A+UqA7nZR2zj60e41ut7/kHvf18zovBk876LLb3czzTWl1LA7uxJJBz1P1qpDrGtXGovcwBZLKPUTZtbpCSyqOshYdP5VP4Wsb/AE7UtYh1DMgknWZZxHsWUsPmIH5Vm6bq8mmXlzpsCK17caw26J0Y4hbGXGPpXk4tpVFro+xrdqKuOj13WLz7BDb3McUtzdTxF2iBACYI4/Omw+JNX1OO3gtZIbadYJZppPL3B9jEAAHpnFZ1pbfbJdItzNNBvvrseZC+114Xoa0dRgsvDWsW4O6K0/s+WJHYFtzkk4J9TmvPUptczemnX0ITla9/60J73WNXbw3b6zbXcMCvEoNv5O4vIWxwff0qWK51+91q4sYr6G3NrDC0m6ENlmQFv1zWPBf21v8A2BZatJ9nt7WH7W4dSdzknYMAdutTy3Wht40u7vVJtqbIJbZxvGTtBzgfh1p897Pm7dfIObz/ABLV3r2qGSaG2njjf+1ls42MYO1CD2780DxBq0kS2AkhW9OoNZm5EeVwBndt9azL2Fbi6nhcsFk8QIhKnBAII4NJEV02WISE/ZNP1l1aUjJVSOCxHX60ued9xczvuaS+IdVnitbMTwwXL3strJdGPK5QDHHTJzj8K6fSZL6TTIjqsSxXQyHCkYODwePUYriobmyOkSpqkDf2fqGoXEiXfI8nAGxgMZOTkfga6rwrc3N34atJb0s0hBG5urKCQCfwrajJuVm76f1/w5pTd3ua9FFFdhuFFFFABRRRQAUUUUAFFFFABRRRQAUUUUAFFFFABRRRQAUUUUAFFFFABRRRQAUUUUAFFFFABXHeLPiXpPhDxFYaPqNvcyTXqqyvEF2xhnKgtkg9QenpXY14D8UbQ614m8ZXiZZtD0+yiQj+EtKrn9C1bUYRnK0hM9K8WfEux8J+IYtHm0nUtQuZLUXX+hRK+E3MDkZB42E+lN1P4qaDp3gey8Uolzc2V5N5EccagSK+GyCCQBjYe/pXE+IfFDWPxf0HXLfTLvVGuPDaOltZR73be0hBx6c1kWPhe+TSfA3hLV4Ghnvbm9vZYH6xgJ8m4djjJ9q3VGFk3/W9xXPT9c+J+k6F4N0rxJPa3c1rqe0RRxBd6EqW+bJA4wRwamv/AIjaXY3uoW5t7mb7Dpi6m0kYXbJESMBcnr8w68V5EFXxB8IPA+l3BIzr4sZfUAs//sriqGi38t7Z+JYroEXNj4VaymU/wtFKEA/ICmqEbfP9Que3SfELTo/+EXza3X/FSjNtgL+64U/Pz/tjpmorn4l6Ta/EWPwdJb3JvXZV84BfLBZN4B5z0I7d68psNU1e+1f4X2+p6KdPtbVlW0uTOH+1riP5toHy8BTg/wB6maw//FTX3jEci28YxWpf/pnEp/TAH50lQjez/rXQLnpevfFzTNA8RahpM2j6tdNpwVrme1hV0jVlDbj8wwMHvirOtfFLR9MttLawtb7WJ9Vh+0W1tYw7nMfdiOo6Hj2PpXJSf8j/APFT/sDj/wBJ6xvh3/yPfgb/ALF+b/0bPS9lDlvbZfpcLnfXfxf0SHw3pesWtlqF6mpTtbx28EamVJVxlCuevIxjOcihPi9ob+FdR1r7HqCHTZ0gurKWJVmjZzgcFsYyD3zwa8fsrmWz8NeG7m2tnu5oPFskkduhw0rDyiEHuTx+NW9UnOpeCfiDq91GbO/utUtVn09wd9sFc7dxIGScsP8AgNaewh+P6hc9asvinYzabqGoaloes6VaWMAmaW9tdgkywUKnPLEkYqx4R+I+n+LNTk00aff6ZerALmOK9i2edCSMOvPI5H58Z5rN+wa94/8Ah5qei+IdFXQnkhiFm/2lZRKy/MGO3oMqufYmofhxrEWoatJpXiXS47Txdolqtq8zKN00A6Mp9OQT2+YEdcDBwhyt21XmM0PEnxTsPDfiSfRpNH1W+nt4BcStZwq4SMjO4/MCAM8k8UzU/i3o1jp+i3dlY6hqaaykjWyWkQZ8oQGUqTnIJxxnoaxx/wAl+8R/9i4f5x151ot1fWem/Di40mx/tC8jnvzFbGQR+YfMHG48CtI0oNLT+rMVz6A8N+Iv+Ei0d786Zf6btkZPIvovLkOADnHpz+lctoHxds/EV1bx2HhzXPInk2fazbAwoe5LBiBiuv0e71C+8PRXOtaf/Zt7IjebaiUSeXyQPmHByAD+NeVfBLW9THhWLSBoE504tO51XzR5YOCdu3Hrx1rKMIuMnbbzGel+FPFtl4t8NLrdnFLbWxZ1IuMBl2nBJwSMVzek/GLRNW1y1slsNSt7W+nNvZ6hPBthnkBxgHPrgfiM4rL+FH/JCLj/AHLv+tcfaf8AJLfhn/2Hj/6UPWipQ5pLzt+YXO9n+NmiWmpXVvdaVq0dtaXbWk16IFaFHDEckN7Zx1x2q3rXxTsNJ8UXWjW+g6tql1bRo7yWECyja6hgeucfMK8f1PVbpNF8YaMdPkXT77xCfP1U5MdriXOCACSflFdfHf61onxs18eFdFGuuLC1jZTcrFtQRRYbJ4Pb86t0YLp+PoK51+tfFfS9FltYP7G1S6upLJb64t4LcF7OJgCfMGeCM89h3NdOviTSZ/CI8RmXOmfZ/tXmMvIUDPT17Y9a4Hx3Z3/hLxh/wnVtZf2hpd1aCz1m06ssZwNw9uF/Lng5HZNo+j+JPhy2maL5dvpeoWZFuYVwsYYZBx7E5I+tc8ow5YtDMTQ/ixo+uXckEulajYyG0e8tftcIUXUSAklDnngH24PNJ4d+Kdn4mvbWKz8M60kFySFvJLUeSMZyS4JGMgj61zfhu+WG1u/Cni/TIYvEeg6XMlhd4B8638sr8jf7px7jPcGrPwX1XX38Hadp0ughNFSKcx6p9pU728xzjy+o5JH4VpKnBJtL8RHQ6B8VNE8Q+G9Z1q2tLqGHSE82aOVU3t8pI24JGTtI5Iqm/wAYtGPhuw1aPSNSnj1G6e1it440aRnXHbdzncMY5rxrwtI9l4V1LSo2KyeIrK3MfuRemE/oWrQsbr+zPBvgy6S3luBa+JJZBBAu55NrRnao7k4wBWrw8E36/oFz1ib4w6Avhd9UOn6gxhvFsZ7BoVWaKQqxGVJxj5COuc9qns/i1o11o+r3b2Go2lxo8ayXNjcwhJtpIAIGcdx1xXlHia01QaDq/iS/0q5sE1bxHay21pcrslIRJjyO2dwH51ev72TXG+I+r6lavpWofYIIf7MlyZETKfOTgZ+6vT+99Mr2MLf15Bc9U8KfEOPxXqCW8Hh/WbKKSEzJdXdtsiZeMYYE5znIrTsvF1ne+MtU8NiGaK602JJpJHA2OrAHKnOeNwzkVifC/VdfvfDdhbavoI0+yt9PgFpdC5WT7SuwAHaOVyMHn1rmPGd5/wAI38XNQv1O0X3he4wfWRAxA+v7tfzrH2ac3FIZ0un/ABY0rUv7H+z6df8A/E4M4t9yp/yy65+bvjAqf/hZ+kn4eL4vFrdm0aXyRbgL5u7fsxjOPfr0rz7RbH+z9Y+EsOMbrW4mx/10Xf8A+zVkaev/ABJrXwaesfjXymX/AKYr1/XJrX2MG9P6V2K561qfxL0nSvHlp4UuLa6N5ctGolUL5aM/3Qec+nbvUPij4qaX4Z1ybSzp2o6jNaxCa8azhDLbIcHLEkdiD6cjmvLvGBMniLxJ4sXltL8RWUSsP4RCjKw/762flXX+Nba58FeNbvxgbIap4d1m3S01i3GCYxgIGx6EAexJIOMg1PsoJr0/HQLnqWnX9vqum21/YyeZbXUSyxPjGVYZH86sVT0cWA0Wz/sZY1sDCrW4iGF2EZGPbBq5XI9ygooopAFFFFABRRRQAUUUUAFFFFABRRRQAUUUUAFFFFABRRRQAUVy0us6/c6/f2Gkw2LJaFeZwwJBHsastr9zY689nqiwpD9j+0I8YOSyjLDJPs36Vj7aP6Ec6OgryW/+D/8Ab174r1PW1U6hezSNpbR3DBUG0iMuB77cjnpXVXGv+IIvDcOsLBYiJk3yKytkAthcDd6YP40tzr/iC1s7AyQ2Hn38wSIANt2sBjPPByaqOLVPVXJdSJheGPAuvab4v8OapqX2bytN0MadNslLHerPtwMcjaVq54q+HX/CZfEK1vtaUPoltp5iVI5ikhmLk547YPr2re0zxFdTWurLqUEUV1pikv5ZOxuCR3/2ap6J4i1rW9Pu/s8Fmt7C0ZVXDBCjAnJ5z2q/rl5Jrd3HzxOM034W65pkNnYwm2+xWPihNThzMS32cYGOn3sKOKmuvhdqq+JvGt5Y/ZvsuuWUkdsGkIIldkZtwxwNwbn6V1Fl4l1640a71OSCxFvbqwG1WyXGO27pzWjpPiC7vNat7S6SFY7jT0ulKKQdxxkcnp1prHczXmJTizl5/AmsP/wr3b9nP/COri9/edfljHy8c/cPpXNS/A2e68EXUlwIz4qmuDKJBct5ODICR0/u55x1r0bT/EOq34s5IbWJ4Z7uRJGVG+SJdvzZzweT/hVG8+ImmabqzJqXiHQ4rdXKmGOVpZQP9orkA+1XTxU5fAvw+f6g6kLXZy2qeCfHjeJdfvNI/skRa9aRWtw9zKxZB5So5XA4Od3PP0qzcfDnxF4dm8N6n4Qmsru/0mwaymivMqkm4sxYY93bjI6DrW9Z+N31m5EXh/XPDt67sQkJkdJSP90nJ/Cr914nvrXxbBpjwQi3Zoo5H2tnc47HOOvt2pSxcoWUlbpsHtI7nGWPwr1nT9L8Kw+fbTXFhrX9p35DkKAWQkJxzwntzSeIfhnr+pHxqLX7LjXLm1ltS0pGBGxLbuOOtdpqfiHVhq17b6PbW8kenxh5vNyWfIzhQD/nFbM2rLF4eGpyGG23RK/+lSCNEZsYDMenJxTji3KTt0/z/wAylKLucNc6B4+8TeFNS0TxE2kWAa3T7HPYPJu81HUgOST8pAIJA70/wf4S8UHx03ijxibCKaGwFjDDZEneAR87Z/H8+2OdnTPGEfmSDV9Z8PlNpKG3v0BDehyenvUukeIr6+vzm50e8ttwV1sLkSPFuOFJwTxmj28uW3La/kJTizmPEnhPxmPiLqOv+FRpZjvtPFiTeO2VB25IA75UY6j2rOm+GXibRLHwh/wjcmn3V5oX2iSZrp2WNpJWBwAOSByO3QV2Fv4q1a4kW+SyhfTGuvs+1AxlA/vf5/8Ar1Lf6v4i07dJeyaJaQbgFkuJSgOc4GS2M8GojjG0uVX+QueO5p+HG8RTaLJ/wlkVhFfl2CrYlvL2YGPvEnOc1jfDXwtqHhTwEukar5P2oSSt+6fcuGPHOKjufGNwLmQWms+GDDu+QyXq7se/z1oXniG8hsL2+tnsbm1WFZLWWFi6v8wVskHB5J6UpVnFO6aXoP2kTjfBHhXx94d0qHw7eQ6KdFkZxcSrI7ThHzu2nIGeeOKpaN8NPF0c2gaLq0+mjQtAvzeRXEJbzZ/nLhSD05J9MZPJwK9C0/W9SihS68QjTrWzljDRzCby+SMgHcap2fiyY6gpvtR0AWjMQRHfLvQdjknBrVYqUtVHfy/EXPE5S5+GuuzeCfGGlqbX7TrGq/a7XMp27PNVvmOODgGnt4U8eaL44vdc8Mw6PKt3Z29sy3sjnGyJFOAuP4lPfpXUN4tl/tMlNR0H7CHxtN+vmFfXOcZ9v/11pX+utc26L4XutPv7rzAGj+0K2Ewcnhh3xR9YnZtx/D0/yHzRZw/iHwj46n1K51HSpNMlk1rSkstSt53cRwSFArtGPTjjOT6g101t4Jlt/hOPCSXuy4FmYhcpkASElsjvjcfrit3SH1hhL/bcdqh48r7NnnrnOT9KytK8UXF34m1HTrtIVhtfMKMgIYhGxzk+lZyxOkU9B8yVr9TitK8A+L77Wra/8UPp0Z0nSpdPs/szsWnLRsgZyfZiSePp1q94C0P4g+GbHT9CvINEOjW5kEkiO7T4Ys3ByB95vTpXRaB4ru9S0fVLy8jgQ2ab0EakA/KTzkn0p+heJb/VNG1OeaCIXVrHvjjjRsNlCV4ySckUfXVNJd/0uSpxdjgdK+EesW0vgqS6Nru0aaRr3bKTlfPMqbeOepqfS/hjr9ppvheCU2m/S9da/uMSkjyiyHjjk/KeK7FPF0+ktHJ4wvNH0yGRNwjecpN+CEkmqKfE3R7qHyrLxPoX2vzDg3Akij2Y4GW7575rZYirOPMov7v67i9pBbsufEzwvqHizQLGz0ryvNg1GK5fzX2jYoYHHB5+YVz/AIm+Hutar4l8W31p9m8nWNNitrffKQQ6mPO4Y4HyHmuwvdcvoRd3FtFBJZJZefBOuXV3yMjcDgjmmP4hu1/4R7EcP/EzGZvlPy8L93nj7x65rFYrk07f5opyiZfga18daaLPTPEkGjJpVnaLBG9ozmYlAFXOTjoOeKyvi58P9Z8Y3GlXPh57dJraOaKYzSbMo4UADg9tw/Gujs/EGsahLPe20Fkml28zI5mkKuFXktnoOOf85qO/8WSC/P8AZupaCbVcY86+Xe/r0PFOOJbftIr8A542KGr+ELtfFng7UoHt49P0GF4rhpJNpAKBVwMc9K5+DwDe23xkHiiW8sRoL3b3Uf7/AOZpGiI6Yx98+vQV3epa5ot7b26rrOmfLMjyK15HjaOo681Tnu9AFx+41nTGhKTHa93H8rP0wM8CuatisXCTVOF1a3Xq/wBDaPsmtZHn9x8HF1Hw9rc2oSW58UXN1JdRMt2fLRGcN8w+m7nHerOreEfF7G+/se/0m4t9d0uGG/S6uCfszIgR3THG3IPzYPXpwK61bywSRnXW9L+e0Fuf9Nj67QPX1FTWU1g6i2g1bTZZZLN7dES7Rizs5IAAPPBrBZlj29aPfv5WL5KX8xseGrO28P8Ahiw0n7bFMbC3jheTcBk4647ZPStJ7+zjAMl1CoJK/NIByOo/CuUuke2vZs9JJI4W9ARsYfyarEMaSX0ayKrr513wwyOgrg/tWrKbjyq97ffK35GvsIpXv/Vjp2uYEaNXmjVpfuAsPn+nrTVvLZpzAtxEZQcGMON35VyLzosNhI8ihrWCN1Bbkkyc4/AVdZF+1mTaN/8Aa6ruxzjHTNOOaSk9Irp9zX+dw9gl1N9NQs5N3l3cDbV3NtkBwPU1LDNFcRiSCRZEPRkORXNafatdeGWjeKGAMvyTsw+c784PHAyAK19GeF7eUxwfZ5fNInjzwr8Zx7dK6cLjKlaUOZJKSv1+75fjutiJ01FO3Q0aKKK9QwCiiigAooooAKKKKACiiigAooooAKKKKAOJt7XUbnxtrP8AZl+tntaMyZiD7xjpz070z4gqbq6tYLZCZ4YJZpGB+7H/AJBrXuvCjzarc31rq11aPcEF1h46DFXbfQY49QuLu4me5ee3W3IcdFAwfzxmuL2UnFwtu/1uYcjacTM12aG4+G7S2w2xNBFtUfwjcvH4dKpeIhM1l4ZFqypOZYxGzjgNhcE+2a2U8MovheTRDdyNEx+WQqMqNwbH5/zqe70GO7GmBpmX+zpEdcAfPtx1/KqlTnJbdF+Y3GT+5HHi4ktNE8Tre/NqBlRJpFPyuGOBgdv4vzq/4WurX/hLbiKxlWSGSyiwVBA3Iqrjn8a1brwjDdXF5I11IFvJo5ZE2j+DPH45q6dCt116DVICIWiiMZiRAFcHPJ/P9KiNGopJ9v8AN/5kqEk0ctpf/JNdV/66yf8AstTqn2STQdVlcQ2kGlMbmdjgRosfU/i1bdt4aitvD9zpQuHZLhmYyFRkZx/hXmfx21h9D8GaT4atJW/0r/Wv0LRxAAA/ViD/AMBrajhpTlGL7L8Hcif7uHM+iPOfG3xJu9dU6RobSafoEJKxwK2HnH96Q989dvQe/WuEor1fwZ8CtR8R6PDqer6gNLguEDwRCHzJGU9GIyAoI5HU/Svof3dCCWyPISqV5aas8pBIII4I6GvU/h98TZDcWmheMLhp7ISqbS/c5ktXB+Xc38SduemfTph/ED4Xap4D8u5kmS+06Z9iXMaFSrdQrLzgnnHJHFcPRKNOvCz1QJzoT1PrnX0Nlqs+t6LOpu7RFF7bno6HoT+A/T25zfi5dJffBPU7qLISZLZwD1GZ4zWX8N1bx18P7Oe4v54Li0B0+7KHPnqmGTPuFYcnPetb4v28dp8F9Vt4BtjiW3RR6ATxivFo0508RZ7X/U9dvmpSktmj5Wr0X4H6z/ZfxKt7eRsRajE9s2em77y/jlQPxrzqrWl38ulavaahb/620nSZPqrAj+Ve7OPNFxPFpy5JqXY+qRMPDmrreadMs2j39yY5Yx/yxk9v1/LHpXO/tA/8iFH/ANf0P/oMtdfbeGrTU5oNTjvp5LC4cXsdr/AWYbgf1rk/2gkx8PYX9dQiH5JJ/jXg4SMo1bNWVz2qqaoyPmuvo3wd/wAkOsf+vOT/ANKjXzlX1F8M9JTVvg3pUEkrRiWCWMlRnH+kM2f0r0cwi5UbL+tDz8Gm5tLsc38WY9QT4Q239oyxyK13bmDyxjanlvgH3rwGvpL47QC1+FVpbqxYRXkKAnvhHFfNtXgo8tFIWMVqlvIKUEggjgjoa77w38HPEninw9bazps+npbXO7YJpmVhtYqcgKe6nvTPEXwc8W+G9Nkv7i3gvLaJS0r2cu8xqO5UgHH0BxXT7WF7XMPY1OXmtoWfAvxh1zwvdR2+qTy6ppRIV4pn3SRD1Rjzx/dPH0616rdSx2r/ANu2U63FnqguXgmT+JZI8qPYhsgj2r5lr2v4Jzp4l0K+8MahM4WxlW8tSOdqtkOv0zg/VjXnZhhVOnzw3R04erKT9m/kdnbK1l4e8QW0akyF4IFUDkk8Y/nXL/Eb4gJ4LurjRfCj41WaONb266i3CoAEQdN3cntn16ej6/b2/hfRtZ8QO5mMRN6sTAYMiqwRfpuYflXyPc3M15dy3N1I0s8zmSSRjksxOST+Nc+Awqb5prbb8f8AM2xNR0korcS4uJru4ee6mknmkO55JGLMx9ST1qOut8B/DzVPHt9LHYultaW+PPupQSq56KAPvN7ce5HFdr4k/Z81DTNKku9C1QanJEpZ7Z4PLdwP7mCcn24r2JVYRfK2cMaFScedLQ4Lwj451bwhdH7HJ9osZeLiwmOYpl78dj7j9ele86bqMWuy+GtW0u6abSnm8uGFkAa0YYzGxHU8cZ7DPPWvmGvWvgFrZj8T3GgXJLW94guIVz9yaPnI+q5z9BXJjcNGrDmW6NsNUfMoPZnpcP8AySTxV/173v8A6Jr5ar6/v/B7tpWt2um3rompWk8SW8p/dpJIhAbI7D6HivGP+Gd/FX/QR0f/AL/S/wDxuscBJUqfLPQ3xNGpLlstjyeiuz8a/DHWPAlhbXerXVjPHcymJBbO7EEDPO5RXGV6kZKSujzpRlB2kFdJ8O/+Sk+H/wDsIRf+hCuh0n4La7q+iWepxappEEN3ALhEnmkVgh9QEI/Wul8L/BXXdA8XaRqd7qmjtDb3KTlI55CzqpydoKAHj3rnniaKTjzK50U8PW5lLl0PZpo9Mnu5IHkcyyMLk47bRjg49ulU5W0Z4opftNyiu0jq0YIPJ+bOB0rPupDHc/aYvm/dFAR33+YAfzxSxxSLFHFbyLGViuASwzkA8ivzueK55SSpx+7zVuq8z65U7Jas1ZY9ERjbMxPnxxqCASEX+HBxxmp7awsJJpLxJZnEUzMysx2hxwTj1rG3K1lebBtBSz2qTk4wK0IpvJ0DVGzz50wH1Jx/WumjWpyneUI2Sb0XZy/yv8yJRaWjf9WEhi0ldJZ1urp7Vz5SoWJw2c/KuOuRWppUVsllvs5HlSVi7SSHLMehz+VYNoIXt5baKYwyR3SPbM6EfOV4BHocGt/SbhLrTY5UiWHcTuRBgBs8/rXTl8ozqR0ivd6eTs+v4dno9yKqaT3LlFFFe6coUUUUAFFFFABRRRQAUUUUAFeYeO9Z8TJ49fTPD+unS4LfQX1Jl+yxyiR0dxg7hkZAAz2x0r0+vKvFnhu08U/HG107UZLmO3Ph8s/2eUxl/wB8w2kjqpB5FbUbc12JmFN498W6/Z3V/puqx6UukaLDfywx2yyC6kblslvujrwK11+IGsx23i2e5ugnl6La6hpqhFxA0sIzjj5h5jD72elYfjH7D4R8QeKdMaCS2g1PQ4LTSo0iZxKVATYCAeR7/wBapeOdOu7DVPDmlvC6PrehWWlzLjlXSeMnPvwBXWowlbTf/gMRr6t4t8Zqus3Fvra2v/CM2Ng80BtUYXskqKXLnHy8k8D2xjrWg/iPxpr/AIw1RPD+oQ20mmLaywaNJEmLyKRQZGMjc8Z6j1HQ9cTx3dx6V4g8f6ZdRzLda9DYjTI0hZvtGwAMFIGOD/KjxhrBg1m0torCWw8YaPLaxaY0Ksxv4mUb1YgYKjJGM+o7mkoppWX9aAegeP8AVtZj1zw34f0LUP7Mk1ieYS3ghWRkWNA2AG45z+lc5D4w8X6bqfhq114tHK0epG7jeFU+1iCItE/TK5wPu4rV+Jd5Fovi/wAGa9qO+PTbG5uFubhY2cRb41C5ABPOD+VcnNqmreLdf8I3t9bhZryDWEtVWMpvjMDLGcH1rOnFOCutLP8AUDovAWq+NLy+0TUdVvm1PStatppZwLVY0sXUnYAw5OcY5/8Ar1keDvH/AIh1SHxVJqF9vA0ubUdL/dIPJRHkUHheeQvXPSuY0PUbVW0e801Lj7doWg3yaoGR1ELKjiJTnjO5j09fbiSxt9X0R9MGrWcFrFf+E7y0tmhkLGRBE0+XHZst0rV01d3X9agbvhf4l6/eW/hs392ZZt2o/bkaNF+0CO2E0JOB8oww6YzjnNcP8WNWu9aj8K39+4ee50dZpCowNzO2cDt0FbdlodxF408INbIzJqvh1mVegMwsXjI/JU/Oua+I8UkGm+D4pkaORNDjVkcYKkO+QRWkYxU01/W5yYz+CzjLRFlvYI3GVaRVI9ia+y/EE8thpMf2JvIxIqDaBwMHivjaw/5CVt/11X+Yr7F8VjOkIOn75f5GvLz2Uo4STi7OzJypJzd/I5n4n6dMnwp17+0Lv7ZiON490YXYwkXkV8sV9c+NfD+oX/w41jSrB5dQvLlB5SyOASdynGScDoT1r59/4U549/6ADf8AgVD/APF105dy06HK9PJu7+9tmePhOdW8VfToj0f9nrzpPDepxxSFVW/Rmx6bOR+OAK2/iXdTXXwe8Sm4kLlLiJVz2Hnx8UnwW8Max4Q0fUbfxFZGzlurlTEpkR9wCH+6T6VF8RP+SO+KP+vqL/0fHXnV5f8AClS5Xo276+SOynFrBSUl0/zPmyiiivpj54+q/gxrX9sfDGwV23S2LNaP7beV/wDHGWuU+Mt1PdfDR2uJC+zWURc9gI3rJ/Z01rytU1bRJG4niW5iB7FTtb8wy/8AfNaPxdH/ABbOY/8AUbX/ANFvXz1fmhmVGKej5vyR70JKeBk/I8Er6b+Gb3Unw18M2lrd/ZfNiuGLBc5IlfAr5kr6c+G9rDe/CfQId7RXaxTyQSDjGJmyM/lXRnKk8L7vddbX12v57HLllvbu/Zmf8bXu3+E9v/aKbbgahGG6c/K+DxXznX0R8Zb17/4Q2s03+s/tCNWPqQr81871vlcoywkJRbatu9/n5meYJrENM+q/hExX4M6UVOCI7ggjt++kq34Mikv7O1v7vW7q5mZX8yzkmDLjJXlevoap/CT/AJIvpf8A1yuP/R0lO8AXmhx29rbooXV5EdZG8tskbi2M9OgFFny1Gu/+Z3U/hhft/kfM3iSzi07xXq1lbDbDbXs0MY9FVyB+gruPgXPJD411DymKk6TPyD6MhH6iuP8AGf8AyPmv/wDYTuf/AEa1db8D/wDkdb//ALBM/wDNa7J60zyaWldep6B4xa5b4G6veXGp3F1JdRwFo5ZN3lYuVHH1H8q+d6+hfFmm21p8AdSvIIys10kHnHcTuK3K447cGvnqina8rdy8Vfmj6H0L8K4GtvgvPfWc8lvKktzIxiON7bQoJPsAMV2nh7Ubr+3oYby6lkjuNIguVEjkgNhQx+pOTXI/DD/kgl59bitq8d7KfwlcoD/pFnFbNj0+Q/8As1c9ubmXm/8AM9Cm7Qi/JHzr40gjtvHmvQwKEjj1K4VFA4UCRsCtn4QuU+LGhlTgmSQfgYnFbfi34U+NdS8aa1fWWiNLbXN/NLFJ9oiG5GckHBfI4Per/wAOfhl4v0P4haVqWqaO1vaW8jGSQzxNtBRh0DE9SK2lUh7Nq/Q8+NKoqyfK9+3mejWV1fweDNS1eTVbyWb5reNHkJCkuoDDvmpP7W1SHwJc77ub7Ta35tri4yWdEzyc/iBVOEzSeC7SztlVprnV9qq/AODnn2yBVm11C70eXXo9RsoZi1zFLdRJlkCSA7mHr/D+dS4rXTr/AJI9FP8AI4z43W8tt4H0lZL57+NtQd4J5H3s0Zj4yfzrw2vZPi19l/4QHTxpzu9mNXm8gvn7mzoM84zmvG61pK0TzMV/EPrHwNcaUPh7oyX0kQlg0eOaUMeVhIOWPtlT+VWrvxD4HsbWzW81Cwhiv1E1vvfG9TwG9h7nArzvS7o2ttpcTMNl74FmjUZ/iTLfyzUHhDTtM1W4mttekWGxbwhbrLOxUGFC3LAsCFx1zXlTwdCcnOcU/kj3ac5KCSZ67eaj4dtNWtNLvLi2ivbtV+zwE8yAE7cfjmqUmveDZdbGjTX9j/aCSmMWzvht5PK89ye1eWeMJrOLx5b6jbXayR+GzpMULtIC0kTFnJ98hlJI9RVbV5PM8X6vZzWOy3l8V25fViAVtiP4eBnJ/AUfUaElrFbdkXzyXU9pN/4dn8TDSTNbNq8EYcW/8aqACDjp0INVbHVfCGq67c6dYXllc6jGWMsKPlsg/N7HB646V5na3UX/AAu+LXvNTzJdeudLdNw3FFt0jQ49NwNbHgjTLHw94xtPDut2aPeWjXNzoWqxPxdRSZ8xWweXAzwc4x2wCYlgsPa7im99luHPLueoTafaXBkM8CuZMb898dKmhhjt4VihQIijAUDgU+islThGXMkrhdtWCiiirEFFFFABRRRQAUUUUAFFFFABRRRQAEA4yM46UUUUAGASCRyOlGBnOOR3oooACARgjI96KKKAAADOB160UUUAFfOn7RX/ACOmmf8AYPH/AKMevouvnT9or/kdNM/7B4/9GPXThf4hx4z+Czyqw/5CVt/11X+Yr7YvbGG/gEVyCUDBhg45FfE9h/yErb/rqv8AMV9S+K2tx4hvDc3DQvHp4e32yFcy7jjGOtLM3HkSkrpnNgZuCk15fqdpc2cN1JC8wJMD70we9Q3Ok2t1PJNIHDyx+W5VsZXOf6Vwty9xLb3+p3E0wvrNrVYm3kbMgbhjpyavSSOpu9M3tmTW0A55CN835YWvHk6VS/NBO/8AwUeiq8lsddLpttL9m3KR9lIMW04xjH+AriPi7Yw2Xwg14QAjzHhdsnPJnjp9mZBe2WpLNJ9quNUeCRi5IKf3cdMVznjZEj+D/iVLgyjU0eBbwSMTuP2lSrDPYg9vStsN7N14yUEnff7v0/Izq1pSpSj5M+ea6e+0P/i2ela9Gv8Ay/T2czY9ldP/AGeuYr2nwppKa5+zpqlgFzcC4nubfjkvEEfA9yAR+NfSVZ8iT8zxaMOdteRwHw01r+wfiNo94zbYmnEEp7bJPkJP03Z/CvY/jvYwWPw3QW4I8zVI3bJzzskr5zBKsCpwRyCO1e7fFDUf7b+Cel6zv3G/ubaRx/dkELq4/wC+lNc1elF16dRrVfgdFCo/YTgeEV9S/C3SrXU/hLoP2pWyiTbSrY6zPmvlqvoLwfPNa/D3wdcQswECXErqD95VnOf0zWWZqEsPapG6utAwM3TqOS7fqjR+PFtFafC6CC3TZGl/EAP+AvXzZXvnxUcyfB1WLbs6wcHOeP3leB1rgbewXKrInGS5qt/I+sPg1/ySPRPpN/6Pkrs7q6gsbOW6vJVhghQvJI5wFUDJJNfI2j/EzxdoGkw6ZpGsNb2cG7y4hbxNtyxY8spPUnvVfXvH3ijxNai21vWZ7i3zkwgLGjfVUAB/GplhZSm3fQ6Y42Eaaik7pGZrt+uq+ItS1GNSqXd3LOqnqAzlsfrXo/7PVs8vj+7nA+SHT33H3LoAP5/lXlNfRXwq8IzeHfhhquq3qGO81W2aVQeGSIIdn0JyW+hFbYmap0WcmGi51ebtqdH8af8AkkWs/WD/ANHx18pV9FePrSO1+D+rGJpD59lYTOGct85nGSM9K+dazwMnKld9y8a71E/L/M+oPgR/yS+D/r6m/nXpFeLfD+Z4/gQqRMVaW9kXIOOh3H9FrptXuJhb6NKkjgWGnwXT4PXc6Lz+VeXiqyhVkrbHoUqnLTXoj0OgDHSuRTR7T/hPzGPN8sWguwPNbHmeZ169PbpWDoEqFrH7FcStctBcm+Te2AoB2cHj06Vi67Ts1+Pp/mbOpZ2semUVwE9lBc+ENKk/eNqNyFtoCJWAGWJJIB7DPP0rofEiG38MJYwuwaV4bZHzzywH8gapVW03bpcanpex51+0YMeF9Hx/z+N/6Aa+eq9q+LsryfDLQElJaSG+licn1Ab+mK8Vr28HLmoqR4uLd6t/Q+mvD/ge38SeD/CWqfaTaXNrpElszLGG81JYimDyPu7iR7k1S8RfDW5tI9KtdFutSdZbKPStRa3ij2zW6sOTuPyNzn0wp5zw0+j3E0Hw40zyZGjLaLarlTjgyYP6V02paZLomharDbTH7NcvElrHvZmjLEK3J9eteXLFThNpLRX/AFPWhL3Vp0MvUPg9omo2mrpO4NzftH9numhBe0RFVVVTnnhcdutWLj4ZxXNtqMcmqyb7/U4tRZ/JHysmPlxnkHHWqd49yfCVlbQyv9otb+WLOeSV3MB/KrRvG1DRdREUjL9v1GGNCDyu7acD9ax+vT2/rYr2i7DI/hJpca2lwk4Gq2+qjUm1AQDzJTvL+Wefu8jv2qTw98MItB1+xvTrFzd2Wl+f/Zli8aqLbzs7/mHLdT1rofCMzTeF7XzSTJHujfJ7qxH8sVtV0RrznG99zSNmrhRRRUlBRRRQAUUUUAFFFFABRRRQAUUUUAFFFFABRRRQAUUUUAFFFFABRRRQAV86ftFf8jppn/YPH/ox6+i6+dP2iv8AkdNM/wCweP8A0Y9dOF/iHHjP4LPKrD/kJW3/AF1X+Yr7H/sp5PF7380Mb2/2QRoWwSHDZ6fTvXxxYf8AIStv+uq/zFfcFaY6Kly3OfAJNS+RyGqaBqdxfahBbxxNaahNFI05kwYtvUbe9WJNBvG8dLqAVfsLMsjncM71jKjj8ar/ABVkeL4W628TsjiFcMpwR8618of2lff8/tx/39b/ABrkpYGNVc1+v9fma160aMrWv1Pq638P6ol9BbOkS2lvevdLciTLMD0G31rnPiXBqcXwl1/+2IozKqW0YuVcEzgXKnJHbGao/s73E1x4f1k3E0kpF0gBdi2Pl966f40/8ki1r/th/wCj46UMOqVdJPZl6ToOa7M+Ua+ifgpDdN8P7Ka1gWdY9SmEqswXCMigkZ649K+dq91+Heuax4c+CsmraPbWdzFaX00t2ly7KTGAnCEfxc9+OK9TFR56fL5nn4PWr8jyTxjoh8OeMtU0rGEtrhhHn/nmeUP/AHyRXR/219t+Ab6W7Zk07Woyo9I5I5GH/jwetn462cVzrGl+I7NCsWo23lyAjlZEwRn3KOv4CvMI7uWOzmtVb91Mys6+pXOD/wCPH860j+8gmzOa9lUlEgr6Y+Gekyaj8PPDL7QbdbW8ilOem+RwOK+Z6+n/AIWtrg+HXhYaXHYtp5E321rh3Eqjznx5YAwe/WsMbBTppPubYFJ1Gn2/VHP/ABW0250n4MW1reKFlXU1JCtkYIevAK+i/jtqK3Xgm6s1QqbPUbdWYn7xaJ2/kRXzpTwceSioonGK1Sy7F630TVbu3We00y8nhfO2SK3dlPOOCB61esvBPifUZhHZ+H9Skb1Ns6qPqxAA/GvadA8XT+Cv2dNI1W0ginn814o45c7TmeQnpz0BrYuPiZqMOn69OtlaltMfT1jB3Yf7Qqls89t3FN1p3dkb08FGUVJvc5fwR8DrjTcav4qhivLmHDwaWkg2s3/TR+h+gyPc9K9WhsNSl8NajDfFWvLwSlIw+RHuXCpnpgVxUPxXvZNa1bTXsrZZLLXIdPi+9+8heZ4y/X7w2j25oT4keJNRuNMs9G07TGu7+7v4ALhnVAtvgjkHqQT+OOlcVWlUqyvP/gHdTowpq0SL4j2mo23wg1kalbxwCK3srePZJuLbJ1yT6dRXzdX0j438RjxZ+zpc60Ifs7XSQlot2dpW5VTg+mVNfN1deDh7Om49meXjVaol5f5n0L8K9LudU+FlktuAypNeZBbGWZCq/qa66TwpqF3bTiWVoWWxhgijR1xKypyG9twrmvg5JrEfw30s6RHZvb/b5ftpuWcOI9wz5YUct168dK3fA/jbX/FF1bXV5o9vHo+oRyvbXFs7M0BR9uybPGTgkYrz6+GU6kps9GjCLpxv2OgsNNvY/EMF9cooQaYlu5DA4k3Akf8A16yrPw1fwWWjqYUWW2W5WchxnDg7ee/WvnDxzqF4nxB8QKl3OqrqVwABKQAPMb3rT+E99dy/FPRElupnQyvlWkJB/dtWjy+PLzc3n+T/AEOZYmLnyW69/M97ttK1uxm0uRbGK5Wxtiio04ULIxOT78YFbGt6deavDpsak2+ydZp3RxmMhTjHrya5G+8S69Zm9086vCz2+p2tsuoi3QDZKjFgV+78uBVzUb3xDBqGnadZ+JI5mmtri4a7WzjKybOQMDgemQahYGy5ebR/5eh2pK1jhPjZpkuleDLCCZi+7VZZEdiCWUpwTjvXh9e4fGbU5dZ+GPhnULlVWaecs4UcZ2EHH5V4fXp4WHs6XJ2PHxdlV0PqDw1ol1qnw30n7NtG/R7dULHqyvux+VbM+ja1qjPJef6N9ovIZGjSYN5CIpGR2ySQfwrmtF1XVovBvhjTtHvVsf8AiSNdySmFZC+xRhcNwB71dg8S+JNZv7WPTrq3tZvsEN1HaSRLtvST+8+Y8qBz054rzZ4Lnk533/4J6sYxcUbFt4c1C2vVU/voE1IXXmyONzqVIYkeucVXtPCWoQqloGMNuuoNOJo3G5VC4Qj3rt6K4/q8DT2cTG8N6bc6TbXdtckupuneJywJZDjk471s0UVtGKirI0SsrBRRRVDCiiigAooooAKKKKACiiigAooooAKKKKACiiigAooooAKKKKACiiigAr51/aLB/wCEy0s44Ongf+RHr6Krxn9ojQZLnRdM1yBSws5GgnwOivjaT7Arj/gQrowzSqI5cXFui7Hgdm6x30DucKsikn0Ga+4VZXUMhDKwyCDwRXwxXrngz473mgaNDpmuaedRjt0CQzxy7JAo6K2QQcDjPHTvXZiaUqiTj0PPwdaNNtS6nrHxdlSH4U62ZGC7o0VcnqTIuBXyXXe/EP4qaj47WOzW3Ww02J94gV9zSN0DM2BnHYAd+9cFV4em6cLMzxVWNWd47H0H+zkD/wAI7rJ7G7Qf+OV1fxp/5JFrX/bD/wBHx1B8E9Bk0P4bWz3ClZtQla8KkchWAC/mqg/jU/xp/wCSRa1/2w/9Hx1wyaeIuu56UYuOFs+zPlGvZfDOq2dj+zrqVncyMLjUbie3tY1RmMshCYUYHWvGq99+E2rarp3w3tIdC0mLVLq41Cf93LciEIqqhJyQfXpXfX+FepwYL+L8iH4haVJc+GNV0ieMi6sbGy1iFT1wqfZ5h9AEBrwivsXxDqN1Dp9lFf6XE+n6gBa6k5uQPsplKxqAMfOCz4J4wBmvkbVtOl0fWrzTbn/W2k7wvx1KsRn9Kzw0rpo0x0LSUinX0j8NbzQ7Twn4K/tK/mg1KRLlLK3Vn2TbpXDbgBtOMjG7pXzdX0f8P/Fh8PeAfB9jLYtLDqUV2FuBIB5ciO7BSuOQRnntTxKbirf1oycD/Efp/kZ/xst5YvDWryyRsqTapaNGxHDAQMDj8Qa8Ar3T4j+JL/xZ8FLfVr/TI9Pjn1CI26pceb5ibX5PAxyCMV4XVYdNQsycb/FPV5mmufhF4X08DNt9i1K9kH+1EZVX9ZavanMsMuu6LIsg1DWW0Z7CERsftCoibiCBjAwc/Sut+GXiX+x/BPgnTJbQvBqzXcQuA/8AqpFldlBXuCM89sV6Ndavb2t4YZYpSUC7pFQFUDHAyc5rgr4qGH1qaK7/ADv+h69CLlTjbsjwjUtNlTxFa6tACFfxrcWdxx94faEkT8ir/nU2kazY+Hte8N6lq83kWkOpa1vk2M2MhQOACeSQK9zOrW4vri1xJ5lvGZGOBggAHA5680w61EGt821zsuCgSTYNpLDIHWsHmVC1m+6/Tsbezl2PC5XuIPgJf6TdRPFJbaZZ3BjcYI8y/lI4/wB0KfxFeOV9heIYU8YeD9U0uCCaP7VbOsUsqgIXB+XnP94Cvj+WN4ZXimRkkRirKwwVI6givQweIhXi5w6s8fMISjUTfY+gPhJeaRB4B0WbULuaK5i1Wa3tY43cLJPIowjhRjkHI3cd6n+Hutw3PxEkj8PwXFpaahbS3GraVIGK6fdK+AQSAAW9B6+wx5N8P/iNqXgG9mNtEt3ZXGDPayNtBI6Mp/hPbofp0x2/iP8AaDub3S5Lbw7pRsJ5lKtdSyh2T3UADn3P5UTpT5mkr3NaOKpxpJSeqPNPG0qT+PtflhYPG+pXBVgeCPMbmtj4RAt8WNDA5/euf/IT1xhJJyeSa9N+B9gIvEt54kukf7JpFueVXJaST5Ao/At+ldFVqFJt9jz6XvVk/M9J1jw5dWd1qVrY6RcT6UmqWdzFbRpuV18tvO25684B/Crl+blNR0u+0vwzqENtDaXNuLVIFVoy3TIBwASc11kfie0corQXMUpmMLRSIAyMF3c89MVDD4wsJbaWZ4LqEJEJlWSMZkUttBXBOeSBXl/XY6X/AK0PcvHueR/GDT59K+FfhayvF2TxTESLnO0lCcfrXiVe9fHvUE1LwfpUqRSwlL943jmXDKwTkV4LXpYaXPT5u9zx8X/Fdj6O0m2v4vCfhfUbTTri+ibQntCtsoZkd1G0kenvVm/0rX49J0zSxpDvd2sNs2n3tuB/o0gI80SNnp+GPrWv4O16DSPh34cimt7mZn01ZP3CBtqqBknJFdCfFFj9ujt1Sd0cxqZ1T92pkGUBOc8j2rz3jIwlyu2jPWhy8q1NmisrTfENrqd4beCOdMqzxySJhZVVtpKnPrWrXNGSkro2TT2CiiiqGFFFFABRRRQAUUUUAFFFFABRRRQAUUUUAFFFFABRRRQAUUUUAFFFFABRRRQAVV1LTrXV9LuNP1CITW1zGY5EPcH+vvVqigNz5K+IHw21TwPqDsyPc6U7/uLxRxjsr4+636Ht7cZX3LLFHPC0U8ayRuMMjrkMPQg1xmofB/wPqMxlk0NIHJyfs0rxD/vlTj9K9CGLVrTR5dTAu96bPk2vUPhb8J7zxNfQatrsD2+ixkOquMNd+gA/uerd+g9R7VpHwt8GaJMs1nocDzKcrJcM0xB9QHJA/AV1wGBgVNTFXVoDpYGzvUYiqEUKoCqBgADgCuG+NP8AySLWv+2H/o+Ou6qvf6fZ6rYyWepWsV1bSY3wzIGVsEEZB9wD+FccJcskz0Jx5oOPc+H69n8Af2f/AMK80r+1tfutAg/tG6/0u1uRCxOxMLuIPB9PavX/APhX3hD/AKFnSv8AwET/AAp4tPDGkbNITTrOCLd5giW1HlozA8njAJ2n64rrqYqDXY4qGFdGfM2YnxcuVf4P6rdWkuVZbeSKRD1HnRkEGvHfjvof9l/EI30a4i1OBZsgcb1+Rh+gP/Aq+g11nRr2GK0YK8cziJIZYCAeAy/KR0xgg9Kp37eFfEscL6pZ22oLEMxG4tt+ze4TjI4ywA/CuejioQa17/ob16arQ5Uz48r2/QcweFfhzctiWNl1GDynzhWbzMOPcYxznrXocWg/D2dYmi0DS2EpAX/QV6livp6itS0vvDNpoim1t4YLGywY4halRHvJwVXHQknke9a1MbTklb+tDDD0PZS5nJbHh2q/Zf8AhnOx+zapNeyf2hF50MkocWrbZPkUY+UYwcc9a8qr7E1BPCs0c2l6hp9rJDGfOeJrTMZYJuz0wW2kn1rN/sDwB+63+G7BPOPy79N24GQNxyvC5YDJ45qoY2nG9+5NfD+1nzKSOD8IsJNA+FlvH803228l2Ac7FaTLfQZr0vWFf+0byQP+6RYDJHj/AFg39M9quQXGg6HIunWtvFZi1VgixW5VIwwLlQQMDOCcd6s/2xYtprXzJKINypl7dgz5I24BGSOR0rycfCOLjyKVrX/X/M9GhNUkk+i/IxWlb+0JJjGwSZ7lPMOMMNuAB/3xVmxuoJLvT4p5URba2QqrHG6RlGPrgfzq82uaakbGTcgjOGV4WBU7DJ0I/ugmo38QaOipJuLBgGBSBmIG0Nngdl59q82GCcJc3tFvd3Xp591c3eIg1Yy7ecJ4bkCXu6VWVhCMZjxKOfXuK80+Kvwym1i7u/Evha2aSbzXW+skHzMy8GRB3zxkdc88817E2uaPHJMhdR5almYRHa2MEgHGGPK8D1FXrO5t723E9sPlLEHKFWDA4IIPIORXbgadTCzXLNOySt6X833McR7PERcX6nxAwKsVYEEHBB7UlfV2qeH/AAv4rvkbXPDULNNI0S3aPsdmHqUwfzrCtPhx4Ii+zTweGXunmR3Ecl7IQoUkHjOD0r01nmDcb3f3Py8vNfeeY8rr3srHhPhfwlq3i7UxaaRblguDNO/EcC/3mbt9Op7V75baXa+FvDM3h3TMPaR2KXT3JHN1I8keZD6DHAHpXYWN3aWNrbWOg6PGsEkPmLDDtiVRnB4xjtU9zq8cAuFksFL26xKULDndzt6djXDi8zo14WUrR9H2b3t21Oull8qa82c3NNHda7Jc27iSCS/wki9GxAc4NZ6pJFpY8+Tzt2nQyo23HlIJxleOo75rtF1iNY9klj5Usc6xNESPk3ZwQQKSPW4GMyi0UNDMtvjI5DEjPTpx0rgdfDN6z3v0fz/Jm31WbPIfjbNHceFLaaB1kjfWZSrqchh5Y6V4hX2Hqcej6vp6Jqui2t5DDeGCOKZFZVPTcARxWWnhvwe16I/+EP00W7TmBZ/s0fL+mMdPevXoZrhqUFBvX0fU5K2X1ak3JGLo0U0vgjw2LefyWGgyMx2htyhRlfbPrWgk0bTeSoEck9zYSRQ55K+WvT1A9a6bSb61/wBGs7XTFtrMq0dqyAbdq9RtH3RW0IYwysI03KMKdoyB6CuOLp4purSlpfs+3+Tv5nQ6EoWT/rocv4av4v7Yks9PZms5Y3nEMgG+1ffhkOOgPUCurpqxojMyIqs3LEDBP1p1ddOLjGzLirKwUUUVZQUUUUAFFFFABRRRQAUUUUAFFFFABRRRQAUUUUAFFFFABRRRQAUUUUAFFFFABXI+MvHn/CMX9lpenaTca1q18rPFZwNt+RerE4OOh7dj0rrq821r/k4vw7/2Cpf/AGpWlNJvUyqyajp1aL1v8V9Ik8AXPiae2uIDazfZpbFseYJ+MJ+uc+meMjFL4Z+JTazql5pWsaDdaJqdvbG7S2nfd5sY7g7Rg89Mevoa5P4m2Hhux+Hd3/wiz27CXW43vPIuTLiY53Zyx2n24+lX9Z/5OBk/7F2T/wBmrbkg1dLv+hz+0qKSTfb8bl+x+MNrffDnUvFUelOrafcJDJZm4GTuZAG3benz+n8JrQ8Q/Ed9KvtM0zR9Cn1jVdQtRdi0imCeXHjOS2D6Ht2+leA2zyaL8ObyKRj9m8Q2ivHn/nvBdgFR/wAAOfxr2bxN4d1iBdB8b+E1FxqemWCRT2Tf8vMG3JA9xubjvxjkAG5UoRl9/wDX3mcK1Scfkv6+4uXfxctIvh/beJ7TSppzLeCyksmk2PFLgkjODnoO3cdOlO/4WZqlt4d1bVtZ8G32mR6fHG6rcS488s4XAJQYxnPeuZ+JPie08WfCHSNX0ePbv1WJTbtgGOQK+UP49+4INavjS98R33wT8QyeLtKg0y7Vo1jiglEgZPMj+bIY85yPwqVCOl1u+5bqT1tLZX28jurvxEtr4Hk8Rm2LKlh9t8jfgkbN+3dj8M4rl7rxtYf2f4c1OXSGkPiqaG2KGb/UZOA33eSN56Yq3q3/ACQm5/7F/wD9oV5La3viKe0+HFvq2lQW2lRalb/YrpJQzT/OvVQxI49hUQpRmte/6FVasotLy/U7bxH4303R/EF7bad4bv8AVoNGaI317DMVW1KqAuBg5wBzkjkHtVvX/EejeDvA2m67b2cuqWmoSxrCBL5TKhLTLng8gjBFYEf/AB5fGD/ro38pKq+LLZb34G+BLWQkJPeW0bEdQGRx/WhYejzL3f6tcyc5Wb8n+djuE1LRoPG+leH7GwkkXULIahDdC4OFA3Mo245ztz171lz+LNKsfHGn+Cb3TJJJp4beGa5+0YCvsJUbMf7fr39q5XwFezS/Fbw3p16f9M0bT7nTZx6GNpQv/jpWsHxNq1n/AMJ1rfiBrmL7dZeIrYQxlvnaKEOrEDuMrHTWEp81rdBOs+XmXf8ACx6Z4j8RJoV9b6RHod5r+s3kC3L2du5j8lBD5TEkAnnDcY/plw+IekJ4S0XxJZ2V1cme/GmGKWcK8BYElWOCGA2gj6g8GnzFv+GjlMQVm/4R8lQTgE+Ycc1z/juy0Cw8FaTF4V+yGyPiiFmNrdtcAyGNt2SScHpxn09aiFGkuWNtS5SkuZp/1obfjDxxaaX4k1GwsfDt7rkloiXOoyQy7EtV8vAPCnPysSc4HPtw7WviJouj+G/DDiC5vdN1p9yTSThHthGydcDnaT0/2etZsX/I5fFf/sHL/wCiGridR0ltd+H/AMNtLjO17tr6JD6MZBj9cVpGhSbV16/NXJlUmrtef52PW7nVLXUfG+s+F4rCQ3dvp/2wXRmz5jmMRgbcej+tY1p4q0mf4h3ngyy0yRbmJJo4rs3GVZxCcjZjjjI69qxfhRrLa78Up72Ynzx4fjhn3dRJG0SNn8Vz+NcjoGr2Z8d6R4hW6i+23fiW4EsYb5xBLsCsR6fM9T9Vp3d10/ETq3Skur/A9ch1Cxl8W3vhR9JlknstNN60qz58xnEasoXHB5GDntU/iLxtdeCvCun3d5pc2oXF1efZUi3iKRs7irEYPzEKOPU1kWpkH7Q2v+S/lyf2GgV8Z2ndFzjvVb4m3ct74a8KTXJVpf8AhII0ZlGA21pFzj3xWMacFWjFLdGzk1GTW+v5mn4Z8X2Or3N3HqFhd6FdaKrXl1Y3vOIyuTIDgHjg4I7isjSfiJaajqGl2cuhalo9jqDPb6ZqkkgYSsTjDLjAyTjgnrUHiD/kp3j7/sU5f/QFrJu/+RJ+FP8A2Eov/RgpLL8K0/c3/DRbfcvuG8TWX2tvx1t+p1GsfEBdA1q6sdK8O3WrNodqo1G7t5/LW3U/McAg7vU5x0Poav8Aifxhp+leEIvFMdhLqVtq0tusMSy+W2ChIzweQVIx71neKrPU/h74wvPGulW39oaNqKqur2Y+9HjjzF9R/ic8HIb8ZtSt9R+GOkalpx8+CfULeaHbxvBRyB7GksFhmoQUPd/4FtfvKlXqxU25a/8AB6FvR/G1lrd3qVvrGmXnh7ULFBqVzFeDduhQcsOB0B9O/eqOi/ETT9U1/T4b7w3f6VZaxPiwv5ZcrcOHyAVxxljjgnqO3NZ95aa9r1x4t8X6zokuiWy+HJ7KG3nfdJIdpJboMDg9u4681Ru/+Rb+EX/YQh/9GJVf2fhG23BXf4aNkfWayXxbfjqkd1pXiSy1SbxLDJZSWg8O3jy3CGbd52A5Djgbc7M4rNb4g2EfgjRtZTQ7qS81W9drDTIptzyyKxXJbbwMgdAeorl/Gl7/AMIz4w+IMIOxNW0aKVB/eLMkJ/V3P51panp39lXXwksiNrRPhx/tFYi36k01gcMteRa/5X/MbxFXVX2/zt+R0nhTx7Y3Gk61dXVlcaQ+jbn1DT523tFwSChwM52kYIHP6s8O/FZtX1vTbLVfDt1pNvrCs2m3UkwdZ8eowNvb16jsc1keG9Kg134ifErS7vcIbwRQuV6gEMMj3HWrfgbWdR8I65beAfFsSl1RhpGooPluIxzsPoQB+gHoTcaNKnFxgvl206B7WpJpyflfvr1PUKKKKxOsKKKKACiiigAooooAKKKKACiiigAooooAKKKKACiiigAooooAKKKKACiiigAooooAK4Txv4R12+8TaZ4n8IXdrFqlhE8BivAfLkRs+gPI3H/Hjnu6858beJ/Flt8QdN8N+ETYK95ZtPm8QkZUvnkey+laU782hlW5eX3vwKMPwkvJPhrf6Ne6lEdZvr3+0HuFU+Us3GF6ZxjPOOp6cVb8OeCPE8vii98SeM72ylv2sGsreK0BCgH+Jjge/HPU9MAV2Xhka+NFUeLGtG1He242efL29uvevNtb+I/i83mv6noFtpw0Tw7dfZriK43GWchtrEEdOee3BHWtYyqTbSsYSjSglJpjb74P6re/CXS/D5nsRq2n3Ukyy+Y3llHZsrnbnoVPTqtb+ueEvFVrrGma34Pv7QXlvYLZXNpeM/kyAD7y475+nQe4qPxF461u9u/Dek+C4LWK+16z+3Ca+yUhj2bgOO/B7Hp054zR8Ttbb4Va7qstvbQ65ot4tpLtUtE58xFLAZ9GI69Rn2qv3js/61J/cxulfb8iO5+E2tJ8MYdEtL2zk1Z9WGp3EsjMsW7aVwuFJ/u9h3rS1Dw18QfEXg/WtH8SXmjSPdxRi1NuXUKwkVm3Hb0wPeqz/E/UB8DF8VD7P/azS+Rt2fu9/m4+7n+4M9aW1+Iety6N4Dun+zeZr140F5iI42iTb8vPBx9aP3m7tuH7nZX2/Db9SxYeGviDN4Z1DQtevNFeyk0mSztRblwwk2hULEr0xnP8qdP8PdXl0HwNZLNaeb4fu4p7smRsMqsCdny8njvinS+OtXXXvHlmPs/laDYG4s/3fO7yy3zc8jP0rCj+LOr3Pwotddh+yjUxqq2NyDGdm0gsCFzx8u38jRao9Vb/AIdA3SWjv/wzLXif4e+KI9W8QP4c1TToNI8RENffbMhoeu7BweDk/njtmtLxN4MFz4G8L6XpWpWXkaTeQSNcXM2xZVjVg2CMjcTzj681auvFmoP8QvEWgSJbSWNjoxvIleLJL4U/NzyPmPFcPp3jLxFc+H9Dv/FOl6TP4Z1e8+yRi1QxywOWddwAOAcqx75HpmqjzOzf9aCl7NNrv/n/AJnWf8IV/ZvxuXxXHfWEVndQkmCSbbK0hj2ZVcYIJwc57msD/hVMQ8B6rpmrTaL/AMJTeXZuIrppeYwWQ7dxXcAQG7fxVb+Lfiu68GTabFplnY3Vxd+a8jXduJSsaBFXHp/EaufEDxDNpXh7+2tJtLKae9vLaOJruASKEeHPH4gU481ou/8ASCSp3kmtv1E8ReGdfs9b0fXtB1nSrbXYNMSxu4LyT5H45ZSRk/MT1A6D3FU7r4ZXOmfDvSNIOq2AuotZTUrqe4lMcbHawKoccnG3rjPJ46Vc0LV9Sn8XX2heONI0xtWsdON1a3NqpMbR9NpU9cE8cDGD9aoeDNU8ceMINJ1G6i8NtpMk20xSQ4lESOFk2LyBwP5UapLXYPcb2ev/AALlzxh4N8QQeIdX1XwxrGl2tl4ht1t70X77dny7cocHtn8zx0qy3w/ktJPAFtp+oWkkWhSSSytLJtafcVYmNQDnkN34GKzNS8QeJ9W17XtO8IaZpc2n+G2VGs7uEySXJYncFHYZVsAY4A/DqIITFrPhTFo1i8kNxJ9klOfs7tHkpn0DE0tbWv3/AC/yGlBttL+r9PmYej+BbjRPHvibWdMv9O+zatbTw2KeeQ6zuVbBGMABgehJxjisyT4RhPAenaRYPpCeLLO6FxLc+ZgsAzELkLuxtZe3amW2sfEV/HH/AAjQt/DYvYIftxZYDsCkgEg/3uR2q/4g8R+Lj8Tda03wnaaOx021S5Z7qHEjqY1JG8Hk5OO3FP3r7kfu7bPt9/8AwxPr3h7xSvxF1DxR4T1PQole1S1mF5MT5eNuQQFIHzKO9WvHHhzWde8J+H7EX+j2+uWt3HdyCSUxxSOA2dgAycsR29aZ4X120v8Aw+3iaSyjii1LT7i4vLY/NGJbd+WwexyT7VQ+GfiqX4gw6ifEtjYtd2M1s8TRwbCUYnrnORx9MGk4tO/b/hi/cfu/zf8ADmlovgy8TUta1Dx7rNi+q67ZGwEdq2xUiI2nbuwSeB27d81laP8ADHxWdS0Gy8QapYSaH4euPPtfs6nzZSG3KDkcdMdfz61j3njTxVdQ65rk+k6HqGjaRftaTpLDtmKBwBhvow5/Su9PjG7b4keHNFsgn9l6npZuz5ikyfdcr82f9kUpc6Wn9aCj7KXf/O7/AMznvE3h7xDH4g8R23hrX9JFlraxw3ttqUzB7VpQVGzr9/LY9c4AyM0/VvDEWrfCPSNL0TV9PNnpc8Uz3t1KYkZU3iRjkHaNx4zxjvWNqXj/AMQXEOo+LINH0eXw5aaklrJBNHm4lKMNshb1G4YP8JPQ4Jrqbe9sU+J3/CNWukabFo15ooupVW0VXkyTwxHUY7Gnqkr9P0GvZyb8/wBewzWLyFvG3iDS7ve1trMVjphZDkxiaO4AYfjisDw54M1i91jw7a6x4k0a60jw/J9psls5QZpgH+XIxwAybT9COTzVR/iHr72lv4yutH0dvDcmorbpAY83K7Cdsm7+8OcH17AHNb2o+IrTTvjjp/hq40nSv7PeNBDIbRfMikYMy7W7fP8Aq2ap3Ssu35KwOVObTf8AV9vkc74i8NzfESHRNdfVdLsWW3KX8dzdeWwi+0sEIGDwTkDOOcCug8WPD4l/s270jWLKw1nSL65uLQ3ZxA8aTiEhm6DJWPGeufxGx4Bv4fEkHiBNW07Tlh0/UntIxHbKo8qNt6hvXDfN9ea5b4ceN4vE+peIRrWi6Z5f2Y3CiGzVGmj8zDByfvclevcUXu3pt+o/3f8A4F+ht+FPA13eaT4quNa1q2n1XXXMU8unPlLV0zgAjHzAsMj2x61FpHgLxhd+IfD0vi+/06Sw8OA/ZTa7jLOcAKWJA/urk+3Q5Jqzo/jSXTP+E7Q2NrHZeG3zaW9rCIg2d5w2OOSo5x60nhDxL49vb7RrzWbKyvdG1mJpN9ihDWQxld5PGDkcc9+eOc3z6v8Arb/IEqWi1/p9fmemUUUVyHaFFFFABRRRQAUUUUAFFFFABRRRQAUUUUAFFFFABRRRQAUUUUAFFFFABRRRQAUUUUAFeQeP7LVtQ+OGg2/h/Ul0y+bTHKXLRhwoBkJGD6jIr1+uJ8YfDo+KfEVprNtr17pF1a2/kI9n8rYyxJ3Agj7xFa0pKMtTGtFyjZd0dXpUF5baRawandC7vI4lWe4C7RK4HLYHTJry/wAD6pYaLafELUdYQyWVvrkzSqED5G8joevJFeieGdEuPD+irY3erXeryK7N9pvHLSEHtkk8CuP1z4O2Wr61e3UGt6hYWOpSia/0+Bv3c75zn2555B5NVBxu1Jk1IztFxWqKdzeW2o/GzwTe2C7bW50aSWFSu3CNG5UY7cEcVxM//JLfiR/2HF/9HpXq/ij4c2WvxaY+m39zol7pUfk2l1ZnDJHjGzqDjHuOp9arJ8KtNh+Hd74VhvbgfbpVnub1wGkkkDq2cf8AAQMf1rSNSCS+X5mMqVRt6d/xVjxmaF0sZ/A3zbIr+TVgvpELQyAfTFdLYf8AIs/CX/sJv/6OFejzfDPT5vEE2rG7kE0uknTSuwYGU2eZ9dvGKjufhbYXPgXTPDx1C5im0qQy2moRYWSN9xbOPx/QVTrQdv66MiOHmr/11Rxs/wDyN3xa/wCwS3/og153fwvonhvSrVVP2XXEtL9D2WWIvG4+pDAn6iveNF+GVppGg65ZzandX1/rkLw3eoXHLkFSowPbcTyTn8qr6r8JtP1bwroWjS38yNorfurkRgs6nqCO2SF/KiNaEX5afkE8POSv11/F/wCRiXP/ACWrxj/2LZ/9Bjrl2/5IL4E/7D4/9G3FetSeB4JPGGra+byQSanp5sWh2DCDCjcD3Py1x+mfCzTNBvLY6jrmqara6PKk8GnyNtgjdm4bbkjqSSBjPfNYyxNGlHmnK1v0TNHQqSk1Fb3/ABaOY+Luq2knxKvbe8inlW20J4Ilhj37ZnDMrN6DDDJqz4kvF1H4B+EboHLfbbWBj6mISR/+y16FY6Dptl4s1vX5rqa4l1lTbvG0YAiWJMMAe/Cj8qx5vhnYt8N9N8NNrN0tv9uW5t7kQjeCwYhcZ4+8TmpjjMO0kpbW/r8UEsPVvJ23v/wCK9/5L9qP/YtN/wChisj4MWevw+HtOvW1z/iTSmdI9NW13EPuIyZADj5ueTXSeGfCmn6BeXt9NqWoavf3trJHNqF8+50iTgqo5J5A6nsKzfDvw6Ph3VNNisvGmti2iljnWyUlIXBO7YyhsYbBzx3qFjsLJOKmui9dOn3l/V6ykpcvfr6FXxDZ32jXl1458J6jZTarYL5Wv2EEu+KYLwSf7rADJHGMHHIOdpbuzt4PDXiO1Wc6XL5lw2QWaHzVGFP0OR+FUde+H+n6xqF9qFpruo6Pb6vva/s7cBkufLzuPUYJ6855J9a7ex/4kml6dY2dvFHZKEgt13EsIwnG734FS8xw8Umnf07NaX+/QuOHqczurf53/q5xmlzLN+0NcTjIV/DqOM9gWQ1yniu+8Q2XxS8Y33hg26mLSY5Lrz1ywh8qPJQdNw68+lekW+lWa+NpfF63MhuZtIMZtinyBQwJOeucrjFMg8PaZN4s1XXprqZjrlv/AGdLbNGAqYVQefcL+tEMfhnJWktl+hMsNVcbW6s5OVbLQv2ZEns5DI0unmMO3B3XEg8xfwJI/wCA1j/CPUrNviT9ktYp4YrjRLdHWZNhaaFYwWAzyDtY5rs7j4cWv/CtbHwlc6tdrai9DJIYQHOWZthGeBkk5rXm0Kx1T4haV4hhupYLrT4ZrYQCMFJUG5eT2xvyK1eLoK8HLV3/AEsR9Xqtxlba3/BPMYf+SRfEf/sMv/6Mjrfsv+SueAv+xcH/AKLerF18ILEancxXfiHVpLLULiS9m02E7I5mB3YPOPQZxnjtXSSaJp03jTTPEnmzW0mmWq2a2YiG0CRTjntjf+lKpjMPFuLlrr+X9MIYeq7O3b8zifAOrWWhfC/VNS1eRhYQ61MJo1t1m8zcqKvB9GIP4VpxNv8Ajzat5hlz4ZB3lAu7k84HAz6VDe/C/Rrqaa9Gq6rDol1cNeTaRGf3TSK2DznABPtnHQ8V1y+HrQ+O5fE6TOtxZ6aLRrMIPLAI3jDfp0qXjcNJ+7LdX+9XX4JlRoVkkmtmjxu5/wCTZLD/ALC5/m9a/wAQ9Nmvvixrt1Zf8fmlaLFqNsfR4pY2J/753Vvr8K9EW6Ex1bUm0aEjUV0Qt+6Vj0Gc4x26Zx3rq7bQ9PfxzJ4oluJGl1Cxawe0aMbAFILZP/AMfjVf2hhub3Z+f3tL89CFhKrjaS7L7k9TgPAmuKnww8f6zFlBLdXMsWeoLx/L+rCsD4YX9j/wnvh6xghniS60eWxufNj2iRy0kpKnuD8ozXe2fw80nT/Al94Zt9Wuxb61Mk4mMI3RqGQAdemVAz71tX/hfT72/wDDt5Fc3EB8MyNBH5cQYSqqrkN6DCYz70fXsK7pSWv+WgLDVvdbW3+epzvhE2Y8W/Eoas9umnvexpdm5cInlt5oOSenWl8N3N58OfFumeHGvBqXhbXCzaTcbtzQMcHbkdVO4ex3AjHIrpNK8HaSb7xL5s8t1F4mRZ54XQKI0O8AA+vzfhgVS0D4TQ6Rrmn39/r1/qsOlAjTrW4xst8/jzjjoB0HpirjWpVE2ndf8Ar2VSNtNf8Ag/5HoVFFFYHWFFFFABRRRQAUUUUAFFFFABRRRQAUUUUAFFFFABRRRQAUUUUAFFFFABRRRQAUUUUAFFFFABRRRQAUUUUAFFFFABRRRQAVzmsxTJcXmLeV0uFi2uibgu1snOOldHRXLisOsRT5L2/4Zr8mXCfI7nMG0ujK8P2aX929y+/b8rB1IXB7nnpSG1U6RbQrpt0PLmja4Qofn+UhiOf8OorqKz/EF3NYeGtTu7Vtk1vaSyxsRnDKhIOD7iuNZXBtrm38l5L9Pma+3fYxDpdxNAqy28wVLeYxLzlecop/wqU22oSXC3Rg+VZoCVKkOdqgHA9PmavNrT4keLNF0+2u9ZvLXVE1PRpr62X7MIjBInQHbjcPX+lSTeNPG2lWd9a3mrQXl1N4fj1u2nS0RDb/ALwBo8Yww27uSM9K2WRRW0+34K3boL6w+x6ALS7lt1iFpMpgjucllwG352getWIrfNvZR21jcQmOdWl8xTydhBPXpXHa/wDEXVbO4FxprxvbxeGF1R42jBDTSOqJk9cDdnAIzV7wP4h8Rnxk2geJdRh1P7RpEeqRTJbrEYtzBTHheo+br7Uo5MoLm5u3bpb/ACQOu30NmPTrqCy2Q28oa4tAjggnDeYB+HBJxVhre6iiuoLuyM0Uk+9jApOMrwyZ9CK8+13x14t0vVvEup2+pW76XoWoQwNYSWy5lRzjhxyCKfN488VLqlxraX1uNGt/Ef8AYp0z7MMsgxmTzOu7B6dM/lTjkcYpcs+lvLba1utweIb3R6Rcrd/2RprzxSSzxTxvKqDc2Bn9aoLZus8M15YXEsbNK+xFJZctkZwa4Kw+Jmvf8V7Fd3KvLpYf+zP3KDZ+9aIdB83JTrnpTNG8YeMvEsHhC0stcisrrV7e8kuLhrOOQExSuF+XAx8qgcVpUybnd5S2tvrtZ3emuwlXtsj1TUzPHeWt3BbyyhY5Fwi5KsQMZFUJLe9e7ZJrZzJcSW8hkUfIu0Ddk9ua4rxFrXjfT/EzaLZeIrcSWHh9tTuJXsU23DpIwIx/DkYHHpVTxl8SvEdt4N8L6hojxW15qFpJd3iiJXUKgXOAwOASxqqmVOtO/Pu7/hbt1Qo1uVbHfiHUG0uTTktnUIku9mXAclsrtPerlpHNKmpztBJEJ0VUSRcMcJjp9a4vXvH+o6d8W/D+mwTr/Ymo2UUksflqTulaREbdjI+bZ3x+dYum+N/GHiPTfDljp+qwWN9eWF1fXN41qj7/AC5XVUC4wB8nJx7/AFmnlLi4yc9Ev0aX3Jv5g61+h3cNjdfZHitrOWFZYoo5BIpAaQNktj0xT5LKcSKt9ZSTxrdSuywoSCGUYx7Zqx4A8QXHijwHpmsXqotxcRsJAgwCyuyEgds7c/jXRVxvJ4R93memnS2jvt6l/WHvY5OSw1N7TmL5obaNfmBLEh92Fx34ANW4zeLcXNjHCym4lllZmHy7GXjn1zXQ0wQRCczCNfNIwX284+v4U1lig04TfS/pqHtr7ox9Fin+0h5beSFYrVID5i4ywJzj2rboorvw9BUKfIncynLmdwoooroICiiigAooooAKKKKACiiigAooooAKKKKACiiigAooooAKKKKACiiigAooooAKKKKACiiigAooooAKKKKACiiigAooooAKKKKACsnxZ/yJmtf9g+f/ANFtWtSMqupV1DKwwQRkEU07O4Hh2neBLYfBebxAs+oahqUuissMc829LdDyyxLjgYB4570/QpbTxj4rWLSZPtUEfggWFw6qcRysSNhz35/n6V7Ld3VrpGmvcSgRW0C8hF+6M44ArIg8R6DaQbrSJojLKUaKG1KuXAzyoGenOa6lUnJNpXIbS3Z4f4ZNx4g+HPi+9WJ5GtNItLGIAZO2PLP+W0Gu38B6naa98VUvtJl+02tt4XhtZpVUgJL5inYc98A/ka72HXtFtLmO0hj+zvPsLBbcqFL/AHQ/HBPvT9L1jRXuprTTVWEjc52QeWkm04Yg4w2DTnOTT90OaPc830XwXY+LPiJ4wfVbu++zWupxObKKfbBOcEjzFx82Meorm57uFYL7w0WP9sSeOftCWm07jEcYfpjHHWvaYfEujDTTqduG8qacQkxwHe8mOAQBk0yXxFoEfk6kVDzShlWRLYmVVX72eMgDvTUql9Yv/hhc0e54a1nK3i+BIlzFrHiC6sbj/cju4Zv6H9ah0mPQZdM8AJ4sm8nSza3/AJr72TB8+TbyvPXFe9HXtAj1FLbagkLoyyC3+QNIAVO7GAWBHNRDWPDsySq9ovk2gfLvZ/u0wfmAOMdew61XtJ2+F/1cOaPc8r8U6TpHifxlImnXk/8AZ9v4Oaa0kt5SN4jkYKGzyy+oPWs+a71fxLDZx6dpMeotB4Q8iZVlWBbcuSPMA6EgIvyjH4V7ppNzpepxPLY26IYh5Lq8GxkHXaQR0Oc+lXYrS2gz5FvFHkbTsQDI9OKz9s46NbFLXVHz9sk8SW8EtuSbq38DxTROOokt7rPHuTGR+NM8KanaaBH4Q1PV5fs1lJol9AszKSpk8+U7eO/I/MV9CR2drD/qraFMLs+WMD5c5x9M84pr6fZy2628lpA8KHKxNECoPqBjFH1hNWtoOxyfwggltvhPoaTo0bGORwGGPlaV2U/iCD+NdpQAAMAYAormlLmk5dxhRRRUgFFFFABRRRQAUUUUAFFFFABRRRQAUUUUAFFFFABRRRQAUUUUAFFFFABRRRQAUUUUAFFFFABRRRQAUUUUAFFFFABRRRQAUUUUAFFFFABRRRQAUUUUAYfjP/kTtR/65j/0IVz15pt/Z6xp93cXltBeXl0z+YqExxgRbRwxGeK7me3huoGhuY1licYZHGQfwrnLvV9O1DVr7TL3TI7hdOhaZHlwwYqqkgAjg/MK6qM2lZLvcxqRV7sqX13b2XiJbmKaK6Mr28F/AyDDsR+7lT3HtVCz1KytPCMaPHuvltrwxuMfuvnIwecjORVyHWLWSIXa+GY1ubO2S5iG9OICCQwbHGMdOvNPjv45poxD4Uhe41KEzsvmxjfHkHJOO5IOK21Ss1+K6f1+hn1umY1lLHbrFaBJII4dXs5NsyGMjKYJIPTlDRDLGt5eSM6iOSPUdjE8NyOh710f26y1TWpLa50FZYjP9nkuWCviVVzgjGcDJAPvVJ9d0e50G+lfQ4Xg0qRVjgIXDBn2hhxxmq5m/s/l10FypdTEhEytuJX7Io0z7RHjDt+7GMHtz1rV03yT4c1VNVvkFg0kwMCR5kjPmffznJ+mK0LjXNMNhqN4NLjmEf2ZiOMzl1Up2/h3fpUUmqaHZxpef2NCPtVg107Ki5IJAKHjnJbk0nKUl8Pbt2Q0kuppeF7t54ry3uPJlubWURSXMQGLgbRtYn1x1rerH8OyxtaTQx6UNLaGT5oVwVbIBDBhweK2K4qnxs6IfCFFFFZlBRRRQAUUUUAFFFFABRRRQAUUUUAFFFFABRRRQAUUUUAFFFFABRRRQAUUUUAFFFFABRRRQAUUUUAFFFFABRRRQAUUUUAFFFFABRRRQAUUUUAFFFFABRRRQAUVT1e9fTdJuLyOMStCu7YTjIzz+lY+qeKnsFuGhtlmWK4WJfmxuHl72P4VnKpGG5Lko7nSV5tuuvtzXr2pS3u3v1WbdkvuU7Rt6jGwfWuzuNTvYdctbQW8D290TscSHeFC5LEYxjt17isr/hM3/sie9NmMxXKx7A/VGGQ35VpDFQpXuZzcXuzJ0q3ktbC/jdpJjPoKSq0vJT5WGxfb2qS5e3gu/D8l/dXNnEulqDJblg27C/KcAnFbUviG/aSP7HaW8kct29qjPKRllLYPA6EChvEN+lhe3zWdv9ntpGiXEp3MwcL0x0/GtPrsW72/q3oRaNrXMqbVRa+KJp9OimilfzBd25UlZI1j3JOOMD096xo4bq106W3uLQw/aLG1kHzbvM2zryfQ/N0rq38VzQXFz9os0MEb3CRsknzMYuTkY4zSf8JPe7hamyhF6ZljA80+Xho945xnOOMetCx1NbLt+Amovqc3b211aXlxp8Vsbh11WIRxltoeONWZeT04C07T3aGGBLuxe5Frp9zBLbjqwEvTP0P6V6JbSvPaxSyxNC7oGaNuqHHIqWt/rN1sWqXmc94PuXlsbmFJZLiyt5tlpPIpDPHgHHPXHTNdDRRXNOXNK5rFWVgoooqSgooooAKKKKACiiigAooooAKKKKACiiigAooooAKKKKACiiigAooooAKKKKACiiigAooooAKKKKACiiigAooooAKKKKACiiigAooooAKKKKACiiigAooooArajb/a9LurYDJmhdB9SCK5CPw/rFxp0MckSQysLh5jJhhllCKOD1Kg89queM9S1uLUNI0rw5cxWtzf/aG82SISZMUW5UweAGOAT1ArHj8batbePL+z1Mwrp9vp0jeWij5bmKGGWQbupG2Uj8KUsN7XXy/UiUVJ6mzax6vHdSTT6ZK0osUt4XEqYQhMt37tx+FVbbw7qUMkUFxEk0LG1LsmFChMqwIJ5OCOe9czpHifxdqml6IZtZjtbu41VtOuwtkjf8smmDDPQ7dox+NUJ/id4itriASTxeVcWrhW8lfln+2zov8A5CgYY9eetP6i297/ANehPIup32maLf2tjpsM0RL2+otLIdw+5hgG698j3qu2jXf2HVYE0lxcXMrstx5iYdfNDAYz6c1zMPjzX2lEzalZst1cqFtBCBJboL/7Pgf3lZc8nkHpVjSPGWr6l4wtdOutaSziYSssS2av9oKXk0YTdj5fkjAz+NL6lZb/ANW9A5Fsbs/hu+e4upILfbJdSXiuxcYKNzHxnjJ9Pxp8mm6nNb3ckulb0unQGAyL5qbItqupzgfMPyriNJ+JXiCfUtLWfULeWSeK0ZrE26gzrIkhlcMMFduwH05qeHxz4qbSA9xqUEaSpY3c9+tkD9iiuEkJBXOCqsiDceQGJ+h9Qt1/r7hckT1rT0uI9NtkvW3XCxKJTnOWxzViq2mtcvpVq1+8El00KGZ7ckxs+Bkrn+Enp7VZp2tobBRRRQAUUUUAFFFFABRRRQAUUUUAFFFFABRRRQAUUUUAFFFFABRRRQAUUUUAFFFFABRRRQAUUUUAFFFFABRRRQAUUUUAFFFFABRRRQAUUUUAFFFFABRRRQAUUUUAFFFFAHNeMPDH/CQR2k0WqnS57XzUE3lq4KSoUcYJGDg8HPB9a5u8+FmnOZ2h16WC5czrJI7FgIpYfJ2lC4UELt+bAJwK6nxaY1trRrgRmFZX3eb9zPlPjP44/GufTY+nahGRaC4aeDEUgzKPmh6nrs7fWs5YqdN8q6GUp2di3Y/D+w03UYJbHUpFt01FNSit5GMpysBiI3sxJBzuz2xjpWZP8MNNnsXtpdbUttjKP5a5QrdS3G7G7uJiv059qmhl2XGnsI2/0UmJmUfIhkeZWHsM7ce1Ej2VxpJO63Se202FApwGkZlQsx7kBQo/E1H12e5PtBh+G9rtuGHiIhQSdPPlJi1zc/aOef3n7xfbgEVc0rwNPousW15Y+IwsqW5S8SS1VjcK07zOR83yAmQgYzgY61HqKpcXca2gspgwg2+Uv7lji4zgDPfP41ViW2mjVJXdC0WXcLukWL7KgBPqu78OtN42psHtPIm074W2ttZW8Y1Zp442smDCEDcLff0O7+ISH6Y70W3wvuLPT5IbfxLcLOUit45Psy7Ps8aOixPHnEnEjEk9wpxxXW+HZI5dHVooo4h5jg+UcxsQxyy/7JPI+taldMa85K99zVaq5T0fTY9G0Oy0yB3kjs7dIFd/vMFUAE+/FXKKKh66lBRRRQAUUUUAFFFFABRRRQAUUUUAFFFFABRRRQAUUUUAFFFFABRRRQAUUUUAFFFFABRRRQAUUUUAFFFFABRRRQAUUUUAFFFFABRRRQAUUUUAFFFFABRRRQAUUUUAFFFFAAQCMEZHvSbVznaM/SlooATaPQflRsX+6PypaKAE2qOij8qNq+g6Y6UtFAAAAMAY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775520" y="188640"/>
            <a:ext cx="5112568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O bioma Pampa e os biomas brasileiros</a:t>
            </a:r>
          </a:p>
          <a:p>
            <a:endParaRPr lang="pt-BR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A conservação dos </a:t>
            </a:r>
            <a:r>
              <a:rPr lang="pt-BR" sz="2000" b="1" dirty="0">
                <a:latin typeface="Times New Roman" pitchFamily="18" charset="0"/>
                <a:cs typeface="Times New Roman" pitchFamily="18" charset="0"/>
              </a:rPr>
              <a:t>biomas brasileiros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está diretamente relacionada aos territórios ocupados por Povos e Comunidades Tradicionais, além das Unidades de Conservação e corredores ecológicos que conectam estas áreas.</a:t>
            </a:r>
          </a:p>
          <a:p>
            <a:endParaRPr lang="pt-BR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pt-BR" sz="2000" b="1" dirty="0">
                <a:latin typeface="Times New Roman" pitchFamily="18" charset="0"/>
                <a:cs typeface="Times New Roman" pitchFamily="18" charset="0"/>
              </a:rPr>
              <a:t>Conselho Nacional de Povos e Comunidades Tradicionais (CNPCT)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 conta, até o momento, com a representação de 28 segmentos identitários, reconhecidos pelo governo brasileiro, e que possuem seus modos de vida associados à conservação dos biomas Amazônia, Caatinga, Cerrado, Mata Atlântica, Pampa e Pantanal.</a:t>
            </a:r>
          </a:p>
          <a:p>
            <a:endParaRPr lang="pt-BR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É essa sociobiodiversidade e seus modos de vida, conectados, que caracterizam os </a:t>
            </a:r>
            <a:r>
              <a:rPr lang="pt-BR" sz="2000" b="1" dirty="0">
                <a:latin typeface="Times New Roman" pitchFamily="18" charset="0"/>
                <a:cs typeface="Times New Roman" pitchFamily="18" charset="0"/>
              </a:rPr>
              <a:t>Povos e Comunidades Tradicionais do Brasil. </a:t>
            </a:r>
            <a:endParaRPr lang="pt-BR" sz="2000" dirty="0">
              <a:latin typeface="Times New Roman" pitchFamily="18" charset="0"/>
              <a:cs typeface="Times New Roman" pitchFamily="18" charset="0"/>
            </a:endParaRPr>
          </a:p>
          <a:p>
            <a:endParaRPr lang="pt-B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853" t="24497" r="49105" b="11863"/>
          <a:stretch>
            <a:fillRect/>
          </a:stretch>
        </p:blipFill>
        <p:spPr bwMode="auto">
          <a:xfrm>
            <a:off x="7032105" y="1556792"/>
            <a:ext cx="3553595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Juliana\Documents\FLD\Livro PCTs Pampa\Fotos e Videos\Fotos selecionadas PCTs\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1000"/>
          </a:blip>
          <a:srcRect l="8528" t="7401" r="10642" b="170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3431704" y="188640"/>
            <a:ext cx="69847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438275" algn="l"/>
              </a:tabLst>
            </a:pPr>
            <a:endParaRPr lang="pt-BR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Comunidades que se conectam pelos cursos de água, </a:t>
            </a:r>
          </a:p>
          <a:p>
            <a:pPr algn="r"/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pelas florestas e campos - onde ainda há -, </a:t>
            </a:r>
          </a:p>
          <a:p>
            <a:pPr algn="r"/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mas também pela ancestralidade, </a:t>
            </a:r>
          </a:p>
          <a:p>
            <a:pPr algn="r"/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por meio da memória e oralidade, </a:t>
            </a:r>
          </a:p>
          <a:p>
            <a:pPr algn="r"/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pelo chimarrão compartilhado,</a:t>
            </a:r>
          </a:p>
          <a:p>
            <a:pPr algn="r"/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e porque não... por tecnologias</a:t>
            </a:r>
          </a:p>
          <a:p>
            <a:pPr algn="r"/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de informação e comunicação!</a:t>
            </a:r>
          </a:p>
          <a:p>
            <a:pPr algn="r"/>
            <a:endParaRPr lang="pt-BR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pt-BR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pt-BR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É nos territórios tradicionais </a:t>
            </a:r>
          </a:p>
          <a:p>
            <a:pPr algn="r"/>
            <a:r>
              <a:rPr lang="pt-B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 o Pampa se mantém vivo!</a:t>
            </a:r>
          </a:p>
          <a:p>
            <a:pPr algn="r"/>
            <a:endParaRPr lang="pt-BR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pt-BR" sz="2200" dirty="0">
              <a:solidFill>
                <a:schemeClr val="bg1"/>
              </a:solidFill>
            </a:endParaRPr>
          </a:p>
          <a:p>
            <a:pPr algn="r"/>
            <a:endParaRPr lang="pt-BR" sz="2200" dirty="0">
              <a:solidFill>
                <a:schemeClr val="bg1"/>
              </a:solidFill>
            </a:endParaRPr>
          </a:p>
          <a:p>
            <a:pPr algn="ctr"/>
            <a:r>
              <a:rPr lang="pt-BR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OBRIGADO! </a:t>
            </a:r>
          </a:p>
          <a:p>
            <a:pPr algn="r"/>
            <a:endParaRPr lang="pt-BR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Conteúdo 3"/>
          <p:cNvSpPr txBox="1">
            <a:spLocks/>
          </p:cNvSpPr>
          <p:nvPr/>
        </p:nvSpPr>
        <p:spPr>
          <a:xfrm>
            <a:off x="2584521" y="1111970"/>
            <a:ext cx="4346366" cy="298543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Benzedeiras e Benzedores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Comunidades </a:t>
            </a:r>
            <a:r>
              <a:rPr lang="pt-BR" sz="2000" dirty="0" err="1">
                <a:latin typeface="Times New Roman" pitchFamily="18" charset="0"/>
                <a:cs typeface="Times New Roman" pitchFamily="18" charset="0"/>
              </a:rPr>
              <a:t>Kilombolas</a:t>
            </a:r>
            <a:endParaRPr lang="pt-BR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Pescadoras e Pescadores Artesanais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Povo Cigano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Povos Indígenas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Povo </a:t>
            </a:r>
            <a:r>
              <a:rPr lang="pt-BR" sz="2000" dirty="0" err="1">
                <a:latin typeface="Times New Roman" pitchFamily="18" charset="0"/>
                <a:cs typeface="Times New Roman" pitchFamily="18" charset="0"/>
              </a:rPr>
              <a:t>Pomerano</a:t>
            </a:r>
            <a:endParaRPr lang="pt-BR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Povo de Terreiro/ Matriz Africana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Pecuaristas Familiares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631504" y="188640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dirty="0">
                <a:latin typeface="Times New Roman" pitchFamily="18" charset="0"/>
                <a:cs typeface="Times New Roman" pitchFamily="18" charset="0"/>
              </a:rPr>
              <a:t>No bioma Pampa, há oito identidades de </a:t>
            </a:r>
            <a:r>
              <a:rPr lang="pt-BR" b="1" dirty="0">
                <a:latin typeface="Times New Roman" pitchFamily="18" charset="0"/>
                <a:cs typeface="Times New Roman" pitchFamily="18" charset="0"/>
              </a:rPr>
              <a:t>Povos e Comunidades Tradicionais (</a:t>
            </a:r>
            <a:r>
              <a:rPr lang="pt-BR" b="1" dirty="0" err="1">
                <a:latin typeface="Times New Roman" pitchFamily="18" charset="0"/>
                <a:cs typeface="Times New Roman" pitchFamily="18" charset="0"/>
              </a:rPr>
              <a:t>PCTs</a:t>
            </a:r>
            <a:r>
              <a:rPr lang="pt-BR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reconhecidas e que </a:t>
            </a:r>
            <a:r>
              <a:rPr lang="pt-BR" b="1" dirty="0">
                <a:latin typeface="Times New Roman" pitchFamily="18" charset="0"/>
                <a:cs typeface="Times New Roman" pitchFamily="18" charset="0"/>
              </a:rPr>
              <a:t>conservam o bioma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por meio de seus saberes, ofícios e modos de vida:</a:t>
            </a:r>
          </a:p>
          <a:p>
            <a:pPr algn="ctr"/>
            <a:endParaRPr lang="pt-BR" dirty="0"/>
          </a:p>
        </p:txBody>
      </p:sp>
      <p:sp>
        <p:nvSpPr>
          <p:cNvPr id="20" name="Espaço Reservado para Conteúdo 2"/>
          <p:cNvSpPr txBox="1">
            <a:spLocks/>
          </p:cNvSpPr>
          <p:nvPr/>
        </p:nvSpPr>
        <p:spPr>
          <a:xfrm>
            <a:off x="394569" y="4694467"/>
            <a:ext cx="11240840" cy="2079467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 mapeamento de populações tradicionais no RS, elaborado com base em dados de 2016, pelo Governo do Estado, para a elaboração do </a:t>
            </a:r>
            <a:r>
              <a:rPr lang="pt-BR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Zoneamento Ecológico-Econômico do RS (ZEE-RS)</a:t>
            </a:r>
            <a:r>
              <a:rPr lang="pt-B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pt-BR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apontou para a existência de: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pt-BR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118 Terras Indígenas em 87 municípios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pt-BR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167 Comunidades </a:t>
            </a:r>
            <a:r>
              <a:rPr lang="pt-BR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Kilombolas</a:t>
            </a:r>
            <a:r>
              <a:rPr lang="pt-BR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em 85 municípios – </a:t>
            </a:r>
            <a:r>
              <a:rPr lang="pt-BR" sz="1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130 comunidades certificadas pela Fundação Cultural Palmares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pt-BR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16.854 Pescadoras e Pescadores Artesanais em 249 municípios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pt-B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maior parte das áreas com remanescentes de vegetação nativa do Pampa, está dentro de territórios tradicionais, em constante ameaçada, porque o Estado não efetivou a titulação e demarcação desses </a:t>
            </a:r>
            <a:r>
              <a:rPr lang="pt-B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territórios.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9264352" y="3645024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Fonte: 6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EED2D3F-61B4-865C-7913-CBDCD17EE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30" t="16216" r="34022" b="5303"/>
          <a:stretch/>
        </p:blipFill>
        <p:spPr>
          <a:xfrm>
            <a:off x="394569" y="1111970"/>
            <a:ext cx="2232229" cy="309272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96F2525-4CD3-DCEC-732E-7CAB619B9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2971" t="28840" r="19561" b="19485"/>
          <a:stretch>
            <a:fillRect/>
          </a:stretch>
        </p:blipFill>
        <p:spPr bwMode="auto">
          <a:xfrm>
            <a:off x="7176640" y="1111970"/>
            <a:ext cx="4372369" cy="3390434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857F3B7-055A-0A4E-C8A7-21DC384F380D}"/>
              </a:ext>
            </a:extLst>
          </p:cNvPr>
          <p:cNvSpPr txBox="1"/>
          <p:nvPr/>
        </p:nvSpPr>
        <p:spPr>
          <a:xfrm>
            <a:off x="6888591" y="114223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Fonte: 4 (</a:t>
            </a:r>
            <a:r>
              <a:rPr lang="pt-BR" sz="1600" dirty="0" err="1">
                <a:latin typeface="Times New Roman" pitchFamily="18" charset="0"/>
                <a:cs typeface="Times New Roman" pitchFamily="18" charset="0"/>
              </a:rPr>
              <a:t>Mapbiomas</a:t>
            </a:r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7565" t="29642" r="35307" b="26182"/>
          <a:stretch>
            <a:fillRect/>
          </a:stretch>
        </p:blipFill>
        <p:spPr bwMode="auto">
          <a:xfrm>
            <a:off x="1524001" y="764704"/>
            <a:ext cx="4221159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 l="42715" t="30752" r="6750" b="21158"/>
          <a:stretch>
            <a:fillRect/>
          </a:stretch>
        </p:blipFill>
        <p:spPr bwMode="auto">
          <a:xfrm>
            <a:off x="6839749" y="332657"/>
            <a:ext cx="5049796" cy="289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riângulo retângulo 7"/>
          <p:cNvSpPr/>
          <p:nvPr/>
        </p:nvSpPr>
        <p:spPr>
          <a:xfrm rot="16200000">
            <a:off x="3769434" y="4747455"/>
            <a:ext cx="2204863" cy="201622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/>
          <p:cNvSpPr/>
          <p:nvPr/>
        </p:nvSpPr>
        <p:spPr>
          <a:xfrm rot="16200000">
            <a:off x="5004620" y="1280020"/>
            <a:ext cx="1115918" cy="66135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03314" y="335582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Fonte: 4 (</a:t>
            </a:r>
            <a:r>
              <a:rPr lang="pt-BR" sz="1600" dirty="0" err="1">
                <a:latin typeface="Times New Roman" pitchFamily="18" charset="0"/>
                <a:cs typeface="Times New Roman" pitchFamily="18" charset="0"/>
              </a:rPr>
              <a:t>Mapbiomas</a:t>
            </a:r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639616" y="332657"/>
            <a:ext cx="3744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b="1" dirty="0">
                <a:latin typeface="Times New Roman" pitchFamily="18" charset="0"/>
                <a:cs typeface="Times New Roman" pitchFamily="18" charset="0"/>
              </a:rPr>
              <a:t>Pampa Trinacional</a:t>
            </a:r>
          </a:p>
          <a:p>
            <a:pPr algn="ctr"/>
            <a:r>
              <a:rPr lang="pt-BR" dirty="0">
                <a:latin typeface="Times New Roman" pitchFamily="18" charset="0"/>
                <a:cs typeface="Times New Roman" pitchFamily="18" charset="0"/>
              </a:rPr>
              <a:t> Possuía 44 milhões de hectares (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Mha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) de campos nativos em 1985. </a:t>
            </a:r>
          </a:p>
          <a:p>
            <a:pPr algn="ctr"/>
            <a:r>
              <a:rPr lang="pt-BR" dirty="0">
                <a:latin typeface="Times New Roman" pitchFamily="18" charset="0"/>
                <a:cs typeface="Times New Roman" pitchFamily="18" charset="0"/>
              </a:rPr>
              <a:t>Ao longo dos anos, cerca de 9 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Mha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foram convertidos, dando lugar a monocultivos de grãos e silvicultura, 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restando cerca de 35 </a:t>
            </a:r>
            <a:r>
              <a:rPr lang="pt-BR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Mha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em 2021. </a:t>
            </a:r>
            <a:r>
              <a:rPr lang="pt-BR" b="1" dirty="0">
                <a:latin typeface="Times New Roman" pitchFamily="18" charset="0"/>
                <a:cs typeface="Times New Roman" pitchFamily="18" charset="0"/>
              </a:rPr>
              <a:t>Uma redução de 20% da sua cobertura original.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61F8A22-CE7A-0963-0DB1-2EA33068F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780" y="3755147"/>
            <a:ext cx="2716150" cy="197121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4BA3589-67BA-C3F5-0924-CBE4C1051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4930" y="3410454"/>
            <a:ext cx="2778059" cy="212895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5A800BD-D1AC-5973-878E-B90CC0D6E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852" y="5094478"/>
            <a:ext cx="2570890" cy="171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4BEAE39-0FF4-0BFC-DD04-CAA2A1A2D0EC}"/>
              </a:ext>
            </a:extLst>
          </p:cNvPr>
          <p:cNvSpPr txBox="1"/>
          <p:nvPr/>
        </p:nvSpPr>
        <p:spPr>
          <a:xfrm>
            <a:off x="4034117" y="5094478"/>
            <a:ext cx="2232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https://comitepampa.com.br/noticias/2019/tres-estradas-tem-gente-tem-voz-e-tem-historia/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C31C4B7-C605-54A6-5472-F7E02525A8E0}"/>
              </a:ext>
            </a:extLst>
          </p:cNvPr>
          <p:cNvSpPr txBox="1"/>
          <p:nvPr/>
        </p:nvSpPr>
        <p:spPr>
          <a:xfrm>
            <a:off x="6809017" y="5243038"/>
            <a:ext cx="212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Livro-Povos-e-Comunidades-Tradicionais-do-Pampa.pdf</a:t>
            </a:r>
            <a:endParaRPr lang="pt-BR" sz="1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EA51C95-DCCD-F55C-2A93-2508DCE7F0B9}"/>
              </a:ext>
            </a:extLst>
          </p:cNvPr>
          <p:cNvSpPr txBox="1"/>
          <p:nvPr/>
        </p:nvSpPr>
        <p:spPr>
          <a:xfrm>
            <a:off x="9756559" y="5116159"/>
            <a:ext cx="2088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Livro-Povos-e-Comunidades-Tradicionais-do-Pampa.pdf</a:t>
            </a:r>
            <a:endParaRPr lang="pt-BR" sz="1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31148BD-CE5D-2E8D-DE86-EC352289D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11" y="4268566"/>
            <a:ext cx="2449851" cy="182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7D8087C-475A-4087-D71A-DE68898CE798}"/>
              </a:ext>
            </a:extLst>
          </p:cNvPr>
          <p:cNvSpPr txBox="1"/>
          <p:nvPr/>
        </p:nvSpPr>
        <p:spPr>
          <a:xfrm>
            <a:off x="179011" y="6073841"/>
            <a:ext cx="2312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Expansão da exploração do carvão no Pampa PL 4.653/2023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Juliana\Documents\FLD\Livro PCTs Pampa\Fotos e Videos\Fotos Cristiano 2016_em baixa\_N0A1238.jpg"/>
          <p:cNvPicPr>
            <a:picLocks noChangeAspect="1" noChangeArrowheads="1"/>
          </p:cNvPicPr>
          <p:nvPr/>
        </p:nvPicPr>
        <p:blipFill>
          <a:blip r:embed="rId2" cstate="print"/>
          <a:srcRect l="55990" t="25437"/>
          <a:stretch>
            <a:fillRect/>
          </a:stretch>
        </p:blipFill>
        <p:spPr bwMode="auto">
          <a:xfrm>
            <a:off x="1596008" y="1988840"/>
            <a:ext cx="2339752" cy="2642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Juliana\Documents\FLD\Livro PCTs Pampa\Fotos e Videos\Fotos Cristiano 2015_em baixa\_N0A4798.jpg"/>
          <p:cNvPicPr>
            <a:picLocks noChangeAspect="1" noChangeArrowheads="1"/>
          </p:cNvPicPr>
          <p:nvPr/>
        </p:nvPicPr>
        <p:blipFill>
          <a:blip r:embed="rId3" cstate="print"/>
          <a:srcRect l="-2532" t="40407" r="6312"/>
          <a:stretch>
            <a:fillRect/>
          </a:stretch>
        </p:blipFill>
        <p:spPr bwMode="auto">
          <a:xfrm>
            <a:off x="7896200" y="1981201"/>
            <a:ext cx="2736304" cy="2542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8" name="Picture 6" descr="C:\Users\Juliana\Documents\FLD\Livro PCTs Pampa\Fotos e Videos\Fotos Cristiano 2016_em baixa\_N0A141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33906"/>
          <a:stretch>
            <a:fillRect/>
          </a:stretch>
        </p:blipFill>
        <p:spPr bwMode="auto">
          <a:xfrm>
            <a:off x="4734876" y="4536504"/>
            <a:ext cx="2369237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Juliana\Documents\FLD\Livro PCTs Pampa\Fotos e Videos\Fotos Cristiano 2016_em baixa\_N0A9789.jpg"/>
          <p:cNvPicPr>
            <a:picLocks noChangeAspect="1" noChangeArrowheads="1"/>
          </p:cNvPicPr>
          <p:nvPr/>
        </p:nvPicPr>
        <p:blipFill>
          <a:blip r:embed="rId5" cstate="print"/>
          <a:srcRect l="14202" t="61090" r="21026" b="8681"/>
          <a:stretch>
            <a:fillRect/>
          </a:stretch>
        </p:blipFill>
        <p:spPr bwMode="auto">
          <a:xfrm>
            <a:off x="1487488" y="0"/>
            <a:ext cx="2952328" cy="206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Juliana\Documents\FLD\Livro PCTs Pampa\Fotos e Videos\Fotos Cristiano 2016_em baixa\_N0A3557.jpg"/>
          <p:cNvPicPr>
            <a:picLocks noChangeAspect="1" noChangeArrowheads="1"/>
          </p:cNvPicPr>
          <p:nvPr/>
        </p:nvPicPr>
        <p:blipFill>
          <a:blip r:embed="rId6" cstate="print"/>
          <a:srcRect r="1068" b="9609"/>
          <a:stretch>
            <a:fillRect/>
          </a:stretch>
        </p:blipFill>
        <p:spPr bwMode="auto">
          <a:xfrm>
            <a:off x="7284640" y="2"/>
            <a:ext cx="3383360" cy="206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Juliana\Documents\FLD\Livro PCTs Pampa\Fotos e Videos\Fotos Cristiano 2016_em baixa\_N0A9704.jpg"/>
          <p:cNvPicPr>
            <a:picLocks noChangeAspect="1" noChangeArrowheads="1"/>
          </p:cNvPicPr>
          <p:nvPr/>
        </p:nvPicPr>
        <p:blipFill>
          <a:blip r:embed="rId7" cstate="print"/>
          <a:srcRect l="1291" t="1277"/>
          <a:stretch>
            <a:fillRect/>
          </a:stretch>
        </p:blipFill>
        <p:spPr bwMode="auto">
          <a:xfrm>
            <a:off x="7104112" y="4509120"/>
            <a:ext cx="356388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" descr="C:\Users\Juliana\Documents\FLD\Livro PCTs Pampa\Fotos e Videos\Fotos selecionadas PCTs\24.jpg"/>
          <p:cNvPicPr>
            <a:picLocks noChangeAspect="1" noChangeArrowheads="1"/>
          </p:cNvPicPr>
          <p:nvPr/>
        </p:nvPicPr>
        <p:blipFill>
          <a:blip r:embed="rId8" cstate="print"/>
          <a:srcRect l="7513" t="590"/>
          <a:stretch>
            <a:fillRect/>
          </a:stretch>
        </p:blipFill>
        <p:spPr bwMode="auto">
          <a:xfrm>
            <a:off x="1524000" y="4576584"/>
            <a:ext cx="3203848" cy="2281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 descr="C:\Users\Juliana\Documents\FLD\Livro PCTs Pampa\Fotos e Videos\Fotos selecionadas PCTs\17.jpg"/>
          <p:cNvPicPr>
            <a:picLocks noChangeAspect="1" noChangeArrowheads="1"/>
          </p:cNvPicPr>
          <p:nvPr/>
        </p:nvPicPr>
        <p:blipFill>
          <a:blip r:embed="rId9" cstate="print"/>
          <a:srcRect t="53380" r="2000"/>
          <a:stretch>
            <a:fillRect/>
          </a:stretch>
        </p:blipFill>
        <p:spPr bwMode="auto">
          <a:xfrm>
            <a:off x="4432016" y="0"/>
            <a:ext cx="2888120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tângulo 13"/>
          <p:cNvSpPr/>
          <p:nvPr/>
        </p:nvSpPr>
        <p:spPr>
          <a:xfrm>
            <a:off x="3863752" y="2060848"/>
            <a:ext cx="396044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t-BR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Estas diversas culturas historicamente são as que mais sofrem com a crise climática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3B14311-1373-D634-06ED-16FFD2688289}"/>
              </a:ext>
            </a:extLst>
          </p:cNvPr>
          <p:cNvSpPr txBox="1"/>
          <p:nvPr/>
        </p:nvSpPr>
        <p:spPr>
          <a:xfrm>
            <a:off x="132522" y="901148"/>
            <a:ext cx="1282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Culturas</a:t>
            </a:r>
            <a:r>
              <a:rPr lang="pt-BR" dirty="0"/>
              <a:t>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7394C4-BA45-B68D-0F90-E3020952B286}"/>
              </a:ext>
            </a:extLst>
          </p:cNvPr>
          <p:cNvSpPr txBox="1"/>
          <p:nvPr/>
        </p:nvSpPr>
        <p:spPr>
          <a:xfrm>
            <a:off x="132522" y="3299791"/>
            <a:ext cx="1282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A relação com o sagrado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7945D2D-A0A8-2DCE-DA20-0A07B18E9C48}"/>
              </a:ext>
            </a:extLst>
          </p:cNvPr>
          <p:cNvSpPr txBox="1"/>
          <p:nvPr/>
        </p:nvSpPr>
        <p:spPr>
          <a:xfrm>
            <a:off x="10668000" y="5035532"/>
            <a:ext cx="1248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Relação com a terra e o território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Juliana\Documents\FLD\Livro PCTs Pampa\Fotos e Videos\Fotos selecionadas PCTs\1.jpg"/>
          <p:cNvPicPr>
            <a:picLocks noChangeAspect="1" noChangeArrowheads="1"/>
          </p:cNvPicPr>
          <p:nvPr/>
        </p:nvPicPr>
        <p:blipFill>
          <a:blip r:embed="rId2" cstate="print"/>
          <a:srcRect r="-1159"/>
          <a:stretch>
            <a:fillRect/>
          </a:stretch>
        </p:blipFill>
        <p:spPr bwMode="auto">
          <a:xfrm>
            <a:off x="1559496" y="-27384"/>
            <a:ext cx="3203848" cy="2097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3" name="Picture 7" descr="C:\Users\Juliana\Documents\FLD\Livro PCTs Pampa\Fotos e Videos\Fotos selecionadas PCTs\20.jpg"/>
          <p:cNvPicPr>
            <a:picLocks noChangeAspect="1" noChangeArrowheads="1"/>
          </p:cNvPicPr>
          <p:nvPr/>
        </p:nvPicPr>
        <p:blipFill>
          <a:blip r:embed="rId3" cstate="print"/>
          <a:srcRect l="13113" t="4449"/>
          <a:stretch>
            <a:fillRect/>
          </a:stretch>
        </p:blipFill>
        <p:spPr bwMode="auto">
          <a:xfrm>
            <a:off x="7428656" y="4437112"/>
            <a:ext cx="3203848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4" name="Picture 8" descr="C:\Users\Juliana\Documents\FLD\Livro PCTs Pampa\Fotos e Videos\Fotos Cristiano 2015_em baixa\_N0A4705.jpg"/>
          <p:cNvPicPr>
            <a:picLocks noChangeAspect="1" noChangeArrowheads="1"/>
          </p:cNvPicPr>
          <p:nvPr/>
        </p:nvPicPr>
        <p:blipFill>
          <a:blip r:embed="rId4" cstate="print"/>
          <a:srcRect l="38683" t="41152" r="14169" b="7806"/>
          <a:stretch>
            <a:fillRect/>
          </a:stretch>
        </p:blipFill>
        <p:spPr bwMode="auto">
          <a:xfrm>
            <a:off x="7322458" y="44624"/>
            <a:ext cx="331004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Juliana\Documents\FLD\Livro PCTs Pampa\Fotos e Videos\Fotos Anderson\AAX0900.jpg"/>
          <p:cNvPicPr>
            <a:picLocks noChangeAspect="1" noChangeArrowheads="1"/>
          </p:cNvPicPr>
          <p:nvPr/>
        </p:nvPicPr>
        <p:blipFill>
          <a:blip r:embed="rId5" cstate="print"/>
          <a:srcRect r="26315" b="2809"/>
          <a:stretch>
            <a:fillRect/>
          </a:stretch>
        </p:blipFill>
        <p:spPr bwMode="auto">
          <a:xfrm>
            <a:off x="1524000" y="2132856"/>
            <a:ext cx="263822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C:\Users\Juliana\Documents\FLD\Livro PCTs Pampa\Fotos e Videos\Fotos Cristiano 2016_em baixa\_N0A1016.jpg"/>
          <p:cNvPicPr>
            <a:picLocks noChangeAspect="1" noChangeArrowheads="1"/>
          </p:cNvPicPr>
          <p:nvPr/>
        </p:nvPicPr>
        <p:blipFill>
          <a:blip r:embed="rId6" cstate="print"/>
          <a:srcRect l="36099" t="23147" r="43991" b="55614"/>
          <a:stretch>
            <a:fillRect/>
          </a:stretch>
        </p:blipFill>
        <p:spPr bwMode="auto">
          <a:xfrm>
            <a:off x="1487488" y="4509120"/>
            <a:ext cx="324036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Users\Juliana\Documents\FLD\Livro PCTs Pampa\Fotos e Videos\Fotos Cristiano 2016_em baixa\_N0A1305.jpg"/>
          <p:cNvPicPr>
            <a:picLocks noChangeAspect="1" noChangeArrowheads="1"/>
          </p:cNvPicPr>
          <p:nvPr/>
        </p:nvPicPr>
        <p:blipFill>
          <a:blip r:embed="rId7" cstate="print"/>
          <a:srcRect l="-3902" t="16932" r="56158" b="31355"/>
          <a:stretch>
            <a:fillRect/>
          </a:stretch>
        </p:blipFill>
        <p:spPr bwMode="auto">
          <a:xfrm>
            <a:off x="4727848" y="44625"/>
            <a:ext cx="2592288" cy="200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7" descr="C:\Users\Juliana\Documents\FLD\Livro PCTs Pampa\Fotos e Videos\Fotos Cristiano 2016_em baixa\_N0A1465.jpg"/>
          <p:cNvPicPr>
            <a:picLocks noChangeAspect="1" noChangeArrowheads="1"/>
          </p:cNvPicPr>
          <p:nvPr/>
        </p:nvPicPr>
        <p:blipFill>
          <a:blip r:embed="rId8" cstate="print"/>
          <a:srcRect l="6274" t="52486" r="30990" b="2900"/>
          <a:stretch>
            <a:fillRect/>
          </a:stretch>
        </p:blipFill>
        <p:spPr bwMode="auto">
          <a:xfrm>
            <a:off x="8328248" y="2051248"/>
            <a:ext cx="2304256" cy="2457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C:\Users\Juliana\Documents\FLD\Livro PCTs Pampa\Fotos e Videos\Fotos Cristiano 2016_em baixa\_N0A2094.jpg"/>
          <p:cNvPicPr>
            <a:picLocks noChangeAspect="1" noChangeArrowheads="1"/>
          </p:cNvPicPr>
          <p:nvPr/>
        </p:nvPicPr>
        <p:blipFill>
          <a:blip r:embed="rId9" cstate="print"/>
          <a:srcRect l="28787" t="52174" r="30908"/>
          <a:stretch>
            <a:fillRect/>
          </a:stretch>
        </p:blipFill>
        <p:spPr bwMode="auto">
          <a:xfrm>
            <a:off x="4623320" y="4509120"/>
            <a:ext cx="291284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CaixaDeTexto 21"/>
          <p:cNvSpPr txBox="1"/>
          <p:nvPr/>
        </p:nvSpPr>
        <p:spPr>
          <a:xfrm>
            <a:off x="4007768" y="1988840"/>
            <a:ext cx="4464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b="1" dirty="0">
                <a:latin typeface="Times New Roman" pitchFamily="18" charset="0"/>
                <a:cs typeface="Times New Roman" pitchFamily="18" charset="0"/>
              </a:rPr>
              <a:t>Na interculturalidade, faz o reconhecimento mútuo entre comunidades com modos de vida associados à biodiversidade. </a:t>
            </a:r>
          </a:p>
          <a:p>
            <a:pPr algn="ctr"/>
            <a:r>
              <a:rPr lang="pt-BR" b="1" dirty="0">
                <a:latin typeface="Times New Roman" pitchFamily="18" charset="0"/>
                <a:cs typeface="Times New Roman" pitchFamily="18" charset="0"/>
              </a:rPr>
              <a:t>Queremos que as necessárias adaptações a crise climática respeitem o direito a Consulta Livre Previa e Informada de nós Povos e Comunidades Tradicionais  </a:t>
            </a:r>
          </a:p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B11047F-5811-DB5D-C325-BE1CCEF065A3}"/>
              </a:ext>
            </a:extLst>
          </p:cNvPr>
          <p:cNvSpPr txBox="1"/>
          <p:nvPr/>
        </p:nvSpPr>
        <p:spPr>
          <a:xfrm>
            <a:off x="172278" y="1073426"/>
            <a:ext cx="1020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</a:t>
            </a:r>
          </a:p>
          <a:p>
            <a:r>
              <a:rPr lang="pt-BR" b="1" dirty="0"/>
              <a:t>Comitê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3339" y="590696"/>
            <a:ext cx="4176464" cy="136815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Ameaças </a:t>
            </a:r>
          </a:p>
          <a:p>
            <a:pPr algn="ctr">
              <a:buNone/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à sociobiodiversidade </a:t>
            </a:r>
          </a:p>
          <a:p>
            <a:pPr algn="ctr">
              <a:buNone/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do Pampa</a:t>
            </a:r>
          </a:p>
        </p:txBody>
      </p:sp>
      <p:pic>
        <p:nvPicPr>
          <p:cNvPr id="4" name="Picture 2" descr="C:\Users\Juliana\Documents\FLD\Livro PCTs Pampa\Fotos e Videos\Fotos Anderson\AAX0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339" y="2297401"/>
            <a:ext cx="4101325" cy="2715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5208104" y="455187"/>
            <a:ext cx="63405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O descaso de gestões públicas com o bioma, suas comunidades e necessidades</a:t>
            </a:r>
          </a:p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A não demarcação de Terras Indígenas e 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Kilombolas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A falta de políticas públicas e serviços adequados aos povos do campo, especialmente para mulheres e jovens </a:t>
            </a:r>
          </a:p>
          <a:p>
            <a:pPr>
              <a:buFont typeface="Wingdings" pitchFamily="2" charset="2"/>
              <a:buChar char="§"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O fechamento de escolas no meio rural agravando o êxodo</a:t>
            </a:r>
          </a:p>
          <a:p>
            <a:pPr>
              <a:buFont typeface="Wingdings" pitchFamily="2" charset="2"/>
              <a:buChar char="§"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O modelo econômico capitalista que exclui e criminaliza as economias rurais</a:t>
            </a:r>
          </a:p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O senso comum que invisibiliza, considerando o Pampa um vazio demográfico ou apenas um grande latifúndio</a:t>
            </a:r>
          </a:p>
          <a:p>
            <a:pPr>
              <a:buFont typeface="Wingdings" pitchFamily="2" charset="2"/>
              <a:buChar char="§"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O não reconhecimento da presença de Povos e Comunidades Tradicionais no Pampa e de seu papel como guardiãs e guardiões da sociobiodiversidade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43339" y="5013177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Tapera na Bacia do rio </a:t>
            </a:r>
            <a:r>
              <a:rPr lang="pt-BR" sz="1600" dirty="0" err="1">
                <a:latin typeface="Times New Roman" pitchFamily="18" charset="0"/>
                <a:cs typeface="Times New Roman" pitchFamily="18" charset="0"/>
              </a:rPr>
              <a:t>Camaquã</a:t>
            </a:r>
            <a:endParaRPr lang="pt-BR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7224" y="647193"/>
            <a:ext cx="4176464" cy="136815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Ameaças </a:t>
            </a:r>
          </a:p>
          <a:p>
            <a:pPr algn="ctr">
              <a:buNone/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à sociobiodiversidade </a:t>
            </a:r>
          </a:p>
          <a:p>
            <a:pPr algn="ctr">
              <a:buNone/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do Pampa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704522" y="824747"/>
            <a:ext cx="65730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A falta de compreensão das gestões públicas e da sociedade, sobre a importância de ecossistemas campestres para a regulação climática e os serviços ecossistêmicos associados</a:t>
            </a:r>
          </a:p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A falta de políticas públicas de incentivo às atividades econômicas adequadas ao bioma, a exemplo da pecuária familiar, artesanato e turismo</a:t>
            </a:r>
          </a:p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A conversão da vegetação nativa (campos, florestas e áreas úmidas) em monocultivos de grãos, silvicultura e pastagens cultivadas  com alto uso de agroquímicos</a:t>
            </a:r>
          </a:p>
          <a:p>
            <a:pPr>
              <a:buFont typeface="Wingdings" pitchFamily="2" charset="2"/>
              <a:buChar char="§"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A flexibilização ambiental em benefício do agronegócio e de empreendimentos econômicos de grande impacto socioambiental</a:t>
            </a:r>
          </a:p>
          <a:p>
            <a:pPr>
              <a:buFont typeface="Wingdings" pitchFamily="2" charset="2"/>
              <a:buChar char="§"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A perda de biodiversidade e de paisagens únicas - e o avanço de espécies invasoras - devido à frágil proteção legal do bioma</a:t>
            </a:r>
          </a:p>
        </p:txBody>
      </p:sp>
      <p:pic>
        <p:nvPicPr>
          <p:cNvPr id="6" name="Picture 2" descr="C:\Users\Juliana\Documents\FLD\Livro PCTs Pampa\Fotos e Videos\Fotos Cristiano 2016_em baixa\_N0A2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043" y="2206945"/>
            <a:ext cx="4088645" cy="272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303385" y="5087452"/>
            <a:ext cx="4211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Butiazal em São Francisco de Assis (RS)</a:t>
            </a:r>
          </a:p>
          <a:p>
            <a:pPr algn="ctr"/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 sendo ‘engolido’ pela soja e por </a:t>
            </a:r>
            <a:r>
              <a:rPr lang="pt-BR" sz="1600" dirty="0" err="1">
                <a:latin typeface="Times New Roman" pitchFamily="18" charset="0"/>
                <a:cs typeface="Times New Roman" pitchFamily="18" charset="0"/>
              </a:rPr>
              <a:t>vossoroca</a:t>
            </a:r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Butiá-anão (</a:t>
            </a:r>
            <a:r>
              <a:rPr lang="pt-BR" sz="1600" i="1" dirty="0" err="1">
                <a:latin typeface="Times New Roman" pitchFamily="18" charset="0"/>
                <a:cs typeface="Times New Roman" pitchFamily="18" charset="0"/>
              </a:rPr>
              <a:t>Butia</a:t>
            </a:r>
            <a:r>
              <a:rPr lang="pt-BR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600" i="1" dirty="0" err="1">
                <a:latin typeface="Times New Roman" pitchFamily="18" charset="0"/>
                <a:cs typeface="Times New Roman" pitchFamily="18" charset="0"/>
              </a:rPr>
              <a:t>lallemantii</a:t>
            </a:r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ctr"/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espécie ameaçada de extinção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005" t="27457" r="18930" b="7090"/>
          <a:stretch>
            <a:fillRect/>
          </a:stretch>
        </p:blipFill>
        <p:spPr bwMode="auto">
          <a:xfrm>
            <a:off x="710144" y="2183378"/>
            <a:ext cx="592540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710144" y="577821"/>
            <a:ext cx="2915816" cy="134076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Ameaças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à sociobiodiversidade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do Pampa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943872" y="1"/>
            <a:ext cx="5724128" cy="2060848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pt-BR" b="1" dirty="0">
                <a:latin typeface="Times New Roman" pitchFamily="18" charset="0"/>
                <a:cs typeface="Times New Roman" pitchFamily="18" charset="0"/>
              </a:rPr>
              <a:t>Projetos de mineração em fase de licenciamento: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Caçapava do Sul (cobre e chumbo/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Nexa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Três Estradas. Lavras do Sul (fosfato/Águia)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Mina Guaíba. Eldorado do Sul (carvão/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Copelmi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Retiro. São José do Norte (titânio e zircônio/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Sta.Elina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pt-BR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 flipH="1">
            <a:off x="5473148" y="6381328"/>
            <a:ext cx="907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Fonte: 7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672064" y="2259632"/>
            <a:ext cx="4471456" cy="4625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pt-BR" dirty="0">
                <a:latin typeface="Times New Roman" pitchFamily="18" charset="0"/>
                <a:ea typeface="+mj-ea"/>
                <a:cs typeface="Times New Roman" pitchFamily="18" charset="0"/>
              </a:rPr>
              <a:t> Processos de licenciamento facilitados por agentes públicos sem a devida transparência e consulta pública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  <a:defRPr/>
            </a:pPr>
            <a:endParaRPr lang="pt-BR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pt-BR" dirty="0">
                <a:latin typeface="Times New Roman" pitchFamily="18" charset="0"/>
                <a:ea typeface="+mj-ea"/>
                <a:cs typeface="Times New Roman" pitchFamily="18" charset="0"/>
              </a:rPr>
              <a:t> Devastação em áreas do bioma com alto grau de conservação e ambientalmente frágeis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  <a:defRPr/>
            </a:pPr>
            <a:endParaRPr lang="pt-BR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pt-BR" dirty="0">
                <a:latin typeface="Times New Roman" pitchFamily="18" charset="0"/>
                <a:ea typeface="+mj-ea"/>
                <a:cs typeface="Times New Roman" pitchFamily="18" charset="0"/>
              </a:rPr>
              <a:t> Racismo ambiental devido à sobreposição e proximidade de territórios de Povos e Comunidades Tradicionais e comunidades locais</a:t>
            </a:r>
          </a:p>
          <a:p>
            <a:pPr algn="ctr">
              <a:spcBef>
                <a:spcPct val="0"/>
              </a:spcBef>
              <a:defRPr/>
            </a:pPr>
            <a:endParaRPr lang="pt-BR" sz="2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600201"/>
            <a:ext cx="3682752" cy="4525963"/>
          </a:xfrm>
        </p:spPr>
        <p:txBody>
          <a:bodyPr/>
          <a:lstStyle/>
          <a:p>
            <a:pPr>
              <a:buNone/>
            </a:pPr>
            <a:r>
              <a:rPr lang="pt-BR" dirty="0"/>
              <a:t> 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816080" y="260648"/>
            <a:ext cx="3312368" cy="50405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pt-BR" sz="2200" b="1" dirty="0" err="1"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pt-BR" sz="2200" b="1" dirty="0">
                <a:latin typeface="Times New Roman" pitchFamily="18" charset="0"/>
                <a:cs typeface="Times New Roman" pitchFamily="18" charset="0"/>
              </a:rPr>
              <a:t>as Práticas no Pampa</a:t>
            </a:r>
          </a:p>
        </p:txBody>
      </p:sp>
      <p:pic>
        <p:nvPicPr>
          <p:cNvPr id="1028" name="Picture 4" descr="C:\Users\Juliana\Documents\FLD\Livro PCTs Pampa\Fotos e Videos\Fotos Anderson\AAX0967.jpg"/>
          <p:cNvPicPr>
            <a:picLocks noChangeAspect="1" noChangeArrowheads="1"/>
          </p:cNvPicPr>
          <p:nvPr/>
        </p:nvPicPr>
        <p:blipFill>
          <a:blip r:embed="rId2" cstate="print"/>
          <a:srcRect l="17131" t="7392" r="30855" b="31694"/>
          <a:stretch>
            <a:fillRect/>
          </a:stretch>
        </p:blipFill>
        <p:spPr bwMode="auto">
          <a:xfrm>
            <a:off x="7032104" y="4005064"/>
            <a:ext cx="352839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Juliana\Documents\FLD\Livro PCTs Pampa\Fotos e Videos\Fotos Anderson\AAX0217.jpg"/>
          <p:cNvPicPr>
            <a:picLocks noChangeAspect="1" noChangeArrowheads="1"/>
          </p:cNvPicPr>
          <p:nvPr/>
        </p:nvPicPr>
        <p:blipFill>
          <a:blip r:embed="rId3" cstate="print"/>
          <a:srcRect r="21638"/>
          <a:stretch>
            <a:fillRect/>
          </a:stretch>
        </p:blipFill>
        <p:spPr bwMode="auto">
          <a:xfrm>
            <a:off x="1598564" y="4016223"/>
            <a:ext cx="3201292" cy="2705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Juliana\Documents\FLD\Livro PCTs Pampa\Fotos e Videos\Fotos selecionadas PCTs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6008" y="255002"/>
            <a:ext cx="2483768" cy="3750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Juliana\Documents\FLD\Livro PCTs Pampa\Fotos e Videos\Fotos selecionadas PCTs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7768" y="260648"/>
            <a:ext cx="248002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Juliana\Documents\FLD\Livro PCTs Pampa\Fotos e Videos\Fotos selecionadas PCTs\5.1.jpg"/>
          <p:cNvPicPr>
            <a:picLocks noChangeAspect="1" noChangeArrowheads="1"/>
          </p:cNvPicPr>
          <p:nvPr/>
        </p:nvPicPr>
        <p:blipFill>
          <a:blip r:embed="rId6" cstate="print"/>
          <a:srcRect t="17487"/>
          <a:stretch>
            <a:fillRect/>
          </a:stretch>
        </p:blipFill>
        <p:spPr bwMode="auto">
          <a:xfrm>
            <a:off x="4821310" y="4005065"/>
            <a:ext cx="2210794" cy="2736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/>
          <p:cNvSpPr txBox="1"/>
          <p:nvPr/>
        </p:nvSpPr>
        <p:spPr>
          <a:xfrm>
            <a:off x="6744072" y="1160539"/>
            <a:ext cx="38164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Segurança alimentar e nutricional com geração de renda, a partir dos diferentes sistemas agrícolas e pecuários tradicionais, por meio da agroecologia, praticada por diferentes grupos, para autoconsumo ou comercialização.</a:t>
            </a:r>
          </a:p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 </a:t>
            </a:r>
            <a:endParaRPr lang="pt-B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Programa Estação Gaia - Apresentação</Template>
  <TotalTime>265</TotalTime>
  <Words>1252</Words>
  <Application>Microsoft Office PowerPoint</Application>
  <PresentationFormat>Widescreen</PresentationFormat>
  <Paragraphs>142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2" baseType="lpstr">
      <vt:lpstr>Arial</vt:lpstr>
      <vt:lpstr>Bradley Hand ITC</vt:lpstr>
      <vt:lpstr>Calibri</vt:lpstr>
      <vt:lpstr>Calibri Light</vt:lpstr>
      <vt:lpstr>Google Sans</vt:lpstr>
      <vt:lpstr>Times New Roman</vt:lpstr>
      <vt:lpstr>Wingdings</vt:lpstr>
      <vt:lpstr>Tema do Office</vt:lpstr>
      <vt:lpstr>Dia, 13 de novembro de 2023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Boas Políticas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Mesa-Redonda:                                                                                    Dia, 25 de julho de 2023  POVOS E COMUNIDADES TRADICIONAIS E SUA RELAÇÃO COM UMA SOCIEDADE MAIS JUSTA, SUSTENTÁVEL E INCLUSIVA</dc:title>
  <dc:creator>Adm</dc:creator>
  <cp:lastModifiedBy>Adm</cp:lastModifiedBy>
  <cp:revision>5</cp:revision>
  <dcterms:created xsi:type="dcterms:W3CDTF">2023-05-30T12:45:32Z</dcterms:created>
  <dcterms:modified xsi:type="dcterms:W3CDTF">2023-11-13T17:39:14Z</dcterms:modified>
</cp:coreProperties>
</file>