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1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24"/>
  </p:notesMasterIdLst>
  <p:sldIdLst>
    <p:sldId id="656" r:id="rId2"/>
    <p:sldId id="657" r:id="rId3"/>
    <p:sldId id="663" r:id="rId4"/>
    <p:sldId id="662" r:id="rId5"/>
    <p:sldId id="664" r:id="rId6"/>
    <p:sldId id="742" r:id="rId7"/>
    <p:sldId id="670" r:id="rId8"/>
    <p:sldId id="666" r:id="rId9"/>
    <p:sldId id="672" r:id="rId10"/>
    <p:sldId id="675" r:id="rId11"/>
    <p:sldId id="694" r:id="rId12"/>
    <p:sldId id="697" r:id="rId13"/>
    <p:sldId id="739" r:id="rId14"/>
    <p:sldId id="698" r:id="rId15"/>
    <p:sldId id="704" r:id="rId16"/>
    <p:sldId id="707" r:id="rId17"/>
    <p:sldId id="712" r:id="rId18"/>
    <p:sldId id="719" r:id="rId19"/>
    <p:sldId id="722" r:id="rId20"/>
    <p:sldId id="727" r:id="rId21"/>
    <p:sldId id="743" r:id="rId22"/>
    <p:sldId id="744" r:id="rId2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a Vida Villanueva" initials="MVV" lastIdx="1" clrIdx="0"/>
  <p:cmAuthor id="1" name="Elizabeth Montgomery" initials="EJM" lastIdx="1" clrIdx="1"/>
  <p:cmAuthor id="2" name="Nieman" initials="T" lastIdx="1" clrIdx="2"/>
  <p:cmAuthor id="3" name="Dominic" initials="D" lastIdx="4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75" autoAdjust="0"/>
    <p:restoredTop sz="94564" autoAdjust="0"/>
  </p:normalViewPr>
  <p:slideViewPr>
    <p:cSldViewPr>
      <p:cViewPr>
        <p:scale>
          <a:sx n="90" d="100"/>
          <a:sy n="90" d="100"/>
        </p:scale>
        <p:origin x="-1230" y="-72"/>
      </p:cViewPr>
      <p:guideLst>
        <p:guide orient="horz" pos="144"/>
        <p:guide orient="horz" pos="436"/>
        <p:guide orient="horz" pos="4179"/>
        <p:guide orient="horz" pos="3888"/>
        <p:guide orient="horz" pos="3984"/>
        <p:guide orient="horz" pos="1104"/>
        <p:guide orient="horz" pos="1008"/>
        <p:guide orient="horz" pos="2448"/>
        <p:guide orient="horz" pos="2544"/>
        <p:guide orient="horz" pos="336"/>
        <p:guide pos="2832"/>
        <p:guide pos="336"/>
        <p:guide pos="5424"/>
        <p:guide pos="2928"/>
        <p:guide pos="1968"/>
        <p:guide pos="2070"/>
        <p:guide pos="3792"/>
        <p:guide pos="1104"/>
        <p:guide pos="4656"/>
        <p:guide pos="4560"/>
        <p:guide pos="3696"/>
        <p:guide pos="12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-72648\Desktop\Copy%20of%20Copy%20of%20annex2012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E-72648\Desktop\Copy%20of%20Copy%20of%20annex201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642074440514021E-2"/>
          <c:y val="0.1559285908227013"/>
          <c:w val="0.91295477178959894"/>
          <c:h val="0.73089691374785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3763440860215518E-3"/>
                  <c:y val="8.3333333333333367E-3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6.9 </a:t>
                    </a:r>
                    <a:r>
                      <a:rPr lang="en-US" sz="900" dirty="0" err="1" smtClean="0">
                        <a:solidFill>
                          <a:schemeClr val="tx1"/>
                        </a:solidFill>
                      </a:rPr>
                      <a:t>bn</a:t>
                    </a:r>
                    <a:r>
                      <a:rPr lang="en-US" sz="900" baseline="0" dirty="0" smtClean="0">
                        <a:solidFill>
                          <a:schemeClr val="tx1"/>
                        </a:solidFill>
                      </a:rPr>
                      <a:t> 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51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74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4806306693872981E-3"/>
                  <c:y val="8.3333333333333367E-3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6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3.9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6.0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delete val="1"/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900" dirty="0" smtClean="0"/>
                      <a:t>8.7</a:t>
                    </a:r>
                    <a:endParaRPr lang="en-US" sz="900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tx>
                <c:rich>
                  <a:bodyPr/>
                  <a:lstStyle/>
                  <a:p>
                    <a:r>
                      <a:rPr lang="en-US" sz="900" smtClean="0"/>
                      <a:t>3.8</a:t>
                    </a:r>
                    <a:endParaRPr lang="en-US" sz="90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solidFill>
                      <a:schemeClr val="tx1"/>
                    </a:solidFill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Tabelle1!$A$2</c:f>
              <c:numCache>
                <c:formatCode>General</c:formatCode>
                <c:ptCount val="1"/>
              </c:numCache>
            </c:numRef>
          </c:cat>
          <c:val>
            <c:numRef>
              <c:f>Tabelle1!$B$2</c:f>
              <c:numCache>
                <c:formatCode>0.0</c:formatCode>
                <c:ptCount val="1"/>
                <c:pt idx="0">
                  <c:v>6.9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2035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0.05"/>
                </c:manualLayout>
              </c:layout>
              <c:tx>
                <c:rich>
                  <a:bodyPr/>
                  <a:lstStyle/>
                  <a:p>
                    <a:pPr>
                      <a:buFontTx/>
                      <a:buNone/>
                      <a:defRPr sz="900">
                        <a:solidFill>
                          <a:schemeClr val="tx1"/>
                        </a:solidFill>
                      </a:defRPr>
                    </a:pPr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8.6 </a:t>
                    </a:r>
                    <a:r>
                      <a:rPr lang="en-US" sz="900" dirty="0" err="1" smtClean="0">
                        <a:solidFill>
                          <a:schemeClr val="tx1"/>
                        </a:solidFill>
                      </a:rPr>
                      <a:t>bn</a:t>
                    </a:r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 </a:t>
                    </a:r>
                  </a:p>
                  <a:p>
                    <a:pPr>
                      <a:buFontTx/>
                      <a:buNone/>
                      <a:defRPr sz="900">
                        <a:solidFill>
                          <a:schemeClr val="tx1"/>
                        </a:solidFill>
                      </a:defRPr>
                    </a:pP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62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153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85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3.6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4.3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0.8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900" dirty="0" smtClean="0"/>
                      <a:t>7.3</a:t>
                    </a:r>
                    <a:endParaRPr lang="en-US" sz="9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tx>
                <c:rich>
                  <a:bodyPr/>
                  <a:lstStyle/>
                  <a:p>
                    <a:r>
                      <a:rPr lang="en-US" sz="900" smtClean="0"/>
                      <a:t>7.3</a:t>
                    </a:r>
                    <a:endParaRPr lang="en-US" sz="90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900">
                    <a:solidFill>
                      <a:schemeClr val="tx1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Tabelle1!$A$2</c:f>
              <c:numCache>
                <c:formatCode>General</c:formatCode>
                <c:ptCount val="1"/>
              </c:numCache>
            </c:numRef>
          </c:cat>
          <c:val>
            <c:numRef>
              <c:f>Tabelle1!$C$2</c:f>
              <c:numCache>
                <c:formatCode>0.0</c:formatCode>
                <c:ptCount val="1"/>
                <c:pt idx="0">
                  <c:v>8.6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2050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0752688172043098E-2"/>
                  <c:y val="2.4999999999999981E-2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9.2 </a:t>
                    </a:r>
                    <a:r>
                      <a:rPr lang="en-US" sz="900" dirty="0" err="1" smtClean="0">
                        <a:solidFill>
                          <a:schemeClr val="tx1"/>
                        </a:solidFill>
                      </a:rPr>
                      <a:t>bn</a:t>
                    </a:r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 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67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4806306693872981E-3"/>
                  <c:y val="1.6666666666666701E-2"/>
                </c:manualLayout>
              </c:layout>
              <c:tx>
                <c:rich>
                  <a:bodyPr/>
                  <a:lstStyle/>
                  <a:p>
                    <a:r>
                      <a:rPr lang="de-DE" sz="900" b="0" i="0" u="none" strike="noStrike" baseline="0" dirty="0" smtClean="0"/>
                      <a:t>280</a:t>
                    </a:r>
                    <a:endParaRPr lang="en-US" sz="900" b="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95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-0.4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-5.3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900" smtClean="0"/>
                      <a:t>8.0</a:t>
                    </a:r>
                    <a:endParaRPr lang="en-US" sz="90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tx>
                <c:rich>
                  <a:bodyPr/>
                  <a:lstStyle/>
                  <a:p>
                    <a:r>
                      <a:rPr lang="en-US" sz="900" dirty="0" smtClean="0"/>
                      <a:t>3.1</a:t>
                    </a:r>
                    <a:endParaRPr lang="en-US" sz="9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solidFill>
                      <a:schemeClr val="tx1"/>
                    </a:solidFill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Tabelle1!$A$2</c:f>
              <c:numCache>
                <c:formatCode>General</c:formatCode>
                <c:ptCount val="1"/>
              </c:numCache>
            </c:numRef>
          </c:cat>
          <c:val>
            <c:numRef>
              <c:f>Tabelle1!$D$2</c:f>
              <c:numCache>
                <c:formatCode>0.0</c:formatCode>
                <c:ptCount val="1"/>
                <c:pt idx="0">
                  <c:v>9.2000000000000011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7281536"/>
        <c:axId val="97283072"/>
      </c:barChart>
      <c:catAx>
        <c:axId val="972815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97283072"/>
        <c:crosses val="autoZero"/>
        <c:auto val="0"/>
        <c:lblAlgn val="ctr"/>
        <c:lblOffset val="100"/>
        <c:noMultiLvlLbl val="0"/>
      </c:catAx>
      <c:valAx>
        <c:axId val="97283072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972815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2.6881720430107614E-2"/>
          <c:y val="0.67420964566929442"/>
          <c:w val="0.18977139954280112"/>
          <c:h val="0.20495702099737645"/>
        </c:manualLayout>
      </c:layout>
      <c:overlay val="0"/>
      <c:txPr>
        <a:bodyPr/>
        <a:lstStyle/>
        <a:p>
          <a:pPr>
            <a:defRPr sz="1000"/>
          </a:pPr>
          <a:endParaRPr lang="pt-BR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7.9642074440514021E-2"/>
          <c:y val="0.15592859082270147"/>
          <c:w val="0.84747844019497665"/>
          <c:h val="0.73089691374785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 51</a:t>
                    </a:r>
                    <a:r>
                      <a:rPr lang="en-US" sz="900" baseline="0" dirty="0" smtClean="0">
                        <a:solidFill>
                          <a:schemeClr val="tx1"/>
                        </a:solidFill>
                      </a:rPr>
                      <a:t> %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51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74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6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3.9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6.0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delete val="1"/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900" dirty="0" smtClean="0"/>
                      <a:t>8.7</a:t>
                    </a:r>
                    <a:endParaRPr lang="en-US" sz="900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tx>
                <c:rich>
                  <a:bodyPr/>
                  <a:lstStyle/>
                  <a:p>
                    <a:r>
                      <a:rPr lang="en-US" sz="900" smtClean="0"/>
                      <a:t>3.8</a:t>
                    </a:r>
                    <a:endParaRPr lang="en-US" sz="90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solidFill>
                      <a:schemeClr val="tx1"/>
                    </a:solidFill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Tabelle1!$A$2</c:f>
              <c:numCache>
                <c:formatCode>General</c:formatCode>
                <c:ptCount val="1"/>
              </c:numCache>
            </c:numRef>
          </c:cat>
          <c:val>
            <c:numRef>
              <c:f>Tabelle1!$B$2</c:f>
              <c:numCache>
                <c:formatCode>0</c:formatCode>
                <c:ptCount val="1"/>
                <c:pt idx="0">
                  <c:v>51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2035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9523809523809521E-3"/>
                  <c:y val="5.128205128205128E-2"/>
                </c:manualLayout>
              </c:layout>
              <c:tx>
                <c:rich>
                  <a:bodyPr/>
                  <a:lstStyle/>
                  <a:p>
                    <a:pPr>
                      <a:buFontTx/>
                      <a:buNone/>
                      <a:defRPr sz="900">
                        <a:solidFill>
                          <a:schemeClr val="tx1"/>
                        </a:solidFill>
                      </a:defRPr>
                    </a:pPr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62 %</a:t>
                    </a:r>
                  </a:p>
                  <a:p>
                    <a:pPr>
                      <a:buFontTx/>
                      <a:buNone/>
                      <a:defRPr sz="900">
                        <a:solidFill>
                          <a:schemeClr val="tx1"/>
                        </a:solidFill>
                      </a:defRPr>
                    </a:pP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#,##0.0" sourceLinked="0"/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62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153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85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3.6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4.3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0.8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900" dirty="0" smtClean="0"/>
                      <a:t>7.3</a:t>
                    </a:r>
                    <a:endParaRPr lang="en-US" sz="900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tx>
                <c:rich>
                  <a:bodyPr/>
                  <a:lstStyle/>
                  <a:p>
                    <a:r>
                      <a:rPr lang="en-US" sz="900" smtClean="0"/>
                      <a:t>7.3</a:t>
                    </a:r>
                    <a:endParaRPr lang="en-US" sz="90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900">
                    <a:solidFill>
                      <a:schemeClr val="tx1"/>
                    </a:solidFill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Tabelle1!$A$2</c:f>
              <c:numCache>
                <c:formatCode>General</c:formatCode>
                <c:ptCount val="1"/>
              </c:numCache>
            </c:numRef>
          </c:cat>
          <c:val>
            <c:numRef>
              <c:f>Tabelle1!$C$2</c:f>
              <c:numCache>
                <c:formatCode>0</c:formatCode>
                <c:ptCount val="1"/>
                <c:pt idx="0">
                  <c:v>62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2050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67 %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67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de-DE" sz="900" b="0" i="0" u="none" strike="noStrike" baseline="0" dirty="0" smtClean="0"/>
                      <a:t>280</a:t>
                    </a:r>
                    <a:endParaRPr lang="en-US" sz="900" b="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95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-0.4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-5.3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900" smtClean="0"/>
                      <a:t>8.0</a:t>
                    </a:r>
                    <a:endParaRPr lang="en-US" sz="90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tx>
                <c:rich>
                  <a:bodyPr/>
                  <a:lstStyle/>
                  <a:p>
                    <a:r>
                      <a:rPr lang="en-US" sz="900" dirty="0" smtClean="0"/>
                      <a:t>3.1</a:t>
                    </a:r>
                    <a:endParaRPr lang="en-US" sz="900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solidFill>
                      <a:schemeClr val="tx1"/>
                    </a:solidFill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Tabelle1!$A$2</c:f>
              <c:numCache>
                <c:formatCode>General</c:formatCode>
                <c:ptCount val="1"/>
              </c:numCache>
            </c:numRef>
          </c:cat>
          <c:val>
            <c:numRef>
              <c:f>Tabelle1!$D$2</c:f>
              <c:numCache>
                <c:formatCode>0</c:formatCode>
                <c:ptCount val="1"/>
                <c:pt idx="0">
                  <c:v>67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7433856"/>
        <c:axId val="193015808"/>
      </c:barChart>
      <c:catAx>
        <c:axId val="974338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93015808"/>
        <c:crosses val="autoZero"/>
        <c:auto val="0"/>
        <c:lblAlgn val="ctr"/>
        <c:lblOffset val="100"/>
        <c:noMultiLvlLbl val="0"/>
      </c:catAx>
      <c:valAx>
        <c:axId val="193015808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one"/>
        <c:crossAx val="974338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572178477690284E-4"/>
          <c:y val="0.17697557036139724"/>
          <c:w val="0.91295477178959894"/>
          <c:h val="0.73089691374785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2010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74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51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74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6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3.9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6.0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delete val="1"/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900" dirty="0" smtClean="0"/>
                      <a:t>8.7</a:t>
                    </a:r>
                    <a:endParaRPr lang="en-US" sz="900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tx>
                <c:rich>
                  <a:bodyPr/>
                  <a:lstStyle/>
                  <a:p>
                    <a:r>
                      <a:rPr lang="en-US" sz="900" smtClean="0"/>
                      <a:t>3.8</a:t>
                    </a:r>
                    <a:endParaRPr lang="en-US" sz="90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solidFill>
                      <a:schemeClr val="tx1"/>
                    </a:solidFill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Tabelle1!$A$2</c:f>
              <c:numCache>
                <c:formatCode>General</c:formatCode>
                <c:ptCount val="1"/>
              </c:numCache>
            </c:numRef>
          </c:cat>
          <c:val>
            <c:numRef>
              <c:f>Tabelle1!$B$2</c:f>
              <c:numCache>
                <c:formatCode>0</c:formatCode>
                <c:ptCount val="1"/>
                <c:pt idx="0">
                  <c:v>74</c:v>
                </c:pt>
              </c:numCache>
            </c:numRef>
          </c:val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2035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pPr>
                      <a:buFontTx/>
                      <a:buNone/>
                      <a:defRPr sz="900">
                        <a:solidFill>
                          <a:schemeClr val="tx1"/>
                        </a:solidFill>
                      </a:defRPr>
                    </a:pPr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153</a:t>
                    </a:r>
                  </a:p>
                  <a:p>
                    <a:pPr>
                      <a:buFontTx/>
                      <a:buNone/>
                      <a:defRPr sz="900">
                        <a:solidFill>
                          <a:schemeClr val="tx1"/>
                        </a:solidFill>
                      </a:defRPr>
                    </a:pP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numFmt formatCode="#,##0.0" sourceLinked="0"/>
              <c:spPr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62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153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85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3.6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4.3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0.8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900" dirty="0" smtClean="0"/>
                      <a:t>7.3</a:t>
                    </a:r>
                    <a:endParaRPr lang="en-US" sz="900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tx>
                <c:rich>
                  <a:bodyPr/>
                  <a:lstStyle/>
                  <a:p>
                    <a:r>
                      <a:rPr lang="en-US" sz="900" smtClean="0"/>
                      <a:t>7.3</a:t>
                    </a:r>
                    <a:endParaRPr lang="en-US" sz="90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900">
                    <a:solidFill>
                      <a:schemeClr val="tx1"/>
                    </a:solidFill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Tabelle1!$A$2</c:f>
              <c:numCache>
                <c:formatCode>General</c:formatCode>
                <c:ptCount val="1"/>
              </c:numCache>
            </c:numRef>
          </c:cat>
          <c:val>
            <c:numRef>
              <c:f>Tabelle1!$C$2</c:f>
              <c:numCache>
                <c:formatCode>0</c:formatCode>
                <c:ptCount val="1"/>
                <c:pt idx="0">
                  <c:v>153</c:v>
                </c:pt>
              </c:numCache>
            </c:numRef>
          </c:val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2050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280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67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tx>
                <c:rich>
                  <a:bodyPr/>
                  <a:lstStyle/>
                  <a:p>
                    <a:r>
                      <a:rPr lang="de-DE" sz="900" b="0" i="0" u="none" strike="noStrike" baseline="0" dirty="0" smtClean="0"/>
                      <a:t>280</a:t>
                    </a:r>
                    <a:endParaRPr lang="en-US" sz="900" b="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95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tx>
                <c:rich>
                  <a:bodyPr/>
                  <a:lstStyle/>
                  <a:p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-0.4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tx>
                <c:rich>
                  <a:bodyPr/>
                  <a:lstStyle/>
                  <a:p>
                    <a:r>
                      <a:rPr lang="en-US" sz="900" dirty="0" smtClean="0">
                        <a:solidFill>
                          <a:schemeClr val="tx1"/>
                        </a:solidFill>
                      </a:rPr>
                      <a:t>-5.3</a:t>
                    </a:r>
                    <a:endParaRPr lang="en-US" sz="900" dirty="0">
                      <a:solidFill>
                        <a:schemeClr val="tx1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tx>
                <c:rich>
                  <a:bodyPr/>
                  <a:lstStyle/>
                  <a:p>
                    <a:r>
                      <a:rPr lang="en-US" sz="900" smtClean="0"/>
                      <a:t>8.0</a:t>
                    </a:r>
                    <a:endParaRPr lang="en-US" sz="90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tx>
                <c:rich>
                  <a:bodyPr/>
                  <a:lstStyle/>
                  <a:p>
                    <a:r>
                      <a:rPr lang="en-US" sz="900" dirty="0" smtClean="0"/>
                      <a:t>3.1</a:t>
                    </a:r>
                    <a:endParaRPr lang="en-US" sz="900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solidFill>
                      <a:schemeClr val="tx1"/>
                    </a:solidFill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Tabelle1!$A$2</c:f>
              <c:numCache>
                <c:formatCode>General</c:formatCode>
                <c:ptCount val="1"/>
              </c:numCache>
            </c:numRef>
          </c:cat>
          <c:val>
            <c:numRef>
              <c:f>Tabelle1!$D$2</c:f>
              <c:numCache>
                <c:formatCode>0</c:formatCode>
                <c:ptCount val="1"/>
                <c:pt idx="0">
                  <c:v>280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97471488"/>
        <c:axId val="137892608"/>
      </c:barChart>
      <c:catAx>
        <c:axId val="974714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37892608"/>
        <c:crosses val="autoZero"/>
        <c:auto val="0"/>
        <c:lblAlgn val="ctr"/>
        <c:lblOffset val="100"/>
        <c:noMultiLvlLbl val="0"/>
      </c:catAx>
      <c:valAx>
        <c:axId val="137892608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one"/>
        <c:crossAx val="9747148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de-DE" sz="1600" b="0" dirty="0" smtClean="0">
                <a:solidFill>
                  <a:schemeClr val="tx2"/>
                </a:solidFill>
              </a:rPr>
              <a:t>Demanda (Mtep)</a:t>
            </a:r>
            <a:endParaRPr lang="de-DE" sz="1600" b="0" dirty="0">
              <a:solidFill>
                <a:schemeClr val="tx2"/>
              </a:solidFill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Sheet1!$A$9</c:f>
              <c:strCache>
                <c:ptCount val="1"/>
                <c:pt idx="0">
                  <c:v>Selection of countries</c:v>
                </c:pt>
              </c:strCache>
            </c:strRef>
          </c:tx>
          <c:marker>
            <c:symbol val="none"/>
          </c:marker>
          <c:cat>
            <c:numRef>
              <c:f>Sheet1!$B$1:$G$1</c:f>
              <c:numCache>
                <c:formatCode>###0\ ;\-###0\ ;\-\ </c:formatCode>
                <c:ptCount val="6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2025</c:v>
                </c:pt>
                <c:pt idx="4">
                  <c:v>2030</c:v>
                </c:pt>
                <c:pt idx="5">
                  <c:v>2035</c:v>
                </c:pt>
              </c:numCache>
            </c:numRef>
          </c:cat>
          <c:val>
            <c:numRef>
              <c:f>Sheet1!$B$9:$G$9</c:f>
              <c:numCache>
                <c:formatCode>#\ ##0\ ;\-#\ ##0\ ;\-\ </c:formatCode>
                <c:ptCount val="6"/>
                <c:pt idx="0">
                  <c:v>4683.1082000000024</c:v>
                </c:pt>
                <c:pt idx="1">
                  <c:v>5631.3593999999994</c:v>
                </c:pt>
                <c:pt idx="2">
                  <c:v>6289.6818000000003</c:v>
                </c:pt>
                <c:pt idx="3">
                  <c:v>6818.7743999999984</c:v>
                </c:pt>
                <c:pt idx="4">
                  <c:v>7323.0424000000003</c:v>
                </c:pt>
                <c:pt idx="5">
                  <c:v>7827.7829000000002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Sheet1!$A$10</c:f>
              <c:strCache>
                <c:ptCount val="1"/>
                <c:pt idx="0">
                  <c:v>Rest of the world</c:v>
                </c:pt>
              </c:strCache>
            </c:strRef>
          </c:tx>
          <c:marker>
            <c:symbol val="none"/>
          </c:marker>
          <c:cat>
            <c:numRef>
              <c:f>Sheet1!$B$1:$G$1</c:f>
              <c:numCache>
                <c:formatCode>###0\ ;\-###0\ ;\-\ </c:formatCode>
                <c:ptCount val="6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2025</c:v>
                </c:pt>
                <c:pt idx="4">
                  <c:v>2030</c:v>
                </c:pt>
                <c:pt idx="5">
                  <c:v>2035</c:v>
                </c:pt>
              </c:numCache>
            </c:numRef>
          </c:cat>
          <c:val>
            <c:numRef>
              <c:f>Sheet1!$B$10:$G$10</c:f>
              <c:numCache>
                <c:formatCode>#\ ##0\ ;\-#\ ##0\ ;\-\ </c:formatCode>
                <c:ptCount val="6"/>
                <c:pt idx="0">
                  <c:v>8046.9638999999988</c:v>
                </c:pt>
                <c:pt idx="1">
                  <c:v>8357.1650999999947</c:v>
                </c:pt>
                <c:pt idx="2">
                  <c:v>8632.7026000000005</c:v>
                </c:pt>
                <c:pt idx="3">
                  <c:v>8855.743000000004</c:v>
                </c:pt>
                <c:pt idx="4">
                  <c:v>9094.2119000000002</c:v>
                </c:pt>
                <c:pt idx="5">
                  <c:v>9369.3777999999947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3845120"/>
        <c:axId val="173846912"/>
      </c:lineChart>
      <c:catAx>
        <c:axId val="173845120"/>
        <c:scaling>
          <c:orientation val="minMax"/>
        </c:scaling>
        <c:delete val="0"/>
        <c:axPos val="b"/>
        <c:numFmt formatCode="###0\ ;\-###0\ ;\-\ " sourceLinked="1"/>
        <c:majorTickMark val="out"/>
        <c:minorTickMark val="none"/>
        <c:tickLblPos val="nextTo"/>
        <c:crossAx val="173846912"/>
        <c:crosses val="autoZero"/>
        <c:auto val="1"/>
        <c:lblAlgn val="ctr"/>
        <c:lblOffset val="100"/>
        <c:noMultiLvlLbl val="0"/>
      </c:catAx>
      <c:valAx>
        <c:axId val="173846912"/>
        <c:scaling>
          <c:orientation val="minMax"/>
        </c:scaling>
        <c:delete val="0"/>
        <c:axPos val="l"/>
        <c:majorGridlines/>
        <c:numFmt formatCode="#\ ##0\ ;\-#\ ##0\ ;\-\ " sourceLinked="1"/>
        <c:majorTickMark val="out"/>
        <c:minorTickMark val="none"/>
        <c:tickLblPos val="nextTo"/>
        <c:crossAx val="17384512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de-DE" sz="1600" b="0" dirty="0" smtClean="0">
                <a:solidFill>
                  <a:schemeClr val="tx2"/>
                </a:solidFill>
              </a:rPr>
              <a:t>Geração</a:t>
            </a:r>
            <a:r>
              <a:rPr lang="de-DE" sz="1600" b="0" baseline="0" dirty="0" smtClean="0">
                <a:solidFill>
                  <a:schemeClr val="tx2"/>
                </a:solidFill>
              </a:rPr>
              <a:t>(TWh</a:t>
            </a:r>
            <a:r>
              <a:rPr lang="de-DE" sz="1600" b="0" baseline="0" dirty="0">
                <a:solidFill>
                  <a:schemeClr val="tx2"/>
                </a:solidFill>
              </a:rPr>
              <a:t>)</a:t>
            </a:r>
            <a:endParaRPr lang="de-DE" sz="1600" b="0" dirty="0">
              <a:solidFill>
                <a:schemeClr val="tx2"/>
              </a:solidFill>
            </a:endParaRP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Sheet1!$I$9</c:f>
              <c:strCache>
                <c:ptCount val="1"/>
                <c:pt idx="0">
                  <c:v>Selection of countries</c:v>
                </c:pt>
              </c:strCache>
            </c:strRef>
          </c:tx>
          <c:marker>
            <c:symbol val="none"/>
          </c:marker>
          <c:cat>
            <c:numRef>
              <c:f>Sheet1!$J$1:$O$1</c:f>
              <c:numCache>
                <c:formatCode>###0\ ;\-###0\ ;\-\ </c:formatCode>
                <c:ptCount val="6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2025</c:v>
                </c:pt>
                <c:pt idx="4">
                  <c:v>2030</c:v>
                </c:pt>
                <c:pt idx="5">
                  <c:v>2035</c:v>
                </c:pt>
              </c:numCache>
            </c:numRef>
          </c:cat>
          <c:val>
            <c:numRef>
              <c:f>Sheet1!$J$9:$O$9</c:f>
              <c:numCache>
                <c:formatCode>#\ ##0\ ;\-#\ ##0\ ;\-\ </c:formatCode>
                <c:ptCount val="6"/>
                <c:pt idx="0">
                  <c:v>7207.5360000000001</c:v>
                </c:pt>
                <c:pt idx="1">
                  <c:v>9839.4427999999971</c:v>
                </c:pt>
                <c:pt idx="2">
                  <c:v>12004.8935</c:v>
                </c:pt>
                <c:pt idx="3">
                  <c:v>13750.2299</c:v>
                </c:pt>
                <c:pt idx="4">
                  <c:v>15515.092799999997</c:v>
                </c:pt>
                <c:pt idx="5">
                  <c:v>17325.504700000001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Sheet1!$I$10</c:f>
              <c:strCache>
                <c:ptCount val="1"/>
                <c:pt idx="0">
                  <c:v>Rest of the world</c:v>
                </c:pt>
              </c:strCache>
            </c:strRef>
          </c:tx>
          <c:marker>
            <c:symbol val="none"/>
          </c:marker>
          <c:cat>
            <c:numRef>
              <c:f>Sheet1!$J$1:$O$1</c:f>
              <c:numCache>
                <c:formatCode>###0\ ;\-###0\ ;\-\ </c:formatCode>
                <c:ptCount val="6"/>
                <c:pt idx="0">
                  <c:v>2010</c:v>
                </c:pt>
                <c:pt idx="1">
                  <c:v>2015</c:v>
                </c:pt>
                <c:pt idx="2">
                  <c:v>2020</c:v>
                </c:pt>
                <c:pt idx="3">
                  <c:v>2025</c:v>
                </c:pt>
                <c:pt idx="4">
                  <c:v>2030</c:v>
                </c:pt>
                <c:pt idx="5">
                  <c:v>2035</c:v>
                </c:pt>
              </c:numCache>
            </c:numRef>
          </c:cat>
          <c:val>
            <c:numRef>
              <c:f>Sheet1!$J$10:$O$10</c:f>
              <c:numCache>
                <c:formatCode>#\ ##0\ ;\-#\ ##0\ ;\-\ </c:formatCode>
                <c:ptCount val="6"/>
                <c:pt idx="0">
                  <c:v>14200.726400000003</c:v>
                </c:pt>
                <c:pt idx="1">
                  <c:v>15156.123200000004</c:v>
                </c:pt>
                <c:pt idx="2">
                  <c:v>16230.182999999995</c:v>
                </c:pt>
                <c:pt idx="3">
                  <c:v>17256.400600000001</c:v>
                </c:pt>
                <c:pt idx="4">
                  <c:v>18273.816800000001</c:v>
                </c:pt>
                <c:pt idx="5">
                  <c:v>19311.472800000007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3880448"/>
        <c:axId val="173881984"/>
      </c:lineChart>
      <c:catAx>
        <c:axId val="173880448"/>
        <c:scaling>
          <c:orientation val="minMax"/>
        </c:scaling>
        <c:delete val="0"/>
        <c:axPos val="b"/>
        <c:numFmt formatCode="###0\ ;\-###0\ ;\-\ " sourceLinked="1"/>
        <c:majorTickMark val="out"/>
        <c:minorTickMark val="none"/>
        <c:tickLblPos val="nextTo"/>
        <c:crossAx val="173881984"/>
        <c:crosses val="autoZero"/>
        <c:auto val="1"/>
        <c:lblAlgn val="ctr"/>
        <c:lblOffset val="100"/>
        <c:noMultiLvlLbl val="0"/>
      </c:catAx>
      <c:valAx>
        <c:axId val="173881984"/>
        <c:scaling>
          <c:orientation val="minMax"/>
        </c:scaling>
        <c:delete val="0"/>
        <c:axPos val="l"/>
        <c:majorGridlines/>
        <c:numFmt formatCode="#\ ##0\ ;\-#\ ##0\ ;\-\ " sourceLinked="1"/>
        <c:majorTickMark val="out"/>
        <c:minorTickMark val="none"/>
        <c:tickLblPos val="nextTo"/>
        <c:crossAx val="1738804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0.87949</cdr:x>
      <cdr:y>0.65</cdr:y>
    </cdr:from>
    <cdr:to>
      <cdr:x>0.91503</cdr:x>
      <cdr:y>0.7</cdr:y>
    </cdr:to>
    <cdr:sp macro="" textlink="">
      <cdr:nvSpPr>
        <cdr:cNvPr id="3" name="Textfeld 2"/>
        <cdr:cNvSpPr txBox="1"/>
      </cdr:nvSpPr>
      <cdr:spPr>
        <a:xfrm xmlns:a="http://schemas.openxmlformats.org/drawingml/2006/main">
          <a:off x="7543800" y="1981200"/>
          <a:ext cx="304800" cy="15240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0" tIns="0" rIns="0" bIns="0" rtlCol="0">
          <a:noAutofit/>
        </a:bodyPr>
        <a:lstStyle xmlns:a="http://schemas.openxmlformats.org/drawingml/2006/main"/>
        <a:p xmlns:a="http://schemas.openxmlformats.org/drawingml/2006/main">
          <a:pPr indent="-274320" algn="ctr">
            <a:spcAft>
              <a:spcPts val="900"/>
            </a:spcAft>
          </a:pPr>
          <a:r>
            <a:rPr lang="de-DE" sz="800" dirty="0" smtClean="0">
              <a:solidFill>
                <a:schemeClr val="bg1"/>
              </a:solidFill>
              <a:latin typeface="Georgia" pitchFamily="18" charset="0"/>
            </a:rPr>
            <a:t>Powe</a:t>
          </a:r>
          <a:r>
            <a:rPr lang="de-DE" sz="900" dirty="0" smtClean="0">
              <a:solidFill>
                <a:schemeClr val="bg1"/>
              </a:solidFill>
              <a:latin typeface="Georgia" pitchFamily="18" charset="0"/>
            </a:rPr>
            <a:t>r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0.83508</cdr:x>
      <cdr:y>0.675</cdr:y>
    </cdr:from>
    <cdr:to>
      <cdr:x>0.87061</cdr:x>
      <cdr:y>0.725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7162800" y="2057400"/>
          <a:ext cx="304800" cy="15240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0" tIns="0" rIns="0" bIns="0" rtlCol="0">
          <a:noAutofit/>
        </a:bodyPr>
        <a:lstStyle xmlns:a="http://schemas.openxmlformats.org/drawingml/2006/main"/>
        <a:p xmlns:a="http://schemas.openxmlformats.org/drawingml/2006/main">
          <a:pPr indent="-274320" algn="ctr">
            <a:spcAft>
              <a:spcPts val="900"/>
            </a:spcAft>
          </a:pPr>
          <a:r>
            <a:rPr lang="de-DE" sz="900" dirty="0" smtClean="0">
              <a:solidFill>
                <a:schemeClr val="bg1"/>
              </a:solidFill>
              <a:latin typeface="Georgia" pitchFamily="18" charset="0"/>
            </a:rPr>
            <a:t>Gas</a:t>
          </a:r>
        </a:p>
      </cdr:txBody>
    </cdr:sp>
  </cdr:relSizeAnchor>
  <cdr:relSizeAnchor xmlns:cdr="http://schemas.openxmlformats.org/drawingml/2006/chartDrawing">
    <cdr:from>
      <cdr:x>0.87949</cdr:x>
      <cdr:y>0.65</cdr:y>
    </cdr:from>
    <cdr:to>
      <cdr:x>0.91503</cdr:x>
      <cdr:y>0.7</cdr:y>
    </cdr:to>
    <cdr:sp macro="" textlink="">
      <cdr:nvSpPr>
        <cdr:cNvPr id="3" name="Textfeld 2"/>
        <cdr:cNvSpPr txBox="1"/>
      </cdr:nvSpPr>
      <cdr:spPr>
        <a:xfrm xmlns:a="http://schemas.openxmlformats.org/drawingml/2006/main">
          <a:off x="7543800" y="1981200"/>
          <a:ext cx="304800" cy="15240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0" tIns="0" rIns="0" bIns="0" rtlCol="0">
          <a:noAutofit/>
        </a:bodyPr>
        <a:lstStyle xmlns:a="http://schemas.openxmlformats.org/drawingml/2006/main"/>
        <a:p xmlns:a="http://schemas.openxmlformats.org/drawingml/2006/main">
          <a:pPr indent="-274320" algn="ctr">
            <a:spcAft>
              <a:spcPts val="900"/>
            </a:spcAft>
          </a:pPr>
          <a:r>
            <a:rPr lang="de-DE" sz="800" dirty="0" smtClean="0">
              <a:solidFill>
                <a:schemeClr val="bg1"/>
              </a:solidFill>
              <a:latin typeface="Georgia" pitchFamily="18" charset="0"/>
            </a:rPr>
            <a:t>Powe</a:t>
          </a:r>
          <a:r>
            <a:rPr lang="de-DE" sz="900" dirty="0" smtClean="0">
              <a:solidFill>
                <a:schemeClr val="bg1"/>
              </a:solidFill>
              <a:latin typeface="Georgia" pitchFamily="18" charset="0"/>
            </a:rPr>
            <a:t>r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0.87949</cdr:x>
      <cdr:y>0.65</cdr:y>
    </cdr:from>
    <cdr:to>
      <cdr:x>0.91503</cdr:x>
      <cdr:y>0.7</cdr:y>
    </cdr:to>
    <cdr:sp macro="" textlink="">
      <cdr:nvSpPr>
        <cdr:cNvPr id="3" name="Textfeld 2"/>
        <cdr:cNvSpPr txBox="1"/>
      </cdr:nvSpPr>
      <cdr:spPr>
        <a:xfrm xmlns:a="http://schemas.openxmlformats.org/drawingml/2006/main">
          <a:off x="7543800" y="1981200"/>
          <a:ext cx="304800" cy="15240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lIns="0" tIns="0" rIns="0" bIns="0" rtlCol="0">
          <a:noAutofit/>
        </a:bodyPr>
        <a:lstStyle xmlns:a="http://schemas.openxmlformats.org/drawingml/2006/main"/>
        <a:p xmlns:a="http://schemas.openxmlformats.org/drawingml/2006/main">
          <a:pPr indent="-274320" algn="ctr">
            <a:spcAft>
              <a:spcPts val="900"/>
            </a:spcAft>
          </a:pPr>
          <a:r>
            <a:rPr lang="de-DE" sz="800" dirty="0" smtClean="0">
              <a:solidFill>
                <a:schemeClr val="bg1"/>
              </a:solidFill>
              <a:latin typeface="Georgia" pitchFamily="18" charset="0"/>
            </a:rPr>
            <a:t>Powe</a:t>
          </a:r>
          <a:r>
            <a:rPr lang="de-DE" sz="900" dirty="0" smtClean="0">
              <a:solidFill>
                <a:schemeClr val="bg1"/>
              </a:solidFill>
              <a:latin typeface="Georgia" pitchFamily="18" charset="0"/>
            </a:rPr>
            <a:t>r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EFB8DA3-BCA9-4B7D-B50D-14F47506B614}" type="datetimeFigureOut">
              <a:rPr lang="en-GB" smtClean="0"/>
              <a:pPr/>
              <a:t>15/05/2013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07B8F03-BC93-4120-96CA-A36DF640BE2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3814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GB" smtClean="0"/>
              <a:pPr/>
              <a:t>5</a:t>
            </a:fld>
            <a:endParaRPr lang="en-GB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13863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99CEDF-22FC-4664-854E-29FA4EFE077C}" type="slidenum">
              <a:rPr lang="en-GB"/>
              <a:pPr/>
              <a:t>8</a:t>
            </a:fld>
            <a:endParaRPr lang="en-GB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4" name="Notes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de-DE" smtClean="0"/>
              <a:pPr/>
              <a:t>11</a:t>
            </a:fld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GB" smtClean="0"/>
              <a:pPr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64717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Datumsplatzhalter 6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smtClean="0"/>
              <a:t>September 2011</a:t>
            </a:r>
            <a:endParaRPr lang="en-US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7B8F03-BC93-4120-96CA-A36DF640BE24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Global Trends in Energy, Power &amp; Utilities</a:t>
            </a: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70378" y="8829797"/>
            <a:ext cx="3038386" cy="465118"/>
          </a:xfrm>
          <a:prstGeom prst="rect">
            <a:avLst/>
          </a:prstGeom>
        </p:spPr>
        <p:txBody>
          <a:bodyPr/>
          <a:lstStyle/>
          <a:p>
            <a:fld id="{5149C5B6-AB66-451D-B8DB-F5D4F9907B37}" type="slidenum">
              <a:rPr lang="pt-BR" smtClean="0">
                <a:solidFill>
                  <a:prstClr val="black"/>
                </a:solidFill>
              </a:rPr>
              <a:pPr/>
              <a:t>22</a:t>
            </a:fld>
            <a:endParaRPr lang="pt-B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 userDrawn="1"/>
        </p:nvGrpSpPr>
        <p:grpSpPr bwMode="gray">
          <a:xfrm>
            <a:off x="1752601" y="1"/>
            <a:ext cx="7391400" cy="6176009"/>
            <a:chOff x="19140488" y="13674"/>
            <a:chExt cx="7443798" cy="6145827"/>
          </a:xfrm>
        </p:grpSpPr>
        <p:sp>
          <p:nvSpPr>
            <p:cNvPr id="23" name="Rectangle 17"/>
            <p:cNvSpPr>
              <a:spLocks noChangeArrowheads="1"/>
            </p:cNvSpPr>
            <p:nvPr/>
          </p:nvSpPr>
          <p:spPr bwMode="gray">
            <a:xfrm>
              <a:off x="19140488" y="4188799"/>
              <a:ext cx="2302206" cy="1970702"/>
            </a:xfrm>
            <a:prstGeom prst="rect">
              <a:avLst/>
            </a:prstGeom>
            <a:solidFill>
              <a:srgbClr val="9A170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4" name="Rectangle 7"/>
            <p:cNvSpPr>
              <a:spLocks noChangeArrowheads="1"/>
            </p:cNvSpPr>
            <p:nvPr/>
          </p:nvSpPr>
          <p:spPr bwMode="gray">
            <a:xfrm>
              <a:off x="25663403" y="4032250"/>
              <a:ext cx="920883" cy="2127250"/>
            </a:xfrm>
            <a:prstGeom prst="rect">
              <a:avLst/>
            </a:prstGeom>
            <a:solidFill>
              <a:srgbClr val="F3BE26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8" name="Rectangle 8"/>
            <p:cNvSpPr>
              <a:spLocks noChangeArrowheads="1"/>
            </p:cNvSpPr>
            <p:nvPr/>
          </p:nvSpPr>
          <p:spPr bwMode="gray">
            <a:xfrm>
              <a:off x="25049482" y="2899477"/>
              <a:ext cx="734694" cy="1289321"/>
            </a:xfrm>
            <a:prstGeom prst="rect">
              <a:avLst/>
            </a:prstGeom>
            <a:solidFill>
              <a:srgbClr val="F3BC87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3" name="Rectangle 9"/>
            <p:cNvSpPr>
              <a:spLocks noChangeArrowheads="1"/>
            </p:cNvSpPr>
            <p:nvPr/>
          </p:nvSpPr>
          <p:spPr bwMode="gray">
            <a:xfrm>
              <a:off x="25049482" y="4032250"/>
              <a:ext cx="734693" cy="2127250"/>
            </a:xfrm>
            <a:prstGeom prst="rect">
              <a:avLst/>
            </a:prstGeom>
            <a:solidFill>
              <a:srgbClr val="E88C14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4" name="Rectangle 11"/>
            <p:cNvSpPr>
              <a:spLocks noChangeArrowheads="1"/>
            </p:cNvSpPr>
            <p:nvPr/>
          </p:nvSpPr>
          <p:spPr bwMode="gray">
            <a:xfrm>
              <a:off x="24665780" y="706365"/>
              <a:ext cx="477045" cy="2263848"/>
            </a:xfrm>
            <a:prstGeom prst="rect">
              <a:avLst/>
            </a:prstGeom>
            <a:solidFill>
              <a:srgbClr val="E669A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5" name="Rectangle 12"/>
            <p:cNvSpPr>
              <a:spLocks noChangeArrowheads="1"/>
            </p:cNvSpPr>
            <p:nvPr/>
          </p:nvSpPr>
          <p:spPr bwMode="gray">
            <a:xfrm>
              <a:off x="24665780" y="2899478"/>
              <a:ext cx="477045" cy="1289321"/>
            </a:xfrm>
            <a:prstGeom prst="rect">
              <a:avLst/>
            </a:prstGeom>
            <a:solidFill>
              <a:srgbClr val="DB4D56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6" name="Rectangle 13"/>
            <p:cNvSpPr>
              <a:spLocks noChangeArrowheads="1"/>
            </p:cNvSpPr>
            <p:nvPr/>
          </p:nvSpPr>
          <p:spPr bwMode="gray">
            <a:xfrm>
              <a:off x="24665780" y="4032250"/>
              <a:ext cx="477045" cy="2127250"/>
            </a:xfrm>
            <a:prstGeom prst="rect">
              <a:avLst/>
            </a:prstGeom>
            <a:solidFill>
              <a:srgbClr val="D13A0D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7" name="Rectangle 14"/>
            <p:cNvSpPr>
              <a:spLocks noChangeArrowheads="1"/>
            </p:cNvSpPr>
            <p:nvPr/>
          </p:nvSpPr>
          <p:spPr bwMode="gray">
            <a:xfrm>
              <a:off x="19140488" y="669925"/>
              <a:ext cx="5662612" cy="2300288"/>
            </a:xfrm>
            <a:prstGeom prst="rect">
              <a:avLst/>
            </a:prstGeom>
            <a:solidFill>
              <a:srgbClr val="D7402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8" name="Rectangle 15"/>
            <p:cNvSpPr>
              <a:spLocks noChangeArrowheads="1"/>
            </p:cNvSpPr>
            <p:nvPr/>
          </p:nvSpPr>
          <p:spPr bwMode="gray">
            <a:xfrm>
              <a:off x="19140488" y="2899478"/>
              <a:ext cx="5662612" cy="1289321"/>
            </a:xfrm>
            <a:prstGeom prst="rect">
              <a:avLst/>
            </a:prstGeom>
            <a:solidFill>
              <a:srgbClr val="CD2F1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9" name="Freeform 16"/>
            <p:cNvSpPr>
              <a:spLocks/>
            </p:cNvSpPr>
            <p:nvPr/>
          </p:nvSpPr>
          <p:spPr bwMode="gray">
            <a:xfrm>
              <a:off x="19140488" y="4032250"/>
              <a:ext cx="5662612" cy="21272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67" y="0"/>
                </a:cxn>
                <a:cxn ang="0">
                  <a:pos x="3567" y="1340"/>
                </a:cxn>
                <a:cxn ang="0">
                  <a:pos x="1372" y="1340"/>
                </a:cxn>
                <a:cxn ang="0">
                  <a:pos x="1372" y="181"/>
                </a:cxn>
                <a:cxn ang="0">
                  <a:pos x="0" y="181"/>
                </a:cxn>
                <a:cxn ang="0">
                  <a:pos x="0" y="0"/>
                </a:cxn>
              </a:cxnLst>
              <a:rect l="0" t="0" r="r" b="b"/>
              <a:pathLst>
                <a:path w="3567" h="1340">
                  <a:moveTo>
                    <a:pt x="0" y="0"/>
                  </a:moveTo>
                  <a:lnTo>
                    <a:pt x="3567" y="0"/>
                  </a:lnTo>
                  <a:lnTo>
                    <a:pt x="3567" y="1340"/>
                  </a:lnTo>
                  <a:lnTo>
                    <a:pt x="1372" y="1340"/>
                  </a:lnTo>
                  <a:lnTo>
                    <a:pt x="1372" y="181"/>
                  </a:lnTo>
                  <a:lnTo>
                    <a:pt x="0" y="1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4230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0" name="Rectangle 10"/>
            <p:cNvSpPr>
              <a:spLocks noChangeArrowheads="1"/>
            </p:cNvSpPr>
            <p:nvPr/>
          </p:nvSpPr>
          <p:spPr bwMode="gray">
            <a:xfrm>
              <a:off x="19140488" y="13674"/>
              <a:ext cx="5662612" cy="692692"/>
            </a:xfrm>
            <a:prstGeom prst="rect">
              <a:avLst/>
            </a:prstGeom>
            <a:solidFill>
              <a:srgbClr val="EE9C34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15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895475" y="838200"/>
            <a:ext cx="5343525" cy="9144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 b="1" i="1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Click to add the presentation’s main title</a:t>
            </a:r>
            <a:endParaRPr lang="en-GB" noProof="0" dirty="0"/>
          </a:p>
        </p:txBody>
      </p:sp>
      <p:sp>
        <p:nvSpPr>
          <p:cNvPr id="18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1895475" y="1828799"/>
            <a:ext cx="5343525" cy="914401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2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457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914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3716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5pPr>
            <a:lvl6pPr marL="18288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6pPr>
            <a:lvl7pPr marL="22860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2743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8pPr>
            <a:lvl9pPr marL="3200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dirty="0" smtClean="0"/>
              <a:t>Subtitle and date (move higher if title is only one line)</a:t>
            </a:r>
          </a:p>
        </p:txBody>
      </p:sp>
      <p:sp>
        <p:nvSpPr>
          <p:cNvPr id="21" name="Text Placeholder 31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1895475" y="374904"/>
            <a:ext cx="4105656" cy="146304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noProof="0" dirty="0" err="1" smtClean="0"/>
              <a:t>www.pwc.com</a:t>
            </a:r>
            <a:endParaRPr lang="en-GB" noProof="0" dirty="0"/>
          </a:p>
        </p:txBody>
      </p:sp>
      <p:grpSp>
        <p:nvGrpSpPr>
          <p:cNvPr id="16" name="Group 32"/>
          <p:cNvGrpSpPr/>
          <p:nvPr userDrawn="1"/>
        </p:nvGrpSpPr>
        <p:grpSpPr>
          <a:xfrm>
            <a:off x="968592" y="6170991"/>
            <a:ext cx="914400" cy="533479"/>
            <a:chOff x="518032" y="978681"/>
            <a:chExt cx="4572000" cy="2667393"/>
          </a:xfrm>
        </p:grpSpPr>
        <p:sp>
          <p:nvSpPr>
            <p:cNvPr id="17" name="Rectangle 37"/>
            <p:cNvSpPr>
              <a:spLocks noChangeArrowheads="1"/>
            </p:cNvSpPr>
            <p:nvPr userDrawn="1"/>
          </p:nvSpPr>
          <p:spPr bwMode="black">
            <a:xfrm>
              <a:off x="3295650" y="978681"/>
              <a:ext cx="1143000" cy="263229"/>
            </a:xfrm>
            <a:prstGeom prst="rect">
              <a:avLst/>
            </a:prstGeom>
            <a:solidFill>
              <a:srgbClr val="A100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 dirty="0"/>
            </a:p>
          </p:txBody>
        </p:sp>
        <p:sp>
          <p:nvSpPr>
            <p:cNvPr id="20" name="Freeform 7"/>
            <p:cNvSpPr>
              <a:spLocks noEditPoints="1"/>
            </p:cNvSpPr>
            <p:nvPr userDrawn="1"/>
          </p:nvSpPr>
          <p:spPr bwMode="black">
            <a:xfrm>
              <a:off x="518032" y="1922794"/>
              <a:ext cx="4572000" cy="1723280"/>
            </a:xfrm>
            <a:custGeom>
              <a:avLst/>
              <a:gdLst/>
              <a:ahLst/>
              <a:cxnLst>
                <a:cxn ang="0">
                  <a:pos x="581" y="233"/>
                </a:cxn>
                <a:cxn ang="0">
                  <a:pos x="538" y="949"/>
                </a:cxn>
                <a:cxn ang="0">
                  <a:pos x="630" y="946"/>
                </a:cxn>
                <a:cxn ang="0">
                  <a:pos x="793" y="880"/>
                </a:cxn>
                <a:cxn ang="0">
                  <a:pos x="886" y="728"/>
                </a:cxn>
                <a:cxn ang="0">
                  <a:pos x="905" y="505"/>
                </a:cxn>
                <a:cxn ang="0">
                  <a:pos x="850" y="329"/>
                </a:cxn>
                <a:cxn ang="0">
                  <a:pos x="727" y="241"/>
                </a:cxn>
                <a:cxn ang="0">
                  <a:pos x="521" y="3"/>
                </a:cxn>
                <a:cxn ang="0">
                  <a:pos x="643" y="74"/>
                </a:cxn>
                <a:cxn ang="0">
                  <a:pos x="761" y="24"/>
                </a:cxn>
                <a:cxn ang="0">
                  <a:pos x="855" y="9"/>
                </a:cxn>
                <a:cxn ang="0">
                  <a:pos x="1026" y="40"/>
                </a:cxn>
                <a:cxn ang="0">
                  <a:pos x="1180" y="172"/>
                </a:cxn>
                <a:cxn ang="0">
                  <a:pos x="1265" y="383"/>
                </a:cxn>
                <a:cxn ang="0">
                  <a:pos x="1265" y="641"/>
                </a:cxn>
                <a:cxn ang="0">
                  <a:pos x="1175" y="857"/>
                </a:cxn>
                <a:cxn ang="0">
                  <a:pos x="1005" y="1006"/>
                </a:cxn>
                <a:cxn ang="0">
                  <a:pos x="766" y="1074"/>
                </a:cxn>
                <a:cxn ang="0">
                  <a:pos x="601" y="1074"/>
                </a:cxn>
                <a:cxn ang="0">
                  <a:pos x="692" y="1447"/>
                </a:cxn>
                <a:cxn ang="0">
                  <a:pos x="171" y="1408"/>
                </a:cxn>
                <a:cxn ang="0">
                  <a:pos x="413" y="3"/>
                </a:cxn>
                <a:cxn ang="0">
                  <a:pos x="3876" y="20"/>
                </a:cxn>
                <a:cxn ang="0">
                  <a:pos x="4036" y="100"/>
                </a:cxn>
                <a:cxn ang="0">
                  <a:pos x="4113" y="232"/>
                </a:cxn>
                <a:cxn ang="0">
                  <a:pos x="4091" y="362"/>
                </a:cxn>
                <a:cxn ang="0">
                  <a:pos x="3995" y="436"/>
                </a:cxn>
                <a:cxn ang="0">
                  <a:pos x="3859" y="438"/>
                </a:cxn>
                <a:cxn ang="0">
                  <a:pos x="3757" y="114"/>
                </a:cxn>
                <a:cxn ang="0">
                  <a:pos x="3597" y="187"/>
                </a:cxn>
                <a:cxn ang="0">
                  <a:pos x="3508" y="339"/>
                </a:cxn>
                <a:cxn ang="0">
                  <a:pos x="3489" y="565"/>
                </a:cxn>
                <a:cxn ang="0">
                  <a:pos x="3547" y="753"/>
                </a:cxn>
                <a:cxn ang="0">
                  <a:pos x="3668" y="869"/>
                </a:cxn>
                <a:cxn ang="0">
                  <a:pos x="3821" y="896"/>
                </a:cxn>
                <a:cxn ang="0">
                  <a:pos x="3931" y="872"/>
                </a:cxn>
                <a:cxn ang="0">
                  <a:pos x="4079" y="810"/>
                </a:cxn>
                <a:cxn ang="0">
                  <a:pos x="4016" y="1024"/>
                </a:cxn>
                <a:cxn ang="0">
                  <a:pos x="3830" y="1080"/>
                </a:cxn>
                <a:cxn ang="0">
                  <a:pos x="3651" y="1095"/>
                </a:cxn>
                <a:cxn ang="0">
                  <a:pos x="3426" y="1060"/>
                </a:cxn>
                <a:cxn ang="0">
                  <a:pos x="3255" y="947"/>
                </a:cxn>
                <a:cxn ang="0">
                  <a:pos x="3140" y="772"/>
                </a:cxn>
                <a:cxn ang="0">
                  <a:pos x="3101" y="561"/>
                </a:cxn>
                <a:cxn ang="0">
                  <a:pos x="3153" y="318"/>
                </a:cxn>
                <a:cxn ang="0">
                  <a:pos x="3293" y="135"/>
                </a:cxn>
                <a:cxn ang="0">
                  <a:pos x="3508" y="27"/>
                </a:cxn>
                <a:cxn ang="0">
                  <a:pos x="2910" y="0"/>
                </a:cxn>
                <a:cxn ang="0">
                  <a:pos x="3040" y="52"/>
                </a:cxn>
                <a:cxn ang="0">
                  <a:pos x="3093" y="178"/>
                </a:cxn>
                <a:cxn ang="0">
                  <a:pos x="3071" y="277"/>
                </a:cxn>
                <a:cxn ang="0">
                  <a:pos x="3004" y="393"/>
                </a:cxn>
                <a:cxn ang="0">
                  <a:pos x="2876" y="561"/>
                </a:cxn>
                <a:cxn ang="0">
                  <a:pos x="1784" y="1078"/>
                </a:cxn>
                <a:cxn ang="0">
                  <a:pos x="1313" y="118"/>
                </a:cxn>
                <a:cxn ang="0">
                  <a:pos x="2247" y="25"/>
                </a:cxn>
                <a:cxn ang="0">
                  <a:pos x="2759" y="62"/>
                </a:cxn>
                <a:cxn ang="0">
                  <a:pos x="2872" y="4"/>
                </a:cxn>
              </a:cxnLst>
              <a:rect l="0" t="0" r="r" b="b"/>
              <a:pathLst>
                <a:path w="4127" h="1544">
                  <a:moveTo>
                    <a:pt x="640" y="229"/>
                  </a:moveTo>
                  <a:lnTo>
                    <a:pt x="622" y="229"/>
                  </a:lnTo>
                  <a:lnTo>
                    <a:pt x="603" y="230"/>
                  </a:lnTo>
                  <a:lnTo>
                    <a:pt x="581" y="233"/>
                  </a:lnTo>
                  <a:lnTo>
                    <a:pt x="553" y="235"/>
                  </a:lnTo>
                  <a:lnTo>
                    <a:pt x="521" y="241"/>
                  </a:lnTo>
                  <a:lnTo>
                    <a:pt x="521" y="947"/>
                  </a:lnTo>
                  <a:lnTo>
                    <a:pt x="538" y="949"/>
                  </a:lnTo>
                  <a:lnTo>
                    <a:pt x="553" y="949"/>
                  </a:lnTo>
                  <a:lnTo>
                    <a:pt x="566" y="949"/>
                  </a:lnTo>
                  <a:lnTo>
                    <a:pt x="578" y="949"/>
                  </a:lnTo>
                  <a:lnTo>
                    <a:pt x="630" y="946"/>
                  </a:lnTo>
                  <a:lnTo>
                    <a:pt x="677" y="937"/>
                  </a:lnTo>
                  <a:lnTo>
                    <a:pt x="720" y="924"/>
                  </a:lnTo>
                  <a:lnTo>
                    <a:pt x="758" y="905"/>
                  </a:lnTo>
                  <a:lnTo>
                    <a:pt x="793" y="880"/>
                  </a:lnTo>
                  <a:lnTo>
                    <a:pt x="824" y="850"/>
                  </a:lnTo>
                  <a:lnTo>
                    <a:pt x="849" y="815"/>
                  </a:lnTo>
                  <a:lnTo>
                    <a:pt x="870" y="775"/>
                  </a:lnTo>
                  <a:lnTo>
                    <a:pt x="886" y="728"/>
                  </a:lnTo>
                  <a:lnTo>
                    <a:pt x="897" y="678"/>
                  </a:lnTo>
                  <a:lnTo>
                    <a:pt x="905" y="622"/>
                  </a:lnTo>
                  <a:lnTo>
                    <a:pt x="907" y="561"/>
                  </a:lnTo>
                  <a:lnTo>
                    <a:pt x="905" y="505"/>
                  </a:lnTo>
                  <a:lnTo>
                    <a:pt x="897" y="452"/>
                  </a:lnTo>
                  <a:lnTo>
                    <a:pt x="886" y="407"/>
                  </a:lnTo>
                  <a:lnTo>
                    <a:pt x="870" y="366"/>
                  </a:lnTo>
                  <a:lnTo>
                    <a:pt x="850" y="329"/>
                  </a:lnTo>
                  <a:lnTo>
                    <a:pt x="826" y="299"/>
                  </a:lnTo>
                  <a:lnTo>
                    <a:pt x="797" y="274"/>
                  </a:lnTo>
                  <a:lnTo>
                    <a:pt x="763" y="254"/>
                  </a:lnTo>
                  <a:lnTo>
                    <a:pt x="727" y="241"/>
                  </a:lnTo>
                  <a:lnTo>
                    <a:pt x="686" y="232"/>
                  </a:lnTo>
                  <a:lnTo>
                    <a:pt x="640" y="229"/>
                  </a:lnTo>
                  <a:close/>
                  <a:moveTo>
                    <a:pt x="413" y="3"/>
                  </a:moveTo>
                  <a:lnTo>
                    <a:pt x="521" y="3"/>
                  </a:lnTo>
                  <a:lnTo>
                    <a:pt x="521" y="143"/>
                  </a:lnTo>
                  <a:lnTo>
                    <a:pt x="566" y="117"/>
                  </a:lnTo>
                  <a:lnTo>
                    <a:pt x="607" y="93"/>
                  </a:lnTo>
                  <a:lnTo>
                    <a:pt x="643" y="74"/>
                  </a:lnTo>
                  <a:lnTo>
                    <a:pt x="677" y="57"/>
                  </a:lnTo>
                  <a:lnTo>
                    <a:pt x="707" y="44"/>
                  </a:lnTo>
                  <a:lnTo>
                    <a:pt x="735" y="33"/>
                  </a:lnTo>
                  <a:lnTo>
                    <a:pt x="761" y="24"/>
                  </a:lnTo>
                  <a:lnTo>
                    <a:pt x="785" y="18"/>
                  </a:lnTo>
                  <a:lnTo>
                    <a:pt x="809" y="13"/>
                  </a:lnTo>
                  <a:lnTo>
                    <a:pt x="831" y="10"/>
                  </a:lnTo>
                  <a:lnTo>
                    <a:pt x="855" y="9"/>
                  </a:lnTo>
                  <a:lnTo>
                    <a:pt x="879" y="8"/>
                  </a:lnTo>
                  <a:lnTo>
                    <a:pt x="931" y="12"/>
                  </a:lnTo>
                  <a:lnTo>
                    <a:pt x="980" y="23"/>
                  </a:lnTo>
                  <a:lnTo>
                    <a:pt x="1026" y="40"/>
                  </a:lnTo>
                  <a:lnTo>
                    <a:pt x="1070" y="64"/>
                  </a:lnTo>
                  <a:lnTo>
                    <a:pt x="1110" y="94"/>
                  </a:lnTo>
                  <a:lnTo>
                    <a:pt x="1148" y="130"/>
                  </a:lnTo>
                  <a:lnTo>
                    <a:pt x="1180" y="172"/>
                  </a:lnTo>
                  <a:lnTo>
                    <a:pt x="1209" y="218"/>
                  </a:lnTo>
                  <a:lnTo>
                    <a:pt x="1233" y="268"/>
                  </a:lnTo>
                  <a:lnTo>
                    <a:pt x="1252" y="324"/>
                  </a:lnTo>
                  <a:lnTo>
                    <a:pt x="1265" y="383"/>
                  </a:lnTo>
                  <a:lnTo>
                    <a:pt x="1274" y="446"/>
                  </a:lnTo>
                  <a:lnTo>
                    <a:pt x="1278" y="512"/>
                  </a:lnTo>
                  <a:lnTo>
                    <a:pt x="1274" y="578"/>
                  </a:lnTo>
                  <a:lnTo>
                    <a:pt x="1265" y="641"/>
                  </a:lnTo>
                  <a:lnTo>
                    <a:pt x="1252" y="701"/>
                  </a:lnTo>
                  <a:lnTo>
                    <a:pt x="1232" y="756"/>
                  </a:lnTo>
                  <a:lnTo>
                    <a:pt x="1205" y="809"/>
                  </a:lnTo>
                  <a:lnTo>
                    <a:pt x="1175" y="857"/>
                  </a:lnTo>
                  <a:lnTo>
                    <a:pt x="1140" y="901"/>
                  </a:lnTo>
                  <a:lnTo>
                    <a:pt x="1099" y="941"/>
                  </a:lnTo>
                  <a:lnTo>
                    <a:pt x="1054" y="976"/>
                  </a:lnTo>
                  <a:lnTo>
                    <a:pt x="1005" y="1006"/>
                  </a:lnTo>
                  <a:lnTo>
                    <a:pt x="951" y="1031"/>
                  </a:lnTo>
                  <a:lnTo>
                    <a:pt x="894" y="1051"/>
                  </a:lnTo>
                  <a:lnTo>
                    <a:pt x="831" y="1065"/>
                  </a:lnTo>
                  <a:lnTo>
                    <a:pt x="766" y="1074"/>
                  </a:lnTo>
                  <a:lnTo>
                    <a:pt x="696" y="1078"/>
                  </a:lnTo>
                  <a:lnTo>
                    <a:pt x="670" y="1078"/>
                  </a:lnTo>
                  <a:lnTo>
                    <a:pt x="637" y="1076"/>
                  </a:lnTo>
                  <a:lnTo>
                    <a:pt x="601" y="1074"/>
                  </a:lnTo>
                  <a:lnTo>
                    <a:pt x="561" y="1071"/>
                  </a:lnTo>
                  <a:lnTo>
                    <a:pt x="521" y="1068"/>
                  </a:lnTo>
                  <a:lnTo>
                    <a:pt x="521" y="1408"/>
                  </a:lnTo>
                  <a:lnTo>
                    <a:pt x="692" y="1447"/>
                  </a:lnTo>
                  <a:lnTo>
                    <a:pt x="692" y="1544"/>
                  </a:lnTo>
                  <a:lnTo>
                    <a:pt x="18" y="1544"/>
                  </a:lnTo>
                  <a:lnTo>
                    <a:pt x="18" y="1447"/>
                  </a:lnTo>
                  <a:lnTo>
                    <a:pt x="171" y="1408"/>
                  </a:lnTo>
                  <a:lnTo>
                    <a:pt x="171" y="229"/>
                  </a:lnTo>
                  <a:lnTo>
                    <a:pt x="0" y="229"/>
                  </a:lnTo>
                  <a:lnTo>
                    <a:pt x="0" y="128"/>
                  </a:lnTo>
                  <a:lnTo>
                    <a:pt x="413" y="3"/>
                  </a:lnTo>
                  <a:close/>
                  <a:moveTo>
                    <a:pt x="3711" y="0"/>
                  </a:moveTo>
                  <a:lnTo>
                    <a:pt x="3770" y="3"/>
                  </a:lnTo>
                  <a:lnTo>
                    <a:pt x="3825" y="9"/>
                  </a:lnTo>
                  <a:lnTo>
                    <a:pt x="3876" y="20"/>
                  </a:lnTo>
                  <a:lnTo>
                    <a:pt x="3923" y="34"/>
                  </a:lnTo>
                  <a:lnTo>
                    <a:pt x="3965" y="53"/>
                  </a:lnTo>
                  <a:lnTo>
                    <a:pt x="4004" y="75"/>
                  </a:lnTo>
                  <a:lnTo>
                    <a:pt x="4036" y="100"/>
                  </a:lnTo>
                  <a:lnTo>
                    <a:pt x="4064" y="129"/>
                  </a:lnTo>
                  <a:lnTo>
                    <a:pt x="4086" y="160"/>
                  </a:lnTo>
                  <a:lnTo>
                    <a:pt x="4103" y="194"/>
                  </a:lnTo>
                  <a:lnTo>
                    <a:pt x="4113" y="232"/>
                  </a:lnTo>
                  <a:lnTo>
                    <a:pt x="4117" y="271"/>
                  </a:lnTo>
                  <a:lnTo>
                    <a:pt x="4114" y="304"/>
                  </a:lnTo>
                  <a:lnTo>
                    <a:pt x="4105" y="334"/>
                  </a:lnTo>
                  <a:lnTo>
                    <a:pt x="4091" y="362"/>
                  </a:lnTo>
                  <a:lnTo>
                    <a:pt x="4074" y="387"/>
                  </a:lnTo>
                  <a:lnTo>
                    <a:pt x="4051" y="407"/>
                  </a:lnTo>
                  <a:lnTo>
                    <a:pt x="4025" y="423"/>
                  </a:lnTo>
                  <a:lnTo>
                    <a:pt x="3995" y="436"/>
                  </a:lnTo>
                  <a:lnTo>
                    <a:pt x="3961" y="443"/>
                  </a:lnTo>
                  <a:lnTo>
                    <a:pt x="3925" y="446"/>
                  </a:lnTo>
                  <a:lnTo>
                    <a:pt x="3891" y="444"/>
                  </a:lnTo>
                  <a:lnTo>
                    <a:pt x="3859" y="438"/>
                  </a:lnTo>
                  <a:lnTo>
                    <a:pt x="3826" y="428"/>
                  </a:lnTo>
                  <a:lnTo>
                    <a:pt x="3792" y="413"/>
                  </a:lnTo>
                  <a:lnTo>
                    <a:pt x="3757" y="394"/>
                  </a:lnTo>
                  <a:lnTo>
                    <a:pt x="3757" y="114"/>
                  </a:lnTo>
                  <a:lnTo>
                    <a:pt x="3711" y="125"/>
                  </a:lnTo>
                  <a:lnTo>
                    <a:pt x="3668" y="140"/>
                  </a:lnTo>
                  <a:lnTo>
                    <a:pt x="3631" y="162"/>
                  </a:lnTo>
                  <a:lnTo>
                    <a:pt x="3597" y="187"/>
                  </a:lnTo>
                  <a:lnTo>
                    <a:pt x="3568" y="218"/>
                  </a:lnTo>
                  <a:lnTo>
                    <a:pt x="3543" y="253"/>
                  </a:lnTo>
                  <a:lnTo>
                    <a:pt x="3523" y="294"/>
                  </a:lnTo>
                  <a:lnTo>
                    <a:pt x="3508" y="339"/>
                  </a:lnTo>
                  <a:lnTo>
                    <a:pt x="3497" y="391"/>
                  </a:lnTo>
                  <a:lnTo>
                    <a:pt x="3489" y="447"/>
                  </a:lnTo>
                  <a:lnTo>
                    <a:pt x="3487" y="507"/>
                  </a:lnTo>
                  <a:lnTo>
                    <a:pt x="3489" y="565"/>
                  </a:lnTo>
                  <a:lnTo>
                    <a:pt x="3497" y="617"/>
                  </a:lnTo>
                  <a:lnTo>
                    <a:pt x="3509" y="667"/>
                  </a:lnTo>
                  <a:lnTo>
                    <a:pt x="3526" y="712"/>
                  </a:lnTo>
                  <a:lnTo>
                    <a:pt x="3547" y="753"/>
                  </a:lnTo>
                  <a:lnTo>
                    <a:pt x="3571" y="790"/>
                  </a:lnTo>
                  <a:lnTo>
                    <a:pt x="3600" y="821"/>
                  </a:lnTo>
                  <a:lnTo>
                    <a:pt x="3632" y="847"/>
                  </a:lnTo>
                  <a:lnTo>
                    <a:pt x="3668" y="869"/>
                  </a:lnTo>
                  <a:lnTo>
                    <a:pt x="3707" y="885"/>
                  </a:lnTo>
                  <a:lnTo>
                    <a:pt x="3750" y="894"/>
                  </a:lnTo>
                  <a:lnTo>
                    <a:pt x="3795" y="897"/>
                  </a:lnTo>
                  <a:lnTo>
                    <a:pt x="3821" y="896"/>
                  </a:lnTo>
                  <a:lnTo>
                    <a:pt x="3847" y="894"/>
                  </a:lnTo>
                  <a:lnTo>
                    <a:pt x="3874" y="889"/>
                  </a:lnTo>
                  <a:lnTo>
                    <a:pt x="3901" y="881"/>
                  </a:lnTo>
                  <a:lnTo>
                    <a:pt x="3931" y="872"/>
                  </a:lnTo>
                  <a:lnTo>
                    <a:pt x="3964" y="861"/>
                  </a:lnTo>
                  <a:lnTo>
                    <a:pt x="3999" y="846"/>
                  </a:lnTo>
                  <a:lnTo>
                    <a:pt x="4036" y="830"/>
                  </a:lnTo>
                  <a:lnTo>
                    <a:pt x="4079" y="810"/>
                  </a:lnTo>
                  <a:lnTo>
                    <a:pt x="4127" y="787"/>
                  </a:lnTo>
                  <a:lnTo>
                    <a:pt x="4127" y="976"/>
                  </a:lnTo>
                  <a:lnTo>
                    <a:pt x="4069" y="1001"/>
                  </a:lnTo>
                  <a:lnTo>
                    <a:pt x="4016" y="1024"/>
                  </a:lnTo>
                  <a:lnTo>
                    <a:pt x="3966" y="1041"/>
                  </a:lnTo>
                  <a:lnTo>
                    <a:pt x="3919" y="1058"/>
                  </a:lnTo>
                  <a:lnTo>
                    <a:pt x="3874" y="1070"/>
                  </a:lnTo>
                  <a:lnTo>
                    <a:pt x="3830" y="1080"/>
                  </a:lnTo>
                  <a:lnTo>
                    <a:pt x="3786" y="1086"/>
                  </a:lnTo>
                  <a:lnTo>
                    <a:pt x="3742" y="1091"/>
                  </a:lnTo>
                  <a:lnTo>
                    <a:pt x="3697" y="1094"/>
                  </a:lnTo>
                  <a:lnTo>
                    <a:pt x="3651" y="1095"/>
                  </a:lnTo>
                  <a:lnTo>
                    <a:pt x="3588" y="1093"/>
                  </a:lnTo>
                  <a:lnTo>
                    <a:pt x="3530" y="1086"/>
                  </a:lnTo>
                  <a:lnTo>
                    <a:pt x="3476" y="1075"/>
                  </a:lnTo>
                  <a:lnTo>
                    <a:pt x="3426" y="1060"/>
                  </a:lnTo>
                  <a:lnTo>
                    <a:pt x="3378" y="1039"/>
                  </a:lnTo>
                  <a:lnTo>
                    <a:pt x="3334" y="1014"/>
                  </a:lnTo>
                  <a:lnTo>
                    <a:pt x="3294" y="984"/>
                  </a:lnTo>
                  <a:lnTo>
                    <a:pt x="3255" y="947"/>
                  </a:lnTo>
                  <a:lnTo>
                    <a:pt x="3219" y="907"/>
                  </a:lnTo>
                  <a:lnTo>
                    <a:pt x="3188" y="865"/>
                  </a:lnTo>
                  <a:lnTo>
                    <a:pt x="3162" y="820"/>
                  </a:lnTo>
                  <a:lnTo>
                    <a:pt x="3140" y="772"/>
                  </a:lnTo>
                  <a:lnTo>
                    <a:pt x="3124" y="722"/>
                  </a:lnTo>
                  <a:lnTo>
                    <a:pt x="3111" y="670"/>
                  </a:lnTo>
                  <a:lnTo>
                    <a:pt x="3104" y="616"/>
                  </a:lnTo>
                  <a:lnTo>
                    <a:pt x="3101" y="561"/>
                  </a:lnTo>
                  <a:lnTo>
                    <a:pt x="3105" y="494"/>
                  </a:lnTo>
                  <a:lnTo>
                    <a:pt x="3115" y="433"/>
                  </a:lnTo>
                  <a:lnTo>
                    <a:pt x="3130" y="373"/>
                  </a:lnTo>
                  <a:lnTo>
                    <a:pt x="3153" y="318"/>
                  </a:lnTo>
                  <a:lnTo>
                    <a:pt x="3179" y="267"/>
                  </a:lnTo>
                  <a:lnTo>
                    <a:pt x="3213" y="219"/>
                  </a:lnTo>
                  <a:lnTo>
                    <a:pt x="3250" y="175"/>
                  </a:lnTo>
                  <a:lnTo>
                    <a:pt x="3293" y="135"/>
                  </a:lnTo>
                  <a:lnTo>
                    <a:pt x="3341" y="102"/>
                  </a:lnTo>
                  <a:lnTo>
                    <a:pt x="3392" y="72"/>
                  </a:lnTo>
                  <a:lnTo>
                    <a:pt x="3448" y="47"/>
                  </a:lnTo>
                  <a:lnTo>
                    <a:pt x="3508" y="27"/>
                  </a:lnTo>
                  <a:lnTo>
                    <a:pt x="3573" y="12"/>
                  </a:lnTo>
                  <a:lnTo>
                    <a:pt x="3640" y="3"/>
                  </a:lnTo>
                  <a:lnTo>
                    <a:pt x="3711" y="0"/>
                  </a:lnTo>
                  <a:close/>
                  <a:moveTo>
                    <a:pt x="2910" y="0"/>
                  </a:moveTo>
                  <a:lnTo>
                    <a:pt x="2948" y="4"/>
                  </a:lnTo>
                  <a:lnTo>
                    <a:pt x="2983" y="14"/>
                  </a:lnTo>
                  <a:lnTo>
                    <a:pt x="3014" y="30"/>
                  </a:lnTo>
                  <a:lnTo>
                    <a:pt x="3040" y="52"/>
                  </a:lnTo>
                  <a:lnTo>
                    <a:pt x="3063" y="78"/>
                  </a:lnTo>
                  <a:lnTo>
                    <a:pt x="3079" y="109"/>
                  </a:lnTo>
                  <a:lnTo>
                    <a:pt x="3089" y="142"/>
                  </a:lnTo>
                  <a:lnTo>
                    <a:pt x="3093" y="178"/>
                  </a:lnTo>
                  <a:lnTo>
                    <a:pt x="3091" y="203"/>
                  </a:lnTo>
                  <a:lnTo>
                    <a:pt x="3088" y="227"/>
                  </a:lnTo>
                  <a:lnTo>
                    <a:pt x="3081" y="252"/>
                  </a:lnTo>
                  <a:lnTo>
                    <a:pt x="3071" y="277"/>
                  </a:lnTo>
                  <a:lnTo>
                    <a:pt x="3060" y="303"/>
                  </a:lnTo>
                  <a:lnTo>
                    <a:pt x="3044" y="331"/>
                  </a:lnTo>
                  <a:lnTo>
                    <a:pt x="3025" y="361"/>
                  </a:lnTo>
                  <a:lnTo>
                    <a:pt x="3004" y="393"/>
                  </a:lnTo>
                  <a:lnTo>
                    <a:pt x="2978" y="429"/>
                  </a:lnTo>
                  <a:lnTo>
                    <a:pt x="2948" y="468"/>
                  </a:lnTo>
                  <a:lnTo>
                    <a:pt x="2914" y="512"/>
                  </a:lnTo>
                  <a:lnTo>
                    <a:pt x="2876" y="561"/>
                  </a:lnTo>
                  <a:lnTo>
                    <a:pt x="2472" y="1078"/>
                  </a:lnTo>
                  <a:lnTo>
                    <a:pt x="2182" y="1078"/>
                  </a:lnTo>
                  <a:lnTo>
                    <a:pt x="2182" y="424"/>
                  </a:lnTo>
                  <a:lnTo>
                    <a:pt x="1784" y="1078"/>
                  </a:lnTo>
                  <a:lnTo>
                    <a:pt x="1518" y="1078"/>
                  </a:lnTo>
                  <a:lnTo>
                    <a:pt x="1518" y="234"/>
                  </a:lnTo>
                  <a:lnTo>
                    <a:pt x="1313" y="214"/>
                  </a:lnTo>
                  <a:lnTo>
                    <a:pt x="1313" y="118"/>
                  </a:lnTo>
                  <a:lnTo>
                    <a:pt x="1690" y="25"/>
                  </a:lnTo>
                  <a:lnTo>
                    <a:pt x="1832" y="25"/>
                  </a:lnTo>
                  <a:lnTo>
                    <a:pt x="1832" y="713"/>
                  </a:lnTo>
                  <a:lnTo>
                    <a:pt x="2247" y="25"/>
                  </a:lnTo>
                  <a:lnTo>
                    <a:pt x="2497" y="25"/>
                  </a:lnTo>
                  <a:lnTo>
                    <a:pt x="2497" y="822"/>
                  </a:lnTo>
                  <a:lnTo>
                    <a:pt x="2759" y="473"/>
                  </a:lnTo>
                  <a:lnTo>
                    <a:pt x="2759" y="62"/>
                  </a:lnTo>
                  <a:lnTo>
                    <a:pt x="2779" y="44"/>
                  </a:lnTo>
                  <a:lnTo>
                    <a:pt x="2806" y="27"/>
                  </a:lnTo>
                  <a:lnTo>
                    <a:pt x="2837" y="13"/>
                  </a:lnTo>
                  <a:lnTo>
                    <a:pt x="2872" y="4"/>
                  </a:lnTo>
                  <a:lnTo>
                    <a:pt x="29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 dirty="0"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mpty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December 2012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Power &amp; Utilities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CC55C-7D51-403F-AE1C-359E77BE2747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PwCFirm"/>
          <p:cNvSpPr txBox="1"/>
          <p:nvPr userDrawn="1"/>
        </p:nvSpPr>
        <p:spPr>
          <a:xfrm>
            <a:off x="533400" y="6477000"/>
            <a:ext cx="2590800" cy="152401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indent="-27432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sz="1000" b="0" i="0" u="none" baseline="0" smtClean="0">
                <a:latin typeface="Arial"/>
              </a:rPr>
              <a:t>PwC</a:t>
            </a:r>
            <a:endParaRPr kumimoji="0" lang="en-GB" sz="1000" b="0" i="0" u="none" baseline="0" dirty="0" err="1" smtClean="0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ey poi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>
            <a:lvl1pPr>
              <a:lnSpc>
                <a:spcPct val="100000"/>
              </a:lnSpc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cxnSp>
        <p:nvCxnSpPr>
          <p:cNvPr id="11" name="Shape 10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26"/>
          <p:cNvSpPr>
            <a:spLocks noGrp="1"/>
          </p:cNvSpPr>
          <p:nvPr>
            <p:ph sz="quarter" idx="15"/>
          </p:nvPr>
        </p:nvSpPr>
        <p:spPr>
          <a:xfrm>
            <a:off x="533400" y="1752600"/>
            <a:ext cx="8077200" cy="4419600"/>
          </a:xfrm>
        </p:spPr>
        <p:txBody>
          <a:bodyPr/>
          <a:lstStyle>
            <a:lvl1pPr>
              <a:defRPr sz="3200" baseline="0">
                <a:solidFill>
                  <a:schemeClr val="tx2"/>
                </a:solidFill>
              </a:defRPr>
            </a:lvl1pPr>
            <a:lvl2pPr>
              <a:buClr>
                <a:schemeClr val="tx2"/>
              </a:buClr>
              <a:defRPr sz="3200">
                <a:solidFill>
                  <a:schemeClr val="tx2"/>
                </a:solidFill>
              </a:defRPr>
            </a:lvl2pPr>
            <a:lvl3pPr>
              <a:buClr>
                <a:schemeClr val="tx2"/>
              </a:buClr>
              <a:defRPr sz="3200">
                <a:solidFill>
                  <a:schemeClr val="tx2"/>
                </a:solidFill>
              </a:defRPr>
            </a:lvl3pPr>
            <a:lvl4pPr>
              <a:buClr>
                <a:schemeClr val="tx2"/>
              </a:buClr>
              <a:defRPr sz="3200">
                <a:solidFill>
                  <a:schemeClr val="tx2"/>
                </a:solidFill>
              </a:defRPr>
            </a:lvl4pPr>
            <a:lvl5pPr>
              <a:buClr>
                <a:schemeClr val="tx2"/>
              </a:buClr>
              <a:defRPr sz="3200">
                <a:solidFill>
                  <a:schemeClr val="tx2"/>
                </a:solidFill>
              </a:defRPr>
            </a:lvl5pPr>
            <a:lvl6pPr>
              <a:buClr>
                <a:schemeClr val="tx2"/>
              </a:buClr>
              <a:defRPr sz="3200" baseline="0">
                <a:solidFill>
                  <a:schemeClr val="tx2"/>
                </a:solidFill>
              </a:defRPr>
            </a:lvl6pPr>
            <a:lvl7pPr>
              <a:buClr>
                <a:schemeClr val="tx2"/>
              </a:buClr>
              <a:buAutoNum type="alphaLcPeriod"/>
              <a:defRPr sz="3200" baseline="0">
                <a:solidFill>
                  <a:schemeClr val="tx2"/>
                </a:solidFill>
              </a:defRPr>
            </a:lvl7pPr>
            <a:lvl8pPr>
              <a:buClr>
                <a:schemeClr val="tx2"/>
              </a:buClr>
              <a:buNone/>
              <a:defRPr sz="3200">
                <a:solidFill>
                  <a:schemeClr val="tx2"/>
                </a:solidFill>
              </a:defRPr>
            </a:lvl8pPr>
            <a:lvl9pPr>
              <a:defRPr sz="32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DE" smtClean="0"/>
              <a:t>December 2012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smtClean="0"/>
              <a:t>Power &amp; Utilities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A047223-487C-48DA-8C6E-82F31B43E1A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PwCFirm"/>
          <p:cNvSpPr txBox="1"/>
          <p:nvPr userDrawn="1"/>
        </p:nvSpPr>
        <p:spPr>
          <a:xfrm>
            <a:off x="533400" y="6477000"/>
            <a:ext cx="2590800" cy="152401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indent="-27432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sz="1000" b="0" i="0" u="none" baseline="0" smtClean="0">
                <a:latin typeface="Arial"/>
              </a:rPr>
              <a:t>PwC</a:t>
            </a:r>
            <a:endParaRPr kumimoji="0" lang="en-GB" sz="1000" b="0" i="0" u="none" baseline="0" dirty="0" err="1" smtClean="0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ey point: Colou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>
            <a:lvl1pPr>
              <a:lnSpc>
                <a:spcPct val="100000"/>
              </a:lnSpc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077200" cy="4419600"/>
          </a:xfrm>
        </p:spPr>
        <p:txBody>
          <a:bodyPr>
            <a:noAutofit/>
          </a:bodyPr>
          <a:lstStyle>
            <a:lvl1pPr>
              <a:lnSpc>
                <a:spcPts val="3600"/>
              </a:lnSpc>
              <a:spcBef>
                <a:spcPts val="0"/>
              </a:spcBef>
              <a:spcAft>
                <a:spcPts val="600"/>
              </a:spcAft>
              <a:defRPr sz="3200" baseline="0">
                <a:solidFill>
                  <a:schemeClr val="bg1"/>
                </a:solidFill>
              </a:defRPr>
            </a:lvl1pPr>
            <a:lvl2pPr marL="444500" indent="-263525">
              <a:lnSpc>
                <a:spcPts val="36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defRPr sz="3200">
                <a:solidFill>
                  <a:schemeClr val="bg1"/>
                </a:solidFill>
              </a:defRPr>
            </a:lvl2pPr>
            <a:lvl3pPr marL="714375" indent="-266700">
              <a:lnSpc>
                <a:spcPts val="36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defRPr sz="3200">
                <a:solidFill>
                  <a:schemeClr val="bg1"/>
                </a:solidFill>
              </a:defRPr>
            </a:lvl3pPr>
            <a:lvl4pPr marL="984250" indent="-266700">
              <a:lnSpc>
                <a:spcPts val="36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defRPr sz="3200">
                <a:solidFill>
                  <a:schemeClr val="bg1"/>
                </a:solidFill>
              </a:defRPr>
            </a:lvl4pPr>
            <a:lvl5pPr marL="1341438" indent="-266700">
              <a:lnSpc>
                <a:spcPts val="3600"/>
              </a:lnSpc>
              <a:spcBef>
                <a:spcPts val="0"/>
              </a:spcBef>
              <a:spcAft>
                <a:spcPts val="600"/>
              </a:spcAft>
              <a:buClr>
                <a:schemeClr val="bg1"/>
              </a:buClr>
              <a:defRPr sz="3200">
                <a:solidFill>
                  <a:schemeClr val="bg1"/>
                </a:solidFill>
              </a:defRPr>
            </a:lvl5pPr>
            <a:lvl6pPr marL="1611313" indent="-271463">
              <a:lnSpc>
                <a:spcPts val="3600"/>
              </a:lnSpc>
              <a:spcBef>
                <a:spcPts val="0"/>
              </a:spcBef>
              <a:spcAft>
                <a:spcPts val="60"/>
              </a:spcAft>
              <a:buClr>
                <a:schemeClr val="bg1"/>
              </a:buClr>
              <a:buFont typeface="Arial" pitchFamily="34" charset="0"/>
              <a:buNone/>
              <a:defRPr sz="2800">
                <a:solidFill>
                  <a:schemeClr val="bg1"/>
                </a:solidFill>
              </a:defRPr>
            </a:lvl6pPr>
            <a:lvl7pPr>
              <a:defRPr sz="2800">
                <a:solidFill>
                  <a:schemeClr val="bg1"/>
                </a:solidFill>
              </a:defRPr>
            </a:lvl7pPr>
            <a:lvl8pPr>
              <a:lnSpc>
                <a:spcPts val="3600"/>
              </a:lnSpc>
              <a:defRPr sz="2800">
                <a:solidFill>
                  <a:schemeClr val="bg1"/>
                </a:solidFill>
              </a:defRPr>
            </a:lvl8pPr>
            <a:lvl9pPr>
              <a:defRPr sz="2800"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cxnSp>
        <p:nvCxnSpPr>
          <p:cNvPr id="11" name="Shape 10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lt1"/>
                </a:solidFill>
              </a:defRPr>
            </a:lvl1pPr>
          </a:lstStyle>
          <a:p>
            <a:r>
              <a:rPr lang="de-DE" smtClean="0"/>
              <a:t>December 2012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lt1"/>
                </a:solidFill>
              </a:defRPr>
            </a:lvl1pPr>
          </a:lstStyle>
          <a:p>
            <a:r>
              <a:rPr lang="en-GB" smtClean="0"/>
              <a:t>Power &amp; Utilities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lt1"/>
                </a:solidFill>
              </a:defRPr>
            </a:lvl1pPr>
          </a:lstStyle>
          <a:p>
            <a:fld id="{3165C1F0-FB28-47A2-B44B-98062B96D3D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PwCFirm"/>
          <p:cNvSpPr txBox="1"/>
          <p:nvPr userDrawn="1"/>
        </p:nvSpPr>
        <p:spPr>
          <a:xfrm>
            <a:off x="533400" y="6477000"/>
            <a:ext cx="2590800" cy="152401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indent="-27432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sz="1000" b="0" i="0" u="none" baseline="0" smtClean="0">
                <a:solidFill>
                  <a:schemeClr val="lt1"/>
                </a:solidFill>
                <a:latin typeface="Arial"/>
              </a:rPr>
              <a:t>PwC</a:t>
            </a:r>
            <a:endParaRPr kumimoji="0" lang="en-GB" sz="1000" b="0" i="0" u="none" baseline="0" dirty="0" err="1" smtClean="0">
              <a:solidFill>
                <a:schemeClr val="lt1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1"/>
          <p:cNvSpPr>
            <a:spLocks noGrp="1"/>
          </p:cNvSpPr>
          <p:nvPr>
            <p:ph type="ctrTitle"/>
          </p:nvPr>
        </p:nvSpPr>
        <p:spPr bwMode="black">
          <a:xfrm>
            <a:off x="533400" y="685801"/>
            <a:ext cx="8077200" cy="1066799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58" name="Subtitle 2"/>
          <p:cNvSpPr>
            <a:spLocks noGrp="1"/>
          </p:cNvSpPr>
          <p:nvPr>
            <p:ph type="subTitle" idx="1"/>
          </p:nvPr>
        </p:nvSpPr>
        <p:spPr bwMode="black">
          <a:xfrm>
            <a:off x="533400" y="1905001"/>
            <a:ext cx="8077200" cy="1371599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cxnSp>
        <p:nvCxnSpPr>
          <p:cNvPr id="12" name="Shape 11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December 2012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Power &amp; Utilities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81B57-14C1-4BFE-90D5-58450FA7C95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PwCFirm"/>
          <p:cNvSpPr txBox="1"/>
          <p:nvPr userDrawn="1"/>
        </p:nvSpPr>
        <p:spPr>
          <a:xfrm>
            <a:off x="533400" y="6477000"/>
            <a:ext cx="2590800" cy="152401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indent="-27432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sz="1000" b="0" i="0" u="none" baseline="0" smtClean="0">
                <a:latin typeface="Arial"/>
              </a:rPr>
              <a:t>PwC</a:t>
            </a:r>
            <a:endParaRPr kumimoji="0" lang="en-GB" sz="1000" b="0" i="0" u="none" baseline="0" dirty="0" err="1" smtClean="0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: Colou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1"/>
          <p:cNvSpPr>
            <a:spLocks noGrp="1"/>
          </p:cNvSpPr>
          <p:nvPr>
            <p:ph type="ctrTitle"/>
          </p:nvPr>
        </p:nvSpPr>
        <p:spPr bwMode="black">
          <a:xfrm>
            <a:off x="533400" y="685800"/>
            <a:ext cx="8077200" cy="10668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 baseline="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22" name="Subtitle 2"/>
          <p:cNvSpPr>
            <a:spLocks noGrp="1"/>
          </p:cNvSpPr>
          <p:nvPr>
            <p:ph type="subTitle" idx="1"/>
          </p:nvPr>
        </p:nvSpPr>
        <p:spPr bwMode="black">
          <a:xfrm>
            <a:off x="533400" y="1905000"/>
            <a:ext cx="8077200" cy="1371600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32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457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914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3716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5pPr>
            <a:lvl6pPr marL="18288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6pPr>
            <a:lvl7pPr marL="22860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2743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8pPr>
            <a:lvl9pPr marL="3200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cxnSp>
        <p:nvCxnSpPr>
          <p:cNvPr id="11" name="Shape 10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lt1"/>
                </a:solidFill>
              </a:defRPr>
            </a:lvl1pPr>
          </a:lstStyle>
          <a:p>
            <a:r>
              <a:rPr lang="de-DE" smtClean="0"/>
              <a:t>December 2012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lt1"/>
                </a:solidFill>
              </a:defRPr>
            </a:lvl1pPr>
          </a:lstStyle>
          <a:p>
            <a:r>
              <a:rPr lang="en-GB" smtClean="0"/>
              <a:t>Power &amp; Utilities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lt1"/>
                </a:solidFill>
              </a:defRPr>
            </a:lvl1pPr>
          </a:lstStyle>
          <a:p>
            <a:fld id="{09F24516-2344-4B2C-A186-0A7B4B064B9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PwCFirm"/>
          <p:cNvSpPr txBox="1"/>
          <p:nvPr userDrawn="1"/>
        </p:nvSpPr>
        <p:spPr>
          <a:xfrm>
            <a:off x="533400" y="6477000"/>
            <a:ext cx="2590800" cy="152401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indent="-27432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sz="1000" b="0" i="0" u="none" baseline="0" smtClean="0">
                <a:solidFill>
                  <a:schemeClr val="lt1"/>
                </a:solidFill>
                <a:latin typeface="Arial"/>
              </a:rPr>
              <a:t>PwC</a:t>
            </a:r>
            <a:endParaRPr kumimoji="0" lang="en-GB" sz="1000" b="0" i="0" u="none" baseline="0" dirty="0" err="1" smtClean="0">
              <a:solidFill>
                <a:schemeClr val="lt1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Divider: Conten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1"/>
          <p:cNvSpPr>
            <a:spLocks noGrp="1"/>
          </p:cNvSpPr>
          <p:nvPr>
            <p:ph type="ctrTitle"/>
          </p:nvPr>
        </p:nvSpPr>
        <p:spPr bwMode="black">
          <a:xfrm>
            <a:off x="533400" y="685800"/>
            <a:ext cx="8077200" cy="10668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3"/>
          </p:nvPr>
        </p:nvSpPr>
        <p:spPr>
          <a:xfrm>
            <a:off x="533401" y="2819400"/>
            <a:ext cx="3962399" cy="3352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  <a:lvl6pPr>
              <a:buClr>
                <a:schemeClr val="bg1"/>
              </a:buCl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33" name="Subtitle 2"/>
          <p:cNvSpPr>
            <a:spLocks noGrp="1"/>
          </p:cNvSpPr>
          <p:nvPr>
            <p:ph type="subTitle" idx="1"/>
          </p:nvPr>
        </p:nvSpPr>
        <p:spPr bwMode="black">
          <a:xfrm>
            <a:off x="533400" y="1905001"/>
            <a:ext cx="8077200" cy="762000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457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914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3716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5pPr>
            <a:lvl6pPr marL="18288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6pPr>
            <a:lvl7pPr marL="22860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2743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8pPr>
            <a:lvl9pPr marL="3200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  <p:cxnSp>
        <p:nvCxnSpPr>
          <p:cNvPr id="12" name="Shape 11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Date Placeholder 1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>
                <a:solidFill>
                  <a:schemeClr val="lt1"/>
                </a:solidFill>
              </a:defRPr>
            </a:lvl1pPr>
          </a:lstStyle>
          <a:p>
            <a:r>
              <a:rPr lang="de-DE" smtClean="0"/>
              <a:t>December 2012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>
                <a:solidFill>
                  <a:schemeClr val="lt1"/>
                </a:solidFill>
              </a:defRPr>
            </a:lvl1pPr>
          </a:lstStyle>
          <a:p>
            <a:r>
              <a:rPr lang="en-GB" smtClean="0"/>
              <a:t>Power &amp; Utilities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lt1"/>
                </a:solidFill>
              </a:defRPr>
            </a:lvl1pPr>
          </a:lstStyle>
          <a:p>
            <a:fld id="{3E049DF8-25CE-4394-8B64-C33B08C5DD1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PwCFirm"/>
          <p:cNvSpPr txBox="1"/>
          <p:nvPr userDrawn="1"/>
        </p:nvSpPr>
        <p:spPr>
          <a:xfrm>
            <a:off x="533400" y="6477000"/>
            <a:ext cx="2590800" cy="152401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indent="-27432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sz="1000" b="0" i="0" u="none" baseline="0" smtClean="0">
                <a:solidFill>
                  <a:schemeClr val="lt1"/>
                </a:solidFill>
                <a:latin typeface="Arial"/>
              </a:rPr>
              <a:t>PwC</a:t>
            </a:r>
            <a:endParaRPr kumimoji="0" lang="en-GB" sz="1000" b="0" i="0" u="none" baseline="0" dirty="0" err="1" smtClean="0">
              <a:solidFill>
                <a:schemeClr val="lt1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Slide: Fixe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1" name="Shape 140"/>
          <p:cNvCxnSpPr/>
          <p:nvPr/>
        </p:nvCxnSpPr>
        <p:spPr>
          <a:xfrm rot="5400000" flipH="1" flipV="1">
            <a:off x="5096257" y="-2734056"/>
            <a:ext cx="152399" cy="6839712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1895475" y="838200"/>
            <a:ext cx="5343525" cy="9144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 b="1" i="1" baseline="0">
                <a:solidFill>
                  <a:schemeClr val="tx1"/>
                </a:solidFill>
              </a:defRPr>
            </a:lvl1pPr>
          </a:lstStyle>
          <a:p>
            <a:r>
              <a:rPr lang="en-GB" noProof="0" dirty="0" smtClean="0"/>
              <a:t>Click to add the presentation’s main title</a:t>
            </a:r>
            <a:endParaRPr lang="en-GB" noProof="0" dirty="0"/>
          </a:p>
        </p:txBody>
      </p:sp>
      <p:sp>
        <p:nvSpPr>
          <p:cNvPr id="143" name="Subtitle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1895475" y="1828799"/>
            <a:ext cx="5343525" cy="914401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200" baseline="0">
                <a:solidFill>
                  <a:schemeClr val="tx1"/>
                </a:solidFill>
                <a:latin typeface="+mj-lt"/>
              </a:defRPr>
            </a:lvl1pPr>
            <a:lvl2pPr marL="0" indent="0" algn="l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457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914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3716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5pPr>
            <a:lvl6pPr marL="18288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6pPr>
            <a:lvl7pPr marL="22860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2743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8pPr>
            <a:lvl9pPr marL="3200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dirty="0" smtClean="0"/>
              <a:t>Subtitle and date (move higher if title is only one line)</a:t>
            </a:r>
          </a:p>
        </p:txBody>
      </p:sp>
      <p:sp>
        <p:nvSpPr>
          <p:cNvPr id="144" name="Text Placeholder 31"/>
          <p:cNvSpPr>
            <a:spLocks noGrp="1"/>
          </p:cNvSpPr>
          <p:nvPr>
            <p:ph type="body" sz="quarter" idx="10" hasCustomPrompt="1"/>
          </p:nvPr>
        </p:nvSpPr>
        <p:spPr bwMode="black">
          <a:xfrm>
            <a:off x="1895475" y="374904"/>
            <a:ext cx="4105656" cy="146304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noProof="0" smtClean="0"/>
              <a:t>www.pwc.com</a:t>
            </a:r>
            <a:endParaRPr lang="en-GB" noProof="0"/>
          </a:p>
        </p:txBody>
      </p:sp>
      <p:grpSp>
        <p:nvGrpSpPr>
          <p:cNvPr id="102" name="Group 101"/>
          <p:cNvGrpSpPr>
            <a:grpSpLocks noChangeAspect="1"/>
          </p:cNvGrpSpPr>
          <p:nvPr userDrawn="1"/>
        </p:nvGrpSpPr>
        <p:grpSpPr>
          <a:xfrm>
            <a:off x="968592" y="5768681"/>
            <a:ext cx="1232283" cy="935789"/>
            <a:chOff x="518032" y="-1032869"/>
            <a:chExt cx="6161413" cy="4678943"/>
          </a:xfrm>
        </p:grpSpPr>
        <p:grpSp>
          <p:nvGrpSpPr>
            <p:cNvPr id="103" name="Group 73"/>
            <p:cNvGrpSpPr>
              <a:grpSpLocks noChangeAspect="1"/>
            </p:cNvGrpSpPr>
            <p:nvPr/>
          </p:nvGrpSpPr>
          <p:grpSpPr>
            <a:xfrm>
              <a:off x="4438637" y="-1032863"/>
              <a:ext cx="2240792" cy="2011550"/>
              <a:chOff x="1905000" y="5715000"/>
              <a:chExt cx="445770" cy="381000"/>
            </a:xfrm>
          </p:grpSpPr>
          <p:sp>
            <p:nvSpPr>
              <p:cNvPr id="107" name="Rectangle 25"/>
              <p:cNvSpPr>
                <a:spLocks noChangeArrowheads="1"/>
              </p:cNvSpPr>
              <p:nvPr userDrawn="1"/>
            </p:nvSpPr>
            <p:spPr bwMode="gray">
              <a:xfrm>
                <a:off x="2293620" y="5988118"/>
                <a:ext cx="57150" cy="107882"/>
              </a:xfrm>
              <a:prstGeom prst="rect">
                <a:avLst/>
              </a:prstGeom>
              <a:solidFill>
                <a:srgbClr val="F445F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08" name="Rectangle 26"/>
              <p:cNvSpPr>
                <a:spLocks noChangeArrowheads="1"/>
              </p:cNvSpPr>
              <p:nvPr userDrawn="1"/>
            </p:nvSpPr>
            <p:spPr bwMode="gray">
              <a:xfrm>
                <a:off x="2132171" y="5757333"/>
                <a:ext cx="44291" cy="66914"/>
              </a:xfrm>
              <a:prstGeom prst="rect">
                <a:avLst/>
              </a:prstGeom>
              <a:solidFill>
                <a:srgbClr val="F6B67F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09" name="Rectangle 27"/>
              <p:cNvSpPr>
                <a:spLocks noChangeArrowheads="1"/>
              </p:cNvSpPr>
              <p:nvPr userDrawn="1"/>
            </p:nvSpPr>
            <p:spPr bwMode="gray">
              <a:xfrm>
                <a:off x="1905000" y="5715000"/>
                <a:ext cx="227171" cy="42333"/>
              </a:xfrm>
              <a:prstGeom prst="rect">
                <a:avLst/>
              </a:prstGeom>
              <a:solidFill>
                <a:srgbClr val="F48F17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10" name="Rectangle 28"/>
              <p:cNvSpPr>
                <a:spLocks noChangeArrowheads="1"/>
              </p:cNvSpPr>
              <p:nvPr userDrawn="1"/>
            </p:nvSpPr>
            <p:spPr bwMode="gray">
              <a:xfrm>
                <a:off x="1905000" y="5757333"/>
                <a:ext cx="227171" cy="66914"/>
              </a:xfrm>
              <a:prstGeom prst="rect">
                <a:avLst/>
              </a:prstGeom>
              <a:solidFill>
                <a:srgbClr val="EB660B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11" name="Rectangle 29"/>
              <p:cNvSpPr>
                <a:spLocks noChangeArrowheads="1"/>
              </p:cNvSpPr>
              <p:nvPr userDrawn="1"/>
            </p:nvSpPr>
            <p:spPr bwMode="gray">
              <a:xfrm>
                <a:off x="2176462" y="5824247"/>
                <a:ext cx="117158" cy="163871"/>
              </a:xfrm>
              <a:prstGeom prst="rect">
                <a:avLst/>
              </a:prstGeom>
              <a:solidFill>
                <a:srgbClr val="F3BF09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12" name="Rectangle 30"/>
              <p:cNvSpPr>
                <a:spLocks noChangeArrowheads="1"/>
              </p:cNvSpPr>
              <p:nvPr userDrawn="1"/>
            </p:nvSpPr>
            <p:spPr bwMode="gray">
              <a:xfrm>
                <a:off x="2176462" y="5988118"/>
                <a:ext cx="117158" cy="107882"/>
              </a:xfrm>
              <a:prstGeom prst="rect">
                <a:avLst/>
              </a:prstGeom>
              <a:solidFill>
                <a:srgbClr val="E93409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13" name="Rectangle 31"/>
              <p:cNvSpPr>
                <a:spLocks noChangeArrowheads="1"/>
              </p:cNvSpPr>
              <p:nvPr userDrawn="1"/>
            </p:nvSpPr>
            <p:spPr bwMode="gray">
              <a:xfrm>
                <a:off x="2132171" y="5824247"/>
                <a:ext cx="44291" cy="163871"/>
              </a:xfrm>
              <a:prstGeom prst="rect">
                <a:avLst/>
              </a:prstGeom>
              <a:solidFill>
                <a:srgbClr val="EA880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14" name="Rectangle 32"/>
              <p:cNvSpPr>
                <a:spLocks noChangeArrowheads="1"/>
              </p:cNvSpPr>
              <p:nvPr userDrawn="1"/>
            </p:nvSpPr>
            <p:spPr bwMode="gray">
              <a:xfrm>
                <a:off x="2132171" y="5988118"/>
                <a:ext cx="44291" cy="107882"/>
              </a:xfrm>
              <a:prstGeom prst="rect">
                <a:avLst/>
              </a:prstGeom>
              <a:solidFill>
                <a:srgbClr val="E0250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15" name="Freeform 33"/>
              <p:cNvSpPr>
                <a:spLocks/>
              </p:cNvSpPr>
              <p:nvPr userDrawn="1"/>
            </p:nvSpPr>
            <p:spPr bwMode="gray">
              <a:xfrm>
                <a:off x="1905000" y="5824247"/>
                <a:ext cx="227171" cy="16387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9" y="0"/>
                  </a:cxn>
                  <a:cxn ang="0">
                    <a:pos x="159" y="120"/>
                  </a:cxn>
                  <a:cxn ang="0">
                    <a:pos x="99" y="120"/>
                  </a:cxn>
                  <a:cxn ang="0">
                    <a:pos x="99" y="80"/>
                  </a:cxn>
                  <a:cxn ang="0">
                    <a:pos x="0" y="80"/>
                  </a:cxn>
                  <a:cxn ang="0">
                    <a:pos x="0" y="0"/>
                  </a:cxn>
                </a:cxnLst>
                <a:rect l="0" t="0" r="r" b="b"/>
                <a:pathLst>
                  <a:path w="159" h="120">
                    <a:moveTo>
                      <a:pt x="0" y="0"/>
                    </a:moveTo>
                    <a:lnTo>
                      <a:pt x="159" y="0"/>
                    </a:lnTo>
                    <a:lnTo>
                      <a:pt x="159" y="120"/>
                    </a:lnTo>
                    <a:lnTo>
                      <a:pt x="99" y="120"/>
                    </a:lnTo>
                    <a:lnTo>
                      <a:pt x="99" y="80"/>
                    </a:lnTo>
                    <a:lnTo>
                      <a:pt x="0" y="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04C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16" name="Rectangle 34"/>
              <p:cNvSpPr>
                <a:spLocks noChangeArrowheads="1"/>
              </p:cNvSpPr>
              <p:nvPr userDrawn="1"/>
            </p:nvSpPr>
            <p:spPr bwMode="gray">
              <a:xfrm>
                <a:off x="2046446" y="5988118"/>
                <a:ext cx="85725" cy="107882"/>
              </a:xfrm>
              <a:prstGeom prst="rect">
                <a:avLst/>
              </a:prstGeom>
              <a:solidFill>
                <a:srgbClr val="D614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17" name="Rectangle 35"/>
              <p:cNvSpPr>
                <a:spLocks noChangeArrowheads="1"/>
              </p:cNvSpPr>
              <p:nvPr userDrawn="1"/>
            </p:nvSpPr>
            <p:spPr bwMode="gray">
              <a:xfrm>
                <a:off x="1905000" y="5933495"/>
                <a:ext cx="141446" cy="54624"/>
              </a:xfrm>
              <a:prstGeom prst="rect">
                <a:avLst/>
              </a:prstGeom>
              <a:solidFill>
                <a:srgbClr val="C93C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18" name="Rectangle 36"/>
              <p:cNvSpPr>
                <a:spLocks noChangeArrowheads="1"/>
              </p:cNvSpPr>
              <p:nvPr userDrawn="1"/>
            </p:nvSpPr>
            <p:spPr bwMode="gray">
              <a:xfrm>
                <a:off x="1905000" y="5988118"/>
                <a:ext cx="141446" cy="107882"/>
              </a:xfrm>
              <a:prstGeom prst="rect">
                <a:avLst/>
              </a:prstGeom>
              <a:solidFill>
                <a:srgbClr val="C01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19" name="Rectangle 25"/>
              <p:cNvSpPr>
                <a:spLocks noChangeArrowheads="1"/>
              </p:cNvSpPr>
              <p:nvPr/>
            </p:nvSpPr>
            <p:spPr bwMode="gray">
              <a:xfrm>
                <a:off x="2293620" y="5988118"/>
                <a:ext cx="57150" cy="107882"/>
              </a:xfrm>
              <a:prstGeom prst="rect">
                <a:avLst/>
              </a:prstGeom>
              <a:solidFill>
                <a:srgbClr val="F445F6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20" name="Rectangle 26"/>
              <p:cNvSpPr>
                <a:spLocks noChangeArrowheads="1"/>
              </p:cNvSpPr>
              <p:nvPr/>
            </p:nvSpPr>
            <p:spPr bwMode="gray">
              <a:xfrm>
                <a:off x="2132171" y="5757333"/>
                <a:ext cx="44291" cy="66914"/>
              </a:xfrm>
              <a:prstGeom prst="rect">
                <a:avLst/>
              </a:prstGeom>
              <a:solidFill>
                <a:srgbClr val="F6B67F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21" name="Rectangle 27"/>
              <p:cNvSpPr>
                <a:spLocks noChangeArrowheads="1"/>
              </p:cNvSpPr>
              <p:nvPr/>
            </p:nvSpPr>
            <p:spPr bwMode="gray">
              <a:xfrm>
                <a:off x="1905000" y="5715000"/>
                <a:ext cx="227171" cy="42333"/>
              </a:xfrm>
              <a:prstGeom prst="rect">
                <a:avLst/>
              </a:prstGeom>
              <a:solidFill>
                <a:srgbClr val="F48F17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22" name="Rectangle 28"/>
              <p:cNvSpPr>
                <a:spLocks noChangeArrowheads="1"/>
              </p:cNvSpPr>
              <p:nvPr/>
            </p:nvSpPr>
            <p:spPr bwMode="gray">
              <a:xfrm>
                <a:off x="1905000" y="5757333"/>
                <a:ext cx="227171" cy="66914"/>
              </a:xfrm>
              <a:prstGeom prst="rect">
                <a:avLst/>
              </a:prstGeom>
              <a:solidFill>
                <a:srgbClr val="EB660B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23" name="Rectangle 29"/>
              <p:cNvSpPr>
                <a:spLocks noChangeArrowheads="1"/>
              </p:cNvSpPr>
              <p:nvPr/>
            </p:nvSpPr>
            <p:spPr bwMode="gray">
              <a:xfrm>
                <a:off x="2176462" y="5824247"/>
                <a:ext cx="117158" cy="163871"/>
              </a:xfrm>
              <a:prstGeom prst="rect">
                <a:avLst/>
              </a:prstGeom>
              <a:solidFill>
                <a:srgbClr val="F3BF09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24" name="Rectangle 30"/>
              <p:cNvSpPr>
                <a:spLocks noChangeArrowheads="1"/>
              </p:cNvSpPr>
              <p:nvPr/>
            </p:nvSpPr>
            <p:spPr bwMode="gray">
              <a:xfrm>
                <a:off x="2176462" y="5988118"/>
                <a:ext cx="117158" cy="107882"/>
              </a:xfrm>
              <a:prstGeom prst="rect">
                <a:avLst/>
              </a:prstGeom>
              <a:solidFill>
                <a:srgbClr val="E93409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25" name="Rectangle 31"/>
              <p:cNvSpPr>
                <a:spLocks noChangeArrowheads="1"/>
              </p:cNvSpPr>
              <p:nvPr/>
            </p:nvSpPr>
            <p:spPr bwMode="gray">
              <a:xfrm>
                <a:off x="2132171" y="5824247"/>
                <a:ext cx="44291" cy="163871"/>
              </a:xfrm>
              <a:prstGeom prst="rect">
                <a:avLst/>
              </a:prstGeom>
              <a:solidFill>
                <a:srgbClr val="EA880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26" name="Rectangle 32"/>
              <p:cNvSpPr>
                <a:spLocks noChangeArrowheads="1"/>
              </p:cNvSpPr>
              <p:nvPr/>
            </p:nvSpPr>
            <p:spPr bwMode="gray">
              <a:xfrm>
                <a:off x="2132171" y="5988118"/>
                <a:ext cx="44291" cy="107882"/>
              </a:xfrm>
              <a:prstGeom prst="rect">
                <a:avLst/>
              </a:prstGeom>
              <a:solidFill>
                <a:srgbClr val="E02504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27" name="Freeform 33"/>
              <p:cNvSpPr>
                <a:spLocks/>
              </p:cNvSpPr>
              <p:nvPr/>
            </p:nvSpPr>
            <p:spPr bwMode="gray">
              <a:xfrm>
                <a:off x="1905000" y="5824247"/>
                <a:ext cx="227171" cy="16387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59" y="0"/>
                  </a:cxn>
                  <a:cxn ang="0">
                    <a:pos x="159" y="120"/>
                  </a:cxn>
                  <a:cxn ang="0">
                    <a:pos x="99" y="120"/>
                  </a:cxn>
                  <a:cxn ang="0">
                    <a:pos x="99" y="80"/>
                  </a:cxn>
                  <a:cxn ang="0">
                    <a:pos x="0" y="80"/>
                  </a:cxn>
                  <a:cxn ang="0">
                    <a:pos x="0" y="0"/>
                  </a:cxn>
                </a:cxnLst>
                <a:rect l="0" t="0" r="r" b="b"/>
                <a:pathLst>
                  <a:path w="159" h="120">
                    <a:moveTo>
                      <a:pt x="0" y="0"/>
                    </a:moveTo>
                    <a:lnTo>
                      <a:pt x="159" y="0"/>
                    </a:lnTo>
                    <a:lnTo>
                      <a:pt x="159" y="120"/>
                    </a:lnTo>
                    <a:lnTo>
                      <a:pt x="99" y="120"/>
                    </a:lnTo>
                    <a:lnTo>
                      <a:pt x="99" y="80"/>
                    </a:lnTo>
                    <a:lnTo>
                      <a:pt x="0" y="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04C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28" name="Rectangle 34"/>
              <p:cNvSpPr>
                <a:spLocks noChangeArrowheads="1"/>
              </p:cNvSpPr>
              <p:nvPr/>
            </p:nvSpPr>
            <p:spPr bwMode="gray">
              <a:xfrm>
                <a:off x="2046446" y="5988118"/>
                <a:ext cx="85725" cy="107882"/>
              </a:xfrm>
              <a:prstGeom prst="rect">
                <a:avLst/>
              </a:prstGeom>
              <a:solidFill>
                <a:srgbClr val="D614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29" name="Rectangle 35"/>
              <p:cNvSpPr>
                <a:spLocks noChangeArrowheads="1"/>
              </p:cNvSpPr>
              <p:nvPr/>
            </p:nvSpPr>
            <p:spPr bwMode="gray">
              <a:xfrm>
                <a:off x="1905000" y="5933495"/>
                <a:ext cx="141446" cy="54624"/>
              </a:xfrm>
              <a:prstGeom prst="rect">
                <a:avLst/>
              </a:prstGeom>
              <a:solidFill>
                <a:srgbClr val="C93C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30" name="Rectangle 36"/>
              <p:cNvSpPr>
                <a:spLocks noChangeArrowheads="1"/>
              </p:cNvSpPr>
              <p:nvPr/>
            </p:nvSpPr>
            <p:spPr bwMode="gray">
              <a:xfrm>
                <a:off x="1905000" y="5988118"/>
                <a:ext cx="141446" cy="107882"/>
              </a:xfrm>
              <a:prstGeom prst="rect">
                <a:avLst/>
              </a:prstGeom>
              <a:solidFill>
                <a:srgbClr val="C01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</p:grpSp>
        <p:grpSp>
          <p:nvGrpSpPr>
            <p:cNvPr id="104" name="Group 32"/>
            <p:cNvGrpSpPr/>
            <p:nvPr/>
          </p:nvGrpSpPr>
          <p:grpSpPr>
            <a:xfrm>
              <a:off x="518032" y="978681"/>
              <a:ext cx="4572000" cy="2667393"/>
              <a:chOff x="518032" y="978681"/>
              <a:chExt cx="4572000" cy="2667393"/>
            </a:xfrm>
          </p:grpSpPr>
          <p:sp>
            <p:nvSpPr>
              <p:cNvPr id="105" name="Rectangle 37"/>
              <p:cNvSpPr>
                <a:spLocks noChangeArrowheads="1"/>
              </p:cNvSpPr>
              <p:nvPr userDrawn="1"/>
            </p:nvSpPr>
            <p:spPr bwMode="black">
              <a:xfrm>
                <a:off x="3295650" y="978681"/>
                <a:ext cx="1143000" cy="263229"/>
              </a:xfrm>
              <a:prstGeom prst="rect">
                <a:avLst/>
              </a:prstGeom>
              <a:solidFill>
                <a:srgbClr val="A10000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  <p:sp>
            <p:nvSpPr>
              <p:cNvPr id="106" name="Freeform 7"/>
              <p:cNvSpPr>
                <a:spLocks noEditPoints="1"/>
              </p:cNvSpPr>
              <p:nvPr userDrawn="1"/>
            </p:nvSpPr>
            <p:spPr bwMode="black">
              <a:xfrm>
                <a:off x="518032" y="1922794"/>
                <a:ext cx="4572000" cy="1723280"/>
              </a:xfrm>
              <a:custGeom>
                <a:avLst/>
                <a:gdLst/>
                <a:ahLst/>
                <a:cxnLst>
                  <a:cxn ang="0">
                    <a:pos x="581" y="233"/>
                  </a:cxn>
                  <a:cxn ang="0">
                    <a:pos x="538" y="949"/>
                  </a:cxn>
                  <a:cxn ang="0">
                    <a:pos x="630" y="946"/>
                  </a:cxn>
                  <a:cxn ang="0">
                    <a:pos x="793" y="880"/>
                  </a:cxn>
                  <a:cxn ang="0">
                    <a:pos x="886" y="728"/>
                  </a:cxn>
                  <a:cxn ang="0">
                    <a:pos x="905" y="505"/>
                  </a:cxn>
                  <a:cxn ang="0">
                    <a:pos x="850" y="329"/>
                  </a:cxn>
                  <a:cxn ang="0">
                    <a:pos x="727" y="241"/>
                  </a:cxn>
                  <a:cxn ang="0">
                    <a:pos x="521" y="3"/>
                  </a:cxn>
                  <a:cxn ang="0">
                    <a:pos x="643" y="74"/>
                  </a:cxn>
                  <a:cxn ang="0">
                    <a:pos x="761" y="24"/>
                  </a:cxn>
                  <a:cxn ang="0">
                    <a:pos x="855" y="9"/>
                  </a:cxn>
                  <a:cxn ang="0">
                    <a:pos x="1026" y="40"/>
                  </a:cxn>
                  <a:cxn ang="0">
                    <a:pos x="1180" y="172"/>
                  </a:cxn>
                  <a:cxn ang="0">
                    <a:pos x="1265" y="383"/>
                  </a:cxn>
                  <a:cxn ang="0">
                    <a:pos x="1265" y="641"/>
                  </a:cxn>
                  <a:cxn ang="0">
                    <a:pos x="1175" y="857"/>
                  </a:cxn>
                  <a:cxn ang="0">
                    <a:pos x="1005" y="1006"/>
                  </a:cxn>
                  <a:cxn ang="0">
                    <a:pos x="766" y="1074"/>
                  </a:cxn>
                  <a:cxn ang="0">
                    <a:pos x="601" y="1074"/>
                  </a:cxn>
                  <a:cxn ang="0">
                    <a:pos x="692" y="1447"/>
                  </a:cxn>
                  <a:cxn ang="0">
                    <a:pos x="171" y="1408"/>
                  </a:cxn>
                  <a:cxn ang="0">
                    <a:pos x="413" y="3"/>
                  </a:cxn>
                  <a:cxn ang="0">
                    <a:pos x="3876" y="20"/>
                  </a:cxn>
                  <a:cxn ang="0">
                    <a:pos x="4036" y="100"/>
                  </a:cxn>
                  <a:cxn ang="0">
                    <a:pos x="4113" y="232"/>
                  </a:cxn>
                  <a:cxn ang="0">
                    <a:pos x="4091" y="362"/>
                  </a:cxn>
                  <a:cxn ang="0">
                    <a:pos x="3995" y="436"/>
                  </a:cxn>
                  <a:cxn ang="0">
                    <a:pos x="3859" y="438"/>
                  </a:cxn>
                  <a:cxn ang="0">
                    <a:pos x="3757" y="114"/>
                  </a:cxn>
                  <a:cxn ang="0">
                    <a:pos x="3597" y="187"/>
                  </a:cxn>
                  <a:cxn ang="0">
                    <a:pos x="3508" y="339"/>
                  </a:cxn>
                  <a:cxn ang="0">
                    <a:pos x="3489" y="565"/>
                  </a:cxn>
                  <a:cxn ang="0">
                    <a:pos x="3547" y="753"/>
                  </a:cxn>
                  <a:cxn ang="0">
                    <a:pos x="3668" y="869"/>
                  </a:cxn>
                  <a:cxn ang="0">
                    <a:pos x="3821" y="896"/>
                  </a:cxn>
                  <a:cxn ang="0">
                    <a:pos x="3931" y="872"/>
                  </a:cxn>
                  <a:cxn ang="0">
                    <a:pos x="4079" y="810"/>
                  </a:cxn>
                  <a:cxn ang="0">
                    <a:pos x="4016" y="1024"/>
                  </a:cxn>
                  <a:cxn ang="0">
                    <a:pos x="3830" y="1080"/>
                  </a:cxn>
                  <a:cxn ang="0">
                    <a:pos x="3651" y="1095"/>
                  </a:cxn>
                  <a:cxn ang="0">
                    <a:pos x="3426" y="1060"/>
                  </a:cxn>
                  <a:cxn ang="0">
                    <a:pos x="3255" y="947"/>
                  </a:cxn>
                  <a:cxn ang="0">
                    <a:pos x="3140" y="772"/>
                  </a:cxn>
                  <a:cxn ang="0">
                    <a:pos x="3101" y="561"/>
                  </a:cxn>
                  <a:cxn ang="0">
                    <a:pos x="3153" y="318"/>
                  </a:cxn>
                  <a:cxn ang="0">
                    <a:pos x="3293" y="135"/>
                  </a:cxn>
                  <a:cxn ang="0">
                    <a:pos x="3508" y="27"/>
                  </a:cxn>
                  <a:cxn ang="0">
                    <a:pos x="2910" y="0"/>
                  </a:cxn>
                  <a:cxn ang="0">
                    <a:pos x="3040" y="52"/>
                  </a:cxn>
                  <a:cxn ang="0">
                    <a:pos x="3093" y="178"/>
                  </a:cxn>
                  <a:cxn ang="0">
                    <a:pos x="3071" y="277"/>
                  </a:cxn>
                  <a:cxn ang="0">
                    <a:pos x="3004" y="393"/>
                  </a:cxn>
                  <a:cxn ang="0">
                    <a:pos x="2876" y="561"/>
                  </a:cxn>
                  <a:cxn ang="0">
                    <a:pos x="1784" y="1078"/>
                  </a:cxn>
                  <a:cxn ang="0">
                    <a:pos x="1313" y="118"/>
                  </a:cxn>
                  <a:cxn ang="0">
                    <a:pos x="2247" y="25"/>
                  </a:cxn>
                  <a:cxn ang="0">
                    <a:pos x="2759" y="62"/>
                  </a:cxn>
                  <a:cxn ang="0">
                    <a:pos x="2872" y="4"/>
                  </a:cxn>
                </a:cxnLst>
                <a:rect l="0" t="0" r="r" b="b"/>
                <a:pathLst>
                  <a:path w="4127" h="1544">
                    <a:moveTo>
                      <a:pt x="640" y="229"/>
                    </a:moveTo>
                    <a:lnTo>
                      <a:pt x="622" y="229"/>
                    </a:lnTo>
                    <a:lnTo>
                      <a:pt x="603" y="230"/>
                    </a:lnTo>
                    <a:lnTo>
                      <a:pt x="581" y="233"/>
                    </a:lnTo>
                    <a:lnTo>
                      <a:pt x="553" y="235"/>
                    </a:lnTo>
                    <a:lnTo>
                      <a:pt x="521" y="241"/>
                    </a:lnTo>
                    <a:lnTo>
                      <a:pt x="521" y="947"/>
                    </a:lnTo>
                    <a:lnTo>
                      <a:pt x="538" y="949"/>
                    </a:lnTo>
                    <a:lnTo>
                      <a:pt x="553" y="949"/>
                    </a:lnTo>
                    <a:lnTo>
                      <a:pt x="566" y="949"/>
                    </a:lnTo>
                    <a:lnTo>
                      <a:pt x="578" y="949"/>
                    </a:lnTo>
                    <a:lnTo>
                      <a:pt x="630" y="946"/>
                    </a:lnTo>
                    <a:lnTo>
                      <a:pt x="677" y="937"/>
                    </a:lnTo>
                    <a:lnTo>
                      <a:pt x="720" y="924"/>
                    </a:lnTo>
                    <a:lnTo>
                      <a:pt x="758" y="905"/>
                    </a:lnTo>
                    <a:lnTo>
                      <a:pt x="793" y="880"/>
                    </a:lnTo>
                    <a:lnTo>
                      <a:pt x="824" y="850"/>
                    </a:lnTo>
                    <a:lnTo>
                      <a:pt x="849" y="815"/>
                    </a:lnTo>
                    <a:lnTo>
                      <a:pt x="870" y="775"/>
                    </a:lnTo>
                    <a:lnTo>
                      <a:pt x="886" y="728"/>
                    </a:lnTo>
                    <a:lnTo>
                      <a:pt x="897" y="678"/>
                    </a:lnTo>
                    <a:lnTo>
                      <a:pt x="905" y="622"/>
                    </a:lnTo>
                    <a:lnTo>
                      <a:pt x="907" y="561"/>
                    </a:lnTo>
                    <a:lnTo>
                      <a:pt x="905" y="505"/>
                    </a:lnTo>
                    <a:lnTo>
                      <a:pt x="897" y="452"/>
                    </a:lnTo>
                    <a:lnTo>
                      <a:pt x="886" y="407"/>
                    </a:lnTo>
                    <a:lnTo>
                      <a:pt x="870" y="366"/>
                    </a:lnTo>
                    <a:lnTo>
                      <a:pt x="850" y="329"/>
                    </a:lnTo>
                    <a:lnTo>
                      <a:pt x="826" y="299"/>
                    </a:lnTo>
                    <a:lnTo>
                      <a:pt x="797" y="274"/>
                    </a:lnTo>
                    <a:lnTo>
                      <a:pt x="763" y="254"/>
                    </a:lnTo>
                    <a:lnTo>
                      <a:pt x="727" y="241"/>
                    </a:lnTo>
                    <a:lnTo>
                      <a:pt x="686" y="232"/>
                    </a:lnTo>
                    <a:lnTo>
                      <a:pt x="640" y="229"/>
                    </a:lnTo>
                    <a:close/>
                    <a:moveTo>
                      <a:pt x="413" y="3"/>
                    </a:moveTo>
                    <a:lnTo>
                      <a:pt x="521" y="3"/>
                    </a:lnTo>
                    <a:lnTo>
                      <a:pt x="521" y="143"/>
                    </a:lnTo>
                    <a:lnTo>
                      <a:pt x="566" y="117"/>
                    </a:lnTo>
                    <a:lnTo>
                      <a:pt x="607" y="93"/>
                    </a:lnTo>
                    <a:lnTo>
                      <a:pt x="643" y="74"/>
                    </a:lnTo>
                    <a:lnTo>
                      <a:pt x="677" y="57"/>
                    </a:lnTo>
                    <a:lnTo>
                      <a:pt x="707" y="44"/>
                    </a:lnTo>
                    <a:lnTo>
                      <a:pt x="735" y="33"/>
                    </a:lnTo>
                    <a:lnTo>
                      <a:pt x="761" y="24"/>
                    </a:lnTo>
                    <a:lnTo>
                      <a:pt x="785" y="18"/>
                    </a:lnTo>
                    <a:lnTo>
                      <a:pt x="809" y="13"/>
                    </a:lnTo>
                    <a:lnTo>
                      <a:pt x="831" y="10"/>
                    </a:lnTo>
                    <a:lnTo>
                      <a:pt x="855" y="9"/>
                    </a:lnTo>
                    <a:lnTo>
                      <a:pt x="879" y="8"/>
                    </a:lnTo>
                    <a:lnTo>
                      <a:pt x="931" y="12"/>
                    </a:lnTo>
                    <a:lnTo>
                      <a:pt x="980" y="23"/>
                    </a:lnTo>
                    <a:lnTo>
                      <a:pt x="1026" y="40"/>
                    </a:lnTo>
                    <a:lnTo>
                      <a:pt x="1070" y="64"/>
                    </a:lnTo>
                    <a:lnTo>
                      <a:pt x="1110" y="94"/>
                    </a:lnTo>
                    <a:lnTo>
                      <a:pt x="1148" y="130"/>
                    </a:lnTo>
                    <a:lnTo>
                      <a:pt x="1180" y="172"/>
                    </a:lnTo>
                    <a:lnTo>
                      <a:pt x="1209" y="218"/>
                    </a:lnTo>
                    <a:lnTo>
                      <a:pt x="1233" y="268"/>
                    </a:lnTo>
                    <a:lnTo>
                      <a:pt x="1252" y="324"/>
                    </a:lnTo>
                    <a:lnTo>
                      <a:pt x="1265" y="383"/>
                    </a:lnTo>
                    <a:lnTo>
                      <a:pt x="1274" y="446"/>
                    </a:lnTo>
                    <a:lnTo>
                      <a:pt x="1278" y="512"/>
                    </a:lnTo>
                    <a:lnTo>
                      <a:pt x="1274" y="578"/>
                    </a:lnTo>
                    <a:lnTo>
                      <a:pt x="1265" y="641"/>
                    </a:lnTo>
                    <a:lnTo>
                      <a:pt x="1252" y="701"/>
                    </a:lnTo>
                    <a:lnTo>
                      <a:pt x="1232" y="756"/>
                    </a:lnTo>
                    <a:lnTo>
                      <a:pt x="1205" y="809"/>
                    </a:lnTo>
                    <a:lnTo>
                      <a:pt x="1175" y="857"/>
                    </a:lnTo>
                    <a:lnTo>
                      <a:pt x="1140" y="901"/>
                    </a:lnTo>
                    <a:lnTo>
                      <a:pt x="1099" y="941"/>
                    </a:lnTo>
                    <a:lnTo>
                      <a:pt x="1054" y="976"/>
                    </a:lnTo>
                    <a:lnTo>
                      <a:pt x="1005" y="1006"/>
                    </a:lnTo>
                    <a:lnTo>
                      <a:pt x="951" y="1031"/>
                    </a:lnTo>
                    <a:lnTo>
                      <a:pt x="894" y="1051"/>
                    </a:lnTo>
                    <a:lnTo>
                      <a:pt x="831" y="1065"/>
                    </a:lnTo>
                    <a:lnTo>
                      <a:pt x="766" y="1074"/>
                    </a:lnTo>
                    <a:lnTo>
                      <a:pt x="696" y="1078"/>
                    </a:lnTo>
                    <a:lnTo>
                      <a:pt x="670" y="1078"/>
                    </a:lnTo>
                    <a:lnTo>
                      <a:pt x="637" y="1076"/>
                    </a:lnTo>
                    <a:lnTo>
                      <a:pt x="601" y="1074"/>
                    </a:lnTo>
                    <a:lnTo>
                      <a:pt x="561" y="1071"/>
                    </a:lnTo>
                    <a:lnTo>
                      <a:pt x="521" y="1068"/>
                    </a:lnTo>
                    <a:lnTo>
                      <a:pt x="521" y="1408"/>
                    </a:lnTo>
                    <a:lnTo>
                      <a:pt x="692" y="1447"/>
                    </a:lnTo>
                    <a:lnTo>
                      <a:pt x="692" y="1544"/>
                    </a:lnTo>
                    <a:lnTo>
                      <a:pt x="18" y="1544"/>
                    </a:lnTo>
                    <a:lnTo>
                      <a:pt x="18" y="1447"/>
                    </a:lnTo>
                    <a:lnTo>
                      <a:pt x="171" y="1408"/>
                    </a:lnTo>
                    <a:lnTo>
                      <a:pt x="171" y="229"/>
                    </a:lnTo>
                    <a:lnTo>
                      <a:pt x="0" y="229"/>
                    </a:lnTo>
                    <a:lnTo>
                      <a:pt x="0" y="128"/>
                    </a:lnTo>
                    <a:lnTo>
                      <a:pt x="413" y="3"/>
                    </a:lnTo>
                    <a:close/>
                    <a:moveTo>
                      <a:pt x="3711" y="0"/>
                    </a:moveTo>
                    <a:lnTo>
                      <a:pt x="3770" y="3"/>
                    </a:lnTo>
                    <a:lnTo>
                      <a:pt x="3825" y="9"/>
                    </a:lnTo>
                    <a:lnTo>
                      <a:pt x="3876" y="20"/>
                    </a:lnTo>
                    <a:lnTo>
                      <a:pt x="3923" y="34"/>
                    </a:lnTo>
                    <a:lnTo>
                      <a:pt x="3965" y="53"/>
                    </a:lnTo>
                    <a:lnTo>
                      <a:pt x="4004" y="75"/>
                    </a:lnTo>
                    <a:lnTo>
                      <a:pt x="4036" y="100"/>
                    </a:lnTo>
                    <a:lnTo>
                      <a:pt x="4064" y="129"/>
                    </a:lnTo>
                    <a:lnTo>
                      <a:pt x="4086" y="160"/>
                    </a:lnTo>
                    <a:lnTo>
                      <a:pt x="4103" y="194"/>
                    </a:lnTo>
                    <a:lnTo>
                      <a:pt x="4113" y="232"/>
                    </a:lnTo>
                    <a:lnTo>
                      <a:pt x="4117" y="271"/>
                    </a:lnTo>
                    <a:lnTo>
                      <a:pt x="4114" y="304"/>
                    </a:lnTo>
                    <a:lnTo>
                      <a:pt x="4105" y="334"/>
                    </a:lnTo>
                    <a:lnTo>
                      <a:pt x="4091" y="362"/>
                    </a:lnTo>
                    <a:lnTo>
                      <a:pt x="4074" y="387"/>
                    </a:lnTo>
                    <a:lnTo>
                      <a:pt x="4051" y="407"/>
                    </a:lnTo>
                    <a:lnTo>
                      <a:pt x="4025" y="423"/>
                    </a:lnTo>
                    <a:lnTo>
                      <a:pt x="3995" y="436"/>
                    </a:lnTo>
                    <a:lnTo>
                      <a:pt x="3961" y="443"/>
                    </a:lnTo>
                    <a:lnTo>
                      <a:pt x="3925" y="446"/>
                    </a:lnTo>
                    <a:lnTo>
                      <a:pt x="3891" y="444"/>
                    </a:lnTo>
                    <a:lnTo>
                      <a:pt x="3859" y="438"/>
                    </a:lnTo>
                    <a:lnTo>
                      <a:pt x="3826" y="428"/>
                    </a:lnTo>
                    <a:lnTo>
                      <a:pt x="3792" y="413"/>
                    </a:lnTo>
                    <a:lnTo>
                      <a:pt x="3757" y="394"/>
                    </a:lnTo>
                    <a:lnTo>
                      <a:pt x="3757" y="114"/>
                    </a:lnTo>
                    <a:lnTo>
                      <a:pt x="3711" y="125"/>
                    </a:lnTo>
                    <a:lnTo>
                      <a:pt x="3668" y="140"/>
                    </a:lnTo>
                    <a:lnTo>
                      <a:pt x="3631" y="162"/>
                    </a:lnTo>
                    <a:lnTo>
                      <a:pt x="3597" y="187"/>
                    </a:lnTo>
                    <a:lnTo>
                      <a:pt x="3568" y="218"/>
                    </a:lnTo>
                    <a:lnTo>
                      <a:pt x="3543" y="253"/>
                    </a:lnTo>
                    <a:lnTo>
                      <a:pt x="3523" y="294"/>
                    </a:lnTo>
                    <a:lnTo>
                      <a:pt x="3508" y="339"/>
                    </a:lnTo>
                    <a:lnTo>
                      <a:pt x="3497" y="391"/>
                    </a:lnTo>
                    <a:lnTo>
                      <a:pt x="3489" y="447"/>
                    </a:lnTo>
                    <a:lnTo>
                      <a:pt x="3487" y="507"/>
                    </a:lnTo>
                    <a:lnTo>
                      <a:pt x="3489" y="565"/>
                    </a:lnTo>
                    <a:lnTo>
                      <a:pt x="3497" y="617"/>
                    </a:lnTo>
                    <a:lnTo>
                      <a:pt x="3509" y="667"/>
                    </a:lnTo>
                    <a:lnTo>
                      <a:pt x="3526" y="712"/>
                    </a:lnTo>
                    <a:lnTo>
                      <a:pt x="3547" y="753"/>
                    </a:lnTo>
                    <a:lnTo>
                      <a:pt x="3571" y="790"/>
                    </a:lnTo>
                    <a:lnTo>
                      <a:pt x="3600" y="821"/>
                    </a:lnTo>
                    <a:lnTo>
                      <a:pt x="3632" y="847"/>
                    </a:lnTo>
                    <a:lnTo>
                      <a:pt x="3668" y="869"/>
                    </a:lnTo>
                    <a:lnTo>
                      <a:pt x="3707" y="885"/>
                    </a:lnTo>
                    <a:lnTo>
                      <a:pt x="3750" y="894"/>
                    </a:lnTo>
                    <a:lnTo>
                      <a:pt x="3795" y="897"/>
                    </a:lnTo>
                    <a:lnTo>
                      <a:pt x="3821" y="896"/>
                    </a:lnTo>
                    <a:lnTo>
                      <a:pt x="3847" y="894"/>
                    </a:lnTo>
                    <a:lnTo>
                      <a:pt x="3874" y="889"/>
                    </a:lnTo>
                    <a:lnTo>
                      <a:pt x="3901" y="881"/>
                    </a:lnTo>
                    <a:lnTo>
                      <a:pt x="3931" y="872"/>
                    </a:lnTo>
                    <a:lnTo>
                      <a:pt x="3964" y="861"/>
                    </a:lnTo>
                    <a:lnTo>
                      <a:pt x="3999" y="846"/>
                    </a:lnTo>
                    <a:lnTo>
                      <a:pt x="4036" y="830"/>
                    </a:lnTo>
                    <a:lnTo>
                      <a:pt x="4079" y="810"/>
                    </a:lnTo>
                    <a:lnTo>
                      <a:pt x="4127" y="787"/>
                    </a:lnTo>
                    <a:lnTo>
                      <a:pt x="4127" y="976"/>
                    </a:lnTo>
                    <a:lnTo>
                      <a:pt x="4069" y="1001"/>
                    </a:lnTo>
                    <a:lnTo>
                      <a:pt x="4016" y="1024"/>
                    </a:lnTo>
                    <a:lnTo>
                      <a:pt x="3966" y="1041"/>
                    </a:lnTo>
                    <a:lnTo>
                      <a:pt x="3919" y="1058"/>
                    </a:lnTo>
                    <a:lnTo>
                      <a:pt x="3874" y="1070"/>
                    </a:lnTo>
                    <a:lnTo>
                      <a:pt x="3830" y="1080"/>
                    </a:lnTo>
                    <a:lnTo>
                      <a:pt x="3786" y="1086"/>
                    </a:lnTo>
                    <a:lnTo>
                      <a:pt x="3742" y="1091"/>
                    </a:lnTo>
                    <a:lnTo>
                      <a:pt x="3697" y="1094"/>
                    </a:lnTo>
                    <a:lnTo>
                      <a:pt x="3651" y="1095"/>
                    </a:lnTo>
                    <a:lnTo>
                      <a:pt x="3588" y="1093"/>
                    </a:lnTo>
                    <a:lnTo>
                      <a:pt x="3530" y="1086"/>
                    </a:lnTo>
                    <a:lnTo>
                      <a:pt x="3476" y="1075"/>
                    </a:lnTo>
                    <a:lnTo>
                      <a:pt x="3426" y="1060"/>
                    </a:lnTo>
                    <a:lnTo>
                      <a:pt x="3378" y="1039"/>
                    </a:lnTo>
                    <a:lnTo>
                      <a:pt x="3334" y="1014"/>
                    </a:lnTo>
                    <a:lnTo>
                      <a:pt x="3294" y="984"/>
                    </a:lnTo>
                    <a:lnTo>
                      <a:pt x="3255" y="947"/>
                    </a:lnTo>
                    <a:lnTo>
                      <a:pt x="3219" y="907"/>
                    </a:lnTo>
                    <a:lnTo>
                      <a:pt x="3188" y="865"/>
                    </a:lnTo>
                    <a:lnTo>
                      <a:pt x="3162" y="820"/>
                    </a:lnTo>
                    <a:lnTo>
                      <a:pt x="3140" y="772"/>
                    </a:lnTo>
                    <a:lnTo>
                      <a:pt x="3124" y="722"/>
                    </a:lnTo>
                    <a:lnTo>
                      <a:pt x="3111" y="670"/>
                    </a:lnTo>
                    <a:lnTo>
                      <a:pt x="3104" y="616"/>
                    </a:lnTo>
                    <a:lnTo>
                      <a:pt x="3101" y="561"/>
                    </a:lnTo>
                    <a:lnTo>
                      <a:pt x="3105" y="494"/>
                    </a:lnTo>
                    <a:lnTo>
                      <a:pt x="3115" y="433"/>
                    </a:lnTo>
                    <a:lnTo>
                      <a:pt x="3130" y="373"/>
                    </a:lnTo>
                    <a:lnTo>
                      <a:pt x="3153" y="318"/>
                    </a:lnTo>
                    <a:lnTo>
                      <a:pt x="3179" y="267"/>
                    </a:lnTo>
                    <a:lnTo>
                      <a:pt x="3213" y="219"/>
                    </a:lnTo>
                    <a:lnTo>
                      <a:pt x="3250" y="175"/>
                    </a:lnTo>
                    <a:lnTo>
                      <a:pt x="3293" y="135"/>
                    </a:lnTo>
                    <a:lnTo>
                      <a:pt x="3341" y="102"/>
                    </a:lnTo>
                    <a:lnTo>
                      <a:pt x="3392" y="72"/>
                    </a:lnTo>
                    <a:lnTo>
                      <a:pt x="3448" y="47"/>
                    </a:lnTo>
                    <a:lnTo>
                      <a:pt x="3508" y="27"/>
                    </a:lnTo>
                    <a:lnTo>
                      <a:pt x="3573" y="12"/>
                    </a:lnTo>
                    <a:lnTo>
                      <a:pt x="3640" y="3"/>
                    </a:lnTo>
                    <a:lnTo>
                      <a:pt x="3711" y="0"/>
                    </a:lnTo>
                    <a:close/>
                    <a:moveTo>
                      <a:pt x="2910" y="0"/>
                    </a:moveTo>
                    <a:lnTo>
                      <a:pt x="2948" y="4"/>
                    </a:lnTo>
                    <a:lnTo>
                      <a:pt x="2983" y="14"/>
                    </a:lnTo>
                    <a:lnTo>
                      <a:pt x="3014" y="30"/>
                    </a:lnTo>
                    <a:lnTo>
                      <a:pt x="3040" y="52"/>
                    </a:lnTo>
                    <a:lnTo>
                      <a:pt x="3063" y="78"/>
                    </a:lnTo>
                    <a:lnTo>
                      <a:pt x="3079" y="109"/>
                    </a:lnTo>
                    <a:lnTo>
                      <a:pt x="3089" y="142"/>
                    </a:lnTo>
                    <a:lnTo>
                      <a:pt x="3093" y="178"/>
                    </a:lnTo>
                    <a:lnTo>
                      <a:pt x="3091" y="203"/>
                    </a:lnTo>
                    <a:lnTo>
                      <a:pt x="3088" y="227"/>
                    </a:lnTo>
                    <a:lnTo>
                      <a:pt x="3081" y="252"/>
                    </a:lnTo>
                    <a:lnTo>
                      <a:pt x="3071" y="277"/>
                    </a:lnTo>
                    <a:lnTo>
                      <a:pt x="3060" y="303"/>
                    </a:lnTo>
                    <a:lnTo>
                      <a:pt x="3044" y="331"/>
                    </a:lnTo>
                    <a:lnTo>
                      <a:pt x="3025" y="361"/>
                    </a:lnTo>
                    <a:lnTo>
                      <a:pt x="3004" y="393"/>
                    </a:lnTo>
                    <a:lnTo>
                      <a:pt x="2978" y="429"/>
                    </a:lnTo>
                    <a:lnTo>
                      <a:pt x="2948" y="468"/>
                    </a:lnTo>
                    <a:lnTo>
                      <a:pt x="2914" y="512"/>
                    </a:lnTo>
                    <a:lnTo>
                      <a:pt x="2876" y="561"/>
                    </a:lnTo>
                    <a:lnTo>
                      <a:pt x="2472" y="1078"/>
                    </a:lnTo>
                    <a:lnTo>
                      <a:pt x="2182" y="1078"/>
                    </a:lnTo>
                    <a:lnTo>
                      <a:pt x="2182" y="424"/>
                    </a:lnTo>
                    <a:lnTo>
                      <a:pt x="1784" y="1078"/>
                    </a:lnTo>
                    <a:lnTo>
                      <a:pt x="1518" y="1078"/>
                    </a:lnTo>
                    <a:lnTo>
                      <a:pt x="1518" y="234"/>
                    </a:lnTo>
                    <a:lnTo>
                      <a:pt x="1313" y="214"/>
                    </a:lnTo>
                    <a:lnTo>
                      <a:pt x="1313" y="118"/>
                    </a:lnTo>
                    <a:lnTo>
                      <a:pt x="1690" y="25"/>
                    </a:lnTo>
                    <a:lnTo>
                      <a:pt x="1832" y="25"/>
                    </a:lnTo>
                    <a:lnTo>
                      <a:pt x="1832" y="713"/>
                    </a:lnTo>
                    <a:lnTo>
                      <a:pt x="2247" y="25"/>
                    </a:lnTo>
                    <a:lnTo>
                      <a:pt x="2497" y="25"/>
                    </a:lnTo>
                    <a:lnTo>
                      <a:pt x="2497" y="822"/>
                    </a:lnTo>
                    <a:lnTo>
                      <a:pt x="2759" y="473"/>
                    </a:lnTo>
                    <a:lnTo>
                      <a:pt x="2759" y="62"/>
                    </a:lnTo>
                    <a:lnTo>
                      <a:pt x="2779" y="44"/>
                    </a:lnTo>
                    <a:lnTo>
                      <a:pt x="2806" y="27"/>
                    </a:lnTo>
                    <a:lnTo>
                      <a:pt x="2837" y="13"/>
                    </a:lnTo>
                    <a:lnTo>
                      <a:pt x="2872" y="4"/>
                    </a:lnTo>
                    <a:lnTo>
                      <a:pt x="291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noProof="0" dirty="0"/>
              </a:p>
            </p:txBody>
          </p:sp>
        </p:grp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Slide: Clien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 userDrawn="1"/>
        </p:nvGrpSpPr>
        <p:grpSpPr bwMode="gray">
          <a:xfrm>
            <a:off x="1752601" y="1"/>
            <a:ext cx="7391400" cy="6176009"/>
            <a:chOff x="19140488" y="13674"/>
            <a:chExt cx="7443798" cy="6145827"/>
          </a:xfrm>
        </p:grpSpPr>
        <p:sp>
          <p:nvSpPr>
            <p:cNvPr id="35" name="Rectangle 17"/>
            <p:cNvSpPr>
              <a:spLocks noChangeArrowheads="1"/>
            </p:cNvSpPr>
            <p:nvPr/>
          </p:nvSpPr>
          <p:spPr bwMode="gray">
            <a:xfrm>
              <a:off x="19140488" y="4188799"/>
              <a:ext cx="2302206" cy="1970702"/>
            </a:xfrm>
            <a:prstGeom prst="rect">
              <a:avLst/>
            </a:prstGeom>
            <a:solidFill>
              <a:srgbClr val="9A170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6" name="Rectangle 7"/>
            <p:cNvSpPr>
              <a:spLocks noChangeArrowheads="1"/>
            </p:cNvSpPr>
            <p:nvPr/>
          </p:nvSpPr>
          <p:spPr bwMode="gray">
            <a:xfrm>
              <a:off x="25663403" y="4032250"/>
              <a:ext cx="920883" cy="2127250"/>
            </a:xfrm>
            <a:prstGeom prst="rect">
              <a:avLst/>
            </a:prstGeom>
            <a:solidFill>
              <a:srgbClr val="F3BE26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7" name="Rectangle 8"/>
            <p:cNvSpPr>
              <a:spLocks noChangeArrowheads="1"/>
            </p:cNvSpPr>
            <p:nvPr/>
          </p:nvSpPr>
          <p:spPr bwMode="gray">
            <a:xfrm>
              <a:off x="25049482" y="2899477"/>
              <a:ext cx="734694" cy="1289321"/>
            </a:xfrm>
            <a:prstGeom prst="rect">
              <a:avLst/>
            </a:prstGeom>
            <a:solidFill>
              <a:srgbClr val="F3BC87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2" name="Rectangle 9"/>
            <p:cNvSpPr>
              <a:spLocks noChangeArrowheads="1"/>
            </p:cNvSpPr>
            <p:nvPr/>
          </p:nvSpPr>
          <p:spPr bwMode="gray">
            <a:xfrm>
              <a:off x="25049482" y="4032250"/>
              <a:ext cx="734693" cy="2127250"/>
            </a:xfrm>
            <a:prstGeom prst="rect">
              <a:avLst/>
            </a:prstGeom>
            <a:solidFill>
              <a:srgbClr val="E88C14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3" name="Rectangle 11"/>
            <p:cNvSpPr>
              <a:spLocks noChangeArrowheads="1"/>
            </p:cNvSpPr>
            <p:nvPr/>
          </p:nvSpPr>
          <p:spPr bwMode="gray">
            <a:xfrm>
              <a:off x="24665780" y="706365"/>
              <a:ext cx="477045" cy="2263848"/>
            </a:xfrm>
            <a:prstGeom prst="rect">
              <a:avLst/>
            </a:prstGeom>
            <a:solidFill>
              <a:srgbClr val="E669A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4" name="Rectangle 12"/>
            <p:cNvSpPr>
              <a:spLocks noChangeArrowheads="1"/>
            </p:cNvSpPr>
            <p:nvPr/>
          </p:nvSpPr>
          <p:spPr bwMode="gray">
            <a:xfrm>
              <a:off x="24665780" y="2899478"/>
              <a:ext cx="477045" cy="1289321"/>
            </a:xfrm>
            <a:prstGeom prst="rect">
              <a:avLst/>
            </a:prstGeom>
            <a:solidFill>
              <a:srgbClr val="DB4D56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8" name="Rectangle 13"/>
            <p:cNvSpPr>
              <a:spLocks noChangeArrowheads="1"/>
            </p:cNvSpPr>
            <p:nvPr/>
          </p:nvSpPr>
          <p:spPr bwMode="gray">
            <a:xfrm>
              <a:off x="24665780" y="4032250"/>
              <a:ext cx="477045" cy="2127250"/>
            </a:xfrm>
            <a:prstGeom prst="rect">
              <a:avLst/>
            </a:prstGeom>
            <a:solidFill>
              <a:srgbClr val="D13A0D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9" name="Rectangle 14"/>
            <p:cNvSpPr>
              <a:spLocks noChangeArrowheads="1"/>
            </p:cNvSpPr>
            <p:nvPr/>
          </p:nvSpPr>
          <p:spPr bwMode="gray">
            <a:xfrm>
              <a:off x="19140488" y="669925"/>
              <a:ext cx="5662612" cy="2300288"/>
            </a:xfrm>
            <a:prstGeom prst="rect">
              <a:avLst/>
            </a:prstGeom>
            <a:solidFill>
              <a:srgbClr val="D7402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0" name="Rectangle 15"/>
            <p:cNvSpPr>
              <a:spLocks noChangeArrowheads="1"/>
            </p:cNvSpPr>
            <p:nvPr/>
          </p:nvSpPr>
          <p:spPr bwMode="gray">
            <a:xfrm>
              <a:off x="19140488" y="2899478"/>
              <a:ext cx="5662612" cy="1289321"/>
            </a:xfrm>
            <a:prstGeom prst="rect">
              <a:avLst/>
            </a:prstGeom>
            <a:solidFill>
              <a:srgbClr val="CD2F1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1" name="Freeform 16"/>
            <p:cNvSpPr>
              <a:spLocks/>
            </p:cNvSpPr>
            <p:nvPr/>
          </p:nvSpPr>
          <p:spPr bwMode="gray">
            <a:xfrm>
              <a:off x="19140488" y="4032250"/>
              <a:ext cx="5662612" cy="21272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67" y="0"/>
                </a:cxn>
                <a:cxn ang="0">
                  <a:pos x="3567" y="1340"/>
                </a:cxn>
                <a:cxn ang="0">
                  <a:pos x="1372" y="1340"/>
                </a:cxn>
                <a:cxn ang="0">
                  <a:pos x="1372" y="181"/>
                </a:cxn>
                <a:cxn ang="0">
                  <a:pos x="0" y="181"/>
                </a:cxn>
                <a:cxn ang="0">
                  <a:pos x="0" y="0"/>
                </a:cxn>
              </a:cxnLst>
              <a:rect l="0" t="0" r="r" b="b"/>
              <a:pathLst>
                <a:path w="3567" h="1340">
                  <a:moveTo>
                    <a:pt x="0" y="0"/>
                  </a:moveTo>
                  <a:lnTo>
                    <a:pt x="3567" y="0"/>
                  </a:lnTo>
                  <a:lnTo>
                    <a:pt x="3567" y="1340"/>
                  </a:lnTo>
                  <a:lnTo>
                    <a:pt x="1372" y="1340"/>
                  </a:lnTo>
                  <a:lnTo>
                    <a:pt x="1372" y="181"/>
                  </a:lnTo>
                  <a:lnTo>
                    <a:pt x="0" y="1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4230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52" name="Rectangle 10"/>
            <p:cNvSpPr>
              <a:spLocks noChangeArrowheads="1"/>
            </p:cNvSpPr>
            <p:nvPr/>
          </p:nvSpPr>
          <p:spPr bwMode="gray">
            <a:xfrm>
              <a:off x="19140488" y="13674"/>
              <a:ext cx="5662612" cy="692692"/>
            </a:xfrm>
            <a:prstGeom prst="rect">
              <a:avLst/>
            </a:prstGeom>
            <a:solidFill>
              <a:srgbClr val="EE9C34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31" name="Picture Placeholder 76"/>
          <p:cNvSpPr>
            <a:spLocks noGrp="1"/>
          </p:cNvSpPr>
          <p:nvPr>
            <p:ph type="pic" sz="quarter" idx="13"/>
          </p:nvPr>
        </p:nvSpPr>
        <p:spPr>
          <a:xfrm>
            <a:off x="609601" y="3048000"/>
            <a:ext cx="914400" cy="76200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 noProof="0" dirty="0" smtClean="0"/>
              <a:t>Click icon to add picture</a:t>
            </a:r>
            <a:endParaRPr lang="en-GB" noProof="0" dirty="0"/>
          </a:p>
        </p:txBody>
      </p:sp>
      <p:grpSp>
        <p:nvGrpSpPr>
          <p:cNvPr id="3" name="Group 31"/>
          <p:cNvGrpSpPr/>
          <p:nvPr/>
        </p:nvGrpSpPr>
        <p:grpSpPr>
          <a:xfrm>
            <a:off x="489086" y="2901697"/>
            <a:ext cx="1209752" cy="151219"/>
            <a:chOff x="489087" y="2521685"/>
            <a:chExt cx="1209752" cy="151219"/>
          </a:xfrm>
        </p:grpSpPr>
        <p:cxnSp>
          <p:nvCxnSpPr>
            <p:cNvPr id="33" name="Straight Connector 32"/>
            <p:cNvCxnSpPr/>
            <p:nvPr userDrawn="1"/>
          </p:nvCxnSpPr>
          <p:spPr>
            <a:xfrm rot="10800000">
              <a:off x="489087" y="2521686"/>
              <a:ext cx="1209752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 userDrawn="1"/>
          </p:nvCxnSpPr>
          <p:spPr>
            <a:xfrm rot="5400000">
              <a:off x="413478" y="2597295"/>
              <a:ext cx="151219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895475" y="838200"/>
            <a:ext cx="5343525" cy="9144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 b="1" i="1" baseline="0">
                <a:solidFill>
                  <a:schemeClr val="bg1"/>
                </a:solidFill>
              </a:defRPr>
            </a:lvl1pPr>
          </a:lstStyle>
          <a:p>
            <a:r>
              <a:rPr lang="en-GB" noProof="0" smtClean="0"/>
              <a:t>Click to add the presentation’s main title</a:t>
            </a:r>
            <a:endParaRPr lang="en-GB" noProof="0"/>
          </a:p>
        </p:txBody>
      </p:sp>
      <p:sp>
        <p:nvSpPr>
          <p:cNvPr id="46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1895475" y="1828799"/>
            <a:ext cx="5343525" cy="914401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2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457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914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3716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5pPr>
            <a:lvl6pPr marL="18288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6pPr>
            <a:lvl7pPr marL="22860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2743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8pPr>
            <a:lvl9pPr marL="3200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dirty="0" smtClean="0"/>
              <a:t>Subtitle and date (move higher if title is only one line)</a:t>
            </a:r>
          </a:p>
        </p:txBody>
      </p:sp>
      <p:sp>
        <p:nvSpPr>
          <p:cNvPr id="47" name="Text Placeholder 31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1895475" y="374904"/>
            <a:ext cx="4105656" cy="146304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noProof="0" smtClean="0"/>
              <a:t>www.pwc.com</a:t>
            </a:r>
            <a:endParaRPr lang="en-GB" noProof="0"/>
          </a:p>
        </p:txBody>
      </p:sp>
      <p:grpSp>
        <p:nvGrpSpPr>
          <p:cNvPr id="96" name="Group 32"/>
          <p:cNvGrpSpPr/>
          <p:nvPr/>
        </p:nvGrpSpPr>
        <p:grpSpPr>
          <a:xfrm>
            <a:off x="968592" y="6170991"/>
            <a:ext cx="914400" cy="533479"/>
            <a:chOff x="518032" y="978681"/>
            <a:chExt cx="4572000" cy="2667393"/>
          </a:xfrm>
        </p:grpSpPr>
        <p:sp>
          <p:nvSpPr>
            <p:cNvPr id="97" name="Rectangle 37"/>
            <p:cNvSpPr>
              <a:spLocks noChangeArrowheads="1"/>
            </p:cNvSpPr>
            <p:nvPr userDrawn="1"/>
          </p:nvSpPr>
          <p:spPr bwMode="black">
            <a:xfrm>
              <a:off x="3295650" y="978681"/>
              <a:ext cx="1143000" cy="263229"/>
            </a:xfrm>
            <a:prstGeom prst="rect">
              <a:avLst/>
            </a:prstGeom>
            <a:solidFill>
              <a:srgbClr val="A100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 dirty="0"/>
            </a:p>
          </p:txBody>
        </p:sp>
        <p:sp>
          <p:nvSpPr>
            <p:cNvPr id="98" name="Freeform 7"/>
            <p:cNvSpPr>
              <a:spLocks noEditPoints="1"/>
            </p:cNvSpPr>
            <p:nvPr userDrawn="1"/>
          </p:nvSpPr>
          <p:spPr bwMode="black">
            <a:xfrm>
              <a:off x="518032" y="1922794"/>
              <a:ext cx="4572000" cy="1723280"/>
            </a:xfrm>
            <a:custGeom>
              <a:avLst/>
              <a:gdLst/>
              <a:ahLst/>
              <a:cxnLst>
                <a:cxn ang="0">
                  <a:pos x="581" y="233"/>
                </a:cxn>
                <a:cxn ang="0">
                  <a:pos x="538" y="949"/>
                </a:cxn>
                <a:cxn ang="0">
                  <a:pos x="630" y="946"/>
                </a:cxn>
                <a:cxn ang="0">
                  <a:pos x="793" y="880"/>
                </a:cxn>
                <a:cxn ang="0">
                  <a:pos x="886" y="728"/>
                </a:cxn>
                <a:cxn ang="0">
                  <a:pos x="905" y="505"/>
                </a:cxn>
                <a:cxn ang="0">
                  <a:pos x="850" y="329"/>
                </a:cxn>
                <a:cxn ang="0">
                  <a:pos x="727" y="241"/>
                </a:cxn>
                <a:cxn ang="0">
                  <a:pos x="521" y="3"/>
                </a:cxn>
                <a:cxn ang="0">
                  <a:pos x="643" y="74"/>
                </a:cxn>
                <a:cxn ang="0">
                  <a:pos x="761" y="24"/>
                </a:cxn>
                <a:cxn ang="0">
                  <a:pos x="855" y="9"/>
                </a:cxn>
                <a:cxn ang="0">
                  <a:pos x="1026" y="40"/>
                </a:cxn>
                <a:cxn ang="0">
                  <a:pos x="1180" y="172"/>
                </a:cxn>
                <a:cxn ang="0">
                  <a:pos x="1265" y="383"/>
                </a:cxn>
                <a:cxn ang="0">
                  <a:pos x="1265" y="641"/>
                </a:cxn>
                <a:cxn ang="0">
                  <a:pos x="1175" y="857"/>
                </a:cxn>
                <a:cxn ang="0">
                  <a:pos x="1005" y="1006"/>
                </a:cxn>
                <a:cxn ang="0">
                  <a:pos x="766" y="1074"/>
                </a:cxn>
                <a:cxn ang="0">
                  <a:pos x="601" y="1074"/>
                </a:cxn>
                <a:cxn ang="0">
                  <a:pos x="692" y="1447"/>
                </a:cxn>
                <a:cxn ang="0">
                  <a:pos x="171" y="1408"/>
                </a:cxn>
                <a:cxn ang="0">
                  <a:pos x="413" y="3"/>
                </a:cxn>
                <a:cxn ang="0">
                  <a:pos x="3876" y="20"/>
                </a:cxn>
                <a:cxn ang="0">
                  <a:pos x="4036" y="100"/>
                </a:cxn>
                <a:cxn ang="0">
                  <a:pos x="4113" y="232"/>
                </a:cxn>
                <a:cxn ang="0">
                  <a:pos x="4091" y="362"/>
                </a:cxn>
                <a:cxn ang="0">
                  <a:pos x="3995" y="436"/>
                </a:cxn>
                <a:cxn ang="0">
                  <a:pos x="3859" y="438"/>
                </a:cxn>
                <a:cxn ang="0">
                  <a:pos x="3757" y="114"/>
                </a:cxn>
                <a:cxn ang="0">
                  <a:pos x="3597" y="187"/>
                </a:cxn>
                <a:cxn ang="0">
                  <a:pos x="3508" y="339"/>
                </a:cxn>
                <a:cxn ang="0">
                  <a:pos x="3489" y="565"/>
                </a:cxn>
                <a:cxn ang="0">
                  <a:pos x="3547" y="753"/>
                </a:cxn>
                <a:cxn ang="0">
                  <a:pos x="3668" y="869"/>
                </a:cxn>
                <a:cxn ang="0">
                  <a:pos x="3821" y="896"/>
                </a:cxn>
                <a:cxn ang="0">
                  <a:pos x="3931" y="872"/>
                </a:cxn>
                <a:cxn ang="0">
                  <a:pos x="4079" y="810"/>
                </a:cxn>
                <a:cxn ang="0">
                  <a:pos x="4016" y="1024"/>
                </a:cxn>
                <a:cxn ang="0">
                  <a:pos x="3830" y="1080"/>
                </a:cxn>
                <a:cxn ang="0">
                  <a:pos x="3651" y="1095"/>
                </a:cxn>
                <a:cxn ang="0">
                  <a:pos x="3426" y="1060"/>
                </a:cxn>
                <a:cxn ang="0">
                  <a:pos x="3255" y="947"/>
                </a:cxn>
                <a:cxn ang="0">
                  <a:pos x="3140" y="772"/>
                </a:cxn>
                <a:cxn ang="0">
                  <a:pos x="3101" y="561"/>
                </a:cxn>
                <a:cxn ang="0">
                  <a:pos x="3153" y="318"/>
                </a:cxn>
                <a:cxn ang="0">
                  <a:pos x="3293" y="135"/>
                </a:cxn>
                <a:cxn ang="0">
                  <a:pos x="3508" y="27"/>
                </a:cxn>
                <a:cxn ang="0">
                  <a:pos x="2910" y="0"/>
                </a:cxn>
                <a:cxn ang="0">
                  <a:pos x="3040" y="52"/>
                </a:cxn>
                <a:cxn ang="0">
                  <a:pos x="3093" y="178"/>
                </a:cxn>
                <a:cxn ang="0">
                  <a:pos x="3071" y="277"/>
                </a:cxn>
                <a:cxn ang="0">
                  <a:pos x="3004" y="393"/>
                </a:cxn>
                <a:cxn ang="0">
                  <a:pos x="2876" y="561"/>
                </a:cxn>
                <a:cxn ang="0">
                  <a:pos x="1784" y="1078"/>
                </a:cxn>
                <a:cxn ang="0">
                  <a:pos x="1313" y="118"/>
                </a:cxn>
                <a:cxn ang="0">
                  <a:pos x="2247" y="25"/>
                </a:cxn>
                <a:cxn ang="0">
                  <a:pos x="2759" y="62"/>
                </a:cxn>
                <a:cxn ang="0">
                  <a:pos x="2872" y="4"/>
                </a:cxn>
              </a:cxnLst>
              <a:rect l="0" t="0" r="r" b="b"/>
              <a:pathLst>
                <a:path w="4127" h="1544">
                  <a:moveTo>
                    <a:pt x="640" y="229"/>
                  </a:moveTo>
                  <a:lnTo>
                    <a:pt x="622" y="229"/>
                  </a:lnTo>
                  <a:lnTo>
                    <a:pt x="603" y="230"/>
                  </a:lnTo>
                  <a:lnTo>
                    <a:pt x="581" y="233"/>
                  </a:lnTo>
                  <a:lnTo>
                    <a:pt x="553" y="235"/>
                  </a:lnTo>
                  <a:lnTo>
                    <a:pt x="521" y="241"/>
                  </a:lnTo>
                  <a:lnTo>
                    <a:pt x="521" y="947"/>
                  </a:lnTo>
                  <a:lnTo>
                    <a:pt x="538" y="949"/>
                  </a:lnTo>
                  <a:lnTo>
                    <a:pt x="553" y="949"/>
                  </a:lnTo>
                  <a:lnTo>
                    <a:pt x="566" y="949"/>
                  </a:lnTo>
                  <a:lnTo>
                    <a:pt x="578" y="949"/>
                  </a:lnTo>
                  <a:lnTo>
                    <a:pt x="630" y="946"/>
                  </a:lnTo>
                  <a:lnTo>
                    <a:pt x="677" y="937"/>
                  </a:lnTo>
                  <a:lnTo>
                    <a:pt x="720" y="924"/>
                  </a:lnTo>
                  <a:lnTo>
                    <a:pt x="758" y="905"/>
                  </a:lnTo>
                  <a:lnTo>
                    <a:pt x="793" y="880"/>
                  </a:lnTo>
                  <a:lnTo>
                    <a:pt x="824" y="850"/>
                  </a:lnTo>
                  <a:lnTo>
                    <a:pt x="849" y="815"/>
                  </a:lnTo>
                  <a:lnTo>
                    <a:pt x="870" y="775"/>
                  </a:lnTo>
                  <a:lnTo>
                    <a:pt x="886" y="728"/>
                  </a:lnTo>
                  <a:lnTo>
                    <a:pt x="897" y="678"/>
                  </a:lnTo>
                  <a:lnTo>
                    <a:pt x="905" y="622"/>
                  </a:lnTo>
                  <a:lnTo>
                    <a:pt x="907" y="561"/>
                  </a:lnTo>
                  <a:lnTo>
                    <a:pt x="905" y="505"/>
                  </a:lnTo>
                  <a:lnTo>
                    <a:pt x="897" y="452"/>
                  </a:lnTo>
                  <a:lnTo>
                    <a:pt x="886" y="407"/>
                  </a:lnTo>
                  <a:lnTo>
                    <a:pt x="870" y="366"/>
                  </a:lnTo>
                  <a:lnTo>
                    <a:pt x="850" y="329"/>
                  </a:lnTo>
                  <a:lnTo>
                    <a:pt x="826" y="299"/>
                  </a:lnTo>
                  <a:lnTo>
                    <a:pt x="797" y="274"/>
                  </a:lnTo>
                  <a:lnTo>
                    <a:pt x="763" y="254"/>
                  </a:lnTo>
                  <a:lnTo>
                    <a:pt x="727" y="241"/>
                  </a:lnTo>
                  <a:lnTo>
                    <a:pt x="686" y="232"/>
                  </a:lnTo>
                  <a:lnTo>
                    <a:pt x="640" y="229"/>
                  </a:lnTo>
                  <a:close/>
                  <a:moveTo>
                    <a:pt x="413" y="3"/>
                  </a:moveTo>
                  <a:lnTo>
                    <a:pt x="521" y="3"/>
                  </a:lnTo>
                  <a:lnTo>
                    <a:pt x="521" y="143"/>
                  </a:lnTo>
                  <a:lnTo>
                    <a:pt x="566" y="117"/>
                  </a:lnTo>
                  <a:lnTo>
                    <a:pt x="607" y="93"/>
                  </a:lnTo>
                  <a:lnTo>
                    <a:pt x="643" y="74"/>
                  </a:lnTo>
                  <a:lnTo>
                    <a:pt x="677" y="57"/>
                  </a:lnTo>
                  <a:lnTo>
                    <a:pt x="707" y="44"/>
                  </a:lnTo>
                  <a:lnTo>
                    <a:pt x="735" y="33"/>
                  </a:lnTo>
                  <a:lnTo>
                    <a:pt x="761" y="24"/>
                  </a:lnTo>
                  <a:lnTo>
                    <a:pt x="785" y="18"/>
                  </a:lnTo>
                  <a:lnTo>
                    <a:pt x="809" y="13"/>
                  </a:lnTo>
                  <a:lnTo>
                    <a:pt x="831" y="10"/>
                  </a:lnTo>
                  <a:lnTo>
                    <a:pt x="855" y="9"/>
                  </a:lnTo>
                  <a:lnTo>
                    <a:pt x="879" y="8"/>
                  </a:lnTo>
                  <a:lnTo>
                    <a:pt x="931" y="12"/>
                  </a:lnTo>
                  <a:lnTo>
                    <a:pt x="980" y="23"/>
                  </a:lnTo>
                  <a:lnTo>
                    <a:pt x="1026" y="40"/>
                  </a:lnTo>
                  <a:lnTo>
                    <a:pt x="1070" y="64"/>
                  </a:lnTo>
                  <a:lnTo>
                    <a:pt x="1110" y="94"/>
                  </a:lnTo>
                  <a:lnTo>
                    <a:pt x="1148" y="130"/>
                  </a:lnTo>
                  <a:lnTo>
                    <a:pt x="1180" y="172"/>
                  </a:lnTo>
                  <a:lnTo>
                    <a:pt x="1209" y="218"/>
                  </a:lnTo>
                  <a:lnTo>
                    <a:pt x="1233" y="268"/>
                  </a:lnTo>
                  <a:lnTo>
                    <a:pt x="1252" y="324"/>
                  </a:lnTo>
                  <a:lnTo>
                    <a:pt x="1265" y="383"/>
                  </a:lnTo>
                  <a:lnTo>
                    <a:pt x="1274" y="446"/>
                  </a:lnTo>
                  <a:lnTo>
                    <a:pt x="1278" y="512"/>
                  </a:lnTo>
                  <a:lnTo>
                    <a:pt x="1274" y="578"/>
                  </a:lnTo>
                  <a:lnTo>
                    <a:pt x="1265" y="641"/>
                  </a:lnTo>
                  <a:lnTo>
                    <a:pt x="1252" y="701"/>
                  </a:lnTo>
                  <a:lnTo>
                    <a:pt x="1232" y="756"/>
                  </a:lnTo>
                  <a:lnTo>
                    <a:pt x="1205" y="809"/>
                  </a:lnTo>
                  <a:lnTo>
                    <a:pt x="1175" y="857"/>
                  </a:lnTo>
                  <a:lnTo>
                    <a:pt x="1140" y="901"/>
                  </a:lnTo>
                  <a:lnTo>
                    <a:pt x="1099" y="941"/>
                  </a:lnTo>
                  <a:lnTo>
                    <a:pt x="1054" y="976"/>
                  </a:lnTo>
                  <a:lnTo>
                    <a:pt x="1005" y="1006"/>
                  </a:lnTo>
                  <a:lnTo>
                    <a:pt x="951" y="1031"/>
                  </a:lnTo>
                  <a:lnTo>
                    <a:pt x="894" y="1051"/>
                  </a:lnTo>
                  <a:lnTo>
                    <a:pt x="831" y="1065"/>
                  </a:lnTo>
                  <a:lnTo>
                    <a:pt x="766" y="1074"/>
                  </a:lnTo>
                  <a:lnTo>
                    <a:pt x="696" y="1078"/>
                  </a:lnTo>
                  <a:lnTo>
                    <a:pt x="670" y="1078"/>
                  </a:lnTo>
                  <a:lnTo>
                    <a:pt x="637" y="1076"/>
                  </a:lnTo>
                  <a:lnTo>
                    <a:pt x="601" y="1074"/>
                  </a:lnTo>
                  <a:lnTo>
                    <a:pt x="561" y="1071"/>
                  </a:lnTo>
                  <a:lnTo>
                    <a:pt x="521" y="1068"/>
                  </a:lnTo>
                  <a:lnTo>
                    <a:pt x="521" y="1408"/>
                  </a:lnTo>
                  <a:lnTo>
                    <a:pt x="692" y="1447"/>
                  </a:lnTo>
                  <a:lnTo>
                    <a:pt x="692" y="1544"/>
                  </a:lnTo>
                  <a:lnTo>
                    <a:pt x="18" y="1544"/>
                  </a:lnTo>
                  <a:lnTo>
                    <a:pt x="18" y="1447"/>
                  </a:lnTo>
                  <a:lnTo>
                    <a:pt x="171" y="1408"/>
                  </a:lnTo>
                  <a:lnTo>
                    <a:pt x="171" y="229"/>
                  </a:lnTo>
                  <a:lnTo>
                    <a:pt x="0" y="229"/>
                  </a:lnTo>
                  <a:lnTo>
                    <a:pt x="0" y="128"/>
                  </a:lnTo>
                  <a:lnTo>
                    <a:pt x="413" y="3"/>
                  </a:lnTo>
                  <a:close/>
                  <a:moveTo>
                    <a:pt x="3711" y="0"/>
                  </a:moveTo>
                  <a:lnTo>
                    <a:pt x="3770" y="3"/>
                  </a:lnTo>
                  <a:lnTo>
                    <a:pt x="3825" y="9"/>
                  </a:lnTo>
                  <a:lnTo>
                    <a:pt x="3876" y="20"/>
                  </a:lnTo>
                  <a:lnTo>
                    <a:pt x="3923" y="34"/>
                  </a:lnTo>
                  <a:lnTo>
                    <a:pt x="3965" y="53"/>
                  </a:lnTo>
                  <a:lnTo>
                    <a:pt x="4004" y="75"/>
                  </a:lnTo>
                  <a:lnTo>
                    <a:pt x="4036" y="100"/>
                  </a:lnTo>
                  <a:lnTo>
                    <a:pt x="4064" y="129"/>
                  </a:lnTo>
                  <a:lnTo>
                    <a:pt x="4086" y="160"/>
                  </a:lnTo>
                  <a:lnTo>
                    <a:pt x="4103" y="194"/>
                  </a:lnTo>
                  <a:lnTo>
                    <a:pt x="4113" y="232"/>
                  </a:lnTo>
                  <a:lnTo>
                    <a:pt x="4117" y="271"/>
                  </a:lnTo>
                  <a:lnTo>
                    <a:pt x="4114" y="304"/>
                  </a:lnTo>
                  <a:lnTo>
                    <a:pt x="4105" y="334"/>
                  </a:lnTo>
                  <a:lnTo>
                    <a:pt x="4091" y="362"/>
                  </a:lnTo>
                  <a:lnTo>
                    <a:pt x="4074" y="387"/>
                  </a:lnTo>
                  <a:lnTo>
                    <a:pt x="4051" y="407"/>
                  </a:lnTo>
                  <a:lnTo>
                    <a:pt x="4025" y="423"/>
                  </a:lnTo>
                  <a:lnTo>
                    <a:pt x="3995" y="436"/>
                  </a:lnTo>
                  <a:lnTo>
                    <a:pt x="3961" y="443"/>
                  </a:lnTo>
                  <a:lnTo>
                    <a:pt x="3925" y="446"/>
                  </a:lnTo>
                  <a:lnTo>
                    <a:pt x="3891" y="444"/>
                  </a:lnTo>
                  <a:lnTo>
                    <a:pt x="3859" y="438"/>
                  </a:lnTo>
                  <a:lnTo>
                    <a:pt x="3826" y="428"/>
                  </a:lnTo>
                  <a:lnTo>
                    <a:pt x="3792" y="413"/>
                  </a:lnTo>
                  <a:lnTo>
                    <a:pt x="3757" y="394"/>
                  </a:lnTo>
                  <a:lnTo>
                    <a:pt x="3757" y="114"/>
                  </a:lnTo>
                  <a:lnTo>
                    <a:pt x="3711" y="125"/>
                  </a:lnTo>
                  <a:lnTo>
                    <a:pt x="3668" y="140"/>
                  </a:lnTo>
                  <a:lnTo>
                    <a:pt x="3631" y="162"/>
                  </a:lnTo>
                  <a:lnTo>
                    <a:pt x="3597" y="187"/>
                  </a:lnTo>
                  <a:lnTo>
                    <a:pt x="3568" y="218"/>
                  </a:lnTo>
                  <a:lnTo>
                    <a:pt x="3543" y="253"/>
                  </a:lnTo>
                  <a:lnTo>
                    <a:pt x="3523" y="294"/>
                  </a:lnTo>
                  <a:lnTo>
                    <a:pt x="3508" y="339"/>
                  </a:lnTo>
                  <a:lnTo>
                    <a:pt x="3497" y="391"/>
                  </a:lnTo>
                  <a:lnTo>
                    <a:pt x="3489" y="447"/>
                  </a:lnTo>
                  <a:lnTo>
                    <a:pt x="3487" y="507"/>
                  </a:lnTo>
                  <a:lnTo>
                    <a:pt x="3489" y="565"/>
                  </a:lnTo>
                  <a:lnTo>
                    <a:pt x="3497" y="617"/>
                  </a:lnTo>
                  <a:lnTo>
                    <a:pt x="3509" y="667"/>
                  </a:lnTo>
                  <a:lnTo>
                    <a:pt x="3526" y="712"/>
                  </a:lnTo>
                  <a:lnTo>
                    <a:pt x="3547" y="753"/>
                  </a:lnTo>
                  <a:lnTo>
                    <a:pt x="3571" y="790"/>
                  </a:lnTo>
                  <a:lnTo>
                    <a:pt x="3600" y="821"/>
                  </a:lnTo>
                  <a:lnTo>
                    <a:pt x="3632" y="847"/>
                  </a:lnTo>
                  <a:lnTo>
                    <a:pt x="3668" y="869"/>
                  </a:lnTo>
                  <a:lnTo>
                    <a:pt x="3707" y="885"/>
                  </a:lnTo>
                  <a:lnTo>
                    <a:pt x="3750" y="894"/>
                  </a:lnTo>
                  <a:lnTo>
                    <a:pt x="3795" y="897"/>
                  </a:lnTo>
                  <a:lnTo>
                    <a:pt x="3821" y="896"/>
                  </a:lnTo>
                  <a:lnTo>
                    <a:pt x="3847" y="894"/>
                  </a:lnTo>
                  <a:lnTo>
                    <a:pt x="3874" y="889"/>
                  </a:lnTo>
                  <a:lnTo>
                    <a:pt x="3901" y="881"/>
                  </a:lnTo>
                  <a:lnTo>
                    <a:pt x="3931" y="872"/>
                  </a:lnTo>
                  <a:lnTo>
                    <a:pt x="3964" y="861"/>
                  </a:lnTo>
                  <a:lnTo>
                    <a:pt x="3999" y="846"/>
                  </a:lnTo>
                  <a:lnTo>
                    <a:pt x="4036" y="830"/>
                  </a:lnTo>
                  <a:lnTo>
                    <a:pt x="4079" y="810"/>
                  </a:lnTo>
                  <a:lnTo>
                    <a:pt x="4127" y="787"/>
                  </a:lnTo>
                  <a:lnTo>
                    <a:pt x="4127" y="976"/>
                  </a:lnTo>
                  <a:lnTo>
                    <a:pt x="4069" y="1001"/>
                  </a:lnTo>
                  <a:lnTo>
                    <a:pt x="4016" y="1024"/>
                  </a:lnTo>
                  <a:lnTo>
                    <a:pt x="3966" y="1041"/>
                  </a:lnTo>
                  <a:lnTo>
                    <a:pt x="3919" y="1058"/>
                  </a:lnTo>
                  <a:lnTo>
                    <a:pt x="3874" y="1070"/>
                  </a:lnTo>
                  <a:lnTo>
                    <a:pt x="3830" y="1080"/>
                  </a:lnTo>
                  <a:lnTo>
                    <a:pt x="3786" y="1086"/>
                  </a:lnTo>
                  <a:lnTo>
                    <a:pt x="3742" y="1091"/>
                  </a:lnTo>
                  <a:lnTo>
                    <a:pt x="3697" y="1094"/>
                  </a:lnTo>
                  <a:lnTo>
                    <a:pt x="3651" y="1095"/>
                  </a:lnTo>
                  <a:lnTo>
                    <a:pt x="3588" y="1093"/>
                  </a:lnTo>
                  <a:lnTo>
                    <a:pt x="3530" y="1086"/>
                  </a:lnTo>
                  <a:lnTo>
                    <a:pt x="3476" y="1075"/>
                  </a:lnTo>
                  <a:lnTo>
                    <a:pt x="3426" y="1060"/>
                  </a:lnTo>
                  <a:lnTo>
                    <a:pt x="3378" y="1039"/>
                  </a:lnTo>
                  <a:lnTo>
                    <a:pt x="3334" y="1014"/>
                  </a:lnTo>
                  <a:lnTo>
                    <a:pt x="3294" y="984"/>
                  </a:lnTo>
                  <a:lnTo>
                    <a:pt x="3255" y="947"/>
                  </a:lnTo>
                  <a:lnTo>
                    <a:pt x="3219" y="907"/>
                  </a:lnTo>
                  <a:lnTo>
                    <a:pt x="3188" y="865"/>
                  </a:lnTo>
                  <a:lnTo>
                    <a:pt x="3162" y="820"/>
                  </a:lnTo>
                  <a:lnTo>
                    <a:pt x="3140" y="772"/>
                  </a:lnTo>
                  <a:lnTo>
                    <a:pt x="3124" y="722"/>
                  </a:lnTo>
                  <a:lnTo>
                    <a:pt x="3111" y="670"/>
                  </a:lnTo>
                  <a:lnTo>
                    <a:pt x="3104" y="616"/>
                  </a:lnTo>
                  <a:lnTo>
                    <a:pt x="3101" y="561"/>
                  </a:lnTo>
                  <a:lnTo>
                    <a:pt x="3105" y="494"/>
                  </a:lnTo>
                  <a:lnTo>
                    <a:pt x="3115" y="433"/>
                  </a:lnTo>
                  <a:lnTo>
                    <a:pt x="3130" y="373"/>
                  </a:lnTo>
                  <a:lnTo>
                    <a:pt x="3153" y="318"/>
                  </a:lnTo>
                  <a:lnTo>
                    <a:pt x="3179" y="267"/>
                  </a:lnTo>
                  <a:lnTo>
                    <a:pt x="3213" y="219"/>
                  </a:lnTo>
                  <a:lnTo>
                    <a:pt x="3250" y="175"/>
                  </a:lnTo>
                  <a:lnTo>
                    <a:pt x="3293" y="135"/>
                  </a:lnTo>
                  <a:lnTo>
                    <a:pt x="3341" y="102"/>
                  </a:lnTo>
                  <a:lnTo>
                    <a:pt x="3392" y="72"/>
                  </a:lnTo>
                  <a:lnTo>
                    <a:pt x="3448" y="47"/>
                  </a:lnTo>
                  <a:lnTo>
                    <a:pt x="3508" y="27"/>
                  </a:lnTo>
                  <a:lnTo>
                    <a:pt x="3573" y="12"/>
                  </a:lnTo>
                  <a:lnTo>
                    <a:pt x="3640" y="3"/>
                  </a:lnTo>
                  <a:lnTo>
                    <a:pt x="3711" y="0"/>
                  </a:lnTo>
                  <a:close/>
                  <a:moveTo>
                    <a:pt x="2910" y="0"/>
                  </a:moveTo>
                  <a:lnTo>
                    <a:pt x="2948" y="4"/>
                  </a:lnTo>
                  <a:lnTo>
                    <a:pt x="2983" y="14"/>
                  </a:lnTo>
                  <a:lnTo>
                    <a:pt x="3014" y="30"/>
                  </a:lnTo>
                  <a:lnTo>
                    <a:pt x="3040" y="52"/>
                  </a:lnTo>
                  <a:lnTo>
                    <a:pt x="3063" y="78"/>
                  </a:lnTo>
                  <a:lnTo>
                    <a:pt x="3079" y="109"/>
                  </a:lnTo>
                  <a:lnTo>
                    <a:pt x="3089" y="142"/>
                  </a:lnTo>
                  <a:lnTo>
                    <a:pt x="3093" y="178"/>
                  </a:lnTo>
                  <a:lnTo>
                    <a:pt x="3091" y="203"/>
                  </a:lnTo>
                  <a:lnTo>
                    <a:pt x="3088" y="227"/>
                  </a:lnTo>
                  <a:lnTo>
                    <a:pt x="3081" y="252"/>
                  </a:lnTo>
                  <a:lnTo>
                    <a:pt x="3071" y="277"/>
                  </a:lnTo>
                  <a:lnTo>
                    <a:pt x="3060" y="303"/>
                  </a:lnTo>
                  <a:lnTo>
                    <a:pt x="3044" y="331"/>
                  </a:lnTo>
                  <a:lnTo>
                    <a:pt x="3025" y="361"/>
                  </a:lnTo>
                  <a:lnTo>
                    <a:pt x="3004" y="393"/>
                  </a:lnTo>
                  <a:lnTo>
                    <a:pt x="2978" y="429"/>
                  </a:lnTo>
                  <a:lnTo>
                    <a:pt x="2948" y="468"/>
                  </a:lnTo>
                  <a:lnTo>
                    <a:pt x="2914" y="512"/>
                  </a:lnTo>
                  <a:lnTo>
                    <a:pt x="2876" y="561"/>
                  </a:lnTo>
                  <a:lnTo>
                    <a:pt x="2472" y="1078"/>
                  </a:lnTo>
                  <a:lnTo>
                    <a:pt x="2182" y="1078"/>
                  </a:lnTo>
                  <a:lnTo>
                    <a:pt x="2182" y="424"/>
                  </a:lnTo>
                  <a:lnTo>
                    <a:pt x="1784" y="1078"/>
                  </a:lnTo>
                  <a:lnTo>
                    <a:pt x="1518" y="1078"/>
                  </a:lnTo>
                  <a:lnTo>
                    <a:pt x="1518" y="234"/>
                  </a:lnTo>
                  <a:lnTo>
                    <a:pt x="1313" y="214"/>
                  </a:lnTo>
                  <a:lnTo>
                    <a:pt x="1313" y="118"/>
                  </a:lnTo>
                  <a:lnTo>
                    <a:pt x="1690" y="25"/>
                  </a:lnTo>
                  <a:lnTo>
                    <a:pt x="1832" y="25"/>
                  </a:lnTo>
                  <a:lnTo>
                    <a:pt x="1832" y="713"/>
                  </a:lnTo>
                  <a:lnTo>
                    <a:pt x="2247" y="25"/>
                  </a:lnTo>
                  <a:lnTo>
                    <a:pt x="2497" y="25"/>
                  </a:lnTo>
                  <a:lnTo>
                    <a:pt x="2497" y="822"/>
                  </a:lnTo>
                  <a:lnTo>
                    <a:pt x="2759" y="473"/>
                  </a:lnTo>
                  <a:lnTo>
                    <a:pt x="2759" y="62"/>
                  </a:lnTo>
                  <a:lnTo>
                    <a:pt x="2779" y="44"/>
                  </a:lnTo>
                  <a:lnTo>
                    <a:pt x="2806" y="27"/>
                  </a:lnTo>
                  <a:lnTo>
                    <a:pt x="2837" y="13"/>
                  </a:lnTo>
                  <a:lnTo>
                    <a:pt x="2872" y="4"/>
                  </a:lnTo>
                  <a:lnTo>
                    <a:pt x="29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 dirty="0"/>
            </a:p>
          </p:txBody>
        </p:sp>
      </p:grp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Slide: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 userDrawn="1"/>
        </p:nvGrpSpPr>
        <p:grpSpPr bwMode="gray">
          <a:xfrm>
            <a:off x="1752601" y="1"/>
            <a:ext cx="7391400" cy="6176009"/>
            <a:chOff x="19140488" y="13674"/>
            <a:chExt cx="7443798" cy="6145827"/>
          </a:xfrm>
        </p:grpSpPr>
        <p:sp>
          <p:nvSpPr>
            <p:cNvPr id="28" name="Rectangle 17"/>
            <p:cNvSpPr>
              <a:spLocks noChangeArrowheads="1"/>
            </p:cNvSpPr>
            <p:nvPr/>
          </p:nvSpPr>
          <p:spPr bwMode="gray">
            <a:xfrm>
              <a:off x="19140488" y="4188799"/>
              <a:ext cx="2302206" cy="1970702"/>
            </a:xfrm>
            <a:prstGeom prst="rect">
              <a:avLst/>
            </a:prstGeom>
            <a:solidFill>
              <a:srgbClr val="9A170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29" name="Rectangle 7"/>
            <p:cNvSpPr>
              <a:spLocks noChangeArrowheads="1"/>
            </p:cNvSpPr>
            <p:nvPr/>
          </p:nvSpPr>
          <p:spPr bwMode="gray">
            <a:xfrm>
              <a:off x="25663403" y="4032250"/>
              <a:ext cx="920883" cy="2127250"/>
            </a:xfrm>
            <a:prstGeom prst="rect">
              <a:avLst/>
            </a:prstGeom>
            <a:solidFill>
              <a:srgbClr val="F3BE26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0" name="Rectangle 8"/>
            <p:cNvSpPr>
              <a:spLocks noChangeArrowheads="1"/>
            </p:cNvSpPr>
            <p:nvPr/>
          </p:nvSpPr>
          <p:spPr bwMode="gray">
            <a:xfrm>
              <a:off x="25049482" y="2899477"/>
              <a:ext cx="734694" cy="1289321"/>
            </a:xfrm>
            <a:prstGeom prst="rect">
              <a:avLst/>
            </a:prstGeom>
            <a:solidFill>
              <a:srgbClr val="F3BC87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1" name="Rectangle 9"/>
            <p:cNvSpPr>
              <a:spLocks noChangeArrowheads="1"/>
            </p:cNvSpPr>
            <p:nvPr/>
          </p:nvSpPr>
          <p:spPr bwMode="gray">
            <a:xfrm>
              <a:off x="25049482" y="4032250"/>
              <a:ext cx="734693" cy="2127250"/>
            </a:xfrm>
            <a:prstGeom prst="rect">
              <a:avLst/>
            </a:prstGeom>
            <a:solidFill>
              <a:srgbClr val="E88C14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2" name="Rectangle 11"/>
            <p:cNvSpPr>
              <a:spLocks noChangeArrowheads="1"/>
            </p:cNvSpPr>
            <p:nvPr/>
          </p:nvSpPr>
          <p:spPr bwMode="gray">
            <a:xfrm>
              <a:off x="24665780" y="706365"/>
              <a:ext cx="477045" cy="2263848"/>
            </a:xfrm>
            <a:prstGeom prst="rect">
              <a:avLst/>
            </a:prstGeom>
            <a:solidFill>
              <a:srgbClr val="E669A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33" name="Rectangle 12"/>
            <p:cNvSpPr>
              <a:spLocks noChangeArrowheads="1"/>
            </p:cNvSpPr>
            <p:nvPr/>
          </p:nvSpPr>
          <p:spPr bwMode="gray">
            <a:xfrm>
              <a:off x="24665780" y="2899478"/>
              <a:ext cx="477045" cy="1289321"/>
            </a:xfrm>
            <a:prstGeom prst="rect">
              <a:avLst/>
            </a:prstGeom>
            <a:solidFill>
              <a:srgbClr val="DB4D56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0" name="Rectangle 13"/>
            <p:cNvSpPr>
              <a:spLocks noChangeArrowheads="1"/>
            </p:cNvSpPr>
            <p:nvPr/>
          </p:nvSpPr>
          <p:spPr bwMode="gray">
            <a:xfrm>
              <a:off x="24665780" y="4032250"/>
              <a:ext cx="477045" cy="2127250"/>
            </a:xfrm>
            <a:prstGeom prst="rect">
              <a:avLst/>
            </a:prstGeom>
            <a:solidFill>
              <a:srgbClr val="D13A0D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1" name="Rectangle 14"/>
            <p:cNvSpPr>
              <a:spLocks noChangeArrowheads="1"/>
            </p:cNvSpPr>
            <p:nvPr/>
          </p:nvSpPr>
          <p:spPr bwMode="gray">
            <a:xfrm>
              <a:off x="19140488" y="669925"/>
              <a:ext cx="5662612" cy="2300288"/>
            </a:xfrm>
            <a:prstGeom prst="rect">
              <a:avLst/>
            </a:prstGeom>
            <a:solidFill>
              <a:srgbClr val="D7402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2" name="Rectangle 15"/>
            <p:cNvSpPr>
              <a:spLocks noChangeArrowheads="1"/>
            </p:cNvSpPr>
            <p:nvPr/>
          </p:nvSpPr>
          <p:spPr bwMode="gray">
            <a:xfrm>
              <a:off x="19140488" y="2899478"/>
              <a:ext cx="5662612" cy="1289321"/>
            </a:xfrm>
            <a:prstGeom prst="rect">
              <a:avLst/>
            </a:prstGeom>
            <a:solidFill>
              <a:srgbClr val="CD2F1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3" name="Freeform 16"/>
            <p:cNvSpPr>
              <a:spLocks/>
            </p:cNvSpPr>
            <p:nvPr/>
          </p:nvSpPr>
          <p:spPr bwMode="gray">
            <a:xfrm>
              <a:off x="19140488" y="4032250"/>
              <a:ext cx="5662612" cy="21272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67" y="0"/>
                </a:cxn>
                <a:cxn ang="0">
                  <a:pos x="3567" y="1340"/>
                </a:cxn>
                <a:cxn ang="0">
                  <a:pos x="1372" y="1340"/>
                </a:cxn>
                <a:cxn ang="0">
                  <a:pos x="1372" y="181"/>
                </a:cxn>
                <a:cxn ang="0">
                  <a:pos x="0" y="181"/>
                </a:cxn>
                <a:cxn ang="0">
                  <a:pos x="0" y="0"/>
                </a:cxn>
              </a:cxnLst>
              <a:rect l="0" t="0" r="r" b="b"/>
              <a:pathLst>
                <a:path w="3567" h="1340">
                  <a:moveTo>
                    <a:pt x="0" y="0"/>
                  </a:moveTo>
                  <a:lnTo>
                    <a:pt x="3567" y="0"/>
                  </a:lnTo>
                  <a:lnTo>
                    <a:pt x="3567" y="1340"/>
                  </a:lnTo>
                  <a:lnTo>
                    <a:pt x="1372" y="1340"/>
                  </a:lnTo>
                  <a:lnTo>
                    <a:pt x="1372" y="181"/>
                  </a:lnTo>
                  <a:lnTo>
                    <a:pt x="0" y="1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42303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4" name="Rectangle 10"/>
            <p:cNvSpPr>
              <a:spLocks noChangeArrowheads="1"/>
            </p:cNvSpPr>
            <p:nvPr/>
          </p:nvSpPr>
          <p:spPr bwMode="gray">
            <a:xfrm>
              <a:off x="19140488" y="13674"/>
              <a:ext cx="5662612" cy="692692"/>
            </a:xfrm>
            <a:prstGeom prst="rect">
              <a:avLst/>
            </a:prstGeom>
            <a:solidFill>
              <a:srgbClr val="EE9C34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54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895475" y="838200"/>
            <a:ext cx="5343525" cy="9144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 b="1" i="1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Click to add the presentation’s main title</a:t>
            </a:r>
            <a:endParaRPr lang="en-GB" noProof="0" dirty="0"/>
          </a:p>
        </p:txBody>
      </p:sp>
      <p:sp>
        <p:nvSpPr>
          <p:cNvPr id="55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1895475" y="1828799"/>
            <a:ext cx="5343525" cy="914401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2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457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914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3716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5pPr>
            <a:lvl6pPr marL="18288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6pPr>
            <a:lvl7pPr marL="22860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2743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8pPr>
            <a:lvl9pPr marL="3200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dirty="0" smtClean="0"/>
              <a:t>Subtitle and date (move higher if title is only one line)</a:t>
            </a:r>
          </a:p>
        </p:txBody>
      </p:sp>
      <p:sp>
        <p:nvSpPr>
          <p:cNvPr id="56" name="Text Placeholder 31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1895475" y="374904"/>
            <a:ext cx="4105656" cy="146304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noProof="0" smtClean="0"/>
              <a:t>www.pwc.com</a:t>
            </a:r>
            <a:endParaRPr lang="en-GB" noProof="0"/>
          </a:p>
        </p:txBody>
      </p:sp>
      <p:sp>
        <p:nvSpPr>
          <p:cNvPr id="17" name="Picture Placeholder 76"/>
          <p:cNvSpPr>
            <a:spLocks noGrp="1"/>
          </p:cNvSpPr>
          <p:nvPr>
            <p:ph type="pic" sz="quarter" idx="13"/>
          </p:nvPr>
        </p:nvSpPr>
        <p:spPr>
          <a:xfrm>
            <a:off x="1752600" y="2899977"/>
            <a:ext cx="6324600" cy="3272223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 noProof="0" dirty="0" smtClean="0"/>
              <a:t>Click icon to add picture</a:t>
            </a:r>
            <a:endParaRPr lang="en-GB" noProof="0" dirty="0"/>
          </a:p>
        </p:txBody>
      </p:sp>
      <p:grpSp>
        <p:nvGrpSpPr>
          <p:cNvPr id="18" name="Group 32"/>
          <p:cNvGrpSpPr/>
          <p:nvPr userDrawn="1"/>
        </p:nvGrpSpPr>
        <p:grpSpPr>
          <a:xfrm>
            <a:off x="968592" y="6170991"/>
            <a:ext cx="914400" cy="533479"/>
            <a:chOff x="518032" y="978681"/>
            <a:chExt cx="4572000" cy="2667393"/>
          </a:xfrm>
        </p:grpSpPr>
        <p:sp>
          <p:nvSpPr>
            <p:cNvPr id="19" name="Rectangle 37"/>
            <p:cNvSpPr>
              <a:spLocks noChangeArrowheads="1"/>
            </p:cNvSpPr>
            <p:nvPr userDrawn="1"/>
          </p:nvSpPr>
          <p:spPr bwMode="black">
            <a:xfrm>
              <a:off x="3295650" y="978681"/>
              <a:ext cx="1143000" cy="263229"/>
            </a:xfrm>
            <a:prstGeom prst="rect">
              <a:avLst/>
            </a:prstGeom>
            <a:solidFill>
              <a:srgbClr val="A10000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 dirty="0"/>
            </a:p>
          </p:txBody>
        </p:sp>
        <p:sp>
          <p:nvSpPr>
            <p:cNvPr id="21" name="Freeform 7"/>
            <p:cNvSpPr>
              <a:spLocks noEditPoints="1"/>
            </p:cNvSpPr>
            <p:nvPr userDrawn="1"/>
          </p:nvSpPr>
          <p:spPr bwMode="black">
            <a:xfrm>
              <a:off x="518032" y="1922794"/>
              <a:ext cx="4572000" cy="1723280"/>
            </a:xfrm>
            <a:custGeom>
              <a:avLst/>
              <a:gdLst/>
              <a:ahLst/>
              <a:cxnLst>
                <a:cxn ang="0">
                  <a:pos x="581" y="233"/>
                </a:cxn>
                <a:cxn ang="0">
                  <a:pos x="538" y="949"/>
                </a:cxn>
                <a:cxn ang="0">
                  <a:pos x="630" y="946"/>
                </a:cxn>
                <a:cxn ang="0">
                  <a:pos x="793" y="880"/>
                </a:cxn>
                <a:cxn ang="0">
                  <a:pos x="886" y="728"/>
                </a:cxn>
                <a:cxn ang="0">
                  <a:pos x="905" y="505"/>
                </a:cxn>
                <a:cxn ang="0">
                  <a:pos x="850" y="329"/>
                </a:cxn>
                <a:cxn ang="0">
                  <a:pos x="727" y="241"/>
                </a:cxn>
                <a:cxn ang="0">
                  <a:pos x="521" y="3"/>
                </a:cxn>
                <a:cxn ang="0">
                  <a:pos x="643" y="74"/>
                </a:cxn>
                <a:cxn ang="0">
                  <a:pos x="761" y="24"/>
                </a:cxn>
                <a:cxn ang="0">
                  <a:pos x="855" y="9"/>
                </a:cxn>
                <a:cxn ang="0">
                  <a:pos x="1026" y="40"/>
                </a:cxn>
                <a:cxn ang="0">
                  <a:pos x="1180" y="172"/>
                </a:cxn>
                <a:cxn ang="0">
                  <a:pos x="1265" y="383"/>
                </a:cxn>
                <a:cxn ang="0">
                  <a:pos x="1265" y="641"/>
                </a:cxn>
                <a:cxn ang="0">
                  <a:pos x="1175" y="857"/>
                </a:cxn>
                <a:cxn ang="0">
                  <a:pos x="1005" y="1006"/>
                </a:cxn>
                <a:cxn ang="0">
                  <a:pos x="766" y="1074"/>
                </a:cxn>
                <a:cxn ang="0">
                  <a:pos x="601" y="1074"/>
                </a:cxn>
                <a:cxn ang="0">
                  <a:pos x="692" y="1447"/>
                </a:cxn>
                <a:cxn ang="0">
                  <a:pos x="171" y="1408"/>
                </a:cxn>
                <a:cxn ang="0">
                  <a:pos x="413" y="3"/>
                </a:cxn>
                <a:cxn ang="0">
                  <a:pos x="3876" y="20"/>
                </a:cxn>
                <a:cxn ang="0">
                  <a:pos x="4036" y="100"/>
                </a:cxn>
                <a:cxn ang="0">
                  <a:pos x="4113" y="232"/>
                </a:cxn>
                <a:cxn ang="0">
                  <a:pos x="4091" y="362"/>
                </a:cxn>
                <a:cxn ang="0">
                  <a:pos x="3995" y="436"/>
                </a:cxn>
                <a:cxn ang="0">
                  <a:pos x="3859" y="438"/>
                </a:cxn>
                <a:cxn ang="0">
                  <a:pos x="3757" y="114"/>
                </a:cxn>
                <a:cxn ang="0">
                  <a:pos x="3597" y="187"/>
                </a:cxn>
                <a:cxn ang="0">
                  <a:pos x="3508" y="339"/>
                </a:cxn>
                <a:cxn ang="0">
                  <a:pos x="3489" y="565"/>
                </a:cxn>
                <a:cxn ang="0">
                  <a:pos x="3547" y="753"/>
                </a:cxn>
                <a:cxn ang="0">
                  <a:pos x="3668" y="869"/>
                </a:cxn>
                <a:cxn ang="0">
                  <a:pos x="3821" y="896"/>
                </a:cxn>
                <a:cxn ang="0">
                  <a:pos x="3931" y="872"/>
                </a:cxn>
                <a:cxn ang="0">
                  <a:pos x="4079" y="810"/>
                </a:cxn>
                <a:cxn ang="0">
                  <a:pos x="4016" y="1024"/>
                </a:cxn>
                <a:cxn ang="0">
                  <a:pos x="3830" y="1080"/>
                </a:cxn>
                <a:cxn ang="0">
                  <a:pos x="3651" y="1095"/>
                </a:cxn>
                <a:cxn ang="0">
                  <a:pos x="3426" y="1060"/>
                </a:cxn>
                <a:cxn ang="0">
                  <a:pos x="3255" y="947"/>
                </a:cxn>
                <a:cxn ang="0">
                  <a:pos x="3140" y="772"/>
                </a:cxn>
                <a:cxn ang="0">
                  <a:pos x="3101" y="561"/>
                </a:cxn>
                <a:cxn ang="0">
                  <a:pos x="3153" y="318"/>
                </a:cxn>
                <a:cxn ang="0">
                  <a:pos x="3293" y="135"/>
                </a:cxn>
                <a:cxn ang="0">
                  <a:pos x="3508" y="27"/>
                </a:cxn>
                <a:cxn ang="0">
                  <a:pos x="2910" y="0"/>
                </a:cxn>
                <a:cxn ang="0">
                  <a:pos x="3040" y="52"/>
                </a:cxn>
                <a:cxn ang="0">
                  <a:pos x="3093" y="178"/>
                </a:cxn>
                <a:cxn ang="0">
                  <a:pos x="3071" y="277"/>
                </a:cxn>
                <a:cxn ang="0">
                  <a:pos x="3004" y="393"/>
                </a:cxn>
                <a:cxn ang="0">
                  <a:pos x="2876" y="561"/>
                </a:cxn>
                <a:cxn ang="0">
                  <a:pos x="1784" y="1078"/>
                </a:cxn>
                <a:cxn ang="0">
                  <a:pos x="1313" y="118"/>
                </a:cxn>
                <a:cxn ang="0">
                  <a:pos x="2247" y="25"/>
                </a:cxn>
                <a:cxn ang="0">
                  <a:pos x="2759" y="62"/>
                </a:cxn>
                <a:cxn ang="0">
                  <a:pos x="2872" y="4"/>
                </a:cxn>
              </a:cxnLst>
              <a:rect l="0" t="0" r="r" b="b"/>
              <a:pathLst>
                <a:path w="4127" h="1544">
                  <a:moveTo>
                    <a:pt x="640" y="229"/>
                  </a:moveTo>
                  <a:lnTo>
                    <a:pt x="622" y="229"/>
                  </a:lnTo>
                  <a:lnTo>
                    <a:pt x="603" y="230"/>
                  </a:lnTo>
                  <a:lnTo>
                    <a:pt x="581" y="233"/>
                  </a:lnTo>
                  <a:lnTo>
                    <a:pt x="553" y="235"/>
                  </a:lnTo>
                  <a:lnTo>
                    <a:pt x="521" y="241"/>
                  </a:lnTo>
                  <a:lnTo>
                    <a:pt x="521" y="947"/>
                  </a:lnTo>
                  <a:lnTo>
                    <a:pt x="538" y="949"/>
                  </a:lnTo>
                  <a:lnTo>
                    <a:pt x="553" y="949"/>
                  </a:lnTo>
                  <a:lnTo>
                    <a:pt x="566" y="949"/>
                  </a:lnTo>
                  <a:lnTo>
                    <a:pt x="578" y="949"/>
                  </a:lnTo>
                  <a:lnTo>
                    <a:pt x="630" y="946"/>
                  </a:lnTo>
                  <a:lnTo>
                    <a:pt x="677" y="937"/>
                  </a:lnTo>
                  <a:lnTo>
                    <a:pt x="720" y="924"/>
                  </a:lnTo>
                  <a:lnTo>
                    <a:pt x="758" y="905"/>
                  </a:lnTo>
                  <a:lnTo>
                    <a:pt x="793" y="880"/>
                  </a:lnTo>
                  <a:lnTo>
                    <a:pt x="824" y="850"/>
                  </a:lnTo>
                  <a:lnTo>
                    <a:pt x="849" y="815"/>
                  </a:lnTo>
                  <a:lnTo>
                    <a:pt x="870" y="775"/>
                  </a:lnTo>
                  <a:lnTo>
                    <a:pt x="886" y="728"/>
                  </a:lnTo>
                  <a:lnTo>
                    <a:pt x="897" y="678"/>
                  </a:lnTo>
                  <a:lnTo>
                    <a:pt x="905" y="622"/>
                  </a:lnTo>
                  <a:lnTo>
                    <a:pt x="907" y="561"/>
                  </a:lnTo>
                  <a:lnTo>
                    <a:pt x="905" y="505"/>
                  </a:lnTo>
                  <a:lnTo>
                    <a:pt x="897" y="452"/>
                  </a:lnTo>
                  <a:lnTo>
                    <a:pt x="886" y="407"/>
                  </a:lnTo>
                  <a:lnTo>
                    <a:pt x="870" y="366"/>
                  </a:lnTo>
                  <a:lnTo>
                    <a:pt x="850" y="329"/>
                  </a:lnTo>
                  <a:lnTo>
                    <a:pt x="826" y="299"/>
                  </a:lnTo>
                  <a:lnTo>
                    <a:pt x="797" y="274"/>
                  </a:lnTo>
                  <a:lnTo>
                    <a:pt x="763" y="254"/>
                  </a:lnTo>
                  <a:lnTo>
                    <a:pt x="727" y="241"/>
                  </a:lnTo>
                  <a:lnTo>
                    <a:pt x="686" y="232"/>
                  </a:lnTo>
                  <a:lnTo>
                    <a:pt x="640" y="229"/>
                  </a:lnTo>
                  <a:close/>
                  <a:moveTo>
                    <a:pt x="413" y="3"/>
                  </a:moveTo>
                  <a:lnTo>
                    <a:pt x="521" y="3"/>
                  </a:lnTo>
                  <a:lnTo>
                    <a:pt x="521" y="143"/>
                  </a:lnTo>
                  <a:lnTo>
                    <a:pt x="566" y="117"/>
                  </a:lnTo>
                  <a:lnTo>
                    <a:pt x="607" y="93"/>
                  </a:lnTo>
                  <a:lnTo>
                    <a:pt x="643" y="74"/>
                  </a:lnTo>
                  <a:lnTo>
                    <a:pt x="677" y="57"/>
                  </a:lnTo>
                  <a:lnTo>
                    <a:pt x="707" y="44"/>
                  </a:lnTo>
                  <a:lnTo>
                    <a:pt x="735" y="33"/>
                  </a:lnTo>
                  <a:lnTo>
                    <a:pt x="761" y="24"/>
                  </a:lnTo>
                  <a:lnTo>
                    <a:pt x="785" y="18"/>
                  </a:lnTo>
                  <a:lnTo>
                    <a:pt x="809" y="13"/>
                  </a:lnTo>
                  <a:lnTo>
                    <a:pt x="831" y="10"/>
                  </a:lnTo>
                  <a:lnTo>
                    <a:pt x="855" y="9"/>
                  </a:lnTo>
                  <a:lnTo>
                    <a:pt x="879" y="8"/>
                  </a:lnTo>
                  <a:lnTo>
                    <a:pt x="931" y="12"/>
                  </a:lnTo>
                  <a:lnTo>
                    <a:pt x="980" y="23"/>
                  </a:lnTo>
                  <a:lnTo>
                    <a:pt x="1026" y="40"/>
                  </a:lnTo>
                  <a:lnTo>
                    <a:pt x="1070" y="64"/>
                  </a:lnTo>
                  <a:lnTo>
                    <a:pt x="1110" y="94"/>
                  </a:lnTo>
                  <a:lnTo>
                    <a:pt x="1148" y="130"/>
                  </a:lnTo>
                  <a:lnTo>
                    <a:pt x="1180" y="172"/>
                  </a:lnTo>
                  <a:lnTo>
                    <a:pt x="1209" y="218"/>
                  </a:lnTo>
                  <a:lnTo>
                    <a:pt x="1233" y="268"/>
                  </a:lnTo>
                  <a:lnTo>
                    <a:pt x="1252" y="324"/>
                  </a:lnTo>
                  <a:lnTo>
                    <a:pt x="1265" y="383"/>
                  </a:lnTo>
                  <a:lnTo>
                    <a:pt x="1274" y="446"/>
                  </a:lnTo>
                  <a:lnTo>
                    <a:pt x="1278" y="512"/>
                  </a:lnTo>
                  <a:lnTo>
                    <a:pt x="1274" y="578"/>
                  </a:lnTo>
                  <a:lnTo>
                    <a:pt x="1265" y="641"/>
                  </a:lnTo>
                  <a:lnTo>
                    <a:pt x="1252" y="701"/>
                  </a:lnTo>
                  <a:lnTo>
                    <a:pt x="1232" y="756"/>
                  </a:lnTo>
                  <a:lnTo>
                    <a:pt x="1205" y="809"/>
                  </a:lnTo>
                  <a:lnTo>
                    <a:pt x="1175" y="857"/>
                  </a:lnTo>
                  <a:lnTo>
                    <a:pt x="1140" y="901"/>
                  </a:lnTo>
                  <a:lnTo>
                    <a:pt x="1099" y="941"/>
                  </a:lnTo>
                  <a:lnTo>
                    <a:pt x="1054" y="976"/>
                  </a:lnTo>
                  <a:lnTo>
                    <a:pt x="1005" y="1006"/>
                  </a:lnTo>
                  <a:lnTo>
                    <a:pt x="951" y="1031"/>
                  </a:lnTo>
                  <a:lnTo>
                    <a:pt x="894" y="1051"/>
                  </a:lnTo>
                  <a:lnTo>
                    <a:pt x="831" y="1065"/>
                  </a:lnTo>
                  <a:lnTo>
                    <a:pt x="766" y="1074"/>
                  </a:lnTo>
                  <a:lnTo>
                    <a:pt x="696" y="1078"/>
                  </a:lnTo>
                  <a:lnTo>
                    <a:pt x="670" y="1078"/>
                  </a:lnTo>
                  <a:lnTo>
                    <a:pt x="637" y="1076"/>
                  </a:lnTo>
                  <a:lnTo>
                    <a:pt x="601" y="1074"/>
                  </a:lnTo>
                  <a:lnTo>
                    <a:pt x="561" y="1071"/>
                  </a:lnTo>
                  <a:lnTo>
                    <a:pt x="521" y="1068"/>
                  </a:lnTo>
                  <a:lnTo>
                    <a:pt x="521" y="1408"/>
                  </a:lnTo>
                  <a:lnTo>
                    <a:pt x="692" y="1447"/>
                  </a:lnTo>
                  <a:lnTo>
                    <a:pt x="692" y="1544"/>
                  </a:lnTo>
                  <a:lnTo>
                    <a:pt x="18" y="1544"/>
                  </a:lnTo>
                  <a:lnTo>
                    <a:pt x="18" y="1447"/>
                  </a:lnTo>
                  <a:lnTo>
                    <a:pt x="171" y="1408"/>
                  </a:lnTo>
                  <a:lnTo>
                    <a:pt x="171" y="229"/>
                  </a:lnTo>
                  <a:lnTo>
                    <a:pt x="0" y="229"/>
                  </a:lnTo>
                  <a:lnTo>
                    <a:pt x="0" y="128"/>
                  </a:lnTo>
                  <a:lnTo>
                    <a:pt x="413" y="3"/>
                  </a:lnTo>
                  <a:close/>
                  <a:moveTo>
                    <a:pt x="3711" y="0"/>
                  </a:moveTo>
                  <a:lnTo>
                    <a:pt x="3770" y="3"/>
                  </a:lnTo>
                  <a:lnTo>
                    <a:pt x="3825" y="9"/>
                  </a:lnTo>
                  <a:lnTo>
                    <a:pt x="3876" y="20"/>
                  </a:lnTo>
                  <a:lnTo>
                    <a:pt x="3923" y="34"/>
                  </a:lnTo>
                  <a:lnTo>
                    <a:pt x="3965" y="53"/>
                  </a:lnTo>
                  <a:lnTo>
                    <a:pt x="4004" y="75"/>
                  </a:lnTo>
                  <a:lnTo>
                    <a:pt x="4036" y="100"/>
                  </a:lnTo>
                  <a:lnTo>
                    <a:pt x="4064" y="129"/>
                  </a:lnTo>
                  <a:lnTo>
                    <a:pt x="4086" y="160"/>
                  </a:lnTo>
                  <a:lnTo>
                    <a:pt x="4103" y="194"/>
                  </a:lnTo>
                  <a:lnTo>
                    <a:pt x="4113" y="232"/>
                  </a:lnTo>
                  <a:lnTo>
                    <a:pt x="4117" y="271"/>
                  </a:lnTo>
                  <a:lnTo>
                    <a:pt x="4114" y="304"/>
                  </a:lnTo>
                  <a:lnTo>
                    <a:pt x="4105" y="334"/>
                  </a:lnTo>
                  <a:lnTo>
                    <a:pt x="4091" y="362"/>
                  </a:lnTo>
                  <a:lnTo>
                    <a:pt x="4074" y="387"/>
                  </a:lnTo>
                  <a:lnTo>
                    <a:pt x="4051" y="407"/>
                  </a:lnTo>
                  <a:lnTo>
                    <a:pt x="4025" y="423"/>
                  </a:lnTo>
                  <a:lnTo>
                    <a:pt x="3995" y="436"/>
                  </a:lnTo>
                  <a:lnTo>
                    <a:pt x="3961" y="443"/>
                  </a:lnTo>
                  <a:lnTo>
                    <a:pt x="3925" y="446"/>
                  </a:lnTo>
                  <a:lnTo>
                    <a:pt x="3891" y="444"/>
                  </a:lnTo>
                  <a:lnTo>
                    <a:pt x="3859" y="438"/>
                  </a:lnTo>
                  <a:lnTo>
                    <a:pt x="3826" y="428"/>
                  </a:lnTo>
                  <a:lnTo>
                    <a:pt x="3792" y="413"/>
                  </a:lnTo>
                  <a:lnTo>
                    <a:pt x="3757" y="394"/>
                  </a:lnTo>
                  <a:lnTo>
                    <a:pt x="3757" y="114"/>
                  </a:lnTo>
                  <a:lnTo>
                    <a:pt x="3711" y="125"/>
                  </a:lnTo>
                  <a:lnTo>
                    <a:pt x="3668" y="140"/>
                  </a:lnTo>
                  <a:lnTo>
                    <a:pt x="3631" y="162"/>
                  </a:lnTo>
                  <a:lnTo>
                    <a:pt x="3597" y="187"/>
                  </a:lnTo>
                  <a:lnTo>
                    <a:pt x="3568" y="218"/>
                  </a:lnTo>
                  <a:lnTo>
                    <a:pt x="3543" y="253"/>
                  </a:lnTo>
                  <a:lnTo>
                    <a:pt x="3523" y="294"/>
                  </a:lnTo>
                  <a:lnTo>
                    <a:pt x="3508" y="339"/>
                  </a:lnTo>
                  <a:lnTo>
                    <a:pt x="3497" y="391"/>
                  </a:lnTo>
                  <a:lnTo>
                    <a:pt x="3489" y="447"/>
                  </a:lnTo>
                  <a:lnTo>
                    <a:pt x="3487" y="507"/>
                  </a:lnTo>
                  <a:lnTo>
                    <a:pt x="3489" y="565"/>
                  </a:lnTo>
                  <a:lnTo>
                    <a:pt x="3497" y="617"/>
                  </a:lnTo>
                  <a:lnTo>
                    <a:pt x="3509" y="667"/>
                  </a:lnTo>
                  <a:lnTo>
                    <a:pt x="3526" y="712"/>
                  </a:lnTo>
                  <a:lnTo>
                    <a:pt x="3547" y="753"/>
                  </a:lnTo>
                  <a:lnTo>
                    <a:pt x="3571" y="790"/>
                  </a:lnTo>
                  <a:lnTo>
                    <a:pt x="3600" y="821"/>
                  </a:lnTo>
                  <a:lnTo>
                    <a:pt x="3632" y="847"/>
                  </a:lnTo>
                  <a:lnTo>
                    <a:pt x="3668" y="869"/>
                  </a:lnTo>
                  <a:lnTo>
                    <a:pt x="3707" y="885"/>
                  </a:lnTo>
                  <a:lnTo>
                    <a:pt x="3750" y="894"/>
                  </a:lnTo>
                  <a:lnTo>
                    <a:pt x="3795" y="897"/>
                  </a:lnTo>
                  <a:lnTo>
                    <a:pt x="3821" y="896"/>
                  </a:lnTo>
                  <a:lnTo>
                    <a:pt x="3847" y="894"/>
                  </a:lnTo>
                  <a:lnTo>
                    <a:pt x="3874" y="889"/>
                  </a:lnTo>
                  <a:lnTo>
                    <a:pt x="3901" y="881"/>
                  </a:lnTo>
                  <a:lnTo>
                    <a:pt x="3931" y="872"/>
                  </a:lnTo>
                  <a:lnTo>
                    <a:pt x="3964" y="861"/>
                  </a:lnTo>
                  <a:lnTo>
                    <a:pt x="3999" y="846"/>
                  </a:lnTo>
                  <a:lnTo>
                    <a:pt x="4036" y="830"/>
                  </a:lnTo>
                  <a:lnTo>
                    <a:pt x="4079" y="810"/>
                  </a:lnTo>
                  <a:lnTo>
                    <a:pt x="4127" y="787"/>
                  </a:lnTo>
                  <a:lnTo>
                    <a:pt x="4127" y="976"/>
                  </a:lnTo>
                  <a:lnTo>
                    <a:pt x="4069" y="1001"/>
                  </a:lnTo>
                  <a:lnTo>
                    <a:pt x="4016" y="1024"/>
                  </a:lnTo>
                  <a:lnTo>
                    <a:pt x="3966" y="1041"/>
                  </a:lnTo>
                  <a:lnTo>
                    <a:pt x="3919" y="1058"/>
                  </a:lnTo>
                  <a:lnTo>
                    <a:pt x="3874" y="1070"/>
                  </a:lnTo>
                  <a:lnTo>
                    <a:pt x="3830" y="1080"/>
                  </a:lnTo>
                  <a:lnTo>
                    <a:pt x="3786" y="1086"/>
                  </a:lnTo>
                  <a:lnTo>
                    <a:pt x="3742" y="1091"/>
                  </a:lnTo>
                  <a:lnTo>
                    <a:pt x="3697" y="1094"/>
                  </a:lnTo>
                  <a:lnTo>
                    <a:pt x="3651" y="1095"/>
                  </a:lnTo>
                  <a:lnTo>
                    <a:pt x="3588" y="1093"/>
                  </a:lnTo>
                  <a:lnTo>
                    <a:pt x="3530" y="1086"/>
                  </a:lnTo>
                  <a:lnTo>
                    <a:pt x="3476" y="1075"/>
                  </a:lnTo>
                  <a:lnTo>
                    <a:pt x="3426" y="1060"/>
                  </a:lnTo>
                  <a:lnTo>
                    <a:pt x="3378" y="1039"/>
                  </a:lnTo>
                  <a:lnTo>
                    <a:pt x="3334" y="1014"/>
                  </a:lnTo>
                  <a:lnTo>
                    <a:pt x="3294" y="984"/>
                  </a:lnTo>
                  <a:lnTo>
                    <a:pt x="3255" y="947"/>
                  </a:lnTo>
                  <a:lnTo>
                    <a:pt x="3219" y="907"/>
                  </a:lnTo>
                  <a:lnTo>
                    <a:pt x="3188" y="865"/>
                  </a:lnTo>
                  <a:lnTo>
                    <a:pt x="3162" y="820"/>
                  </a:lnTo>
                  <a:lnTo>
                    <a:pt x="3140" y="772"/>
                  </a:lnTo>
                  <a:lnTo>
                    <a:pt x="3124" y="722"/>
                  </a:lnTo>
                  <a:lnTo>
                    <a:pt x="3111" y="670"/>
                  </a:lnTo>
                  <a:lnTo>
                    <a:pt x="3104" y="616"/>
                  </a:lnTo>
                  <a:lnTo>
                    <a:pt x="3101" y="561"/>
                  </a:lnTo>
                  <a:lnTo>
                    <a:pt x="3105" y="494"/>
                  </a:lnTo>
                  <a:lnTo>
                    <a:pt x="3115" y="433"/>
                  </a:lnTo>
                  <a:lnTo>
                    <a:pt x="3130" y="373"/>
                  </a:lnTo>
                  <a:lnTo>
                    <a:pt x="3153" y="318"/>
                  </a:lnTo>
                  <a:lnTo>
                    <a:pt x="3179" y="267"/>
                  </a:lnTo>
                  <a:lnTo>
                    <a:pt x="3213" y="219"/>
                  </a:lnTo>
                  <a:lnTo>
                    <a:pt x="3250" y="175"/>
                  </a:lnTo>
                  <a:lnTo>
                    <a:pt x="3293" y="135"/>
                  </a:lnTo>
                  <a:lnTo>
                    <a:pt x="3341" y="102"/>
                  </a:lnTo>
                  <a:lnTo>
                    <a:pt x="3392" y="72"/>
                  </a:lnTo>
                  <a:lnTo>
                    <a:pt x="3448" y="47"/>
                  </a:lnTo>
                  <a:lnTo>
                    <a:pt x="3508" y="27"/>
                  </a:lnTo>
                  <a:lnTo>
                    <a:pt x="3573" y="12"/>
                  </a:lnTo>
                  <a:lnTo>
                    <a:pt x="3640" y="3"/>
                  </a:lnTo>
                  <a:lnTo>
                    <a:pt x="3711" y="0"/>
                  </a:lnTo>
                  <a:close/>
                  <a:moveTo>
                    <a:pt x="2910" y="0"/>
                  </a:moveTo>
                  <a:lnTo>
                    <a:pt x="2948" y="4"/>
                  </a:lnTo>
                  <a:lnTo>
                    <a:pt x="2983" y="14"/>
                  </a:lnTo>
                  <a:lnTo>
                    <a:pt x="3014" y="30"/>
                  </a:lnTo>
                  <a:lnTo>
                    <a:pt x="3040" y="52"/>
                  </a:lnTo>
                  <a:lnTo>
                    <a:pt x="3063" y="78"/>
                  </a:lnTo>
                  <a:lnTo>
                    <a:pt x="3079" y="109"/>
                  </a:lnTo>
                  <a:lnTo>
                    <a:pt x="3089" y="142"/>
                  </a:lnTo>
                  <a:lnTo>
                    <a:pt x="3093" y="178"/>
                  </a:lnTo>
                  <a:lnTo>
                    <a:pt x="3091" y="203"/>
                  </a:lnTo>
                  <a:lnTo>
                    <a:pt x="3088" y="227"/>
                  </a:lnTo>
                  <a:lnTo>
                    <a:pt x="3081" y="252"/>
                  </a:lnTo>
                  <a:lnTo>
                    <a:pt x="3071" y="277"/>
                  </a:lnTo>
                  <a:lnTo>
                    <a:pt x="3060" y="303"/>
                  </a:lnTo>
                  <a:lnTo>
                    <a:pt x="3044" y="331"/>
                  </a:lnTo>
                  <a:lnTo>
                    <a:pt x="3025" y="361"/>
                  </a:lnTo>
                  <a:lnTo>
                    <a:pt x="3004" y="393"/>
                  </a:lnTo>
                  <a:lnTo>
                    <a:pt x="2978" y="429"/>
                  </a:lnTo>
                  <a:lnTo>
                    <a:pt x="2948" y="468"/>
                  </a:lnTo>
                  <a:lnTo>
                    <a:pt x="2914" y="512"/>
                  </a:lnTo>
                  <a:lnTo>
                    <a:pt x="2876" y="561"/>
                  </a:lnTo>
                  <a:lnTo>
                    <a:pt x="2472" y="1078"/>
                  </a:lnTo>
                  <a:lnTo>
                    <a:pt x="2182" y="1078"/>
                  </a:lnTo>
                  <a:lnTo>
                    <a:pt x="2182" y="424"/>
                  </a:lnTo>
                  <a:lnTo>
                    <a:pt x="1784" y="1078"/>
                  </a:lnTo>
                  <a:lnTo>
                    <a:pt x="1518" y="1078"/>
                  </a:lnTo>
                  <a:lnTo>
                    <a:pt x="1518" y="234"/>
                  </a:lnTo>
                  <a:lnTo>
                    <a:pt x="1313" y="214"/>
                  </a:lnTo>
                  <a:lnTo>
                    <a:pt x="1313" y="118"/>
                  </a:lnTo>
                  <a:lnTo>
                    <a:pt x="1690" y="25"/>
                  </a:lnTo>
                  <a:lnTo>
                    <a:pt x="1832" y="25"/>
                  </a:lnTo>
                  <a:lnTo>
                    <a:pt x="1832" y="713"/>
                  </a:lnTo>
                  <a:lnTo>
                    <a:pt x="2247" y="25"/>
                  </a:lnTo>
                  <a:lnTo>
                    <a:pt x="2497" y="25"/>
                  </a:lnTo>
                  <a:lnTo>
                    <a:pt x="2497" y="822"/>
                  </a:lnTo>
                  <a:lnTo>
                    <a:pt x="2759" y="473"/>
                  </a:lnTo>
                  <a:lnTo>
                    <a:pt x="2759" y="62"/>
                  </a:lnTo>
                  <a:lnTo>
                    <a:pt x="2779" y="44"/>
                  </a:lnTo>
                  <a:lnTo>
                    <a:pt x="2806" y="27"/>
                  </a:lnTo>
                  <a:lnTo>
                    <a:pt x="2837" y="13"/>
                  </a:lnTo>
                  <a:lnTo>
                    <a:pt x="2872" y="4"/>
                  </a:lnTo>
                  <a:lnTo>
                    <a:pt x="29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 dirty="0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533400" y="1752600"/>
            <a:ext cx="8077200" cy="44196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cxnSp>
        <p:nvCxnSpPr>
          <p:cNvPr id="15" name="Shape 14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DE" smtClean="0"/>
              <a:t>December 2012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smtClean="0"/>
              <a:t>Power &amp; Utilities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CD4F41E-CD1C-4BFC-BB93-8BAC227CE74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PwCFirm"/>
          <p:cNvSpPr txBox="1"/>
          <p:nvPr userDrawn="1"/>
        </p:nvSpPr>
        <p:spPr>
          <a:xfrm>
            <a:off x="533400" y="6477000"/>
            <a:ext cx="2590800" cy="152401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indent="-27432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sz="1000" b="0" i="0" u="none" baseline="0" smtClean="0">
                <a:latin typeface="Arial"/>
              </a:rPr>
              <a:t>PwC</a:t>
            </a:r>
            <a:endParaRPr kumimoji="0" lang="en-GB" sz="1000" b="0" i="0" u="none" baseline="0" dirty="0" err="1" smtClean="0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Slide: Col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649"/>
          <p:cNvSpPr>
            <a:spLocks noChangeArrowheads="1"/>
          </p:cNvSpPr>
          <p:nvPr/>
        </p:nvSpPr>
        <p:spPr bwMode="gray">
          <a:xfrm>
            <a:off x="7391400" y="685801"/>
            <a:ext cx="1752600" cy="548639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noProof="0" dirty="0"/>
          </a:p>
        </p:txBody>
      </p:sp>
      <p:sp>
        <p:nvSpPr>
          <p:cNvPr id="81" name="Rectangle 648"/>
          <p:cNvSpPr>
            <a:spLocks noChangeArrowheads="1"/>
          </p:cNvSpPr>
          <p:nvPr/>
        </p:nvSpPr>
        <p:spPr bwMode="gray">
          <a:xfrm>
            <a:off x="1752600" y="0"/>
            <a:ext cx="5638800" cy="6858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noProof="0" dirty="0"/>
          </a:p>
        </p:txBody>
      </p:sp>
      <p:sp>
        <p:nvSpPr>
          <p:cNvPr id="83" name="Rectangle 650"/>
          <p:cNvSpPr>
            <a:spLocks noChangeArrowheads="1"/>
          </p:cNvSpPr>
          <p:nvPr/>
        </p:nvSpPr>
        <p:spPr bwMode="gray">
          <a:xfrm>
            <a:off x="1752600" y="685800"/>
            <a:ext cx="5638800" cy="5486400"/>
          </a:xfrm>
          <a:prstGeom prst="rect">
            <a:avLst/>
          </a:prstGeom>
          <a:solidFill>
            <a:schemeClr val="tx2"/>
          </a:solidFill>
          <a:ln w="0">
            <a:noFill/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noProof="0" dirty="0"/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895475" y="838200"/>
            <a:ext cx="5343525" cy="914400"/>
          </a:xfrm>
        </p:spPr>
        <p:txBody>
          <a:bodyPr anchor="t" anchorCtr="0">
            <a:noAutofit/>
          </a:bodyPr>
          <a:lstStyle>
            <a:lvl1pPr>
              <a:lnSpc>
                <a:spcPct val="90000"/>
              </a:lnSpc>
              <a:defRPr sz="3200" b="1" i="1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Click to add the presentation’s main title</a:t>
            </a:r>
            <a:endParaRPr lang="en-GB" noProof="0" dirty="0"/>
          </a:p>
        </p:txBody>
      </p:sp>
      <p:sp>
        <p:nvSpPr>
          <p:cNvPr id="51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1895475" y="1828799"/>
            <a:ext cx="5343525" cy="914401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0"/>
              </a:spcAft>
              <a:buNone/>
              <a:defRPr sz="3200" baseline="0">
                <a:solidFill>
                  <a:schemeClr val="bg1"/>
                </a:solidFill>
                <a:latin typeface="+mj-lt"/>
              </a:defRPr>
            </a:lvl1pPr>
            <a:lvl2pPr marL="0" indent="0" algn="l">
              <a:buNone/>
              <a:defRPr sz="1800">
                <a:solidFill>
                  <a:schemeClr val="bg1"/>
                </a:solidFill>
                <a:latin typeface="+mj-lt"/>
              </a:defRPr>
            </a:lvl2pPr>
            <a:lvl3pPr marL="457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3pPr>
            <a:lvl4pPr marL="914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4pPr>
            <a:lvl5pPr marL="13716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5pPr>
            <a:lvl6pPr marL="18288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6pPr>
            <a:lvl7pPr marL="22860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7pPr>
            <a:lvl8pPr marL="27432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8pPr>
            <a:lvl9pPr marL="3200400" indent="0" algn="l">
              <a:buNone/>
              <a:defRPr sz="1800">
                <a:solidFill>
                  <a:schemeClr val="bg1"/>
                </a:solidFill>
                <a:latin typeface="+mj-lt"/>
              </a:defRPr>
            </a:lvl9pPr>
          </a:lstStyle>
          <a:p>
            <a:r>
              <a:rPr lang="en-GB" noProof="0" dirty="0" smtClean="0"/>
              <a:t>Subtitle and date (move higher if title is only one line)</a:t>
            </a:r>
          </a:p>
        </p:txBody>
      </p:sp>
      <p:sp>
        <p:nvSpPr>
          <p:cNvPr id="52" name="Text Placeholder 31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1895475" y="374904"/>
            <a:ext cx="4105656" cy="146304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0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GB" noProof="0" smtClean="0"/>
              <a:t>www.pwc.com</a:t>
            </a:r>
            <a:endParaRPr lang="en-GB" noProof="0"/>
          </a:p>
        </p:txBody>
      </p:sp>
      <p:grpSp>
        <p:nvGrpSpPr>
          <p:cNvPr id="11" name="Group 32"/>
          <p:cNvGrpSpPr/>
          <p:nvPr userDrawn="1"/>
        </p:nvGrpSpPr>
        <p:grpSpPr>
          <a:xfrm>
            <a:off x="968592" y="6170991"/>
            <a:ext cx="914400" cy="533479"/>
            <a:chOff x="518032" y="978681"/>
            <a:chExt cx="4572000" cy="2667393"/>
          </a:xfrm>
        </p:grpSpPr>
        <p:sp>
          <p:nvSpPr>
            <p:cNvPr id="12" name="Rectangle 37"/>
            <p:cNvSpPr>
              <a:spLocks noChangeArrowheads="1"/>
            </p:cNvSpPr>
            <p:nvPr userDrawn="1"/>
          </p:nvSpPr>
          <p:spPr bwMode="black">
            <a:xfrm>
              <a:off x="3295650" y="978681"/>
              <a:ext cx="1143000" cy="263229"/>
            </a:xfrm>
            <a:prstGeom prst="rect">
              <a:avLst/>
            </a:prstGeom>
            <a:solidFill>
              <a:schemeClr val="tx2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 dirty="0"/>
            </a:p>
          </p:txBody>
        </p:sp>
        <p:sp>
          <p:nvSpPr>
            <p:cNvPr id="13" name="Freeform 7"/>
            <p:cNvSpPr>
              <a:spLocks noEditPoints="1"/>
            </p:cNvSpPr>
            <p:nvPr userDrawn="1"/>
          </p:nvSpPr>
          <p:spPr bwMode="black">
            <a:xfrm>
              <a:off x="518032" y="1922794"/>
              <a:ext cx="4572000" cy="1723280"/>
            </a:xfrm>
            <a:custGeom>
              <a:avLst/>
              <a:gdLst/>
              <a:ahLst/>
              <a:cxnLst>
                <a:cxn ang="0">
                  <a:pos x="581" y="233"/>
                </a:cxn>
                <a:cxn ang="0">
                  <a:pos x="538" y="949"/>
                </a:cxn>
                <a:cxn ang="0">
                  <a:pos x="630" y="946"/>
                </a:cxn>
                <a:cxn ang="0">
                  <a:pos x="793" y="880"/>
                </a:cxn>
                <a:cxn ang="0">
                  <a:pos x="886" y="728"/>
                </a:cxn>
                <a:cxn ang="0">
                  <a:pos x="905" y="505"/>
                </a:cxn>
                <a:cxn ang="0">
                  <a:pos x="850" y="329"/>
                </a:cxn>
                <a:cxn ang="0">
                  <a:pos x="727" y="241"/>
                </a:cxn>
                <a:cxn ang="0">
                  <a:pos x="521" y="3"/>
                </a:cxn>
                <a:cxn ang="0">
                  <a:pos x="643" y="74"/>
                </a:cxn>
                <a:cxn ang="0">
                  <a:pos x="761" y="24"/>
                </a:cxn>
                <a:cxn ang="0">
                  <a:pos x="855" y="9"/>
                </a:cxn>
                <a:cxn ang="0">
                  <a:pos x="1026" y="40"/>
                </a:cxn>
                <a:cxn ang="0">
                  <a:pos x="1180" y="172"/>
                </a:cxn>
                <a:cxn ang="0">
                  <a:pos x="1265" y="383"/>
                </a:cxn>
                <a:cxn ang="0">
                  <a:pos x="1265" y="641"/>
                </a:cxn>
                <a:cxn ang="0">
                  <a:pos x="1175" y="857"/>
                </a:cxn>
                <a:cxn ang="0">
                  <a:pos x="1005" y="1006"/>
                </a:cxn>
                <a:cxn ang="0">
                  <a:pos x="766" y="1074"/>
                </a:cxn>
                <a:cxn ang="0">
                  <a:pos x="601" y="1074"/>
                </a:cxn>
                <a:cxn ang="0">
                  <a:pos x="692" y="1447"/>
                </a:cxn>
                <a:cxn ang="0">
                  <a:pos x="171" y="1408"/>
                </a:cxn>
                <a:cxn ang="0">
                  <a:pos x="413" y="3"/>
                </a:cxn>
                <a:cxn ang="0">
                  <a:pos x="3876" y="20"/>
                </a:cxn>
                <a:cxn ang="0">
                  <a:pos x="4036" y="100"/>
                </a:cxn>
                <a:cxn ang="0">
                  <a:pos x="4113" y="232"/>
                </a:cxn>
                <a:cxn ang="0">
                  <a:pos x="4091" y="362"/>
                </a:cxn>
                <a:cxn ang="0">
                  <a:pos x="3995" y="436"/>
                </a:cxn>
                <a:cxn ang="0">
                  <a:pos x="3859" y="438"/>
                </a:cxn>
                <a:cxn ang="0">
                  <a:pos x="3757" y="114"/>
                </a:cxn>
                <a:cxn ang="0">
                  <a:pos x="3597" y="187"/>
                </a:cxn>
                <a:cxn ang="0">
                  <a:pos x="3508" y="339"/>
                </a:cxn>
                <a:cxn ang="0">
                  <a:pos x="3489" y="565"/>
                </a:cxn>
                <a:cxn ang="0">
                  <a:pos x="3547" y="753"/>
                </a:cxn>
                <a:cxn ang="0">
                  <a:pos x="3668" y="869"/>
                </a:cxn>
                <a:cxn ang="0">
                  <a:pos x="3821" y="896"/>
                </a:cxn>
                <a:cxn ang="0">
                  <a:pos x="3931" y="872"/>
                </a:cxn>
                <a:cxn ang="0">
                  <a:pos x="4079" y="810"/>
                </a:cxn>
                <a:cxn ang="0">
                  <a:pos x="4016" y="1024"/>
                </a:cxn>
                <a:cxn ang="0">
                  <a:pos x="3830" y="1080"/>
                </a:cxn>
                <a:cxn ang="0">
                  <a:pos x="3651" y="1095"/>
                </a:cxn>
                <a:cxn ang="0">
                  <a:pos x="3426" y="1060"/>
                </a:cxn>
                <a:cxn ang="0">
                  <a:pos x="3255" y="947"/>
                </a:cxn>
                <a:cxn ang="0">
                  <a:pos x="3140" y="772"/>
                </a:cxn>
                <a:cxn ang="0">
                  <a:pos x="3101" y="561"/>
                </a:cxn>
                <a:cxn ang="0">
                  <a:pos x="3153" y="318"/>
                </a:cxn>
                <a:cxn ang="0">
                  <a:pos x="3293" y="135"/>
                </a:cxn>
                <a:cxn ang="0">
                  <a:pos x="3508" y="27"/>
                </a:cxn>
                <a:cxn ang="0">
                  <a:pos x="2910" y="0"/>
                </a:cxn>
                <a:cxn ang="0">
                  <a:pos x="3040" y="52"/>
                </a:cxn>
                <a:cxn ang="0">
                  <a:pos x="3093" y="178"/>
                </a:cxn>
                <a:cxn ang="0">
                  <a:pos x="3071" y="277"/>
                </a:cxn>
                <a:cxn ang="0">
                  <a:pos x="3004" y="393"/>
                </a:cxn>
                <a:cxn ang="0">
                  <a:pos x="2876" y="561"/>
                </a:cxn>
                <a:cxn ang="0">
                  <a:pos x="1784" y="1078"/>
                </a:cxn>
                <a:cxn ang="0">
                  <a:pos x="1313" y="118"/>
                </a:cxn>
                <a:cxn ang="0">
                  <a:pos x="2247" y="25"/>
                </a:cxn>
                <a:cxn ang="0">
                  <a:pos x="2759" y="62"/>
                </a:cxn>
                <a:cxn ang="0">
                  <a:pos x="2872" y="4"/>
                </a:cxn>
              </a:cxnLst>
              <a:rect l="0" t="0" r="r" b="b"/>
              <a:pathLst>
                <a:path w="4127" h="1544">
                  <a:moveTo>
                    <a:pt x="640" y="229"/>
                  </a:moveTo>
                  <a:lnTo>
                    <a:pt x="622" y="229"/>
                  </a:lnTo>
                  <a:lnTo>
                    <a:pt x="603" y="230"/>
                  </a:lnTo>
                  <a:lnTo>
                    <a:pt x="581" y="233"/>
                  </a:lnTo>
                  <a:lnTo>
                    <a:pt x="553" y="235"/>
                  </a:lnTo>
                  <a:lnTo>
                    <a:pt x="521" y="241"/>
                  </a:lnTo>
                  <a:lnTo>
                    <a:pt x="521" y="947"/>
                  </a:lnTo>
                  <a:lnTo>
                    <a:pt x="538" y="949"/>
                  </a:lnTo>
                  <a:lnTo>
                    <a:pt x="553" y="949"/>
                  </a:lnTo>
                  <a:lnTo>
                    <a:pt x="566" y="949"/>
                  </a:lnTo>
                  <a:lnTo>
                    <a:pt x="578" y="949"/>
                  </a:lnTo>
                  <a:lnTo>
                    <a:pt x="630" y="946"/>
                  </a:lnTo>
                  <a:lnTo>
                    <a:pt x="677" y="937"/>
                  </a:lnTo>
                  <a:lnTo>
                    <a:pt x="720" y="924"/>
                  </a:lnTo>
                  <a:lnTo>
                    <a:pt x="758" y="905"/>
                  </a:lnTo>
                  <a:lnTo>
                    <a:pt x="793" y="880"/>
                  </a:lnTo>
                  <a:lnTo>
                    <a:pt x="824" y="850"/>
                  </a:lnTo>
                  <a:lnTo>
                    <a:pt x="849" y="815"/>
                  </a:lnTo>
                  <a:lnTo>
                    <a:pt x="870" y="775"/>
                  </a:lnTo>
                  <a:lnTo>
                    <a:pt x="886" y="728"/>
                  </a:lnTo>
                  <a:lnTo>
                    <a:pt x="897" y="678"/>
                  </a:lnTo>
                  <a:lnTo>
                    <a:pt x="905" y="622"/>
                  </a:lnTo>
                  <a:lnTo>
                    <a:pt x="907" y="561"/>
                  </a:lnTo>
                  <a:lnTo>
                    <a:pt x="905" y="505"/>
                  </a:lnTo>
                  <a:lnTo>
                    <a:pt x="897" y="452"/>
                  </a:lnTo>
                  <a:lnTo>
                    <a:pt x="886" y="407"/>
                  </a:lnTo>
                  <a:lnTo>
                    <a:pt x="870" y="366"/>
                  </a:lnTo>
                  <a:lnTo>
                    <a:pt x="850" y="329"/>
                  </a:lnTo>
                  <a:lnTo>
                    <a:pt x="826" y="299"/>
                  </a:lnTo>
                  <a:lnTo>
                    <a:pt x="797" y="274"/>
                  </a:lnTo>
                  <a:lnTo>
                    <a:pt x="763" y="254"/>
                  </a:lnTo>
                  <a:lnTo>
                    <a:pt x="727" y="241"/>
                  </a:lnTo>
                  <a:lnTo>
                    <a:pt x="686" y="232"/>
                  </a:lnTo>
                  <a:lnTo>
                    <a:pt x="640" y="229"/>
                  </a:lnTo>
                  <a:close/>
                  <a:moveTo>
                    <a:pt x="413" y="3"/>
                  </a:moveTo>
                  <a:lnTo>
                    <a:pt x="521" y="3"/>
                  </a:lnTo>
                  <a:lnTo>
                    <a:pt x="521" y="143"/>
                  </a:lnTo>
                  <a:lnTo>
                    <a:pt x="566" y="117"/>
                  </a:lnTo>
                  <a:lnTo>
                    <a:pt x="607" y="93"/>
                  </a:lnTo>
                  <a:lnTo>
                    <a:pt x="643" y="74"/>
                  </a:lnTo>
                  <a:lnTo>
                    <a:pt x="677" y="57"/>
                  </a:lnTo>
                  <a:lnTo>
                    <a:pt x="707" y="44"/>
                  </a:lnTo>
                  <a:lnTo>
                    <a:pt x="735" y="33"/>
                  </a:lnTo>
                  <a:lnTo>
                    <a:pt x="761" y="24"/>
                  </a:lnTo>
                  <a:lnTo>
                    <a:pt x="785" y="18"/>
                  </a:lnTo>
                  <a:lnTo>
                    <a:pt x="809" y="13"/>
                  </a:lnTo>
                  <a:lnTo>
                    <a:pt x="831" y="10"/>
                  </a:lnTo>
                  <a:lnTo>
                    <a:pt x="855" y="9"/>
                  </a:lnTo>
                  <a:lnTo>
                    <a:pt x="879" y="8"/>
                  </a:lnTo>
                  <a:lnTo>
                    <a:pt x="931" y="12"/>
                  </a:lnTo>
                  <a:lnTo>
                    <a:pt x="980" y="23"/>
                  </a:lnTo>
                  <a:lnTo>
                    <a:pt x="1026" y="40"/>
                  </a:lnTo>
                  <a:lnTo>
                    <a:pt x="1070" y="64"/>
                  </a:lnTo>
                  <a:lnTo>
                    <a:pt x="1110" y="94"/>
                  </a:lnTo>
                  <a:lnTo>
                    <a:pt x="1148" y="130"/>
                  </a:lnTo>
                  <a:lnTo>
                    <a:pt x="1180" y="172"/>
                  </a:lnTo>
                  <a:lnTo>
                    <a:pt x="1209" y="218"/>
                  </a:lnTo>
                  <a:lnTo>
                    <a:pt x="1233" y="268"/>
                  </a:lnTo>
                  <a:lnTo>
                    <a:pt x="1252" y="324"/>
                  </a:lnTo>
                  <a:lnTo>
                    <a:pt x="1265" y="383"/>
                  </a:lnTo>
                  <a:lnTo>
                    <a:pt x="1274" y="446"/>
                  </a:lnTo>
                  <a:lnTo>
                    <a:pt x="1278" y="512"/>
                  </a:lnTo>
                  <a:lnTo>
                    <a:pt x="1274" y="578"/>
                  </a:lnTo>
                  <a:lnTo>
                    <a:pt x="1265" y="641"/>
                  </a:lnTo>
                  <a:lnTo>
                    <a:pt x="1252" y="701"/>
                  </a:lnTo>
                  <a:lnTo>
                    <a:pt x="1232" y="756"/>
                  </a:lnTo>
                  <a:lnTo>
                    <a:pt x="1205" y="809"/>
                  </a:lnTo>
                  <a:lnTo>
                    <a:pt x="1175" y="857"/>
                  </a:lnTo>
                  <a:lnTo>
                    <a:pt x="1140" y="901"/>
                  </a:lnTo>
                  <a:lnTo>
                    <a:pt x="1099" y="941"/>
                  </a:lnTo>
                  <a:lnTo>
                    <a:pt x="1054" y="976"/>
                  </a:lnTo>
                  <a:lnTo>
                    <a:pt x="1005" y="1006"/>
                  </a:lnTo>
                  <a:lnTo>
                    <a:pt x="951" y="1031"/>
                  </a:lnTo>
                  <a:lnTo>
                    <a:pt x="894" y="1051"/>
                  </a:lnTo>
                  <a:lnTo>
                    <a:pt x="831" y="1065"/>
                  </a:lnTo>
                  <a:lnTo>
                    <a:pt x="766" y="1074"/>
                  </a:lnTo>
                  <a:lnTo>
                    <a:pt x="696" y="1078"/>
                  </a:lnTo>
                  <a:lnTo>
                    <a:pt x="670" y="1078"/>
                  </a:lnTo>
                  <a:lnTo>
                    <a:pt x="637" y="1076"/>
                  </a:lnTo>
                  <a:lnTo>
                    <a:pt x="601" y="1074"/>
                  </a:lnTo>
                  <a:lnTo>
                    <a:pt x="561" y="1071"/>
                  </a:lnTo>
                  <a:lnTo>
                    <a:pt x="521" y="1068"/>
                  </a:lnTo>
                  <a:lnTo>
                    <a:pt x="521" y="1408"/>
                  </a:lnTo>
                  <a:lnTo>
                    <a:pt x="692" y="1447"/>
                  </a:lnTo>
                  <a:lnTo>
                    <a:pt x="692" y="1544"/>
                  </a:lnTo>
                  <a:lnTo>
                    <a:pt x="18" y="1544"/>
                  </a:lnTo>
                  <a:lnTo>
                    <a:pt x="18" y="1447"/>
                  </a:lnTo>
                  <a:lnTo>
                    <a:pt x="171" y="1408"/>
                  </a:lnTo>
                  <a:lnTo>
                    <a:pt x="171" y="229"/>
                  </a:lnTo>
                  <a:lnTo>
                    <a:pt x="0" y="229"/>
                  </a:lnTo>
                  <a:lnTo>
                    <a:pt x="0" y="128"/>
                  </a:lnTo>
                  <a:lnTo>
                    <a:pt x="413" y="3"/>
                  </a:lnTo>
                  <a:close/>
                  <a:moveTo>
                    <a:pt x="3711" y="0"/>
                  </a:moveTo>
                  <a:lnTo>
                    <a:pt x="3770" y="3"/>
                  </a:lnTo>
                  <a:lnTo>
                    <a:pt x="3825" y="9"/>
                  </a:lnTo>
                  <a:lnTo>
                    <a:pt x="3876" y="20"/>
                  </a:lnTo>
                  <a:lnTo>
                    <a:pt x="3923" y="34"/>
                  </a:lnTo>
                  <a:lnTo>
                    <a:pt x="3965" y="53"/>
                  </a:lnTo>
                  <a:lnTo>
                    <a:pt x="4004" y="75"/>
                  </a:lnTo>
                  <a:lnTo>
                    <a:pt x="4036" y="100"/>
                  </a:lnTo>
                  <a:lnTo>
                    <a:pt x="4064" y="129"/>
                  </a:lnTo>
                  <a:lnTo>
                    <a:pt x="4086" y="160"/>
                  </a:lnTo>
                  <a:lnTo>
                    <a:pt x="4103" y="194"/>
                  </a:lnTo>
                  <a:lnTo>
                    <a:pt x="4113" y="232"/>
                  </a:lnTo>
                  <a:lnTo>
                    <a:pt x="4117" y="271"/>
                  </a:lnTo>
                  <a:lnTo>
                    <a:pt x="4114" y="304"/>
                  </a:lnTo>
                  <a:lnTo>
                    <a:pt x="4105" y="334"/>
                  </a:lnTo>
                  <a:lnTo>
                    <a:pt x="4091" y="362"/>
                  </a:lnTo>
                  <a:lnTo>
                    <a:pt x="4074" y="387"/>
                  </a:lnTo>
                  <a:lnTo>
                    <a:pt x="4051" y="407"/>
                  </a:lnTo>
                  <a:lnTo>
                    <a:pt x="4025" y="423"/>
                  </a:lnTo>
                  <a:lnTo>
                    <a:pt x="3995" y="436"/>
                  </a:lnTo>
                  <a:lnTo>
                    <a:pt x="3961" y="443"/>
                  </a:lnTo>
                  <a:lnTo>
                    <a:pt x="3925" y="446"/>
                  </a:lnTo>
                  <a:lnTo>
                    <a:pt x="3891" y="444"/>
                  </a:lnTo>
                  <a:lnTo>
                    <a:pt x="3859" y="438"/>
                  </a:lnTo>
                  <a:lnTo>
                    <a:pt x="3826" y="428"/>
                  </a:lnTo>
                  <a:lnTo>
                    <a:pt x="3792" y="413"/>
                  </a:lnTo>
                  <a:lnTo>
                    <a:pt x="3757" y="394"/>
                  </a:lnTo>
                  <a:lnTo>
                    <a:pt x="3757" y="114"/>
                  </a:lnTo>
                  <a:lnTo>
                    <a:pt x="3711" y="125"/>
                  </a:lnTo>
                  <a:lnTo>
                    <a:pt x="3668" y="140"/>
                  </a:lnTo>
                  <a:lnTo>
                    <a:pt x="3631" y="162"/>
                  </a:lnTo>
                  <a:lnTo>
                    <a:pt x="3597" y="187"/>
                  </a:lnTo>
                  <a:lnTo>
                    <a:pt x="3568" y="218"/>
                  </a:lnTo>
                  <a:lnTo>
                    <a:pt x="3543" y="253"/>
                  </a:lnTo>
                  <a:lnTo>
                    <a:pt x="3523" y="294"/>
                  </a:lnTo>
                  <a:lnTo>
                    <a:pt x="3508" y="339"/>
                  </a:lnTo>
                  <a:lnTo>
                    <a:pt x="3497" y="391"/>
                  </a:lnTo>
                  <a:lnTo>
                    <a:pt x="3489" y="447"/>
                  </a:lnTo>
                  <a:lnTo>
                    <a:pt x="3487" y="507"/>
                  </a:lnTo>
                  <a:lnTo>
                    <a:pt x="3489" y="565"/>
                  </a:lnTo>
                  <a:lnTo>
                    <a:pt x="3497" y="617"/>
                  </a:lnTo>
                  <a:lnTo>
                    <a:pt x="3509" y="667"/>
                  </a:lnTo>
                  <a:lnTo>
                    <a:pt x="3526" y="712"/>
                  </a:lnTo>
                  <a:lnTo>
                    <a:pt x="3547" y="753"/>
                  </a:lnTo>
                  <a:lnTo>
                    <a:pt x="3571" y="790"/>
                  </a:lnTo>
                  <a:lnTo>
                    <a:pt x="3600" y="821"/>
                  </a:lnTo>
                  <a:lnTo>
                    <a:pt x="3632" y="847"/>
                  </a:lnTo>
                  <a:lnTo>
                    <a:pt x="3668" y="869"/>
                  </a:lnTo>
                  <a:lnTo>
                    <a:pt x="3707" y="885"/>
                  </a:lnTo>
                  <a:lnTo>
                    <a:pt x="3750" y="894"/>
                  </a:lnTo>
                  <a:lnTo>
                    <a:pt x="3795" y="897"/>
                  </a:lnTo>
                  <a:lnTo>
                    <a:pt x="3821" y="896"/>
                  </a:lnTo>
                  <a:lnTo>
                    <a:pt x="3847" y="894"/>
                  </a:lnTo>
                  <a:lnTo>
                    <a:pt x="3874" y="889"/>
                  </a:lnTo>
                  <a:lnTo>
                    <a:pt x="3901" y="881"/>
                  </a:lnTo>
                  <a:lnTo>
                    <a:pt x="3931" y="872"/>
                  </a:lnTo>
                  <a:lnTo>
                    <a:pt x="3964" y="861"/>
                  </a:lnTo>
                  <a:lnTo>
                    <a:pt x="3999" y="846"/>
                  </a:lnTo>
                  <a:lnTo>
                    <a:pt x="4036" y="830"/>
                  </a:lnTo>
                  <a:lnTo>
                    <a:pt x="4079" y="810"/>
                  </a:lnTo>
                  <a:lnTo>
                    <a:pt x="4127" y="787"/>
                  </a:lnTo>
                  <a:lnTo>
                    <a:pt x="4127" y="976"/>
                  </a:lnTo>
                  <a:lnTo>
                    <a:pt x="4069" y="1001"/>
                  </a:lnTo>
                  <a:lnTo>
                    <a:pt x="4016" y="1024"/>
                  </a:lnTo>
                  <a:lnTo>
                    <a:pt x="3966" y="1041"/>
                  </a:lnTo>
                  <a:lnTo>
                    <a:pt x="3919" y="1058"/>
                  </a:lnTo>
                  <a:lnTo>
                    <a:pt x="3874" y="1070"/>
                  </a:lnTo>
                  <a:lnTo>
                    <a:pt x="3830" y="1080"/>
                  </a:lnTo>
                  <a:lnTo>
                    <a:pt x="3786" y="1086"/>
                  </a:lnTo>
                  <a:lnTo>
                    <a:pt x="3742" y="1091"/>
                  </a:lnTo>
                  <a:lnTo>
                    <a:pt x="3697" y="1094"/>
                  </a:lnTo>
                  <a:lnTo>
                    <a:pt x="3651" y="1095"/>
                  </a:lnTo>
                  <a:lnTo>
                    <a:pt x="3588" y="1093"/>
                  </a:lnTo>
                  <a:lnTo>
                    <a:pt x="3530" y="1086"/>
                  </a:lnTo>
                  <a:lnTo>
                    <a:pt x="3476" y="1075"/>
                  </a:lnTo>
                  <a:lnTo>
                    <a:pt x="3426" y="1060"/>
                  </a:lnTo>
                  <a:lnTo>
                    <a:pt x="3378" y="1039"/>
                  </a:lnTo>
                  <a:lnTo>
                    <a:pt x="3334" y="1014"/>
                  </a:lnTo>
                  <a:lnTo>
                    <a:pt x="3294" y="984"/>
                  </a:lnTo>
                  <a:lnTo>
                    <a:pt x="3255" y="947"/>
                  </a:lnTo>
                  <a:lnTo>
                    <a:pt x="3219" y="907"/>
                  </a:lnTo>
                  <a:lnTo>
                    <a:pt x="3188" y="865"/>
                  </a:lnTo>
                  <a:lnTo>
                    <a:pt x="3162" y="820"/>
                  </a:lnTo>
                  <a:lnTo>
                    <a:pt x="3140" y="772"/>
                  </a:lnTo>
                  <a:lnTo>
                    <a:pt x="3124" y="722"/>
                  </a:lnTo>
                  <a:lnTo>
                    <a:pt x="3111" y="670"/>
                  </a:lnTo>
                  <a:lnTo>
                    <a:pt x="3104" y="616"/>
                  </a:lnTo>
                  <a:lnTo>
                    <a:pt x="3101" y="561"/>
                  </a:lnTo>
                  <a:lnTo>
                    <a:pt x="3105" y="494"/>
                  </a:lnTo>
                  <a:lnTo>
                    <a:pt x="3115" y="433"/>
                  </a:lnTo>
                  <a:lnTo>
                    <a:pt x="3130" y="373"/>
                  </a:lnTo>
                  <a:lnTo>
                    <a:pt x="3153" y="318"/>
                  </a:lnTo>
                  <a:lnTo>
                    <a:pt x="3179" y="267"/>
                  </a:lnTo>
                  <a:lnTo>
                    <a:pt x="3213" y="219"/>
                  </a:lnTo>
                  <a:lnTo>
                    <a:pt x="3250" y="175"/>
                  </a:lnTo>
                  <a:lnTo>
                    <a:pt x="3293" y="135"/>
                  </a:lnTo>
                  <a:lnTo>
                    <a:pt x="3341" y="102"/>
                  </a:lnTo>
                  <a:lnTo>
                    <a:pt x="3392" y="72"/>
                  </a:lnTo>
                  <a:lnTo>
                    <a:pt x="3448" y="47"/>
                  </a:lnTo>
                  <a:lnTo>
                    <a:pt x="3508" y="27"/>
                  </a:lnTo>
                  <a:lnTo>
                    <a:pt x="3573" y="12"/>
                  </a:lnTo>
                  <a:lnTo>
                    <a:pt x="3640" y="3"/>
                  </a:lnTo>
                  <a:lnTo>
                    <a:pt x="3711" y="0"/>
                  </a:lnTo>
                  <a:close/>
                  <a:moveTo>
                    <a:pt x="2910" y="0"/>
                  </a:moveTo>
                  <a:lnTo>
                    <a:pt x="2948" y="4"/>
                  </a:lnTo>
                  <a:lnTo>
                    <a:pt x="2983" y="14"/>
                  </a:lnTo>
                  <a:lnTo>
                    <a:pt x="3014" y="30"/>
                  </a:lnTo>
                  <a:lnTo>
                    <a:pt x="3040" y="52"/>
                  </a:lnTo>
                  <a:lnTo>
                    <a:pt x="3063" y="78"/>
                  </a:lnTo>
                  <a:lnTo>
                    <a:pt x="3079" y="109"/>
                  </a:lnTo>
                  <a:lnTo>
                    <a:pt x="3089" y="142"/>
                  </a:lnTo>
                  <a:lnTo>
                    <a:pt x="3093" y="178"/>
                  </a:lnTo>
                  <a:lnTo>
                    <a:pt x="3091" y="203"/>
                  </a:lnTo>
                  <a:lnTo>
                    <a:pt x="3088" y="227"/>
                  </a:lnTo>
                  <a:lnTo>
                    <a:pt x="3081" y="252"/>
                  </a:lnTo>
                  <a:lnTo>
                    <a:pt x="3071" y="277"/>
                  </a:lnTo>
                  <a:lnTo>
                    <a:pt x="3060" y="303"/>
                  </a:lnTo>
                  <a:lnTo>
                    <a:pt x="3044" y="331"/>
                  </a:lnTo>
                  <a:lnTo>
                    <a:pt x="3025" y="361"/>
                  </a:lnTo>
                  <a:lnTo>
                    <a:pt x="3004" y="393"/>
                  </a:lnTo>
                  <a:lnTo>
                    <a:pt x="2978" y="429"/>
                  </a:lnTo>
                  <a:lnTo>
                    <a:pt x="2948" y="468"/>
                  </a:lnTo>
                  <a:lnTo>
                    <a:pt x="2914" y="512"/>
                  </a:lnTo>
                  <a:lnTo>
                    <a:pt x="2876" y="561"/>
                  </a:lnTo>
                  <a:lnTo>
                    <a:pt x="2472" y="1078"/>
                  </a:lnTo>
                  <a:lnTo>
                    <a:pt x="2182" y="1078"/>
                  </a:lnTo>
                  <a:lnTo>
                    <a:pt x="2182" y="424"/>
                  </a:lnTo>
                  <a:lnTo>
                    <a:pt x="1784" y="1078"/>
                  </a:lnTo>
                  <a:lnTo>
                    <a:pt x="1518" y="1078"/>
                  </a:lnTo>
                  <a:lnTo>
                    <a:pt x="1518" y="234"/>
                  </a:lnTo>
                  <a:lnTo>
                    <a:pt x="1313" y="214"/>
                  </a:lnTo>
                  <a:lnTo>
                    <a:pt x="1313" y="118"/>
                  </a:lnTo>
                  <a:lnTo>
                    <a:pt x="1690" y="25"/>
                  </a:lnTo>
                  <a:lnTo>
                    <a:pt x="1832" y="25"/>
                  </a:lnTo>
                  <a:lnTo>
                    <a:pt x="1832" y="713"/>
                  </a:lnTo>
                  <a:lnTo>
                    <a:pt x="2247" y="25"/>
                  </a:lnTo>
                  <a:lnTo>
                    <a:pt x="2497" y="25"/>
                  </a:lnTo>
                  <a:lnTo>
                    <a:pt x="2497" y="822"/>
                  </a:lnTo>
                  <a:lnTo>
                    <a:pt x="2759" y="473"/>
                  </a:lnTo>
                  <a:lnTo>
                    <a:pt x="2759" y="62"/>
                  </a:lnTo>
                  <a:lnTo>
                    <a:pt x="2779" y="44"/>
                  </a:lnTo>
                  <a:lnTo>
                    <a:pt x="2806" y="27"/>
                  </a:lnTo>
                  <a:lnTo>
                    <a:pt x="2837" y="13"/>
                  </a:lnTo>
                  <a:lnTo>
                    <a:pt x="2872" y="4"/>
                  </a:lnTo>
                  <a:lnTo>
                    <a:pt x="291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noProof="0" dirty="0"/>
            </a:p>
          </p:txBody>
        </p:sp>
      </p:grp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5867400"/>
            <a:ext cx="4800600" cy="762000"/>
          </a:xfrm>
        </p:spPr>
        <p:txBody>
          <a:bodyPr anchor="b"/>
          <a:lstStyle>
            <a:lvl1pPr>
              <a:defRPr sz="9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noProof="0" smtClean="0"/>
              <a:t>Add legal and copyright disclaimers here.</a:t>
            </a:r>
            <a:endParaRPr lang="en-GB" noProof="0"/>
          </a:p>
        </p:txBody>
      </p:sp>
      <p:cxnSp>
        <p:nvCxnSpPr>
          <p:cNvPr id="7" name="Shape 6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losin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cxnSp>
        <p:nvCxnSpPr>
          <p:cNvPr id="7" name="Shape 6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994165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5097" y="334485"/>
            <a:ext cx="8293616" cy="914400"/>
          </a:xfrm>
        </p:spPr>
        <p:txBody>
          <a:bodyPr anchor="t"/>
          <a:lstStyle>
            <a:lvl1pPr>
              <a:defRPr sz="2200"/>
            </a:lvl1pPr>
          </a:lstStyle>
          <a:p>
            <a:r>
              <a:rPr lang="en-US" smtClean="0"/>
              <a:t>Click to edit Master title style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879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28" name="Content Placeholder 26"/>
          <p:cNvSpPr>
            <a:spLocks noGrp="1"/>
          </p:cNvSpPr>
          <p:nvPr>
            <p:ph sz="quarter" idx="14"/>
          </p:nvPr>
        </p:nvSpPr>
        <p:spPr>
          <a:xfrm>
            <a:off x="533400" y="1752601"/>
            <a:ext cx="3962400" cy="4419599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4648201" y="1752600"/>
            <a:ext cx="3962399" cy="44196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cxnSp>
        <p:nvCxnSpPr>
          <p:cNvPr id="62" name="Shape 61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DE" smtClean="0"/>
              <a:t>December 2012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smtClean="0"/>
              <a:t>Power &amp; Utilities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9F701D6-4D36-4C72-B484-7B0646C54A7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PwCFirm"/>
          <p:cNvSpPr txBox="1"/>
          <p:nvPr userDrawn="1"/>
        </p:nvSpPr>
        <p:spPr>
          <a:xfrm>
            <a:off x="533400" y="6477000"/>
            <a:ext cx="2590800" cy="152401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indent="-27432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sz="1000" b="0" i="0" u="none" baseline="0" smtClean="0">
                <a:latin typeface="Arial"/>
              </a:rPr>
              <a:t>PwC</a:t>
            </a:r>
            <a:endParaRPr kumimoji="0" lang="en-GB" sz="1000" b="0" i="0" u="none" baseline="0" dirty="0" err="1" smtClean="0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Thr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1"/>
            <a:ext cx="8077200" cy="914400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27" name="Content Placeholder 26"/>
          <p:cNvSpPr>
            <a:spLocks noGrp="1"/>
          </p:cNvSpPr>
          <p:nvPr>
            <p:ph sz="quarter" idx="13"/>
          </p:nvPr>
        </p:nvSpPr>
        <p:spPr>
          <a:xfrm>
            <a:off x="533400" y="1752601"/>
            <a:ext cx="2590800" cy="4419599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28" name="Content Placeholder 26"/>
          <p:cNvSpPr>
            <a:spLocks noGrp="1"/>
          </p:cNvSpPr>
          <p:nvPr>
            <p:ph sz="quarter" idx="14"/>
          </p:nvPr>
        </p:nvSpPr>
        <p:spPr>
          <a:xfrm>
            <a:off x="3276601" y="1752601"/>
            <a:ext cx="2590799" cy="4419599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6019800" y="1752601"/>
            <a:ext cx="2590800" cy="4419599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cxnSp>
        <p:nvCxnSpPr>
          <p:cNvPr id="19" name="Shape 18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DE" smtClean="0"/>
              <a:t>December 2012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smtClean="0"/>
              <a:t>Power &amp; Utilities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62B0DF1-6CAA-4E29-8B6D-2EDB02ACFF6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PwCFirm"/>
          <p:cNvSpPr txBox="1"/>
          <p:nvPr userDrawn="1"/>
        </p:nvSpPr>
        <p:spPr>
          <a:xfrm>
            <a:off x="533400" y="6477000"/>
            <a:ext cx="2590800" cy="152401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indent="-27432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sz="1000" b="0" i="0" u="none" baseline="0" smtClean="0">
                <a:latin typeface="Arial"/>
              </a:rPr>
              <a:t>PwC</a:t>
            </a:r>
            <a:endParaRPr kumimoji="0" lang="en-GB" sz="1000" b="0" i="0" u="none" baseline="0" dirty="0" err="1" smtClean="0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Two und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28" name="Content Placeholder 26"/>
          <p:cNvSpPr>
            <a:spLocks noGrp="1"/>
          </p:cNvSpPr>
          <p:nvPr>
            <p:ph sz="quarter" idx="14"/>
          </p:nvPr>
        </p:nvSpPr>
        <p:spPr>
          <a:xfrm>
            <a:off x="533400" y="3352800"/>
            <a:ext cx="3962400" cy="28194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4648199" y="3352800"/>
            <a:ext cx="3962401" cy="28194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533400" y="1752600"/>
            <a:ext cx="8077200" cy="14478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cxnSp>
        <p:nvCxnSpPr>
          <p:cNvPr id="14" name="Shape 13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de-DE" smtClean="0"/>
              <a:t>December 2012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smtClean="0"/>
              <a:t>Power &amp; Utilities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AB372C7-69D7-4597-AA57-69D023B12D7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PwCFirm"/>
          <p:cNvSpPr txBox="1"/>
          <p:nvPr userDrawn="1"/>
        </p:nvSpPr>
        <p:spPr>
          <a:xfrm>
            <a:off x="533400" y="6477000"/>
            <a:ext cx="2590800" cy="152401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indent="-27432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sz="1000" b="0" i="0" u="none" baseline="0" smtClean="0">
                <a:latin typeface="Arial"/>
              </a:rPr>
              <a:t>PwC</a:t>
            </a:r>
            <a:endParaRPr kumimoji="0" lang="en-GB" sz="1000" b="0" i="0" u="none" baseline="0" dirty="0" err="1" smtClean="0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Two and Lef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28" name="Content Placeholder 26"/>
          <p:cNvSpPr>
            <a:spLocks noGrp="1"/>
          </p:cNvSpPr>
          <p:nvPr>
            <p:ph sz="quarter" idx="14"/>
          </p:nvPr>
        </p:nvSpPr>
        <p:spPr>
          <a:xfrm>
            <a:off x="6019800" y="1752600"/>
            <a:ext cx="2590800" cy="21336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6019800" y="4038600"/>
            <a:ext cx="2590800" cy="21336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533400" y="1752600"/>
            <a:ext cx="5334000" cy="44196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cxnSp>
        <p:nvCxnSpPr>
          <p:cNvPr id="14" name="Shape 13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de-DE" smtClean="0"/>
              <a:t>December 2012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smtClean="0"/>
              <a:t>Power &amp; Utilities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19316FF2-64A0-4240-B448-F0ABBC16D90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PwCFirm"/>
          <p:cNvSpPr txBox="1"/>
          <p:nvPr userDrawn="1"/>
        </p:nvSpPr>
        <p:spPr>
          <a:xfrm>
            <a:off x="533400" y="6477000"/>
            <a:ext cx="2590800" cy="152401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indent="-27432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sz="1000" b="0" i="0" u="none" baseline="0" smtClean="0">
                <a:latin typeface="Arial"/>
              </a:rPr>
              <a:t>PwC</a:t>
            </a:r>
            <a:endParaRPr kumimoji="0" lang="en-GB" sz="1000" b="0" i="0" u="none" baseline="0" dirty="0" err="1" smtClean="0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Two and Righ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Content Placeholder 26"/>
          <p:cNvSpPr>
            <a:spLocks noGrp="1"/>
          </p:cNvSpPr>
          <p:nvPr>
            <p:ph sz="quarter" idx="14"/>
          </p:nvPr>
        </p:nvSpPr>
        <p:spPr>
          <a:xfrm>
            <a:off x="533400" y="1752600"/>
            <a:ext cx="2590800" cy="21336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533400" y="4038600"/>
            <a:ext cx="2590800" cy="21336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3276600" y="1752600"/>
            <a:ext cx="5334000" cy="44196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</p:txBody>
      </p:sp>
      <p:cxnSp>
        <p:nvCxnSpPr>
          <p:cNvPr id="14" name="Shape 13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de-DE" smtClean="0"/>
              <a:t>December 2012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smtClean="0"/>
              <a:t>Power &amp; Utilities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0C83DCAF-C797-4273-A6FA-1AD4C475D25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PwCFirm"/>
          <p:cNvSpPr txBox="1"/>
          <p:nvPr userDrawn="1"/>
        </p:nvSpPr>
        <p:spPr>
          <a:xfrm>
            <a:off x="533400" y="6477000"/>
            <a:ext cx="2590800" cy="152401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indent="-27432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sz="1000" b="0" i="0" u="none" baseline="0" smtClean="0">
                <a:latin typeface="Arial"/>
              </a:rPr>
              <a:t>PwC</a:t>
            </a:r>
            <a:endParaRPr kumimoji="0" lang="en-GB" sz="1000" b="0" i="0" u="none" baseline="0" dirty="0" err="1" smtClean="0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: One with Imp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6600" y="685800"/>
            <a:ext cx="5334000" cy="91440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1" smtClean="0"/>
              <a:t>Click to edit Master title style</a:t>
            </a:r>
            <a:endParaRPr lang="en-GB" noProof="1"/>
          </a:p>
        </p:txBody>
      </p:sp>
      <p:sp>
        <p:nvSpPr>
          <p:cNvPr id="31" name="Content Placeholder 26"/>
          <p:cNvSpPr>
            <a:spLocks noGrp="1"/>
          </p:cNvSpPr>
          <p:nvPr>
            <p:ph sz="quarter" idx="15"/>
          </p:nvPr>
        </p:nvSpPr>
        <p:spPr>
          <a:xfrm>
            <a:off x="3276600" y="1752600"/>
            <a:ext cx="5334000" cy="4419600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noProof="1" smtClean="0"/>
              <a:t>Click to edit Master text styles</a:t>
            </a:r>
          </a:p>
          <a:p>
            <a:pPr lvl="1"/>
            <a:r>
              <a:rPr lang="en-US" noProof="1" smtClean="0"/>
              <a:t>Second level</a:t>
            </a:r>
          </a:p>
          <a:p>
            <a:pPr lvl="2"/>
            <a:r>
              <a:rPr lang="en-US" noProof="1" smtClean="0"/>
              <a:t>Third level</a:t>
            </a:r>
          </a:p>
          <a:p>
            <a:pPr lvl="3"/>
            <a:r>
              <a:rPr lang="en-US" noProof="1" smtClean="0"/>
              <a:t>Fourth level</a:t>
            </a:r>
          </a:p>
          <a:p>
            <a:pPr lvl="4"/>
            <a:r>
              <a:rPr lang="en-US" noProof="1" smtClean="0"/>
              <a:t>Fifth level</a:t>
            </a:r>
            <a:endParaRPr lang="en-GB" noProof="1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6"/>
          </p:nvPr>
        </p:nvSpPr>
        <p:spPr>
          <a:xfrm>
            <a:off x="533400" y="1752600"/>
            <a:ext cx="2590800" cy="2130552"/>
          </a:xfrm>
        </p:spPr>
        <p:txBody>
          <a:bodyPr/>
          <a:lstStyle>
            <a:lvl1pPr>
              <a:defRPr sz="2400" b="1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1" smtClean="0"/>
              <a:t>Click to edit Master text styles</a:t>
            </a:r>
          </a:p>
        </p:txBody>
      </p:sp>
      <p:cxnSp>
        <p:nvCxnSpPr>
          <p:cNvPr id="30" name="Shape 29"/>
          <p:cNvCxnSpPr/>
          <p:nvPr/>
        </p:nvCxnSpPr>
        <p:spPr>
          <a:xfrm rot="5400000" flipH="1" flipV="1">
            <a:off x="5791201" y="-2057400"/>
            <a:ext cx="152399" cy="54864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r>
              <a:rPr lang="de-DE" smtClean="0"/>
              <a:t>December 2012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en-GB" smtClean="0"/>
              <a:t>Power &amp; Utilities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B9CE93B0-0D55-4C48-962F-524FD5B9488F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PwCFirm"/>
          <p:cNvSpPr txBox="1"/>
          <p:nvPr userDrawn="1"/>
        </p:nvSpPr>
        <p:spPr>
          <a:xfrm>
            <a:off x="533400" y="6477000"/>
            <a:ext cx="2590800" cy="152401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indent="-27432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sz="1000" b="0" i="0" u="none" baseline="0" smtClean="0">
                <a:latin typeface="Arial"/>
              </a:rPr>
              <a:t>PwC</a:t>
            </a:r>
            <a:endParaRPr kumimoji="0" lang="en-GB" sz="1000" b="0" i="0" u="none" baseline="0" dirty="0" err="1" smtClean="0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GB" noProof="0"/>
          </a:p>
        </p:txBody>
      </p:sp>
      <p:cxnSp>
        <p:nvCxnSpPr>
          <p:cNvPr id="10" name="Shape 9"/>
          <p:cNvCxnSpPr/>
          <p:nvPr/>
        </p:nvCxnSpPr>
        <p:spPr>
          <a:xfrm rot="5400000" flipH="1" flipV="1">
            <a:off x="4419601" y="-3429000"/>
            <a:ext cx="152399" cy="8229600"/>
          </a:xfrm>
          <a:prstGeom prst="bentConnector2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December 2012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Power &amp; Utilities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6F16-6A90-4DD1-A250-22FEDCAAB73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PwCFirm"/>
          <p:cNvSpPr txBox="1"/>
          <p:nvPr userDrawn="1"/>
        </p:nvSpPr>
        <p:spPr>
          <a:xfrm>
            <a:off x="533400" y="6477000"/>
            <a:ext cx="2590800" cy="152401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indent="-274320" algn="l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GB" sz="1000" b="0" i="0" u="none" baseline="0" smtClean="0">
                <a:latin typeface="Arial"/>
              </a:rPr>
              <a:t>PwC</a:t>
            </a:r>
            <a:endParaRPr kumimoji="0" lang="en-GB" sz="1000" b="0" i="0" u="none" baseline="0" dirty="0" err="1" smtClean="0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1" cy="9144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smtClean="0"/>
              <a:t>Click to edit</a:t>
            </a:r>
            <a:br>
              <a:rPr lang="en-GB" noProof="0" smtClean="0"/>
            </a:br>
            <a:r>
              <a:rPr lang="en-GB" noProof="0" smtClean="0"/>
              <a:t>Master title style</a:t>
            </a:r>
            <a:endParaRPr lang="en-GB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1" y="1752600"/>
            <a:ext cx="8077199" cy="44196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dirty="0" smtClean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0352" y="6324600"/>
            <a:ext cx="5260848" cy="150876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GB" smtClean="0"/>
              <a:t>Power &amp; Utilities</a:t>
            </a:r>
            <a:endParaRPr lang="en-GB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7086600" y="6324600"/>
            <a:ext cx="1524000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DE" smtClean="0"/>
              <a:t>December 2012</a:t>
            </a:r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6600" y="6477000"/>
            <a:ext cx="1527048" cy="15240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r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E0504E33-8A9A-4AA7-8B7D-F1D9EA39B76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0" r:id="rId20"/>
    <p:sldLayoutId id="2147483671" r:id="rId21"/>
    <p:sldLayoutId id="2147483672" r:id="rId22"/>
    <p:sldLayoutId id="2147483673" r:id="rId23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b="1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-27432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SzTx/>
        <a:buFontTx/>
        <a:buNone/>
        <a:tabLst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Georgia" pitchFamily="18" charset="0"/>
        <a:buChar char="•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2pPr>
      <a:lvl3pPr marL="54864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Georgia" pitchFamily="18" charset="0"/>
        <a:buChar char="-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3pPr>
      <a:lvl4pPr marL="82296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Georgia" pitchFamily="18" charset="0"/>
        <a:buChar char="◦"/>
        <a:defRPr sz="2000" kern="1200">
          <a:solidFill>
            <a:schemeClr val="tx1"/>
          </a:solidFill>
          <a:latin typeface="Georgia" pitchFamily="18" charset="0"/>
          <a:ea typeface="+mn-ea"/>
          <a:cs typeface="+mn-cs"/>
        </a:defRPr>
      </a:lvl4pPr>
      <a:lvl5pPr marL="109728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Font typeface="Georgia" pitchFamily="18" charset="0"/>
        <a:buChar char="›"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5pPr>
      <a:lvl6pPr marL="274320" marR="0" indent="-274320" algn="l" defTabSz="914400" rtl="0" eaLnBrk="1" fontAlgn="auto" latinLnBrk="0" hangingPunct="1">
        <a:lnSpc>
          <a:spcPct val="100000"/>
        </a:lnSpc>
        <a:spcBef>
          <a:spcPts val="0"/>
        </a:spcBef>
        <a:spcAft>
          <a:spcPts val="900"/>
        </a:spcAft>
        <a:buClr>
          <a:schemeClr val="tx1"/>
        </a:buClr>
        <a:buSzPct val="100000"/>
        <a:buFont typeface="+mj-lt"/>
        <a:buAutoNum type="arabicPeriod"/>
        <a:tabLst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6pPr>
      <a:lvl7pPr marL="54864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SzPct val="100000"/>
        <a:buFont typeface="+mj-lt"/>
        <a:buAutoNum type="alphaLcPeriod"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7pPr>
      <a:lvl8pPr marL="82296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SzPct val="100000"/>
        <a:buFont typeface="+mj-lt"/>
        <a:buAutoNum type="romanLcPeriod"/>
        <a:defRPr sz="2000" kern="1200" baseline="0">
          <a:solidFill>
            <a:schemeClr val="tx1"/>
          </a:solidFill>
          <a:latin typeface="Georgia" pitchFamily="18" charset="0"/>
          <a:ea typeface="+mn-ea"/>
          <a:cs typeface="+mn-cs"/>
        </a:defRPr>
      </a:lvl8pPr>
      <a:lvl9pPr marL="0" indent="-274320" algn="l" defTabSz="914400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Font typeface="Arial" pitchFamily="34" charset="0"/>
        <a:buNone/>
        <a:defRPr sz="2000" b="1" kern="1200" baseline="0">
          <a:solidFill>
            <a:schemeClr val="tx2"/>
          </a:solidFill>
          <a:latin typeface="Georgia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1" y="838200"/>
            <a:ext cx="5791199" cy="838200"/>
          </a:xfrm>
        </p:spPr>
        <p:txBody>
          <a:bodyPr/>
          <a:lstStyle/>
          <a:p>
            <a:r>
              <a:rPr lang="en-GB" sz="2400" dirty="0" smtClean="0"/>
              <a:t>ENERGIA ELÉTRICA </a:t>
            </a:r>
            <a:br>
              <a:rPr lang="en-GB" sz="2400" dirty="0" smtClean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 err="1" smtClean="0"/>
              <a:t>Nossa</a:t>
            </a:r>
            <a:r>
              <a:rPr lang="en-GB" sz="2400" dirty="0" smtClean="0"/>
              <a:t> </a:t>
            </a:r>
            <a:r>
              <a:rPr lang="en-GB" sz="2400" dirty="0" err="1" smtClean="0"/>
              <a:t>visão</a:t>
            </a:r>
            <a:r>
              <a:rPr lang="en-GB" sz="2400" dirty="0"/>
              <a:t> </a:t>
            </a:r>
            <a:r>
              <a:rPr lang="en-GB" sz="2400" dirty="0" smtClean="0"/>
              <a:t>das </a:t>
            </a:r>
            <a:r>
              <a:rPr lang="en-GB" sz="2400" dirty="0" err="1" smtClean="0"/>
              <a:t>tendências</a:t>
            </a:r>
            <a:r>
              <a:rPr lang="en-GB" sz="2400" dirty="0" smtClean="0"/>
              <a:t> para o setor de energia e serviços de utilidade pública</a:t>
            </a:r>
            <a:endParaRPr lang="en-GB" sz="2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www.pwc.com/utilities</a:t>
            </a:r>
            <a:endParaRPr lang="en-GB" dirty="0"/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006" b="1100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7376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305800" cy="914400"/>
          </a:xfrm>
        </p:spPr>
        <p:txBody>
          <a:bodyPr/>
          <a:lstStyle/>
          <a:p>
            <a:r>
              <a:rPr lang="pt-BR" dirty="0" smtClean="0"/>
              <a:t>O que isso significa para o setor?</a:t>
            </a:r>
            <a:br>
              <a:rPr lang="pt-BR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533400" y="1219200"/>
            <a:ext cx="8077200" cy="5181600"/>
          </a:xfrm>
        </p:spPr>
        <p:txBody>
          <a:bodyPr/>
          <a:lstStyle/>
          <a:p>
            <a:pPr marL="0" lvl="3" indent="187325" eaLnBrk="0" fontAlgn="base" hangingPunct="0">
              <a:spcBef>
                <a:spcPct val="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pt-BR" sz="1200" b="1" i="1" dirty="0" smtClean="0">
                <a:solidFill>
                  <a:srgbClr val="000000"/>
                </a:solidFill>
                <a:ea typeface="Arial" pitchFamily="34" charset="0"/>
                <a:cs typeface="Times New Roman" pitchFamily="18" charset="0"/>
              </a:rPr>
              <a:t>Fornecimento</a:t>
            </a:r>
            <a:endParaRPr lang="pt-BR" sz="1200" b="1" dirty="0" smtClean="0"/>
          </a:p>
          <a:p>
            <a:pPr marL="355600" lvl="3" indent="-173038" eaLnBrk="0" fontAlgn="base" hangingPunct="0">
              <a:spcBef>
                <a:spcPct val="0"/>
              </a:spcBef>
              <a:spcAft>
                <a:spcPts val="300"/>
              </a:spcAft>
              <a:buFont typeface="Courier New" pitchFamily="49" charset="0"/>
              <a:buChar char="-"/>
            </a:pPr>
            <a:r>
              <a:rPr lang="pt-PT" sz="1200" dirty="0" smtClean="0"/>
              <a:t>Petróleo, gás e carvão atualmente são responsáveis por 87% da energia consumida no mundo e essa participação deve cair para 75% em 2035.</a:t>
            </a:r>
            <a:endParaRPr lang="pt-BR" sz="1200" dirty="0" smtClean="0"/>
          </a:p>
          <a:p>
            <a:pPr marL="355600" lvl="3" indent="-173038" eaLnBrk="0" fontAlgn="base" hangingPunct="0">
              <a:spcBef>
                <a:spcPct val="0"/>
              </a:spcBef>
              <a:spcAft>
                <a:spcPts val="300"/>
              </a:spcAft>
              <a:buFont typeface="Courier New" pitchFamily="49" charset="0"/>
              <a:buChar char="-"/>
            </a:pPr>
            <a:r>
              <a:rPr lang="pt-BR" sz="1200" dirty="0" smtClean="0">
                <a:solidFill>
                  <a:srgbClr val="000000"/>
                </a:solidFill>
              </a:rPr>
              <a:t>As reservas provadas de petróleo e gás continuam crescendo, mas a taxa de crescimento está diminuindo.</a:t>
            </a:r>
            <a:endParaRPr lang="pt-BR" sz="1200" dirty="0" smtClean="0"/>
          </a:p>
          <a:p>
            <a:pPr marL="182563" lvl="0" indent="-182563" eaLnBrk="0" fontAlgn="base" hangingPunct="0">
              <a:spcBef>
                <a:spcPct val="0"/>
              </a:spcBef>
              <a:spcAft>
                <a:spcPts val="300"/>
              </a:spcAft>
              <a:buClrTx/>
              <a:buFontTx/>
              <a:buChar char="•"/>
              <a:tabLst>
                <a:tab pos="949325" algn="l"/>
              </a:tabLst>
            </a:pPr>
            <a:r>
              <a:rPr lang="pt-BR" sz="1200" b="1" i="1" dirty="0" smtClean="0">
                <a:solidFill>
                  <a:srgbClr val="000000"/>
                </a:solidFill>
                <a:ea typeface="Arial" pitchFamily="34" charset="0"/>
                <a:cs typeface="Times New Roman" pitchFamily="18" charset="0"/>
              </a:rPr>
              <a:t>Demanda</a:t>
            </a:r>
            <a:endParaRPr lang="pt-BR" sz="1200" b="1" dirty="0" smtClean="0"/>
          </a:p>
          <a:p>
            <a:pPr marL="355600" lvl="3" indent="-168275" eaLnBrk="0" fontAlgn="base" hangingPunct="0">
              <a:spcBef>
                <a:spcPct val="0"/>
              </a:spcBef>
              <a:spcAft>
                <a:spcPts val="300"/>
              </a:spcAft>
              <a:buFont typeface="Courier New" pitchFamily="49" charset="0"/>
              <a:buChar char="-"/>
            </a:pPr>
            <a:r>
              <a:rPr lang="pt-BR" sz="1200" dirty="0" smtClean="0">
                <a:solidFill>
                  <a:srgbClr val="000000"/>
                </a:solidFill>
              </a:rPr>
              <a:t>A </a:t>
            </a:r>
            <a:r>
              <a:rPr lang="pt-PT" sz="1200" dirty="0" smtClean="0"/>
              <a:t>demanda global por energia deverá crescer em 30-40% entre 2010 e 2030, impulsionada em grande parte pelo crescimento econômico na região da Ásia-Pacífico.</a:t>
            </a:r>
          </a:p>
          <a:p>
            <a:pPr marL="355600" lvl="3" indent="-168275" eaLnBrk="0" fontAlgn="base" hangingPunct="0">
              <a:spcBef>
                <a:spcPct val="0"/>
              </a:spcBef>
              <a:spcAft>
                <a:spcPts val="300"/>
              </a:spcAft>
              <a:buFont typeface="Courier New" pitchFamily="49" charset="0"/>
              <a:buChar char="-"/>
            </a:pPr>
            <a:r>
              <a:rPr lang="pt-PT" sz="1200" dirty="0" smtClean="0"/>
              <a:t>Edifícios eficientes em termos de energia, de processos industriais e de transporte poderiam reduzir as necessidades de energia projetadas para 2050 em um terço, segundo a IEA. </a:t>
            </a:r>
          </a:p>
          <a:p>
            <a:pPr marL="0" lvl="3" indent="182563" eaLnBrk="0" fontAlgn="base" hangingPunct="0">
              <a:spcBef>
                <a:spcPct val="0"/>
              </a:spcBef>
              <a:spcAft>
                <a:spcPts val="300"/>
              </a:spcAft>
              <a:buClrTx/>
              <a:buFont typeface="Arial" pitchFamily="34" charset="0"/>
              <a:buChar char="•"/>
            </a:pPr>
            <a:r>
              <a:rPr lang="pt-BR" sz="1200" b="1" i="1" dirty="0" smtClean="0">
                <a:solidFill>
                  <a:srgbClr val="000000"/>
                </a:solidFill>
              </a:rPr>
              <a:t>Gás de xisto e energias renováveis</a:t>
            </a:r>
          </a:p>
          <a:p>
            <a:pPr marL="355600" lvl="3" indent="-173038" eaLnBrk="0" fontAlgn="base" hangingPunct="0">
              <a:spcBef>
                <a:spcPct val="0"/>
              </a:spcBef>
              <a:spcAft>
                <a:spcPts val="300"/>
              </a:spcAft>
              <a:buFont typeface="Courier New" pitchFamily="49" charset="0"/>
              <a:buChar char="-"/>
            </a:pPr>
            <a:r>
              <a:rPr lang="pt-BR" sz="1200" dirty="0" smtClean="0"/>
              <a:t>Gás de xisto é cada vez mais uma importante fonte de abastecimento futuro de gás.</a:t>
            </a:r>
          </a:p>
          <a:p>
            <a:pPr marL="355600" lvl="3" indent="-173038" eaLnBrk="0" fontAlgn="base" hangingPunct="0">
              <a:spcBef>
                <a:spcPct val="0"/>
              </a:spcBef>
              <a:spcAft>
                <a:spcPts val="300"/>
              </a:spcAft>
              <a:buFont typeface="Courier New" pitchFamily="49" charset="0"/>
              <a:buChar char="-"/>
            </a:pPr>
            <a:r>
              <a:rPr lang="pt-BR" sz="1200" dirty="0" smtClean="0"/>
              <a:t>Fontes alternativas de energia estão sendo desenvolvidas, mas ainda há a previsão de que a hídrica e a eólica serão responsáveis por 75% da oferta de energia renovável até 2035.</a:t>
            </a:r>
          </a:p>
          <a:p>
            <a:pPr marL="355600" lvl="3" indent="-173038" eaLnBrk="0" fontAlgn="base" hangingPunct="0">
              <a:spcBef>
                <a:spcPct val="0"/>
              </a:spcBef>
              <a:spcAft>
                <a:spcPts val="300"/>
              </a:spcAft>
              <a:buFont typeface="Courier New" pitchFamily="49" charset="0"/>
              <a:buChar char="-"/>
            </a:pPr>
            <a:r>
              <a:rPr lang="pt-BR" sz="1200" dirty="0" smtClean="0">
                <a:solidFill>
                  <a:srgbClr val="000000"/>
                </a:solidFill>
              </a:rPr>
              <a:t>A mudança para fontes alternativas irá impulsionar o preço da energia, até que avanços tecnológicos possibilitem a redução dos custos de produção da energia eólica, solar, etc.</a:t>
            </a:r>
          </a:p>
          <a:p>
            <a:pPr marL="0" lvl="3" indent="182563" eaLnBrk="0" fontAlgn="base" hangingPunct="0">
              <a:spcBef>
                <a:spcPct val="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pt-BR" sz="1200" b="1" i="1" dirty="0" smtClean="0">
                <a:solidFill>
                  <a:srgbClr val="000000"/>
                </a:solidFill>
              </a:rPr>
              <a:t>Nuclear</a:t>
            </a:r>
          </a:p>
          <a:p>
            <a:pPr marL="355600" lvl="3" indent="-173038" eaLnBrk="0" fontAlgn="base" hangingPunct="0">
              <a:spcBef>
                <a:spcPct val="0"/>
              </a:spcBef>
              <a:spcAft>
                <a:spcPts val="300"/>
              </a:spcAft>
              <a:buFont typeface="Courier New" pitchFamily="49" charset="0"/>
              <a:buChar char="-"/>
            </a:pPr>
            <a:r>
              <a:rPr lang="pt-PT" sz="1200" dirty="0" smtClean="0"/>
              <a:t>A energia nuclear teve um rápido crescimento entre 1970 e 1990, principalmente nos países ocidentais. No entanto, foi suspensa em alguns países, pós-Fukushima.</a:t>
            </a:r>
          </a:p>
          <a:p>
            <a:pPr marL="355600" lvl="3" indent="-173038" eaLnBrk="0" fontAlgn="base" hangingPunct="0">
              <a:spcBef>
                <a:spcPct val="0"/>
              </a:spcBef>
              <a:spcAft>
                <a:spcPts val="300"/>
              </a:spcAft>
              <a:buFont typeface="Courier New" pitchFamily="49" charset="0"/>
              <a:buChar char="-"/>
            </a:pPr>
            <a:r>
              <a:rPr lang="pt-BR" sz="1200" dirty="0" smtClean="0"/>
              <a:t>Prevê-se que 75% do aumento da energia nuclear será impulsionado pelo crescimento da Ásia-Pacífico.</a:t>
            </a:r>
            <a:endParaRPr lang="pt-BR" sz="1200" dirty="0" smtClean="0">
              <a:solidFill>
                <a:srgbClr val="000000"/>
              </a:solidFill>
            </a:endParaRPr>
          </a:p>
          <a:p>
            <a:pPr marL="0" lvl="3" indent="182563" eaLnBrk="0" fontAlgn="base" hangingPunct="0">
              <a:spcBef>
                <a:spcPct val="0"/>
              </a:spcBef>
              <a:spcAft>
                <a:spcPts val="300"/>
              </a:spcAft>
              <a:buFont typeface="Arial" pitchFamily="34" charset="0"/>
              <a:buChar char="•"/>
            </a:pPr>
            <a:r>
              <a:rPr lang="pt-BR" sz="1200" b="1" i="1" dirty="0" smtClean="0"/>
              <a:t>Água para energia</a:t>
            </a:r>
            <a:endParaRPr lang="pt-BR" sz="1200" b="1" i="1" dirty="0"/>
          </a:p>
          <a:p>
            <a:pPr marL="355600" lvl="3" indent="-173038" eaLnBrk="0" fontAlgn="base" hangingPunct="0">
              <a:spcBef>
                <a:spcPct val="0"/>
              </a:spcBef>
              <a:spcAft>
                <a:spcPts val="300"/>
              </a:spcAft>
              <a:buFont typeface="Courier New" pitchFamily="49" charset="0"/>
              <a:buChar char="-"/>
            </a:pPr>
            <a:r>
              <a:rPr lang="pt-BR" sz="1200" dirty="0" smtClean="0"/>
              <a:t>A </a:t>
            </a:r>
            <a:r>
              <a:rPr lang="pt-BR" sz="1200" dirty="0"/>
              <a:t>geração de energia é um sector </a:t>
            </a:r>
            <a:r>
              <a:rPr lang="pt-BR" sz="1200" dirty="0" smtClean="0"/>
              <a:t>de uso intenso de água. </a:t>
            </a:r>
            <a:r>
              <a:rPr lang="pt-BR" sz="1200" dirty="0"/>
              <a:t>Muitas questões, </a:t>
            </a:r>
            <a:r>
              <a:rPr lang="pt-BR" sz="1200" dirty="0" smtClean="0"/>
              <a:t>especialmente </a:t>
            </a:r>
            <a:r>
              <a:rPr lang="pt-BR" sz="1200" dirty="0"/>
              <a:t>nas regiões de baixo acesso à água como a África e Oriente Médio, </a:t>
            </a:r>
            <a:r>
              <a:rPr lang="pt-BR" sz="1200" dirty="0" smtClean="0"/>
              <a:t>impactam os </a:t>
            </a:r>
            <a:r>
              <a:rPr lang="pt-BR" sz="1200" dirty="0"/>
              <a:t>custos de </a:t>
            </a:r>
            <a:r>
              <a:rPr lang="pt-BR" sz="1200" dirty="0" smtClean="0"/>
              <a:t>eletricidade. </a:t>
            </a:r>
            <a:r>
              <a:rPr lang="pt-BR" sz="1200" dirty="0"/>
              <a:t>Acesso à água para geração, de refrigeração do reator, a dessalinização da água - só para citar alguns problemas relacionados com a alimentação e </a:t>
            </a:r>
            <a:r>
              <a:rPr lang="pt-BR" sz="1200" dirty="0" smtClean="0"/>
              <a:t>setor. A necessidade </a:t>
            </a:r>
            <a:r>
              <a:rPr lang="pt-BR" sz="1200" dirty="0"/>
              <a:t>de água </a:t>
            </a:r>
            <a:r>
              <a:rPr lang="pt-BR" sz="1200" dirty="0" smtClean="0"/>
              <a:t>no </a:t>
            </a:r>
            <a:r>
              <a:rPr lang="pt-BR" sz="1200" dirty="0"/>
              <a:t>setor de energia </a:t>
            </a:r>
            <a:r>
              <a:rPr lang="pt-BR" sz="1200" dirty="0" smtClean="0"/>
              <a:t>irá </a:t>
            </a:r>
            <a:r>
              <a:rPr lang="pt-BR" sz="1200" dirty="0"/>
              <a:t>crescer, tornando a água um critério cada vez mais importante para avaliar a viabilidade de projetos de energia.</a:t>
            </a:r>
            <a:endParaRPr lang="pt-BR" sz="1200" dirty="0" smtClean="0"/>
          </a:p>
          <a:p>
            <a:pPr marL="274320" lvl="4" indent="0" eaLnBrk="0" fontAlgn="base" hangingPunct="0">
              <a:spcBef>
                <a:spcPct val="0"/>
              </a:spcBef>
              <a:spcAft>
                <a:spcPts val="300"/>
              </a:spcAft>
              <a:buNone/>
            </a:pPr>
            <a:endParaRPr lang="pt-BR" sz="1200" dirty="0" smtClean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236" y="406940"/>
            <a:ext cx="4118756" cy="18000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indent="-274320">
              <a:spcAft>
                <a:spcPts val="900"/>
              </a:spcAft>
            </a:pPr>
            <a:r>
              <a:rPr lang="en-GB" sz="1000" i="1" dirty="0" smtClean="0">
                <a:latin typeface="Georgia" pitchFamily="18" charset="0"/>
              </a:rPr>
              <a:t>Seção 2: </a:t>
            </a:r>
            <a:r>
              <a:rPr lang="pt-BR" sz="1000" dirty="0" smtClean="0"/>
              <a:t>Principais fatores de mudança – Guerra por recursos naturais</a:t>
            </a:r>
            <a:endParaRPr lang="en-GB" sz="1000" i="1" dirty="0" smtClean="0">
              <a:latin typeface="Georgia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CD4F41E-CD1C-4BFC-BB93-8BAC227CE74F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DE" dirty="0" smtClean="0"/>
              <a:t>Maio de 2013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dirty="0" smtClean="0"/>
              <a:t>Energia e serviços de utilidade pública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95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2"/>
          <p:cNvSpPr txBox="1">
            <a:spLocks/>
          </p:cNvSpPr>
          <p:nvPr/>
        </p:nvSpPr>
        <p:spPr>
          <a:xfrm>
            <a:off x="533400" y="6096000"/>
            <a:ext cx="5257800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dirty="0" smtClean="0">
                <a:latin typeface="+mj-lt"/>
              </a:rPr>
              <a:t>Source: </a:t>
            </a:r>
            <a:r>
              <a:rPr lang="en-US" sz="800" dirty="0" smtClean="0">
                <a:latin typeface="+mj-lt"/>
              </a:rPr>
              <a:t>IEA World Energy </a:t>
            </a:r>
            <a:r>
              <a:rPr lang="en-US" sz="800" dirty="0">
                <a:latin typeface="+mj-lt"/>
              </a:rPr>
              <a:t>Outlook 2012, New Policies </a:t>
            </a:r>
            <a:r>
              <a:rPr lang="en-US" sz="800" dirty="0" smtClean="0">
                <a:latin typeface="+mj-lt"/>
              </a:rPr>
              <a:t>Scenario</a:t>
            </a:r>
            <a:endParaRPr lang="en-US" sz="800" dirty="0">
              <a:latin typeface="+mj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CD4F41E-CD1C-4BFC-BB93-8BAC227CE74F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DE" dirty="0" smtClean="0"/>
              <a:t>Maio 2013</a:t>
            </a:r>
            <a:endParaRPr lang="en-GB" dirty="0"/>
          </a:p>
        </p:txBody>
      </p:sp>
      <p:grpSp>
        <p:nvGrpSpPr>
          <p:cNvPr id="12" name="Gruppieren 50"/>
          <p:cNvGrpSpPr/>
          <p:nvPr/>
        </p:nvGrpSpPr>
        <p:grpSpPr>
          <a:xfrm>
            <a:off x="967695" y="1219200"/>
            <a:ext cx="2308905" cy="1211145"/>
            <a:chOff x="586695" y="1752600"/>
            <a:chExt cx="2308905" cy="1211145"/>
          </a:xfrm>
        </p:grpSpPr>
        <p:sp>
          <p:nvSpPr>
            <p:cNvPr id="13" name="Rechteck 12"/>
            <p:cNvSpPr/>
            <p:nvPr/>
          </p:nvSpPr>
          <p:spPr bwMode="ltGray">
            <a:xfrm>
              <a:off x="878541" y="1752600"/>
              <a:ext cx="2017059" cy="1138607"/>
            </a:xfrm>
            <a:prstGeom prst="rect">
              <a:avLst/>
            </a:prstGeom>
            <a:solidFill>
              <a:schemeClr val="accent5"/>
            </a:solidFill>
            <a:ln w="9525" cap="sq">
              <a:solidFill>
                <a:schemeClr val="accent5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t">
              <a:noAutofit/>
            </a:bodyPr>
            <a:lstStyle/>
            <a:p>
              <a:endParaRPr lang="pt-BR" sz="1400" dirty="0" smtClean="0"/>
            </a:p>
            <a:p>
              <a:r>
                <a:rPr lang="pt-BR" sz="1400" dirty="0" smtClean="0"/>
                <a:t>Eficiência </a:t>
              </a:r>
              <a:r>
                <a:rPr lang="pt-BR" sz="1400" dirty="0"/>
                <a:t>Energética: uma nova </a:t>
              </a:r>
              <a:r>
                <a:rPr lang="pt-BR" sz="1400" dirty="0" smtClean="0"/>
                <a:t>fonte de energia?</a:t>
              </a:r>
              <a:endParaRPr lang="pt-BR" sz="1400" dirty="0" smtClean="0"/>
            </a:p>
          </p:txBody>
        </p:sp>
        <p:sp>
          <p:nvSpPr>
            <p:cNvPr id="14" name="Rechteck 13"/>
            <p:cNvSpPr/>
            <p:nvPr/>
          </p:nvSpPr>
          <p:spPr bwMode="ltGray">
            <a:xfrm>
              <a:off x="586695" y="2891745"/>
              <a:ext cx="288000" cy="72000"/>
            </a:xfrm>
            <a:prstGeom prst="rect">
              <a:avLst/>
            </a:prstGeom>
            <a:solidFill>
              <a:schemeClr val="accent5"/>
            </a:solidFill>
            <a:ln w="9525" cap="sq">
              <a:solidFill>
                <a:schemeClr val="accent5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ctr">
              <a:noAutofit/>
            </a:bodyPr>
            <a:lstStyle/>
            <a:p>
              <a:pPr algn="ctr"/>
              <a:endParaRPr lang="de-DE" sz="1400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5" name="Gruppieren 48"/>
          <p:cNvGrpSpPr/>
          <p:nvPr/>
        </p:nvGrpSpPr>
        <p:grpSpPr>
          <a:xfrm>
            <a:off x="2971800" y="3200400"/>
            <a:ext cx="4363500" cy="1981200"/>
            <a:chOff x="1275300" y="2813446"/>
            <a:chExt cx="4363500" cy="1521899"/>
          </a:xfrm>
        </p:grpSpPr>
        <p:sp>
          <p:nvSpPr>
            <p:cNvPr id="16" name="Rechteck 36"/>
            <p:cNvSpPr/>
            <p:nvPr/>
          </p:nvSpPr>
          <p:spPr bwMode="ltGray">
            <a:xfrm>
              <a:off x="1564341" y="2813446"/>
              <a:ext cx="4074459" cy="1449362"/>
            </a:xfrm>
            <a:prstGeom prst="rect">
              <a:avLst/>
            </a:prstGeom>
            <a:solidFill>
              <a:schemeClr val="accent3"/>
            </a:solidFill>
            <a:ln w="9525" cap="sq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t">
              <a:noAutofit/>
            </a:bodyPr>
            <a:lstStyle/>
            <a:p>
              <a:endParaRPr lang="de-DE" sz="1400" dirty="0" smtClean="0">
                <a:solidFill>
                  <a:schemeClr val="bg1"/>
                </a:solidFill>
                <a:latin typeface="Georgia" pitchFamily="18" charset="0"/>
              </a:endParaRPr>
            </a:p>
            <a:p>
              <a:endParaRPr lang="de-DE" sz="1400" dirty="0">
                <a:solidFill>
                  <a:schemeClr val="bg1"/>
                </a:solidFill>
                <a:latin typeface="Georgia" pitchFamily="18" charset="0"/>
              </a:endParaRPr>
            </a:p>
            <a:p>
              <a:r>
                <a:rPr lang="de-DE" sz="1400" dirty="0" smtClean="0">
                  <a:solidFill>
                    <a:schemeClr val="bg1"/>
                  </a:solidFill>
                  <a:latin typeface="Georgia" pitchFamily="18" charset="0"/>
                </a:rPr>
                <a:t>A sede por água para energia! Cerca de 18% da água usada globalmente vai para a geração de energia (termicas carvão e nuclear respondem por quase 85% desse consumo). Água será um critério importante para avaliar a viabilidade de projetos de geração de energia em um futuro próximo.</a:t>
              </a:r>
            </a:p>
            <a:p>
              <a:endParaRPr lang="de-DE" sz="1400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7" name="Rechteck 37"/>
            <p:cNvSpPr/>
            <p:nvPr/>
          </p:nvSpPr>
          <p:spPr bwMode="ltGray">
            <a:xfrm>
              <a:off x="1275300" y="4263345"/>
              <a:ext cx="288000" cy="72000"/>
            </a:xfrm>
            <a:prstGeom prst="rect">
              <a:avLst/>
            </a:prstGeom>
            <a:solidFill>
              <a:schemeClr val="accent3"/>
            </a:solidFill>
            <a:ln w="9525" cap="sq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ctr">
              <a:noAutofit/>
            </a:bodyPr>
            <a:lstStyle/>
            <a:p>
              <a:pPr algn="ctr"/>
              <a:endParaRPr lang="de-DE" sz="1400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8" name="Gruppieren 47"/>
          <p:cNvGrpSpPr/>
          <p:nvPr/>
        </p:nvGrpSpPr>
        <p:grpSpPr>
          <a:xfrm>
            <a:off x="1905000" y="2052227"/>
            <a:ext cx="2819400" cy="1600200"/>
            <a:chOff x="587130" y="4876800"/>
            <a:chExt cx="2537070" cy="1287345"/>
          </a:xfrm>
        </p:grpSpPr>
        <p:sp>
          <p:nvSpPr>
            <p:cNvPr id="19" name="Rechteck 20"/>
            <p:cNvSpPr/>
            <p:nvPr/>
          </p:nvSpPr>
          <p:spPr bwMode="ltGray">
            <a:xfrm>
              <a:off x="878541" y="4876800"/>
              <a:ext cx="2245659" cy="121480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cap="sq">
              <a:solidFill>
                <a:schemeClr val="bg1">
                  <a:lumMod val="50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t">
              <a:noAutofit/>
            </a:bodyPr>
            <a:lstStyle/>
            <a:p>
              <a:r>
                <a:rPr lang="pt-BR" sz="1400" dirty="0" smtClean="0"/>
                <a:t>O aquecimento global pode frear o consumo de carvão em Países restritivos a emissões de CO2, isso pode gerar uma fuga e um subproduto energético.</a:t>
              </a:r>
              <a:endParaRPr lang="pt-BR" sz="1400" dirty="0" smtClean="0"/>
            </a:p>
          </p:txBody>
        </p:sp>
        <p:sp>
          <p:nvSpPr>
            <p:cNvPr id="20" name="Rechteck 21"/>
            <p:cNvSpPr/>
            <p:nvPr/>
          </p:nvSpPr>
          <p:spPr bwMode="ltGray">
            <a:xfrm>
              <a:off x="587130" y="6092145"/>
              <a:ext cx="288000" cy="72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cap="sq">
              <a:solidFill>
                <a:schemeClr val="bg1">
                  <a:lumMod val="50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ctr">
              <a:noAutofit/>
            </a:bodyPr>
            <a:lstStyle/>
            <a:p>
              <a:pPr algn="ctr"/>
              <a:endParaRPr lang="de-DE" sz="1400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090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000" b="0" i="0" dirty="0">
                <a:solidFill>
                  <a:schemeClr val="tx2"/>
                </a:solidFill>
              </a:rPr>
              <a:t>Fator de mudança nº </a:t>
            </a:r>
            <a:r>
              <a:rPr lang="pt-BR" sz="2000" b="0" i="0" dirty="0" smtClean="0">
                <a:solidFill>
                  <a:schemeClr val="tx2"/>
                </a:solidFill>
              </a:rPr>
              <a:t>2:</a:t>
            </a:r>
            <a:r>
              <a:rPr lang="en-GB" b="0" i="0" dirty="0" smtClean="0">
                <a:solidFill>
                  <a:schemeClr val="tx2"/>
                </a:solidFill>
              </a:rPr>
              <a:t/>
            </a:r>
            <a:br>
              <a:rPr lang="en-GB" b="0" i="0" dirty="0" smtClean="0">
                <a:solidFill>
                  <a:schemeClr val="tx2"/>
                </a:solidFill>
              </a:rPr>
            </a:br>
            <a:r>
              <a:rPr lang="pt-BR" sz="4000" dirty="0">
                <a:solidFill>
                  <a:schemeClr val="accent1"/>
                </a:solidFill>
                <a:latin typeface="Georgia" pitchFamily="18" charset="0"/>
              </a:rPr>
              <a:t>Alterações demográficas</a:t>
            </a:r>
            <a:br>
              <a:rPr lang="pt-BR" sz="4000" dirty="0">
                <a:solidFill>
                  <a:schemeClr val="accent1"/>
                </a:solidFill>
                <a:latin typeface="Georgia" pitchFamily="18" charset="0"/>
              </a:rPr>
            </a:br>
            <a:endParaRPr lang="en-GB" sz="4000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1876424"/>
            <a:ext cx="3174504" cy="32004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>
              <a:lnSpc>
                <a:spcPts val="20000"/>
              </a:lnSpc>
            </a:pPr>
            <a:r>
              <a:rPr lang="en-GB" sz="24000" b="1" i="1" dirty="0" smtClean="0">
                <a:solidFill>
                  <a:schemeClr val="tx2"/>
                </a:solidFill>
                <a:latin typeface="Georgia" pitchFamily="18" charset="0"/>
              </a:rPr>
              <a:t>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CD4F41E-CD1C-4BFC-BB93-8BAC227CE74F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DE" dirty="0" smtClean="0"/>
              <a:t>Maio 2013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773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077200" cy="914400"/>
          </a:xfrm>
        </p:spPr>
        <p:txBody>
          <a:bodyPr/>
          <a:lstStyle/>
          <a:p>
            <a:r>
              <a:rPr lang="pt-BR" dirty="0" smtClean="0"/>
              <a:t>O que isso quer dizer para Energia e serviços de utilidade pública?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533400" y="1219200"/>
            <a:ext cx="8077200" cy="4572000"/>
          </a:xfrm>
        </p:spPr>
        <p:txBody>
          <a:bodyPr/>
          <a:lstStyle/>
          <a:p>
            <a:pPr indent="0" eaLnBrk="0" fontAlgn="base" hangingPunct="0">
              <a:spcBef>
                <a:spcPct val="0"/>
              </a:spcBef>
              <a:spcAft>
                <a:spcPts val="200"/>
              </a:spcAft>
              <a:buClrTx/>
            </a:pPr>
            <a:endParaRPr lang="en-GB" sz="1100" dirty="0" smtClean="0">
              <a:solidFill>
                <a:schemeClr val="tx2"/>
              </a:solidFill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ts val="200"/>
              </a:spcAft>
              <a:buClrTx/>
              <a:buFont typeface="Arial" pitchFamily="34" charset="0"/>
              <a:buChar char="•"/>
            </a:pPr>
            <a:r>
              <a:rPr lang="pt-PT" sz="1800" dirty="0"/>
              <a:t>Demografia é um motor importante da demanda de energia global</a:t>
            </a:r>
            <a:r>
              <a:rPr lang="pt-PT" sz="1800" dirty="0" smtClean="0"/>
              <a:t>.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ts val="200"/>
              </a:spcAft>
              <a:buClrTx/>
              <a:buFont typeface="Arial" pitchFamily="34" charset="0"/>
              <a:buChar char="•"/>
            </a:pPr>
            <a:endParaRPr lang="pt-PT" sz="1800" dirty="0" smtClean="0"/>
          </a:p>
          <a:p>
            <a:pPr marL="171450" indent="-171450" eaLnBrk="0" fontAlgn="base" hangingPunct="0">
              <a:spcBef>
                <a:spcPct val="0"/>
              </a:spcBef>
              <a:spcAft>
                <a:spcPts val="200"/>
              </a:spcAft>
              <a:buClrTx/>
              <a:buFont typeface="Arial" pitchFamily="34" charset="0"/>
              <a:buChar char="•"/>
            </a:pPr>
            <a:r>
              <a:rPr lang="pt-PT" sz="1800" dirty="0"/>
              <a:t>Com o crescimento contínuo da população até 2050 na Ásia, África, América Latina, América do Norte e Oceania e se estáveis ​​ou em declínio na Europa, é </a:t>
            </a:r>
            <a:r>
              <a:rPr lang="pt-PT" sz="1800" dirty="0" smtClean="0"/>
              <a:t>possível </a:t>
            </a:r>
            <a:r>
              <a:rPr lang="pt-PT" sz="1800" dirty="0" smtClean="0"/>
              <a:t>prever </a:t>
            </a:r>
            <a:r>
              <a:rPr lang="pt-PT" sz="1800" dirty="0"/>
              <a:t>onde a demanda de energia virá</a:t>
            </a:r>
            <a:r>
              <a:rPr lang="pt-PT" sz="1800" dirty="0" smtClean="0"/>
              <a:t>.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ts val="200"/>
              </a:spcAft>
              <a:buClrTx/>
              <a:buFont typeface="Arial" pitchFamily="34" charset="0"/>
              <a:buChar char="•"/>
            </a:pPr>
            <a:endParaRPr lang="pt-PT" sz="1800" dirty="0" smtClean="0"/>
          </a:p>
          <a:p>
            <a:pPr marL="171450" indent="-171450" eaLnBrk="0" fontAlgn="base" hangingPunct="0">
              <a:spcBef>
                <a:spcPct val="0"/>
              </a:spcBef>
              <a:spcAft>
                <a:spcPts val="200"/>
              </a:spcAft>
              <a:buClrTx/>
              <a:buFont typeface="Arial" pitchFamily="34" charset="0"/>
              <a:buChar char="•"/>
            </a:pPr>
            <a:r>
              <a:rPr lang="pt-PT" sz="1800" dirty="0"/>
              <a:t>Prevê-se que, depois de 2035, entre 7 </a:t>
            </a:r>
            <a:r>
              <a:rPr lang="pt-PT" sz="1800" dirty="0" smtClean="0"/>
              <a:t>e </a:t>
            </a:r>
            <a:r>
              <a:rPr lang="pt-PT" sz="1800" dirty="0"/>
              <a:t>8 </a:t>
            </a:r>
            <a:r>
              <a:rPr lang="pt-PT" sz="1800" dirty="0"/>
              <a:t>bilhões de </a:t>
            </a:r>
            <a:r>
              <a:rPr lang="pt-PT" sz="1800" dirty="0"/>
              <a:t>pessoas viverão em países em </a:t>
            </a:r>
            <a:r>
              <a:rPr lang="pt-PT" sz="1800" dirty="0" smtClean="0"/>
              <a:t>desenvolvimento. 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ts val="200"/>
              </a:spcAft>
              <a:buClrTx/>
              <a:buFont typeface="Arial" pitchFamily="34" charset="0"/>
              <a:buChar char="•"/>
            </a:pPr>
            <a:endParaRPr lang="pt-PT" sz="1800" dirty="0" smtClean="0"/>
          </a:p>
          <a:p>
            <a:pPr marL="171450" indent="-171450" eaLnBrk="0" fontAlgn="base" hangingPunct="0">
              <a:spcBef>
                <a:spcPct val="0"/>
              </a:spcBef>
              <a:spcAft>
                <a:spcPts val="200"/>
              </a:spcAft>
              <a:buClrTx/>
              <a:buFont typeface="Arial" pitchFamily="34" charset="0"/>
              <a:buChar char="•"/>
            </a:pPr>
            <a:r>
              <a:rPr lang="pt-PT" sz="1800" dirty="0" smtClean="0"/>
              <a:t>Para </a:t>
            </a:r>
            <a:r>
              <a:rPr lang="pt-PT" sz="1800" dirty="0"/>
              <a:t>o setor de </a:t>
            </a:r>
            <a:r>
              <a:rPr lang="pt-PT" sz="1800" dirty="0" smtClean="0"/>
              <a:t>Energia Elétrica, </a:t>
            </a:r>
            <a:r>
              <a:rPr lang="pt-PT" sz="1800" dirty="0"/>
              <a:t>será um enorme desafio para atender a essa crescente demanda, no pano de fundo o fato de que, em </a:t>
            </a:r>
            <a:r>
              <a:rPr lang="pt-PT" sz="1800" dirty="0" smtClean="0"/>
              <a:t>2013, cerca de 1,4 bilhão </a:t>
            </a:r>
            <a:r>
              <a:rPr lang="pt-PT" sz="1800" dirty="0"/>
              <a:t>de pessoas ainda não têm acesso à energia elétrica (principalmente na África Subsaariana e na Ásia</a:t>
            </a:r>
            <a:r>
              <a:rPr lang="pt-PT" sz="1800" dirty="0" smtClean="0"/>
              <a:t>).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ts val="200"/>
              </a:spcAft>
              <a:buClrTx/>
              <a:buFont typeface="Arial" pitchFamily="34" charset="0"/>
              <a:buChar char="•"/>
            </a:pPr>
            <a:endParaRPr lang="pt-PT" sz="1800" dirty="0" smtClean="0"/>
          </a:p>
          <a:p>
            <a:pPr marL="171450" indent="-171450" eaLnBrk="0" fontAlgn="base" hangingPunct="0">
              <a:spcBef>
                <a:spcPct val="0"/>
              </a:spcBef>
              <a:spcAft>
                <a:spcPts val="200"/>
              </a:spcAft>
              <a:buClrTx/>
              <a:buFont typeface="Arial" pitchFamily="34" charset="0"/>
              <a:buChar char="•"/>
            </a:pPr>
            <a:r>
              <a:rPr lang="pt-BR" sz="1800" dirty="0" smtClean="0"/>
              <a:t>Urbanização </a:t>
            </a:r>
            <a:r>
              <a:rPr lang="pt-BR" sz="1800" dirty="0"/>
              <a:t>anda de mãos dadas com o crescimento demográfico. Em 2050 dois terços da população mundial viverá em áreas urbanas. As megacidades estão surgindo colocando novos desafios para </a:t>
            </a:r>
            <a:r>
              <a:rPr lang="pt-BR" sz="1800" dirty="0" smtClean="0"/>
              <a:t>governos e provedores de serviços públicos</a:t>
            </a:r>
            <a:r>
              <a:rPr lang="pt-BR" sz="1800" dirty="0" smtClean="0"/>
              <a:t>.</a:t>
            </a:r>
            <a:endParaRPr lang="pt-BR" sz="1800" dirty="0"/>
          </a:p>
          <a:p>
            <a:pPr lvl="0" indent="0" eaLnBrk="0" fontAlgn="base" hangingPunct="0">
              <a:spcBef>
                <a:spcPct val="0"/>
              </a:spcBef>
              <a:spcAft>
                <a:spcPts val="200"/>
              </a:spcAft>
              <a:buClrTx/>
            </a:pPr>
            <a:endParaRPr lang="en-GB" sz="1800" b="1" dirty="0" smtClean="0">
              <a:solidFill>
                <a:schemeClr val="tx2"/>
              </a:solidFill>
            </a:endParaRPr>
          </a:p>
          <a:p>
            <a:pPr lvl="0" indent="0" eaLnBrk="0" fontAlgn="base" hangingPunct="0">
              <a:spcBef>
                <a:spcPct val="0"/>
              </a:spcBef>
              <a:spcAft>
                <a:spcPts val="200"/>
              </a:spcAft>
              <a:buClrTx/>
            </a:pPr>
            <a:endParaRPr lang="en-GB" sz="1800" dirty="0"/>
          </a:p>
          <a:p>
            <a:pPr marL="180975" lvl="0" indent="-180975" eaLnBrk="0" fontAlgn="base" hangingPunct="0">
              <a:spcBef>
                <a:spcPct val="0"/>
              </a:spcBef>
              <a:spcAft>
                <a:spcPts val="200"/>
              </a:spcAft>
              <a:buClrTx/>
              <a:buFontTx/>
              <a:buChar char="•"/>
            </a:pPr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CD4F41E-CD1C-4BFC-BB93-8BAC227CE74F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84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458200" cy="609600"/>
          </a:xfrm>
        </p:spPr>
        <p:txBody>
          <a:bodyPr/>
          <a:lstStyle/>
          <a:p>
            <a:r>
              <a:rPr lang="pt-BR" sz="2400" dirty="0" smtClean="0"/>
              <a:t>Forças </a:t>
            </a:r>
            <a:r>
              <a:rPr lang="pt-BR" sz="2400" dirty="0"/>
              <a:t>por trás da demanda global de energia</a:t>
            </a:r>
          </a:p>
        </p:txBody>
      </p:sp>
      <p:graphicFrame>
        <p:nvGraphicFramePr>
          <p:cNvPr id="4" name="Inhaltsplatzhalter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2198954"/>
              </p:ext>
            </p:extLst>
          </p:nvPr>
        </p:nvGraphicFramePr>
        <p:xfrm>
          <a:off x="457200" y="2362200"/>
          <a:ext cx="2362200" cy="30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feld 11"/>
          <p:cNvSpPr txBox="1"/>
          <p:nvPr/>
        </p:nvSpPr>
        <p:spPr>
          <a:xfrm>
            <a:off x="3048000" y="4572000"/>
            <a:ext cx="1828800" cy="18288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274320">
              <a:spcAft>
                <a:spcPts val="900"/>
              </a:spcAft>
            </a:pPr>
            <a:endParaRPr lang="en-US" sz="2000" dirty="0" err="1" smtClean="0">
              <a:latin typeface="Georgia" pitchFamily="18" charset="0"/>
            </a:endParaRPr>
          </a:p>
        </p:txBody>
      </p:sp>
      <p:sp>
        <p:nvSpPr>
          <p:cNvPr id="18" name="Textfeld 17"/>
          <p:cNvSpPr txBox="1"/>
          <p:nvPr/>
        </p:nvSpPr>
        <p:spPr>
          <a:xfrm>
            <a:off x="1066800" y="2455820"/>
            <a:ext cx="1600200" cy="3425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274320" algn="ctr">
              <a:spcAft>
                <a:spcPts val="900"/>
              </a:spcAft>
            </a:pPr>
            <a:r>
              <a:rPr lang="de-DE" sz="1200" b="1" i="1" dirty="0" smtClean="0">
                <a:latin typeface="+mj-lt"/>
              </a:rPr>
              <a:t>Crescimento Populacional</a:t>
            </a:r>
          </a:p>
          <a:p>
            <a:pPr indent="-274320" algn="ctr">
              <a:spcAft>
                <a:spcPts val="900"/>
              </a:spcAft>
            </a:pPr>
            <a:endParaRPr lang="de-DE" sz="1200" i="1" dirty="0" smtClean="0">
              <a:latin typeface="Georgia" pitchFamily="18" charset="0"/>
            </a:endParaRPr>
          </a:p>
        </p:txBody>
      </p:sp>
      <p:graphicFrame>
        <p:nvGraphicFramePr>
          <p:cNvPr id="23" name="Inhaltsplatzhalter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8124175"/>
              </p:ext>
            </p:extLst>
          </p:nvPr>
        </p:nvGraphicFramePr>
        <p:xfrm>
          <a:off x="3505200" y="2438400"/>
          <a:ext cx="21336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4" name="Inhaltsplatzhalter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9504776"/>
              </p:ext>
            </p:extLst>
          </p:nvPr>
        </p:nvGraphicFramePr>
        <p:xfrm>
          <a:off x="6553200" y="2362200"/>
          <a:ext cx="19050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6" name="Textfeld 25"/>
          <p:cNvSpPr txBox="1"/>
          <p:nvPr/>
        </p:nvSpPr>
        <p:spPr>
          <a:xfrm>
            <a:off x="3733800" y="2435460"/>
            <a:ext cx="1600200" cy="40987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274320" algn="ctr">
              <a:spcAft>
                <a:spcPts val="900"/>
              </a:spcAft>
            </a:pPr>
            <a:r>
              <a:rPr lang="de-DE" sz="1200" b="1" i="1" dirty="0" smtClean="0">
                <a:latin typeface="+mj-lt"/>
              </a:rPr>
              <a:t>Urbanização</a:t>
            </a:r>
            <a:endParaRPr lang="de-DE" sz="1200" i="1" dirty="0" smtClean="0">
              <a:latin typeface="+mj-lt"/>
            </a:endParaRPr>
          </a:p>
        </p:txBody>
      </p:sp>
      <p:sp>
        <p:nvSpPr>
          <p:cNvPr id="28" name="Textfeld 27"/>
          <p:cNvSpPr txBox="1"/>
          <p:nvPr/>
        </p:nvSpPr>
        <p:spPr>
          <a:xfrm>
            <a:off x="6564552" y="2318724"/>
            <a:ext cx="1676400" cy="63199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274320" algn="ctr">
              <a:spcAft>
                <a:spcPts val="900"/>
              </a:spcAft>
            </a:pPr>
            <a:r>
              <a:rPr lang="de-DE" sz="1200" b="1" i="1" dirty="0" smtClean="0">
                <a:latin typeface="+mj-lt"/>
              </a:rPr>
              <a:t>Aumento PIB (PIB Global em</a:t>
            </a:r>
            <a:br>
              <a:rPr lang="de-DE" sz="1200" b="1" i="1" dirty="0" smtClean="0">
                <a:latin typeface="+mj-lt"/>
              </a:rPr>
            </a:br>
            <a:r>
              <a:rPr lang="de-DE" sz="1200" b="1" i="1" dirty="0" smtClean="0">
                <a:latin typeface="+mj-lt"/>
              </a:rPr>
              <a:t>trilhões US$)</a:t>
            </a:r>
            <a:endParaRPr lang="de-DE" sz="1200" i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54764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ct val="0"/>
              </a:spcAft>
            </a:pPr>
            <a:r>
              <a:rPr lang="pt-BR" sz="2000" b="0" i="0" dirty="0">
                <a:solidFill>
                  <a:schemeClr val="tx2"/>
                </a:solidFill>
              </a:rPr>
              <a:t>Fator de mudança nº </a:t>
            </a:r>
            <a:r>
              <a:rPr lang="pt-BR" sz="2000" b="0" i="0" dirty="0" smtClean="0">
                <a:solidFill>
                  <a:schemeClr val="tx2"/>
                </a:solidFill>
              </a:rPr>
              <a:t>3:</a:t>
            </a:r>
            <a:r>
              <a:rPr lang="en-GB" sz="2000" b="0" i="0" dirty="0" smtClean="0">
                <a:solidFill>
                  <a:schemeClr val="tx2"/>
                </a:solidFill>
              </a:rPr>
              <a:t/>
            </a:r>
            <a:br>
              <a:rPr lang="en-GB" sz="2000" b="0" i="0" dirty="0" smtClean="0">
                <a:solidFill>
                  <a:schemeClr val="tx2"/>
                </a:solidFill>
              </a:rPr>
            </a:br>
            <a:r>
              <a:rPr lang="pt-BR" sz="4000" dirty="0">
                <a:solidFill>
                  <a:schemeClr val="accent1"/>
                </a:solidFill>
                <a:latin typeface="Georgia" pitchFamily="18" charset="0"/>
              </a:rPr>
              <a:t>Mudança social e de comportamento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3400" y="1876424"/>
            <a:ext cx="3174504" cy="32004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>
              <a:lnSpc>
                <a:spcPts val="20000"/>
              </a:lnSpc>
            </a:pPr>
            <a:r>
              <a:rPr lang="en-GB" sz="24000" b="1" i="1" dirty="0" smtClean="0">
                <a:solidFill>
                  <a:schemeClr val="tx2"/>
                </a:solidFill>
                <a:latin typeface="Georgia" pitchFamily="18" charset="0"/>
              </a:rPr>
              <a:t>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CD4F41E-CD1C-4BFC-BB93-8BAC227CE74F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DE" dirty="0" smtClean="0"/>
              <a:t>Maio 2013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878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 que isso quer dizer para Energia e serviços de utilidade pública?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533400" y="2133600"/>
            <a:ext cx="8077200" cy="4419600"/>
          </a:xfrm>
        </p:spPr>
        <p:txBody>
          <a:bodyPr/>
          <a:lstStyle/>
          <a:p>
            <a:pPr marL="177800" lvl="0" indent="-1778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  <a:tabLst>
                <a:tab pos="949325" algn="l"/>
              </a:tabLst>
            </a:pPr>
            <a:r>
              <a:rPr lang="pt-PT" sz="1600" dirty="0"/>
              <a:t>Urbanização e riqueza global pode contribuir para o aumento da demanda de recursos </a:t>
            </a:r>
            <a:r>
              <a:rPr lang="pt-PT" sz="1600" dirty="0" smtClean="0"/>
              <a:t>naturais</a:t>
            </a:r>
          </a:p>
          <a:p>
            <a:pPr marL="177800" lvl="0" indent="-1778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  <a:tabLst>
                <a:tab pos="949325" algn="l"/>
              </a:tabLst>
            </a:pPr>
            <a:endParaRPr lang="pt-PT" sz="1600" dirty="0" smtClean="0"/>
          </a:p>
          <a:p>
            <a:pPr marL="177800" lvl="0" indent="-1778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  <a:tabLst>
                <a:tab pos="949325" algn="l"/>
              </a:tabLst>
            </a:pPr>
            <a:r>
              <a:rPr lang="pt-PT" sz="1600" dirty="0"/>
              <a:t>O papel de um cliente na cadeia de valor de energia está mudando - de um usuário de energia passiva para um consumidor de energia </a:t>
            </a:r>
            <a:r>
              <a:rPr lang="pt-PT" sz="1600" dirty="0" smtClean="0"/>
              <a:t>pró-ativa</a:t>
            </a:r>
          </a:p>
          <a:p>
            <a:pPr marL="177800" lvl="0" indent="-1778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  <a:tabLst>
                <a:tab pos="949325" algn="l"/>
              </a:tabLst>
            </a:pPr>
            <a:endParaRPr lang="pt-PT" sz="1600" dirty="0" smtClean="0"/>
          </a:p>
          <a:p>
            <a:pPr marL="177800" lvl="0" indent="-1778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  <a:tabLst>
                <a:tab pos="949325" algn="l"/>
              </a:tabLst>
            </a:pPr>
            <a:r>
              <a:rPr lang="pt-PT" sz="1600" dirty="0" smtClean="0"/>
              <a:t>Em muito breve o </a:t>
            </a:r>
            <a:r>
              <a:rPr lang="pt-PT" sz="1600" dirty="0"/>
              <a:t>cliente </a:t>
            </a:r>
            <a:r>
              <a:rPr lang="pt-PT" sz="1600" dirty="0" smtClean="0"/>
              <a:t>irá decidir</a:t>
            </a:r>
            <a:r>
              <a:rPr lang="pt-PT" sz="1600" dirty="0"/>
              <a:t>, quando comprar a energia, </a:t>
            </a:r>
            <a:r>
              <a:rPr lang="pt-PT" sz="1600" dirty="0" smtClean="0"/>
              <a:t>qual o fornecedor, </a:t>
            </a:r>
            <a:r>
              <a:rPr lang="pt-PT" sz="1600" dirty="0"/>
              <a:t>a que </a:t>
            </a:r>
            <a:r>
              <a:rPr lang="pt-PT" sz="1600" dirty="0" smtClean="0"/>
              <a:t>preço, as </a:t>
            </a:r>
            <a:r>
              <a:rPr lang="pt-PT" sz="1600" dirty="0"/>
              <a:t>fontes de </a:t>
            </a:r>
            <a:r>
              <a:rPr lang="pt-PT" sz="1600" dirty="0" smtClean="0"/>
              <a:t>geração e etc. </a:t>
            </a:r>
            <a:r>
              <a:rPr lang="pt-PT" sz="1600" dirty="0"/>
              <a:t>Isso </a:t>
            </a:r>
            <a:r>
              <a:rPr lang="pt-PT" sz="1600" dirty="0" smtClean="0"/>
              <a:t>transformará o </a:t>
            </a:r>
            <a:r>
              <a:rPr lang="pt-PT" sz="1600" dirty="0"/>
              <a:t>relacionamento das </a:t>
            </a:r>
            <a:r>
              <a:rPr lang="pt-PT" sz="1600" dirty="0" smtClean="0"/>
              <a:t>empresas de serviços públicos </a:t>
            </a:r>
            <a:r>
              <a:rPr lang="pt-PT" sz="1600" dirty="0"/>
              <a:t>com seus </a:t>
            </a:r>
            <a:r>
              <a:rPr lang="pt-PT" sz="1600" dirty="0" smtClean="0"/>
              <a:t>clientes, e também o papel dos Governos nessa relação</a:t>
            </a:r>
          </a:p>
          <a:p>
            <a:pPr marL="177800" lvl="0" indent="-1778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  <a:tabLst>
                <a:tab pos="949325" algn="l"/>
              </a:tabLst>
            </a:pPr>
            <a:endParaRPr lang="pt-PT" sz="1600" dirty="0" smtClean="0"/>
          </a:p>
          <a:p>
            <a:pPr marL="177800" lvl="0" indent="-1778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  <a:tabLst>
                <a:tab pos="949325" algn="l"/>
              </a:tabLst>
            </a:pPr>
            <a:r>
              <a:rPr lang="pt-PT" sz="1600" dirty="0"/>
              <a:t>A indústria de energia e serviços públicos devem esforçar-se para melhorar a sua imagem pública e reduzir o ceticismo através de programas de educação pública e abordar as preocupações sobre segurança e impacto </a:t>
            </a:r>
            <a:r>
              <a:rPr lang="pt-PT" sz="1600" dirty="0" smtClean="0"/>
              <a:t>ambiental</a:t>
            </a:r>
          </a:p>
          <a:p>
            <a:pPr marL="177800" lvl="0" indent="-177800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  <a:tabLst>
                <a:tab pos="949325" algn="l"/>
              </a:tabLst>
            </a:pPr>
            <a:endParaRPr lang="pt-PT" sz="1600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949325" algn="l"/>
              </a:tabLst>
            </a:pPr>
            <a:endParaRPr lang="en-GB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CD4F41E-CD1C-4BFC-BB93-8BAC227CE74F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567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ct val="0"/>
              </a:spcAft>
            </a:pPr>
            <a:r>
              <a:rPr lang="pt-BR" sz="2000" b="0" i="0" dirty="0">
                <a:solidFill>
                  <a:schemeClr val="tx2"/>
                </a:solidFill>
              </a:rPr>
              <a:t>Fator de mudança nº </a:t>
            </a:r>
            <a:r>
              <a:rPr lang="pt-BR" sz="2000" b="0" i="0" dirty="0" smtClean="0">
                <a:solidFill>
                  <a:schemeClr val="tx2"/>
                </a:solidFill>
              </a:rPr>
              <a:t>4:</a:t>
            </a:r>
            <a:r>
              <a:rPr lang="en-GB" sz="2000" b="0" i="0" dirty="0" smtClean="0">
                <a:solidFill>
                  <a:schemeClr val="tx2"/>
                </a:solidFill>
              </a:rPr>
              <a:t/>
            </a:r>
            <a:br>
              <a:rPr lang="en-GB" sz="2000" b="0" i="0" dirty="0" smtClean="0">
                <a:solidFill>
                  <a:schemeClr val="tx2"/>
                </a:solidFill>
              </a:rPr>
            </a:br>
            <a:r>
              <a:rPr lang="pt-BR" sz="4000" dirty="0">
                <a:solidFill>
                  <a:schemeClr val="accent1"/>
                </a:solidFill>
                <a:latin typeface="Georgia" pitchFamily="18" charset="0"/>
              </a:rPr>
              <a:t>Ascensão e interdependência dos mercados emergentes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3400" y="1876424"/>
            <a:ext cx="3174504" cy="32004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>
              <a:lnSpc>
                <a:spcPts val="20000"/>
              </a:lnSpc>
            </a:pPr>
            <a:r>
              <a:rPr lang="en-GB" sz="24000" b="1" i="1" dirty="0" smtClean="0">
                <a:solidFill>
                  <a:schemeClr val="tx2"/>
                </a:solidFill>
                <a:latin typeface="Georgia" pitchFamily="18" charset="0"/>
              </a:rPr>
              <a:t>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CD4F41E-CD1C-4BFC-BB93-8BAC227CE74F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DE" dirty="0" smtClean="0"/>
              <a:t>Maio 2013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463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Aumentos na demanda de energia e geração de energia </a:t>
            </a:r>
            <a:r>
              <a:rPr lang="pt-BR" dirty="0" smtClean="0"/>
              <a:t>elétrica</a:t>
            </a:r>
            <a:endParaRPr lang="pt-BR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9480177"/>
              </p:ext>
            </p:extLst>
          </p:nvPr>
        </p:nvGraphicFramePr>
        <p:xfrm>
          <a:off x="152400" y="2971800"/>
          <a:ext cx="4419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Footer Placeholder 2"/>
          <p:cNvSpPr txBox="1">
            <a:spLocks/>
          </p:cNvSpPr>
          <p:nvPr/>
        </p:nvSpPr>
        <p:spPr>
          <a:xfrm>
            <a:off x="457200" y="2209800"/>
            <a:ext cx="3657600" cy="838200"/>
          </a:xfrm>
          <a:prstGeom prst="rect">
            <a:avLst/>
          </a:prstGeom>
        </p:spPr>
        <p:txBody>
          <a:bodyPr vert="horz" lIns="0" tIns="0" rIns="0" bIns="0" anchor="t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dirty="0">
                <a:latin typeface="+mj-lt"/>
              </a:rPr>
              <a:t>Até 2035 a demanda de energia acumulada de Oriente Médio, África, Índia, Brasil e China representará cerca de 50% da demanda de energia global.</a:t>
            </a:r>
            <a:endParaRPr lang="en-GB" sz="1400" dirty="0">
              <a:latin typeface="+mj-lt"/>
            </a:endParaRP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7571469"/>
              </p:ext>
            </p:extLst>
          </p:nvPr>
        </p:nvGraphicFramePr>
        <p:xfrm>
          <a:off x="4724399" y="2971800"/>
          <a:ext cx="4386943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CD4F41E-CD1C-4BFC-BB93-8BAC227CE74F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14" name="Footer Placeholder 2"/>
          <p:cNvSpPr txBox="1">
            <a:spLocks/>
          </p:cNvSpPr>
          <p:nvPr/>
        </p:nvSpPr>
        <p:spPr>
          <a:xfrm>
            <a:off x="5105400" y="2209800"/>
            <a:ext cx="3505200" cy="838200"/>
          </a:xfrm>
          <a:prstGeom prst="rect">
            <a:avLst/>
          </a:prstGeom>
        </p:spPr>
        <p:txBody>
          <a:bodyPr vert="horz" lIns="0" tIns="0" rIns="0" bIns="0" anchor="t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1400" dirty="0">
                <a:latin typeface="+mj-lt"/>
              </a:rPr>
              <a:t>Em 2035, cerca de 46% da eletricidade global será gerada pelo Oriente Médio, África, Índia, Brasil e China.</a:t>
            </a:r>
            <a:endParaRPr lang="en-GB" sz="1400" dirty="0">
              <a:latin typeface="+mj-lt"/>
            </a:endParaRPr>
          </a:p>
        </p:txBody>
      </p:sp>
      <p:sp>
        <p:nvSpPr>
          <p:cNvPr id="15" name="Footer Placeholder 2"/>
          <p:cNvSpPr txBox="1">
            <a:spLocks/>
          </p:cNvSpPr>
          <p:nvPr/>
        </p:nvSpPr>
        <p:spPr>
          <a:xfrm>
            <a:off x="533400" y="6096000"/>
            <a:ext cx="5257800" cy="152400"/>
          </a:xfrm>
          <a:prstGeom prst="rect">
            <a:avLst/>
          </a:prstGeom>
        </p:spPr>
        <p:txBody>
          <a:bodyPr vert="horz" lIns="0" tIns="0" rIns="0" bIns="0" anchor="b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800" dirty="0" smtClean="0">
                <a:latin typeface="+mj-lt"/>
              </a:rPr>
              <a:t>Source: </a:t>
            </a:r>
            <a:r>
              <a:rPr lang="en-US" sz="800" dirty="0" smtClean="0">
                <a:latin typeface="+mj-lt"/>
              </a:rPr>
              <a:t>BP Statistical Review 2012</a:t>
            </a:r>
            <a:endParaRPr lang="en-US" sz="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59356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ct val="0"/>
              </a:spcAft>
            </a:pPr>
            <a:r>
              <a:rPr lang="pt-BR" sz="2000" b="0" i="0" dirty="0">
                <a:solidFill>
                  <a:schemeClr val="tx2"/>
                </a:solidFill>
              </a:rPr>
              <a:t>Fator de mudança nº </a:t>
            </a:r>
            <a:r>
              <a:rPr lang="pt-BR" sz="2000" b="0" i="0" dirty="0" smtClean="0">
                <a:solidFill>
                  <a:schemeClr val="tx2"/>
                </a:solidFill>
              </a:rPr>
              <a:t>5:</a:t>
            </a:r>
            <a:r>
              <a:rPr lang="en-GB" sz="2000" b="0" i="0" dirty="0" smtClean="0">
                <a:solidFill>
                  <a:schemeClr val="tx2"/>
                </a:solidFill>
              </a:rPr>
              <a:t/>
            </a:r>
            <a:br>
              <a:rPr lang="en-GB" sz="2000" b="0" i="0" dirty="0" smtClean="0">
                <a:solidFill>
                  <a:schemeClr val="tx2"/>
                </a:solidFill>
              </a:rPr>
            </a:br>
            <a:r>
              <a:rPr lang="pt-BR" sz="4000" dirty="0">
                <a:solidFill>
                  <a:schemeClr val="accent1"/>
                </a:solidFill>
                <a:latin typeface="Georgia" pitchFamily="18" charset="0"/>
              </a:rPr>
              <a:t>Impacto de novas tecnologias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3400" y="1876424"/>
            <a:ext cx="3174504" cy="32004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>
              <a:lnSpc>
                <a:spcPts val="20000"/>
              </a:lnSpc>
            </a:pPr>
            <a:r>
              <a:rPr lang="en-GB" sz="24000" b="1" i="1" dirty="0" smtClean="0">
                <a:solidFill>
                  <a:schemeClr val="tx2"/>
                </a:solidFill>
                <a:latin typeface="Georgia" pitchFamily="18" charset="0"/>
              </a:rPr>
              <a:t>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CD4F41E-CD1C-4BFC-BB93-8BAC227CE74F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DE" dirty="0" smtClean="0"/>
              <a:t>Maio 2013</a:t>
            </a:r>
            <a:endParaRPr lang="en-GB" dirty="0"/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33" r="3445"/>
          <a:stretch/>
        </p:blipFill>
        <p:spPr bwMode="auto">
          <a:xfrm>
            <a:off x="3886200" y="2232981"/>
            <a:ext cx="4572000" cy="34000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/>
          <p:nvPr/>
        </p:nvSpPr>
        <p:spPr bwMode="ltGray">
          <a:xfrm>
            <a:off x="3886200" y="2232981"/>
            <a:ext cx="2575775" cy="205419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4" name="Rectangle 13"/>
          <p:cNvSpPr/>
          <p:nvPr/>
        </p:nvSpPr>
        <p:spPr bwMode="ltGray">
          <a:xfrm>
            <a:off x="3886200" y="2438400"/>
            <a:ext cx="1751526" cy="179749"/>
          </a:xfrm>
          <a:prstGeom prst="rect">
            <a:avLst/>
          </a:prstGeom>
          <a:solidFill>
            <a:schemeClr val="bg2"/>
          </a:solidFill>
          <a:ln w="3175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 smtClean="0">
              <a:solidFill>
                <a:schemeClr val="bg1"/>
              </a:solidFill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85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Conteúdo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533400" y="1524000"/>
            <a:ext cx="8077200" cy="4953000"/>
          </a:xfrm>
        </p:spPr>
        <p:txBody>
          <a:bodyPr/>
          <a:lstStyle/>
          <a:p>
            <a:r>
              <a:rPr lang="pt-BR" sz="1600" dirty="0" smtClean="0">
                <a:solidFill>
                  <a:schemeClr val="accent1"/>
                </a:solidFill>
              </a:rPr>
              <a:t>Seção 1</a:t>
            </a:r>
          </a:p>
          <a:p>
            <a:pPr>
              <a:buFont typeface="Arial" pitchFamily="34" charset="0"/>
              <a:buChar char="•"/>
            </a:pPr>
            <a:r>
              <a:rPr lang="pt-BR" sz="1600" dirty="0" smtClean="0"/>
              <a:t>Energia e serviços de utilidade pública– evolução ou revolução?</a:t>
            </a:r>
          </a:p>
          <a:p>
            <a:pPr>
              <a:buFont typeface="Arial" pitchFamily="34" charset="0"/>
              <a:buChar char="•"/>
            </a:pPr>
            <a:r>
              <a:rPr lang="pt-BR" sz="1600" dirty="0" smtClean="0"/>
              <a:t>Como as mudanças do mercado impactam as empresas de energia e serviços públicos?</a:t>
            </a:r>
          </a:p>
          <a:p>
            <a:pPr lvl="1">
              <a:buNone/>
            </a:pPr>
            <a:r>
              <a:rPr lang="pt-BR" sz="1600" dirty="0" smtClean="0">
                <a:solidFill>
                  <a:schemeClr val="accent1"/>
                </a:solidFill>
              </a:rPr>
              <a:t>Seção 2</a:t>
            </a:r>
          </a:p>
          <a:p>
            <a:pPr lvl="1">
              <a:buNone/>
            </a:pPr>
            <a:r>
              <a:rPr lang="pt-BR" sz="1600" dirty="0" smtClean="0"/>
              <a:t>Principais fatores de mudança:</a:t>
            </a:r>
          </a:p>
          <a:p>
            <a:r>
              <a:rPr lang="pt-BR" sz="1600" dirty="0" smtClean="0"/>
              <a:t>1. Guerra por recursos naturais; </a:t>
            </a:r>
          </a:p>
          <a:p>
            <a:r>
              <a:rPr lang="pt-BR" sz="1600" dirty="0" smtClean="0"/>
              <a:t>2. Alterações demográficas;</a:t>
            </a:r>
          </a:p>
          <a:p>
            <a:r>
              <a:rPr lang="pt-BR" sz="1600" dirty="0" smtClean="0"/>
              <a:t>3. Mudança social e de comportamento;</a:t>
            </a:r>
          </a:p>
          <a:p>
            <a:r>
              <a:rPr lang="pt-BR" sz="1600" dirty="0" smtClean="0"/>
              <a:t>4. A ascensão e a interdependência dos mercados emergentes;</a:t>
            </a:r>
          </a:p>
          <a:p>
            <a:r>
              <a:rPr lang="pt-BR" sz="1600" dirty="0" smtClean="0"/>
              <a:t>5. Impacto de novas tecnologias.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CD4F41E-CD1C-4BFC-BB93-8BAC227CE74F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DE" dirty="0" smtClean="0"/>
              <a:t>Maio de 2013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dirty="0" smtClean="0"/>
              <a:t>Energia e serviços de utilidade pública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025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Rectangle 112"/>
          <p:cNvSpPr/>
          <p:nvPr/>
        </p:nvSpPr>
        <p:spPr bwMode="ltGray">
          <a:xfrm>
            <a:off x="3455876" y="2096852"/>
            <a:ext cx="1440160" cy="3996444"/>
          </a:xfrm>
          <a:prstGeom prst="rect">
            <a:avLst/>
          </a:prstGeom>
          <a:solidFill>
            <a:srgbClr val="F9D5D2">
              <a:alpha val="50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21" name="Chevron 20"/>
          <p:cNvSpPr/>
          <p:nvPr/>
        </p:nvSpPr>
        <p:spPr bwMode="ltGray">
          <a:xfrm>
            <a:off x="7654064" y="3697343"/>
            <a:ext cx="1022392" cy="504000"/>
          </a:xfrm>
          <a:prstGeom prst="chevron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200" dirty="0" smtClean="0">
                <a:solidFill>
                  <a:schemeClr val="bg1"/>
                </a:solidFill>
                <a:latin typeface="Georgia" pitchFamily="18" charset="0"/>
              </a:rPr>
              <a:t>2000 – present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107052" cy="366936"/>
          </a:xfrm>
        </p:spPr>
        <p:txBody>
          <a:bodyPr/>
          <a:lstStyle/>
          <a:p>
            <a:r>
              <a:rPr lang="pt-BR" sz="2000" dirty="0"/>
              <a:t>Os últimos 400 anos têm visto um aumento no desenvolvimento tecnológico</a:t>
            </a:r>
          </a:p>
        </p:txBody>
      </p:sp>
      <p:sp>
        <p:nvSpPr>
          <p:cNvPr id="8" name="Pentagon 7"/>
          <p:cNvSpPr/>
          <p:nvPr/>
        </p:nvSpPr>
        <p:spPr bwMode="ltGray">
          <a:xfrm>
            <a:off x="1371600" y="3697343"/>
            <a:ext cx="1094400" cy="504000"/>
          </a:xfrm>
          <a:prstGeom prst="homePlate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200" dirty="0" smtClean="0">
                <a:solidFill>
                  <a:schemeClr val="bg1"/>
                </a:solidFill>
                <a:latin typeface="Georgia" pitchFamily="18" charset="0"/>
              </a:rPr>
              <a:t>1650 – 1700</a:t>
            </a:r>
          </a:p>
        </p:txBody>
      </p:sp>
      <p:sp>
        <p:nvSpPr>
          <p:cNvPr id="9" name="Chevron 8"/>
          <p:cNvSpPr/>
          <p:nvPr/>
        </p:nvSpPr>
        <p:spPr bwMode="ltGray">
          <a:xfrm>
            <a:off x="2291178" y="3697343"/>
            <a:ext cx="1094400" cy="504000"/>
          </a:xfrm>
          <a:prstGeom prst="chevron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200" dirty="0" smtClean="0">
                <a:solidFill>
                  <a:schemeClr val="bg1"/>
                </a:solidFill>
                <a:latin typeface="Georgia" pitchFamily="18" charset="0"/>
              </a:rPr>
              <a:t>1700 – 1750</a:t>
            </a:r>
          </a:p>
        </p:txBody>
      </p:sp>
      <p:sp>
        <p:nvSpPr>
          <p:cNvPr id="10" name="Chevron 9"/>
          <p:cNvSpPr/>
          <p:nvPr/>
        </p:nvSpPr>
        <p:spPr bwMode="ltGray">
          <a:xfrm>
            <a:off x="4078808" y="3697343"/>
            <a:ext cx="1094400" cy="504000"/>
          </a:xfrm>
          <a:prstGeom prst="chevron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200" dirty="0" smtClean="0">
                <a:solidFill>
                  <a:schemeClr val="bg1"/>
                </a:solidFill>
                <a:latin typeface="Georgia" pitchFamily="18" charset="0"/>
              </a:rPr>
              <a:t>1800 – 1850</a:t>
            </a:r>
          </a:p>
        </p:txBody>
      </p:sp>
      <p:sp>
        <p:nvSpPr>
          <p:cNvPr id="11" name="Chevron 10"/>
          <p:cNvSpPr/>
          <p:nvPr/>
        </p:nvSpPr>
        <p:spPr bwMode="ltGray">
          <a:xfrm>
            <a:off x="4972623" y="3697343"/>
            <a:ext cx="1094400" cy="504000"/>
          </a:xfrm>
          <a:prstGeom prst="chevron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200" dirty="0" smtClean="0">
                <a:solidFill>
                  <a:schemeClr val="bg1"/>
                </a:solidFill>
                <a:latin typeface="Georgia" pitchFamily="18" charset="0"/>
              </a:rPr>
              <a:t>1850 – 1900</a:t>
            </a:r>
          </a:p>
        </p:txBody>
      </p:sp>
      <p:sp>
        <p:nvSpPr>
          <p:cNvPr id="12" name="Chevron 11"/>
          <p:cNvSpPr/>
          <p:nvPr/>
        </p:nvSpPr>
        <p:spPr bwMode="ltGray">
          <a:xfrm>
            <a:off x="5866438" y="3697343"/>
            <a:ext cx="1094400" cy="504000"/>
          </a:xfrm>
          <a:prstGeom prst="chevron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200" dirty="0" smtClean="0">
                <a:solidFill>
                  <a:schemeClr val="bg1"/>
                </a:solidFill>
                <a:latin typeface="Georgia" pitchFamily="18" charset="0"/>
              </a:rPr>
              <a:t>1900 – 1950</a:t>
            </a:r>
          </a:p>
        </p:txBody>
      </p:sp>
      <p:sp>
        <p:nvSpPr>
          <p:cNvPr id="15" name="Chevron 14"/>
          <p:cNvSpPr/>
          <p:nvPr/>
        </p:nvSpPr>
        <p:spPr bwMode="ltGray">
          <a:xfrm>
            <a:off x="6760253" y="3697343"/>
            <a:ext cx="1094400" cy="504000"/>
          </a:xfrm>
          <a:prstGeom prst="chevron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200" dirty="0" smtClean="0">
                <a:solidFill>
                  <a:schemeClr val="bg1"/>
                </a:solidFill>
                <a:latin typeface="Georgia" pitchFamily="18" charset="0"/>
              </a:rPr>
              <a:t>1950 – 2000</a:t>
            </a:r>
          </a:p>
        </p:txBody>
      </p:sp>
      <p:sp>
        <p:nvSpPr>
          <p:cNvPr id="16" name="Chevron 15"/>
          <p:cNvSpPr/>
          <p:nvPr/>
        </p:nvSpPr>
        <p:spPr bwMode="ltGray">
          <a:xfrm>
            <a:off x="3184993" y="3697343"/>
            <a:ext cx="1094400" cy="504000"/>
          </a:xfrm>
          <a:prstGeom prst="chevron">
            <a:avLst/>
          </a:prstGeom>
          <a:solidFill>
            <a:schemeClr val="tx2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200" dirty="0" smtClean="0">
                <a:solidFill>
                  <a:schemeClr val="bg1"/>
                </a:solidFill>
                <a:latin typeface="Georgia" pitchFamily="18" charset="0"/>
              </a:rPr>
              <a:t>1750 – 1800</a:t>
            </a:r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4139952" y="3140968"/>
            <a:ext cx="0" cy="59301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239852" y="2833191"/>
            <a:ext cx="900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 algn="r"/>
            <a:r>
              <a:rPr lang="en-GB" sz="1000" dirty="0" smtClean="0">
                <a:latin typeface="Georgia" pitchFamily="18" charset="0"/>
              </a:rPr>
              <a:t>1800</a:t>
            </a:r>
          </a:p>
          <a:p>
            <a:pPr indent="-274320" algn="r"/>
            <a:r>
              <a:rPr lang="en-GB" sz="1000" b="1" dirty="0" err="1" smtClean="0">
                <a:latin typeface="Georgia" pitchFamily="18" charset="0"/>
              </a:rPr>
              <a:t>Bateria</a:t>
            </a:r>
            <a:endParaRPr lang="en-GB" sz="1000" b="1" dirty="0" smtClean="0">
              <a:latin typeface="Georgia" pitchFamily="18" charset="0"/>
            </a:endParaRPr>
          </a:p>
        </p:txBody>
      </p:sp>
      <p:cxnSp>
        <p:nvCxnSpPr>
          <p:cNvPr id="29" name="Straight Connector 28"/>
          <p:cNvCxnSpPr/>
          <p:nvPr/>
        </p:nvCxnSpPr>
        <p:spPr>
          <a:xfrm flipV="1">
            <a:off x="5940152" y="3517267"/>
            <a:ext cx="0" cy="21602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791200" y="3176972"/>
            <a:ext cx="900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en-GB" sz="1000" dirty="0" smtClean="0">
                <a:latin typeface="Georgia" pitchFamily="18" charset="0"/>
              </a:rPr>
              <a:t>1903</a:t>
            </a:r>
          </a:p>
          <a:p>
            <a:pPr indent="-274320"/>
            <a:r>
              <a:rPr lang="en-GB" sz="1000" b="1" dirty="0" err="1" smtClean="0">
                <a:latin typeface="Georgia" pitchFamily="18" charset="0"/>
              </a:rPr>
              <a:t>Avião</a:t>
            </a:r>
            <a:endParaRPr lang="en-GB" sz="1000" b="1" dirty="0" smtClean="0">
              <a:latin typeface="Georgia" pitchFamily="18" charset="0"/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6477000" y="4077073"/>
            <a:ext cx="0" cy="155875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096000" y="5635823"/>
            <a:ext cx="1368152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en-GB" sz="1000" dirty="0" smtClean="0">
                <a:latin typeface="Georgia" pitchFamily="18" charset="0"/>
              </a:rPr>
              <a:t>1939</a:t>
            </a:r>
          </a:p>
          <a:p>
            <a:pPr indent="-274320"/>
            <a:r>
              <a:rPr lang="en-GB" sz="1000" b="1" dirty="0" err="1" smtClean="0">
                <a:latin typeface="Georgia" pitchFamily="18" charset="0"/>
              </a:rPr>
              <a:t>Computador</a:t>
            </a:r>
            <a:r>
              <a:rPr lang="en-GB" sz="1000" b="1" dirty="0" smtClean="0">
                <a:latin typeface="Georgia" pitchFamily="18" charset="0"/>
              </a:rPr>
              <a:t> </a:t>
            </a:r>
            <a:r>
              <a:rPr lang="en-GB" sz="1000" b="1" dirty="0" err="1" smtClean="0">
                <a:latin typeface="Georgia" pitchFamily="18" charset="0"/>
              </a:rPr>
              <a:t>elétrico</a:t>
            </a:r>
            <a:endParaRPr lang="en-GB" sz="1000" b="1" dirty="0" smtClean="0">
              <a:latin typeface="Georgia" pitchFamily="18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5076056" y="4149079"/>
            <a:ext cx="0" cy="104411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076056" y="5189711"/>
            <a:ext cx="900000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en-GB" sz="1000" dirty="0" smtClean="0">
                <a:latin typeface="Georgia" pitchFamily="18" charset="0"/>
              </a:rPr>
              <a:t>1859</a:t>
            </a:r>
          </a:p>
          <a:p>
            <a:pPr indent="-274320"/>
            <a:r>
              <a:rPr lang="en-GB" sz="1000" b="1" dirty="0" smtClean="0">
                <a:latin typeface="Georgia" pitchFamily="18" charset="0"/>
              </a:rPr>
              <a:t>Motor de </a:t>
            </a:r>
            <a:r>
              <a:rPr lang="en-GB" sz="1000" b="1" dirty="0" err="1" smtClean="0">
                <a:latin typeface="Georgia" pitchFamily="18" charset="0"/>
              </a:rPr>
              <a:t>combustão</a:t>
            </a:r>
            <a:r>
              <a:rPr lang="en-GB" sz="1000" b="1" dirty="0" smtClean="0">
                <a:latin typeface="Georgia" pitchFamily="18" charset="0"/>
              </a:rPr>
              <a:t> </a:t>
            </a:r>
            <a:r>
              <a:rPr lang="en-GB" sz="1000" b="1" dirty="0" err="1" smtClean="0">
                <a:latin typeface="Georgia" pitchFamily="18" charset="0"/>
              </a:rPr>
              <a:t>interna</a:t>
            </a:r>
            <a:endParaRPr lang="en-GB" sz="1000" b="1" dirty="0" smtClean="0">
              <a:latin typeface="Georgia" pitchFamily="18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2195736" y="2456892"/>
            <a:ext cx="0" cy="126014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295636" y="2113111"/>
            <a:ext cx="90000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 algn="r"/>
            <a:r>
              <a:rPr lang="en-GB" sz="1000" dirty="0" smtClean="0">
                <a:latin typeface="Georgia" pitchFamily="18" charset="0"/>
              </a:rPr>
              <a:t>1698</a:t>
            </a:r>
          </a:p>
          <a:p>
            <a:pPr indent="-274320" algn="r"/>
            <a:r>
              <a:rPr lang="en-GB" sz="1000" b="1" dirty="0" smtClean="0">
                <a:latin typeface="Georgia" pitchFamily="18" charset="0"/>
              </a:rPr>
              <a:t>Motor a </a:t>
            </a:r>
            <a:r>
              <a:rPr lang="en-GB" sz="1000" b="1" dirty="0" err="1" smtClean="0">
                <a:latin typeface="Georgia" pitchFamily="18" charset="0"/>
              </a:rPr>
              <a:t>vapor</a:t>
            </a:r>
            <a:endParaRPr lang="en-GB" sz="1000" b="1" dirty="0" smtClean="0">
              <a:latin typeface="Georgia" pitchFamily="18" charset="0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 flipV="1">
            <a:off x="5436096" y="2384884"/>
            <a:ext cx="0" cy="131309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5105400" y="2054423"/>
            <a:ext cx="900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en-GB" sz="1000" dirty="0" smtClean="0">
                <a:latin typeface="Georgia" pitchFamily="18" charset="0"/>
              </a:rPr>
              <a:t>1879</a:t>
            </a:r>
          </a:p>
          <a:p>
            <a:pPr indent="-274320"/>
            <a:r>
              <a:rPr lang="en-GB" sz="1000" b="1" dirty="0" err="1" smtClean="0">
                <a:latin typeface="Georgia" pitchFamily="18" charset="0"/>
              </a:rPr>
              <a:t>Lampada</a:t>
            </a:r>
            <a:endParaRPr lang="en-GB" sz="1000" b="1" dirty="0" smtClean="0">
              <a:latin typeface="Georgia" pitchFamily="18" charset="0"/>
            </a:endParaRPr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4391980" y="4077073"/>
            <a:ext cx="0" cy="136815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59832" y="5441739"/>
            <a:ext cx="1339477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 algn="r"/>
            <a:r>
              <a:rPr lang="en-GB" sz="1000" dirty="0" smtClean="0">
                <a:latin typeface="Georgia" pitchFamily="18" charset="0"/>
              </a:rPr>
              <a:t>1829</a:t>
            </a:r>
          </a:p>
          <a:p>
            <a:pPr indent="-274320" algn="r"/>
            <a:r>
              <a:rPr lang="en-GB" sz="1000" b="1" dirty="0" err="1" smtClean="0">
                <a:latin typeface="Georgia" pitchFamily="18" charset="0"/>
              </a:rPr>
              <a:t>Locomotiva</a:t>
            </a:r>
            <a:endParaRPr lang="en-GB" sz="1000" b="1" dirty="0" smtClean="0">
              <a:latin typeface="Georgia" pitchFamily="18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flipV="1">
            <a:off x="4572000" y="2780928"/>
            <a:ext cx="0" cy="93610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167844" y="2437147"/>
            <a:ext cx="140405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 algn="r"/>
            <a:r>
              <a:rPr lang="en-GB" sz="1000" dirty="0" smtClean="0">
                <a:latin typeface="Georgia" pitchFamily="18" charset="0"/>
              </a:rPr>
              <a:t>1834</a:t>
            </a:r>
          </a:p>
          <a:p>
            <a:pPr indent="-274320" algn="r"/>
            <a:r>
              <a:rPr lang="en-GB" sz="1000" b="1" dirty="0" smtClean="0">
                <a:latin typeface="Georgia" pitchFamily="18" charset="0"/>
              </a:rPr>
              <a:t>Motor </a:t>
            </a:r>
            <a:r>
              <a:rPr lang="en-GB" sz="1000" b="1" dirty="0" err="1" smtClean="0">
                <a:latin typeface="Georgia" pitchFamily="18" charset="0"/>
              </a:rPr>
              <a:t>elétrico</a:t>
            </a:r>
            <a:endParaRPr lang="en-GB" sz="1000" b="1" dirty="0" smtClean="0">
              <a:latin typeface="Georgia" pitchFamily="18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6552220" y="2420888"/>
            <a:ext cx="0" cy="12961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6552220" y="1905000"/>
            <a:ext cx="756084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en-GB" sz="1000" dirty="0" smtClean="0">
                <a:latin typeface="Georgia" pitchFamily="18" charset="0"/>
              </a:rPr>
              <a:t>1942</a:t>
            </a:r>
          </a:p>
          <a:p>
            <a:pPr indent="-274320"/>
            <a:r>
              <a:rPr lang="en-GB" sz="1000" b="1" dirty="0" err="1" smtClean="0">
                <a:latin typeface="Georgia" pitchFamily="18" charset="0"/>
              </a:rPr>
              <a:t>Reator</a:t>
            </a:r>
            <a:r>
              <a:rPr lang="en-GB" sz="1000" b="1" dirty="0" smtClean="0">
                <a:latin typeface="Georgia" pitchFamily="18" charset="0"/>
              </a:rPr>
              <a:t> nuclear</a:t>
            </a:r>
          </a:p>
        </p:txBody>
      </p:sp>
      <p:cxnSp>
        <p:nvCxnSpPr>
          <p:cNvPr id="57" name="Straight Connector 56"/>
          <p:cNvCxnSpPr/>
          <p:nvPr/>
        </p:nvCxnSpPr>
        <p:spPr>
          <a:xfrm flipV="1">
            <a:off x="3779912" y="4185084"/>
            <a:ext cx="0" cy="28803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2877716" y="4453371"/>
            <a:ext cx="900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 algn="r"/>
            <a:r>
              <a:rPr lang="en-GB" sz="1000" dirty="0" smtClean="0">
                <a:latin typeface="Georgia" pitchFamily="18" charset="0"/>
              </a:rPr>
              <a:t>1784</a:t>
            </a:r>
          </a:p>
          <a:p>
            <a:pPr indent="-274320" algn="r"/>
            <a:r>
              <a:rPr lang="en-GB" sz="1000" b="1" dirty="0" err="1" smtClean="0">
                <a:latin typeface="Georgia" pitchFamily="18" charset="0"/>
              </a:rPr>
              <a:t>Lamparina</a:t>
            </a:r>
            <a:endParaRPr lang="en-GB" sz="1000" b="1" dirty="0" smtClean="0">
              <a:latin typeface="Georgia" pitchFamily="18" charset="0"/>
            </a:endParaRPr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4752020" y="4093331"/>
            <a:ext cx="0" cy="169218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4752020" y="5785519"/>
            <a:ext cx="900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en-GB" sz="1000" dirty="0" smtClean="0">
                <a:latin typeface="Georgia" pitchFamily="18" charset="0"/>
              </a:rPr>
              <a:t>1842</a:t>
            </a:r>
          </a:p>
          <a:p>
            <a:pPr indent="-274320"/>
            <a:r>
              <a:rPr lang="en-GB" sz="1000" b="1" dirty="0" err="1" smtClean="0">
                <a:latin typeface="Georgia" pitchFamily="18" charset="0"/>
              </a:rPr>
              <a:t>Refrigerador</a:t>
            </a:r>
            <a:endParaRPr lang="en-GB" sz="1000" b="1" dirty="0" smtClean="0">
              <a:latin typeface="Georgia" pitchFamily="18" charset="0"/>
            </a:endParaRPr>
          </a:p>
        </p:txBody>
      </p:sp>
      <p:cxnSp>
        <p:nvCxnSpPr>
          <p:cNvPr id="64" name="Straight Connector 63"/>
          <p:cNvCxnSpPr/>
          <p:nvPr/>
        </p:nvCxnSpPr>
        <p:spPr>
          <a:xfrm flipV="1">
            <a:off x="5400092" y="4185084"/>
            <a:ext cx="0" cy="43204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5400092" y="4597387"/>
            <a:ext cx="900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en-GB" sz="1000" dirty="0" smtClean="0">
                <a:latin typeface="Georgia" pitchFamily="18" charset="0"/>
              </a:rPr>
              <a:t>1876</a:t>
            </a:r>
          </a:p>
          <a:p>
            <a:pPr indent="-274320"/>
            <a:r>
              <a:rPr lang="en-GB" sz="1000" b="1" dirty="0" err="1" smtClean="0">
                <a:latin typeface="Georgia" pitchFamily="18" charset="0"/>
              </a:rPr>
              <a:t>Telefone</a:t>
            </a:r>
            <a:endParaRPr lang="en-GB" sz="1000" b="1" dirty="0" smtClean="0">
              <a:latin typeface="Georgia" pitchFamily="18" charset="0"/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 flipV="1">
            <a:off x="6264188" y="4093331"/>
            <a:ext cx="0" cy="93586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5500800" y="5029200"/>
            <a:ext cx="900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 algn="r"/>
            <a:r>
              <a:rPr lang="en-GB" sz="1000" dirty="0" smtClean="0">
                <a:latin typeface="Georgia" pitchFamily="18" charset="0"/>
              </a:rPr>
              <a:t>1923</a:t>
            </a:r>
          </a:p>
          <a:p>
            <a:pPr indent="-274320" algn="r"/>
            <a:r>
              <a:rPr lang="en-GB" sz="1000" b="1" dirty="0" err="1" smtClean="0">
                <a:latin typeface="Georgia" pitchFamily="18" charset="0"/>
              </a:rPr>
              <a:t>Televisão</a:t>
            </a:r>
            <a:endParaRPr lang="en-GB" sz="1000" b="1" dirty="0" smtClean="0">
              <a:latin typeface="Georgia" pitchFamily="18" charset="0"/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 flipV="1">
            <a:off x="5616116" y="3176972"/>
            <a:ext cx="0" cy="54006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5577000" y="2833190"/>
            <a:ext cx="900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en-GB" sz="1000" dirty="0" smtClean="0">
                <a:latin typeface="Georgia" pitchFamily="18" charset="0"/>
              </a:rPr>
              <a:t>1889</a:t>
            </a:r>
          </a:p>
          <a:p>
            <a:pPr indent="-274320"/>
            <a:r>
              <a:rPr lang="en-GB" sz="1000" b="1" dirty="0" err="1" smtClean="0">
                <a:latin typeface="Georgia" pitchFamily="18" charset="0"/>
              </a:rPr>
              <a:t>Carro</a:t>
            </a:r>
            <a:endParaRPr lang="en-GB" sz="1000" b="1" dirty="0" smtClean="0">
              <a:latin typeface="Georgia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533400" y="6172200"/>
            <a:ext cx="8077200" cy="31714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274320"/>
            <a:r>
              <a:rPr lang="en-GB" sz="800" dirty="0" smtClean="0">
                <a:latin typeface="Georgia" pitchFamily="18" charset="0"/>
              </a:rPr>
              <a:t>Sources: Encyclopaedia Britannica; PwC analysis</a:t>
            </a:r>
            <a:endParaRPr lang="en-GB" sz="800" baseline="30000" dirty="0" smtClean="0">
              <a:latin typeface="Georgia" pitchFamily="18" charset="0"/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533400" y="1304764"/>
            <a:ext cx="8074422" cy="276999"/>
          </a:xfrm>
          <a:prstGeom prst="rect">
            <a:avLst/>
          </a:prstGeom>
        </p:spPr>
        <p:txBody>
          <a:bodyPr wrap="square" lIns="0">
            <a:spAutoFit/>
          </a:bodyPr>
          <a:lstStyle/>
          <a:p>
            <a:pPr>
              <a:defRPr sz="1200" b="1" i="0" u="none" strike="noStrike" kern="1200" baseline="0">
                <a:solidFill>
                  <a:srgbClr val="000000"/>
                </a:solidFill>
                <a:latin typeface="Georgia" pitchFamily="18" charset="0"/>
                <a:ea typeface="+mn-ea"/>
                <a:cs typeface="+mn-cs"/>
              </a:defRPr>
            </a:pPr>
            <a:r>
              <a:rPr lang="en-GB" dirty="0" smtClean="0"/>
              <a:t> 1650 – </a:t>
            </a:r>
            <a:r>
              <a:rPr lang="en-GB" dirty="0" err="1" smtClean="0"/>
              <a:t>hoje</a:t>
            </a:r>
            <a:endParaRPr lang="en-GB" dirty="0"/>
          </a:p>
        </p:txBody>
      </p:sp>
      <p:sp>
        <p:nvSpPr>
          <p:cNvPr id="114" name="Left Brace 113"/>
          <p:cNvSpPr/>
          <p:nvPr/>
        </p:nvSpPr>
        <p:spPr>
          <a:xfrm rot="5400000">
            <a:off x="4122036" y="1358844"/>
            <a:ext cx="108000" cy="1440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5" name="TextBox 114"/>
          <p:cNvSpPr txBox="1"/>
          <p:nvPr/>
        </p:nvSpPr>
        <p:spPr>
          <a:xfrm>
            <a:off x="3347864" y="1700808"/>
            <a:ext cx="1656184" cy="36004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274320" algn="ctr"/>
            <a:r>
              <a:rPr lang="en-GB" sz="1000" b="1" dirty="0" err="1" smtClean="0">
                <a:latin typeface="Georgia" pitchFamily="18" charset="0"/>
              </a:rPr>
              <a:t>Revolução</a:t>
            </a:r>
            <a:r>
              <a:rPr lang="en-GB" sz="1000" b="1" dirty="0" smtClean="0">
                <a:latin typeface="Georgia" pitchFamily="18" charset="0"/>
              </a:rPr>
              <a:t> industrial</a:t>
            </a:r>
          </a:p>
          <a:p>
            <a:pPr indent="-274320" algn="ctr"/>
            <a:r>
              <a:rPr lang="en-GB" sz="900" b="1" dirty="0" smtClean="0">
                <a:latin typeface="Georgia" pitchFamily="18" charset="0"/>
              </a:rPr>
              <a:t>(c. 1760</a:t>
            </a:r>
            <a:r>
              <a:rPr lang="en-GB" sz="900" dirty="0" smtClean="0"/>
              <a:t>–</a:t>
            </a:r>
            <a:r>
              <a:rPr lang="en-GB" sz="900" b="1" dirty="0" smtClean="0">
                <a:latin typeface="Georgia" pitchFamily="18" charset="0"/>
              </a:rPr>
              <a:t>1850)</a:t>
            </a:r>
          </a:p>
        </p:txBody>
      </p:sp>
      <p:cxnSp>
        <p:nvCxnSpPr>
          <p:cNvPr id="87" name="Straight Connector 86"/>
          <p:cNvCxnSpPr/>
          <p:nvPr/>
        </p:nvCxnSpPr>
        <p:spPr>
          <a:xfrm flipV="1">
            <a:off x="6863916" y="2895600"/>
            <a:ext cx="0" cy="8197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6863916" y="2587823"/>
            <a:ext cx="756084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en-GB" sz="1000" dirty="0" smtClean="0">
                <a:latin typeface="Georgia" pitchFamily="18" charset="0"/>
              </a:rPr>
              <a:t>1954</a:t>
            </a:r>
          </a:p>
          <a:p>
            <a:pPr indent="-274320"/>
            <a:r>
              <a:rPr lang="en-GB" sz="1000" b="1" dirty="0" err="1" smtClean="0">
                <a:latin typeface="Georgia" pitchFamily="18" charset="0"/>
              </a:rPr>
              <a:t>Celula</a:t>
            </a:r>
            <a:r>
              <a:rPr lang="en-GB" sz="1000" b="1" dirty="0" smtClean="0">
                <a:latin typeface="Georgia" pitchFamily="18" charset="0"/>
              </a:rPr>
              <a:t> solar</a:t>
            </a:r>
          </a:p>
        </p:txBody>
      </p:sp>
      <p:cxnSp>
        <p:nvCxnSpPr>
          <p:cNvPr id="92" name="Straight Connector 91"/>
          <p:cNvCxnSpPr/>
          <p:nvPr/>
        </p:nvCxnSpPr>
        <p:spPr>
          <a:xfrm flipV="1">
            <a:off x="7543800" y="3517267"/>
            <a:ext cx="0" cy="14033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6858000" y="3043535"/>
            <a:ext cx="756084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 algn="r"/>
            <a:r>
              <a:rPr lang="en-GB" sz="1000" dirty="0" smtClean="0">
                <a:latin typeface="Georgia" pitchFamily="18" charset="0"/>
              </a:rPr>
              <a:t>1991</a:t>
            </a:r>
          </a:p>
          <a:p>
            <a:pPr indent="-274320" algn="r"/>
            <a:r>
              <a:rPr lang="en-GB" sz="1000" b="1" dirty="0" err="1" smtClean="0">
                <a:latin typeface="Georgia" pitchFamily="18" charset="0"/>
              </a:rPr>
              <a:t>Energia</a:t>
            </a:r>
            <a:r>
              <a:rPr lang="en-GB" sz="1000" b="1" dirty="0" smtClean="0">
                <a:latin typeface="Georgia" pitchFamily="18" charset="0"/>
              </a:rPr>
              <a:t> </a:t>
            </a:r>
            <a:r>
              <a:rPr lang="en-GB" sz="1000" b="1" dirty="0" err="1" smtClean="0">
                <a:latin typeface="Georgia" pitchFamily="18" charset="0"/>
              </a:rPr>
              <a:t>eólica</a:t>
            </a:r>
            <a:r>
              <a:rPr lang="en-GB" sz="1000" b="1" dirty="0" smtClean="0">
                <a:latin typeface="Georgia" pitchFamily="18" charset="0"/>
              </a:rPr>
              <a:t> offshore</a:t>
            </a:r>
          </a:p>
        </p:txBody>
      </p:sp>
      <p:cxnSp>
        <p:nvCxnSpPr>
          <p:cNvPr id="98" name="Straight Connector 97"/>
          <p:cNvCxnSpPr/>
          <p:nvPr/>
        </p:nvCxnSpPr>
        <p:spPr>
          <a:xfrm flipV="1">
            <a:off x="7391400" y="4198405"/>
            <a:ext cx="0" cy="99130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7308304" y="5237983"/>
            <a:ext cx="1368152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en-GB" sz="1000" dirty="0" smtClean="0">
                <a:latin typeface="Georgia" pitchFamily="18" charset="0"/>
              </a:rPr>
              <a:t>1990s</a:t>
            </a:r>
          </a:p>
          <a:p>
            <a:pPr indent="-274320"/>
            <a:r>
              <a:rPr lang="en-GB" sz="1000" b="1" dirty="0" smtClean="0">
                <a:latin typeface="Georgia" pitchFamily="18" charset="0"/>
              </a:rPr>
              <a:t>Volta do </a:t>
            </a:r>
            <a:r>
              <a:rPr lang="en-GB" sz="1000" b="1" dirty="0" err="1" smtClean="0">
                <a:latin typeface="Georgia" pitchFamily="18" charset="0"/>
              </a:rPr>
              <a:t>carro</a:t>
            </a:r>
            <a:r>
              <a:rPr lang="en-GB" sz="1000" b="1" dirty="0" smtClean="0">
                <a:latin typeface="Georgia" pitchFamily="18" charset="0"/>
              </a:rPr>
              <a:t> </a:t>
            </a:r>
            <a:r>
              <a:rPr lang="en-GB" sz="1000" b="1" dirty="0" err="1" smtClean="0">
                <a:latin typeface="Georgia" pitchFamily="18" charset="0"/>
              </a:rPr>
              <a:t>elétrico</a:t>
            </a:r>
            <a:r>
              <a:rPr lang="en-GB" sz="1000" b="1" dirty="0" smtClean="0">
                <a:latin typeface="Georgia" pitchFamily="18" charset="0"/>
              </a:rPr>
              <a:t> (</a:t>
            </a:r>
            <a:r>
              <a:rPr lang="en-GB" sz="1000" b="1" dirty="0" err="1" smtClean="0">
                <a:latin typeface="Georgia" pitchFamily="18" charset="0"/>
              </a:rPr>
              <a:t>interesse</a:t>
            </a:r>
            <a:r>
              <a:rPr lang="en-GB" sz="1000" b="1" dirty="0" smtClean="0">
                <a:latin typeface="Georgia" pitchFamily="18" charset="0"/>
              </a:rPr>
              <a:t>)</a:t>
            </a:r>
          </a:p>
        </p:txBody>
      </p:sp>
      <p:cxnSp>
        <p:nvCxnSpPr>
          <p:cNvPr id="100" name="Straight Connector 99"/>
          <p:cNvCxnSpPr/>
          <p:nvPr/>
        </p:nvCxnSpPr>
        <p:spPr>
          <a:xfrm flipV="1">
            <a:off x="7543800" y="4191000"/>
            <a:ext cx="0" cy="57014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7471048" y="4800600"/>
            <a:ext cx="1368152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en-GB" sz="1000" dirty="0" smtClean="0">
                <a:latin typeface="Georgia" pitchFamily="18" charset="0"/>
              </a:rPr>
              <a:t>1998</a:t>
            </a:r>
          </a:p>
          <a:p>
            <a:pPr indent="-274320"/>
            <a:r>
              <a:rPr lang="en-GB" sz="1000" b="1" dirty="0" err="1" smtClean="0">
                <a:latin typeface="Georgia" pitchFamily="18" charset="0"/>
              </a:rPr>
              <a:t>Fracionamento</a:t>
            </a:r>
            <a:r>
              <a:rPr lang="en-GB" sz="1000" b="1" dirty="0" smtClean="0">
                <a:latin typeface="Georgia" pitchFamily="18" charset="0"/>
              </a:rPr>
              <a:t> a </a:t>
            </a:r>
            <a:r>
              <a:rPr lang="en-GB" sz="1000" b="1" dirty="0" err="1" smtClean="0">
                <a:latin typeface="Georgia" pitchFamily="18" charset="0"/>
              </a:rPr>
              <a:t>agua</a:t>
            </a:r>
            <a:endParaRPr lang="en-GB" sz="1000" b="1" dirty="0" smtClean="0">
              <a:latin typeface="Georgia" pitchFamily="18" charset="0"/>
            </a:endParaRPr>
          </a:p>
        </p:txBody>
      </p:sp>
      <p:cxnSp>
        <p:nvCxnSpPr>
          <p:cNvPr id="102" name="Straight Connector 101"/>
          <p:cNvCxnSpPr/>
          <p:nvPr/>
        </p:nvCxnSpPr>
        <p:spPr>
          <a:xfrm flipV="1">
            <a:off x="5526056" y="2649302"/>
            <a:ext cx="0" cy="131309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5500800" y="2362200"/>
            <a:ext cx="1363116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en-GB" sz="1000" dirty="0" smtClean="0">
                <a:latin typeface="Georgia" pitchFamily="18" charset="0"/>
              </a:rPr>
              <a:t>1885</a:t>
            </a:r>
          </a:p>
          <a:p>
            <a:pPr indent="-274320"/>
            <a:r>
              <a:rPr lang="en-GB" sz="1000" b="1" dirty="0" smtClean="0">
                <a:latin typeface="Georgia" pitchFamily="18" charset="0"/>
              </a:rPr>
              <a:t>Motor de </a:t>
            </a:r>
            <a:r>
              <a:rPr lang="en-GB" sz="1000" b="1" dirty="0" err="1" smtClean="0">
                <a:latin typeface="Georgia" pitchFamily="18" charset="0"/>
              </a:rPr>
              <a:t>corrente</a:t>
            </a:r>
            <a:r>
              <a:rPr lang="en-GB" sz="1000" b="1" dirty="0" smtClean="0">
                <a:latin typeface="Georgia" pitchFamily="18" charset="0"/>
              </a:rPr>
              <a:t> </a:t>
            </a:r>
            <a:r>
              <a:rPr lang="en-GB" sz="1000" b="1" dirty="0" err="1" smtClean="0">
                <a:latin typeface="Georgia" pitchFamily="18" charset="0"/>
              </a:rPr>
              <a:t>alternada</a:t>
            </a:r>
            <a:endParaRPr lang="en-GB" sz="1000" b="1" dirty="0" smtClean="0">
              <a:latin typeface="Georgia" pitchFamily="18" charset="0"/>
            </a:endParaRPr>
          </a:p>
        </p:txBody>
      </p:sp>
      <p:cxnSp>
        <p:nvCxnSpPr>
          <p:cNvPr id="104" name="Straight Connector 103"/>
          <p:cNvCxnSpPr/>
          <p:nvPr/>
        </p:nvCxnSpPr>
        <p:spPr>
          <a:xfrm flipV="1">
            <a:off x="7772400" y="2564125"/>
            <a:ext cx="0" cy="1133218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7702116" y="2286000"/>
            <a:ext cx="75608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en-GB" sz="1000" dirty="0" smtClean="0">
                <a:latin typeface="Georgia" pitchFamily="18" charset="0"/>
              </a:rPr>
              <a:t>2000</a:t>
            </a:r>
          </a:p>
          <a:p>
            <a:pPr indent="-274320"/>
            <a:r>
              <a:rPr lang="en-GB" sz="1000" b="1" dirty="0" smtClean="0">
                <a:latin typeface="Georgia" pitchFamily="18" charset="0"/>
              </a:rPr>
              <a:t>CCS</a:t>
            </a:r>
          </a:p>
        </p:txBody>
      </p:sp>
      <p:cxnSp>
        <p:nvCxnSpPr>
          <p:cNvPr id="106" name="Straight Connector 105"/>
          <p:cNvCxnSpPr/>
          <p:nvPr/>
        </p:nvCxnSpPr>
        <p:spPr>
          <a:xfrm flipV="1">
            <a:off x="8036615" y="3024572"/>
            <a:ext cx="0" cy="67277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7865402" y="2697659"/>
            <a:ext cx="756084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-274320"/>
            <a:r>
              <a:rPr lang="en-GB" sz="1000" dirty="0" smtClean="0">
                <a:latin typeface="Georgia" pitchFamily="18" charset="0"/>
              </a:rPr>
              <a:t>2005</a:t>
            </a:r>
          </a:p>
          <a:p>
            <a:pPr indent="-274320"/>
            <a:r>
              <a:rPr lang="en-GB" sz="1000" b="1" dirty="0" smtClean="0">
                <a:latin typeface="Georgia" pitchFamily="18" charset="0"/>
              </a:rPr>
              <a:t>Smart grid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CD4F41E-CD1C-4BFC-BB93-8BAC227CE74F}" type="slidenum">
              <a:rPr lang="en-GB" smtClean="0"/>
              <a:pPr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261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leichschenkliges Dreieck 359"/>
          <p:cNvSpPr/>
          <p:nvPr/>
        </p:nvSpPr>
        <p:spPr bwMode="ltGray">
          <a:xfrm rot="5400000">
            <a:off x="2324100" y="3086100"/>
            <a:ext cx="4648200" cy="1981200"/>
          </a:xfrm>
          <a:prstGeom prst="triangle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err="1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0" name="Rectangle 207"/>
          <p:cNvSpPr/>
          <p:nvPr/>
        </p:nvSpPr>
        <p:spPr bwMode="ltGray">
          <a:xfrm>
            <a:off x="5943600" y="2139950"/>
            <a:ext cx="2620800" cy="3986035"/>
          </a:xfrm>
          <a:prstGeom prst="rect">
            <a:avLst/>
          </a:prstGeom>
          <a:solidFill>
            <a:schemeClr val="bg1"/>
          </a:solidFill>
          <a:ln w="38100">
            <a:solidFill>
              <a:srgbClr val="A3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 err="1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1" name="Rectangle 206"/>
          <p:cNvSpPr/>
          <p:nvPr/>
        </p:nvSpPr>
        <p:spPr bwMode="ltGray">
          <a:xfrm>
            <a:off x="533400" y="2161482"/>
            <a:ext cx="2621165" cy="3986035"/>
          </a:xfrm>
          <a:prstGeom prst="rect">
            <a:avLst/>
          </a:prstGeom>
          <a:solidFill>
            <a:schemeClr val="bg1"/>
          </a:solidFill>
          <a:ln w="38100">
            <a:solidFill>
              <a:srgbClr val="A3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 err="1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12" name="TextBox 39"/>
          <p:cNvSpPr txBox="1"/>
          <p:nvPr/>
        </p:nvSpPr>
        <p:spPr>
          <a:xfrm>
            <a:off x="541540" y="5607517"/>
            <a:ext cx="2621165" cy="540000"/>
          </a:xfrm>
          <a:prstGeom prst="rect">
            <a:avLst/>
          </a:prstGeom>
          <a:solidFill>
            <a:srgbClr val="A3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80147" tIns="40074" rIns="80147" bIns="40074" numCol="1" anchor="ctr" anchorCtr="0" compatLnSpc="1">
            <a:prstTxWarp prst="textNoShape">
              <a:avLst/>
            </a:prstTxWarp>
          </a:bodyPr>
          <a:lstStyle/>
          <a:p>
            <a:pPr indent="-274320" algn="ctr" defTabSz="801472" fontAlgn="base">
              <a:spcBef>
                <a:spcPct val="0"/>
              </a:spcBef>
              <a:spcAft>
                <a:spcPct val="0"/>
              </a:spcAft>
            </a:pPr>
            <a:r>
              <a:rPr lang="de-AT" sz="1200" dirty="0" smtClean="0">
                <a:solidFill>
                  <a:schemeClr val="bg1"/>
                </a:solidFill>
                <a:latin typeface="+mj-lt"/>
              </a:rPr>
              <a:t>O sistema é unidirecional, onde um é fornecedor e outro consumidor</a:t>
            </a:r>
          </a:p>
        </p:txBody>
      </p:sp>
      <p:sp>
        <p:nvSpPr>
          <p:cNvPr id="14" name="TextBox 43"/>
          <p:cNvSpPr txBox="1"/>
          <p:nvPr/>
        </p:nvSpPr>
        <p:spPr>
          <a:xfrm>
            <a:off x="5943600" y="5607517"/>
            <a:ext cx="2620800" cy="540000"/>
          </a:xfrm>
          <a:prstGeom prst="rect">
            <a:avLst/>
          </a:prstGeom>
          <a:solidFill>
            <a:srgbClr val="A3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80147" tIns="40074" rIns="80147" bIns="40074" numCol="1" anchor="ctr" anchorCtr="0" compatLnSpc="1">
            <a:prstTxWarp prst="textNoShape">
              <a:avLst/>
            </a:prstTxWarp>
          </a:bodyPr>
          <a:lstStyle/>
          <a:p>
            <a:pPr indent="-274320" algn="ctr" defTabSz="801472" fontAlgn="base">
              <a:spcBef>
                <a:spcPct val="0"/>
              </a:spcBef>
              <a:spcAft>
                <a:spcPct val="0"/>
              </a:spcAft>
            </a:pPr>
            <a:r>
              <a:rPr lang="de-AT" sz="1200" dirty="0" smtClean="0">
                <a:solidFill>
                  <a:schemeClr val="bg1"/>
                </a:solidFill>
                <a:latin typeface="+mj-lt"/>
              </a:rPr>
              <a:t>Sistemas que se comunicam – consumidor pode virar fornecedor</a:t>
            </a:r>
          </a:p>
        </p:txBody>
      </p:sp>
      <p:sp>
        <p:nvSpPr>
          <p:cNvPr id="15" name="TextBox 234"/>
          <p:cNvSpPr txBox="1"/>
          <p:nvPr/>
        </p:nvSpPr>
        <p:spPr>
          <a:xfrm>
            <a:off x="1202648" y="1524000"/>
            <a:ext cx="7496918" cy="69215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indent="-274320">
              <a:spcAft>
                <a:spcPts val="900"/>
              </a:spcAft>
            </a:pPr>
            <a:r>
              <a:rPr lang="de-AT" sz="4000" b="1" dirty="0" smtClean="0">
                <a:solidFill>
                  <a:srgbClr val="968C6D"/>
                </a:solidFill>
                <a:latin typeface="Georgia" pitchFamily="18" charset="0"/>
              </a:rPr>
              <a:t>2013       </a:t>
            </a:r>
            <a:r>
              <a:rPr lang="de-AT" sz="4000" b="1" dirty="0" smtClean="0">
                <a:solidFill>
                  <a:srgbClr val="DC6900"/>
                </a:solidFill>
                <a:latin typeface="Georgia" pitchFamily="18" charset="0"/>
              </a:rPr>
              <a:t>  </a:t>
            </a:r>
            <a:r>
              <a:rPr lang="de-AT" sz="1400" b="1" dirty="0" smtClean="0">
                <a:solidFill>
                  <a:srgbClr val="DC6900"/>
                </a:solidFill>
                <a:latin typeface="Georgia" pitchFamily="18" charset="0"/>
              </a:rPr>
              <a:t>                                               </a:t>
            </a:r>
            <a:r>
              <a:rPr lang="de-AT" sz="1400" b="1" dirty="0" smtClean="0">
                <a:solidFill>
                  <a:srgbClr val="968C6D"/>
                </a:solidFill>
                <a:latin typeface="Georgia" pitchFamily="18" charset="0"/>
              </a:rPr>
              <a:t>                   </a:t>
            </a:r>
            <a:r>
              <a:rPr lang="de-AT" sz="4000" b="1" dirty="0" smtClean="0">
                <a:solidFill>
                  <a:srgbClr val="968C6D"/>
                </a:solidFill>
                <a:latin typeface="Georgia" pitchFamily="18" charset="0"/>
              </a:rPr>
              <a:t>2020</a:t>
            </a:r>
          </a:p>
        </p:txBody>
      </p:sp>
      <p:sp>
        <p:nvSpPr>
          <p:cNvPr id="16" name="Rectangle 196"/>
          <p:cNvSpPr/>
          <p:nvPr/>
        </p:nvSpPr>
        <p:spPr bwMode="ltGray">
          <a:xfrm>
            <a:off x="533400" y="2161482"/>
            <a:ext cx="2621165" cy="540000"/>
          </a:xfrm>
          <a:prstGeom prst="rect">
            <a:avLst/>
          </a:prstGeom>
          <a:solidFill>
            <a:srgbClr val="A3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80147" tIns="40074" rIns="80147" bIns="40074" numCol="1" anchor="ctr" anchorCtr="0" compatLnSpc="1">
            <a:prstTxWarp prst="textNoShape">
              <a:avLst/>
            </a:prstTxWarp>
          </a:bodyPr>
          <a:lstStyle/>
          <a:p>
            <a:pPr algn="ctr" defTabSz="801472" fontAlgn="base">
              <a:spcBef>
                <a:spcPct val="0"/>
              </a:spcBef>
              <a:spcAft>
                <a:spcPct val="0"/>
              </a:spcAft>
            </a:pPr>
            <a:r>
              <a:rPr lang="de-AT" sz="1600" b="1" dirty="0" smtClean="0">
                <a:solidFill>
                  <a:schemeClr val="bg1"/>
                </a:solidFill>
                <a:latin typeface="+mj-lt"/>
              </a:rPr>
              <a:t>Fornecimento de energia</a:t>
            </a:r>
            <a:endParaRPr lang="de-AT" b="1" dirty="0" smtClean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7" name="Rectangle 198"/>
          <p:cNvSpPr/>
          <p:nvPr/>
        </p:nvSpPr>
        <p:spPr bwMode="ltGray">
          <a:xfrm>
            <a:off x="5943600" y="2146968"/>
            <a:ext cx="2620800" cy="540000"/>
          </a:xfrm>
          <a:prstGeom prst="rect">
            <a:avLst/>
          </a:prstGeom>
          <a:solidFill>
            <a:srgbClr val="A3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80147" tIns="40074" rIns="80147" bIns="40074" numCol="1" anchor="ctr" anchorCtr="0" compatLnSpc="1">
            <a:prstTxWarp prst="textNoShape">
              <a:avLst/>
            </a:prstTxWarp>
          </a:bodyPr>
          <a:lstStyle/>
          <a:p>
            <a:pPr algn="ctr" defTabSz="801472" fontAlgn="base">
              <a:spcBef>
                <a:spcPct val="0"/>
              </a:spcBef>
              <a:spcAft>
                <a:spcPct val="0"/>
              </a:spcAft>
            </a:pPr>
            <a:r>
              <a:rPr lang="de-AT" sz="1600" b="1" dirty="0" smtClean="0">
                <a:solidFill>
                  <a:schemeClr val="bg1"/>
                </a:solidFill>
                <a:latin typeface="+mj-lt"/>
              </a:rPr>
              <a:t>Smart Energy</a:t>
            </a:r>
          </a:p>
        </p:txBody>
      </p:sp>
      <p:grpSp>
        <p:nvGrpSpPr>
          <p:cNvPr id="2" name="Group 475"/>
          <p:cNvGrpSpPr/>
          <p:nvPr/>
        </p:nvGrpSpPr>
        <p:grpSpPr>
          <a:xfrm>
            <a:off x="626118" y="3093518"/>
            <a:ext cx="2461587" cy="2133601"/>
            <a:chOff x="535428" y="2546701"/>
            <a:chExt cx="2461587" cy="2133601"/>
          </a:xfrm>
        </p:grpSpPr>
        <p:sp>
          <p:nvSpPr>
            <p:cNvPr id="19" name="Line 83"/>
            <p:cNvSpPr>
              <a:spLocks noChangeShapeType="1"/>
            </p:cNvSpPr>
            <p:nvPr/>
          </p:nvSpPr>
          <p:spPr bwMode="blackWhite">
            <a:xfrm>
              <a:off x="1790515" y="2676921"/>
              <a:ext cx="0" cy="188872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20" name="Line 84"/>
            <p:cNvSpPr>
              <a:spLocks noChangeShapeType="1"/>
            </p:cNvSpPr>
            <p:nvPr/>
          </p:nvSpPr>
          <p:spPr bwMode="blackWhite">
            <a:xfrm>
              <a:off x="937986" y="3295815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21" name="Line 85"/>
            <p:cNvSpPr>
              <a:spLocks noChangeShapeType="1"/>
            </p:cNvSpPr>
            <p:nvPr/>
          </p:nvSpPr>
          <p:spPr bwMode="blackWhite">
            <a:xfrm>
              <a:off x="2437468" y="3295815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22" name="Line 86"/>
            <p:cNvSpPr>
              <a:spLocks noChangeShapeType="1"/>
            </p:cNvSpPr>
            <p:nvPr/>
          </p:nvSpPr>
          <p:spPr bwMode="blackWhite">
            <a:xfrm>
              <a:off x="1186018" y="2881137"/>
              <a:ext cx="1245600" cy="0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/>
              <a:tailEnd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23" name="Line 87"/>
            <p:cNvSpPr>
              <a:spLocks noChangeShapeType="1"/>
            </p:cNvSpPr>
            <p:nvPr/>
          </p:nvSpPr>
          <p:spPr bwMode="blackWhite">
            <a:xfrm>
              <a:off x="921319" y="3295815"/>
              <a:ext cx="550960" cy="0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/>
              <a:tailEnd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24" name="Line 89"/>
            <p:cNvSpPr>
              <a:spLocks noChangeShapeType="1"/>
            </p:cNvSpPr>
            <p:nvPr/>
          </p:nvSpPr>
          <p:spPr bwMode="blackWhite">
            <a:xfrm>
              <a:off x="2420222" y="2869232"/>
              <a:ext cx="0" cy="1099652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25" name="Line 90"/>
            <p:cNvSpPr>
              <a:spLocks noChangeShapeType="1"/>
            </p:cNvSpPr>
            <p:nvPr/>
          </p:nvSpPr>
          <p:spPr bwMode="blackWhite">
            <a:xfrm>
              <a:off x="1197924" y="2871613"/>
              <a:ext cx="0" cy="414678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/>
              <a:tailEnd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26" name="Line 91"/>
            <p:cNvSpPr>
              <a:spLocks noChangeShapeType="1"/>
            </p:cNvSpPr>
            <p:nvPr/>
          </p:nvSpPr>
          <p:spPr bwMode="blackWhite">
            <a:xfrm>
              <a:off x="1462189" y="3286855"/>
              <a:ext cx="0" cy="180000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27" name="Line 92"/>
            <p:cNvSpPr>
              <a:spLocks noChangeShapeType="1"/>
            </p:cNvSpPr>
            <p:nvPr/>
          </p:nvSpPr>
          <p:spPr bwMode="blackWhite">
            <a:xfrm>
              <a:off x="932540" y="3286855"/>
              <a:ext cx="0" cy="689171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28" name="Oval 95"/>
            <p:cNvSpPr>
              <a:spLocks noChangeArrowheads="1"/>
            </p:cNvSpPr>
            <p:nvPr/>
          </p:nvSpPr>
          <p:spPr bwMode="blackWhite">
            <a:xfrm>
              <a:off x="1251135" y="3425087"/>
              <a:ext cx="159751" cy="147740"/>
            </a:xfrm>
            <a:prstGeom prst="ellipse">
              <a:avLst/>
            </a:prstGeom>
            <a:solidFill>
              <a:schemeClr val="bg1"/>
            </a:solidFill>
            <a:ln w="9525" algn="ctr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vert="horz" wrap="none" lIns="63500" tIns="0" rIns="64800" bIns="0" numCol="1" anchor="ctr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29" name="Line 96"/>
            <p:cNvSpPr>
              <a:spLocks noChangeShapeType="1"/>
            </p:cNvSpPr>
            <p:nvPr/>
          </p:nvSpPr>
          <p:spPr bwMode="blackWhite">
            <a:xfrm>
              <a:off x="662494" y="3987932"/>
              <a:ext cx="563667" cy="0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/>
              <a:tailEnd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30" name="Line 97"/>
            <p:cNvSpPr>
              <a:spLocks noChangeShapeType="1"/>
            </p:cNvSpPr>
            <p:nvPr/>
          </p:nvSpPr>
          <p:spPr bwMode="blackWhite">
            <a:xfrm>
              <a:off x="676093" y="3978408"/>
              <a:ext cx="0" cy="153616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31" name="Line 98"/>
            <p:cNvSpPr>
              <a:spLocks noChangeShapeType="1"/>
            </p:cNvSpPr>
            <p:nvPr/>
          </p:nvSpPr>
          <p:spPr bwMode="blackWhite">
            <a:xfrm flipH="1">
              <a:off x="1213914" y="3976027"/>
              <a:ext cx="2723" cy="153616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32" name="Line 96"/>
            <p:cNvSpPr>
              <a:spLocks noChangeShapeType="1"/>
            </p:cNvSpPr>
            <p:nvPr/>
          </p:nvSpPr>
          <p:spPr bwMode="blackWhite">
            <a:xfrm>
              <a:off x="2152465" y="3980215"/>
              <a:ext cx="563667" cy="0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/>
              <a:tailEnd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33" name="Line 97"/>
            <p:cNvSpPr>
              <a:spLocks noChangeShapeType="1"/>
            </p:cNvSpPr>
            <p:nvPr/>
          </p:nvSpPr>
          <p:spPr bwMode="blackWhite">
            <a:xfrm>
              <a:off x="2163683" y="3973072"/>
              <a:ext cx="0" cy="153616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34" name="Line 98"/>
            <p:cNvSpPr>
              <a:spLocks noChangeShapeType="1"/>
            </p:cNvSpPr>
            <p:nvPr/>
          </p:nvSpPr>
          <p:spPr bwMode="blackWhite">
            <a:xfrm flipH="1">
              <a:off x="2703885" y="3968310"/>
              <a:ext cx="2723" cy="153616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/>
              <a:tailEnd type="triangle" w="med" len="med"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grpSp>
          <p:nvGrpSpPr>
            <p:cNvPr id="3" name="Group 121"/>
            <p:cNvGrpSpPr/>
            <p:nvPr/>
          </p:nvGrpSpPr>
          <p:grpSpPr>
            <a:xfrm>
              <a:off x="1295274" y="2546701"/>
              <a:ext cx="328547" cy="280196"/>
              <a:chOff x="1241484" y="2557459"/>
              <a:chExt cx="328547" cy="280196"/>
            </a:xfrm>
          </p:grpSpPr>
          <p:grpSp>
            <p:nvGrpSpPr>
              <p:cNvPr id="4" name="Group 78"/>
              <p:cNvGrpSpPr/>
              <p:nvPr/>
            </p:nvGrpSpPr>
            <p:grpSpPr>
              <a:xfrm>
                <a:off x="1317201" y="2557459"/>
                <a:ext cx="183936" cy="275503"/>
                <a:chOff x="840520" y="2290311"/>
                <a:chExt cx="376800" cy="564374"/>
              </a:xfrm>
            </p:grpSpPr>
            <p:sp>
              <p:nvSpPr>
                <p:cNvPr id="130" name="Isosceles Triangle 66"/>
                <p:cNvSpPr/>
                <p:nvPr/>
              </p:nvSpPr>
              <p:spPr bwMode="ltGray">
                <a:xfrm>
                  <a:off x="1007640" y="2463800"/>
                  <a:ext cx="36000" cy="390885"/>
                </a:xfrm>
                <a:prstGeom prst="triangle">
                  <a:avLst/>
                </a:pr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131" name="Oval 67"/>
                <p:cNvSpPr/>
                <p:nvPr/>
              </p:nvSpPr>
              <p:spPr bwMode="ltGray">
                <a:xfrm>
                  <a:off x="1008063" y="2470658"/>
                  <a:ext cx="36000" cy="36000"/>
                </a:xfrm>
                <a:prstGeom prst="ellipse">
                  <a:avLst/>
                </a:prstGeom>
                <a:solidFill>
                  <a:srgbClr val="DC6900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grpSp>
              <p:nvGrpSpPr>
                <p:cNvPr id="5" name="Group 71"/>
                <p:cNvGrpSpPr/>
                <p:nvPr/>
              </p:nvGrpSpPr>
              <p:grpSpPr>
                <a:xfrm rot="16200000">
                  <a:off x="935870" y="2362311"/>
                  <a:ext cx="180000" cy="36000"/>
                  <a:chOff x="884196" y="2343150"/>
                  <a:chExt cx="251659" cy="36001"/>
                </a:xfrm>
              </p:grpSpPr>
              <p:sp>
                <p:nvSpPr>
                  <p:cNvPr id="139" name="Oval 69"/>
                  <p:cNvSpPr/>
                  <p:nvPr/>
                </p:nvSpPr>
                <p:spPr bwMode="ltGray">
                  <a:xfrm>
                    <a:off x="884196" y="2343150"/>
                    <a:ext cx="123444" cy="36000"/>
                  </a:xfrm>
                  <a:prstGeom prst="ellipse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140" name="Isosceles Triangle 70"/>
                  <p:cNvSpPr/>
                  <p:nvPr/>
                </p:nvSpPr>
                <p:spPr bwMode="ltGray">
                  <a:xfrm rot="5400000">
                    <a:off x="1016356" y="2259651"/>
                    <a:ext cx="36000" cy="202999"/>
                  </a:xfrm>
                  <a:prstGeom prst="triangle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</p:grpSp>
            <p:grpSp>
              <p:nvGrpSpPr>
                <p:cNvPr id="6" name="Group 72"/>
                <p:cNvGrpSpPr/>
                <p:nvPr/>
              </p:nvGrpSpPr>
              <p:grpSpPr>
                <a:xfrm rot="1629222">
                  <a:off x="1037320" y="2520962"/>
                  <a:ext cx="180000" cy="36000"/>
                  <a:chOff x="884196" y="2343150"/>
                  <a:chExt cx="251659" cy="36001"/>
                </a:xfrm>
              </p:grpSpPr>
              <p:sp>
                <p:nvSpPr>
                  <p:cNvPr id="137" name="Oval 73"/>
                  <p:cNvSpPr/>
                  <p:nvPr/>
                </p:nvSpPr>
                <p:spPr bwMode="ltGray">
                  <a:xfrm>
                    <a:off x="884196" y="2343150"/>
                    <a:ext cx="123444" cy="36000"/>
                  </a:xfrm>
                  <a:prstGeom prst="ellipse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138" name="Isosceles Triangle 74"/>
                  <p:cNvSpPr/>
                  <p:nvPr/>
                </p:nvSpPr>
                <p:spPr bwMode="ltGray">
                  <a:xfrm rot="5400000">
                    <a:off x="1016356" y="2259651"/>
                    <a:ext cx="36000" cy="202999"/>
                  </a:xfrm>
                  <a:prstGeom prst="triangle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</p:grpSp>
            <p:grpSp>
              <p:nvGrpSpPr>
                <p:cNvPr id="7" name="Group 75"/>
                <p:cNvGrpSpPr/>
                <p:nvPr/>
              </p:nvGrpSpPr>
              <p:grpSpPr>
                <a:xfrm rot="8877374">
                  <a:off x="840520" y="2527857"/>
                  <a:ext cx="180000" cy="36000"/>
                  <a:chOff x="884196" y="2343150"/>
                  <a:chExt cx="251659" cy="36001"/>
                </a:xfrm>
              </p:grpSpPr>
              <p:sp>
                <p:nvSpPr>
                  <p:cNvPr id="135" name="Oval 76"/>
                  <p:cNvSpPr/>
                  <p:nvPr/>
                </p:nvSpPr>
                <p:spPr bwMode="ltGray">
                  <a:xfrm>
                    <a:off x="884196" y="2343150"/>
                    <a:ext cx="123444" cy="36000"/>
                  </a:xfrm>
                  <a:prstGeom prst="ellipse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136" name="Isosceles Triangle 77"/>
                  <p:cNvSpPr/>
                  <p:nvPr/>
                </p:nvSpPr>
                <p:spPr bwMode="ltGray">
                  <a:xfrm rot="5400000">
                    <a:off x="1016356" y="2259651"/>
                    <a:ext cx="36000" cy="202999"/>
                  </a:xfrm>
                  <a:prstGeom prst="triangle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</p:grpSp>
          </p:grpSp>
          <p:grpSp>
            <p:nvGrpSpPr>
              <p:cNvPr id="8" name="Group 105"/>
              <p:cNvGrpSpPr/>
              <p:nvPr/>
            </p:nvGrpSpPr>
            <p:grpSpPr>
              <a:xfrm>
                <a:off x="1241484" y="2619333"/>
                <a:ext cx="145202" cy="215604"/>
                <a:chOff x="1241484" y="2619333"/>
                <a:chExt cx="145202" cy="215604"/>
              </a:xfrm>
            </p:grpSpPr>
            <p:sp>
              <p:nvSpPr>
                <p:cNvPr id="117" name="Oval 81"/>
                <p:cNvSpPr/>
                <p:nvPr/>
              </p:nvSpPr>
              <p:spPr bwMode="ltGray">
                <a:xfrm>
                  <a:off x="1292114" y="2687526"/>
                  <a:ext cx="17574" cy="17574"/>
                </a:xfrm>
                <a:prstGeom prst="ellipse">
                  <a:avLst/>
                </a:prstGeom>
                <a:solidFill>
                  <a:srgbClr val="DC6900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grpSp>
              <p:nvGrpSpPr>
                <p:cNvPr id="9" name="Group 92"/>
                <p:cNvGrpSpPr/>
                <p:nvPr/>
              </p:nvGrpSpPr>
              <p:grpSpPr>
                <a:xfrm>
                  <a:off x="1241484" y="2619333"/>
                  <a:ext cx="145202" cy="215604"/>
                  <a:chOff x="940584" y="2571339"/>
                  <a:chExt cx="183937" cy="273122"/>
                </a:xfrm>
              </p:grpSpPr>
              <p:sp>
                <p:nvSpPr>
                  <p:cNvPr id="119" name="Isosceles Triangle 80"/>
                  <p:cNvSpPr/>
                  <p:nvPr/>
                </p:nvSpPr>
                <p:spPr bwMode="ltGray">
                  <a:xfrm>
                    <a:off x="1009602" y="2653648"/>
                    <a:ext cx="17574" cy="190813"/>
                  </a:xfrm>
                  <a:prstGeom prst="triangle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grpSp>
                <p:nvGrpSpPr>
                  <p:cNvPr id="13" name="Group 91"/>
                  <p:cNvGrpSpPr/>
                  <p:nvPr/>
                </p:nvGrpSpPr>
                <p:grpSpPr>
                  <a:xfrm rot="1538594">
                    <a:off x="940584" y="2571339"/>
                    <a:ext cx="183937" cy="133534"/>
                    <a:chOff x="928021" y="2568958"/>
                    <a:chExt cx="183937" cy="133534"/>
                  </a:xfrm>
                </p:grpSpPr>
                <p:grpSp>
                  <p:nvGrpSpPr>
                    <p:cNvPr id="18" name="Group 71"/>
                    <p:cNvGrpSpPr/>
                    <p:nvPr/>
                  </p:nvGrpSpPr>
                  <p:grpSpPr>
                    <a:xfrm rot="16200000">
                      <a:off x="974567" y="2604105"/>
                      <a:ext cx="87868" cy="17574"/>
                      <a:chOff x="884196" y="2343150"/>
                      <a:chExt cx="251659" cy="36001"/>
                    </a:xfrm>
                  </p:grpSpPr>
                  <p:sp>
                    <p:nvSpPr>
                      <p:cNvPr id="128" name="Oval 89"/>
                      <p:cNvSpPr/>
                      <p:nvPr/>
                    </p:nvSpPr>
                    <p:spPr bwMode="ltGray">
                      <a:xfrm>
                        <a:off x="884196" y="2343150"/>
                        <a:ext cx="123444" cy="36000"/>
                      </a:xfrm>
                      <a:prstGeom prst="ellips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  <p:sp>
                    <p:nvSpPr>
                      <p:cNvPr id="129" name="Isosceles Triangle 90"/>
                      <p:cNvSpPr/>
                      <p:nvPr/>
                    </p:nvSpPr>
                    <p:spPr bwMode="ltGray">
                      <a:xfrm rot="5400000">
                        <a:off x="1016356" y="2259651"/>
                        <a:ext cx="36000" cy="202999"/>
                      </a:xfrm>
                      <a:prstGeom prst="triangl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</p:grpSp>
                <p:grpSp>
                  <p:nvGrpSpPr>
                    <p:cNvPr id="35" name="Group 72"/>
                    <p:cNvGrpSpPr/>
                    <p:nvPr/>
                  </p:nvGrpSpPr>
                  <p:grpSpPr>
                    <a:xfrm rot="1629222">
                      <a:off x="1024090" y="2681552"/>
                      <a:ext cx="87868" cy="17574"/>
                      <a:chOff x="884196" y="2343150"/>
                      <a:chExt cx="251659" cy="36001"/>
                    </a:xfrm>
                  </p:grpSpPr>
                  <p:sp>
                    <p:nvSpPr>
                      <p:cNvPr id="126" name="Oval 87"/>
                      <p:cNvSpPr/>
                      <p:nvPr/>
                    </p:nvSpPr>
                    <p:spPr bwMode="ltGray">
                      <a:xfrm>
                        <a:off x="884196" y="2343150"/>
                        <a:ext cx="123444" cy="36000"/>
                      </a:xfrm>
                      <a:prstGeom prst="ellips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  <p:sp>
                    <p:nvSpPr>
                      <p:cNvPr id="127" name="Isosceles Triangle 88"/>
                      <p:cNvSpPr/>
                      <p:nvPr/>
                    </p:nvSpPr>
                    <p:spPr bwMode="ltGray">
                      <a:xfrm rot="5400000">
                        <a:off x="1016356" y="2259651"/>
                        <a:ext cx="36000" cy="202999"/>
                      </a:xfrm>
                      <a:prstGeom prst="triangl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</p:grpSp>
                <p:grpSp>
                  <p:nvGrpSpPr>
                    <p:cNvPr id="36" name="Group 75"/>
                    <p:cNvGrpSpPr/>
                    <p:nvPr/>
                  </p:nvGrpSpPr>
                  <p:grpSpPr>
                    <a:xfrm rot="8877374">
                      <a:off x="928021" y="2684918"/>
                      <a:ext cx="87868" cy="17574"/>
                      <a:chOff x="884196" y="2343150"/>
                      <a:chExt cx="251659" cy="36001"/>
                    </a:xfrm>
                  </p:grpSpPr>
                  <p:sp>
                    <p:nvSpPr>
                      <p:cNvPr id="124" name="Oval 85"/>
                      <p:cNvSpPr/>
                      <p:nvPr/>
                    </p:nvSpPr>
                    <p:spPr bwMode="ltGray">
                      <a:xfrm>
                        <a:off x="884196" y="2343150"/>
                        <a:ext cx="123444" cy="36000"/>
                      </a:xfrm>
                      <a:prstGeom prst="ellips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  <p:sp>
                    <p:nvSpPr>
                      <p:cNvPr id="125" name="Isosceles Triangle 86"/>
                      <p:cNvSpPr/>
                      <p:nvPr/>
                    </p:nvSpPr>
                    <p:spPr bwMode="ltGray">
                      <a:xfrm rot="5400000">
                        <a:off x="1016356" y="2259651"/>
                        <a:ext cx="36000" cy="202999"/>
                      </a:xfrm>
                      <a:prstGeom prst="triangl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</p:grpSp>
              </p:grpSp>
            </p:grpSp>
          </p:grpSp>
          <p:grpSp>
            <p:nvGrpSpPr>
              <p:cNvPr id="37" name="Group 106"/>
              <p:cNvGrpSpPr/>
              <p:nvPr/>
            </p:nvGrpSpPr>
            <p:grpSpPr>
              <a:xfrm flipH="1">
                <a:off x="1424829" y="2622051"/>
                <a:ext cx="145202" cy="215604"/>
                <a:chOff x="1241484" y="2619333"/>
                <a:chExt cx="145202" cy="215604"/>
              </a:xfrm>
            </p:grpSpPr>
            <p:sp>
              <p:nvSpPr>
                <p:cNvPr id="104" name="Oval 107"/>
                <p:cNvSpPr/>
                <p:nvPr/>
              </p:nvSpPr>
              <p:spPr bwMode="ltGray">
                <a:xfrm>
                  <a:off x="1292114" y="2687526"/>
                  <a:ext cx="17574" cy="17574"/>
                </a:xfrm>
                <a:prstGeom prst="ellipse">
                  <a:avLst/>
                </a:prstGeom>
                <a:solidFill>
                  <a:srgbClr val="DC6900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grpSp>
              <p:nvGrpSpPr>
                <p:cNvPr id="38" name="Group 92"/>
                <p:cNvGrpSpPr/>
                <p:nvPr/>
              </p:nvGrpSpPr>
              <p:grpSpPr>
                <a:xfrm>
                  <a:off x="1241484" y="2619333"/>
                  <a:ext cx="145202" cy="215604"/>
                  <a:chOff x="940584" y="2571339"/>
                  <a:chExt cx="183937" cy="273122"/>
                </a:xfrm>
              </p:grpSpPr>
              <p:sp>
                <p:nvSpPr>
                  <p:cNvPr id="106" name="Isosceles Triangle 109"/>
                  <p:cNvSpPr/>
                  <p:nvPr/>
                </p:nvSpPr>
                <p:spPr bwMode="ltGray">
                  <a:xfrm>
                    <a:off x="1009602" y="2653648"/>
                    <a:ext cx="17574" cy="190813"/>
                  </a:xfrm>
                  <a:prstGeom prst="triangle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grpSp>
                <p:nvGrpSpPr>
                  <p:cNvPr id="39" name="Group 91"/>
                  <p:cNvGrpSpPr/>
                  <p:nvPr/>
                </p:nvGrpSpPr>
                <p:grpSpPr>
                  <a:xfrm rot="1538594">
                    <a:off x="940584" y="2571339"/>
                    <a:ext cx="183937" cy="133534"/>
                    <a:chOff x="928021" y="2568958"/>
                    <a:chExt cx="183937" cy="133534"/>
                  </a:xfrm>
                </p:grpSpPr>
                <p:grpSp>
                  <p:nvGrpSpPr>
                    <p:cNvPr id="41" name="Group 71"/>
                    <p:cNvGrpSpPr/>
                    <p:nvPr/>
                  </p:nvGrpSpPr>
                  <p:grpSpPr>
                    <a:xfrm rot="16200000">
                      <a:off x="974567" y="2604105"/>
                      <a:ext cx="87868" cy="17574"/>
                      <a:chOff x="884196" y="2343150"/>
                      <a:chExt cx="251659" cy="36001"/>
                    </a:xfrm>
                  </p:grpSpPr>
                  <p:sp>
                    <p:nvSpPr>
                      <p:cNvPr id="115" name="Oval 118"/>
                      <p:cNvSpPr/>
                      <p:nvPr/>
                    </p:nvSpPr>
                    <p:spPr bwMode="ltGray">
                      <a:xfrm>
                        <a:off x="884196" y="2343150"/>
                        <a:ext cx="123444" cy="36000"/>
                      </a:xfrm>
                      <a:prstGeom prst="ellips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  <p:sp>
                    <p:nvSpPr>
                      <p:cNvPr id="116" name="Isosceles Triangle 119"/>
                      <p:cNvSpPr/>
                      <p:nvPr/>
                    </p:nvSpPr>
                    <p:spPr bwMode="ltGray">
                      <a:xfrm rot="5400000">
                        <a:off x="1016356" y="2259651"/>
                        <a:ext cx="36000" cy="202999"/>
                      </a:xfrm>
                      <a:prstGeom prst="triangl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</p:grpSp>
                <p:grpSp>
                  <p:nvGrpSpPr>
                    <p:cNvPr id="42" name="Group 72"/>
                    <p:cNvGrpSpPr/>
                    <p:nvPr/>
                  </p:nvGrpSpPr>
                  <p:grpSpPr>
                    <a:xfrm rot="1629222">
                      <a:off x="1024090" y="2681552"/>
                      <a:ext cx="87868" cy="17574"/>
                      <a:chOff x="884196" y="2343150"/>
                      <a:chExt cx="251659" cy="36001"/>
                    </a:xfrm>
                  </p:grpSpPr>
                  <p:sp>
                    <p:nvSpPr>
                      <p:cNvPr id="113" name="Oval 116"/>
                      <p:cNvSpPr/>
                      <p:nvPr/>
                    </p:nvSpPr>
                    <p:spPr bwMode="ltGray">
                      <a:xfrm>
                        <a:off x="884196" y="2343150"/>
                        <a:ext cx="123444" cy="36000"/>
                      </a:xfrm>
                      <a:prstGeom prst="ellips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  <p:sp>
                    <p:nvSpPr>
                      <p:cNvPr id="114" name="Isosceles Triangle 117"/>
                      <p:cNvSpPr/>
                      <p:nvPr/>
                    </p:nvSpPr>
                    <p:spPr bwMode="ltGray">
                      <a:xfrm rot="5400000">
                        <a:off x="1016356" y="2259651"/>
                        <a:ext cx="36000" cy="202999"/>
                      </a:xfrm>
                      <a:prstGeom prst="triangl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</p:grpSp>
                <p:grpSp>
                  <p:nvGrpSpPr>
                    <p:cNvPr id="43" name="Group 75"/>
                    <p:cNvGrpSpPr/>
                    <p:nvPr/>
                  </p:nvGrpSpPr>
                  <p:grpSpPr>
                    <a:xfrm rot="8877374">
                      <a:off x="928021" y="2684918"/>
                      <a:ext cx="87868" cy="17574"/>
                      <a:chOff x="884196" y="2343150"/>
                      <a:chExt cx="251659" cy="36001"/>
                    </a:xfrm>
                  </p:grpSpPr>
                  <p:sp>
                    <p:nvSpPr>
                      <p:cNvPr id="111" name="Oval 114"/>
                      <p:cNvSpPr/>
                      <p:nvPr/>
                    </p:nvSpPr>
                    <p:spPr bwMode="ltGray">
                      <a:xfrm>
                        <a:off x="884196" y="2343150"/>
                        <a:ext cx="123444" cy="36000"/>
                      </a:xfrm>
                      <a:prstGeom prst="ellips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  <p:sp>
                    <p:nvSpPr>
                      <p:cNvPr id="112" name="Isosceles Triangle 115"/>
                      <p:cNvSpPr/>
                      <p:nvPr/>
                    </p:nvSpPr>
                    <p:spPr bwMode="ltGray">
                      <a:xfrm rot="5400000">
                        <a:off x="1016356" y="2259651"/>
                        <a:ext cx="36000" cy="202999"/>
                      </a:xfrm>
                      <a:prstGeom prst="triangl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</p:grpSp>
              </p:grpSp>
            </p:grpSp>
          </p:grpSp>
        </p:grpSp>
        <p:grpSp>
          <p:nvGrpSpPr>
            <p:cNvPr id="44" name="Group 175"/>
            <p:cNvGrpSpPr/>
            <p:nvPr/>
          </p:nvGrpSpPr>
          <p:grpSpPr>
            <a:xfrm>
              <a:off x="2003243" y="2571311"/>
              <a:ext cx="224633" cy="252664"/>
              <a:chOff x="1949453" y="2582069"/>
              <a:chExt cx="224633" cy="252664"/>
            </a:xfrm>
          </p:grpSpPr>
          <p:sp>
            <p:nvSpPr>
              <p:cNvPr id="95" name="Trapezoid 94"/>
              <p:cNvSpPr/>
              <p:nvPr/>
            </p:nvSpPr>
            <p:spPr bwMode="ltGray">
              <a:xfrm>
                <a:off x="1949453" y="2750339"/>
                <a:ext cx="45719" cy="84394"/>
              </a:xfrm>
              <a:prstGeom prst="trapezoid">
                <a:avLst/>
              </a:prstGeom>
              <a:solidFill>
                <a:srgbClr val="DC69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96" name="Trapezoid 95"/>
              <p:cNvSpPr/>
              <p:nvPr/>
            </p:nvSpPr>
            <p:spPr bwMode="ltGray">
              <a:xfrm>
                <a:off x="2128367" y="2582069"/>
                <a:ext cx="45719" cy="252000"/>
              </a:xfrm>
              <a:prstGeom prst="trapezoid">
                <a:avLst/>
              </a:prstGeom>
              <a:solidFill>
                <a:srgbClr val="DC69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97" name="Rectangle 170"/>
              <p:cNvSpPr/>
              <p:nvPr/>
            </p:nvSpPr>
            <p:spPr bwMode="ltGray">
              <a:xfrm>
                <a:off x="1970882" y="2751133"/>
                <a:ext cx="178914" cy="82623"/>
              </a:xfrm>
              <a:prstGeom prst="rect">
                <a:avLst/>
              </a:prstGeom>
              <a:solidFill>
                <a:srgbClr val="DC69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98" name="Freeform 172"/>
              <p:cNvSpPr/>
              <p:nvPr/>
            </p:nvSpPr>
            <p:spPr bwMode="ltGray">
              <a:xfrm>
                <a:off x="1968501" y="2721767"/>
                <a:ext cx="46800" cy="36000"/>
              </a:xfrm>
              <a:custGeom>
                <a:avLst/>
                <a:gdLst>
                  <a:gd name="connsiteX0" fmla="*/ 0 w 140493"/>
                  <a:gd name="connsiteY0" fmla="*/ 92869 h 92869"/>
                  <a:gd name="connsiteX1" fmla="*/ 21431 w 140493"/>
                  <a:gd name="connsiteY1" fmla="*/ 28575 h 92869"/>
                  <a:gd name="connsiteX2" fmla="*/ 123825 w 140493"/>
                  <a:gd name="connsiteY2" fmla="*/ 0 h 92869"/>
                  <a:gd name="connsiteX3" fmla="*/ 140493 w 140493"/>
                  <a:gd name="connsiteY3" fmla="*/ 85725 h 92869"/>
                  <a:gd name="connsiteX4" fmla="*/ 0 w 140493"/>
                  <a:gd name="connsiteY4" fmla="*/ 92869 h 92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493" h="92869">
                    <a:moveTo>
                      <a:pt x="0" y="92869"/>
                    </a:moveTo>
                    <a:lnTo>
                      <a:pt x="21431" y="28575"/>
                    </a:lnTo>
                    <a:lnTo>
                      <a:pt x="123825" y="0"/>
                    </a:lnTo>
                    <a:lnTo>
                      <a:pt x="140493" y="85725"/>
                    </a:lnTo>
                    <a:lnTo>
                      <a:pt x="0" y="92869"/>
                    </a:lnTo>
                    <a:close/>
                  </a:path>
                </a:pathLst>
              </a:custGeom>
              <a:solidFill>
                <a:srgbClr val="DC69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99" name="Freeform 173"/>
              <p:cNvSpPr/>
              <p:nvPr/>
            </p:nvSpPr>
            <p:spPr bwMode="ltGray">
              <a:xfrm>
                <a:off x="2020122" y="2721767"/>
                <a:ext cx="46800" cy="36000"/>
              </a:xfrm>
              <a:custGeom>
                <a:avLst/>
                <a:gdLst>
                  <a:gd name="connsiteX0" fmla="*/ 0 w 140493"/>
                  <a:gd name="connsiteY0" fmla="*/ 92869 h 92869"/>
                  <a:gd name="connsiteX1" fmla="*/ 21431 w 140493"/>
                  <a:gd name="connsiteY1" fmla="*/ 28575 h 92869"/>
                  <a:gd name="connsiteX2" fmla="*/ 123825 w 140493"/>
                  <a:gd name="connsiteY2" fmla="*/ 0 h 92869"/>
                  <a:gd name="connsiteX3" fmla="*/ 140493 w 140493"/>
                  <a:gd name="connsiteY3" fmla="*/ 85725 h 92869"/>
                  <a:gd name="connsiteX4" fmla="*/ 0 w 140493"/>
                  <a:gd name="connsiteY4" fmla="*/ 92869 h 92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493" h="92869">
                    <a:moveTo>
                      <a:pt x="0" y="92869"/>
                    </a:moveTo>
                    <a:lnTo>
                      <a:pt x="21431" y="28575"/>
                    </a:lnTo>
                    <a:lnTo>
                      <a:pt x="123825" y="0"/>
                    </a:lnTo>
                    <a:lnTo>
                      <a:pt x="140493" y="85725"/>
                    </a:lnTo>
                    <a:lnTo>
                      <a:pt x="0" y="92869"/>
                    </a:lnTo>
                    <a:close/>
                  </a:path>
                </a:pathLst>
              </a:custGeom>
              <a:solidFill>
                <a:srgbClr val="DC69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00" name="Freeform 174"/>
              <p:cNvSpPr/>
              <p:nvPr/>
            </p:nvSpPr>
            <p:spPr bwMode="ltGray">
              <a:xfrm>
                <a:off x="2074865" y="2721767"/>
                <a:ext cx="46800" cy="36000"/>
              </a:xfrm>
              <a:custGeom>
                <a:avLst/>
                <a:gdLst>
                  <a:gd name="connsiteX0" fmla="*/ 0 w 140493"/>
                  <a:gd name="connsiteY0" fmla="*/ 92869 h 92869"/>
                  <a:gd name="connsiteX1" fmla="*/ 21431 w 140493"/>
                  <a:gd name="connsiteY1" fmla="*/ 28575 h 92869"/>
                  <a:gd name="connsiteX2" fmla="*/ 123825 w 140493"/>
                  <a:gd name="connsiteY2" fmla="*/ 0 h 92869"/>
                  <a:gd name="connsiteX3" fmla="*/ 140493 w 140493"/>
                  <a:gd name="connsiteY3" fmla="*/ 85725 h 92869"/>
                  <a:gd name="connsiteX4" fmla="*/ 0 w 140493"/>
                  <a:gd name="connsiteY4" fmla="*/ 92869 h 92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493" h="92869">
                    <a:moveTo>
                      <a:pt x="0" y="92869"/>
                    </a:moveTo>
                    <a:lnTo>
                      <a:pt x="21431" y="28575"/>
                    </a:lnTo>
                    <a:lnTo>
                      <a:pt x="123825" y="0"/>
                    </a:lnTo>
                    <a:lnTo>
                      <a:pt x="140493" y="85725"/>
                    </a:lnTo>
                    <a:lnTo>
                      <a:pt x="0" y="92869"/>
                    </a:lnTo>
                    <a:close/>
                  </a:path>
                </a:pathLst>
              </a:custGeom>
              <a:solidFill>
                <a:srgbClr val="DC69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</p:grpSp>
        <p:grpSp>
          <p:nvGrpSpPr>
            <p:cNvPr id="47" name="Group 197"/>
            <p:cNvGrpSpPr/>
            <p:nvPr/>
          </p:nvGrpSpPr>
          <p:grpSpPr>
            <a:xfrm>
              <a:off x="1247590" y="3560924"/>
              <a:ext cx="516813" cy="365318"/>
              <a:chOff x="1193800" y="3571682"/>
              <a:chExt cx="516813" cy="365318"/>
            </a:xfrm>
          </p:grpSpPr>
          <p:grpSp>
            <p:nvGrpSpPr>
              <p:cNvPr id="59" name="Group 194"/>
              <p:cNvGrpSpPr/>
              <p:nvPr/>
            </p:nvGrpSpPr>
            <p:grpSpPr>
              <a:xfrm>
                <a:off x="1311275" y="3571682"/>
                <a:ext cx="257175" cy="247650"/>
                <a:chOff x="1608137" y="3571682"/>
                <a:chExt cx="257175" cy="247650"/>
              </a:xfrm>
            </p:grpSpPr>
            <p:sp>
              <p:nvSpPr>
                <p:cNvPr id="91" name="Freeform 183"/>
                <p:cNvSpPr/>
                <p:nvPr/>
              </p:nvSpPr>
              <p:spPr bwMode="ltGray">
                <a:xfrm>
                  <a:off x="1608137" y="3571682"/>
                  <a:ext cx="257175" cy="247650"/>
                </a:xfrm>
                <a:custGeom>
                  <a:avLst/>
                  <a:gdLst>
                    <a:gd name="connsiteX0" fmla="*/ 0 w 257175"/>
                    <a:gd name="connsiteY0" fmla="*/ 174625 h 247650"/>
                    <a:gd name="connsiteX1" fmla="*/ 0 w 257175"/>
                    <a:gd name="connsiteY1" fmla="*/ 66675 h 247650"/>
                    <a:gd name="connsiteX2" fmla="*/ 73025 w 257175"/>
                    <a:gd name="connsiteY2" fmla="*/ 0 h 247650"/>
                    <a:gd name="connsiteX3" fmla="*/ 187325 w 257175"/>
                    <a:gd name="connsiteY3" fmla="*/ 25400 h 247650"/>
                    <a:gd name="connsiteX4" fmla="*/ 257175 w 257175"/>
                    <a:gd name="connsiteY4" fmla="*/ 95250 h 247650"/>
                    <a:gd name="connsiteX5" fmla="*/ 257175 w 257175"/>
                    <a:gd name="connsiteY5" fmla="*/ 196850 h 247650"/>
                    <a:gd name="connsiteX6" fmla="*/ 101600 w 257175"/>
                    <a:gd name="connsiteY6" fmla="*/ 247650 h 247650"/>
                    <a:gd name="connsiteX7" fmla="*/ 0 w 257175"/>
                    <a:gd name="connsiteY7" fmla="*/ 174625 h 247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57175" h="247650">
                      <a:moveTo>
                        <a:pt x="0" y="174625"/>
                      </a:moveTo>
                      <a:lnTo>
                        <a:pt x="0" y="66675"/>
                      </a:lnTo>
                      <a:lnTo>
                        <a:pt x="73025" y="0"/>
                      </a:lnTo>
                      <a:lnTo>
                        <a:pt x="187325" y="25400"/>
                      </a:lnTo>
                      <a:lnTo>
                        <a:pt x="257175" y="95250"/>
                      </a:lnTo>
                      <a:lnTo>
                        <a:pt x="257175" y="196850"/>
                      </a:lnTo>
                      <a:lnTo>
                        <a:pt x="101600" y="247650"/>
                      </a:lnTo>
                      <a:lnTo>
                        <a:pt x="0" y="174625"/>
                      </a:lnTo>
                      <a:close/>
                    </a:path>
                  </a:pathLst>
                </a:cu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cxnSp>
              <p:nvCxnSpPr>
                <p:cNvPr id="92" name="Straight Connector 188"/>
                <p:cNvCxnSpPr/>
                <p:nvPr/>
              </p:nvCxnSpPr>
              <p:spPr>
                <a:xfrm rot="10800000" flipV="1">
                  <a:off x="1709936" y="3625029"/>
                  <a:ext cx="77589" cy="66355"/>
                </a:xfrm>
                <a:prstGeom prst="line">
                  <a:avLst/>
                </a:prstGeom>
                <a:ln w="127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Straight Connector 190"/>
                <p:cNvCxnSpPr/>
                <p:nvPr/>
              </p:nvCxnSpPr>
              <p:spPr>
                <a:xfrm rot="5400000">
                  <a:off x="1644964" y="3754360"/>
                  <a:ext cx="129943" cy="0"/>
                </a:xfrm>
                <a:prstGeom prst="line">
                  <a:avLst/>
                </a:prstGeom>
                <a:ln w="127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4" name="Freeform 191"/>
                <p:cNvSpPr/>
                <p:nvPr/>
              </p:nvSpPr>
              <p:spPr bwMode="ltGray">
                <a:xfrm rot="-180000">
                  <a:off x="1755775" y="3705225"/>
                  <a:ext cx="66675" cy="104775"/>
                </a:xfrm>
                <a:custGeom>
                  <a:avLst/>
                  <a:gdLst>
                    <a:gd name="connsiteX0" fmla="*/ 0 w 66675"/>
                    <a:gd name="connsiteY0" fmla="*/ 104775 h 104775"/>
                    <a:gd name="connsiteX1" fmla="*/ 0 w 66675"/>
                    <a:gd name="connsiteY1" fmla="*/ 104775 h 104775"/>
                    <a:gd name="connsiteX2" fmla="*/ 0 w 66675"/>
                    <a:gd name="connsiteY2" fmla="*/ 12700 h 104775"/>
                    <a:gd name="connsiteX3" fmla="*/ 66675 w 66675"/>
                    <a:gd name="connsiteY3" fmla="*/ 0 h 104775"/>
                    <a:gd name="connsiteX4" fmla="*/ 66675 w 66675"/>
                    <a:gd name="connsiteY4" fmla="*/ 85725 h 104775"/>
                    <a:gd name="connsiteX5" fmla="*/ 0 w 66675"/>
                    <a:gd name="connsiteY5" fmla="*/ 104775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6675" h="104775">
                      <a:moveTo>
                        <a:pt x="0" y="104775"/>
                      </a:moveTo>
                      <a:lnTo>
                        <a:pt x="0" y="104775"/>
                      </a:lnTo>
                      <a:lnTo>
                        <a:pt x="0" y="12700"/>
                      </a:lnTo>
                      <a:lnTo>
                        <a:pt x="66675" y="0"/>
                      </a:lnTo>
                      <a:lnTo>
                        <a:pt x="66675" y="85725"/>
                      </a:lnTo>
                      <a:lnTo>
                        <a:pt x="0" y="1047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</p:grpSp>
          <p:sp>
            <p:nvSpPr>
              <p:cNvPr id="90" name="TextBox 195"/>
              <p:cNvSpPr txBox="1"/>
              <p:nvPr/>
            </p:nvSpPr>
            <p:spPr>
              <a:xfrm>
                <a:off x="1193800" y="3835764"/>
                <a:ext cx="516813" cy="1012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indent="-274320">
                  <a:spcAft>
                    <a:spcPts val="900"/>
                  </a:spcAft>
                </a:pPr>
                <a:r>
                  <a:rPr lang="de-AT" sz="700" dirty="0" smtClean="0">
                    <a:solidFill>
                      <a:srgbClr val="DC6900"/>
                    </a:solidFill>
                    <a:latin typeface="Georgia" pitchFamily="18" charset="0"/>
                  </a:rPr>
                  <a:t>Consumer</a:t>
                </a:r>
              </a:p>
            </p:txBody>
          </p:sp>
        </p:grpSp>
        <p:grpSp>
          <p:nvGrpSpPr>
            <p:cNvPr id="60" name="Group 199"/>
            <p:cNvGrpSpPr/>
            <p:nvPr/>
          </p:nvGrpSpPr>
          <p:grpSpPr>
            <a:xfrm>
              <a:off x="1006290" y="4202467"/>
              <a:ext cx="516813" cy="365318"/>
              <a:chOff x="1193800" y="3571682"/>
              <a:chExt cx="516813" cy="365318"/>
            </a:xfrm>
          </p:grpSpPr>
          <p:grpSp>
            <p:nvGrpSpPr>
              <p:cNvPr id="63" name="Group 194"/>
              <p:cNvGrpSpPr/>
              <p:nvPr/>
            </p:nvGrpSpPr>
            <p:grpSpPr>
              <a:xfrm>
                <a:off x="1311275" y="3571682"/>
                <a:ext cx="257175" cy="247650"/>
                <a:chOff x="1608137" y="3571682"/>
                <a:chExt cx="257175" cy="247650"/>
              </a:xfrm>
            </p:grpSpPr>
            <p:sp>
              <p:nvSpPr>
                <p:cNvPr id="85" name="Freeform 203"/>
                <p:cNvSpPr/>
                <p:nvPr/>
              </p:nvSpPr>
              <p:spPr bwMode="ltGray">
                <a:xfrm>
                  <a:off x="1608137" y="3571682"/>
                  <a:ext cx="257175" cy="247650"/>
                </a:xfrm>
                <a:custGeom>
                  <a:avLst/>
                  <a:gdLst>
                    <a:gd name="connsiteX0" fmla="*/ 0 w 257175"/>
                    <a:gd name="connsiteY0" fmla="*/ 174625 h 247650"/>
                    <a:gd name="connsiteX1" fmla="*/ 0 w 257175"/>
                    <a:gd name="connsiteY1" fmla="*/ 66675 h 247650"/>
                    <a:gd name="connsiteX2" fmla="*/ 73025 w 257175"/>
                    <a:gd name="connsiteY2" fmla="*/ 0 h 247650"/>
                    <a:gd name="connsiteX3" fmla="*/ 187325 w 257175"/>
                    <a:gd name="connsiteY3" fmla="*/ 25400 h 247650"/>
                    <a:gd name="connsiteX4" fmla="*/ 257175 w 257175"/>
                    <a:gd name="connsiteY4" fmla="*/ 95250 h 247650"/>
                    <a:gd name="connsiteX5" fmla="*/ 257175 w 257175"/>
                    <a:gd name="connsiteY5" fmla="*/ 196850 h 247650"/>
                    <a:gd name="connsiteX6" fmla="*/ 101600 w 257175"/>
                    <a:gd name="connsiteY6" fmla="*/ 247650 h 247650"/>
                    <a:gd name="connsiteX7" fmla="*/ 0 w 257175"/>
                    <a:gd name="connsiteY7" fmla="*/ 174625 h 247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57175" h="247650">
                      <a:moveTo>
                        <a:pt x="0" y="174625"/>
                      </a:moveTo>
                      <a:lnTo>
                        <a:pt x="0" y="66675"/>
                      </a:lnTo>
                      <a:lnTo>
                        <a:pt x="73025" y="0"/>
                      </a:lnTo>
                      <a:lnTo>
                        <a:pt x="187325" y="25400"/>
                      </a:lnTo>
                      <a:lnTo>
                        <a:pt x="257175" y="95250"/>
                      </a:lnTo>
                      <a:lnTo>
                        <a:pt x="257175" y="196850"/>
                      </a:lnTo>
                      <a:lnTo>
                        <a:pt x="101600" y="247650"/>
                      </a:lnTo>
                      <a:lnTo>
                        <a:pt x="0" y="174625"/>
                      </a:lnTo>
                      <a:close/>
                    </a:path>
                  </a:pathLst>
                </a:cu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cxnSp>
              <p:nvCxnSpPr>
                <p:cNvPr id="86" name="Straight Connector 208"/>
                <p:cNvCxnSpPr/>
                <p:nvPr/>
              </p:nvCxnSpPr>
              <p:spPr>
                <a:xfrm rot="10800000" flipV="1">
                  <a:off x="1709936" y="3625029"/>
                  <a:ext cx="77589" cy="66355"/>
                </a:xfrm>
                <a:prstGeom prst="line">
                  <a:avLst/>
                </a:prstGeom>
                <a:ln w="127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Connector 211"/>
                <p:cNvCxnSpPr/>
                <p:nvPr/>
              </p:nvCxnSpPr>
              <p:spPr>
                <a:xfrm rot="5400000">
                  <a:off x="1644964" y="3754360"/>
                  <a:ext cx="129943" cy="0"/>
                </a:xfrm>
                <a:prstGeom prst="line">
                  <a:avLst/>
                </a:prstGeom>
                <a:ln w="127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8" name="Freeform 217"/>
                <p:cNvSpPr/>
                <p:nvPr/>
              </p:nvSpPr>
              <p:spPr bwMode="ltGray">
                <a:xfrm rot="-180000">
                  <a:off x="1755775" y="3705225"/>
                  <a:ext cx="66675" cy="104775"/>
                </a:xfrm>
                <a:custGeom>
                  <a:avLst/>
                  <a:gdLst>
                    <a:gd name="connsiteX0" fmla="*/ 0 w 66675"/>
                    <a:gd name="connsiteY0" fmla="*/ 104775 h 104775"/>
                    <a:gd name="connsiteX1" fmla="*/ 0 w 66675"/>
                    <a:gd name="connsiteY1" fmla="*/ 104775 h 104775"/>
                    <a:gd name="connsiteX2" fmla="*/ 0 w 66675"/>
                    <a:gd name="connsiteY2" fmla="*/ 12700 h 104775"/>
                    <a:gd name="connsiteX3" fmla="*/ 66675 w 66675"/>
                    <a:gd name="connsiteY3" fmla="*/ 0 h 104775"/>
                    <a:gd name="connsiteX4" fmla="*/ 66675 w 66675"/>
                    <a:gd name="connsiteY4" fmla="*/ 85725 h 104775"/>
                    <a:gd name="connsiteX5" fmla="*/ 0 w 66675"/>
                    <a:gd name="connsiteY5" fmla="*/ 104775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6675" h="104775">
                      <a:moveTo>
                        <a:pt x="0" y="104775"/>
                      </a:moveTo>
                      <a:lnTo>
                        <a:pt x="0" y="104775"/>
                      </a:lnTo>
                      <a:lnTo>
                        <a:pt x="0" y="12700"/>
                      </a:lnTo>
                      <a:lnTo>
                        <a:pt x="66675" y="0"/>
                      </a:lnTo>
                      <a:lnTo>
                        <a:pt x="66675" y="85725"/>
                      </a:lnTo>
                      <a:lnTo>
                        <a:pt x="0" y="1047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</p:grpSp>
          <p:sp>
            <p:nvSpPr>
              <p:cNvPr id="84" name="TextBox 202"/>
              <p:cNvSpPr txBox="1"/>
              <p:nvPr/>
            </p:nvSpPr>
            <p:spPr>
              <a:xfrm>
                <a:off x="1193800" y="3835764"/>
                <a:ext cx="516813" cy="1012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indent="-274320">
                  <a:spcAft>
                    <a:spcPts val="900"/>
                  </a:spcAft>
                </a:pPr>
                <a:r>
                  <a:rPr lang="de-AT" sz="700" dirty="0" smtClean="0">
                    <a:solidFill>
                      <a:srgbClr val="DC6900"/>
                    </a:solidFill>
                    <a:latin typeface="Georgia" pitchFamily="18" charset="0"/>
                  </a:rPr>
                  <a:t>Consumer</a:t>
                </a:r>
              </a:p>
            </p:txBody>
          </p:sp>
        </p:grpSp>
        <p:grpSp>
          <p:nvGrpSpPr>
            <p:cNvPr id="75" name="Group 222"/>
            <p:cNvGrpSpPr/>
            <p:nvPr/>
          </p:nvGrpSpPr>
          <p:grpSpPr>
            <a:xfrm>
              <a:off x="2480202" y="4134210"/>
              <a:ext cx="516813" cy="503096"/>
              <a:chOff x="1193800" y="3433904"/>
              <a:chExt cx="516813" cy="503096"/>
            </a:xfrm>
          </p:grpSpPr>
          <p:grpSp>
            <p:nvGrpSpPr>
              <p:cNvPr id="83" name="Group 194"/>
              <p:cNvGrpSpPr/>
              <p:nvPr/>
            </p:nvGrpSpPr>
            <p:grpSpPr>
              <a:xfrm>
                <a:off x="1211263" y="3433904"/>
                <a:ext cx="357187" cy="385428"/>
                <a:chOff x="1508125" y="3433904"/>
                <a:chExt cx="357187" cy="385428"/>
              </a:xfrm>
            </p:grpSpPr>
            <p:sp>
              <p:nvSpPr>
                <p:cNvPr id="77" name="Freeform 230"/>
                <p:cNvSpPr/>
                <p:nvPr/>
              </p:nvSpPr>
              <p:spPr bwMode="ltGray">
                <a:xfrm>
                  <a:off x="1608137" y="3571682"/>
                  <a:ext cx="257175" cy="247650"/>
                </a:xfrm>
                <a:custGeom>
                  <a:avLst/>
                  <a:gdLst>
                    <a:gd name="connsiteX0" fmla="*/ 0 w 257175"/>
                    <a:gd name="connsiteY0" fmla="*/ 174625 h 247650"/>
                    <a:gd name="connsiteX1" fmla="*/ 0 w 257175"/>
                    <a:gd name="connsiteY1" fmla="*/ 66675 h 247650"/>
                    <a:gd name="connsiteX2" fmla="*/ 73025 w 257175"/>
                    <a:gd name="connsiteY2" fmla="*/ 0 h 247650"/>
                    <a:gd name="connsiteX3" fmla="*/ 187325 w 257175"/>
                    <a:gd name="connsiteY3" fmla="*/ 25400 h 247650"/>
                    <a:gd name="connsiteX4" fmla="*/ 257175 w 257175"/>
                    <a:gd name="connsiteY4" fmla="*/ 95250 h 247650"/>
                    <a:gd name="connsiteX5" fmla="*/ 257175 w 257175"/>
                    <a:gd name="connsiteY5" fmla="*/ 196850 h 247650"/>
                    <a:gd name="connsiteX6" fmla="*/ 101600 w 257175"/>
                    <a:gd name="connsiteY6" fmla="*/ 247650 h 247650"/>
                    <a:gd name="connsiteX7" fmla="*/ 0 w 257175"/>
                    <a:gd name="connsiteY7" fmla="*/ 174625 h 247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57175" h="247650">
                      <a:moveTo>
                        <a:pt x="0" y="174625"/>
                      </a:moveTo>
                      <a:lnTo>
                        <a:pt x="0" y="66675"/>
                      </a:lnTo>
                      <a:lnTo>
                        <a:pt x="73025" y="0"/>
                      </a:lnTo>
                      <a:lnTo>
                        <a:pt x="187325" y="25400"/>
                      </a:lnTo>
                      <a:lnTo>
                        <a:pt x="257175" y="95250"/>
                      </a:lnTo>
                      <a:lnTo>
                        <a:pt x="257175" y="196850"/>
                      </a:lnTo>
                      <a:lnTo>
                        <a:pt x="101600" y="247650"/>
                      </a:lnTo>
                      <a:lnTo>
                        <a:pt x="0" y="174625"/>
                      </a:lnTo>
                      <a:close/>
                    </a:path>
                  </a:pathLst>
                </a:cu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78" name="Freeform 231"/>
                <p:cNvSpPr/>
                <p:nvPr/>
              </p:nvSpPr>
              <p:spPr bwMode="ltGray">
                <a:xfrm>
                  <a:off x="1603375" y="3556000"/>
                  <a:ext cx="184150" cy="104775"/>
                </a:xfrm>
                <a:custGeom>
                  <a:avLst/>
                  <a:gdLst>
                    <a:gd name="connsiteX0" fmla="*/ 0 w 184150"/>
                    <a:gd name="connsiteY0" fmla="*/ 63500 h 104775"/>
                    <a:gd name="connsiteX1" fmla="*/ 76200 w 184150"/>
                    <a:gd name="connsiteY1" fmla="*/ 0 h 104775"/>
                    <a:gd name="connsiteX2" fmla="*/ 184150 w 184150"/>
                    <a:gd name="connsiteY2" fmla="*/ 19050 h 104775"/>
                    <a:gd name="connsiteX3" fmla="*/ 95250 w 184150"/>
                    <a:gd name="connsiteY3" fmla="*/ 104775 h 104775"/>
                    <a:gd name="connsiteX4" fmla="*/ 0 w 184150"/>
                    <a:gd name="connsiteY4" fmla="*/ 63500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4150" h="104775">
                      <a:moveTo>
                        <a:pt x="0" y="63500"/>
                      </a:moveTo>
                      <a:lnTo>
                        <a:pt x="76200" y="0"/>
                      </a:lnTo>
                      <a:lnTo>
                        <a:pt x="184150" y="19050"/>
                      </a:lnTo>
                      <a:lnTo>
                        <a:pt x="95250" y="104775"/>
                      </a:lnTo>
                      <a:lnTo>
                        <a:pt x="0" y="63500"/>
                      </a:lnTo>
                      <a:close/>
                    </a:path>
                  </a:pathLst>
                </a:custGeom>
                <a:solidFill>
                  <a:srgbClr val="FFB6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cxnSp>
              <p:nvCxnSpPr>
                <p:cNvPr id="79" name="Straight Connector 232"/>
                <p:cNvCxnSpPr/>
                <p:nvPr/>
              </p:nvCxnSpPr>
              <p:spPr>
                <a:xfrm rot="10800000" flipV="1">
                  <a:off x="1709936" y="3625029"/>
                  <a:ext cx="77589" cy="66355"/>
                </a:xfrm>
                <a:prstGeom prst="line">
                  <a:avLst/>
                </a:prstGeom>
                <a:ln w="127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Straight Connector 236"/>
                <p:cNvCxnSpPr/>
                <p:nvPr/>
              </p:nvCxnSpPr>
              <p:spPr>
                <a:xfrm rot="5400000">
                  <a:off x="1644964" y="3754360"/>
                  <a:ext cx="129943" cy="0"/>
                </a:xfrm>
                <a:prstGeom prst="line">
                  <a:avLst/>
                </a:prstGeom>
                <a:ln w="127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1" name="Freeform 262"/>
                <p:cNvSpPr/>
                <p:nvPr/>
              </p:nvSpPr>
              <p:spPr bwMode="ltGray">
                <a:xfrm rot="-180000">
                  <a:off x="1755775" y="3705225"/>
                  <a:ext cx="66675" cy="104775"/>
                </a:xfrm>
                <a:custGeom>
                  <a:avLst/>
                  <a:gdLst>
                    <a:gd name="connsiteX0" fmla="*/ 0 w 66675"/>
                    <a:gd name="connsiteY0" fmla="*/ 104775 h 104775"/>
                    <a:gd name="connsiteX1" fmla="*/ 0 w 66675"/>
                    <a:gd name="connsiteY1" fmla="*/ 104775 h 104775"/>
                    <a:gd name="connsiteX2" fmla="*/ 0 w 66675"/>
                    <a:gd name="connsiteY2" fmla="*/ 12700 h 104775"/>
                    <a:gd name="connsiteX3" fmla="*/ 66675 w 66675"/>
                    <a:gd name="connsiteY3" fmla="*/ 0 h 104775"/>
                    <a:gd name="connsiteX4" fmla="*/ 66675 w 66675"/>
                    <a:gd name="connsiteY4" fmla="*/ 85725 h 104775"/>
                    <a:gd name="connsiteX5" fmla="*/ 0 w 66675"/>
                    <a:gd name="connsiteY5" fmla="*/ 104775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6675" h="104775">
                      <a:moveTo>
                        <a:pt x="0" y="104775"/>
                      </a:moveTo>
                      <a:lnTo>
                        <a:pt x="0" y="104775"/>
                      </a:lnTo>
                      <a:lnTo>
                        <a:pt x="0" y="12700"/>
                      </a:lnTo>
                      <a:lnTo>
                        <a:pt x="66675" y="0"/>
                      </a:lnTo>
                      <a:lnTo>
                        <a:pt x="66675" y="85725"/>
                      </a:lnTo>
                      <a:lnTo>
                        <a:pt x="0" y="1047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82" name="Sun 263"/>
                <p:cNvSpPr/>
                <p:nvPr/>
              </p:nvSpPr>
              <p:spPr bwMode="ltGray">
                <a:xfrm>
                  <a:off x="1508125" y="3433904"/>
                  <a:ext cx="124858" cy="126167"/>
                </a:xfrm>
                <a:prstGeom prst="sun">
                  <a:avLst/>
                </a:prstGeom>
                <a:solidFill>
                  <a:srgbClr val="FFB600"/>
                </a:solidFill>
                <a:ln w="3175">
                  <a:solidFill>
                    <a:srgbClr val="EB8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</p:grpSp>
          <p:sp>
            <p:nvSpPr>
              <p:cNvPr id="76" name="TextBox 226"/>
              <p:cNvSpPr txBox="1"/>
              <p:nvPr/>
            </p:nvSpPr>
            <p:spPr>
              <a:xfrm>
                <a:off x="1193800" y="3835764"/>
                <a:ext cx="516813" cy="1012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indent="-274320">
                  <a:spcAft>
                    <a:spcPts val="900"/>
                  </a:spcAft>
                </a:pPr>
                <a:r>
                  <a:rPr lang="de-AT" sz="700" dirty="0" smtClean="0">
                    <a:solidFill>
                      <a:srgbClr val="DC6900"/>
                    </a:solidFill>
                    <a:latin typeface="Georgia" pitchFamily="18" charset="0"/>
                  </a:rPr>
                  <a:t>Consumer</a:t>
                </a:r>
              </a:p>
            </p:txBody>
          </p:sp>
        </p:grpSp>
        <p:sp>
          <p:nvSpPr>
            <p:cNvPr id="40" name="Rectangle 276"/>
            <p:cNvSpPr/>
            <p:nvPr/>
          </p:nvSpPr>
          <p:spPr bwMode="ltGray">
            <a:xfrm>
              <a:off x="2003240" y="4644302"/>
              <a:ext cx="18000" cy="3600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grpSp>
          <p:nvGrpSpPr>
            <p:cNvPr id="89" name="Group 282"/>
            <p:cNvGrpSpPr/>
            <p:nvPr/>
          </p:nvGrpSpPr>
          <p:grpSpPr>
            <a:xfrm>
              <a:off x="2018153" y="4126641"/>
              <a:ext cx="289887" cy="445232"/>
              <a:chOff x="1676405" y="4115174"/>
              <a:chExt cx="289887" cy="445232"/>
            </a:xfrm>
          </p:grpSpPr>
          <p:grpSp>
            <p:nvGrpSpPr>
              <p:cNvPr id="101" name="Group 278"/>
              <p:cNvGrpSpPr/>
              <p:nvPr/>
            </p:nvGrpSpPr>
            <p:grpSpPr>
              <a:xfrm>
                <a:off x="1676405" y="4252121"/>
                <a:ext cx="289887" cy="308285"/>
                <a:chOff x="1676405" y="4252121"/>
                <a:chExt cx="289887" cy="308285"/>
              </a:xfrm>
            </p:grpSpPr>
            <p:grpSp>
              <p:nvGrpSpPr>
                <p:cNvPr id="102" name="Group 264"/>
                <p:cNvGrpSpPr/>
                <p:nvPr/>
              </p:nvGrpSpPr>
              <p:grpSpPr>
                <a:xfrm>
                  <a:off x="1676405" y="4307742"/>
                  <a:ext cx="289887" cy="252664"/>
                  <a:chOff x="1949453" y="2582069"/>
                  <a:chExt cx="204278" cy="252664"/>
                </a:xfrm>
              </p:grpSpPr>
              <p:sp>
                <p:nvSpPr>
                  <p:cNvPr id="69" name="Trapezoid 68"/>
                  <p:cNvSpPr/>
                  <p:nvPr/>
                </p:nvSpPr>
                <p:spPr bwMode="ltGray">
                  <a:xfrm>
                    <a:off x="1949453" y="2750339"/>
                    <a:ext cx="45719" cy="84394"/>
                  </a:xfrm>
                  <a:prstGeom prst="trapezoid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70" name="Trapezoid 69"/>
                  <p:cNvSpPr/>
                  <p:nvPr/>
                </p:nvSpPr>
                <p:spPr bwMode="ltGray">
                  <a:xfrm>
                    <a:off x="2128362" y="2582069"/>
                    <a:ext cx="25369" cy="252000"/>
                  </a:xfrm>
                  <a:prstGeom prst="trapezoid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71" name="Rectangle 267"/>
                  <p:cNvSpPr/>
                  <p:nvPr/>
                </p:nvSpPr>
                <p:spPr bwMode="ltGray">
                  <a:xfrm>
                    <a:off x="1970882" y="2751133"/>
                    <a:ext cx="178914" cy="82623"/>
                  </a:xfrm>
                  <a:prstGeom prst="rect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72" name="Freeform 268"/>
                  <p:cNvSpPr/>
                  <p:nvPr/>
                </p:nvSpPr>
                <p:spPr bwMode="ltGray">
                  <a:xfrm>
                    <a:off x="1968501" y="2721767"/>
                    <a:ext cx="46800" cy="36000"/>
                  </a:xfrm>
                  <a:custGeom>
                    <a:avLst/>
                    <a:gdLst>
                      <a:gd name="connsiteX0" fmla="*/ 0 w 140493"/>
                      <a:gd name="connsiteY0" fmla="*/ 92869 h 92869"/>
                      <a:gd name="connsiteX1" fmla="*/ 21431 w 140493"/>
                      <a:gd name="connsiteY1" fmla="*/ 28575 h 92869"/>
                      <a:gd name="connsiteX2" fmla="*/ 123825 w 140493"/>
                      <a:gd name="connsiteY2" fmla="*/ 0 h 92869"/>
                      <a:gd name="connsiteX3" fmla="*/ 140493 w 140493"/>
                      <a:gd name="connsiteY3" fmla="*/ 85725 h 92869"/>
                      <a:gd name="connsiteX4" fmla="*/ 0 w 140493"/>
                      <a:gd name="connsiteY4" fmla="*/ 92869 h 928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0493" h="92869">
                        <a:moveTo>
                          <a:pt x="0" y="92869"/>
                        </a:moveTo>
                        <a:lnTo>
                          <a:pt x="21431" y="28575"/>
                        </a:lnTo>
                        <a:lnTo>
                          <a:pt x="123825" y="0"/>
                        </a:lnTo>
                        <a:lnTo>
                          <a:pt x="140493" y="85725"/>
                        </a:lnTo>
                        <a:lnTo>
                          <a:pt x="0" y="92869"/>
                        </a:lnTo>
                        <a:close/>
                      </a:path>
                    </a:pathLst>
                  </a:cu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73" name="Freeform 269"/>
                  <p:cNvSpPr/>
                  <p:nvPr/>
                </p:nvSpPr>
                <p:spPr bwMode="ltGray">
                  <a:xfrm>
                    <a:off x="2020122" y="2721767"/>
                    <a:ext cx="46800" cy="36000"/>
                  </a:xfrm>
                  <a:custGeom>
                    <a:avLst/>
                    <a:gdLst>
                      <a:gd name="connsiteX0" fmla="*/ 0 w 140493"/>
                      <a:gd name="connsiteY0" fmla="*/ 92869 h 92869"/>
                      <a:gd name="connsiteX1" fmla="*/ 21431 w 140493"/>
                      <a:gd name="connsiteY1" fmla="*/ 28575 h 92869"/>
                      <a:gd name="connsiteX2" fmla="*/ 123825 w 140493"/>
                      <a:gd name="connsiteY2" fmla="*/ 0 h 92869"/>
                      <a:gd name="connsiteX3" fmla="*/ 140493 w 140493"/>
                      <a:gd name="connsiteY3" fmla="*/ 85725 h 92869"/>
                      <a:gd name="connsiteX4" fmla="*/ 0 w 140493"/>
                      <a:gd name="connsiteY4" fmla="*/ 92869 h 928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0493" h="92869">
                        <a:moveTo>
                          <a:pt x="0" y="92869"/>
                        </a:moveTo>
                        <a:lnTo>
                          <a:pt x="21431" y="28575"/>
                        </a:lnTo>
                        <a:lnTo>
                          <a:pt x="123825" y="0"/>
                        </a:lnTo>
                        <a:lnTo>
                          <a:pt x="140493" y="85725"/>
                        </a:lnTo>
                        <a:lnTo>
                          <a:pt x="0" y="92869"/>
                        </a:lnTo>
                        <a:close/>
                      </a:path>
                    </a:pathLst>
                  </a:cu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74" name="Freeform 270"/>
                  <p:cNvSpPr/>
                  <p:nvPr/>
                </p:nvSpPr>
                <p:spPr bwMode="ltGray">
                  <a:xfrm>
                    <a:off x="2074865" y="2721767"/>
                    <a:ext cx="46800" cy="36000"/>
                  </a:xfrm>
                  <a:custGeom>
                    <a:avLst/>
                    <a:gdLst>
                      <a:gd name="connsiteX0" fmla="*/ 0 w 140493"/>
                      <a:gd name="connsiteY0" fmla="*/ 92869 h 92869"/>
                      <a:gd name="connsiteX1" fmla="*/ 21431 w 140493"/>
                      <a:gd name="connsiteY1" fmla="*/ 28575 h 92869"/>
                      <a:gd name="connsiteX2" fmla="*/ 123825 w 140493"/>
                      <a:gd name="connsiteY2" fmla="*/ 0 h 92869"/>
                      <a:gd name="connsiteX3" fmla="*/ 140493 w 140493"/>
                      <a:gd name="connsiteY3" fmla="*/ 85725 h 92869"/>
                      <a:gd name="connsiteX4" fmla="*/ 0 w 140493"/>
                      <a:gd name="connsiteY4" fmla="*/ 92869 h 928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0493" h="92869">
                        <a:moveTo>
                          <a:pt x="0" y="92869"/>
                        </a:moveTo>
                        <a:lnTo>
                          <a:pt x="21431" y="28575"/>
                        </a:lnTo>
                        <a:lnTo>
                          <a:pt x="123825" y="0"/>
                        </a:lnTo>
                        <a:lnTo>
                          <a:pt x="140493" y="85725"/>
                        </a:lnTo>
                        <a:lnTo>
                          <a:pt x="0" y="92869"/>
                        </a:lnTo>
                        <a:close/>
                      </a:path>
                    </a:pathLst>
                  </a:cu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</p:grpSp>
            <p:sp>
              <p:nvSpPr>
                <p:cNvPr id="64" name="Trapezoid 63"/>
                <p:cNvSpPr/>
                <p:nvPr/>
              </p:nvSpPr>
              <p:spPr bwMode="ltGray">
                <a:xfrm>
                  <a:off x="1884081" y="4252121"/>
                  <a:ext cx="36000" cy="252000"/>
                </a:xfrm>
                <a:prstGeom prst="trapezoid">
                  <a:avLst/>
                </a:pr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65" name="Rectangle 272"/>
                <p:cNvSpPr/>
                <p:nvPr/>
              </p:nvSpPr>
              <p:spPr bwMode="ltGray">
                <a:xfrm>
                  <a:off x="1715375" y="4503959"/>
                  <a:ext cx="18000" cy="3600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66" name="Rectangle 274"/>
                <p:cNvSpPr/>
                <p:nvPr/>
              </p:nvSpPr>
              <p:spPr bwMode="ltGray">
                <a:xfrm>
                  <a:off x="1755240" y="4505326"/>
                  <a:ext cx="18000" cy="3600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67" name="Rectangle 275"/>
                <p:cNvSpPr/>
                <p:nvPr/>
              </p:nvSpPr>
              <p:spPr bwMode="ltGray">
                <a:xfrm>
                  <a:off x="1794669" y="4505041"/>
                  <a:ext cx="18000" cy="3600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68" name="Rectangle 277"/>
                <p:cNvSpPr/>
                <p:nvPr/>
              </p:nvSpPr>
              <p:spPr bwMode="ltGray">
                <a:xfrm>
                  <a:off x="1834613" y="4505326"/>
                  <a:ext cx="18000" cy="3600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</p:grpSp>
          <p:grpSp>
            <p:nvGrpSpPr>
              <p:cNvPr id="103" name="Group 281"/>
              <p:cNvGrpSpPr/>
              <p:nvPr/>
            </p:nvGrpSpPr>
            <p:grpSpPr>
              <a:xfrm rot="19405844">
                <a:off x="1824518" y="4115174"/>
                <a:ext cx="56952" cy="144620"/>
                <a:chOff x="1766950" y="4080305"/>
                <a:chExt cx="67663" cy="171816"/>
              </a:xfrm>
            </p:grpSpPr>
            <p:sp>
              <p:nvSpPr>
                <p:cNvPr id="61" name="Cloud 279"/>
                <p:cNvSpPr/>
                <p:nvPr/>
              </p:nvSpPr>
              <p:spPr bwMode="ltGray">
                <a:xfrm>
                  <a:off x="1788894" y="4142782"/>
                  <a:ext cx="45719" cy="109339"/>
                </a:xfrm>
                <a:prstGeom prst="cloud">
                  <a:avLst/>
                </a:pr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62" name="Cloud 280"/>
                <p:cNvSpPr/>
                <p:nvPr/>
              </p:nvSpPr>
              <p:spPr bwMode="ltGray">
                <a:xfrm rot="-2100000">
                  <a:off x="1766950" y="4080305"/>
                  <a:ext cx="45719" cy="114766"/>
                </a:xfrm>
                <a:prstGeom prst="cloud">
                  <a:avLst/>
                </a:pr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</p:grpSp>
        </p:grpSp>
        <p:grpSp>
          <p:nvGrpSpPr>
            <p:cNvPr id="105" name="Group 283"/>
            <p:cNvGrpSpPr/>
            <p:nvPr/>
          </p:nvGrpSpPr>
          <p:grpSpPr>
            <a:xfrm>
              <a:off x="535428" y="4118343"/>
              <a:ext cx="289887" cy="445232"/>
              <a:chOff x="1676405" y="4115174"/>
              <a:chExt cx="289887" cy="445232"/>
            </a:xfrm>
          </p:grpSpPr>
          <p:grpSp>
            <p:nvGrpSpPr>
              <p:cNvPr id="107" name="Group 278"/>
              <p:cNvGrpSpPr/>
              <p:nvPr/>
            </p:nvGrpSpPr>
            <p:grpSpPr>
              <a:xfrm>
                <a:off x="1676405" y="4252121"/>
                <a:ext cx="289887" cy="308285"/>
                <a:chOff x="1676405" y="4252121"/>
                <a:chExt cx="289887" cy="308285"/>
              </a:xfrm>
            </p:grpSpPr>
            <p:grpSp>
              <p:nvGrpSpPr>
                <p:cNvPr id="108" name="Group 264"/>
                <p:cNvGrpSpPr/>
                <p:nvPr/>
              </p:nvGrpSpPr>
              <p:grpSpPr>
                <a:xfrm>
                  <a:off x="1676405" y="4307742"/>
                  <a:ext cx="289887" cy="252664"/>
                  <a:chOff x="1949453" y="2582069"/>
                  <a:chExt cx="204278" cy="252664"/>
                </a:xfrm>
              </p:grpSpPr>
              <p:sp>
                <p:nvSpPr>
                  <p:cNvPr id="53" name="Trapezoid 52"/>
                  <p:cNvSpPr/>
                  <p:nvPr/>
                </p:nvSpPr>
                <p:spPr bwMode="ltGray">
                  <a:xfrm>
                    <a:off x="1949453" y="2750339"/>
                    <a:ext cx="45719" cy="84394"/>
                  </a:xfrm>
                  <a:prstGeom prst="trapezoid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54" name="Trapezoid 53"/>
                  <p:cNvSpPr/>
                  <p:nvPr/>
                </p:nvSpPr>
                <p:spPr bwMode="ltGray">
                  <a:xfrm>
                    <a:off x="2128362" y="2582069"/>
                    <a:ext cx="25369" cy="252000"/>
                  </a:xfrm>
                  <a:prstGeom prst="trapezoid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55" name="Rectangle 296"/>
                  <p:cNvSpPr/>
                  <p:nvPr/>
                </p:nvSpPr>
                <p:spPr bwMode="ltGray">
                  <a:xfrm>
                    <a:off x="1970882" y="2751133"/>
                    <a:ext cx="178914" cy="82623"/>
                  </a:xfrm>
                  <a:prstGeom prst="rect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56" name="Freeform 297"/>
                  <p:cNvSpPr/>
                  <p:nvPr/>
                </p:nvSpPr>
                <p:spPr bwMode="ltGray">
                  <a:xfrm>
                    <a:off x="1968501" y="2721767"/>
                    <a:ext cx="46800" cy="36000"/>
                  </a:xfrm>
                  <a:custGeom>
                    <a:avLst/>
                    <a:gdLst>
                      <a:gd name="connsiteX0" fmla="*/ 0 w 140493"/>
                      <a:gd name="connsiteY0" fmla="*/ 92869 h 92869"/>
                      <a:gd name="connsiteX1" fmla="*/ 21431 w 140493"/>
                      <a:gd name="connsiteY1" fmla="*/ 28575 h 92869"/>
                      <a:gd name="connsiteX2" fmla="*/ 123825 w 140493"/>
                      <a:gd name="connsiteY2" fmla="*/ 0 h 92869"/>
                      <a:gd name="connsiteX3" fmla="*/ 140493 w 140493"/>
                      <a:gd name="connsiteY3" fmla="*/ 85725 h 92869"/>
                      <a:gd name="connsiteX4" fmla="*/ 0 w 140493"/>
                      <a:gd name="connsiteY4" fmla="*/ 92869 h 928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0493" h="92869">
                        <a:moveTo>
                          <a:pt x="0" y="92869"/>
                        </a:moveTo>
                        <a:lnTo>
                          <a:pt x="21431" y="28575"/>
                        </a:lnTo>
                        <a:lnTo>
                          <a:pt x="123825" y="0"/>
                        </a:lnTo>
                        <a:lnTo>
                          <a:pt x="140493" y="85725"/>
                        </a:lnTo>
                        <a:lnTo>
                          <a:pt x="0" y="92869"/>
                        </a:lnTo>
                        <a:close/>
                      </a:path>
                    </a:pathLst>
                  </a:cu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57" name="Freeform 298"/>
                  <p:cNvSpPr/>
                  <p:nvPr/>
                </p:nvSpPr>
                <p:spPr bwMode="ltGray">
                  <a:xfrm>
                    <a:off x="2020122" y="2721767"/>
                    <a:ext cx="46800" cy="36000"/>
                  </a:xfrm>
                  <a:custGeom>
                    <a:avLst/>
                    <a:gdLst>
                      <a:gd name="connsiteX0" fmla="*/ 0 w 140493"/>
                      <a:gd name="connsiteY0" fmla="*/ 92869 h 92869"/>
                      <a:gd name="connsiteX1" fmla="*/ 21431 w 140493"/>
                      <a:gd name="connsiteY1" fmla="*/ 28575 h 92869"/>
                      <a:gd name="connsiteX2" fmla="*/ 123825 w 140493"/>
                      <a:gd name="connsiteY2" fmla="*/ 0 h 92869"/>
                      <a:gd name="connsiteX3" fmla="*/ 140493 w 140493"/>
                      <a:gd name="connsiteY3" fmla="*/ 85725 h 92869"/>
                      <a:gd name="connsiteX4" fmla="*/ 0 w 140493"/>
                      <a:gd name="connsiteY4" fmla="*/ 92869 h 928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0493" h="92869">
                        <a:moveTo>
                          <a:pt x="0" y="92869"/>
                        </a:moveTo>
                        <a:lnTo>
                          <a:pt x="21431" y="28575"/>
                        </a:lnTo>
                        <a:lnTo>
                          <a:pt x="123825" y="0"/>
                        </a:lnTo>
                        <a:lnTo>
                          <a:pt x="140493" y="85725"/>
                        </a:lnTo>
                        <a:lnTo>
                          <a:pt x="0" y="92869"/>
                        </a:lnTo>
                        <a:close/>
                      </a:path>
                    </a:pathLst>
                  </a:cu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58" name="Freeform 299"/>
                  <p:cNvSpPr/>
                  <p:nvPr/>
                </p:nvSpPr>
                <p:spPr bwMode="ltGray">
                  <a:xfrm>
                    <a:off x="2074865" y="2721767"/>
                    <a:ext cx="46800" cy="36000"/>
                  </a:xfrm>
                  <a:custGeom>
                    <a:avLst/>
                    <a:gdLst>
                      <a:gd name="connsiteX0" fmla="*/ 0 w 140493"/>
                      <a:gd name="connsiteY0" fmla="*/ 92869 h 92869"/>
                      <a:gd name="connsiteX1" fmla="*/ 21431 w 140493"/>
                      <a:gd name="connsiteY1" fmla="*/ 28575 h 92869"/>
                      <a:gd name="connsiteX2" fmla="*/ 123825 w 140493"/>
                      <a:gd name="connsiteY2" fmla="*/ 0 h 92869"/>
                      <a:gd name="connsiteX3" fmla="*/ 140493 w 140493"/>
                      <a:gd name="connsiteY3" fmla="*/ 85725 h 92869"/>
                      <a:gd name="connsiteX4" fmla="*/ 0 w 140493"/>
                      <a:gd name="connsiteY4" fmla="*/ 92869 h 928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0493" h="92869">
                        <a:moveTo>
                          <a:pt x="0" y="92869"/>
                        </a:moveTo>
                        <a:lnTo>
                          <a:pt x="21431" y="28575"/>
                        </a:lnTo>
                        <a:lnTo>
                          <a:pt x="123825" y="0"/>
                        </a:lnTo>
                        <a:lnTo>
                          <a:pt x="140493" y="85725"/>
                        </a:lnTo>
                        <a:lnTo>
                          <a:pt x="0" y="92869"/>
                        </a:lnTo>
                        <a:close/>
                      </a:path>
                    </a:pathLst>
                  </a:cu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</p:grpSp>
            <p:sp>
              <p:nvSpPr>
                <p:cNvPr id="48" name="Trapezoid 47"/>
                <p:cNvSpPr/>
                <p:nvPr/>
              </p:nvSpPr>
              <p:spPr bwMode="ltGray">
                <a:xfrm>
                  <a:off x="1884081" y="4252121"/>
                  <a:ext cx="36000" cy="252000"/>
                </a:xfrm>
                <a:prstGeom prst="trapezoid">
                  <a:avLst/>
                </a:pr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49" name="Rectangle 290"/>
                <p:cNvSpPr/>
                <p:nvPr/>
              </p:nvSpPr>
              <p:spPr bwMode="ltGray">
                <a:xfrm>
                  <a:off x="1715375" y="4503959"/>
                  <a:ext cx="18000" cy="3600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50" name="Rectangle 291"/>
                <p:cNvSpPr/>
                <p:nvPr/>
              </p:nvSpPr>
              <p:spPr bwMode="ltGray">
                <a:xfrm>
                  <a:off x="1755240" y="4505326"/>
                  <a:ext cx="18000" cy="3600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51" name="Rectangle 292"/>
                <p:cNvSpPr/>
                <p:nvPr/>
              </p:nvSpPr>
              <p:spPr bwMode="ltGray">
                <a:xfrm>
                  <a:off x="1794669" y="4505041"/>
                  <a:ext cx="18000" cy="3600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52" name="Rectangle 293"/>
                <p:cNvSpPr/>
                <p:nvPr/>
              </p:nvSpPr>
              <p:spPr bwMode="ltGray">
                <a:xfrm>
                  <a:off x="1834613" y="4505326"/>
                  <a:ext cx="18000" cy="3600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</p:grpSp>
          <p:grpSp>
            <p:nvGrpSpPr>
              <p:cNvPr id="109" name="Group 281"/>
              <p:cNvGrpSpPr/>
              <p:nvPr/>
            </p:nvGrpSpPr>
            <p:grpSpPr>
              <a:xfrm rot="19405844">
                <a:off x="1824518" y="4115174"/>
                <a:ext cx="56952" cy="144620"/>
                <a:chOff x="1766950" y="4080305"/>
                <a:chExt cx="67663" cy="171816"/>
              </a:xfrm>
            </p:grpSpPr>
            <p:sp>
              <p:nvSpPr>
                <p:cNvPr id="45" name="Cloud 286"/>
                <p:cNvSpPr/>
                <p:nvPr/>
              </p:nvSpPr>
              <p:spPr bwMode="ltGray">
                <a:xfrm>
                  <a:off x="1788894" y="4142782"/>
                  <a:ext cx="45719" cy="109339"/>
                </a:xfrm>
                <a:prstGeom prst="cloud">
                  <a:avLst/>
                </a:pr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46" name="Cloud 287"/>
                <p:cNvSpPr/>
                <p:nvPr/>
              </p:nvSpPr>
              <p:spPr bwMode="ltGray">
                <a:xfrm rot="-2100000">
                  <a:off x="1766950" y="4080305"/>
                  <a:ext cx="45719" cy="114766"/>
                </a:xfrm>
                <a:prstGeom prst="cloud">
                  <a:avLst/>
                </a:pr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</p:grpSp>
        </p:grpSp>
      </p:grpSp>
      <p:grpSp>
        <p:nvGrpSpPr>
          <p:cNvPr id="110" name="Group 474"/>
          <p:cNvGrpSpPr/>
          <p:nvPr/>
        </p:nvGrpSpPr>
        <p:grpSpPr>
          <a:xfrm>
            <a:off x="6085524" y="2959817"/>
            <a:ext cx="2374345" cy="2292350"/>
            <a:chOff x="6166405" y="2403475"/>
            <a:chExt cx="2374345" cy="2292350"/>
          </a:xfrm>
        </p:grpSpPr>
        <p:sp>
          <p:nvSpPr>
            <p:cNvPr id="142" name="Line 68"/>
            <p:cNvSpPr>
              <a:spLocks noChangeShapeType="1"/>
            </p:cNvSpPr>
            <p:nvPr/>
          </p:nvSpPr>
          <p:spPr bwMode="blackWhite">
            <a:xfrm flipH="1">
              <a:off x="6845629" y="4023793"/>
              <a:ext cx="131978" cy="160259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143" name="Rectangle 69"/>
            <p:cNvSpPr>
              <a:spLocks noChangeArrowheads="1"/>
            </p:cNvSpPr>
            <p:nvPr/>
          </p:nvSpPr>
          <p:spPr bwMode="blackWhite">
            <a:xfrm>
              <a:off x="6991894" y="3208073"/>
              <a:ext cx="831280" cy="794291"/>
            </a:xfrm>
            <a:prstGeom prst="rect">
              <a:avLst/>
            </a:prstGeom>
            <a:noFill/>
            <a:ln w="25400" algn="ctr">
              <a:solidFill>
                <a:srgbClr val="602320"/>
              </a:solidFill>
              <a:miter lim="800000"/>
              <a:headEnd/>
              <a:tailEnd/>
            </a:ln>
            <a:effectLst/>
          </p:spPr>
          <p:txBody>
            <a:bodyPr vert="horz" wrap="none" lIns="63500" tIns="0" rIns="64800" bIns="0" numCol="1" anchor="ctr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grpSp>
          <p:nvGrpSpPr>
            <p:cNvPr id="118" name="Group 122"/>
            <p:cNvGrpSpPr/>
            <p:nvPr/>
          </p:nvGrpSpPr>
          <p:grpSpPr>
            <a:xfrm>
              <a:off x="7054340" y="3486992"/>
              <a:ext cx="328547" cy="280196"/>
              <a:chOff x="1241484" y="2557459"/>
              <a:chExt cx="328547" cy="280196"/>
            </a:xfrm>
          </p:grpSpPr>
          <p:grpSp>
            <p:nvGrpSpPr>
              <p:cNvPr id="120" name="Group 78"/>
              <p:cNvGrpSpPr/>
              <p:nvPr/>
            </p:nvGrpSpPr>
            <p:grpSpPr>
              <a:xfrm>
                <a:off x="1317199" y="2557459"/>
                <a:ext cx="183936" cy="275503"/>
                <a:chOff x="840520" y="2290311"/>
                <a:chExt cx="376800" cy="564374"/>
              </a:xfrm>
            </p:grpSpPr>
            <p:sp>
              <p:nvSpPr>
                <p:cNvPr id="341" name="Isosceles Triangle 157"/>
                <p:cNvSpPr/>
                <p:nvPr/>
              </p:nvSpPr>
              <p:spPr bwMode="ltGray">
                <a:xfrm>
                  <a:off x="1007640" y="2463800"/>
                  <a:ext cx="36000" cy="390885"/>
                </a:xfrm>
                <a:prstGeom prst="triangle">
                  <a:avLst/>
                </a:pr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342" name="Oval 158"/>
                <p:cNvSpPr/>
                <p:nvPr/>
              </p:nvSpPr>
              <p:spPr bwMode="ltGray">
                <a:xfrm>
                  <a:off x="1008063" y="2470658"/>
                  <a:ext cx="36000" cy="36000"/>
                </a:xfrm>
                <a:prstGeom prst="ellipse">
                  <a:avLst/>
                </a:prstGeom>
                <a:solidFill>
                  <a:srgbClr val="DC6900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grpSp>
              <p:nvGrpSpPr>
                <p:cNvPr id="121" name="Group 71"/>
                <p:cNvGrpSpPr/>
                <p:nvPr/>
              </p:nvGrpSpPr>
              <p:grpSpPr>
                <a:xfrm rot="16200000">
                  <a:off x="935870" y="2362311"/>
                  <a:ext cx="180000" cy="36000"/>
                  <a:chOff x="884196" y="2343150"/>
                  <a:chExt cx="251659" cy="36001"/>
                </a:xfrm>
              </p:grpSpPr>
              <p:sp>
                <p:nvSpPr>
                  <p:cNvPr id="350" name="Oval 166"/>
                  <p:cNvSpPr/>
                  <p:nvPr/>
                </p:nvSpPr>
                <p:spPr bwMode="ltGray">
                  <a:xfrm>
                    <a:off x="884196" y="2343150"/>
                    <a:ext cx="123444" cy="36000"/>
                  </a:xfrm>
                  <a:prstGeom prst="ellipse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351" name="Isosceles Triangle 167"/>
                  <p:cNvSpPr/>
                  <p:nvPr/>
                </p:nvSpPr>
                <p:spPr bwMode="ltGray">
                  <a:xfrm rot="5400000">
                    <a:off x="1016356" y="2259651"/>
                    <a:ext cx="36000" cy="202999"/>
                  </a:xfrm>
                  <a:prstGeom prst="triangle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</p:grpSp>
            <p:grpSp>
              <p:nvGrpSpPr>
                <p:cNvPr id="122" name="Group 72"/>
                <p:cNvGrpSpPr/>
                <p:nvPr/>
              </p:nvGrpSpPr>
              <p:grpSpPr>
                <a:xfrm rot="1629222">
                  <a:off x="1037320" y="2520962"/>
                  <a:ext cx="180000" cy="36000"/>
                  <a:chOff x="884196" y="2343150"/>
                  <a:chExt cx="251659" cy="36001"/>
                </a:xfrm>
              </p:grpSpPr>
              <p:sp>
                <p:nvSpPr>
                  <p:cNvPr id="348" name="Oval 164"/>
                  <p:cNvSpPr/>
                  <p:nvPr/>
                </p:nvSpPr>
                <p:spPr bwMode="ltGray">
                  <a:xfrm>
                    <a:off x="884196" y="2343150"/>
                    <a:ext cx="123444" cy="36000"/>
                  </a:xfrm>
                  <a:prstGeom prst="ellipse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349" name="Isosceles Triangle 165"/>
                  <p:cNvSpPr/>
                  <p:nvPr/>
                </p:nvSpPr>
                <p:spPr bwMode="ltGray">
                  <a:xfrm rot="5400000">
                    <a:off x="1016356" y="2259651"/>
                    <a:ext cx="36000" cy="202999"/>
                  </a:xfrm>
                  <a:prstGeom prst="triangle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</p:grpSp>
            <p:grpSp>
              <p:nvGrpSpPr>
                <p:cNvPr id="123" name="Group 75"/>
                <p:cNvGrpSpPr/>
                <p:nvPr/>
              </p:nvGrpSpPr>
              <p:grpSpPr>
                <a:xfrm rot="8877374">
                  <a:off x="840520" y="2527857"/>
                  <a:ext cx="180000" cy="36000"/>
                  <a:chOff x="884196" y="2343150"/>
                  <a:chExt cx="251659" cy="36001"/>
                </a:xfrm>
              </p:grpSpPr>
              <p:sp>
                <p:nvSpPr>
                  <p:cNvPr id="346" name="Oval 162"/>
                  <p:cNvSpPr/>
                  <p:nvPr/>
                </p:nvSpPr>
                <p:spPr bwMode="ltGray">
                  <a:xfrm>
                    <a:off x="884196" y="2343150"/>
                    <a:ext cx="123444" cy="36000"/>
                  </a:xfrm>
                  <a:prstGeom prst="ellipse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347" name="Isosceles Triangle 163"/>
                  <p:cNvSpPr/>
                  <p:nvPr/>
                </p:nvSpPr>
                <p:spPr bwMode="ltGray">
                  <a:xfrm rot="5400000">
                    <a:off x="1016356" y="2259651"/>
                    <a:ext cx="36000" cy="202999"/>
                  </a:xfrm>
                  <a:prstGeom prst="triangle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</p:grpSp>
          </p:grpSp>
          <p:grpSp>
            <p:nvGrpSpPr>
              <p:cNvPr id="132" name="Group 105"/>
              <p:cNvGrpSpPr/>
              <p:nvPr/>
            </p:nvGrpSpPr>
            <p:grpSpPr>
              <a:xfrm>
                <a:off x="1241484" y="2619333"/>
                <a:ext cx="145202" cy="215604"/>
                <a:chOff x="1241484" y="2619333"/>
                <a:chExt cx="145202" cy="215604"/>
              </a:xfrm>
            </p:grpSpPr>
            <p:sp>
              <p:nvSpPr>
                <p:cNvPr id="328" name="Oval 139"/>
                <p:cNvSpPr/>
                <p:nvPr/>
              </p:nvSpPr>
              <p:spPr bwMode="ltGray">
                <a:xfrm>
                  <a:off x="1292114" y="2687526"/>
                  <a:ext cx="17574" cy="17574"/>
                </a:xfrm>
                <a:prstGeom prst="ellipse">
                  <a:avLst/>
                </a:prstGeom>
                <a:solidFill>
                  <a:srgbClr val="DC6900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grpSp>
              <p:nvGrpSpPr>
                <p:cNvPr id="133" name="Group 92"/>
                <p:cNvGrpSpPr/>
                <p:nvPr/>
              </p:nvGrpSpPr>
              <p:grpSpPr>
                <a:xfrm>
                  <a:off x="1241484" y="2619333"/>
                  <a:ext cx="145202" cy="215604"/>
                  <a:chOff x="940584" y="2571339"/>
                  <a:chExt cx="183937" cy="273122"/>
                </a:xfrm>
              </p:grpSpPr>
              <p:sp>
                <p:nvSpPr>
                  <p:cNvPr id="330" name="Isosceles Triangle 143"/>
                  <p:cNvSpPr/>
                  <p:nvPr/>
                </p:nvSpPr>
                <p:spPr bwMode="ltGray">
                  <a:xfrm>
                    <a:off x="1009602" y="2653648"/>
                    <a:ext cx="17574" cy="190813"/>
                  </a:xfrm>
                  <a:prstGeom prst="triangle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grpSp>
                <p:nvGrpSpPr>
                  <p:cNvPr id="134" name="Group 91"/>
                  <p:cNvGrpSpPr/>
                  <p:nvPr/>
                </p:nvGrpSpPr>
                <p:grpSpPr>
                  <a:xfrm rot="1538594">
                    <a:off x="940584" y="2571339"/>
                    <a:ext cx="183937" cy="133534"/>
                    <a:chOff x="928021" y="2568958"/>
                    <a:chExt cx="183937" cy="133534"/>
                  </a:xfrm>
                </p:grpSpPr>
                <p:grpSp>
                  <p:nvGrpSpPr>
                    <p:cNvPr id="141" name="Group 71"/>
                    <p:cNvGrpSpPr/>
                    <p:nvPr/>
                  </p:nvGrpSpPr>
                  <p:grpSpPr>
                    <a:xfrm rot="16200000">
                      <a:off x="974567" y="2604105"/>
                      <a:ext cx="87868" cy="17574"/>
                      <a:chOff x="884196" y="2343150"/>
                      <a:chExt cx="251659" cy="36001"/>
                    </a:xfrm>
                  </p:grpSpPr>
                  <p:sp>
                    <p:nvSpPr>
                      <p:cNvPr id="339" name="Oval 155"/>
                      <p:cNvSpPr/>
                      <p:nvPr/>
                    </p:nvSpPr>
                    <p:spPr bwMode="ltGray">
                      <a:xfrm>
                        <a:off x="884196" y="2343150"/>
                        <a:ext cx="123444" cy="36000"/>
                      </a:xfrm>
                      <a:prstGeom prst="ellips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  <p:sp>
                    <p:nvSpPr>
                      <p:cNvPr id="340" name="Isosceles Triangle 156"/>
                      <p:cNvSpPr/>
                      <p:nvPr/>
                    </p:nvSpPr>
                    <p:spPr bwMode="ltGray">
                      <a:xfrm rot="5400000">
                        <a:off x="1016356" y="2259651"/>
                        <a:ext cx="36000" cy="202999"/>
                      </a:xfrm>
                      <a:prstGeom prst="triangl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</p:grpSp>
                <p:grpSp>
                  <p:nvGrpSpPr>
                    <p:cNvPr id="144" name="Group 72"/>
                    <p:cNvGrpSpPr/>
                    <p:nvPr/>
                  </p:nvGrpSpPr>
                  <p:grpSpPr>
                    <a:xfrm rot="1629222">
                      <a:off x="1024090" y="2681552"/>
                      <a:ext cx="87868" cy="17574"/>
                      <a:chOff x="884196" y="2343150"/>
                      <a:chExt cx="251659" cy="36001"/>
                    </a:xfrm>
                  </p:grpSpPr>
                  <p:sp>
                    <p:nvSpPr>
                      <p:cNvPr id="337" name="Oval 153"/>
                      <p:cNvSpPr/>
                      <p:nvPr/>
                    </p:nvSpPr>
                    <p:spPr bwMode="ltGray">
                      <a:xfrm>
                        <a:off x="884196" y="2343150"/>
                        <a:ext cx="123444" cy="36000"/>
                      </a:xfrm>
                      <a:prstGeom prst="ellips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  <p:sp>
                    <p:nvSpPr>
                      <p:cNvPr id="338" name="Isosceles Triangle 154"/>
                      <p:cNvSpPr/>
                      <p:nvPr/>
                    </p:nvSpPr>
                    <p:spPr bwMode="ltGray">
                      <a:xfrm rot="5400000">
                        <a:off x="1016356" y="2259651"/>
                        <a:ext cx="36000" cy="202999"/>
                      </a:xfrm>
                      <a:prstGeom prst="triangl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</p:grpSp>
                <p:grpSp>
                  <p:nvGrpSpPr>
                    <p:cNvPr id="145" name="Group 75"/>
                    <p:cNvGrpSpPr/>
                    <p:nvPr/>
                  </p:nvGrpSpPr>
                  <p:grpSpPr>
                    <a:xfrm rot="8877374">
                      <a:off x="928021" y="2684918"/>
                      <a:ext cx="87868" cy="17574"/>
                      <a:chOff x="884196" y="2343150"/>
                      <a:chExt cx="251659" cy="36001"/>
                    </a:xfrm>
                  </p:grpSpPr>
                  <p:sp>
                    <p:nvSpPr>
                      <p:cNvPr id="335" name="Oval 151"/>
                      <p:cNvSpPr/>
                      <p:nvPr/>
                    </p:nvSpPr>
                    <p:spPr bwMode="ltGray">
                      <a:xfrm>
                        <a:off x="884196" y="2343150"/>
                        <a:ext cx="123444" cy="36000"/>
                      </a:xfrm>
                      <a:prstGeom prst="ellips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  <p:sp>
                    <p:nvSpPr>
                      <p:cNvPr id="336" name="Isosceles Triangle 152"/>
                      <p:cNvSpPr/>
                      <p:nvPr/>
                    </p:nvSpPr>
                    <p:spPr bwMode="ltGray">
                      <a:xfrm rot="5400000">
                        <a:off x="1016356" y="2259651"/>
                        <a:ext cx="36000" cy="202999"/>
                      </a:xfrm>
                      <a:prstGeom prst="triangl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</p:grpSp>
              </p:grpSp>
            </p:grpSp>
          </p:grpSp>
          <p:grpSp>
            <p:nvGrpSpPr>
              <p:cNvPr id="146" name="Group 106"/>
              <p:cNvGrpSpPr/>
              <p:nvPr/>
            </p:nvGrpSpPr>
            <p:grpSpPr>
              <a:xfrm flipH="1">
                <a:off x="1424829" y="2622051"/>
                <a:ext cx="145202" cy="215604"/>
                <a:chOff x="1241484" y="2619333"/>
                <a:chExt cx="145202" cy="215604"/>
              </a:xfrm>
            </p:grpSpPr>
            <p:sp>
              <p:nvSpPr>
                <p:cNvPr id="315" name="Oval 126"/>
                <p:cNvSpPr/>
                <p:nvPr/>
              </p:nvSpPr>
              <p:spPr bwMode="ltGray">
                <a:xfrm>
                  <a:off x="1292114" y="2687526"/>
                  <a:ext cx="17574" cy="17574"/>
                </a:xfrm>
                <a:prstGeom prst="ellipse">
                  <a:avLst/>
                </a:prstGeom>
                <a:solidFill>
                  <a:srgbClr val="DC6900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grpSp>
              <p:nvGrpSpPr>
                <p:cNvPr id="147" name="Group 92"/>
                <p:cNvGrpSpPr/>
                <p:nvPr/>
              </p:nvGrpSpPr>
              <p:grpSpPr>
                <a:xfrm>
                  <a:off x="1241484" y="2619333"/>
                  <a:ext cx="145202" cy="215604"/>
                  <a:chOff x="940584" y="2571339"/>
                  <a:chExt cx="183937" cy="273122"/>
                </a:xfrm>
              </p:grpSpPr>
              <p:sp>
                <p:nvSpPr>
                  <p:cNvPr id="317" name="Isosceles Triangle 128"/>
                  <p:cNvSpPr/>
                  <p:nvPr/>
                </p:nvSpPr>
                <p:spPr bwMode="ltGray">
                  <a:xfrm>
                    <a:off x="1009602" y="2653648"/>
                    <a:ext cx="17574" cy="190813"/>
                  </a:xfrm>
                  <a:prstGeom prst="triangle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grpSp>
                <p:nvGrpSpPr>
                  <p:cNvPr id="148" name="Group 91"/>
                  <p:cNvGrpSpPr/>
                  <p:nvPr/>
                </p:nvGrpSpPr>
                <p:grpSpPr>
                  <a:xfrm rot="1538594">
                    <a:off x="940584" y="2571339"/>
                    <a:ext cx="183937" cy="133534"/>
                    <a:chOff x="928021" y="2568958"/>
                    <a:chExt cx="183937" cy="133534"/>
                  </a:xfrm>
                </p:grpSpPr>
                <p:grpSp>
                  <p:nvGrpSpPr>
                    <p:cNvPr id="149" name="Group 71"/>
                    <p:cNvGrpSpPr/>
                    <p:nvPr/>
                  </p:nvGrpSpPr>
                  <p:grpSpPr>
                    <a:xfrm rot="16200000">
                      <a:off x="974567" y="2604105"/>
                      <a:ext cx="87868" cy="17574"/>
                      <a:chOff x="884196" y="2343150"/>
                      <a:chExt cx="251659" cy="36001"/>
                    </a:xfrm>
                  </p:grpSpPr>
                  <p:sp>
                    <p:nvSpPr>
                      <p:cNvPr id="326" name="Oval 137"/>
                      <p:cNvSpPr/>
                      <p:nvPr/>
                    </p:nvSpPr>
                    <p:spPr bwMode="ltGray">
                      <a:xfrm>
                        <a:off x="884196" y="2343150"/>
                        <a:ext cx="123444" cy="36000"/>
                      </a:xfrm>
                      <a:prstGeom prst="ellips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  <p:sp>
                    <p:nvSpPr>
                      <p:cNvPr id="327" name="Isosceles Triangle 138"/>
                      <p:cNvSpPr/>
                      <p:nvPr/>
                    </p:nvSpPr>
                    <p:spPr bwMode="ltGray">
                      <a:xfrm rot="5400000">
                        <a:off x="1016356" y="2259651"/>
                        <a:ext cx="36000" cy="202999"/>
                      </a:xfrm>
                      <a:prstGeom prst="triangl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</p:grpSp>
                <p:grpSp>
                  <p:nvGrpSpPr>
                    <p:cNvPr id="156" name="Group 72"/>
                    <p:cNvGrpSpPr/>
                    <p:nvPr/>
                  </p:nvGrpSpPr>
                  <p:grpSpPr>
                    <a:xfrm rot="1629222">
                      <a:off x="1024090" y="2681552"/>
                      <a:ext cx="87868" cy="17574"/>
                      <a:chOff x="884196" y="2343150"/>
                      <a:chExt cx="251659" cy="36001"/>
                    </a:xfrm>
                  </p:grpSpPr>
                  <p:sp>
                    <p:nvSpPr>
                      <p:cNvPr id="324" name="Oval 135"/>
                      <p:cNvSpPr/>
                      <p:nvPr/>
                    </p:nvSpPr>
                    <p:spPr bwMode="ltGray">
                      <a:xfrm>
                        <a:off x="884196" y="2343150"/>
                        <a:ext cx="123444" cy="36000"/>
                      </a:xfrm>
                      <a:prstGeom prst="ellips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  <p:sp>
                    <p:nvSpPr>
                      <p:cNvPr id="325" name="Isosceles Triangle 136"/>
                      <p:cNvSpPr/>
                      <p:nvPr/>
                    </p:nvSpPr>
                    <p:spPr bwMode="ltGray">
                      <a:xfrm rot="5400000">
                        <a:off x="1016356" y="2259651"/>
                        <a:ext cx="36000" cy="202999"/>
                      </a:xfrm>
                      <a:prstGeom prst="triangl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</p:grpSp>
                <p:grpSp>
                  <p:nvGrpSpPr>
                    <p:cNvPr id="158" name="Group 75"/>
                    <p:cNvGrpSpPr/>
                    <p:nvPr/>
                  </p:nvGrpSpPr>
                  <p:grpSpPr>
                    <a:xfrm rot="8877374">
                      <a:off x="928021" y="2684918"/>
                      <a:ext cx="87868" cy="17574"/>
                      <a:chOff x="884196" y="2343150"/>
                      <a:chExt cx="251659" cy="36001"/>
                    </a:xfrm>
                  </p:grpSpPr>
                  <p:sp>
                    <p:nvSpPr>
                      <p:cNvPr id="322" name="Oval 133"/>
                      <p:cNvSpPr/>
                      <p:nvPr/>
                    </p:nvSpPr>
                    <p:spPr bwMode="ltGray">
                      <a:xfrm>
                        <a:off x="884196" y="2343150"/>
                        <a:ext cx="123444" cy="36000"/>
                      </a:xfrm>
                      <a:prstGeom prst="ellips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  <p:sp>
                    <p:nvSpPr>
                      <p:cNvPr id="323" name="Isosceles Triangle 134"/>
                      <p:cNvSpPr/>
                      <p:nvPr/>
                    </p:nvSpPr>
                    <p:spPr bwMode="ltGray">
                      <a:xfrm rot="5400000">
                        <a:off x="1016356" y="2259651"/>
                        <a:ext cx="36000" cy="202999"/>
                      </a:xfrm>
                      <a:prstGeom prst="triangle">
                        <a:avLst/>
                      </a:prstGeom>
                      <a:solidFill>
                        <a:srgbClr val="DC6900"/>
                      </a:solidFill>
                      <a:ln w="3175">
                        <a:noFill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de-AT" dirty="0" err="1" smtClean="0">
                          <a:solidFill>
                            <a:schemeClr val="bg1"/>
                          </a:solidFill>
                          <a:latin typeface="Georgia" pitchFamily="18" charset="0"/>
                        </a:endParaRPr>
                      </a:p>
                    </p:txBody>
                  </p:sp>
                </p:grpSp>
              </p:grpSp>
            </p:grpSp>
          </p:grpSp>
        </p:grpSp>
        <p:grpSp>
          <p:nvGrpSpPr>
            <p:cNvPr id="159" name="Group 176"/>
            <p:cNvGrpSpPr/>
            <p:nvPr/>
          </p:nvGrpSpPr>
          <p:grpSpPr>
            <a:xfrm>
              <a:off x="7490544" y="3513691"/>
              <a:ext cx="224633" cy="252664"/>
              <a:chOff x="1949453" y="2582069"/>
              <a:chExt cx="224633" cy="252664"/>
            </a:xfrm>
          </p:grpSpPr>
          <p:sp>
            <p:nvSpPr>
              <p:cNvPr id="306" name="Trapezoid 305"/>
              <p:cNvSpPr/>
              <p:nvPr/>
            </p:nvSpPr>
            <p:spPr bwMode="ltGray">
              <a:xfrm>
                <a:off x="1949453" y="2750339"/>
                <a:ext cx="45719" cy="84394"/>
              </a:xfrm>
              <a:prstGeom prst="trapezoid">
                <a:avLst/>
              </a:prstGeom>
              <a:solidFill>
                <a:srgbClr val="DC69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307" name="Trapezoid 306"/>
              <p:cNvSpPr/>
              <p:nvPr/>
            </p:nvSpPr>
            <p:spPr bwMode="ltGray">
              <a:xfrm>
                <a:off x="2128367" y="2582069"/>
                <a:ext cx="45719" cy="252000"/>
              </a:xfrm>
              <a:prstGeom prst="trapezoid">
                <a:avLst/>
              </a:prstGeom>
              <a:solidFill>
                <a:srgbClr val="DC69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308" name="Rectangle 179"/>
              <p:cNvSpPr/>
              <p:nvPr/>
            </p:nvSpPr>
            <p:spPr bwMode="ltGray">
              <a:xfrm>
                <a:off x="1970882" y="2750339"/>
                <a:ext cx="178914" cy="82623"/>
              </a:xfrm>
              <a:prstGeom prst="rect">
                <a:avLst/>
              </a:prstGeom>
              <a:solidFill>
                <a:srgbClr val="DC69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309" name="Freeform 180"/>
              <p:cNvSpPr/>
              <p:nvPr/>
            </p:nvSpPr>
            <p:spPr bwMode="ltGray">
              <a:xfrm>
                <a:off x="1968501" y="2721767"/>
                <a:ext cx="46800" cy="36000"/>
              </a:xfrm>
              <a:custGeom>
                <a:avLst/>
                <a:gdLst>
                  <a:gd name="connsiteX0" fmla="*/ 0 w 140493"/>
                  <a:gd name="connsiteY0" fmla="*/ 92869 h 92869"/>
                  <a:gd name="connsiteX1" fmla="*/ 21431 w 140493"/>
                  <a:gd name="connsiteY1" fmla="*/ 28575 h 92869"/>
                  <a:gd name="connsiteX2" fmla="*/ 123825 w 140493"/>
                  <a:gd name="connsiteY2" fmla="*/ 0 h 92869"/>
                  <a:gd name="connsiteX3" fmla="*/ 140493 w 140493"/>
                  <a:gd name="connsiteY3" fmla="*/ 85725 h 92869"/>
                  <a:gd name="connsiteX4" fmla="*/ 0 w 140493"/>
                  <a:gd name="connsiteY4" fmla="*/ 92869 h 92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493" h="92869">
                    <a:moveTo>
                      <a:pt x="0" y="92869"/>
                    </a:moveTo>
                    <a:lnTo>
                      <a:pt x="21431" y="28575"/>
                    </a:lnTo>
                    <a:lnTo>
                      <a:pt x="123825" y="0"/>
                    </a:lnTo>
                    <a:lnTo>
                      <a:pt x="140493" y="85725"/>
                    </a:lnTo>
                    <a:lnTo>
                      <a:pt x="0" y="92869"/>
                    </a:lnTo>
                    <a:close/>
                  </a:path>
                </a:pathLst>
              </a:custGeom>
              <a:solidFill>
                <a:srgbClr val="DC69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310" name="Freeform 181"/>
              <p:cNvSpPr/>
              <p:nvPr/>
            </p:nvSpPr>
            <p:spPr bwMode="ltGray">
              <a:xfrm>
                <a:off x="2020122" y="2721767"/>
                <a:ext cx="46800" cy="36000"/>
              </a:xfrm>
              <a:custGeom>
                <a:avLst/>
                <a:gdLst>
                  <a:gd name="connsiteX0" fmla="*/ 0 w 140493"/>
                  <a:gd name="connsiteY0" fmla="*/ 92869 h 92869"/>
                  <a:gd name="connsiteX1" fmla="*/ 21431 w 140493"/>
                  <a:gd name="connsiteY1" fmla="*/ 28575 h 92869"/>
                  <a:gd name="connsiteX2" fmla="*/ 123825 w 140493"/>
                  <a:gd name="connsiteY2" fmla="*/ 0 h 92869"/>
                  <a:gd name="connsiteX3" fmla="*/ 140493 w 140493"/>
                  <a:gd name="connsiteY3" fmla="*/ 85725 h 92869"/>
                  <a:gd name="connsiteX4" fmla="*/ 0 w 140493"/>
                  <a:gd name="connsiteY4" fmla="*/ 92869 h 92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493" h="92869">
                    <a:moveTo>
                      <a:pt x="0" y="92869"/>
                    </a:moveTo>
                    <a:lnTo>
                      <a:pt x="21431" y="28575"/>
                    </a:lnTo>
                    <a:lnTo>
                      <a:pt x="123825" y="0"/>
                    </a:lnTo>
                    <a:lnTo>
                      <a:pt x="140493" y="85725"/>
                    </a:lnTo>
                    <a:lnTo>
                      <a:pt x="0" y="92869"/>
                    </a:lnTo>
                    <a:close/>
                  </a:path>
                </a:pathLst>
              </a:custGeom>
              <a:solidFill>
                <a:srgbClr val="DC69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311" name="Freeform 182"/>
              <p:cNvSpPr/>
              <p:nvPr/>
            </p:nvSpPr>
            <p:spPr bwMode="ltGray">
              <a:xfrm>
                <a:off x="2074865" y="2721767"/>
                <a:ext cx="46800" cy="36000"/>
              </a:xfrm>
              <a:custGeom>
                <a:avLst/>
                <a:gdLst>
                  <a:gd name="connsiteX0" fmla="*/ 0 w 140493"/>
                  <a:gd name="connsiteY0" fmla="*/ 92869 h 92869"/>
                  <a:gd name="connsiteX1" fmla="*/ 21431 w 140493"/>
                  <a:gd name="connsiteY1" fmla="*/ 28575 h 92869"/>
                  <a:gd name="connsiteX2" fmla="*/ 123825 w 140493"/>
                  <a:gd name="connsiteY2" fmla="*/ 0 h 92869"/>
                  <a:gd name="connsiteX3" fmla="*/ 140493 w 140493"/>
                  <a:gd name="connsiteY3" fmla="*/ 85725 h 92869"/>
                  <a:gd name="connsiteX4" fmla="*/ 0 w 140493"/>
                  <a:gd name="connsiteY4" fmla="*/ 92869 h 928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0493" h="92869">
                    <a:moveTo>
                      <a:pt x="0" y="92869"/>
                    </a:moveTo>
                    <a:lnTo>
                      <a:pt x="21431" y="28575"/>
                    </a:lnTo>
                    <a:lnTo>
                      <a:pt x="123825" y="0"/>
                    </a:lnTo>
                    <a:lnTo>
                      <a:pt x="140493" y="85725"/>
                    </a:lnTo>
                    <a:lnTo>
                      <a:pt x="0" y="92869"/>
                    </a:lnTo>
                    <a:close/>
                  </a:path>
                </a:pathLst>
              </a:custGeom>
              <a:solidFill>
                <a:srgbClr val="DC69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</p:grpSp>
        <p:grpSp>
          <p:nvGrpSpPr>
            <p:cNvPr id="160" name="Group 301"/>
            <p:cNvGrpSpPr/>
            <p:nvPr/>
          </p:nvGrpSpPr>
          <p:grpSpPr>
            <a:xfrm>
              <a:off x="6226887" y="4192729"/>
              <a:ext cx="516813" cy="503096"/>
              <a:chOff x="1193800" y="3433904"/>
              <a:chExt cx="516813" cy="503096"/>
            </a:xfrm>
          </p:grpSpPr>
          <p:grpSp>
            <p:nvGrpSpPr>
              <p:cNvPr id="161" name="Group 194"/>
              <p:cNvGrpSpPr/>
              <p:nvPr/>
            </p:nvGrpSpPr>
            <p:grpSpPr>
              <a:xfrm>
                <a:off x="1211263" y="3433904"/>
                <a:ext cx="357187" cy="385428"/>
                <a:chOff x="1508125" y="3433904"/>
                <a:chExt cx="357187" cy="385428"/>
              </a:xfrm>
            </p:grpSpPr>
            <p:sp>
              <p:nvSpPr>
                <p:cNvPr id="300" name="Freeform 304"/>
                <p:cNvSpPr/>
                <p:nvPr/>
              </p:nvSpPr>
              <p:spPr bwMode="ltGray">
                <a:xfrm>
                  <a:off x="1608137" y="3571682"/>
                  <a:ext cx="257175" cy="247650"/>
                </a:xfrm>
                <a:custGeom>
                  <a:avLst/>
                  <a:gdLst>
                    <a:gd name="connsiteX0" fmla="*/ 0 w 257175"/>
                    <a:gd name="connsiteY0" fmla="*/ 174625 h 247650"/>
                    <a:gd name="connsiteX1" fmla="*/ 0 w 257175"/>
                    <a:gd name="connsiteY1" fmla="*/ 66675 h 247650"/>
                    <a:gd name="connsiteX2" fmla="*/ 73025 w 257175"/>
                    <a:gd name="connsiteY2" fmla="*/ 0 h 247650"/>
                    <a:gd name="connsiteX3" fmla="*/ 187325 w 257175"/>
                    <a:gd name="connsiteY3" fmla="*/ 25400 h 247650"/>
                    <a:gd name="connsiteX4" fmla="*/ 257175 w 257175"/>
                    <a:gd name="connsiteY4" fmla="*/ 95250 h 247650"/>
                    <a:gd name="connsiteX5" fmla="*/ 257175 w 257175"/>
                    <a:gd name="connsiteY5" fmla="*/ 196850 h 247650"/>
                    <a:gd name="connsiteX6" fmla="*/ 101600 w 257175"/>
                    <a:gd name="connsiteY6" fmla="*/ 247650 h 247650"/>
                    <a:gd name="connsiteX7" fmla="*/ 0 w 257175"/>
                    <a:gd name="connsiteY7" fmla="*/ 174625 h 247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57175" h="247650">
                      <a:moveTo>
                        <a:pt x="0" y="174625"/>
                      </a:moveTo>
                      <a:lnTo>
                        <a:pt x="0" y="66675"/>
                      </a:lnTo>
                      <a:lnTo>
                        <a:pt x="73025" y="0"/>
                      </a:lnTo>
                      <a:lnTo>
                        <a:pt x="187325" y="25400"/>
                      </a:lnTo>
                      <a:lnTo>
                        <a:pt x="257175" y="95250"/>
                      </a:lnTo>
                      <a:lnTo>
                        <a:pt x="257175" y="196850"/>
                      </a:lnTo>
                      <a:lnTo>
                        <a:pt x="101600" y="247650"/>
                      </a:lnTo>
                      <a:lnTo>
                        <a:pt x="0" y="174625"/>
                      </a:lnTo>
                      <a:close/>
                    </a:path>
                  </a:pathLst>
                </a:cu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301" name="Freeform 305"/>
                <p:cNvSpPr/>
                <p:nvPr/>
              </p:nvSpPr>
              <p:spPr bwMode="ltGray">
                <a:xfrm>
                  <a:off x="1603375" y="3556000"/>
                  <a:ext cx="184150" cy="104775"/>
                </a:xfrm>
                <a:custGeom>
                  <a:avLst/>
                  <a:gdLst>
                    <a:gd name="connsiteX0" fmla="*/ 0 w 184150"/>
                    <a:gd name="connsiteY0" fmla="*/ 63500 h 104775"/>
                    <a:gd name="connsiteX1" fmla="*/ 76200 w 184150"/>
                    <a:gd name="connsiteY1" fmla="*/ 0 h 104775"/>
                    <a:gd name="connsiteX2" fmla="*/ 184150 w 184150"/>
                    <a:gd name="connsiteY2" fmla="*/ 19050 h 104775"/>
                    <a:gd name="connsiteX3" fmla="*/ 95250 w 184150"/>
                    <a:gd name="connsiteY3" fmla="*/ 104775 h 104775"/>
                    <a:gd name="connsiteX4" fmla="*/ 0 w 184150"/>
                    <a:gd name="connsiteY4" fmla="*/ 63500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4150" h="104775">
                      <a:moveTo>
                        <a:pt x="0" y="63500"/>
                      </a:moveTo>
                      <a:lnTo>
                        <a:pt x="76200" y="0"/>
                      </a:lnTo>
                      <a:lnTo>
                        <a:pt x="184150" y="19050"/>
                      </a:lnTo>
                      <a:lnTo>
                        <a:pt x="95250" y="104775"/>
                      </a:lnTo>
                      <a:lnTo>
                        <a:pt x="0" y="63500"/>
                      </a:lnTo>
                      <a:close/>
                    </a:path>
                  </a:pathLst>
                </a:custGeom>
                <a:solidFill>
                  <a:srgbClr val="FFB6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cxnSp>
              <p:nvCxnSpPr>
                <p:cNvPr id="302" name="Straight Connector 306"/>
                <p:cNvCxnSpPr/>
                <p:nvPr/>
              </p:nvCxnSpPr>
              <p:spPr>
                <a:xfrm rot="10800000" flipV="1">
                  <a:off x="1709936" y="3625029"/>
                  <a:ext cx="77589" cy="66355"/>
                </a:xfrm>
                <a:prstGeom prst="line">
                  <a:avLst/>
                </a:prstGeom>
                <a:ln w="127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3" name="Straight Connector 307"/>
                <p:cNvCxnSpPr/>
                <p:nvPr/>
              </p:nvCxnSpPr>
              <p:spPr>
                <a:xfrm rot="5400000">
                  <a:off x="1644964" y="3754360"/>
                  <a:ext cx="129943" cy="0"/>
                </a:xfrm>
                <a:prstGeom prst="line">
                  <a:avLst/>
                </a:prstGeom>
                <a:ln w="127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04" name="Freeform 308"/>
                <p:cNvSpPr/>
                <p:nvPr/>
              </p:nvSpPr>
              <p:spPr bwMode="ltGray">
                <a:xfrm rot="-180000">
                  <a:off x="1755775" y="3705225"/>
                  <a:ext cx="66675" cy="104775"/>
                </a:xfrm>
                <a:custGeom>
                  <a:avLst/>
                  <a:gdLst>
                    <a:gd name="connsiteX0" fmla="*/ 0 w 66675"/>
                    <a:gd name="connsiteY0" fmla="*/ 104775 h 104775"/>
                    <a:gd name="connsiteX1" fmla="*/ 0 w 66675"/>
                    <a:gd name="connsiteY1" fmla="*/ 104775 h 104775"/>
                    <a:gd name="connsiteX2" fmla="*/ 0 w 66675"/>
                    <a:gd name="connsiteY2" fmla="*/ 12700 h 104775"/>
                    <a:gd name="connsiteX3" fmla="*/ 66675 w 66675"/>
                    <a:gd name="connsiteY3" fmla="*/ 0 h 104775"/>
                    <a:gd name="connsiteX4" fmla="*/ 66675 w 66675"/>
                    <a:gd name="connsiteY4" fmla="*/ 85725 h 104775"/>
                    <a:gd name="connsiteX5" fmla="*/ 0 w 66675"/>
                    <a:gd name="connsiteY5" fmla="*/ 104775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6675" h="104775">
                      <a:moveTo>
                        <a:pt x="0" y="104775"/>
                      </a:moveTo>
                      <a:lnTo>
                        <a:pt x="0" y="104775"/>
                      </a:lnTo>
                      <a:lnTo>
                        <a:pt x="0" y="12700"/>
                      </a:lnTo>
                      <a:lnTo>
                        <a:pt x="66675" y="0"/>
                      </a:lnTo>
                      <a:lnTo>
                        <a:pt x="66675" y="85725"/>
                      </a:lnTo>
                      <a:lnTo>
                        <a:pt x="0" y="1047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305" name="Sun 309"/>
                <p:cNvSpPr/>
                <p:nvPr/>
              </p:nvSpPr>
              <p:spPr bwMode="ltGray">
                <a:xfrm>
                  <a:off x="1508125" y="3433904"/>
                  <a:ext cx="124858" cy="126167"/>
                </a:xfrm>
                <a:prstGeom prst="sun">
                  <a:avLst/>
                </a:prstGeom>
                <a:solidFill>
                  <a:srgbClr val="FFB600"/>
                </a:solidFill>
                <a:ln w="3175">
                  <a:solidFill>
                    <a:srgbClr val="EB8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</p:grpSp>
          <p:sp>
            <p:nvSpPr>
              <p:cNvPr id="299" name="TextBox 303"/>
              <p:cNvSpPr txBox="1"/>
              <p:nvPr/>
            </p:nvSpPr>
            <p:spPr>
              <a:xfrm>
                <a:off x="1193800" y="3835764"/>
                <a:ext cx="516813" cy="1012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indent="-274320">
                  <a:spcAft>
                    <a:spcPts val="900"/>
                  </a:spcAft>
                </a:pPr>
                <a:r>
                  <a:rPr lang="de-AT" sz="700" dirty="0" err="1" smtClean="0">
                    <a:solidFill>
                      <a:srgbClr val="DC6900"/>
                    </a:solidFill>
                    <a:latin typeface="Georgia" pitchFamily="18" charset="0"/>
                  </a:rPr>
                  <a:t>Prosumer</a:t>
                </a:r>
                <a:endParaRPr lang="de-AT" sz="700" dirty="0" smtClean="0">
                  <a:solidFill>
                    <a:srgbClr val="DC6900"/>
                  </a:solidFill>
                  <a:latin typeface="Georgia" pitchFamily="18" charset="0"/>
                </a:endParaRPr>
              </a:p>
            </p:txBody>
          </p:sp>
        </p:grpSp>
        <p:grpSp>
          <p:nvGrpSpPr>
            <p:cNvPr id="162" name="Group 310"/>
            <p:cNvGrpSpPr/>
            <p:nvPr/>
          </p:nvGrpSpPr>
          <p:grpSpPr>
            <a:xfrm>
              <a:off x="6233237" y="2403475"/>
              <a:ext cx="516813" cy="503096"/>
              <a:chOff x="1193800" y="3433904"/>
              <a:chExt cx="516813" cy="503096"/>
            </a:xfrm>
          </p:grpSpPr>
          <p:grpSp>
            <p:nvGrpSpPr>
              <p:cNvPr id="163" name="Group 194"/>
              <p:cNvGrpSpPr/>
              <p:nvPr/>
            </p:nvGrpSpPr>
            <p:grpSpPr>
              <a:xfrm>
                <a:off x="1211263" y="3433904"/>
                <a:ext cx="357187" cy="385428"/>
                <a:chOff x="1508125" y="3433904"/>
                <a:chExt cx="357187" cy="385428"/>
              </a:xfrm>
            </p:grpSpPr>
            <p:sp>
              <p:nvSpPr>
                <p:cNvPr id="292" name="Freeform 313"/>
                <p:cNvSpPr/>
                <p:nvPr/>
              </p:nvSpPr>
              <p:spPr bwMode="ltGray">
                <a:xfrm>
                  <a:off x="1608137" y="3571682"/>
                  <a:ext cx="257175" cy="247650"/>
                </a:xfrm>
                <a:custGeom>
                  <a:avLst/>
                  <a:gdLst>
                    <a:gd name="connsiteX0" fmla="*/ 0 w 257175"/>
                    <a:gd name="connsiteY0" fmla="*/ 174625 h 247650"/>
                    <a:gd name="connsiteX1" fmla="*/ 0 w 257175"/>
                    <a:gd name="connsiteY1" fmla="*/ 66675 h 247650"/>
                    <a:gd name="connsiteX2" fmla="*/ 73025 w 257175"/>
                    <a:gd name="connsiteY2" fmla="*/ 0 h 247650"/>
                    <a:gd name="connsiteX3" fmla="*/ 187325 w 257175"/>
                    <a:gd name="connsiteY3" fmla="*/ 25400 h 247650"/>
                    <a:gd name="connsiteX4" fmla="*/ 257175 w 257175"/>
                    <a:gd name="connsiteY4" fmla="*/ 95250 h 247650"/>
                    <a:gd name="connsiteX5" fmla="*/ 257175 w 257175"/>
                    <a:gd name="connsiteY5" fmla="*/ 196850 h 247650"/>
                    <a:gd name="connsiteX6" fmla="*/ 101600 w 257175"/>
                    <a:gd name="connsiteY6" fmla="*/ 247650 h 247650"/>
                    <a:gd name="connsiteX7" fmla="*/ 0 w 257175"/>
                    <a:gd name="connsiteY7" fmla="*/ 174625 h 247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57175" h="247650">
                      <a:moveTo>
                        <a:pt x="0" y="174625"/>
                      </a:moveTo>
                      <a:lnTo>
                        <a:pt x="0" y="66675"/>
                      </a:lnTo>
                      <a:lnTo>
                        <a:pt x="73025" y="0"/>
                      </a:lnTo>
                      <a:lnTo>
                        <a:pt x="187325" y="25400"/>
                      </a:lnTo>
                      <a:lnTo>
                        <a:pt x="257175" y="95250"/>
                      </a:lnTo>
                      <a:lnTo>
                        <a:pt x="257175" y="196850"/>
                      </a:lnTo>
                      <a:lnTo>
                        <a:pt x="101600" y="247650"/>
                      </a:lnTo>
                      <a:lnTo>
                        <a:pt x="0" y="174625"/>
                      </a:lnTo>
                      <a:close/>
                    </a:path>
                  </a:pathLst>
                </a:cu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93" name="Freeform 314"/>
                <p:cNvSpPr/>
                <p:nvPr/>
              </p:nvSpPr>
              <p:spPr bwMode="ltGray">
                <a:xfrm>
                  <a:off x="1603375" y="3556000"/>
                  <a:ext cx="184150" cy="104775"/>
                </a:xfrm>
                <a:custGeom>
                  <a:avLst/>
                  <a:gdLst>
                    <a:gd name="connsiteX0" fmla="*/ 0 w 184150"/>
                    <a:gd name="connsiteY0" fmla="*/ 63500 h 104775"/>
                    <a:gd name="connsiteX1" fmla="*/ 76200 w 184150"/>
                    <a:gd name="connsiteY1" fmla="*/ 0 h 104775"/>
                    <a:gd name="connsiteX2" fmla="*/ 184150 w 184150"/>
                    <a:gd name="connsiteY2" fmla="*/ 19050 h 104775"/>
                    <a:gd name="connsiteX3" fmla="*/ 95250 w 184150"/>
                    <a:gd name="connsiteY3" fmla="*/ 104775 h 104775"/>
                    <a:gd name="connsiteX4" fmla="*/ 0 w 184150"/>
                    <a:gd name="connsiteY4" fmla="*/ 63500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4150" h="104775">
                      <a:moveTo>
                        <a:pt x="0" y="63500"/>
                      </a:moveTo>
                      <a:lnTo>
                        <a:pt x="76200" y="0"/>
                      </a:lnTo>
                      <a:lnTo>
                        <a:pt x="184150" y="19050"/>
                      </a:lnTo>
                      <a:lnTo>
                        <a:pt x="95250" y="104775"/>
                      </a:lnTo>
                      <a:lnTo>
                        <a:pt x="0" y="63500"/>
                      </a:lnTo>
                      <a:close/>
                    </a:path>
                  </a:pathLst>
                </a:custGeom>
                <a:solidFill>
                  <a:srgbClr val="FFB6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cxnSp>
              <p:nvCxnSpPr>
                <p:cNvPr id="294" name="Straight Connector 315"/>
                <p:cNvCxnSpPr/>
                <p:nvPr/>
              </p:nvCxnSpPr>
              <p:spPr>
                <a:xfrm rot="10800000" flipV="1">
                  <a:off x="1709936" y="3625029"/>
                  <a:ext cx="77589" cy="66355"/>
                </a:xfrm>
                <a:prstGeom prst="line">
                  <a:avLst/>
                </a:prstGeom>
                <a:ln w="127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5" name="Straight Connector 316"/>
                <p:cNvCxnSpPr/>
                <p:nvPr/>
              </p:nvCxnSpPr>
              <p:spPr>
                <a:xfrm rot="5400000">
                  <a:off x="1644964" y="3754360"/>
                  <a:ext cx="129943" cy="0"/>
                </a:xfrm>
                <a:prstGeom prst="line">
                  <a:avLst/>
                </a:prstGeom>
                <a:ln w="127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96" name="Freeform 317"/>
                <p:cNvSpPr/>
                <p:nvPr/>
              </p:nvSpPr>
              <p:spPr bwMode="ltGray">
                <a:xfrm rot="-180000">
                  <a:off x="1755775" y="3705225"/>
                  <a:ext cx="66675" cy="104775"/>
                </a:xfrm>
                <a:custGeom>
                  <a:avLst/>
                  <a:gdLst>
                    <a:gd name="connsiteX0" fmla="*/ 0 w 66675"/>
                    <a:gd name="connsiteY0" fmla="*/ 104775 h 104775"/>
                    <a:gd name="connsiteX1" fmla="*/ 0 w 66675"/>
                    <a:gd name="connsiteY1" fmla="*/ 104775 h 104775"/>
                    <a:gd name="connsiteX2" fmla="*/ 0 w 66675"/>
                    <a:gd name="connsiteY2" fmla="*/ 12700 h 104775"/>
                    <a:gd name="connsiteX3" fmla="*/ 66675 w 66675"/>
                    <a:gd name="connsiteY3" fmla="*/ 0 h 104775"/>
                    <a:gd name="connsiteX4" fmla="*/ 66675 w 66675"/>
                    <a:gd name="connsiteY4" fmla="*/ 85725 h 104775"/>
                    <a:gd name="connsiteX5" fmla="*/ 0 w 66675"/>
                    <a:gd name="connsiteY5" fmla="*/ 104775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6675" h="104775">
                      <a:moveTo>
                        <a:pt x="0" y="104775"/>
                      </a:moveTo>
                      <a:lnTo>
                        <a:pt x="0" y="104775"/>
                      </a:lnTo>
                      <a:lnTo>
                        <a:pt x="0" y="12700"/>
                      </a:lnTo>
                      <a:lnTo>
                        <a:pt x="66675" y="0"/>
                      </a:lnTo>
                      <a:lnTo>
                        <a:pt x="66675" y="85725"/>
                      </a:lnTo>
                      <a:lnTo>
                        <a:pt x="0" y="1047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97" name="Sun 318"/>
                <p:cNvSpPr/>
                <p:nvPr/>
              </p:nvSpPr>
              <p:spPr bwMode="ltGray">
                <a:xfrm>
                  <a:off x="1508125" y="3433904"/>
                  <a:ext cx="124858" cy="126167"/>
                </a:xfrm>
                <a:prstGeom prst="sun">
                  <a:avLst/>
                </a:prstGeom>
                <a:solidFill>
                  <a:srgbClr val="FFB600"/>
                </a:solidFill>
                <a:ln w="3175">
                  <a:solidFill>
                    <a:srgbClr val="EB8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</p:grpSp>
          <p:sp>
            <p:nvSpPr>
              <p:cNvPr id="291" name="TextBox 312"/>
              <p:cNvSpPr txBox="1"/>
              <p:nvPr/>
            </p:nvSpPr>
            <p:spPr>
              <a:xfrm>
                <a:off x="1193800" y="3835764"/>
                <a:ext cx="516813" cy="1012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indent="-274320">
                  <a:spcAft>
                    <a:spcPts val="900"/>
                  </a:spcAft>
                </a:pPr>
                <a:r>
                  <a:rPr lang="de-AT" sz="700" dirty="0" err="1" smtClean="0">
                    <a:solidFill>
                      <a:srgbClr val="DC6900"/>
                    </a:solidFill>
                    <a:latin typeface="Georgia" pitchFamily="18" charset="0"/>
                  </a:rPr>
                  <a:t>Prosumer</a:t>
                </a:r>
                <a:endParaRPr lang="de-AT" sz="700" dirty="0" smtClean="0">
                  <a:solidFill>
                    <a:srgbClr val="DC6900"/>
                  </a:solidFill>
                  <a:latin typeface="Georgia" pitchFamily="18" charset="0"/>
                </a:endParaRPr>
              </a:p>
            </p:txBody>
          </p:sp>
        </p:grpSp>
        <p:grpSp>
          <p:nvGrpSpPr>
            <p:cNvPr id="164" name="Group 319"/>
            <p:cNvGrpSpPr/>
            <p:nvPr/>
          </p:nvGrpSpPr>
          <p:grpSpPr>
            <a:xfrm>
              <a:off x="7358688" y="2403491"/>
              <a:ext cx="289887" cy="445232"/>
              <a:chOff x="1676405" y="4115174"/>
              <a:chExt cx="289887" cy="445232"/>
            </a:xfrm>
          </p:grpSpPr>
          <p:grpSp>
            <p:nvGrpSpPr>
              <p:cNvPr id="165" name="Group 278"/>
              <p:cNvGrpSpPr/>
              <p:nvPr/>
            </p:nvGrpSpPr>
            <p:grpSpPr>
              <a:xfrm>
                <a:off x="1676405" y="4252121"/>
                <a:ext cx="289887" cy="308285"/>
                <a:chOff x="1676405" y="4252121"/>
                <a:chExt cx="289887" cy="308285"/>
              </a:xfrm>
            </p:grpSpPr>
            <p:grpSp>
              <p:nvGrpSpPr>
                <p:cNvPr id="166" name="Group 264"/>
                <p:cNvGrpSpPr/>
                <p:nvPr/>
              </p:nvGrpSpPr>
              <p:grpSpPr>
                <a:xfrm>
                  <a:off x="1676405" y="4307742"/>
                  <a:ext cx="289887" cy="252664"/>
                  <a:chOff x="1949453" y="2582069"/>
                  <a:chExt cx="204278" cy="252664"/>
                </a:xfrm>
              </p:grpSpPr>
              <p:sp>
                <p:nvSpPr>
                  <p:cNvPr id="284" name="Trapezoid 283"/>
                  <p:cNvSpPr/>
                  <p:nvPr/>
                </p:nvSpPr>
                <p:spPr bwMode="ltGray">
                  <a:xfrm>
                    <a:off x="1949453" y="2750339"/>
                    <a:ext cx="45719" cy="84394"/>
                  </a:xfrm>
                  <a:prstGeom prst="trapezoid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285" name="Trapezoid 284"/>
                  <p:cNvSpPr/>
                  <p:nvPr/>
                </p:nvSpPr>
                <p:spPr bwMode="ltGray">
                  <a:xfrm>
                    <a:off x="2128362" y="2582069"/>
                    <a:ext cx="25369" cy="252000"/>
                  </a:xfrm>
                  <a:prstGeom prst="trapezoid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286" name="Rectangle 332"/>
                  <p:cNvSpPr/>
                  <p:nvPr/>
                </p:nvSpPr>
                <p:spPr bwMode="ltGray">
                  <a:xfrm>
                    <a:off x="1970882" y="2751133"/>
                    <a:ext cx="178914" cy="82623"/>
                  </a:xfrm>
                  <a:prstGeom prst="rect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287" name="Freeform 333"/>
                  <p:cNvSpPr/>
                  <p:nvPr/>
                </p:nvSpPr>
                <p:spPr bwMode="ltGray">
                  <a:xfrm>
                    <a:off x="1968501" y="2721767"/>
                    <a:ext cx="46800" cy="36000"/>
                  </a:xfrm>
                  <a:custGeom>
                    <a:avLst/>
                    <a:gdLst>
                      <a:gd name="connsiteX0" fmla="*/ 0 w 140493"/>
                      <a:gd name="connsiteY0" fmla="*/ 92869 h 92869"/>
                      <a:gd name="connsiteX1" fmla="*/ 21431 w 140493"/>
                      <a:gd name="connsiteY1" fmla="*/ 28575 h 92869"/>
                      <a:gd name="connsiteX2" fmla="*/ 123825 w 140493"/>
                      <a:gd name="connsiteY2" fmla="*/ 0 h 92869"/>
                      <a:gd name="connsiteX3" fmla="*/ 140493 w 140493"/>
                      <a:gd name="connsiteY3" fmla="*/ 85725 h 92869"/>
                      <a:gd name="connsiteX4" fmla="*/ 0 w 140493"/>
                      <a:gd name="connsiteY4" fmla="*/ 92869 h 928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0493" h="92869">
                        <a:moveTo>
                          <a:pt x="0" y="92869"/>
                        </a:moveTo>
                        <a:lnTo>
                          <a:pt x="21431" y="28575"/>
                        </a:lnTo>
                        <a:lnTo>
                          <a:pt x="123825" y="0"/>
                        </a:lnTo>
                        <a:lnTo>
                          <a:pt x="140493" y="85725"/>
                        </a:lnTo>
                        <a:lnTo>
                          <a:pt x="0" y="92869"/>
                        </a:lnTo>
                        <a:close/>
                      </a:path>
                    </a:pathLst>
                  </a:cu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288" name="Freeform 334"/>
                  <p:cNvSpPr/>
                  <p:nvPr/>
                </p:nvSpPr>
                <p:spPr bwMode="ltGray">
                  <a:xfrm>
                    <a:off x="2020122" y="2721767"/>
                    <a:ext cx="46800" cy="36000"/>
                  </a:xfrm>
                  <a:custGeom>
                    <a:avLst/>
                    <a:gdLst>
                      <a:gd name="connsiteX0" fmla="*/ 0 w 140493"/>
                      <a:gd name="connsiteY0" fmla="*/ 92869 h 92869"/>
                      <a:gd name="connsiteX1" fmla="*/ 21431 w 140493"/>
                      <a:gd name="connsiteY1" fmla="*/ 28575 h 92869"/>
                      <a:gd name="connsiteX2" fmla="*/ 123825 w 140493"/>
                      <a:gd name="connsiteY2" fmla="*/ 0 h 92869"/>
                      <a:gd name="connsiteX3" fmla="*/ 140493 w 140493"/>
                      <a:gd name="connsiteY3" fmla="*/ 85725 h 92869"/>
                      <a:gd name="connsiteX4" fmla="*/ 0 w 140493"/>
                      <a:gd name="connsiteY4" fmla="*/ 92869 h 928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0493" h="92869">
                        <a:moveTo>
                          <a:pt x="0" y="92869"/>
                        </a:moveTo>
                        <a:lnTo>
                          <a:pt x="21431" y="28575"/>
                        </a:lnTo>
                        <a:lnTo>
                          <a:pt x="123825" y="0"/>
                        </a:lnTo>
                        <a:lnTo>
                          <a:pt x="140493" y="85725"/>
                        </a:lnTo>
                        <a:lnTo>
                          <a:pt x="0" y="92869"/>
                        </a:lnTo>
                        <a:close/>
                      </a:path>
                    </a:pathLst>
                  </a:cu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289" name="Freeform 335"/>
                  <p:cNvSpPr/>
                  <p:nvPr/>
                </p:nvSpPr>
                <p:spPr bwMode="ltGray">
                  <a:xfrm>
                    <a:off x="2074865" y="2721767"/>
                    <a:ext cx="46800" cy="36000"/>
                  </a:xfrm>
                  <a:custGeom>
                    <a:avLst/>
                    <a:gdLst>
                      <a:gd name="connsiteX0" fmla="*/ 0 w 140493"/>
                      <a:gd name="connsiteY0" fmla="*/ 92869 h 92869"/>
                      <a:gd name="connsiteX1" fmla="*/ 21431 w 140493"/>
                      <a:gd name="connsiteY1" fmla="*/ 28575 h 92869"/>
                      <a:gd name="connsiteX2" fmla="*/ 123825 w 140493"/>
                      <a:gd name="connsiteY2" fmla="*/ 0 h 92869"/>
                      <a:gd name="connsiteX3" fmla="*/ 140493 w 140493"/>
                      <a:gd name="connsiteY3" fmla="*/ 85725 h 92869"/>
                      <a:gd name="connsiteX4" fmla="*/ 0 w 140493"/>
                      <a:gd name="connsiteY4" fmla="*/ 92869 h 928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0493" h="92869">
                        <a:moveTo>
                          <a:pt x="0" y="92869"/>
                        </a:moveTo>
                        <a:lnTo>
                          <a:pt x="21431" y="28575"/>
                        </a:lnTo>
                        <a:lnTo>
                          <a:pt x="123825" y="0"/>
                        </a:lnTo>
                        <a:lnTo>
                          <a:pt x="140493" y="85725"/>
                        </a:lnTo>
                        <a:lnTo>
                          <a:pt x="0" y="92869"/>
                        </a:lnTo>
                        <a:close/>
                      </a:path>
                    </a:pathLst>
                  </a:cu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</p:grpSp>
            <p:sp>
              <p:nvSpPr>
                <p:cNvPr id="279" name="Trapezoid 278"/>
                <p:cNvSpPr/>
                <p:nvPr/>
              </p:nvSpPr>
              <p:spPr bwMode="ltGray">
                <a:xfrm>
                  <a:off x="1884081" y="4252121"/>
                  <a:ext cx="36000" cy="252000"/>
                </a:xfrm>
                <a:prstGeom prst="trapezoid">
                  <a:avLst/>
                </a:pr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80" name="Rectangle 326"/>
                <p:cNvSpPr/>
                <p:nvPr/>
              </p:nvSpPr>
              <p:spPr bwMode="ltGray">
                <a:xfrm>
                  <a:off x="1715375" y="4503959"/>
                  <a:ext cx="18000" cy="3600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81" name="Rectangle 327"/>
                <p:cNvSpPr/>
                <p:nvPr/>
              </p:nvSpPr>
              <p:spPr bwMode="ltGray">
                <a:xfrm>
                  <a:off x="1755240" y="4505326"/>
                  <a:ext cx="18000" cy="3600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82" name="Rectangle 328"/>
                <p:cNvSpPr/>
                <p:nvPr/>
              </p:nvSpPr>
              <p:spPr bwMode="ltGray">
                <a:xfrm>
                  <a:off x="1794669" y="4505041"/>
                  <a:ext cx="18000" cy="3600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83" name="Rectangle 329"/>
                <p:cNvSpPr/>
                <p:nvPr/>
              </p:nvSpPr>
              <p:spPr bwMode="ltGray">
                <a:xfrm>
                  <a:off x="1834613" y="4505326"/>
                  <a:ext cx="18000" cy="3600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</p:grpSp>
          <p:grpSp>
            <p:nvGrpSpPr>
              <p:cNvPr id="230" name="Group 281"/>
              <p:cNvGrpSpPr/>
              <p:nvPr/>
            </p:nvGrpSpPr>
            <p:grpSpPr>
              <a:xfrm rot="19405844">
                <a:off x="1824518" y="4115174"/>
                <a:ext cx="56952" cy="144620"/>
                <a:chOff x="1766950" y="4080305"/>
                <a:chExt cx="67663" cy="171816"/>
              </a:xfrm>
            </p:grpSpPr>
            <p:sp>
              <p:nvSpPr>
                <p:cNvPr id="276" name="Cloud 322"/>
                <p:cNvSpPr/>
                <p:nvPr/>
              </p:nvSpPr>
              <p:spPr bwMode="ltGray">
                <a:xfrm>
                  <a:off x="1788894" y="4142782"/>
                  <a:ext cx="45719" cy="109339"/>
                </a:xfrm>
                <a:prstGeom prst="cloud">
                  <a:avLst/>
                </a:pr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77" name="Cloud 323"/>
                <p:cNvSpPr/>
                <p:nvPr/>
              </p:nvSpPr>
              <p:spPr bwMode="ltGray">
                <a:xfrm rot="-2100000">
                  <a:off x="1766950" y="4080305"/>
                  <a:ext cx="45719" cy="114766"/>
                </a:xfrm>
                <a:prstGeom prst="cloud">
                  <a:avLst/>
                </a:pr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</p:grpSp>
        </p:grpSp>
        <p:grpSp>
          <p:nvGrpSpPr>
            <p:cNvPr id="240" name="Group 336"/>
            <p:cNvGrpSpPr/>
            <p:nvPr/>
          </p:nvGrpSpPr>
          <p:grpSpPr>
            <a:xfrm>
              <a:off x="8082588" y="4159266"/>
              <a:ext cx="289887" cy="445232"/>
              <a:chOff x="1676405" y="4115174"/>
              <a:chExt cx="289887" cy="445232"/>
            </a:xfrm>
          </p:grpSpPr>
          <p:grpSp>
            <p:nvGrpSpPr>
              <p:cNvPr id="250" name="Group 278"/>
              <p:cNvGrpSpPr/>
              <p:nvPr/>
            </p:nvGrpSpPr>
            <p:grpSpPr>
              <a:xfrm>
                <a:off x="1676405" y="4252121"/>
                <a:ext cx="289887" cy="308285"/>
                <a:chOff x="1676405" y="4252121"/>
                <a:chExt cx="289887" cy="308285"/>
              </a:xfrm>
            </p:grpSpPr>
            <p:grpSp>
              <p:nvGrpSpPr>
                <p:cNvPr id="258" name="Group 264"/>
                <p:cNvGrpSpPr/>
                <p:nvPr/>
              </p:nvGrpSpPr>
              <p:grpSpPr>
                <a:xfrm>
                  <a:off x="1676405" y="4307742"/>
                  <a:ext cx="289887" cy="252664"/>
                  <a:chOff x="1949453" y="2582069"/>
                  <a:chExt cx="204278" cy="252664"/>
                </a:xfrm>
              </p:grpSpPr>
              <p:sp>
                <p:nvSpPr>
                  <p:cNvPr id="268" name="Trapezoid 267"/>
                  <p:cNvSpPr/>
                  <p:nvPr/>
                </p:nvSpPr>
                <p:spPr bwMode="ltGray">
                  <a:xfrm>
                    <a:off x="1949453" y="2750339"/>
                    <a:ext cx="45719" cy="84394"/>
                  </a:xfrm>
                  <a:prstGeom prst="trapezoid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269" name="Trapezoid 268"/>
                  <p:cNvSpPr/>
                  <p:nvPr/>
                </p:nvSpPr>
                <p:spPr bwMode="ltGray">
                  <a:xfrm>
                    <a:off x="2128362" y="2582069"/>
                    <a:ext cx="25369" cy="252000"/>
                  </a:xfrm>
                  <a:prstGeom prst="trapezoid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270" name="Rectangle 349"/>
                  <p:cNvSpPr/>
                  <p:nvPr/>
                </p:nvSpPr>
                <p:spPr bwMode="ltGray">
                  <a:xfrm>
                    <a:off x="1970882" y="2751133"/>
                    <a:ext cx="178914" cy="82623"/>
                  </a:xfrm>
                  <a:prstGeom prst="rect">
                    <a:avLst/>
                  </a:pr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271" name="Freeform 350"/>
                  <p:cNvSpPr/>
                  <p:nvPr/>
                </p:nvSpPr>
                <p:spPr bwMode="ltGray">
                  <a:xfrm>
                    <a:off x="1968501" y="2721767"/>
                    <a:ext cx="46800" cy="36000"/>
                  </a:xfrm>
                  <a:custGeom>
                    <a:avLst/>
                    <a:gdLst>
                      <a:gd name="connsiteX0" fmla="*/ 0 w 140493"/>
                      <a:gd name="connsiteY0" fmla="*/ 92869 h 92869"/>
                      <a:gd name="connsiteX1" fmla="*/ 21431 w 140493"/>
                      <a:gd name="connsiteY1" fmla="*/ 28575 h 92869"/>
                      <a:gd name="connsiteX2" fmla="*/ 123825 w 140493"/>
                      <a:gd name="connsiteY2" fmla="*/ 0 h 92869"/>
                      <a:gd name="connsiteX3" fmla="*/ 140493 w 140493"/>
                      <a:gd name="connsiteY3" fmla="*/ 85725 h 92869"/>
                      <a:gd name="connsiteX4" fmla="*/ 0 w 140493"/>
                      <a:gd name="connsiteY4" fmla="*/ 92869 h 928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0493" h="92869">
                        <a:moveTo>
                          <a:pt x="0" y="92869"/>
                        </a:moveTo>
                        <a:lnTo>
                          <a:pt x="21431" y="28575"/>
                        </a:lnTo>
                        <a:lnTo>
                          <a:pt x="123825" y="0"/>
                        </a:lnTo>
                        <a:lnTo>
                          <a:pt x="140493" y="85725"/>
                        </a:lnTo>
                        <a:lnTo>
                          <a:pt x="0" y="92869"/>
                        </a:lnTo>
                        <a:close/>
                      </a:path>
                    </a:pathLst>
                  </a:cu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272" name="Freeform 351"/>
                  <p:cNvSpPr/>
                  <p:nvPr/>
                </p:nvSpPr>
                <p:spPr bwMode="ltGray">
                  <a:xfrm>
                    <a:off x="2020122" y="2721767"/>
                    <a:ext cx="46800" cy="36000"/>
                  </a:xfrm>
                  <a:custGeom>
                    <a:avLst/>
                    <a:gdLst>
                      <a:gd name="connsiteX0" fmla="*/ 0 w 140493"/>
                      <a:gd name="connsiteY0" fmla="*/ 92869 h 92869"/>
                      <a:gd name="connsiteX1" fmla="*/ 21431 w 140493"/>
                      <a:gd name="connsiteY1" fmla="*/ 28575 h 92869"/>
                      <a:gd name="connsiteX2" fmla="*/ 123825 w 140493"/>
                      <a:gd name="connsiteY2" fmla="*/ 0 h 92869"/>
                      <a:gd name="connsiteX3" fmla="*/ 140493 w 140493"/>
                      <a:gd name="connsiteY3" fmla="*/ 85725 h 92869"/>
                      <a:gd name="connsiteX4" fmla="*/ 0 w 140493"/>
                      <a:gd name="connsiteY4" fmla="*/ 92869 h 928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0493" h="92869">
                        <a:moveTo>
                          <a:pt x="0" y="92869"/>
                        </a:moveTo>
                        <a:lnTo>
                          <a:pt x="21431" y="28575"/>
                        </a:lnTo>
                        <a:lnTo>
                          <a:pt x="123825" y="0"/>
                        </a:lnTo>
                        <a:lnTo>
                          <a:pt x="140493" y="85725"/>
                        </a:lnTo>
                        <a:lnTo>
                          <a:pt x="0" y="92869"/>
                        </a:lnTo>
                        <a:close/>
                      </a:path>
                    </a:pathLst>
                  </a:cu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  <p:sp>
                <p:nvSpPr>
                  <p:cNvPr id="273" name="Freeform 352"/>
                  <p:cNvSpPr/>
                  <p:nvPr/>
                </p:nvSpPr>
                <p:spPr bwMode="ltGray">
                  <a:xfrm>
                    <a:off x="2074865" y="2721767"/>
                    <a:ext cx="46800" cy="36000"/>
                  </a:xfrm>
                  <a:custGeom>
                    <a:avLst/>
                    <a:gdLst>
                      <a:gd name="connsiteX0" fmla="*/ 0 w 140493"/>
                      <a:gd name="connsiteY0" fmla="*/ 92869 h 92869"/>
                      <a:gd name="connsiteX1" fmla="*/ 21431 w 140493"/>
                      <a:gd name="connsiteY1" fmla="*/ 28575 h 92869"/>
                      <a:gd name="connsiteX2" fmla="*/ 123825 w 140493"/>
                      <a:gd name="connsiteY2" fmla="*/ 0 h 92869"/>
                      <a:gd name="connsiteX3" fmla="*/ 140493 w 140493"/>
                      <a:gd name="connsiteY3" fmla="*/ 85725 h 92869"/>
                      <a:gd name="connsiteX4" fmla="*/ 0 w 140493"/>
                      <a:gd name="connsiteY4" fmla="*/ 92869 h 9286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40493" h="92869">
                        <a:moveTo>
                          <a:pt x="0" y="92869"/>
                        </a:moveTo>
                        <a:lnTo>
                          <a:pt x="21431" y="28575"/>
                        </a:lnTo>
                        <a:lnTo>
                          <a:pt x="123825" y="0"/>
                        </a:lnTo>
                        <a:lnTo>
                          <a:pt x="140493" y="85725"/>
                        </a:lnTo>
                        <a:lnTo>
                          <a:pt x="0" y="92869"/>
                        </a:lnTo>
                        <a:close/>
                      </a:path>
                    </a:pathLst>
                  </a:custGeom>
                  <a:solidFill>
                    <a:srgbClr val="DC6900"/>
                  </a:solidFill>
                  <a:ln w="3175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de-AT" dirty="0" err="1" smtClean="0">
                      <a:solidFill>
                        <a:schemeClr val="bg1"/>
                      </a:solidFill>
                      <a:latin typeface="Georgia" pitchFamily="18" charset="0"/>
                    </a:endParaRPr>
                  </a:p>
                </p:txBody>
              </p:sp>
            </p:grpSp>
            <p:sp>
              <p:nvSpPr>
                <p:cNvPr id="263" name="Trapezoid 262"/>
                <p:cNvSpPr/>
                <p:nvPr/>
              </p:nvSpPr>
              <p:spPr bwMode="ltGray">
                <a:xfrm>
                  <a:off x="1884081" y="4252121"/>
                  <a:ext cx="36000" cy="252000"/>
                </a:xfrm>
                <a:prstGeom prst="trapezoid">
                  <a:avLst/>
                </a:pr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64" name="Rectangle 343"/>
                <p:cNvSpPr/>
                <p:nvPr/>
              </p:nvSpPr>
              <p:spPr bwMode="ltGray">
                <a:xfrm>
                  <a:off x="1715375" y="4503959"/>
                  <a:ext cx="18000" cy="3600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65" name="Rectangle 344"/>
                <p:cNvSpPr/>
                <p:nvPr/>
              </p:nvSpPr>
              <p:spPr bwMode="ltGray">
                <a:xfrm>
                  <a:off x="1755240" y="4505326"/>
                  <a:ext cx="18000" cy="3600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66" name="Rectangle 345"/>
                <p:cNvSpPr/>
                <p:nvPr/>
              </p:nvSpPr>
              <p:spPr bwMode="ltGray">
                <a:xfrm>
                  <a:off x="1794669" y="4505041"/>
                  <a:ext cx="18000" cy="3600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67" name="Rectangle 346"/>
                <p:cNvSpPr/>
                <p:nvPr/>
              </p:nvSpPr>
              <p:spPr bwMode="ltGray">
                <a:xfrm>
                  <a:off x="1834613" y="4505326"/>
                  <a:ext cx="18000" cy="3600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</p:grpSp>
          <p:grpSp>
            <p:nvGrpSpPr>
              <p:cNvPr id="259" name="Group 281"/>
              <p:cNvGrpSpPr/>
              <p:nvPr/>
            </p:nvGrpSpPr>
            <p:grpSpPr>
              <a:xfrm rot="19405844">
                <a:off x="1824518" y="4115174"/>
                <a:ext cx="56952" cy="144620"/>
                <a:chOff x="1766950" y="4080305"/>
                <a:chExt cx="67663" cy="171816"/>
              </a:xfrm>
            </p:grpSpPr>
            <p:sp>
              <p:nvSpPr>
                <p:cNvPr id="260" name="Cloud 339"/>
                <p:cNvSpPr/>
                <p:nvPr/>
              </p:nvSpPr>
              <p:spPr bwMode="ltGray">
                <a:xfrm>
                  <a:off x="1788894" y="4142782"/>
                  <a:ext cx="45719" cy="109339"/>
                </a:xfrm>
                <a:prstGeom prst="cloud">
                  <a:avLst/>
                </a:pr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61" name="Cloud 340"/>
                <p:cNvSpPr/>
                <p:nvPr/>
              </p:nvSpPr>
              <p:spPr bwMode="ltGray">
                <a:xfrm rot="-2100000">
                  <a:off x="1766950" y="4080305"/>
                  <a:ext cx="45719" cy="114766"/>
                </a:xfrm>
                <a:prstGeom prst="cloud">
                  <a:avLst/>
                </a:pr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</p:grpSp>
        </p:grpSp>
        <p:sp>
          <p:nvSpPr>
            <p:cNvPr id="150" name="Line 68"/>
            <p:cNvSpPr>
              <a:spLocks noChangeShapeType="1"/>
            </p:cNvSpPr>
            <p:nvPr/>
          </p:nvSpPr>
          <p:spPr bwMode="blackWhite">
            <a:xfrm rot="-2340000" flipH="1">
              <a:off x="7341892" y="4046753"/>
              <a:ext cx="131978" cy="160259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151" name="Line 68"/>
            <p:cNvSpPr>
              <a:spLocks noChangeShapeType="1"/>
            </p:cNvSpPr>
            <p:nvPr/>
          </p:nvSpPr>
          <p:spPr bwMode="blackWhite">
            <a:xfrm rot="-5040000" flipH="1">
              <a:off x="7845248" y="4008663"/>
              <a:ext cx="131978" cy="160259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152" name="Line 68"/>
            <p:cNvSpPr>
              <a:spLocks noChangeShapeType="1"/>
            </p:cNvSpPr>
            <p:nvPr/>
          </p:nvSpPr>
          <p:spPr bwMode="blackWhite">
            <a:xfrm rot="-2340000" flipH="1">
              <a:off x="7344572" y="3004997"/>
              <a:ext cx="131978" cy="160259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153" name="Line 68"/>
            <p:cNvSpPr>
              <a:spLocks noChangeShapeType="1"/>
            </p:cNvSpPr>
            <p:nvPr/>
          </p:nvSpPr>
          <p:spPr bwMode="blackWhite">
            <a:xfrm rot="-5040000" flipH="1">
              <a:off x="6837325" y="3041874"/>
              <a:ext cx="131978" cy="160259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154" name="Line 68"/>
            <p:cNvSpPr>
              <a:spLocks noChangeShapeType="1"/>
            </p:cNvSpPr>
            <p:nvPr/>
          </p:nvSpPr>
          <p:spPr bwMode="blackWhite">
            <a:xfrm rot="3060000" flipH="1">
              <a:off x="6797387" y="3510906"/>
              <a:ext cx="131978" cy="160259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sp>
          <p:nvSpPr>
            <p:cNvPr id="155" name="Line 68"/>
            <p:cNvSpPr>
              <a:spLocks noChangeShapeType="1"/>
            </p:cNvSpPr>
            <p:nvPr/>
          </p:nvSpPr>
          <p:spPr bwMode="blackWhite">
            <a:xfrm flipH="1">
              <a:off x="7846797" y="3028669"/>
              <a:ext cx="131978" cy="160259"/>
            </a:xfrm>
            <a:prstGeom prst="line">
              <a:avLst/>
            </a:prstGeom>
            <a:noFill/>
            <a:ln w="25400">
              <a:solidFill>
                <a:srgbClr val="60232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vert="horz" wrap="square" lIns="63500" tIns="0" rIns="64800" bIns="0" numCol="1" anchor="t" anchorCtr="0" compatLnSpc="1">
              <a:prstTxWarp prst="textNoShape">
                <a:avLst/>
              </a:prstTxWarp>
            </a:bodyPr>
            <a:lstStyle/>
            <a:p>
              <a:endParaRPr lang="de-AT"/>
            </a:p>
          </p:txBody>
        </p:sp>
        <p:grpSp>
          <p:nvGrpSpPr>
            <p:cNvPr id="262" name="Group 359"/>
            <p:cNvGrpSpPr/>
            <p:nvPr/>
          </p:nvGrpSpPr>
          <p:grpSpPr>
            <a:xfrm>
              <a:off x="8023937" y="2576654"/>
              <a:ext cx="516813" cy="503096"/>
              <a:chOff x="1193800" y="3433904"/>
              <a:chExt cx="516813" cy="503096"/>
            </a:xfrm>
          </p:grpSpPr>
          <p:grpSp>
            <p:nvGrpSpPr>
              <p:cNvPr id="274" name="Group 194"/>
              <p:cNvGrpSpPr/>
              <p:nvPr/>
            </p:nvGrpSpPr>
            <p:grpSpPr>
              <a:xfrm>
                <a:off x="1211263" y="3433904"/>
                <a:ext cx="357187" cy="385428"/>
                <a:chOff x="1508125" y="3433904"/>
                <a:chExt cx="357187" cy="385428"/>
              </a:xfrm>
            </p:grpSpPr>
            <p:sp>
              <p:nvSpPr>
                <p:cNvPr id="252" name="Freeform 362"/>
                <p:cNvSpPr/>
                <p:nvPr/>
              </p:nvSpPr>
              <p:spPr bwMode="ltGray">
                <a:xfrm>
                  <a:off x="1608137" y="3571682"/>
                  <a:ext cx="257175" cy="247650"/>
                </a:xfrm>
                <a:custGeom>
                  <a:avLst/>
                  <a:gdLst>
                    <a:gd name="connsiteX0" fmla="*/ 0 w 257175"/>
                    <a:gd name="connsiteY0" fmla="*/ 174625 h 247650"/>
                    <a:gd name="connsiteX1" fmla="*/ 0 w 257175"/>
                    <a:gd name="connsiteY1" fmla="*/ 66675 h 247650"/>
                    <a:gd name="connsiteX2" fmla="*/ 73025 w 257175"/>
                    <a:gd name="connsiteY2" fmla="*/ 0 h 247650"/>
                    <a:gd name="connsiteX3" fmla="*/ 187325 w 257175"/>
                    <a:gd name="connsiteY3" fmla="*/ 25400 h 247650"/>
                    <a:gd name="connsiteX4" fmla="*/ 257175 w 257175"/>
                    <a:gd name="connsiteY4" fmla="*/ 95250 h 247650"/>
                    <a:gd name="connsiteX5" fmla="*/ 257175 w 257175"/>
                    <a:gd name="connsiteY5" fmla="*/ 196850 h 247650"/>
                    <a:gd name="connsiteX6" fmla="*/ 101600 w 257175"/>
                    <a:gd name="connsiteY6" fmla="*/ 247650 h 247650"/>
                    <a:gd name="connsiteX7" fmla="*/ 0 w 257175"/>
                    <a:gd name="connsiteY7" fmla="*/ 174625 h 2476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57175" h="247650">
                      <a:moveTo>
                        <a:pt x="0" y="174625"/>
                      </a:moveTo>
                      <a:lnTo>
                        <a:pt x="0" y="66675"/>
                      </a:lnTo>
                      <a:lnTo>
                        <a:pt x="73025" y="0"/>
                      </a:lnTo>
                      <a:lnTo>
                        <a:pt x="187325" y="25400"/>
                      </a:lnTo>
                      <a:lnTo>
                        <a:pt x="257175" y="95250"/>
                      </a:lnTo>
                      <a:lnTo>
                        <a:pt x="257175" y="196850"/>
                      </a:lnTo>
                      <a:lnTo>
                        <a:pt x="101600" y="247650"/>
                      </a:lnTo>
                      <a:lnTo>
                        <a:pt x="0" y="174625"/>
                      </a:lnTo>
                      <a:close/>
                    </a:path>
                  </a:pathLst>
                </a:cu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53" name="Freeform 363"/>
                <p:cNvSpPr/>
                <p:nvPr/>
              </p:nvSpPr>
              <p:spPr bwMode="ltGray">
                <a:xfrm>
                  <a:off x="1603375" y="3556000"/>
                  <a:ext cx="184150" cy="104775"/>
                </a:xfrm>
                <a:custGeom>
                  <a:avLst/>
                  <a:gdLst>
                    <a:gd name="connsiteX0" fmla="*/ 0 w 184150"/>
                    <a:gd name="connsiteY0" fmla="*/ 63500 h 104775"/>
                    <a:gd name="connsiteX1" fmla="*/ 76200 w 184150"/>
                    <a:gd name="connsiteY1" fmla="*/ 0 h 104775"/>
                    <a:gd name="connsiteX2" fmla="*/ 184150 w 184150"/>
                    <a:gd name="connsiteY2" fmla="*/ 19050 h 104775"/>
                    <a:gd name="connsiteX3" fmla="*/ 95250 w 184150"/>
                    <a:gd name="connsiteY3" fmla="*/ 104775 h 104775"/>
                    <a:gd name="connsiteX4" fmla="*/ 0 w 184150"/>
                    <a:gd name="connsiteY4" fmla="*/ 63500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84150" h="104775">
                      <a:moveTo>
                        <a:pt x="0" y="63500"/>
                      </a:moveTo>
                      <a:lnTo>
                        <a:pt x="76200" y="0"/>
                      </a:lnTo>
                      <a:lnTo>
                        <a:pt x="184150" y="19050"/>
                      </a:lnTo>
                      <a:lnTo>
                        <a:pt x="95250" y="104775"/>
                      </a:lnTo>
                      <a:lnTo>
                        <a:pt x="0" y="63500"/>
                      </a:lnTo>
                      <a:close/>
                    </a:path>
                  </a:pathLst>
                </a:custGeom>
                <a:solidFill>
                  <a:srgbClr val="FFB6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cxnSp>
              <p:nvCxnSpPr>
                <p:cNvPr id="254" name="Straight Connector 364"/>
                <p:cNvCxnSpPr/>
                <p:nvPr/>
              </p:nvCxnSpPr>
              <p:spPr>
                <a:xfrm rot="10800000" flipV="1">
                  <a:off x="1709936" y="3625029"/>
                  <a:ext cx="77589" cy="66355"/>
                </a:xfrm>
                <a:prstGeom prst="line">
                  <a:avLst/>
                </a:prstGeom>
                <a:ln w="127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5" name="Straight Connector 365"/>
                <p:cNvCxnSpPr/>
                <p:nvPr/>
              </p:nvCxnSpPr>
              <p:spPr>
                <a:xfrm rot="5400000">
                  <a:off x="1644964" y="3754360"/>
                  <a:ext cx="129943" cy="0"/>
                </a:xfrm>
                <a:prstGeom prst="line">
                  <a:avLst/>
                </a:prstGeom>
                <a:ln w="12700">
                  <a:solidFill>
                    <a:schemeClr val="bg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6" name="Freeform 366"/>
                <p:cNvSpPr/>
                <p:nvPr/>
              </p:nvSpPr>
              <p:spPr bwMode="ltGray">
                <a:xfrm rot="-180000">
                  <a:off x="1755775" y="3705225"/>
                  <a:ext cx="66675" cy="104775"/>
                </a:xfrm>
                <a:custGeom>
                  <a:avLst/>
                  <a:gdLst>
                    <a:gd name="connsiteX0" fmla="*/ 0 w 66675"/>
                    <a:gd name="connsiteY0" fmla="*/ 104775 h 104775"/>
                    <a:gd name="connsiteX1" fmla="*/ 0 w 66675"/>
                    <a:gd name="connsiteY1" fmla="*/ 104775 h 104775"/>
                    <a:gd name="connsiteX2" fmla="*/ 0 w 66675"/>
                    <a:gd name="connsiteY2" fmla="*/ 12700 h 104775"/>
                    <a:gd name="connsiteX3" fmla="*/ 66675 w 66675"/>
                    <a:gd name="connsiteY3" fmla="*/ 0 h 104775"/>
                    <a:gd name="connsiteX4" fmla="*/ 66675 w 66675"/>
                    <a:gd name="connsiteY4" fmla="*/ 85725 h 104775"/>
                    <a:gd name="connsiteX5" fmla="*/ 0 w 66675"/>
                    <a:gd name="connsiteY5" fmla="*/ 104775 h 1047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66675" h="104775">
                      <a:moveTo>
                        <a:pt x="0" y="104775"/>
                      </a:moveTo>
                      <a:lnTo>
                        <a:pt x="0" y="104775"/>
                      </a:lnTo>
                      <a:lnTo>
                        <a:pt x="0" y="12700"/>
                      </a:lnTo>
                      <a:lnTo>
                        <a:pt x="66675" y="0"/>
                      </a:lnTo>
                      <a:lnTo>
                        <a:pt x="66675" y="85725"/>
                      </a:lnTo>
                      <a:lnTo>
                        <a:pt x="0" y="104775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57" name="Sun 367"/>
                <p:cNvSpPr/>
                <p:nvPr/>
              </p:nvSpPr>
              <p:spPr bwMode="ltGray">
                <a:xfrm>
                  <a:off x="1508125" y="3433904"/>
                  <a:ext cx="124858" cy="126167"/>
                </a:xfrm>
                <a:prstGeom prst="sun">
                  <a:avLst/>
                </a:prstGeom>
                <a:solidFill>
                  <a:srgbClr val="FFB600"/>
                </a:solidFill>
                <a:ln w="3175">
                  <a:solidFill>
                    <a:srgbClr val="EB8C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</p:grpSp>
          <p:sp>
            <p:nvSpPr>
              <p:cNvPr id="251" name="TextBox 361"/>
              <p:cNvSpPr txBox="1"/>
              <p:nvPr/>
            </p:nvSpPr>
            <p:spPr>
              <a:xfrm>
                <a:off x="1193800" y="3835764"/>
                <a:ext cx="516813" cy="10123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indent="-274320">
                  <a:spcAft>
                    <a:spcPts val="900"/>
                  </a:spcAft>
                </a:pPr>
                <a:r>
                  <a:rPr lang="de-AT" sz="700" dirty="0" err="1" smtClean="0">
                    <a:solidFill>
                      <a:srgbClr val="DC6900"/>
                    </a:solidFill>
                    <a:latin typeface="Georgia" pitchFamily="18" charset="0"/>
                  </a:rPr>
                  <a:t>Prosumer</a:t>
                </a:r>
                <a:endParaRPr lang="de-AT" sz="700" dirty="0" smtClean="0">
                  <a:solidFill>
                    <a:srgbClr val="DC6900"/>
                  </a:solidFill>
                  <a:latin typeface="Georgia" pitchFamily="18" charset="0"/>
                </a:endParaRPr>
              </a:p>
            </p:txBody>
          </p:sp>
        </p:grpSp>
        <p:cxnSp>
          <p:nvCxnSpPr>
            <p:cNvPr id="157" name="Straight Connector 375"/>
            <p:cNvCxnSpPr/>
            <p:nvPr/>
          </p:nvCxnSpPr>
          <p:spPr>
            <a:xfrm>
              <a:off x="6292853" y="3665538"/>
              <a:ext cx="89612" cy="0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75" name="Group 381"/>
            <p:cNvGrpSpPr/>
            <p:nvPr/>
          </p:nvGrpSpPr>
          <p:grpSpPr>
            <a:xfrm>
              <a:off x="6166405" y="3524256"/>
              <a:ext cx="405606" cy="141282"/>
              <a:chOff x="8697912" y="6503994"/>
              <a:chExt cx="405606" cy="141282"/>
            </a:xfrm>
          </p:grpSpPr>
          <p:grpSp>
            <p:nvGrpSpPr>
              <p:cNvPr id="278" name="Group 377"/>
              <p:cNvGrpSpPr/>
              <p:nvPr/>
            </p:nvGrpSpPr>
            <p:grpSpPr>
              <a:xfrm>
                <a:off x="8697912" y="6503994"/>
                <a:ext cx="405606" cy="141282"/>
                <a:chOff x="6147593" y="3579019"/>
                <a:chExt cx="405606" cy="141282"/>
              </a:xfrm>
            </p:grpSpPr>
            <p:sp>
              <p:nvSpPr>
                <p:cNvPr id="244" name="Freeform 368"/>
                <p:cNvSpPr/>
                <p:nvPr/>
              </p:nvSpPr>
              <p:spPr bwMode="ltGray">
                <a:xfrm>
                  <a:off x="6147593" y="3579019"/>
                  <a:ext cx="405606" cy="116681"/>
                </a:xfrm>
                <a:custGeom>
                  <a:avLst/>
                  <a:gdLst>
                    <a:gd name="connsiteX0" fmla="*/ 0 w 381000"/>
                    <a:gd name="connsiteY0" fmla="*/ 116681 h 116681"/>
                    <a:gd name="connsiteX1" fmla="*/ 376238 w 381000"/>
                    <a:gd name="connsiteY1" fmla="*/ 116681 h 116681"/>
                    <a:gd name="connsiteX2" fmla="*/ 381000 w 381000"/>
                    <a:gd name="connsiteY2" fmla="*/ 95250 h 116681"/>
                    <a:gd name="connsiteX3" fmla="*/ 376238 w 381000"/>
                    <a:gd name="connsiteY3" fmla="*/ 76200 h 116681"/>
                    <a:gd name="connsiteX4" fmla="*/ 357188 w 381000"/>
                    <a:gd name="connsiteY4" fmla="*/ 64293 h 116681"/>
                    <a:gd name="connsiteX5" fmla="*/ 300038 w 381000"/>
                    <a:gd name="connsiteY5" fmla="*/ 42862 h 116681"/>
                    <a:gd name="connsiteX6" fmla="*/ 288132 w 381000"/>
                    <a:gd name="connsiteY6" fmla="*/ 42862 h 116681"/>
                    <a:gd name="connsiteX7" fmla="*/ 257175 w 381000"/>
                    <a:gd name="connsiteY7" fmla="*/ 23812 h 116681"/>
                    <a:gd name="connsiteX8" fmla="*/ 223838 w 381000"/>
                    <a:gd name="connsiteY8" fmla="*/ 9525 h 116681"/>
                    <a:gd name="connsiteX9" fmla="*/ 169069 w 381000"/>
                    <a:gd name="connsiteY9" fmla="*/ 0 h 116681"/>
                    <a:gd name="connsiteX10" fmla="*/ 73819 w 381000"/>
                    <a:gd name="connsiteY10" fmla="*/ 2381 h 116681"/>
                    <a:gd name="connsiteX11" fmla="*/ 42863 w 381000"/>
                    <a:gd name="connsiteY11" fmla="*/ 19050 h 116681"/>
                    <a:gd name="connsiteX12" fmla="*/ 9525 w 381000"/>
                    <a:gd name="connsiteY12" fmla="*/ 47625 h 116681"/>
                    <a:gd name="connsiteX13" fmla="*/ 0 w 381000"/>
                    <a:gd name="connsiteY13" fmla="*/ 116681 h 1166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381000" h="116681">
                      <a:moveTo>
                        <a:pt x="0" y="116681"/>
                      </a:moveTo>
                      <a:lnTo>
                        <a:pt x="376238" y="116681"/>
                      </a:lnTo>
                      <a:lnTo>
                        <a:pt x="381000" y="95250"/>
                      </a:lnTo>
                      <a:lnTo>
                        <a:pt x="376238" y="76200"/>
                      </a:lnTo>
                      <a:lnTo>
                        <a:pt x="357188" y="64293"/>
                      </a:lnTo>
                      <a:lnTo>
                        <a:pt x="300038" y="42862"/>
                      </a:lnTo>
                      <a:lnTo>
                        <a:pt x="288132" y="42862"/>
                      </a:lnTo>
                      <a:lnTo>
                        <a:pt x="257175" y="23812"/>
                      </a:lnTo>
                      <a:lnTo>
                        <a:pt x="223838" y="9525"/>
                      </a:lnTo>
                      <a:lnTo>
                        <a:pt x="169069" y="0"/>
                      </a:lnTo>
                      <a:lnTo>
                        <a:pt x="73819" y="2381"/>
                      </a:lnTo>
                      <a:lnTo>
                        <a:pt x="42863" y="19050"/>
                      </a:lnTo>
                      <a:lnTo>
                        <a:pt x="9525" y="47625"/>
                      </a:lnTo>
                      <a:lnTo>
                        <a:pt x="0" y="116681"/>
                      </a:lnTo>
                      <a:close/>
                    </a:path>
                  </a:pathLst>
                </a:cu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45" name="Oval 369"/>
                <p:cNvSpPr/>
                <p:nvPr/>
              </p:nvSpPr>
              <p:spPr bwMode="ltGray">
                <a:xfrm>
                  <a:off x="6181727" y="3659976"/>
                  <a:ext cx="60325" cy="60325"/>
                </a:xfrm>
                <a:prstGeom prst="ellipse">
                  <a:avLst/>
                </a:pr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46" name="Oval 370"/>
                <p:cNvSpPr/>
                <p:nvPr/>
              </p:nvSpPr>
              <p:spPr bwMode="ltGray">
                <a:xfrm>
                  <a:off x="6430170" y="3658395"/>
                  <a:ext cx="60325" cy="60325"/>
                </a:xfrm>
                <a:prstGeom prst="ellipse">
                  <a:avLst/>
                </a:pr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47" name="Freeform 371"/>
                <p:cNvSpPr/>
                <p:nvPr/>
              </p:nvSpPr>
              <p:spPr bwMode="ltGray">
                <a:xfrm>
                  <a:off x="6203158" y="3590925"/>
                  <a:ext cx="83343" cy="33337"/>
                </a:xfrm>
                <a:custGeom>
                  <a:avLst/>
                  <a:gdLst>
                    <a:gd name="connsiteX0" fmla="*/ 0 w 83343"/>
                    <a:gd name="connsiteY0" fmla="*/ 33337 h 33337"/>
                    <a:gd name="connsiteX1" fmla="*/ 80962 w 83343"/>
                    <a:gd name="connsiteY1" fmla="*/ 30956 h 33337"/>
                    <a:gd name="connsiteX2" fmla="*/ 83343 w 83343"/>
                    <a:gd name="connsiteY2" fmla="*/ 0 h 33337"/>
                    <a:gd name="connsiteX3" fmla="*/ 40481 w 83343"/>
                    <a:gd name="connsiteY3" fmla="*/ 2381 h 33337"/>
                    <a:gd name="connsiteX4" fmla="*/ 0 w 83343"/>
                    <a:gd name="connsiteY4" fmla="*/ 33337 h 33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3343" h="33337">
                      <a:moveTo>
                        <a:pt x="0" y="33337"/>
                      </a:moveTo>
                      <a:lnTo>
                        <a:pt x="80962" y="30956"/>
                      </a:lnTo>
                      <a:lnTo>
                        <a:pt x="83343" y="0"/>
                      </a:lnTo>
                      <a:lnTo>
                        <a:pt x="40481" y="2381"/>
                      </a:lnTo>
                      <a:lnTo>
                        <a:pt x="0" y="33337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48" name="Freeform 372"/>
                <p:cNvSpPr/>
                <p:nvPr/>
              </p:nvSpPr>
              <p:spPr bwMode="ltGray">
                <a:xfrm flipH="1">
                  <a:off x="6302376" y="3590127"/>
                  <a:ext cx="108000" cy="33337"/>
                </a:xfrm>
                <a:custGeom>
                  <a:avLst/>
                  <a:gdLst>
                    <a:gd name="connsiteX0" fmla="*/ 0 w 83343"/>
                    <a:gd name="connsiteY0" fmla="*/ 33337 h 33337"/>
                    <a:gd name="connsiteX1" fmla="*/ 80962 w 83343"/>
                    <a:gd name="connsiteY1" fmla="*/ 30956 h 33337"/>
                    <a:gd name="connsiteX2" fmla="*/ 83343 w 83343"/>
                    <a:gd name="connsiteY2" fmla="*/ 0 h 33337"/>
                    <a:gd name="connsiteX3" fmla="*/ 40481 w 83343"/>
                    <a:gd name="connsiteY3" fmla="*/ 2381 h 33337"/>
                    <a:gd name="connsiteX4" fmla="*/ 0 w 83343"/>
                    <a:gd name="connsiteY4" fmla="*/ 33337 h 33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3343" h="33337">
                      <a:moveTo>
                        <a:pt x="0" y="33337"/>
                      </a:moveTo>
                      <a:lnTo>
                        <a:pt x="80962" y="30956"/>
                      </a:lnTo>
                      <a:lnTo>
                        <a:pt x="83343" y="0"/>
                      </a:lnTo>
                      <a:lnTo>
                        <a:pt x="40481" y="2381"/>
                      </a:lnTo>
                      <a:lnTo>
                        <a:pt x="0" y="33337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49" name="TextBox 376"/>
                <p:cNvSpPr txBox="1"/>
                <p:nvPr/>
              </p:nvSpPr>
              <p:spPr>
                <a:xfrm>
                  <a:off x="6268243" y="3631481"/>
                  <a:ext cx="121365" cy="4571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noAutofit/>
                </a:bodyPr>
                <a:lstStyle/>
                <a:p>
                  <a:pPr indent="-274320">
                    <a:spcAft>
                      <a:spcPts val="900"/>
                    </a:spcAft>
                  </a:pPr>
                  <a:r>
                    <a:rPr lang="de-AT" sz="300" b="1" smtClean="0">
                      <a:solidFill>
                        <a:srgbClr val="DC6900"/>
                      </a:solidFill>
                      <a:latin typeface="Georgia" pitchFamily="18" charset="0"/>
                    </a:rPr>
                    <a:t>-      +</a:t>
                  </a:r>
                  <a:endParaRPr lang="de-AT" sz="300" b="1" dirty="0" err="1" smtClean="0">
                    <a:solidFill>
                      <a:srgbClr val="DC6900"/>
                    </a:solidFill>
                    <a:latin typeface="Georgia" pitchFamily="18" charset="0"/>
                  </a:endParaRPr>
                </a:p>
              </p:txBody>
            </p:sp>
          </p:grpSp>
          <p:sp>
            <p:nvSpPr>
              <p:cNvPr id="241" name="Rectangle 373"/>
              <p:cNvSpPr/>
              <p:nvPr/>
            </p:nvSpPr>
            <p:spPr bwMode="ltGray">
              <a:xfrm>
                <a:off x="8837320" y="6564818"/>
                <a:ext cx="114458" cy="3600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cxnSp>
            <p:nvCxnSpPr>
              <p:cNvPr id="242" name="Straight Connector 379"/>
              <p:cNvCxnSpPr/>
              <p:nvPr/>
            </p:nvCxnSpPr>
            <p:spPr>
              <a:xfrm rot="10800000" flipH="1">
                <a:off x="8846844" y="6585199"/>
                <a:ext cx="114458" cy="0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3" name="TextBox 380"/>
              <p:cNvSpPr txBox="1"/>
              <p:nvPr/>
            </p:nvSpPr>
            <p:spPr>
              <a:xfrm>
                <a:off x="8844753" y="6548151"/>
                <a:ext cx="142740" cy="457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indent="-274320">
                  <a:spcAft>
                    <a:spcPts val="900"/>
                  </a:spcAft>
                </a:pPr>
                <a:r>
                  <a:rPr lang="de-AT" sz="400" b="1" smtClean="0">
                    <a:solidFill>
                      <a:srgbClr val="DC6900"/>
                    </a:solidFill>
                    <a:latin typeface="Georgia" pitchFamily="18" charset="0"/>
                  </a:rPr>
                  <a:t>-    +</a:t>
                </a:r>
                <a:endParaRPr lang="de-AT" sz="400" b="1" dirty="0" err="1" smtClean="0">
                  <a:solidFill>
                    <a:srgbClr val="DC6900"/>
                  </a:solidFill>
                  <a:latin typeface="Georgia" pitchFamily="18" charset="0"/>
                </a:endParaRPr>
              </a:p>
            </p:txBody>
          </p:sp>
        </p:grpSp>
        <p:grpSp>
          <p:nvGrpSpPr>
            <p:cNvPr id="290" name="Group 382"/>
            <p:cNvGrpSpPr/>
            <p:nvPr/>
          </p:nvGrpSpPr>
          <p:grpSpPr>
            <a:xfrm>
              <a:off x="7242969" y="4554543"/>
              <a:ext cx="405606" cy="141282"/>
              <a:chOff x="8697912" y="6503994"/>
              <a:chExt cx="405606" cy="141282"/>
            </a:xfrm>
          </p:grpSpPr>
          <p:grpSp>
            <p:nvGrpSpPr>
              <p:cNvPr id="298" name="Group 377"/>
              <p:cNvGrpSpPr/>
              <p:nvPr/>
            </p:nvGrpSpPr>
            <p:grpSpPr>
              <a:xfrm>
                <a:off x="8697912" y="6503994"/>
                <a:ext cx="405606" cy="141282"/>
                <a:chOff x="6147593" y="3579019"/>
                <a:chExt cx="405606" cy="141282"/>
              </a:xfrm>
            </p:grpSpPr>
            <p:sp>
              <p:nvSpPr>
                <p:cNvPr id="234" name="Freeform 387"/>
                <p:cNvSpPr/>
                <p:nvPr/>
              </p:nvSpPr>
              <p:spPr bwMode="ltGray">
                <a:xfrm>
                  <a:off x="6147593" y="3579019"/>
                  <a:ext cx="405606" cy="116681"/>
                </a:xfrm>
                <a:custGeom>
                  <a:avLst/>
                  <a:gdLst>
                    <a:gd name="connsiteX0" fmla="*/ 0 w 381000"/>
                    <a:gd name="connsiteY0" fmla="*/ 116681 h 116681"/>
                    <a:gd name="connsiteX1" fmla="*/ 376238 w 381000"/>
                    <a:gd name="connsiteY1" fmla="*/ 116681 h 116681"/>
                    <a:gd name="connsiteX2" fmla="*/ 381000 w 381000"/>
                    <a:gd name="connsiteY2" fmla="*/ 95250 h 116681"/>
                    <a:gd name="connsiteX3" fmla="*/ 376238 w 381000"/>
                    <a:gd name="connsiteY3" fmla="*/ 76200 h 116681"/>
                    <a:gd name="connsiteX4" fmla="*/ 357188 w 381000"/>
                    <a:gd name="connsiteY4" fmla="*/ 64293 h 116681"/>
                    <a:gd name="connsiteX5" fmla="*/ 300038 w 381000"/>
                    <a:gd name="connsiteY5" fmla="*/ 42862 h 116681"/>
                    <a:gd name="connsiteX6" fmla="*/ 288132 w 381000"/>
                    <a:gd name="connsiteY6" fmla="*/ 42862 h 116681"/>
                    <a:gd name="connsiteX7" fmla="*/ 257175 w 381000"/>
                    <a:gd name="connsiteY7" fmla="*/ 23812 h 116681"/>
                    <a:gd name="connsiteX8" fmla="*/ 223838 w 381000"/>
                    <a:gd name="connsiteY8" fmla="*/ 9525 h 116681"/>
                    <a:gd name="connsiteX9" fmla="*/ 169069 w 381000"/>
                    <a:gd name="connsiteY9" fmla="*/ 0 h 116681"/>
                    <a:gd name="connsiteX10" fmla="*/ 73819 w 381000"/>
                    <a:gd name="connsiteY10" fmla="*/ 2381 h 116681"/>
                    <a:gd name="connsiteX11" fmla="*/ 42863 w 381000"/>
                    <a:gd name="connsiteY11" fmla="*/ 19050 h 116681"/>
                    <a:gd name="connsiteX12" fmla="*/ 9525 w 381000"/>
                    <a:gd name="connsiteY12" fmla="*/ 47625 h 116681"/>
                    <a:gd name="connsiteX13" fmla="*/ 0 w 381000"/>
                    <a:gd name="connsiteY13" fmla="*/ 116681 h 1166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381000" h="116681">
                      <a:moveTo>
                        <a:pt x="0" y="116681"/>
                      </a:moveTo>
                      <a:lnTo>
                        <a:pt x="376238" y="116681"/>
                      </a:lnTo>
                      <a:lnTo>
                        <a:pt x="381000" y="95250"/>
                      </a:lnTo>
                      <a:lnTo>
                        <a:pt x="376238" y="76200"/>
                      </a:lnTo>
                      <a:lnTo>
                        <a:pt x="357188" y="64293"/>
                      </a:lnTo>
                      <a:lnTo>
                        <a:pt x="300038" y="42862"/>
                      </a:lnTo>
                      <a:lnTo>
                        <a:pt x="288132" y="42862"/>
                      </a:lnTo>
                      <a:lnTo>
                        <a:pt x="257175" y="23812"/>
                      </a:lnTo>
                      <a:lnTo>
                        <a:pt x="223838" y="9525"/>
                      </a:lnTo>
                      <a:lnTo>
                        <a:pt x="169069" y="0"/>
                      </a:lnTo>
                      <a:lnTo>
                        <a:pt x="73819" y="2381"/>
                      </a:lnTo>
                      <a:lnTo>
                        <a:pt x="42863" y="19050"/>
                      </a:lnTo>
                      <a:lnTo>
                        <a:pt x="9525" y="47625"/>
                      </a:lnTo>
                      <a:lnTo>
                        <a:pt x="0" y="116681"/>
                      </a:lnTo>
                      <a:close/>
                    </a:path>
                  </a:pathLst>
                </a:cu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35" name="Oval 388"/>
                <p:cNvSpPr/>
                <p:nvPr/>
              </p:nvSpPr>
              <p:spPr bwMode="ltGray">
                <a:xfrm>
                  <a:off x="6181727" y="3659976"/>
                  <a:ext cx="60325" cy="60325"/>
                </a:xfrm>
                <a:prstGeom prst="ellipse">
                  <a:avLst/>
                </a:pr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36" name="Oval 389"/>
                <p:cNvSpPr/>
                <p:nvPr/>
              </p:nvSpPr>
              <p:spPr bwMode="ltGray">
                <a:xfrm>
                  <a:off x="6430170" y="3658395"/>
                  <a:ext cx="60325" cy="60325"/>
                </a:xfrm>
                <a:prstGeom prst="ellipse">
                  <a:avLst/>
                </a:prstGeom>
                <a:solidFill>
                  <a:srgbClr val="DC6900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37" name="Freeform 390"/>
                <p:cNvSpPr/>
                <p:nvPr/>
              </p:nvSpPr>
              <p:spPr bwMode="ltGray">
                <a:xfrm>
                  <a:off x="6203158" y="3590925"/>
                  <a:ext cx="83343" cy="33337"/>
                </a:xfrm>
                <a:custGeom>
                  <a:avLst/>
                  <a:gdLst>
                    <a:gd name="connsiteX0" fmla="*/ 0 w 83343"/>
                    <a:gd name="connsiteY0" fmla="*/ 33337 h 33337"/>
                    <a:gd name="connsiteX1" fmla="*/ 80962 w 83343"/>
                    <a:gd name="connsiteY1" fmla="*/ 30956 h 33337"/>
                    <a:gd name="connsiteX2" fmla="*/ 83343 w 83343"/>
                    <a:gd name="connsiteY2" fmla="*/ 0 h 33337"/>
                    <a:gd name="connsiteX3" fmla="*/ 40481 w 83343"/>
                    <a:gd name="connsiteY3" fmla="*/ 2381 h 33337"/>
                    <a:gd name="connsiteX4" fmla="*/ 0 w 83343"/>
                    <a:gd name="connsiteY4" fmla="*/ 33337 h 33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3343" h="33337">
                      <a:moveTo>
                        <a:pt x="0" y="33337"/>
                      </a:moveTo>
                      <a:lnTo>
                        <a:pt x="80962" y="30956"/>
                      </a:lnTo>
                      <a:lnTo>
                        <a:pt x="83343" y="0"/>
                      </a:lnTo>
                      <a:lnTo>
                        <a:pt x="40481" y="2381"/>
                      </a:lnTo>
                      <a:lnTo>
                        <a:pt x="0" y="33337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38" name="Freeform 391"/>
                <p:cNvSpPr/>
                <p:nvPr/>
              </p:nvSpPr>
              <p:spPr bwMode="ltGray">
                <a:xfrm flipH="1">
                  <a:off x="6302376" y="3590127"/>
                  <a:ext cx="108000" cy="33337"/>
                </a:xfrm>
                <a:custGeom>
                  <a:avLst/>
                  <a:gdLst>
                    <a:gd name="connsiteX0" fmla="*/ 0 w 83343"/>
                    <a:gd name="connsiteY0" fmla="*/ 33337 h 33337"/>
                    <a:gd name="connsiteX1" fmla="*/ 80962 w 83343"/>
                    <a:gd name="connsiteY1" fmla="*/ 30956 h 33337"/>
                    <a:gd name="connsiteX2" fmla="*/ 83343 w 83343"/>
                    <a:gd name="connsiteY2" fmla="*/ 0 h 33337"/>
                    <a:gd name="connsiteX3" fmla="*/ 40481 w 83343"/>
                    <a:gd name="connsiteY3" fmla="*/ 2381 h 33337"/>
                    <a:gd name="connsiteX4" fmla="*/ 0 w 83343"/>
                    <a:gd name="connsiteY4" fmla="*/ 33337 h 333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3343" h="33337">
                      <a:moveTo>
                        <a:pt x="0" y="33337"/>
                      </a:moveTo>
                      <a:lnTo>
                        <a:pt x="80962" y="30956"/>
                      </a:lnTo>
                      <a:lnTo>
                        <a:pt x="83343" y="0"/>
                      </a:lnTo>
                      <a:lnTo>
                        <a:pt x="40481" y="2381"/>
                      </a:lnTo>
                      <a:lnTo>
                        <a:pt x="0" y="33337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3175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de-AT" dirty="0" err="1" smtClean="0">
                    <a:solidFill>
                      <a:schemeClr val="bg1"/>
                    </a:solidFill>
                    <a:latin typeface="Georgia" pitchFamily="18" charset="0"/>
                  </a:endParaRPr>
                </a:p>
              </p:txBody>
            </p:sp>
            <p:sp>
              <p:nvSpPr>
                <p:cNvPr id="239" name="TextBox 392"/>
                <p:cNvSpPr txBox="1"/>
                <p:nvPr/>
              </p:nvSpPr>
              <p:spPr>
                <a:xfrm>
                  <a:off x="6268243" y="3631481"/>
                  <a:ext cx="121365" cy="4571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noAutofit/>
                </a:bodyPr>
                <a:lstStyle/>
                <a:p>
                  <a:pPr indent="-274320">
                    <a:spcAft>
                      <a:spcPts val="900"/>
                    </a:spcAft>
                  </a:pPr>
                  <a:r>
                    <a:rPr lang="de-AT" sz="300" b="1" smtClean="0">
                      <a:solidFill>
                        <a:srgbClr val="DC6900"/>
                      </a:solidFill>
                      <a:latin typeface="Georgia" pitchFamily="18" charset="0"/>
                    </a:rPr>
                    <a:t>-      +</a:t>
                  </a:r>
                  <a:endParaRPr lang="de-AT" sz="300" b="1" dirty="0" err="1" smtClean="0">
                    <a:solidFill>
                      <a:srgbClr val="DC6900"/>
                    </a:solidFill>
                    <a:latin typeface="Georgia" pitchFamily="18" charset="0"/>
                  </a:endParaRPr>
                </a:p>
              </p:txBody>
            </p:sp>
          </p:grpSp>
          <p:sp>
            <p:nvSpPr>
              <p:cNvPr id="231" name="Rectangle 384"/>
              <p:cNvSpPr/>
              <p:nvPr/>
            </p:nvSpPr>
            <p:spPr bwMode="ltGray">
              <a:xfrm>
                <a:off x="8837320" y="6564818"/>
                <a:ext cx="114458" cy="3600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cxnSp>
            <p:nvCxnSpPr>
              <p:cNvPr id="232" name="Straight Connector 385"/>
              <p:cNvCxnSpPr/>
              <p:nvPr/>
            </p:nvCxnSpPr>
            <p:spPr>
              <a:xfrm rot="10800000" flipH="1">
                <a:off x="8846844" y="6585199"/>
                <a:ext cx="114458" cy="0"/>
              </a:xfrm>
              <a:prstGeom prst="line">
                <a:avLst/>
              </a:prstGeom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3" name="TextBox 386"/>
              <p:cNvSpPr txBox="1"/>
              <p:nvPr/>
            </p:nvSpPr>
            <p:spPr>
              <a:xfrm>
                <a:off x="8844753" y="6548151"/>
                <a:ext cx="142740" cy="457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 indent="-274320">
                  <a:spcAft>
                    <a:spcPts val="900"/>
                  </a:spcAft>
                </a:pPr>
                <a:r>
                  <a:rPr lang="de-AT" sz="400" b="1" smtClean="0">
                    <a:solidFill>
                      <a:srgbClr val="DC6900"/>
                    </a:solidFill>
                    <a:latin typeface="Georgia" pitchFamily="18" charset="0"/>
                  </a:rPr>
                  <a:t>-    +</a:t>
                </a:r>
                <a:endParaRPr lang="de-AT" sz="400" b="1" dirty="0" err="1" smtClean="0">
                  <a:solidFill>
                    <a:srgbClr val="DC6900"/>
                  </a:solidFill>
                  <a:latin typeface="Georgia" pitchFamily="18" charset="0"/>
                </a:endParaRPr>
              </a:p>
            </p:txBody>
          </p:sp>
        </p:grpSp>
        <p:grpSp>
          <p:nvGrpSpPr>
            <p:cNvPr id="312" name="Group 403"/>
            <p:cNvGrpSpPr/>
            <p:nvPr/>
          </p:nvGrpSpPr>
          <p:grpSpPr>
            <a:xfrm>
              <a:off x="6759575" y="2847746"/>
              <a:ext cx="123029" cy="168681"/>
              <a:chOff x="6670366" y="3055365"/>
              <a:chExt cx="108000" cy="148075"/>
            </a:xfrm>
          </p:grpSpPr>
          <p:sp>
            <p:nvSpPr>
              <p:cNvPr id="221" name="Rectangle 393"/>
              <p:cNvSpPr/>
              <p:nvPr/>
            </p:nvSpPr>
            <p:spPr bwMode="ltGray">
              <a:xfrm>
                <a:off x="6683375" y="3067050"/>
                <a:ext cx="76200" cy="136390"/>
              </a:xfrm>
              <a:prstGeom prst="rect">
                <a:avLst/>
              </a:prstGeom>
              <a:solidFill>
                <a:srgbClr val="DC6900"/>
              </a:solidFill>
              <a:ln w="31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222" name="Rectangle 394"/>
              <p:cNvSpPr/>
              <p:nvPr/>
            </p:nvSpPr>
            <p:spPr bwMode="ltGray">
              <a:xfrm>
                <a:off x="6670366" y="3055365"/>
                <a:ext cx="108000" cy="18000"/>
              </a:xfrm>
              <a:prstGeom prst="rect">
                <a:avLst/>
              </a:prstGeom>
              <a:solidFill>
                <a:srgbClr val="DC69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223" name="Rectangle 395"/>
              <p:cNvSpPr/>
              <p:nvPr/>
            </p:nvSpPr>
            <p:spPr bwMode="ltGray">
              <a:xfrm>
                <a:off x="6692899" y="3090032"/>
                <a:ext cx="60325" cy="45719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224" name="Rectangle 396"/>
              <p:cNvSpPr/>
              <p:nvPr/>
            </p:nvSpPr>
            <p:spPr bwMode="ltGray">
              <a:xfrm>
                <a:off x="6729414" y="3148328"/>
                <a:ext cx="21600" cy="1080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225" name="Rectangle 397"/>
              <p:cNvSpPr/>
              <p:nvPr/>
            </p:nvSpPr>
            <p:spPr bwMode="ltGray">
              <a:xfrm>
                <a:off x="6695909" y="3148328"/>
                <a:ext cx="21600" cy="1080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cxnSp>
            <p:nvCxnSpPr>
              <p:cNvPr id="226" name="Straight Connector 399"/>
              <p:cNvCxnSpPr/>
              <p:nvPr/>
            </p:nvCxnSpPr>
            <p:spPr>
              <a:xfrm rot="5400000" flipH="1" flipV="1">
                <a:off x="6685223" y="3113622"/>
                <a:ext cx="360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7" name="Straight Connector 400"/>
              <p:cNvCxnSpPr/>
              <p:nvPr/>
            </p:nvCxnSpPr>
            <p:spPr>
              <a:xfrm rot="5400000" flipH="1" flipV="1">
                <a:off x="6713795" y="3114422"/>
                <a:ext cx="360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8" name="Straight Connector 401"/>
              <p:cNvCxnSpPr/>
              <p:nvPr/>
            </p:nvCxnSpPr>
            <p:spPr>
              <a:xfrm rot="5400000" flipH="1" flipV="1">
                <a:off x="6706709" y="3115165"/>
                <a:ext cx="216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9" name="Straight Connector 402"/>
              <p:cNvCxnSpPr/>
              <p:nvPr/>
            </p:nvCxnSpPr>
            <p:spPr>
              <a:xfrm rot="5400000" flipH="1" flipV="1">
                <a:off x="6732900" y="3121337"/>
                <a:ext cx="216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3" name="Group 404"/>
            <p:cNvGrpSpPr/>
            <p:nvPr/>
          </p:nvGrpSpPr>
          <p:grpSpPr>
            <a:xfrm>
              <a:off x="7471035" y="2903565"/>
              <a:ext cx="123029" cy="168681"/>
              <a:chOff x="6670366" y="3055365"/>
              <a:chExt cx="108000" cy="148075"/>
            </a:xfrm>
          </p:grpSpPr>
          <p:sp>
            <p:nvSpPr>
              <p:cNvPr id="212" name="Rectangle 405"/>
              <p:cNvSpPr/>
              <p:nvPr/>
            </p:nvSpPr>
            <p:spPr bwMode="ltGray">
              <a:xfrm>
                <a:off x="6683375" y="3067050"/>
                <a:ext cx="76200" cy="136390"/>
              </a:xfrm>
              <a:prstGeom prst="rect">
                <a:avLst/>
              </a:prstGeom>
              <a:solidFill>
                <a:srgbClr val="DC6900"/>
              </a:solidFill>
              <a:ln w="31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213" name="Rectangle 406"/>
              <p:cNvSpPr/>
              <p:nvPr/>
            </p:nvSpPr>
            <p:spPr bwMode="ltGray">
              <a:xfrm>
                <a:off x="6670366" y="3055365"/>
                <a:ext cx="108000" cy="18000"/>
              </a:xfrm>
              <a:prstGeom prst="rect">
                <a:avLst/>
              </a:prstGeom>
              <a:solidFill>
                <a:srgbClr val="DC69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214" name="Rectangle 407"/>
              <p:cNvSpPr/>
              <p:nvPr/>
            </p:nvSpPr>
            <p:spPr bwMode="ltGray">
              <a:xfrm>
                <a:off x="6692899" y="3090032"/>
                <a:ext cx="60325" cy="45719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215" name="Rectangle 408"/>
              <p:cNvSpPr/>
              <p:nvPr/>
            </p:nvSpPr>
            <p:spPr bwMode="ltGray">
              <a:xfrm>
                <a:off x="6729414" y="3148328"/>
                <a:ext cx="21600" cy="1080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216" name="Rectangle 409"/>
              <p:cNvSpPr/>
              <p:nvPr/>
            </p:nvSpPr>
            <p:spPr bwMode="ltGray">
              <a:xfrm>
                <a:off x="6695909" y="3148328"/>
                <a:ext cx="21600" cy="1080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cxnSp>
            <p:nvCxnSpPr>
              <p:cNvPr id="217" name="Straight Connector 410"/>
              <p:cNvCxnSpPr/>
              <p:nvPr/>
            </p:nvCxnSpPr>
            <p:spPr>
              <a:xfrm rot="5400000" flipH="1" flipV="1">
                <a:off x="6685223" y="3113622"/>
                <a:ext cx="360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Straight Connector 411"/>
              <p:cNvCxnSpPr/>
              <p:nvPr/>
            </p:nvCxnSpPr>
            <p:spPr>
              <a:xfrm rot="5400000" flipH="1" flipV="1">
                <a:off x="6713795" y="3114422"/>
                <a:ext cx="360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Straight Connector 412"/>
              <p:cNvCxnSpPr/>
              <p:nvPr/>
            </p:nvCxnSpPr>
            <p:spPr>
              <a:xfrm rot="5400000" flipH="1" flipV="1">
                <a:off x="6706709" y="3115165"/>
                <a:ext cx="216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Straight Connector 413"/>
              <p:cNvCxnSpPr/>
              <p:nvPr/>
            </p:nvCxnSpPr>
            <p:spPr>
              <a:xfrm rot="5400000" flipH="1" flipV="1">
                <a:off x="6732900" y="3121337"/>
                <a:ext cx="216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4" name="Group 414"/>
            <p:cNvGrpSpPr/>
            <p:nvPr/>
          </p:nvGrpSpPr>
          <p:grpSpPr>
            <a:xfrm>
              <a:off x="6601537" y="3389189"/>
              <a:ext cx="123029" cy="168681"/>
              <a:chOff x="6670366" y="3055365"/>
              <a:chExt cx="108000" cy="148075"/>
            </a:xfrm>
          </p:grpSpPr>
          <p:sp>
            <p:nvSpPr>
              <p:cNvPr id="203" name="Rectangle 415"/>
              <p:cNvSpPr/>
              <p:nvPr/>
            </p:nvSpPr>
            <p:spPr bwMode="ltGray">
              <a:xfrm>
                <a:off x="6683375" y="3067050"/>
                <a:ext cx="76200" cy="136390"/>
              </a:xfrm>
              <a:prstGeom prst="rect">
                <a:avLst/>
              </a:prstGeom>
              <a:solidFill>
                <a:srgbClr val="DC6900"/>
              </a:solidFill>
              <a:ln w="31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204" name="Rectangle 416"/>
              <p:cNvSpPr/>
              <p:nvPr/>
            </p:nvSpPr>
            <p:spPr bwMode="ltGray">
              <a:xfrm>
                <a:off x="6670366" y="3055365"/>
                <a:ext cx="108000" cy="18000"/>
              </a:xfrm>
              <a:prstGeom prst="rect">
                <a:avLst/>
              </a:prstGeom>
              <a:solidFill>
                <a:srgbClr val="DC69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205" name="Rectangle 417"/>
              <p:cNvSpPr/>
              <p:nvPr/>
            </p:nvSpPr>
            <p:spPr bwMode="ltGray">
              <a:xfrm>
                <a:off x="6692899" y="3090032"/>
                <a:ext cx="60325" cy="45719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206" name="Rectangle 418"/>
              <p:cNvSpPr/>
              <p:nvPr/>
            </p:nvSpPr>
            <p:spPr bwMode="ltGray">
              <a:xfrm>
                <a:off x="6729414" y="3148328"/>
                <a:ext cx="21600" cy="1080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207" name="Rectangle 419"/>
              <p:cNvSpPr/>
              <p:nvPr/>
            </p:nvSpPr>
            <p:spPr bwMode="ltGray">
              <a:xfrm>
                <a:off x="6695909" y="3148328"/>
                <a:ext cx="21600" cy="1080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cxnSp>
            <p:nvCxnSpPr>
              <p:cNvPr id="208" name="Straight Connector 420"/>
              <p:cNvCxnSpPr/>
              <p:nvPr/>
            </p:nvCxnSpPr>
            <p:spPr>
              <a:xfrm rot="5400000" flipH="1" flipV="1">
                <a:off x="6685223" y="3113622"/>
                <a:ext cx="360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9" name="Straight Connector 421"/>
              <p:cNvCxnSpPr/>
              <p:nvPr/>
            </p:nvCxnSpPr>
            <p:spPr>
              <a:xfrm rot="5400000" flipH="1" flipV="1">
                <a:off x="6713795" y="3114422"/>
                <a:ext cx="360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Straight Connector 422"/>
              <p:cNvCxnSpPr/>
              <p:nvPr/>
            </p:nvCxnSpPr>
            <p:spPr>
              <a:xfrm rot="5400000" flipH="1" flipV="1">
                <a:off x="6706709" y="3115165"/>
                <a:ext cx="216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Connector 423"/>
              <p:cNvCxnSpPr/>
              <p:nvPr/>
            </p:nvCxnSpPr>
            <p:spPr>
              <a:xfrm rot="5400000" flipH="1" flipV="1">
                <a:off x="6732900" y="3121337"/>
                <a:ext cx="216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6" name="Group 424"/>
            <p:cNvGrpSpPr/>
            <p:nvPr/>
          </p:nvGrpSpPr>
          <p:grpSpPr>
            <a:xfrm>
              <a:off x="6655240" y="4165656"/>
              <a:ext cx="123029" cy="168681"/>
              <a:chOff x="6670366" y="3055365"/>
              <a:chExt cx="108000" cy="148075"/>
            </a:xfrm>
          </p:grpSpPr>
          <p:sp>
            <p:nvSpPr>
              <p:cNvPr id="194" name="Rectangle 425"/>
              <p:cNvSpPr/>
              <p:nvPr/>
            </p:nvSpPr>
            <p:spPr bwMode="ltGray">
              <a:xfrm>
                <a:off x="6683375" y="3067050"/>
                <a:ext cx="76200" cy="136390"/>
              </a:xfrm>
              <a:prstGeom prst="rect">
                <a:avLst/>
              </a:prstGeom>
              <a:solidFill>
                <a:srgbClr val="DC6900"/>
              </a:solidFill>
              <a:ln w="31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95" name="Rectangle 426"/>
              <p:cNvSpPr/>
              <p:nvPr/>
            </p:nvSpPr>
            <p:spPr bwMode="ltGray">
              <a:xfrm>
                <a:off x="6670366" y="3055365"/>
                <a:ext cx="108000" cy="18000"/>
              </a:xfrm>
              <a:prstGeom prst="rect">
                <a:avLst/>
              </a:prstGeom>
              <a:solidFill>
                <a:srgbClr val="DC69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96" name="Rectangle 427"/>
              <p:cNvSpPr/>
              <p:nvPr/>
            </p:nvSpPr>
            <p:spPr bwMode="ltGray">
              <a:xfrm>
                <a:off x="6692899" y="3090032"/>
                <a:ext cx="60325" cy="45719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97" name="Rectangle 428"/>
              <p:cNvSpPr/>
              <p:nvPr/>
            </p:nvSpPr>
            <p:spPr bwMode="ltGray">
              <a:xfrm>
                <a:off x="6729414" y="3148328"/>
                <a:ext cx="21600" cy="1080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98" name="Rectangle 429"/>
              <p:cNvSpPr/>
              <p:nvPr/>
            </p:nvSpPr>
            <p:spPr bwMode="ltGray">
              <a:xfrm>
                <a:off x="6695909" y="3148328"/>
                <a:ext cx="21600" cy="1080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cxnSp>
            <p:nvCxnSpPr>
              <p:cNvPr id="199" name="Straight Connector 430"/>
              <p:cNvCxnSpPr/>
              <p:nvPr/>
            </p:nvCxnSpPr>
            <p:spPr>
              <a:xfrm rot="5400000" flipH="1" flipV="1">
                <a:off x="6685223" y="3113622"/>
                <a:ext cx="360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431"/>
              <p:cNvCxnSpPr/>
              <p:nvPr/>
            </p:nvCxnSpPr>
            <p:spPr>
              <a:xfrm rot="5400000" flipH="1" flipV="1">
                <a:off x="6713795" y="3114422"/>
                <a:ext cx="360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Straight Connector 432"/>
              <p:cNvCxnSpPr/>
              <p:nvPr/>
            </p:nvCxnSpPr>
            <p:spPr>
              <a:xfrm rot="5400000" flipH="1" flipV="1">
                <a:off x="6706709" y="3115165"/>
                <a:ext cx="216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Connector 433"/>
              <p:cNvCxnSpPr/>
              <p:nvPr/>
            </p:nvCxnSpPr>
            <p:spPr>
              <a:xfrm rot="5400000" flipH="1" flipV="1">
                <a:off x="6732900" y="3121337"/>
                <a:ext cx="216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8" name="Group 434"/>
            <p:cNvGrpSpPr/>
            <p:nvPr/>
          </p:nvGrpSpPr>
          <p:grpSpPr>
            <a:xfrm>
              <a:off x="7342367" y="4267578"/>
              <a:ext cx="123029" cy="168681"/>
              <a:chOff x="6670366" y="3055365"/>
              <a:chExt cx="108000" cy="148075"/>
            </a:xfrm>
          </p:grpSpPr>
          <p:sp>
            <p:nvSpPr>
              <p:cNvPr id="185" name="Rectangle 435"/>
              <p:cNvSpPr/>
              <p:nvPr/>
            </p:nvSpPr>
            <p:spPr bwMode="ltGray">
              <a:xfrm>
                <a:off x="6683375" y="3067050"/>
                <a:ext cx="76200" cy="136390"/>
              </a:xfrm>
              <a:prstGeom prst="rect">
                <a:avLst/>
              </a:prstGeom>
              <a:solidFill>
                <a:srgbClr val="DC6900"/>
              </a:solidFill>
              <a:ln w="31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86" name="Rectangle 436"/>
              <p:cNvSpPr/>
              <p:nvPr/>
            </p:nvSpPr>
            <p:spPr bwMode="ltGray">
              <a:xfrm>
                <a:off x="6670366" y="3055365"/>
                <a:ext cx="108000" cy="18000"/>
              </a:xfrm>
              <a:prstGeom prst="rect">
                <a:avLst/>
              </a:prstGeom>
              <a:solidFill>
                <a:srgbClr val="DC69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87" name="Rectangle 437"/>
              <p:cNvSpPr/>
              <p:nvPr/>
            </p:nvSpPr>
            <p:spPr bwMode="ltGray">
              <a:xfrm>
                <a:off x="6692899" y="3090032"/>
                <a:ext cx="60325" cy="45719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88" name="Rectangle 438"/>
              <p:cNvSpPr/>
              <p:nvPr/>
            </p:nvSpPr>
            <p:spPr bwMode="ltGray">
              <a:xfrm>
                <a:off x="6729414" y="3148328"/>
                <a:ext cx="21600" cy="1080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89" name="Rectangle 439"/>
              <p:cNvSpPr/>
              <p:nvPr/>
            </p:nvSpPr>
            <p:spPr bwMode="ltGray">
              <a:xfrm>
                <a:off x="6695909" y="3148328"/>
                <a:ext cx="21600" cy="1080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cxnSp>
            <p:nvCxnSpPr>
              <p:cNvPr id="190" name="Straight Connector 440"/>
              <p:cNvCxnSpPr/>
              <p:nvPr/>
            </p:nvCxnSpPr>
            <p:spPr>
              <a:xfrm rot="5400000" flipH="1" flipV="1">
                <a:off x="6685223" y="3113622"/>
                <a:ext cx="360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Connector 441"/>
              <p:cNvCxnSpPr/>
              <p:nvPr/>
            </p:nvCxnSpPr>
            <p:spPr>
              <a:xfrm rot="5400000" flipH="1" flipV="1">
                <a:off x="6713795" y="3114422"/>
                <a:ext cx="360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442"/>
              <p:cNvCxnSpPr/>
              <p:nvPr/>
            </p:nvCxnSpPr>
            <p:spPr>
              <a:xfrm rot="5400000" flipH="1" flipV="1">
                <a:off x="6706709" y="3115165"/>
                <a:ext cx="216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Straight Connector 443"/>
              <p:cNvCxnSpPr/>
              <p:nvPr/>
            </p:nvCxnSpPr>
            <p:spPr>
              <a:xfrm rot="5400000" flipH="1" flipV="1">
                <a:off x="6732900" y="3121337"/>
                <a:ext cx="216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9" name="Group 444"/>
            <p:cNvGrpSpPr/>
            <p:nvPr/>
          </p:nvGrpSpPr>
          <p:grpSpPr>
            <a:xfrm>
              <a:off x="8016529" y="4161740"/>
              <a:ext cx="123029" cy="168681"/>
              <a:chOff x="6670366" y="3055365"/>
              <a:chExt cx="108000" cy="148075"/>
            </a:xfrm>
          </p:grpSpPr>
          <p:sp>
            <p:nvSpPr>
              <p:cNvPr id="176" name="Rectangle 445"/>
              <p:cNvSpPr/>
              <p:nvPr/>
            </p:nvSpPr>
            <p:spPr bwMode="ltGray">
              <a:xfrm>
                <a:off x="6683375" y="3067050"/>
                <a:ext cx="76200" cy="136390"/>
              </a:xfrm>
              <a:prstGeom prst="rect">
                <a:avLst/>
              </a:prstGeom>
              <a:solidFill>
                <a:srgbClr val="DC6900"/>
              </a:solidFill>
              <a:ln w="31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77" name="Rectangle 446"/>
              <p:cNvSpPr/>
              <p:nvPr/>
            </p:nvSpPr>
            <p:spPr bwMode="ltGray">
              <a:xfrm>
                <a:off x="6670366" y="3055365"/>
                <a:ext cx="108000" cy="18000"/>
              </a:xfrm>
              <a:prstGeom prst="rect">
                <a:avLst/>
              </a:prstGeom>
              <a:solidFill>
                <a:srgbClr val="DC69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78" name="Rectangle 447"/>
              <p:cNvSpPr/>
              <p:nvPr/>
            </p:nvSpPr>
            <p:spPr bwMode="ltGray">
              <a:xfrm>
                <a:off x="6692899" y="3090032"/>
                <a:ext cx="60325" cy="45719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79" name="Rectangle 448"/>
              <p:cNvSpPr/>
              <p:nvPr/>
            </p:nvSpPr>
            <p:spPr bwMode="ltGray">
              <a:xfrm>
                <a:off x="6729414" y="3148328"/>
                <a:ext cx="21600" cy="1080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80" name="Rectangle 449"/>
              <p:cNvSpPr/>
              <p:nvPr/>
            </p:nvSpPr>
            <p:spPr bwMode="ltGray">
              <a:xfrm>
                <a:off x="6695909" y="3148328"/>
                <a:ext cx="21600" cy="1080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cxnSp>
            <p:nvCxnSpPr>
              <p:cNvPr id="181" name="Straight Connector 450"/>
              <p:cNvCxnSpPr/>
              <p:nvPr/>
            </p:nvCxnSpPr>
            <p:spPr>
              <a:xfrm rot="5400000" flipH="1" flipV="1">
                <a:off x="6685223" y="3113622"/>
                <a:ext cx="360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451"/>
              <p:cNvCxnSpPr/>
              <p:nvPr/>
            </p:nvCxnSpPr>
            <p:spPr>
              <a:xfrm rot="5400000" flipH="1" flipV="1">
                <a:off x="6713795" y="3114422"/>
                <a:ext cx="360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452"/>
              <p:cNvCxnSpPr/>
              <p:nvPr/>
            </p:nvCxnSpPr>
            <p:spPr>
              <a:xfrm rot="5400000" flipH="1" flipV="1">
                <a:off x="6706709" y="3115165"/>
                <a:ext cx="216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453"/>
              <p:cNvCxnSpPr/>
              <p:nvPr/>
            </p:nvCxnSpPr>
            <p:spPr>
              <a:xfrm rot="5400000" flipH="1" flipV="1">
                <a:off x="6732900" y="3121337"/>
                <a:ext cx="216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0" name="Group 464"/>
            <p:cNvGrpSpPr/>
            <p:nvPr/>
          </p:nvGrpSpPr>
          <p:grpSpPr>
            <a:xfrm>
              <a:off x="7889875" y="2832535"/>
              <a:ext cx="123029" cy="168681"/>
              <a:chOff x="6670366" y="3055365"/>
              <a:chExt cx="108000" cy="148075"/>
            </a:xfrm>
          </p:grpSpPr>
          <p:sp>
            <p:nvSpPr>
              <p:cNvPr id="167" name="Rectangle 465"/>
              <p:cNvSpPr/>
              <p:nvPr/>
            </p:nvSpPr>
            <p:spPr bwMode="ltGray">
              <a:xfrm>
                <a:off x="6683375" y="3067050"/>
                <a:ext cx="76200" cy="136390"/>
              </a:xfrm>
              <a:prstGeom prst="rect">
                <a:avLst/>
              </a:prstGeom>
              <a:solidFill>
                <a:srgbClr val="DC6900"/>
              </a:solidFill>
              <a:ln w="3175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68" name="Rectangle 466"/>
              <p:cNvSpPr/>
              <p:nvPr/>
            </p:nvSpPr>
            <p:spPr bwMode="ltGray">
              <a:xfrm>
                <a:off x="6670366" y="3055365"/>
                <a:ext cx="108000" cy="18000"/>
              </a:xfrm>
              <a:prstGeom prst="rect">
                <a:avLst/>
              </a:prstGeom>
              <a:solidFill>
                <a:srgbClr val="DC6900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69" name="Rectangle 467"/>
              <p:cNvSpPr/>
              <p:nvPr/>
            </p:nvSpPr>
            <p:spPr bwMode="ltGray">
              <a:xfrm>
                <a:off x="6692899" y="3090032"/>
                <a:ext cx="60325" cy="45719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70" name="Rectangle 468"/>
              <p:cNvSpPr/>
              <p:nvPr/>
            </p:nvSpPr>
            <p:spPr bwMode="ltGray">
              <a:xfrm>
                <a:off x="6729414" y="3148328"/>
                <a:ext cx="21600" cy="1080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sp>
            <p:nvSpPr>
              <p:cNvPr id="171" name="Rectangle 469"/>
              <p:cNvSpPr/>
              <p:nvPr/>
            </p:nvSpPr>
            <p:spPr bwMode="ltGray">
              <a:xfrm>
                <a:off x="6695909" y="3148328"/>
                <a:ext cx="21600" cy="10800"/>
              </a:xfrm>
              <a:prstGeom prst="rect">
                <a:avLst/>
              </a:prstGeom>
              <a:solidFill>
                <a:schemeClr val="bg1"/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AT" dirty="0" err="1" smtClean="0">
                  <a:solidFill>
                    <a:schemeClr val="bg1"/>
                  </a:solidFill>
                  <a:latin typeface="Georgia" pitchFamily="18" charset="0"/>
                </a:endParaRPr>
              </a:p>
            </p:txBody>
          </p:sp>
          <p:cxnSp>
            <p:nvCxnSpPr>
              <p:cNvPr id="172" name="Straight Connector 470"/>
              <p:cNvCxnSpPr/>
              <p:nvPr/>
            </p:nvCxnSpPr>
            <p:spPr>
              <a:xfrm rot="5400000" flipH="1" flipV="1">
                <a:off x="6685223" y="3113622"/>
                <a:ext cx="360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Straight Connector 471"/>
              <p:cNvCxnSpPr/>
              <p:nvPr/>
            </p:nvCxnSpPr>
            <p:spPr>
              <a:xfrm rot="5400000" flipH="1" flipV="1">
                <a:off x="6713795" y="3114422"/>
                <a:ext cx="360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472"/>
              <p:cNvCxnSpPr/>
              <p:nvPr/>
            </p:nvCxnSpPr>
            <p:spPr>
              <a:xfrm rot="5400000" flipH="1" flipV="1">
                <a:off x="6706709" y="3115165"/>
                <a:ext cx="216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473"/>
              <p:cNvCxnSpPr/>
              <p:nvPr/>
            </p:nvCxnSpPr>
            <p:spPr>
              <a:xfrm rot="5400000" flipH="1" flipV="1">
                <a:off x="6732900" y="3121337"/>
                <a:ext cx="21600" cy="0"/>
              </a:xfrm>
              <a:prstGeom prst="line">
                <a:avLst/>
              </a:prstGeom>
              <a:ln>
                <a:solidFill>
                  <a:schemeClr val="accent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52" name="Oval 23"/>
          <p:cNvSpPr>
            <a:spLocks noChangeArrowheads="1"/>
          </p:cNvSpPr>
          <p:nvPr/>
        </p:nvSpPr>
        <p:spPr bwMode="auto">
          <a:xfrm>
            <a:off x="4697412" y="3200399"/>
            <a:ext cx="1093788" cy="881063"/>
          </a:xfrm>
          <a:prstGeom prst="ellipse">
            <a:avLst/>
          </a:prstGeom>
          <a:solidFill>
            <a:schemeClr val="accent1"/>
          </a:solidFill>
          <a:ln w="25400" algn="ctr">
            <a:solidFill>
              <a:schemeClr val="bg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 anchorCtr="1"/>
          <a:lstStyle/>
          <a:p>
            <a:pPr algn="ctr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lang="en-GB" sz="1200" dirty="0" smtClean="0">
                <a:solidFill>
                  <a:schemeClr val="bg1"/>
                </a:solidFill>
                <a:latin typeface="+mj-lt"/>
              </a:rPr>
              <a:t>Smart grid</a:t>
            </a:r>
            <a:endParaRPr lang="en-US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54" name="Oval 25"/>
          <p:cNvSpPr>
            <a:spLocks noChangeArrowheads="1"/>
          </p:cNvSpPr>
          <p:nvPr/>
        </p:nvSpPr>
        <p:spPr bwMode="auto">
          <a:xfrm>
            <a:off x="4648200" y="5181600"/>
            <a:ext cx="1093788" cy="879475"/>
          </a:xfrm>
          <a:prstGeom prst="ellipse">
            <a:avLst/>
          </a:prstGeom>
          <a:solidFill>
            <a:schemeClr val="accent1"/>
          </a:solidFill>
          <a:ln w="25400" algn="ctr">
            <a:solidFill>
              <a:schemeClr val="bg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18000" rIns="0" bIns="18000" anchor="ctr" anchorCtr="1"/>
          <a:lstStyle/>
          <a:p>
            <a:pPr algn="ctr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lang="en-US" sz="1200" dirty="0" err="1" smtClean="0">
                <a:solidFill>
                  <a:schemeClr val="bg1"/>
                </a:solidFill>
                <a:latin typeface="+mj-lt"/>
              </a:rPr>
              <a:t>Inovação</a:t>
            </a:r>
            <a:endParaRPr lang="en-US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55" name="Oval 26"/>
          <p:cNvSpPr>
            <a:spLocks noChangeArrowheads="1"/>
          </p:cNvSpPr>
          <p:nvPr/>
        </p:nvSpPr>
        <p:spPr bwMode="auto">
          <a:xfrm>
            <a:off x="3429000" y="2590800"/>
            <a:ext cx="1152000" cy="881062"/>
          </a:xfrm>
          <a:prstGeom prst="ellipse">
            <a:avLst/>
          </a:prstGeom>
          <a:solidFill>
            <a:schemeClr val="accent1"/>
          </a:solidFill>
          <a:ln w="25400" algn="ctr">
            <a:solidFill>
              <a:schemeClr val="bg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 anchorCtr="1"/>
          <a:lstStyle/>
          <a:p>
            <a:pPr algn="ctr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lang="de-DE" sz="1050" dirty="0" smtClean="0">
                <a:solidFill>
                  <a:schemeClr val="bg1"/>
                </a:solidFill>
                <a:latin typeface="+mj-lt"/>
              </a:rPr>
              <a:t>Geração centralizada</a:t>
            </a:r>
            <a:endParaRPr lang="de-DE" sz="105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56" name="Oval 27"/>
          <p:cNvSpPr>
            <a:spLocks noChangeArrowheads="1"/>
          </p:cNvSpPr>
          <p:nvPr/>
        </p:nvSpPr>
        <p:spPr bwMode="auto">
          <a:xfrm>
            <a:off x="4648200" y="2209800"/>
            <a:ext cx="1093787" cy="881062"/>
          </a:xfrm>
          <a:prstGeom prst="ellipse">
            <a:avLst/>
          </a:prstGeom>
          <a:solidFill>
            <a:schemeClr val="accent1"/>
          </a:solidFill>
          <a:ln w="25400" algn="ctr">
            <a:solidFill>
              <a:schemeClr val="bg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 anchorCtr="1"/>
          <a:lstStyle/>
          <a:p>
            <a:pPr algn="ctr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Casa </a:t>
            </a:r>
            <a:r>
              <a:rPr lang="en-US" sz="1200" dirty="0" err="1" smtClean="0">
                <a:solidFill>
                  <a:schemeClr val="bg1"/>
                </a:solidFill>
                <a:latin typeface="+mj-lt"/>
              </a:rPr>
              <a:t>inteligentes</a:t>
            </a:r>
            <a:endParaRPr lang="en-US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57" name="Oval 34"/>
          <p:cNvSpPr>
            <a:spLocks noChangeArrowheads="1"/>
          </p:cNvSpPr>
          <p:nvPr/>
        </p:nvSpPr>
        <p:spPr bwMode="auto">
          <a:xfrm>
            <a:off x="3429000" y="3675856"/>
            <a:ext cx="1093787" cy="879475"/>
          </a:xfrm>
          <a:prstGeom prst="ellipse">
            <a:avLst/>
          </a:prstGeom>
          <a:solidFill>
            <a:schemeClr val="accent1"/>
          </a:solidFill>
          <a:ln w="25400" algn="ctr">
            <a:solidFill>
              <a:schemeClr val="bg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 anchorCtr="1"/>
          <a:lstStyle/>
          <a:p>
            <a:pPr algn="ctr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lang="en-US" sz="1200" dirty="0" err="1" smtClean="0">
                <a:solidFill>
                  <a:schemeClr val="bg1"/>
                </a:solidFill>
                <a:latin typeface="+mj-lt"/>
              </a:rPr>
              <a:t>eMobility</a:t>
            </a:r>
            <a:endParaRPr lang="en-US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58" name="Oval 25"/>
          <p:cNvSpPr>
            <a:spLocks noChangeArrowheads="1"/>
          </p:cNvSpPr>
          <p:nvPr/>
        </p:nvSpPr>
        <p:spPr bwMode="auto">
          <a:xfrm>
            <a:off x="3429000" y="4759325"/>
            <a:ext cx="1093788" cy="879475"/>
          </a:xfrm>
          <a:prstGeom prst="ellipse">
            <a:avLst/>
          </a:prstGeom>
          <a:solidFill>
            <a:schemeClr val="accent1"/>
          </a:solidFill>
          <a:ln w="25400" algn="ctr">
            <a:solidFill>
              <a:schemeClr val="bg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 anchorCtr="1"/>
          <a:lstStyle/>
          <a:p>
            <a:pPr algn="ctr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lang="en-US" sz="1200" dirty="0" err="1" smtClean="0">
                <a:solidFill>
                  <a:schemeClr val="bg1"/>
                </a:solidFill>
                <a:latin typeface="+mj-lt"/>
              </a:rPr>
              <a:t>Medidor</a:t>
            </a:r>
            <a:r>
              <a:rPr lang="en-US" sz="120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dirty="0" err="1" smtClean="0">
                <a:solidFill>
                  <a:schemeClr val="bg1"/>
                </a:solidFill>
                <a:latin typeface="+mj-lt"/>
              </a:rPr>
              <a:t>automático</a:t>
            </a:r>
            <a:endParaRPr lang="en-US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59" name="Oval 24"/>
          <p:cNvSpPr>
            <a:spLocks noChangeArrowheads="1"/>
          </p:cNvSpPr>
          <p:nvPr/>
        </p:nvSpPr>
        <p:spPr bwMode="auto">
          <a:xfrm>
            <a:off x="4648200" y="4190999"/>
            <a:ext cx="1093788" cy="881063"/>
          </a:xfrm>
          <a:prstGeom prst="ellipse">
            <a:avLst/>
          </a:prstGeom>
          <a:solidFill>
            <a:schemeClr val="accent1"/>
          </a:solidFill>
          <a:ln w="25400" algn="ctr">
            <a:solidFill>
              <a:schemeClr val="bg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 anchorCtr="1"/>
          <a:lstStyle/>
          <a:p>
            <a:pPr algn="ctr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SzTx/>
            </a:pPr>
            <a:r>
              <a:rPr lang="de-DE" sz="1200" dirty="0" smtClean="0">
                <a:solidFill>
                  <a:schemeClr val="bg1"/>
                </a:solidFill>
                <a:latin typeface="+mj-lt"/>
              </a:rPr>
              <a:t>Infra-Estrutura</a:t>
            </a:r>
            <a:endParaRPr lang="de-DE" sz="12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21" name="Slide Number Placeholder 32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CD4F41E-CD1C-4BFC-BB93-8BAC227CE74F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361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914400"/>
          </a:xfrm>
        </p:spPr>
        <p:txBody>
          <a:bodyPr/>
          <a:lstStyle/>
          <a:p>
            <a:r>
              <a:rPr lang="pt-BR" dirty="0"/>
              <a:t>Que </a:t>
            </a:r>
            <a:r>
              <a:rPr lang="pt-BR" dirty="0" smtClean="0"/>
              <a:t>impacto </a:t>
            </a:r>
            <a:r>
              <a:rPr lang="pt-BR" dirty="0"/>
              <a:t>a tecnologia </a:t>
            </a:r>
            <a:r>
              <a:rPr lang="pt-BR" dirty="0" smtClean="0"/>
              <a:t>tem </a:t>
            </a:r>
            <a:r>
              <a:rPr lang="pt-BR" dirty="0"/>
              <a:t>sobre a indústria </a:t>
            </a:r>
            <a:r>
              <a:rPr lang="pt-BR" dirty="0" smtClean="0"/>
              <a:t>de energia?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261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144966" y="5954751"/>
            <a:ext cx="758283" cy="903249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72000" tIns="36000" rIns="36000" bIns="36000" rtlCol="0" anchor="ctr"/>
          <a:lstStyle/>
          <a:p>
            <a:pPr marL="88900" indent="-88900" algn="l" defTabSz="684213">
              <a:buFont typeface="Arial" pitchFamily="34" charset="0"/>
              <a:buChar char="•"/>
            </a:pPr>
            <a:endParaRPr lang="pt-BR">
              <a:latin typeface="+mn-lt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69877" y="5449702"/>
            <a:ext cx="1252540" cy="9543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 Placeholder 11"/>
          <p:cNvSpPr txBox="1">
            <a:spLocks/>
          </p:cNvSpPr>
          <p:nvPr/>
        </p:nvSpPr>
        <p:spPr>
          <a:xfrm>
            <a:off x="533400" y="5440555"/>
            <a:ext cx="6681439" cy="993698"/>
          </a:xfrm>
          <a:prstGeom prst="rect">
            <a:avLst/>
          </a:prstGeom>
        </p:spPr>
        <p:txBody>
          <a:bodyPr lIns="0" tIns="0" rIns="0" bIns="0"/>
          <a:lstStyle/>
          <a:p>
            <a:pPr marR="0" lvl="0" algn="l" defTabSz="684213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defRPr/>
            </a:pPr>
            <a:r>
              <a:rPr kumimoji="0" lang="pt-BR" sz="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 termo “</a:t>
            </a:r>
            <a:r>
              <a:rPr kumimoji="0" lang="pt-BR" sz="9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PwC</a:t>
            </a:r>
            <a:r>
              <a:rPr kumimoji="0" lang="pt-BR" sz="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” refere-se à rede (network) de firmas membro da </a:t>
            </a:r>
            <a:r>
              <a:rPr kumimoji="0" lang="pt-BR" sz="9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PricewaterhouseCoopers</a:t>
            </a:r>
            <a:r>
              <a:rPr kumimoji="0" lang="pt-BR" sz="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pt-BR" sz="9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International</a:t>
            </a:r>
            <a:r>
              <a:rPr kumimoji="0" lang="pt-BR" sz="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pt-BR" sz="9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Limited</a:t>
            </a:r>
            <a:r>
              <a:rPr kumimoji="0" lang="pt-BR" sz="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(</a:t>
            </a:r>
            <a:r>
              <a:rPr kumimoji="0" lang="pt-BR" sz="9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PwCIL</a:t>
            </a:r>
            <a:r>
              <a:rPr kumimoji="0" lang="pt-BR" sz="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) ou, conforme o contexto determina, a cada uma das firmas membro participantes da rede da </a:t>
            </a:r>
            <a:r>
              <a:rPr kumimoji="0" lang="pt-BR" sz="9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PwC</a:t>
            </a:r>
            <a:r>
              <a:rPr kumimoji="0" lang="pt-BR" sz="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. Cada firma membro da rede constitui uma pessoa jurídica separada e independente e que não atua como agente da </a:t>
            </a:r>
            <a:r>
              <a:rPr kumimoji="0" lang="pt-BR" sz="9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PwCIL</a:t>
            </a:r>
            <a:r>
              <a:rPr kumimoji="0" lang="pt-BR" sz="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nem de qualquer outra firma membro. A </a:t>
            </a:r>
            <a:r>
              <a:rPr kumimoji="0" lang="pt-BR" sz="9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PwCIL</a:t>
            </a:r>
            <a:r>
              <a:rPr kumimoji="0" lang="pt-BR" sz="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não presta serviços a clientes. A </a:t>
            </a:r>
            <a:r>
              <a:rPr kumimoji="0" lang="pt-BR" sz="9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PwCIL</a:t>
            </a:r>
            <a:r>
              <a:rPr kumimoji="0" lang="pt-BR" sz="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não é responsável ou se obriga pelos atos ou omissões de qualquer de suas firmas membro, tampouco controla o julgamento profissional das referidas firmas ou pode obrigá-las de qualquer forma. Nenhuma firma membro é responsável pelos atos ou omissões de outra firma membro, nem controla o julgamento profissional de outra firma membro ou da </a:t>
            </a:r>
            <a:r>
              <a:rPr kumimoji="0" lang="pt-BR" sz="9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PwCIL</a:t>
            </a:r>
            <a:r>
              <a:rPr kumimoji="0" lang="pt-BR" sz="9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, nem pode obrigá-las de qualquer forma.</a:t>
            </a:r>
            <a:endParaRPr kumimoji="0" lang="pt-BR" sz="9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Muito Obrigado!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Nossos contatos:</a:t>
            </a:r>
            <a:br>
              <a:rPr lang="pt-BR" dirty="0" smtClean="0"/>
            </a:br>
            <a:r>
              <a:rPr lang="pt-BR" dirty="0"/>
              <a:t/>
            </a:r>
            <a:br>
              <a:rPr lang="pt-BR" dirty="0"/>
            </a:br>
            <a:r>
              <a:rPr lang="pt-BR" sz="1800" dirty="0"/>
              <a:t>r</a:t>
            </a:r>
            <a:r>
              <a:rPr lang="pt-BR" sz="1800" dirty="0" smtClean="0"/>
              <a:t>icardo.pazzianotto@br.pwc.com</a:t>
            </a:r>
            <a:r>
              <a:rPr lang="pt-BR" sz="1800" dirty="0" smtClean="0"/>
              <a:t/>
            </a:r>
            <a:br>
              <a:rPr lang="pt-BR" sz="1800" dirty="0" smtClean="0"/>
            </a:br>
            <a:r>
              <a:rPr lang="pt-BR" sz="1800" dirty="0"/>
              <a:t/>
            </a:r>
            <a:br>
              <a:rPr lang="pt-BR" sz="1800" dirty="0"/>
            </a:br>
            <a:r>
              <a:rPr lang="pt-BR" sz="1800" dirty="0"/>
              <a:t>e</a:t>
            </a:r>
            <a:r>
              <a:rPr lang="pt-BR" sz="1800" dirty="0" smtClean="0"/>
              <a:t>rnesto.cavasin@br.pwc.com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341190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077200" cy="1219200"/>
          </a:xfrm>
        </p:spPr>
        <p:txBody>
          <a:bodyPr/>
          <a:lstStyle/>
          <a:p>
            <a:r>
              <a:rPr lang="en-GB" sz="1200" dirty="0" smtClean="0"/>
              <a:t>Seção 1:</a:t>
            </a:r>
            <a:br>
              <a:rPr lang="en-GB" sz="1200" dirty="0" smtClean="0"/>
            </a:br>
            <a:r>
              <a:rPr lang="pt-BR" sz="3200" dirty="0" smtClean="0"/>
              <a:t>Energia e serviços de utilidade pública– evolução ou revolução?</a:t>
            </a:r>
            <a:br>
              <a:rPr lang="pt-BR" sz="3200" dirty="0" smtClean="0"/>
            </a:br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C1F0-FB28-47A2-B44B-98062B96D3D5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Maio de 2013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Energia e serviços de utilidade pública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312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5"/>
          </p:nvPr>
        </p:nvSpPr>
        <p:spPr>
          <a:xfrm>
            <a:off x="533400" y="914400"/>
            <a:ext cx="8382000" cy="4419600"/>
          </a:xfrm>
        </p:spPr>
        <p:txBody>
          <a:bodyPr/>
          <a:lstStyle/>
          <a:p>
            <a:r>
              <a:rPr lang="pt-BR" b="1" i="1" dirty="0" smtClean="0">
                <a:solidFill>
                  <a:schemeClr val="tx2"/>
                </a:solidFill>
              </a:rPr>
              <a:t>Como será a indústria de energia e serviços de utilidade pública em 2050? </a:t>
            </a:r>
          </a:p>
          <a:p>
            <a:r>
              <a:rPr lang="pt-BR" sz="1600" dirty="0" smtClean="0"/>
              <a:t>Ninguém sabe a resposta para essa pergunta, mas pensando nas questões chave, tendências e fatores que impactam a indústria, podemos iniciar a conversa sobre para onde a indústria está indo e o que irá influenciar sua direção.</a:t>
            </a:r>
          </a:p>
          <a:p>
            <a:r>
              <a:rPr lang="pt-BR" sz="1600" dirty="0" smtClean="0">
                <a:solidFill>
                  <a:schemeClr val="accent2">
                    <a:lumMod val="75000"/>
                  </a:schemeClr>
                </a:solidFill>
              </a:rPr>
              <a:t>As mudanças que estão por vir para as empresas de energia e serviços de utilidade pública são potencialmente significativas (novas tecnologias,  diferentes formas de geração, distribuição, armazenamento e uso de energia elétrica). Os desafios são igualmente grandes.</a:t>
            </a:r>
          </a:p>
          <a:p>
            <a:endParaRPr lang="pt-BR" sz="1600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pt-BR" sz="1600" dirty="0" smtClean="0">
                <a:solidFill>
                  <a:schemeClr val="accent2">
                    <a:lumMod val="75000"/>
                  </a:schemeClr>
                </a:solidFill>
              </a:rPr>
              <a:t>O desenvolvimento de enquadramentos políticos efetivos e a atração de investimentos adequados continuam sendo incertezas a serem enfrentadas pelo setor. Até que sejam resolvidas, sistemas de energia  terão o desafio de lidar com a enorme escala de crescimento da demanda que vem pela frente. Energia limpa e a descarbonização da geração de eletricidade serão fundamentais nos esforços para reduzir o aquecimento global. Questões como a acessibilidade de energia, segurança do abastecimento e da eficiência energética poderão ter maiores impactos positivos ou negativos sobre o próprio setor e o cenário econômico mais amplo nas próximas décadas.</a:t>
            </a:r>
          </a:p>
          <a:p>
            <a:endParaRPr lang="pt-BR" sz="160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CD4F41E-CD1C-4BFC-BB93-8BAC227CE74F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DE" dirty="0" smtClean="0"/>
              <a:t>Maio de 2013</a:t>
            </a:r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dirty="0" smtClean="0"/>
              <a:t>Energia e serviços de utilidade pública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379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236" y="685800"/>
            <a:ext cx="8610364" cy="366936"/>
          </a:xfrm>
        </p:spPr>
        <p:txBody>
          <a:bodyPr/>
          <a:lstStyle/>
          <a:p>
            <a:r>
              <a:rPr lang="pt-BR" sz="2000" dirty="0" smtClean="0"/>
              <a:t>Energia e serviços de utilidade pública– evolução ou revolução?</a:t>
            </a:r>
          </a:p>
        </p:txBody>
      </p:sp>
      <p:sp>
        <p:nvSpPr>
          <p:cNvPr id="46" name="Right Arrow 45"/>
          <p:cNvSpPr/>
          <p:nvPr/>
        </p:nvSpPr>
        <p:spPr bwMode="ltGray">
          <a:xfrm>
            <a:off x="2800200" y="1699144"/>
            <a:ext cx="324000" cy="160905"/>
          </a:xfrm>
          <a:prstGeom prst="rightArrow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20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7" name="Rectangle 6"/>
          <p:cNvSpPr/>
          <p:nvPr/>
        </p:nvSpPr>
        <p:spPr bwMode="ltGray">
          <a:xfrm>
            <a:off x="457200" y="1232756"/>
            <a:ext cx="2304000" cy="254861"/>
          </a:xfrm>
          <a:prstGeom prst="rect">
            <a:avLst/>
          </a:prstGeom>
          <a:solidFill>
            <a:schemeClr val="tx2"/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b="1" smtClean="0">
                <a:solidFill>
                  <a:schemeClr val="bg1"/>
                </a:solidFill>
                <a:latin typeface="Georgia" pitchFamily="18" charset="0"/>
              </a:rPr>
              <a:t>Passado </a:t>
            </a:r>
          </a:p>
        </p:txBody>
      </p:sp>
      <p:sp>
        <p:nvSpPr>
          <p:cNvPr id="27" name="Rectangle 26"/>
          <p:cNvSpPr/>
          <p:nvPr/>
        </p:nvSpPr>
        <p:spPr bwMode="ltGray">
          <a:xfrm>
            <a:off x="457200" y="1544611"/>
            <a:ext cx="2304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Empresas de energia e serviços de utilidade pública eram atores locais, principalmente</a:t>
            </a:r>
          </a:p>
        </p:txBody>
      </p:sp>
      <p:sp>
        <p:nvSpPr>
          <p:cNvPr id="34" name="Rectangle 33"/>
          <p:cNvSpPr/>
          <p:nvPr/>
        </p:nvSpPr>
        <p:spPr bwMode="ltGray">
          <a:xfrm>
            <a:off x="457200" y="2062999"/>
            <a:ext cx="2304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Reservas convencionais de gás eram abundantes  e acessíveis</a:t>
            </a:r>
          </a:p>
        </p:txBody>
      </p:sp>
      <p:sp>
        <p:nvSpPr>
          <p:cNvPr id="35" name="Rectangle 34"/>
          <p:cNvSpPr/>
          <p:nvPr/>
        </p:nvSpPr>
        <p:spPr bwMode="ltGray">
          <a:xfrm>
            <a:off x="457200" y="2581387"/>
            <a:ext cx="2304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Combustíveis fósseis convencionais, como carvão e gás, dominaram o mercado de geração de energia</a:t>
            </a:r>
          </a:p>
        </p:txBody>
      </p:sp>
      <p:sp>
        <p:nvSpPr>
          <p:cNvPr id="38" name="Rectangle 37"/>
          <p:cNvSpPr/>
          <p:nvPr/>
        </p:nvSpPr>
        <p:spPr bwMode="ltGray">
          <a:xfrm>
            <a:off x="457200" y="3618163"/>
            <a:ext cx="2304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000" dirty="0" smtClean="0">
              <a:solidFill>
                <a:schemeClr val="tx1"/>
              </a:solidFill>
            </a:endParaRPr>
          </a:p>
          <a:p>
            <a:pPr algn="ctr"/>
            <a:r>
              <a:rPr lang="pt-BR" sz="1000" dirty="0" smtClean="0">
                <a:solidFill>
                  <a:schemeClr val="tx1"/>
                </a:solidFill>
              </a:rPr>
              <a:t>Energia nuclear era uma tecnologia preferida por não ter emissões de CO</a:t>
            </a:r>
            <a:r>
              <a:rPr lang="pt-BR" sz="1000" baseline="-25000" dirty="0" smtClean="0">
                <a:solidFill>
                  <a:schemeClr val="tx1"/>
                </a:solidFill>
              </a:rPr>
              <a:t>2</a:t>
            </a:r>
          </a:p>
          <a:p>
            <a:pPr algn="ctr"/>
            <a:endParaRPr lang="pt-BR" sz="1000" dirty="0" smtClean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9" name="Rectangle 38"/>
          <p:cNvSpPr/>
          <p:nvPr/>
        </p:nvSpPr>
        <p:spPr bwMode="ltGray">
          <a:xfrm>
            <a:off x="6096000" y="1232756"/>
            <a:ext cx="2700000" cy="254861"/>
          </a:xfrm>
          <a:prstGeom prst="rect">
            <a:avLst/>
          </a:prstGeom>
          <a:solidFill>
            <a:schemeClr val="tx2"/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b="1" smtClean="0">
                <a:solidFill>
                  <a:schemeClr val="bg1"/>
                </a:solidFill>
                <a:latin typeface="Georgia" pitchFamily="18" charset="0"/>
              </a:rPr>
              <a:t>Futuro – isso pode acontecer?</a:t>
            </a:r>
          </a:p>
        </p:txBody>
      </p:sp>
      <p:sp>
        <p:nvSpPr>
          <p:cNvPr id="40" name="Rectangle 39"/>
          <p:cNvSpPr/>
          <p:nvPr/>
        </p:nvSpPr>
        <p:spPr bwMode="ltGray">
          <a:xfrm>
            <a:off x="6096000" y="1544611"/>
            <a:ext cx="2700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000" dirty="0" smtClean="0">
              <a:solidFill>
                <a:schemeClr val="tx1"/>
              </a:solidFill>
            </a:endParaRPr>
          </a:p>
          <a:p>
            <a:pPr algn="ctr"/>
            <a:r>
              <a:rPr lang="pt-BR" sz="1000" dirty="0" smtClean="0">
                <a:solidFill>
                  <a:schemeClr val="tx1"/>
                </a:solidFill>
              </a:rPr>
              <a:t>Fornecimento de energia à população está na agenda de todos os governos  - </a:t>
            </a:r>
            <a:r>
              <a:rPr lang="pt-PT" sz="1000" dirty="0" smtClean="0">
                <a:solidFill>
                  <a:schemeClr val="tx1"/>
                </a:solidFill>
              </a:rPr>
              <a:t>aumento no Estado em  mercados locais?</a:t>
            </a:r>
            <a:endParaRPr lang="pt-BR" sz="1000" dirty="0" smtClean="0">
              <a:solidFill>
                <a:schemeClr val="tx1"/>
              </a:solidFill>
            </a:endParaRPr>
          </a:p>
          <a:p>
            <a:pPr algn="ctr"/>
            <a:endParaRPr lang="pt-BR" sz="1000" dirty="0" smtClean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41" name="Rectangle 40"/>
          <p:cNvSpPr/>
          <p:nvPr/>
        </p:nvSpPr>
        <p:spPr bwMode="ltGray">
          <a:xfrm>
            <a:off x="6096000" y="2058766"/>
            <a:ext cx="2700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Poderia o gás xisto causar impactos ambientais, o que no futuro,  colocaria em risco os investimentos feitos?</a:t>
            </a:r>
          </a:p>
        </p:txBody>
      </p:sp>
      <p:sp>
        <p:nvSpPr>
          <p:cNvPr id="42" name="Rectangle 41"/>
          <p:cNvSpPr/>
          <p:nvPr/>
        </p:nvSpPr>
        <p:spPr bwMode="ltGray">
          <a:xfrm>
            <a:off x="6096000" y="2572921"/>
            <a:ext cx="2700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Será que tecnologias como CCS se tornarão economicamente viáveis e difundidas?</a:t>
            </a:r>
          </a:p>
        </p:txBody>
      </p:sp>
      <p:sp>
        <p:nvSpPr>
          <p:cNvPr id="45" name="Rectangle 44"/>
          <p:cNvSpPr/>
          <p:nvPr/>
        </p:nvSpPr>
        <p:spPr bwMode="ltGray">
          <a:xfrm>
            <a:off x="6096000" y="3601231"/>
            <a:ext cx="2700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000" dirty="0" smtClean="0">
              <a:solidFill>
                <a:schemeClr val="tx1"/>
              </a:solidFill>
            </a:endParaRPr>
          </a:p>
          <a:p>
            <a:pPr algn="ctr"/>
            <a:r>
              <a:rPr lang="pt-BR" sz="1000" dirty="0" smtClean="0">
                <a:solidFill>
                  <a:schemeClr val="tx1"/>
                </a:solidFill>
              </a:rPr>
              <a:t>Outro "Fukushima" ou um avanço tecnológico poderão significar o fim ou o recomeço da energia nuclear?</a:t>
            </a:r>
          </a:p>
          <a:p>
            <a:pPr algn="ctr"/>
            <a:endParaRPr lang="pt-BR" sz="1000" dirty="0" smtClean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47" name="Rectangle 46"/>
          <p:cNvSpPr/>
          <p:nvPr/>
        </p:nvSpPr>
        <p:spPr bwMode="ltGray">
          <a:xfrm>
            <a:off x="457200" y="4654939"/>
            <a:ext cx="2304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As preocupações ambientais eram relativamente pequenas</a:t>
            </a:r>
          </a:p>
        </p:txBody>
      </p:sp>
      <p:sp>
        <p:nvSpPr>
          <p:cNvPr id="48" name="Rectangle 47"/>
          <p:cNvSpPr/>
          <p:nvPr/>
        </p:nvSpPr>
        <p:spPr bwMode="ltGray">
          <a:xfrm>
            <a:off x="6096000" y="4629541"/>
            <a:ext cx="2700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Avanços tecnológicos poderão reduzir os GEE não apenas a níveis do século 20,  mas, eventualmente, para uma futura emissão zero?</a:t>
            </a:r>
          </a:p>
        </p:txBody>
      </p:sp>
      <p:sp>
        <p:nvSpPr>
          <p:cNvPr id="30" name="Rectangle 29"/>
          <p:cNvSpPr/>
          <p:nvPr/>
        </p:nvSpPr>
        <p:spPr bwMode="ltGray">
          <a:xfrm>
            <a:off x="457200" y="3099775"/>
            <a:ext cx="2304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000" dirty="0" smtClean="0">
              <a:solidFill>
                <a:schemeClr val="tx1"/>
              </a:solidFill>
            </a:endParaRPr>
          </a:p>
          <a:p>
            <a:pPr algn="ctr"/>
            <a:r>
              <a:rPr lang="pt-BR" sz="1000" dirty="0" smtClean="0">
                <a:solidFill>
                  <a:schemeClr val="tx1"/>
                </a:solidFill>
              </a:rPr>
              <a:t>Alguns projetos pioneiros em energia eólica e solar estavam a caminho</a:t>
            </a:r>
          </a:p>
          <a:p>
            <a:pPr algn="ctr"/>
            <a:endParaRPr lang="pt-BR" sz="1000" dirty="0" smtClean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1" name="Rectangle 30"/>
          <p:cNvSpPr/>
          <p:nvPr/>
        </p:nvSpPr>
        <p:spPr bwMode="ltGray">
          <a:xfrm>
            <a:off x="6096000" y="3087076"/>
            <a:ext cx="2700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000" dirty="0" smtClean="0">
              <a:solidFill>
                <a:schemeClr val="tx1"/>
              </a:solidFill>
            </a:endParaRPr>
          </a:p>
          <a:p>
            <a:pPr algn="ctr"/>
            <a:r>
              <a:rPr lang="pt-BR" sz="1000" dirty="0" smtClean="0">
                <a:solidFill>
                  <a:schemeClr val="tx1"/>
                </a:solidFill>
              </a:rPr>
              <a:t>Será que as energias renováveis ​​se tornarão competitivas sem subsídios governamentais mais cedo do que pensamos?</a:t>
            </a:r>
          </a:p>
          <a:p>
            <a:pPr algn="ctr"/>
            <a:endParaRPr lang="pt-BR" sz="1000" dirty="0" smtClean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2" name="Rectangle 31"/>
          <p:cNvSpPr/>
          <p:nvPr/>
        </p:nvSpPr>
        <p:spPr bwMode="ltGray">
          <a:xfrm>
            <a:off x="457200" y="4136551"/>
            <a:ext cx="2304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Uma base de talentos na indústria desdá mão de obra qualificada para o gerenciamento</a:t>
            </a:r>
          </a:p>
        </p:txBody>
      </p:sp>
      <p:sp>
        <p:nvSpPr>
          <p:cNvPr id="33" name="Rectangle 32"/>
          <p:cNvSpPr/>
          <p:nvPr/>
        </p:nvSpPr>
        <p:spPr bwMode="ltGray">
          <a:xfrm>
            <a:off x="6096000" y="4115386"/>
            <a:ext cx="2700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000" dirty="0" smtClean="0">
              <a:solidFill>
                <a:schemeClr val="tx1"/>
              </a:solidFill>
            </a:endParaRPr>
          </a:p>
          <a:p>
            <a:pPr algn="ctr"/>
            <a:r>
              <a:rPr lang="pt-BR" sz="1000" dirty="0" smtClean="0">
                <a:solidFill>
                  <a:schemeClr val="tx1"/>
                </a:solidFill>
              </a:rPr>
              <a:t>Automação e robôs poderão substituir alguns dos efetivos necessários, diminuindo a guerra por talentos?</a:t>
            </a:r>
          </a:p>
          <a:p>
            <a:pPr algn="ctr"/>
            <a:endParaRPr lang="pt-BR" sz="1000" dirty="0" smtClean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60" name="Rectangle 59"/>
          <p:cNvSpPr/>
          <p:nvPr/>
        </p:nvSpPr>
        <p:spPr bwMode="ltGray">
          <a:xfrm>
            <a:off x="457200" y="5173327"/>
            <a:ext cx="2304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Eficiência energética estava mais ou menos fora da agenda</a:t>
            </a:r>
          </a:p>
        </p:txBody>
      </p:sp>
      <p:sp>
        <p:nvSpPr>
          <p:cNvPr id="61" name="Rectangle 60"/>
          <p:cNvSpPr/>
          <p:nvPr/>
        </p:nvSpPr>
        <p:spPr bwMode="ltGray">
          <a:xfrm>
            <a:off x="6096000" y="5143696"/>
            <a:ext cx="2700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Eficiência energética – um novo combustível?</a:t>
            </a:r>
          </a:p>
        </p:txBody>
      </p:sp>
      <p:sp>
        <p:nvSpPr>
          <p:cNvPr id="56" name="Rectangle 55"/>
          <p:cNvSpPr/>
          <p:nvPr/>
        </p:nvSpPr>
        <p:spPr bwMode="ltGray">
          <a:xfrm>
            <a:off x="3168167" y="1232756"/>
            <a:ext cx="2592000" cy="254861"/>
          </a:xfrm>
          <a:prstGeom prst="rect">
            <a:avLst/>
          </a:prstGeom>
          <a:solidFill>
            <a:schemeClr val="tx2"/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b="1" smtClean="0">
                <a:solidFill>
                  <a:schemeClr val="bg1"/>
                </a:solidFill>
                <a:latin typeface="Georgia" pitchFamily="18" charset="0"/>
              </a:rPr>
              <a:t>Presente</a:t>
            </a:r>
          </a:p>
        </p:txBody>
      </p:sp>
      <p:sp>
        <p:nvSpPr>
          <p:cNvPr id="57" name="Rectangle 56"/>
          <p:cNvSpPr/>
          <p:nvPr/>
        </p:nvSpPr>
        <p:spPr bwMode="ltGray">
          <a:xfrm>
            <a:off x="3140552" y="1544611"/>
            <a:ext cx="2592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Globalização do mercado de energia e serviços de utilidade pública</a:t>
            </a:r>
          </a:p>
        </p:txBody>
      </p:sp>
      <p:sp>
        <p:nvSpPr>
          <p:cNvPr id="58" name="Rectangle 57"/>
          <p:cNvSpPr/>
          <p:nvPr/>
        </p:nvSpPr>
        <p:spPr bwMode="ltGray">
          <a:xfrm>
            <a:off x="3140552" y="2058766"/>
            <a:ext cx="2592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000" dirty="0" smtClean="0">
              <a:solidFill>
                <a:schemeClr val="tx1"/>
              </a:solidFill>
            </a:endParaRPr>
          </a:p>
          <a:p>
            <a:pPr algn="ctr"/>
            <a:r>
              <a:rPr lang="pt-BR" sz="1000" dirty="0" smtClean="0">
                <a:solidFill>
                  <a:schemeClr val="tx1"/>
                </a:solidFill>
              </a:rPr>
              <a:t>Nova tecnologia, como gás de xisto, na geração de energia</a:t>
            </a:r>
          </a:p>
          <a:p>
            <a:pPr algn="ctr"/>
            <a:endParaRPr lang="pt-BR" sz="1000" dirty="0" smtClean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59" name="Rectangle 58"/>
          <p:cNvSpPr/>
          <p:nvPr/>
        </p:nvSpPr>
        <p:spPr bwMode="ltGray">
          <a:xfrm>
            <a:off x="3140552" y="2572921"/>
            <a:ext cx="2592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Pressão para não utilização do carvão devido as mudanças climáticas,  mas mesmo assim é o combustível mais abundante.</a:t>
            </a:r>
          </a:p>
        </p:txBody>
      </p:sp>
      <p:sp>
        <p:nvSpPr>
          <p:cNvPr id="62" name="Rectangle 61"/>
          <p:cNvSpPr/>
          <p:nvPr/>
        </p:nvSpPr>
        <p:spPr bwMode="ltGray">
          <a:xfrm>
            <a:off x="3140552" y="3601231"/>
            <a:ext cx="2592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Pós Fukushima, alguns países proíbem geração de energia nuclear, mas outros continuam a investir</a:t>
            </a:r>
          </a:p>
        </p:txBody>
      </p:sp>
      <p:sp>
        <p:nvSpPr>
          <p:cNvPr id="69" name="Rectangle 68"/>
          <p:cNvSpPr/>
          <p:nvPr/>
        </p:nvSpPr>
        <p:spPr bwMode="ltGray">
          <a:xfrm>
            <a:off x="3140552" y="4629541"/>
            <a:ext cx="2592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Mudanças climáticas e crescente enfoque nos impactos ambientais da indústria de energia.</a:t>
            </a:r>
          </a:p>
        </p:txBody>
      </p:sp>
      <p:sp>
        <p:nvSpPr>
          <p:cNvPr id="71" name="Rectangle 70"/>
          <p:cNvSpPr/>
          <p:nvPr/>
        </p:nvSpPr>
        <p:spPr bwMode="ltGray">
          <a:xfrm>
            <a:off x="3140552" y="3087076"/>
            <a:ext cx="2592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As energias renováveis são parte do mix global de energia</a:t>
            </a:r>
          </a:p>
        </p:txBody>
      </p:sp>
      <p:sp>
        <p:nvSpPr>
          <p:cNvPr id="72" name="Rectangle 71"/>
          <p:cNvSpPr/>
          <p:nvPr/>
        </p:nvSpPr>
        <p:spPr bwMode="ltGray">
          <a:xfrm>
            <a:off x="3140552" y="4115386"/>
            <a:ext cx="2592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Envelhecimento da força de trabalho ameaça a produtividade e a capacidade de crescer das empresas– guerra por talentos</a:t>
            </a:r>
          </a:p>
        </p:txBody>
      </p:sp>
      <p:sp>
        <p:nvSpPr>
          <p:cNvPr id="73" name="Rectangle 72"/>
          <p:cNvSpPr/>
          <p:nvPr/>
        </p:nvSpPr>
        <p:spPr bwMode="ltGray">
          <a:xfrm>
            <a:off x="3140552" y="5143696"/>
            <a:ext cx="2592000" cy="453085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Os países desenvolvidos veem eficiência energética como um modelo para reduzir custos. 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381236" y="406940"/>
            <a:ext cx="4118756" cy="18000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indent="-274320">
              <a:spcAft>
                <a:spcPts val="900"/>
              </a:spcAft>
            </a:pPr>
            <a:endParaRPr lang="pt-BR" sz="1000" i="1" dirty="0" smtClean="0">
              <a:latin typeface="Georgia" pitchFamily="18" charset="0"/>
            </a:endParaRPr>
          </a:p>
          <a:p>
            <a:pPr indent="-274320">
              <a:spcAft>
                <a:spcPts val="900"/>
              </a:spcAft>
            </a:pPr>
            <a:r>
              <a:rPr lang="pt-BR" sz="1000" i="1" dirty="0" smtClean="0">
                <a:latin typeface="Georgia" pitchFamily="18" charset="0"/>
              </a:rPr>
              <a:t>Seção 1: </a:t>
            </a:r>
            <a:r>
              <a:rPr lang="pt-BR" sz="1000" dirty="0" smtClean="0"/>
              <a:t>Energia e serviços de utilidade pública– evolução ou revolução?</a:t>
            </a:r>
          </a:p>
          <a:p>
            <a:pPr indent="-274320">
              <a:spcAft>
                <a:spcPts val="900"/>
              </a:spcAft>
            </a:pPr>
            <a:endParaRPr lang="pt-BR" sz="1000" i="1" dirty="0" smtClean="0">
              <a:latin typeface="Georgia" pitchFamily="18" charset="0"/>
            </a:endParaRPr>
          </a:p>
        </p:txBody>
      </p:sp>
      <p:sp>
        <p:nvSpPr>
          <p:cNvPr id="51" name="Rectangle 50"/>
          <p:cNvSpPr/>
          <p:nvPr/>
        </p:nvSpPr>
        <p:spPr bwMode="ltGray">
          <a:xfrm>
            <a:off x="457200" y="5691717"/>
            <a:ext cx="2304000" cy="480483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Consumidor tem papel periférico na cadeia de valor</a:t>
            </a:r>
          </a:p>
        </p:txBody>
      </p:sp>
      <p:sp>
        <p:nvSpPr>
          <p:cNvPr id="75" name="Rectangle 74"/>
          <p:cNvSpPr/>
          <p:nvPr/>
        </p:nvSpPr>
        <p:spPr bwMode="ltGray">
          <a:xfrm>
            <a:off x="3140552" y="5657849"/>
            <a:ext cx="2592000" cy="514351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Redes inteligentes fazem com que  o consumidor seja um ator ativo. Cidades inteligentes emergem.</a:t>
            </a:r>
          </a:p>
        </p:txBody>
      </p:sp>
      <p:sp>
        <p:nvSpPr>
          <p:cNvPr id="76" name="Rectangle 75"/>
          <p:cNvSpPr/>
          <p:nvPr/>
        </p:nvSpPr>
        <p:spPr bwMode="ltGray">
          <a:xfrm>
            <a:off x="6096000" y="5657849"/>
            <a:ext cx="2700000" cy="514351"/>
          </a:xfrm>
          <a:prstGeom prst="rect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pt-BR" sz="1000" dirty="0" smtClean="0">
                <a:solidFill>
                  <a:schemeClr val="tx1"/>
                </a:solidFill>
                <a:latin typeface="Georgia" pitchFamily="18" charset="0"/>
              </a:rPr>
              <a:t>O escopo do setor é transformado enquanto cidades inteligentes lideram a convergência das indústrias</a:t>
            </a:r>
          </a:p>
        </p:txBody>
      </p:sp>
      <p:sp>
        <p:nvSpPr>
          <p:cNvPr id="79" name="Right Arrow 78"/>
          <p:cNvSpPr/>
          <p:nvPr/>
        </p:nvSpPr>
        <p:spPr bwMode="ltGray">
          <a:xfrm>
            <a:off x="2800200" y="2219113"/>
            <a:ext cx="324000" cy="160905"/>
          </a:xfrm>
          <a:prstGeom prst="rightArrow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20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80" name="Right Arrow 79"/>
          <p:cNvSpPr/>
          <p:nvPr/>
        </p:nvSpPr>
        <p:spPr bwMode="ltGray">
          <a:xfrm>
            <a:off x="2800200" y="2739082"/>
            <a:ext cx="324000" cy="160905"/>
          </a:xfrm>
          <a:prstGeom prst="rightArrow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20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81" name="Right Arrow 80"/>
          <p:cNvSpPr/>
          <p:nvPr/>
        </p:nvSpPr>
        <p:spPr bwMode="ltGray">
          <a:xfrm>
            <a:off x="2800200" y="3259051"/>
            <a:ext cx="324000" cy="160905"/>
          </a:xfrm>
          <a:prstGeom prst="rightArrow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20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82" name="Right Arrow 81"/>
          <p:cNvSpPr/>
          <p:nvPr/>
        </p:nvSpPr>
        <p:spPr bwMode="ltGray">
          <a:xfrm>
            <a:off x="2800200" y="3779020"/>
            <a:ext cx="324000" cy="160905"/>
          </a:xfrm>
          <a:prstGeom prst="rightArrow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20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83" name="Right Arrow 82"/>
          <p:cNvSpPr/>
          <p:nvPr/>
        </p:nvSpPr>
        <p:spPr bwMode="ltGray">
          <a:xfrm>
            <a:off x="2800200" y="4298989"/>
            <a:ext cx="324000" cy="160905"/>
          </a:xfrm>
          <a:prstGeom prst="rightArrow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20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84" name="Right Arrow 83"/>
          <p:cNvSpPr/>
          <p:nvPr/>
        </p:nvSpPr>
        <p:spPr bwMode="ltGray">
          <a:xfrm>
            <a:off x="2800200" y="4818958"/>
            <a:ext cx="324000" cy="160905"/>
          </a:xfrm>
          <a:prstGeom prst="rightArrow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20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85" name="Right Arrow 84"/>
          <p:cNvSpPr/>
          <p:nvPr/>
        </p:nvSpPr>
        <p:spPr bwMode="ltGray">
          <a:xfrm>
            <a:off x="2800200" y="5338927"/>
            <a:ext cx="324000" cy="160905"/>
          </a:xfrm>
          <a:prstGeom prst="rightArrow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20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86" name="Right Arrow 85"/>
          <p:cNvSpPr/>
          <p:nvPr/>
        </p:nvSpPr>
        <p:spPr bwMode="ltGray">
          <a:xfrm>
            <a:off x="2800200" y="5858895"/>
            <a:ext cx="324000" cy="160905"/>
          </a:xfrm>
          <a:prstGeom prst="rightArrow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20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89" name="Right Arrow 88"/>
          <p:cNvSpPr/>
          <p:nvPr/>
        </p:nvSpPr>
        <p:spPr bwMode="ltGray">
          <a:xfrm>
            <a:off x="5772000" y="1699144"/>
            <a:ext cx="324000" cy="160905"/>
          </a:xfrm>
          <a:prstGeom prst="rightArrow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20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90" name="Right Arrow 89"/>
          <p:cNvSpPr/>
          <p:nvPr/>
        </p:nvSpPr>
        <p:spPr bwMode="ltGray">
          <a:xfrm>
            <a:off x="5772000" y="2219113"/>
            <a:ext cx="324000" cy="160905"/>
          </a:xfrm>
          <a:prstGeom prst="rightArrow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20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91" name="Right Arrow 90"/>
          <p:cNvSpPr/>
          <p:nvPr/>
        </p:nvSpPr>
        <p:spPr bwMode="ltGray">
          <a:xfrm>
            <a:off x="5772000" y="2739082"/>
            <a:ext cx="324000" cy="160905"/>
          </a:xfrm>
          <a:prstGeom prst="rightArrow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20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92" name="Right Arrow 91"/>
          <p:cNvSpPr/>
          <p:nvPr/>
        </p:nvSpPr>
        <p:spPr bwMode="ltGray">
          <a:xfrm>
            <a:off x="5772000" y="3259051"/>
            <a:ext cx="324000" cy="160905"/>
          </a:xfrm>
          <a:prstGeom prst="rightArrow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20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93" name="Right Arrow 92"/>
          <p:cNvSpPr/>
          <p:nvPr/>
        </p:nvSpPr>
        <p:spPr bwMode="ltGray">
          <a:xfrm>
            <a:off x="5772000" y="3779020"/>
            <a:ext cx="324000" cy="160905"/>
          </a:xfrm>
          <a:prstGeom prst="rightArrow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20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94" name="Right Arrow 93"/>
          <p:cNvSpPr/>
          <p:nvPr/>
        </p:nvSpPr>
        <p:spPr bwMode="ltGray">
          <a:xfrm>
            <a:off x="5772000" y="4298989"/>
            <a:ext cx="324000" cy="160905"/>
          </a:xfrm>
          <a:prstGeom prst="rightArrow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20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95" name="Right Arrow 94"/>
          <p:cNvSpPr/>
          <p:nvPr/>
        </p:nvSpPr>
        <p:spPr bwMode="ltGray">
          <a:xfrm>
            <a:off x="5772000" y="4818958"/>
            <a:ext cx="324000" cy="160905"/>
          </a:xfrm>
          <a:prstGeom prst="rightArrow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20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96" name="Right Arrow 95"/>
          <p:cNvSpPr/>
          <p:nvPr/>
        </p:nvSpPr>
        <p:spPr bwMode="ltGray">
          <a:xfrm>
            <a:off x="5772000" y="5338927"/>
            <a:ext cx="324000" cy="160905"/>
          </a:xfrm>
          <a:prstGeom prst="rightArrow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20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97" name="Right Arrow 96"/>
          <p:cNvSpPr/>
          <p:nvPr/>
        </p:nvSpPr>
        <p:spPr bwMode="ltGray">
          <a:xfrm>
            <a:off x="5772000" y="5858895"/>
            <a:ext cx="324000" cy="160905"/>
          </a:xfrm>
          <a:prstGeom prst="rightArrow">
            <a:avLst/>
          </a:prstGeom>
          <a:solidFill>
            <a:schemeClr val="tx2"/>
          </a:solidFill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pt-BR" sz="1200" smtClean="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CD4F41E-CD1C-4BFC-BB93-8BAC227CE74F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DE" dirty="0" smtClean="0"/>
              <a:t>Maio de 2013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dirty="0" smtClean="0"/>
              <a:t>Energia e serviços de utilidade pública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188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uppieren 50"/>
          <p:cNvGrpSpPr/>
          <p:nvPr/>
        </p:nvGrpSpPr>
        <p:grpSpPr>
          <a:xfrm>
            <a:off x="586695" y="1752600"/>
            <a:ext cx="2308905" cy="1211145"/>
            <a:chOff x="586695" y="1752600"/>
            <a:chExt cx="2308905" cy="1211145"/>
          </a:xfrm>
        </p:grpSpPr>
        <p:sp>
          <p:nvSpPr>
            <p:cNvPr id="13" name="Rechteck 12"/>
            <p:cNvSpPr/>
            <p:nvPr/>
          </p:nvSpPr>
          <p:spPr bwMode="ltGray">
            <a:xfrm>
              <a:off x="878541" y="1752600"/>
              <a:ext cx="2017059" cy="1138607"/>
            </a:xfrm>
            <a:prstGeom prst="rect">
              <a:avLst/>
            </a:prstGeom>
            <a:solidFill>
              <a:schemeClr val="accent5"/>
            </a:solidFill>
            <a:ln w="9525" cap="sq">
              <a:solidFill>
                <a:schemeClr val="accent5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t">
              <a:noAutofit/>
            </a:bodyPr>
            <a:lstStyle/>
            <a:p>
              <a:r>
                <a:rPr lang="pt-BR" sz="1400" dirty="0" smtClean="0"/>
                <a:t>Demanda global de energia será cerca de 30% maior em 2040, em relação a 2010</a:t>
              </a:r>
            </a:p>
          </p:txBody>
        </p:sp>
        <p:sp>
          <p:nvSpPr>
            <p:cNvPr id="14" name="Rechteck 13"/>
            <p:cNvSpPr/>
            <p:nvPr/>
          </p:nvSpPr>
          <p:spPr bwMode="ltGray">
            <a:xfrm>
              <a:off x="586695" y="2891745"/>
              <a:ext cx="288000" cy="72000"/>
            </a:xfrm>
            <a:prstGeom prst="rect">
              <a:avLst/>
            </a:prstGeom>
            <a:solidFill>
              <a:schemeClr val="accent5"/>
            </a:solidFill>
            <a:ln w="9525" cap="sq">
              <a:solidFill>
                <a:schemeClr val="accent5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ctr">
              <a:noAutofit/>
            </a:bodyPr>
            <a:lstStyle/>
            <a:p>
              <a:pPr algn="ctr"/>
              <a:endParaRPr lang="de-DE" sz="1400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4" name="Gruppieren 49"/>
          <p:cNvGrpSpPr/>
          <p:nvPr/>
        </p:nvGrpSpPr>
        <p:grpSpPr>
          <a:xfrm>
            <a:off x="2336490" y="2133600"/>
            <a:ext cx="2540310" cy="1219200"/>
            <a:chOff x="2336490" y="2133600"/>
            <a:chExt cx="2540310" cy="1219200"/>
          </a:xfrm>
        </p:grpSpPr>
        <p:sp>
          <p:nvSpPr>
            <p:cNvPr id="16" name="Rechteck 15"/>
            <p:cNvSpPr/>
            <p:nvPr/>
          </p:nvSpPr>
          <p:spPr bwMode="ltGray">
            <a:xfrm>
              <a:off x="2631141" y="2133600"/>
              <a:ext cx="2245659" cy="1143000"/>
            </a:xfrm>
            <a:prstGeom prst="rect">
              <a:avLst/>
            </a:prstGeom>
            <a:solidFill>
              <a:schemeClr val="accent1"/>
            </a:solidFill>
            <a:ln w="9525" cap="sq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t">
              <a:noAutofit/>
            </a:bodyPr>
            <a:lstStyle/>
            <a:p>
              <a:r>
                <a:rPr lang="pt-BR" sz="1400" dirty="0" smtClean="0"/>
                <a:t>Em 2040, a geração de energia elétrica será responsável ​​por mais de 40% do consumo global de energia.</a:t>
              </a:r>
            </a:p>
            <a:p>
              <a:endParaRPr lang="de-DE" sz="1400" dirty="0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7" name="Rechteck 16"/>
            <p:cNvSpPr/>
            <p:nvPr/>
          </p:nvSpPr>
          <p:spPr bwMode="ltGray">
            <a:xfrm>
              <a:off x="2336490" y="3280800"/>
              <a:ext cx="288000" cy="72000"/>
            </a:xfrm>
            <a:prstGeom prst="rect">
              <a:avLst/>
            </a:prstGeom>
            <a:solidFill>
              <a:schemeClr val="accent1"/>
            </a:solidFill>
            <a:ln w="9525" cap="sq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ctr">
              <a:noAutofit/>
            </a:bodyPr>
            <a:lstStyle/>
            <a:p>
              <a:pPr algn="ctr"/>
              <a:endParaRPr lang="de-DE" sz="1400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5" name="Gruppieren 47"/>
          <p:cNvGrpSpPr/>
          <p:nvPr/>
        </p:nvGrpSpPr>
        <p:grpSpPr>
          <a:xfrm>
            <a:off x="457200" y="4572000"/>
            <a:ext cx="2819400" cy="1600200"/>
            <a:chOff x="587130" y="4876800"/>
            <a:chExt cx="2537070" cy="1287345"/>
          </a:xfrm>
        </p:grpSpPr>
        <p:sp>
          <p:nvSpPr>
            <p:cNvPr id="21" name="Rechteck 20"/>
            <p:cNvSpPr/>
            <p:nvPr/>
          </p:nvSpPr>
          <p:spPr bwMode="ltGray">
            <a:xfrm>
              <a:off x="878541" y="4876800"/>
              <a:ext cx="2245659" cy="121480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cap="sq">
              <a:solidFill>
                <a:schemeClr val="bg1">
                  <a:lumMod val="50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t">
              <a:noAutofit/>
            </a:bodyPr>
            <a:lstStyle/>
            <a:p>
              <a:r>
                <a:rPr lang="pt-BR" sz="1400" dirty="0" smtClean="0"/>
                <a:t>A demanda por gás natural vai aumentar em mais de 60% em 2040, ultrapassando a demanda por carvão e ocupando segundo lugar, atrás apenas do petróleo.</a:t>
              </a:r>
            </a:p>
          </p:txBody>
        </p:sp>
        <p:sp>
          <p:nvSpPr>
            <p:cNvPr id="22" name="Rechteck 21"/>
            <p:cNvSpPr/>
            <p:nvPr/>
          </p:nvSpPr>
          <p:spPr bwMode="ltGray">
            <a:xfrm>
              <a:off x="587130" y="6092145"/>
              <a:ext cx="288000" cy="72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cap="sq">
              <a:solidFill>
                <a:schemeClr val="bg1">
                  <a:lumMod val="50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ctr">
              <a:noAutofit/>
            </a:bodyPr>
            <a:lstStyle/>
            <a:p>
              <a:pPr algn="ctr"/>
              <a:endParaRPr lang="de-DE" sz="1400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7" name="Gruppieren 48"/>
          <p:cNvGrpSpPr/>
          <p:nvPr/>
        </p:nvGrpSpPr>
        <p:grpSpPr>
          <a:xfrm>
            <a:off x="1275300" y="3352800"/>
            <a:ext cx="4363500" cy="1096845"/>
            <a:chOff x="1275300" y="3238500"/>
            <a:chExt cx="4363500" cy="1096845"/>
          </a:xfrm>
        </p:grpSpPr>
        <p:sp>
          <p:nvSpPr>
            <p:cNvPr id="37" name="Rechteck 36"/>
            <p:cNvSpPr/>
            <p:nvPr/>
          </p:nvSpPr>
          <p:spPr bwMode="ltGray">
            <a:xfrm>
              <a:off x="1564341" y="3238500"/>
              <a:ext cx="4074459" cy="1024307"/>
            </a:xfrm>
            <a:prstGeom prst="rect">
              <a:avLst/>
            </a:prstGeom>
            <a:solidFill>
              <a:schemeClr val="accent3"/>
            </a:solidFill>
            <a:ln w="9525" cap="sq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t">
              <a:noAutofit/>
            </a:bodyPr>
            <a:lstStyle/>
            <a:p>
              <a:r>
                <a:rPr lang="pt-BR" sz="1400" dirty="0" smtClean="0"/>
                <a:t>O crescimento da demanda de energia irá desacelerar como as economias maduras, a eficiência acelera e a população crescerá moderadamente.</a:t>
              </a:r>
            </a:p>
            <a:p>
              <a:endParaRPr lang="de-DE" sz="1400" dirty="0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38" name="Rechteck 37"/>
            <p:cNvSpPr/>
            <p:nvPr/>
          </p:nvSpPr>
          <p:spPr bwMode="ltGray">
            <a:xfrm>
              <a:off x="1275300" y="4263345"/>
              <a:ext cx="288000" cy="72000"/>
            </a:xfrm>
            <a:prstGeom prst="rect">
              <a:avLst/>
            </a:prstGeom>
            <a:solidFill>
              <a:schemeClr val="accent3"/>
            </a:solidFill>
            <a:ln w="9525" cap="sq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ctr">
              <a:noAutofit/>
            </a:bodyPr>
            <a:lstStyle/>
            <a:p>
              <a:pPr algn="ctr"/>
              <a:endParaRPr lang="de-DE" sz="1400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8" name="Gruppieren 46"/>
          <p:cNvGrpSpPr/>
          <p:nvPr/>
        </p:nvGrpSpPr>
        <p:grpSpPr>
          <a:xfrm>
            <a:off x="3485535" y="4495890"/>
            <a:ext cx="2077065" cy="1668255"/>
            <a:chOff x="3485535" y="4495890"/>
            <a:chExt cx="1867515" cy="1668255"/>
          </a:xfrm>
        </p:grpSpPr>
        <p:sp>
          <p:nvSpPr>
            <p:cNvPr id="41" name="Rechteck 40"/>
            <p:cNvSpPr/>
            <p:nvPr/>
          </p:nvSpPr>
          <p:spPr bwMode="ltGray">
            <a:xfrm>
              <a:off x="3774141" y="4495890"/>
              <a:ext cx="1578909" cy="1595717"/>
            </a:xfrm>
            <a:prstGeom prst="rect">
              <a:avLst/>
            </a:prstGeom>
            <a:solidFill>
              <a:schemeClr val="accent5"/>
            </a:solidFill>
            <a:ln w="9525" cap="sq">
              <a:solidFill>
                <a:schemeClr val="accent5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t">
              <a:noAutofit/>
            </a:bodyPr>
            <a:lstStyle/>
            <a:p>
              <a:r>
                <a:rPr lang="pt-BR" sz="1400" dirty="0" smtClean="0">
                  <a:solidFill>
                    <a:schemeClr val="bg1"/>
                  </a:solidFill>
                  <a:latin typeface="Georgia" pitchFamily="18" charset="0"/>
                </a:rPr>
                <a:t>Após atingir o ápice, a demanda por carvão irá diminuir, em parte por causa das políticas para redução de emissões de GEE</a:t>
              </a:r>
              <a:r>
                <a:rPr lang="en-GB" sz="1400" dirty="0" smtClean="0">
                  <a:solidFill>
                    <a:schemeClr val="bg1"/>
                  </a:solidFill>
                  <a:latin typeface="Georgia" pitchFamily="18" charset="0"/>
                </a:rPr>
                <a:t>.</a:t>
              </a:r>
              <a:endParaRPr lang="en-GB" sz="1400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42" name="Rechteck 41"/>
            <p:cNvSpPr/>
            <p:nvPr/>
          </p:nvSpPr>
          <p:spPr bwMode="ltGray">
            <a:xfrm>
              <a:off x="3485535" y="6092145"/>
              <a:ext cx="288000" cy="72000"/>
            </a:xfrm>
            <a:prstGeom prst="rect">
              <a:avLst/>
            </a:prstGeom>
            <a:solidFill>
              <a:schemeClr val="accent5"/>
            </a:solidFill>
            <a:ln w="9525" cap="sq">
              <a:solidFill>
                <a:schemeClr val="accent5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ctr">
              <a:noAutofit/>
            </a:bodyPr>
            <a:lstStyle/>
            <a:p>
              <a:pPr algn="ctr"/>
              <a:endParaRPr lang="de-DE" sz="1400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9" name="Gruppieren 44"/>
          <p:cNvGrpSpPr/>
          <p:nvPr/>
        </p:nvGrpSpPr>
        <p:grpSpPr>
          <a:xfrm>
            <a:off x="5715000" y="3581400"/>
            <a:ext cx="2819400" cy="1363545"/>
            <a:chOff x="5695335" y="3810000"/>
            <a:chExt cx="2381865" cy="1363545"/>
          </a:xfrm>
        </p:grpSpPr>
        <p:sp>
          <p:nvSpPr>
            <p:cNvPr id="29" name="Rechteck 28"/>
            <p:cNvSpPr/>
            <p:nvPr/>
          </p:nvSpPr>
          <p:spPr bwMode="ltGray">
            <a:xfrm>
              <a:off x="5983941" y="3810000"/>
              <a:ext cx="2093259" cy="1291007"/>
            </a:xfrm>
            <a:prstGeom prst="rect">
              <a:avLst/>
            </a:prstGeom>
            <a:solidFill>
              <a:schemeClr val="accent1"/>
            </a:solidFill>
            <a:ln w="9525" cap="sq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t">
              <a:noAutofit/>
            </a:bodyPr>
            <a:lstStyle/>
            <a:p>
              <a:r>
                <a:rPr lang="pt-BR" sz="1400" dirty="0" smtClean="0">
                  <a:solidFill>
                    <a:schemeClr val="bg1"/>
                  </a:solidFill>
                  <a:latin typeface="Georgia" pitchFamily="18" charset="0"/>
                </a:rPr>
                <a:t>Os ganhos de eficiência pela economia de energia e  uso de tecnologia irão moderar o crescimento da demanda e reduzir as emissões</a:t>
              </a:r>
              <a:r>
                <a:rPr lang="en-GB" sz="1400" dirty="0" smtClean="0">
                  <a:solidFill>
                    <a:schemeClr val="bg1"/>
                  </a:solidFill>
                  <a:latin typeface="Georgia" pitchFamily="18" charset="0"/>
                </a:rPr>
                <a:t>.</a:t>
              </a:r>
              <a:endParaRPr lang="en-GB" sz="1400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30" name="Rechteck 29"/>
            <p:cNvSpPr/>
            <p:nvPr/>
          </p:nvSpPr>
          <p:spPr bwMode="ltGray">
            <a:xfrm>
              <a:off x="5695335" y="5101545"/>
              <a:ext cx="288000" cy="72000"/>
            </a:xfrm>
            <a:prstGeom prst="rect">
              <a:avLst/>
            </a:prstGeom>
            <a:solidFill>
              <a:schemeClr val="accent1"/>
            </a:solidFill>
            <a:ln w="9525" cap="sq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ctr">
              <a:noAutofit/>
            </a:bodyPr>
            <a:lstStyle/>
            <a:p>
              <a:pPr algn="ctr"/>
              <a:endParaRPr lang="de-DE" sz="1400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10" name="Gruppieren 45"/>
          <p:cNvGrpSpPr/>
          <p:nvPr/>
        </p:nvGrpSpPr>
        <p:grpSpPr>
          <a:xfrm>
            <a:off x="5715000" y="5029200"/>
            <a:ext cx="3048000" cy="1295400"/>
            <a:chOff x="5996895" y="5029200"/>
            <a:chExt cx="2613705" cy="1058745"/>
          </a:xfrm>
        </p:grpSpPr>
        <p:sp>
          <p:nvSpPr>
            <p:cNvPr id="33" name="Rechteck 32"/>
            <p:cNvSpPr/>
            <p:nvPr/>
          </p:nvSpPr>
          <p:spPr bwMode="ltGray">
            <a:xfrm>
              <a:off x="6288741" y="5029200"/>
              <a:ext cx="2321859" cy="986207"/>
            </a:xfrm>
            <a:prstGeom prst="rect">
              <a:avLst/>
            </a:prstGeom>
            <a:solidFill>
              <a:schemeClr val="accent3"/>
            </a:solidFill>
            <a:ln w="9525" cap="sq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t">
              <a:noAutofit/>
            </a:bodyPr>
            <a:lstStyle/>
            <a:p>
              <a:r>
                <a:rPr lang="pt-BR" sz="1400" dirty="0" smtClean="0"/>
                <a:t>As Emissões de CO</a:t>
              </a:r>
              <a:r>
                <a:rPr lang="pt-BR" sz="1400" baseline="-25000" dirty="0" smtClean="0"/>
                <a:t>2</a:t>
              </a:r>
              <a:r>
                <a:rPr lang="pt-BR" sz="1400" dirty="0" smtClean="0"/>
                <a:t> relacionadas com energia estão em um nível recorde, enquanto a indústria de energias renováveis ​​está sob pressão.</a:t>
              </a:r>
            </a:p>
            <a:p>
              <a:endParaRPr lang="en-GB" sz="1400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34" name="Rechteck 33"/>
            <p:cNvSpPr/>
            <p:nvPr/>
          </p:nvSpPr>
          <p:spPr bwMode="ltGray">
            <a:xfrm>
              <a:off x="5996895" y="6015945"/>
              <a:ext cx="288000" cy="72000"/>
            </a:xfrm>
            <a:prstGeom prst="rect">
              <a:avLst/>
            </a:prstGeom>
            <a:solidFill>
              <a:schemeClr val="accent3"/>
            </a:solidFill>
            <a:ln w="9525" cap="sq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ctr">
              <a:noAutofit/>
            </a:bodyPr>
            <a:lstStyle/>
            <a:p>
              <a:pPr algn="ctr"/>
              <a:endParaRPr lang="de-DE" sz="1400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sp>
        <p:nvSpPr>
          <p:cNvPr id="11" name="Slide Number Placeholder 10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CD4F41E-CD1C-4BFC-BB93-8BAC227CE74F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DE" dirty="0" smtClean="0"/>
              <a:t>Maio de 2013</a:t>
            </a:r>
            <a:endParaRPr lang="en-GB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dirty="0" smtClean="0"/>
              <a:t>Energia e serviços de utilidade pública</a:t>
            </a:r>
            <a:endParaRPr lang="en-GB" dirty="0"/>
          </a:p>
        </p:txBody>
      </p:sp>
      <p:grpSp>
        <p:nvGrpSpPr>
          <p:cNvPr id="44" name="Gruppieren 46"/>
          <p:cNvGrpSpPr/>
          <p:nvPr/>
        </p:nvGrpSpPr>
        <p:grpSpPr>
          <a:xfrm>
            <a:off x="4649177" y="1523999"/>
            <a:ext cx="2132624" cy="1732991"/>
            <a:chOff x="3519657" y="4495890"/>
            <a:chExt cx="1833393" cy="1667717"/>
          </a:xfrm>
        </p:grpSpPr>
        <p:sp>
          <p:nvSpPr>
            <p:cNvPr id="45" name="Rechteck 40"/>
            <p:cNvSpPr/>
            <p:nvPr/>
          </p:nvSpPr>
          <p:spPr bwMode="ltGray">
            <a:xfrm>
              <a:off x="3774141" y="4495890"/>
              <a:ext cx="1578909" cy="1595717"/>
            </a:xfrm>
            <a:prstGeom prst="rect">
              <a:avLst/>
            </a:prstGeom>
            <a:solidFill>
              <a:schemeClr val="accent5"/>
            </a:solidFill>
            <a:ln w="9525" cap="sq">
              <a:solidFill>
                <a:schemeClr val="accent5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t">
              <a:noAutofit/>
            </a:bodyPr>
            <a:lstStyle/>
            <a:p>
              <a:r>
                <a:rPr lang="pt-BR" sz="1400" dirty="0" smtClean="0"/>
                <a:t>Os sintomas da insustentabilidade do sistema persistem -  1,4 mil milhões de pessoas ainda estão sem eletricidade.</a:t>
              </a:r>
            </a:p>
            <a:p>
              <a:endParaRPr lang="en-GB" sz="1400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46" name="Rechteck 41"/>
            <p:cNvSpPr/>
            <p:nvPr/>
          </p:nvSpPr>
          <p:spPr bwMode="ltGray">
            <a:xfrm>
              <a:off x="3519657" y="6091607"/>
              <a:ext cx="288000" cy="72000"/>
            </a:xfrm>
            <a:prstGeom prst="rect">
              <a:avLst/>
            </a:prstGeom>
            <a:solidFill>
              <a:schemeClr val="accent5"/>
            </a:solidFill>
            <a:ln w="9525" cap="sq">
              <a:solidFill>
                <a:schemeClr val="accent5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ctr">
              <a:noAutofit/>
            </a:bodyPr>
            <a:lstStyle/>
            <a:p>
              <a:pPr algn="ctr"/>
              <a:endParaRPr lang="de-DE" sz="1400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grpSp>
        <p:nvGrpSpPr>
          <p:cNvPr id="6" name="Gruppieren 43"/>
          <p:cNvGrpSpPr/>
          <p:nvPr/>
        </p:nvGrpSpPr>
        <p:grpSpPr>
          <a:xfrm>
            <a:off x="6413190" y="1752600"/>
            <a:ext cx="2197410" cy="1744545"/>
            <a:chOff x="6413190" y="1752600"/>
            <a:chExt cx="2197410" cy="1744545"/>
          </a:xfrm>
        </p:grpSpPr>
        <p:sp>
          <p:nvSpPr>
            <p:cNvPr id="25" name="Rechteck 24"/>
            <p:cNvSpPr/>
            <p:nvPr/>
          </p:nvSpPr>
          <p:spPr bwMode="ltGray">
            <a:xfrm>
              <a:off x="6707841" y="1752600"/>
              <a:ext cx="1902759" cy="167200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cap="sq">
              <a:solidFill>
                <a:schemeClr val="bg1">
                  <a:lumMod val="50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t">
              <a:noAutofit/>
            </a:bodyPr>
            <a:lstStyle/>
            <a:p>
              <a:r>
                <a:rPr lang="pt-BR" sz="1400" dirty="0" smtClean="0"/>
                <a:t>Petróleo, gás e carvão continuarão a ser os combustíveis mais utilizados, cerca de 80% do consumo total de energia em 2040.</a:t>
              </a:r>
            </a:p>
            <a:p>
              <a:endParaRPr lang="en-GB" sz="1400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26" name="Rechteck 25"/>
            <p:cNvSpPr/>
            <p:nvPr/>
          </p:nvSpPr>
          <p:spPr bwMode="ltGray">
            <a:xfrm>
              <a:off x="6413190" y="3425145"/>
              <a:ext cx="288000" cy="720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 cap="sq">
              <a:solidFill>
                <a:schemeClr val="bg1">
                  <a:lumMod val="50000"/>
                </a:schemeClr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72000" tIns="36000" rIns="72000" bIns="36000" rtlCol="0" anchor="ctr">
              <a:noAutofit/>
            </a:bodyPr>
            <a:lstStyle/>
            <a:p>
              <a:pPr algn="ctr"/>
              <a:endParaRPr lang="de-DE" sz="1400" dirty="0" err="1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</p:grpSp>
      <p:sp>
        <p:nvSpPr>
          <p:cNvPr id="47" name="Title 1"/>
          <p:cNvSpPr txBox="1">
            <a:spLocks/>
          </p:cNvSpPr>
          <p:nvPr/>
        </p:nvSpPr>
        <p:spPr>
          <a:xfrm>
            <a:off x="533400" y="685800"/>
            <a:ext cx="8078400" cy="6096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00" b="1" i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2000" smtClean="0"/>
              <a:t>O que o futuro reserva para o setor de energia e serviços e utilidade pública?</a:t>
            </a:r>
            <a:endParaRPr lang="pt-BR" sz="2000" b="0" i="0"/>
          </a:p>
        </p:txBody>
      </p:sp>
      <p:sp>
        <p:nvSpPr>
          <p:cNvPr id="49" name="TextBox 48"/>
          <p:cNvSpPr txBox="1"/>
          <p:nvPr/>
        </p:nvSpPr>
        <p:spPr>
          <a:xfrm>
            <a:off x="381236" y="406940"/>
            <a:ext cx="4118756" cy="18000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indent="-274320">
              <a:spcAft>
                <a:spcPts val="900"/>
              </a:spcAft>
            </a:pPr>
            <a:r>
              <a:rPr lang="pt-BR" sz="1000" i="1" dirty="0" smtClean="0">
                <a:latin typeface="Georgia" pitchFamily="18" charset="0"/>
              </a:rPr>
              <a:t>Seção 1: </a:t>
            </a:r>
            <a:r>
              <a:rPr lang="pt-BR" sz="1000" dirty="0" smtClean="0"/>
              <a:t>Energia e serviços de utilidade pública– evolução ou revolução?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33400" y="6172200"/>
            <a:ext cx="3650704" cy="23032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indent="-274320">
              <a:spcAft>
                <a:spcPts val="900"/>
              </a:spcAft>
            </a:pPr>
            <a:r>
              <a:rPr lang="en-GB" sz="800" dirty="0" smtClean="0">
                <a:latin typeface="Georgia" pitchFamily="18" charset="0"/>
              </a:rPr>
              <a:t>Sources: </a:t>
            </a:r>
            <a:r>
              <a:rPr lang="en-GB" sz="800" dirty="0"/>
              <a:t>ExxonMobil’s 2040 and IEA 2012 vision</a:t>
            </a:r>
            <a:endParaRPr lang="en-GB" sz="800" dirty="0" smtClean="0">
              <a:latin typeface="Georg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567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1200" dirty="0" err="1" smtClean="0"/>
              <a:t>Seção</a:t>
            </a:r>
            <a:r>
              <a:rPr lang="en-GB" sz="1200" dirty="0" smtClean="0"/>
              <a:t> 2:</a:t>
            </a:r>
            <a:br>
              <a:rPr lang="en-GB" sz="1200" dirty="0" smtClean="0"/>
            </a:br>
            <a:r>
              <a:rPr lang="pt-BR" sz="3200" dirty="0" smtClean="0"/>
              <a:t> Principais fatores de mudança</a:t>
            </a:r>
            <a:endParaRPr lang="en-GB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65C1F0-FB28-47A2-B44B-98062B96D3D5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Maio de 2013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Energia e serviços de utilidade pública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9445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3850" name="Rectangle 4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Visão geral dos cinco fatores globais de mudança</a:t>
            </a:r>
            <a:endParaRPr lang="pt-BR" dirty="0"/>
          </a:p>
        </p:txBody>
      </p:sp>
      <p:grpSp>
        <p:nvGrpSpPr>
          <p:cNvPr id="4" name="Group 3"/>
          <p:cNvGrpSpPr/>
          <p:nvPr/>
        </p:nvGrpSpPr>
        <p:grpSpPr>
          <a:xfrm>
            <a:off x="533401" y="1524000"/>
            <a:ext cx="8077199" cy="828000"/>
            <a:chOff x="533401" y="1752599"/>
            <a:chExt cx="8077199" cy="828000"/>
          </a:xfrm>
        </p:grpSpPr>
        <p:sp>
          <p:nvSpPr>
            <p:cNvPr id="1143813" name="Rectangle 5"/>
            <p:cNvSpPr>
              <a:spLocks noChangeArrowheads="1"/>
            </p:cNvSpPr>
            <p:nvPr/>
          </p:nvSpPr>
          <p:spPr bwMode="gray">
            <a:xfrm>
              <a:off x="4648199" y="1752599"/>
              <a:ext cx="3962401" cy="8280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lIns="63500" tIns="64800" rIns="64800" bIns="64800" anchor="ctr"/>
            <a:lstStyle/>
            <a:p>
              <a:pPr marL="533400">
                <a:spcBef>
                  <a:spcPct val="0"/>
                </a:spcBef>
                <a:spcAft>
                  <a:spcPct val="0"/>
                </a:spcAft>
              </a:pPr>
              <a:endParaRPr lang="pt-BR" sz="1100" dirty="0" smtClean="0">
                <a:solidFill>
                  <a:schemeClr val="bg1"/>
                </a:solidFill>
                <a:latin typeface="Georgia" pitchFamily="18" charset="0"/>
              </a:endParaRPr>
            </a:p>
            <a:p>
              <a:pPr marL="533400">
                <a:spcBef>
                  <a:spcPct val="0"/>
                </a:spcBef>
                <a:spcAft>
                  <a:spcPct val="0"/>
                </a:spcAft>
              </a:pPr>
              <a:endParaRPr lang="pt-BR" sz="1100" dirty="0" smtClean="0">
                <a:solidFill>
                  <a:schemeClr val="bg1"/>
                </a:solidFill>
                <a:latin typeface="Georgia" pitchFamily="18" charset="0"/>
              </a:endParaRPr>
            </a:p>
            <a:p>
              <a:pPr marL="533400">
                <a:spcBef>
                  <a:spcPct val="0"/>
                </a:spcBef>
                <a:spcAft>
                  <a:spcPct val="0"/>
                </a:spcAft>
              </a:pPr>
              <a:r>
                <a:rPr lang="pt-BR" sz="1100" dirty="0" smtClean="0">
                  <a:solidFill>
                    <a:schemeClr val="bg1"/>
                  </a:solidFill>
                  <a:latin typeface="Georgia" pitchFamily="18" charset="0"/>
                </a:rPr>
                <a:t>A demanda por energia deverá aumentar em 30-40% até 2030, e consumo de água em 50%. No entanto, 1,4 bilhões de pessoas não têm acesso à energia elétrica </a:t>
              </a:r>
              <a:r>
                <a:rPr lang="pt-BR" sz="1100" dirty="0" smtClean="0">
                  <a:solidFill>
                    <a:schemeClr val="bg1"/>
                  </a:solidFill>
                </a:rPr>
                <a:t>(principalmente na África Subsaariana e na Ásia).</a:t>
              </a:r>
            </a:p>
            <a:p>
              <a:pPr marL="533400">
                <a:spcBef>
                  <a:spcPct val="0"/>
                </a:spcBef>
                <a:spcAft>
                  <a:spcPct val="0"/>
                </a:spcAft>
              </a:pPr>
              <a:endParaRPr lang="pt-BR" sz="1100" dirty="0" smtClean="0">
                <a:solidFill>
                  <a:schemeClr val="bg1"/>
                </a:solidFill>
                <a:latin typeface="Georgia" pitchFamily="18" charset="0"/>
              </a:endParaRPr>
            </a:p>
            <a:p>
              <a:pPr marL="533400">
                <a:spcBef>
                  <a:spcPct val="0"/>
                </a:spcBef>
                <a:spcAft>
                  <a:spcPct val="0"/>
                </a:spcAft>
              </a:pPr>
              <a:endParaRPr lang="pt-BR" sz="1100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143814" name="AutoShape 6"/>
            <p:cNvSpPr>
              <a:spLocks noChangeArrowheads="1"/>
            </p:cNvSpPr>
            <p:nvPr/>
          </p:nvSpPr>
          <p:spPr bwMode="gray">
            <a:xfrm>
              <a:off x="533401" y="1755774"/>
              <a:ext cx="3809999" cy="72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684000" bIns="0"/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r>
                <a:rPr lang="pt-BR" sz="1200" b="1" i="1" dirty="0" smtClean="0">
                  <a:solidFill>
                    <a:schemeClr val="accent1"/>
                  </a:solidFill>
                  <a:latin typeface="Georgia" pitchFamily="18" charset="0"/>
                </a:rPr>
                <a:t>Guerra por recursos naturais</a:t>
              </a:r>
            </a:p>
            <a:p>
              <a:pPr marL="180975" lvl="1" indent="-179388"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pt-BR" sz="1100" dirty="0" smtClean="0"/>
                <a:t>A crescente demanda por recursos naturais e o impacto das alterações climáticas são uma preocupação crescente da economia</a:t>
              </a:r>
              <a:endParaRPr lang="pt-BR" sz="1100" dirty="0">
                <a:latin typeface="Georgia" pitchFamily="18" charset="0"/>
              </a:endParaRPr>
            </a:p>
          </p:txBody>
        </p:sp>
        <p:sp>
          <p:nvSpPr>
            <p:cNvPr id="23" name="Isosceles Triangle 22"/>
            <p:cNvSpPr/>
            <p:nvPr/>
          </p:nvSpPr>
          <p:spPr bwMode="ltGray">
            <a:xfrm rot="16200000" flipH="1" flipV="1">
              <a:off x="4451724" y="1949074"/>
              <a:ext cx="821573" cy="428625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1143815" name="Text Box 7"/>
            <p:cNvSpPr txBox="1">
              <a:spLocks noChangeArrowheads="1"/>
            </p:cNvSpPr>
            <p:nvPr/>
          </p:nvSpPr>
          <p:spPr bwMode="gray">
            <a:xfrm>
              <a:off x="4259835" y="1849992"/>
              <a:ext cx="693165" cy="476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64800" tIns="0" rIns="0" bIns="0" anchor="ctr"/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r>
                <a:rPr lang="pt-BR" sz="5400" smtClean="0">
                  <a:solidFill>
                    <a:schemeClr val="accent1"/>
                  </a:solidFill>
                  <a:latin typeface="Georgia" pitchFamily="18" charset="0"/>
                </a:rPr>
                <a:t>1</a:t>
              </a:r>
              <a:endParaRPr lang="pt-BR" sz="5400">
                <a:solidFill>
                  <a:schemeClr val="accent1"/>
                </a:solidFill>
                <a:latin typeface="Georgia" pitchFamily="18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533401" y="2489380"/>
            <a:ext cx="8077199" cy="863420"/>
            <a:chOff x="533401" y="2717980"/>
            <a:chExt cx="8077199" cy="863420"/>
          </a:xfrm>
        </p:grpSpPr>
        <p:sp>
          <p:nvSpPr>
            <p:cNvPr id="49" name="Rectangle 5"/>
            <p:cNvSpPr>
              <a:spLocks noChangeArrowheads="1"/>
            </p:cNvSpPr>
            <p:nvPr/>
          </p:nvSpPr>
          <p:spPr bwMode="gray">
            <a:xfrm>
              <a:off x="4648199" y="2717980"/>
              <a:ext cx="3962401" cy="8280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lIns="63500" tIns="64800" rIns="64800" bIns="64800" anchor="ctr"/>
            <a:lstStyle/>
            <a:p>
              <a:pPr marL="533400">
                <a:spcBef>
                  <a:spcPct val="0"/>
                </a:spcBef>
                <a:spcAft>
                  <a:spcPct val="0"/>
                </a:spcAft>
              </a:pPr>
              <a:r>
                <a:rPr lang="pt-BR" sz="1100" dirty="0" smtClean="0">
                  <a:solidFill>
                    <a:schemeClr val="bg1"/>
                  </a:solidFill>
                  <a:latin typeface="Georgia" pitchFamily="18" charset="0"/>
                </a:rPr>
                <a:t>O </a:t>
              </a:r>
              <a:r>
                <a:rPr lang="pt-BR" sz="1100" dirty="0" smtClean="0">
                  <a:solidFill>
                    <a:schemeClr val="bg1"/>
                  </a:solidFill>
                </a:rPr>
                <a:t>crescimento da população continuará a impulsionar a demanda por energia de todos os tipos.</a:t>
              </a:r>
            </a:p>
          </p:txBody>
        </p:sp>
        <p:sp>
          <p:nvSpPr>
            <p:cNvPr id="50" name="AutoShape 6"/>
            <p:cNvSpPr>
              <a:spLocks noChangeArrowheads="1"/>
            </p:cNvSpPr>
            <p:nvPr/>
          </p:nvSpPr>
          <p:spPr bwMode="gray">
            <a:xfrm>
              <a:off x="533401" y="2717980"/>
              <a:ext cx="3678559" cy="863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684000" bIns="0"/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r>
                <a:rPr lang="pt-BR" sz="1200" b="1" i="1" dirty="0" smtClean="0">
                  <a:solidFill>
                    <a:schemeClr val="accent1"/>
                  </a:solidFill>
                  <a:latin typeface="Georgia" pitchFamily="18" charset="0"/>
                </a:rPr>
                <a:t>Alterações demográficas</a:t>
              </a:r>
            </a:p>
            <a:p>
              <a:pPr marL="180975" lvl="1" indent="-179388"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pt-BR" sz="1100" dirty="0" smtClean="0"/>
                <a:t>Com uma população mundial que recentemente ultrapassou 7 bilhões, a evolução demográfica é um elemento-chave em todos os setores.</a:t>
              </a:r>
            </a:p>
            <a:p>
              <a:pPr marL="180975" lvl="1" indent="-179388"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endParaRPr lang="pt-BR" sz="1100" dirty="0">
                <a:latin typeface="Georgia" pitchFamily="18" charset="0"/>
              </a:endParaRPr>
            </a:p>
          </p:txBody>
        </p:sp>
        <p:sp>
          <p:nvSpPr>
            <p:cNvPr id="33" name="Isosceles Triangle 32"/>
            <p:cNvSpPr/>
            <p:nvPr/>
          </p:nvSpPr>
          <p:spPr bwMode="ltGray">
            <a:xfrm rot="16200000" flipH="1" flipV="1">
              <a:off x="4451724" y="2914454"/>
              <a:ext cx="821573" cy="428625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31" name="Text Box 7"/>
            <p:cNvSpPr txBox="1">
              <a:spLocks noChangeArrowheads="1"/>
            </p:cNvSpPr>
            <p:nvPr/>
          </p:nvSpPr>
          <p:spPr bwMode="gray">
            <a:xfrm>
              <a:off x="4259835" y="2832540"/>
              <a:ext cx="693165" cy="476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64800" tIns="0" rIns="0" bIns="0" anchor="ctr"/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r>
                <a:rPr lang="pt-BR" sz="5400" smtClean="0">
                  <a:solidFill>
                    <a:schemeClr val="accent1"/>
                  </a:solidFill>
                  <a:latin typeface="Georgia" pitchFamily="18" charset="0"/>
                </a:rPr>
                <a:t>2</a:t>
              </a:r>
              <a:endParaRPr lang="pt-BR" sz="5400">
                <a:solidFill>
                  <a:schemeClr val="accent1"/>
                </a:solidFill>
                <a:latin typeface="Georgia" pitchFamily="18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33401" y="3439200"/>
            <a:ext cx="8077199" cy="828000"/>
            <a:chOff x="533401" y="3680186"/>
            <a:chExt cx="8077199" cy="828000"/>
          </a:xfrm>
        </p:grpSpPr>
        <p:sp>
          <p:nvSpPr>
            <p:cNvPr id="27" name="Rectangle 5"/>
            <p:cNvSpPr>
              <a:spLocks noChangeArrowheads="1"/>
            </p:cNvSpPr>
            <p:nvPr/>
          </p:nvSpPr>
          <p:spPr bwMode="gray">
            <a:xfrm>
              <a:off x="4648199" y="3680186"/>
              <a:ext cx="3962401" cy="8280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lIns="63500" tIns="64800" rIns="64800" bIns="64800" anchor="ctr"/>
            <a:lstStyle/>
            <a:p>
              <a:pPr marL="533400">
                <a:spcBef>
                  <a:spcPct val="0"/>
                </a:spcBef>
                <a:spcAft>
                  <a:spcPct val="0"/>
                </a:spcAft>
              </a:pPr>
              <a:r>
                <a:rPr lang="pt-BR" sz="1100" dirty="0" smtClean="0">
                  <a:solidFill>
                    <a:schemeClr val="bg1"/>
                  </a:solidFill>
                  <a:latin typeface="Georgia" pitchFamily="18" charset="0"/>
                </a:rPr>
                <a:t>Essas mudanças tem um impacto profundo através de aplicações de energias inteligentes,  com uma mudança do papel do consumidor na cadeia de valor, de uma posição periférica para uma central.</a:t>
              </a:r>
              <a:endParaRPr lang="pt-BR" sz="1100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32" name="AutoShape 6"/>
            <p:cNvSpPr>
              <a:spLocks noChangeArrowheads="1"/>
            </p:cNvSpPr>
            <p:nvPr/>
          </p:nvSpPr>
          <p:spPr bwMode="gray">
            <a:xfrm>
              <a:off x="533401" y="3680186"/>
              <a:ext cx="3809999" cy="72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684000" bIns="0"/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r>
                <a:rPr lang="pt-BR" sz="1200" b="1" i="1" dirty="0" smtClean="0">
                  <a:solidFill>
                    <a:schemeClr val="accent1"/>
                  </a:solidFill>
                  <a:latin typeface="Georgia" pitchFamily="18" charset="0"/>
                </a:rPr>
                <a:t>Mudança social e de comportamento</a:t>
              </a:r>
            </a:p>
            <a:p>
              <a:pPr marL="180975" lvl="1" indent="-179388"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pt-BR" sz="1050" dirty="0" smtClean="0"/>
                <a:t>O comportamento dos indivíduos e das comunidades está mudando como resultado do impacto combinado da urbanização, do aumento da riqueza pessoal, da migração e da comunicação digital.</a:t>
              </a:r>
            </a:p>
            <a:p>
              <a:pPr marL="180975" lvl="1" indent="-179388"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endParaRPr lang="pt-BR" sz="1050" dirty="0">
                <a:latin typeface="Georgia" pitchFamily="18" charset="0"/>
              </a:endParaRPr>
            </a:p>
          </p:txBody>
        </p:sp>
        <p:sp>
          <p:nvSpPr>
            <p:cNvPr id="34" name="Isosceles Triangle 33"/>
            <p:cNvSpPr/>
            <p:nvPr/>
          </p:nvSpPr>
          <p:spPr bwMode="ltGray">
            <a:xfrm rot="16200000" flipH="1" flipV="1">
              <a:off x="4451724" y="3876661"/>
              <a:ext cx="821573" cy="428625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38" name="Text Box 7"/>
            <p:cNvSpPr txBox="1">
              <a:spLocks noChangeArrowheads="1"/>
            </p:cNvSpPr>
            <p:nvPr/>
          </p:nvSpPr>
          <p:spPr bwMode="gray">
            <a:xfrm>
              <a:off x="4259835" y="3733800"/>
              <a:ext cx="693165" cy="476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64800" tIns="0" rIns="0" bIns="0" anchor="ctr"/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r>
                <a:rPr lang="pt-BR" sz="5400" smtClean="0">
                  <a:solidFill>
                    <a:schemeClr val="accent1"/>
                  </a:solidFill>
                  <a:latin typeface="Georgia" pitchFamily="18" charset="0"/>
                </a:rPr>
                <a:t>3</a:t>
              </a:r>
              <a:endParaRPr lang="pt-BR" sz="5400">
                <a:solidFill>
                  <a:schemeClr val="accent1"/>
                </a:solidFill>
                <a:latin typeface="Georgia" pitchFamily="18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533400" y="4429800"/>
            <a:ext cx="8077200" cy="828000"/>
            <a:chOff x="533400" y="4642392"/>
            <a:chExt cx="8077200" cy="828000"/>
          </a:xfrm>
        </p:grpSpPr>
        <p:sp>
          <p:nvSpPr>
            <p:cNvPr id="44" name="Rectangle 5"/>
            <p:cNvSpPr>
              <a:spLocks noChangeArrowheads="1"/>
            </p:cNvSpPr>
            <p:nvPr/>
          </p:nvSpPr>
          <p:spPr bwMode="gray">
            <a:xfrm>
              <a:off x="4648199" y="4642392"/>
              <a:ext cx="3962401" cy="8280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lIns="63500" tIns="64800" rIns="64800" bIns="64800"/>
            <a:lstStyle/>
            <a:p>
              <a:pPr marL="533400">
                <a:spcBef>
                  <a:spcPct val="0"/>
                </a:spcBef>
                <a:spcAft>
                  <a:spcPct val="0"/>
                </a:spcAft>
              </a:pPr>
              <a:r>
                <a:rPr lang="pt-BR" sz="1200" dirty="0" smtClean="0">
                  <a:solidFill>
                    <a:schemeClr val="bg1"/>
                  </a:solidFill>
                </a:rPr>
                <a:t>Essas regiões detêm mais de 50% das reservas globais de gás e são os mercados de crescimento futuro.</a:t>
              </a:r>
            </a:p>
            <a:p>
              <a:pPr marL="533400">
                <a:spcBef>
                  <a:spcPct val="0"/>
                </a:spcBef>
                <a:spcAft>
                  <a:spcPct val="0"/>
                </a:spcAft>
              </a:pPr>
              <a:endParaRPr lang="pt-BR" sz="1200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45" name="AutoShape 6"/>
            <p:cNvSpPr>
              <a:spLocks noChangeArrowheads="1"/>
            </p:cNvSpPr>
            <p:nvPr/>
          </p:nvSpPr>
          <p:spPr bwMode="gray">
            <a:xfrm>
              <a:off x="533400" y="4642392"/>
              <a:ext cx="4543425" cy="720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684000" bIns="0"/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r>
                <a:rPr lang="pt-BR" sz="1200" b="1" i="1" dirty="0" smtClean="0">
                  <a:solidFill>
                    <a:schemeClr val="accent1"/>
                  </a:solidFill>
                  <a:latin typeface="Georgia" pitchFamily="18" charset="0"/>
                </a:rPr>
                <a:t>Ascensão e interdependência dos mercados emergentes</a:t>
              </a:r>
            </a:p>
            <a:p>
              <a:pPr marL="180975" lvl="1" indent="-179388"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pt-BR" sz="1000" dirty="0" smtClean="0">
                  <a:latin typeface="Georgia" pitchFamily="18" charset="0"/>
                </a:rPr>
                <a:t>As oportunidades se estendem a América do Sul, África, Ásia e Oriente Médio. Estas regiões apresentam crescimento  do mercado consumidor, das capacidades produtivas e de acesso ao trabalho. Também possuem 78%  dos fundos soberanos do mundo</a:t>
              </a:r>
              <a:endParaRPr lang="pt-BR" sz="1000" dirty="0">
                <a:latin typeface="Georgia" pitchFamily="18" charset="0"/>
              </a:endParaRPr>
            </a:p>
          </p:txBody>
        </p:sp>
        <p:sp>
          <p:nvSpPr>
            <p:cNvPr id="35" name="Isosceles Triangle 34"/>
            <p:cNvSpPr/>
            <p:nvPr/>
          </p:nvSpPr>
          <p:spPr bwMode="ltGray">
            <a:xfrm rot="16200000" flipH="1" flipV="1">
              <a:off x="4451724" y="4838867"/>
              <a:ext cx="821573" cy="428625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39" name="Text Box 7"/>
            <p:cNvSpPr txBox="1">
              <a:spLocks noChangeArrowheads="1"/>
            </p:cNvSpPr>
            <p:nvPr/>
          </p:nvSpPr>
          <p:spPr bwMode="gray">
            <a:xfrm>
              <a:off x="4259835" y="4724400"/>
              <a:ext cx="693165" cy="476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64800" tIns="0" rIns="0" bIns="0" anchor="ctr"/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r>
                <a:rPr lang="pt-BR" sz="5400" smtClean="0">
                  <a:solidFill>
                    <a:schemeClr val="accent1"/>
                  </a:solidFill>
                  <a:latin typeface="Georgia" pitchFamily="18" charset="0"/>
                </a:rPr>
                <a:t>4</a:t>
              </a:r>
              <a:endParaRPr lang="pt-BR" sz="5400">
                <a:solidFill>
                  <a:schemeClr val="accent1"/>
                </a:solidFill>
                <a:latin typeface="Georgia" pitchFamily="18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33401" y="5426826"/>
            <a:ext cx="8077199" cy="821574"/>
            <a:chOff x="533401" y="5604600"/>
            <a:chExt cx="8077199" cy="821574"/>
          </a:xfrm>
        </p:grpSpPr>
        <p:sp>
          <p:nvSpPr>
            <p:cNvPr id="54" name="Rectangle 5"/>
            <p:cNvSpPr>
              <a:spLocks noChangeArrowheads="1"/>
            </p:cNvSpPr>
            <p:nvPr/>
          </p:nvSpPr>
          <p:spPr bwMode="gray">
            <a:xfrm>
              <a:off x="4648199" y="5604600"/>
              <a:ext cx="3962401" cy="821574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lIns="63500" tIns="64800" rIns="64800" bIns="64800"/>
            <a:lstStyle/>
            <a:p>
              <a:pPr marL="533400">
                <a:spcBef>
                  <a:spcPct val="0"/>
                </a:spcBef>
                <a:spcAft>
                  <a:spcPct val="0"/>
                </a:spcAft>
              </a:pPr>
              <a:r>
                <a:rPr lang="pt-BR" sz="1200" dirty="0" smtClean="0">
                  <a:solidFill>
                    <a:schemeClr val="bg1"/>
                  </a:solidFill>
                </a:rPr>
                <a:t>Avanços tecnológicos no setor, como gás de xisto, CCS, energias renováveis ​​sem subsídios terão um impacto profundo sobre o nosso futuro.</a:t>
              </a:r>
            </a:p>
            <a:p>
              <a:pPr marL="533400">
                <a:spcBef>
                  <a:spcPct val="0"/>
                </a:spcBef>
                <a:spcAft>
                  <a:spcPct val="0"/>
                </a:spcAft>
              </a:pPr>
              <a:endParaRPr lang="pt-BR" sz="1200" dirty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55" name="AutoShape 6"/>
            <p:cNvSpPr>
              <a:spLocks noChangeArrowheads="1"/>
            </p:cNvSpPr>
            <p:nvPr/>
          </p:nvSpPr>
          <p:spPr bwMode="gray">
            <a:xfrm>
              <a:off x="533401" y="5773626"/>
              <a:ext cx="3809999" cy="5167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684000" bIns="0"/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r>
                <a:rPr lang="pt-BR" sz="1200" b="1" i="1" dirty="0" smtClean="0">
                  <a:solidFill>
                    <a:schemeClr val="accent1"/>
                  </a:solidFill>
                  <a:latin typeface="Georgia" pitchFamily="18" charset="0"/>
                </a:rPr>
                <a:t>Impacto de novas tecnologias</a:t>
              </a:r>
            </a:p>
            <a:p>
              <a:pPr marL="180975" lvl="1" indent="-179388"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pt-BR" sz="1100" dirty="0" smtClean="0"/>
                <a:t>Durante os últimos 200 anos, a tecnologia mudou a sociedade de maneiras imprevisíveis.</a:t>
              </a:r>
            </a:p>
            <a:p>
              <a:pPr marL="180975" lvl="1" indent="-179388"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endParaRPr lang="pt-BR" sz="1100" dirty="0">
                <a:latin typeface="Georgia" pitchFamily="18" charset="0"/>
              </a:endParaRPr>
            </a:p>
          </p:txBody>
        </p:sp>
        <p:sp>
          <p:nvSpPr>
            <p:cNvPr id="36" name="Isosceles Triangle 35"/>
            <p:cNvSpPr/>
            <p:nvPr/>
          </p:nvSpPr>
          <p:spPr bwMode="ltGray">
            <a:xfrm rot="16200000" flipH="1" flipV="1">
              <a:off x="4451724" y="5801075"/>
              <a:ext cx="821573" cy="428625"/>
            </a:xfrm>
            <a:prstGeom prst="triangle">
              <a:avLst/>
            </a:prstGeom>
            <a:solidFill>
              <a:schemeClr val="bg1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200" smtClean="0">
                <a:solidFill>
                  <a:schemeClr val="bg1"/>
                </a:solidFill>
                <a:latin typeface="Georgia" pitchFamily="18" charset="0"/>
              </a:endParaRPr>
            </a:p>
          </p:txBody>
        </p:sp>
        <p:sp>
          <p:nvSpPr>
            <p:cNvPr id="40" name="Text Box 7"/>
            <p:cNvSpPr txBox="1">
              <a:spLocks noChangeArrowheads="1"/>
            </p:cNvSpPr>
            <p:nvPr/>
          </p:nvSpPr>
          <p:spPr bwMode="gray">
            <a:xfrm>
              <a:off x="4259835" y="5715000"/>
              <a:ext cx="693165" cy="476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64800" tIns="0" rIns="0" bIns="0" anchor="ctr"/>
            <a:lstStyle/>
            <a:p>
              <a:pPr>
                <a:spcBef>
                  <a:spcPct val="0"/>
                </a:spcBef>
                <a:spcAft>
                  <a:spcPct val="0"/>
                </a:spcAft>
              </a:pPr>
              <a:r>
                <a:rPr lang="pt-BR" sz="5400" smtClean="0">
                  <a:solidFill>
                    <a:schemeClr val="accent1"/>
                  </a:solidFill>
                  <a:latin typeface="Georgia" pitchFamily="18" charset="0"/>
                </a:rPr>
                <a:t>5</a:t>
              </a:r>
              <a:endParaRPr lang="pt-BR" sz="5400">
                <a:solidFill>
                  <a:schemeClr val="accent1"/>
                </a:solidFill>
                <a:latin typeface="Georgia" pitchFamily="18" charset="0"/>
              </a:endParaRPr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381236" y="406940"/>
            <a:ext cx="4118756" cy="180000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indent="-274320">
              <a:spcAft>
                <a:spcPts val="900"/>
              </a:spcAft>
            </a:pPr>
            <a:r>
              <a:rPr lang="en-GB" sz="1000" i="1" dirty="0" smtClean="0">
                <a:latin typeface="Georgia" pitchFamily="18" charset="0"/>
              </a:rPr>
              <a:t>Seção 2: </a:t>
            </a:r>
            <a:r>
              <a:rPr lang="pt-BR" sz="1000" dirty="0" smtClean="0"/>
              <a:t>Principais fatores de mudança</a:t>
            </a:r>
            <a:endParaRPr lang="en-GB" sz="1000" i="1" dirty="0" smtClean="0">
              <a:latin typeface="Georgia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3400" y="1066800"/>
            <a:ext cx="3124200" cy="2286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indent="-274320">
              <a:spcAft>
                <a:spcPts val="900"/>
              </a:spcAft>
            </a:pPr>
            <a:r>
              <a:rPr lang="pt-BR" sz="2000" b="1" i="1" u="sng" dirty="0" smtClean="0">
                <a:solidFill>
                  <a:schemeClr val="tx2"/>
                </a:solidFill>
                <a:latin typeface="Georgia" pitchFamily="18" charset="0"/>
              </a:rPr>
              <a:t>Fatores globais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267200" y="1066800"/>
            <a:ext cx="4495800" cy="2286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indent="-274320">
              <a:spcAft>
                <a:spcPts val="900"/>
              </a:spcAft>
            </a:pPr>
            <a:r>
              <a:rPr lang="pt-BR" sz="2000" b="1" i="1" u="sng" dirty="0" smtClean="0">
                <a:solidFill>
                  <a:schemeClr val="tx2"/>
                </a:solidFill>
                <a:latin typeface="Georgia" pitchFamily="18" charset="0"/>
              </a:rPr>
              <a:t>O que isso significa para o setor?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46F16-6A90-4DD1-A250-22FEDCAAB732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Maio de 2013</a:t>
            </a:r>
            <a:endParaRPr lang="en-GB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Energia e serviços de utilidade pública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61306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000" b="0" i="0" dirty="0" smtClean="0">
                <a:solidFill>
                  <a:schemeClr val="tx2"/>
                </a:solidFill>
              </a:rPr>
              <a:t>Fator de mudança nº 1: </a:t>
            </a:r>
            <a:r>
              <a:rPr lang="pt-BR" b="0" i="0" dirty="0" smtClean="0">
                <a:solidFill>
                  <a:schemeClr val="tx2"/>
                </a:solidFill>
              </a:rPr>
              <a:t/>
            </a:r>
            <a:br>
              <a:rPr lang="pt-BR" b="0" i="0" dirty="0" smtClean="0">
                <a:solidFill>
                  <a:schemeClr val="tx2"/>
                </a:solidFill>
              </a:rPr>
            </a:br>
            <a:r>
              <a:rPr lang="pt-BR" sz="4000" dirty="0" smtClean="0">
                <a:solidFill>
                  <a:schemeClr val="tx2"/>
                </a:solidFill>
              </a:rPr>
              <a:t>Guerra por recursos naturais</a:t>
            </a:r>
            <a:endParaRPr lang="pt-BR" sz="4000" dirty="0">
              <a:solidFill>
                <a:schemeClr val="tx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1876424"/>
            <a:ext cx="3174504" cy="3200400"/>
          </a:xfrm>
          <a:prstGeom prst="rect">
            <a:avLst/>
          </a:prstGeom>
          <a:noFill/>
        </p:spPr>
        <p:txBody>
          <a:bodyPr wrap="none" lIns="0" tIns="0" rIns="0" bIns="0" rtlCol="0" anchor="b" anchorCtr="0">
            <a:noAutofit/>
          </a:bodyPr>
          <a:lstStyle/>
          <a:p>
            <a:pPr>
              <a:lnSpc>
                <a:spcPts val="20000"/>
              </a:lnSpc>
            </a:pPr>
            <a:r>
              <a:rPr lang="en-GB" sz="24000" b="1" i="1" dirty="0" smtClean="0">
                <a:solidFill>
                  <a:schemeClr val="tx2"/>
                </a:solidFill>
                <a:latin typeface="Georgia" pitchFamily="18" charset="0"/>
              </a:rPr>
              <a:t>1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DCD4F41E-CD1C-4BFC-BB93-8BAC227CE74F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DE" dirty="0" smtClean="0"/>
              <a:t>Maio de 2013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GB" dirty="0" smtClean="0"/>
              <a:t>Energia e serviços de utilidade pública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701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PYRIGHT" val="Templeton &amp; Webster GmbH"/>
  <p:tag name="S_LAYOUT" val="CENTER"/>
</p:tagLst>
</file>

<file path=ppt/theme/theme1.xml><?xml version="1.0" encoding="utf-8"?>
<a:theme xmlns:a="http://schemas.openxmlformats.org/drawingml/2006/main" name="PwC">
  <a:themeElements>
    <a:clrScheme name="PwC Burgundy">
      <a:dk1>
        <a:srgbClr val="000000"/>
      </a:dk1>
      <a:lt1>
        <a:srgbClr val="FFFFFF"/>
      </a:lt1>
      <a:dk2>
        <a:srgbClr val="A32020"/>
      </a:dk2>
      <a:lt2>
        <a:srgbClr val="FFFFFF"/>
      </a:lt2>
      <a:accent1>
        <a:srgbClr val="A32020"/>
      </a:accent1>
      <a:accent2>
        <a:srgbClr val="E0301E"/>
      </a:accent2>
      <a:accent3>
        <a:srgbClr val="602320"/>
      </a:accent3>
      <a:accent4>
        <a:srgbClr val="DB536A"/>
      </a:accent4>
      <a:accent5>
        <a:srgbClr val="DC6900"/>
      </a:accent5>
      <a:accent6>
        <a:srgbClr val="FFB600"/>
      </a:accent6>
      <a:hlink>
        <a:srgbClr val="A32020"/>
      </a:hlink>
      <a:folHlink>
        <a:srgbClr val="A32020"/>
      </a:folHlink>
    </a:clrScheme>
    <a:fontScheme name="Custom 2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ltGray">
        <a:solidFill>
          <a:schemeClr val="tx2"/>
        </a:solidFill>
        <a:ln w="3175"/>
      </a:spPr>
      <a:bodyPr rtlCol="0" anchor="ctr"/>
      <a:lstStyle>
        <a:defPPr algn="ctr">
          <a:defRPr dirty="0" err="1" smtClean="0">
            <a:solidFill>
              <a:schemeClr val="bg1"/>
            </a:solidFill>
            <a:latin typeface="Georgia" pitchFamily="18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vert="horz" wrap="square" lIns="0" tIns="0" rIns="0" bIns="0" rtlCol="0">
        <a:noAutofit/>
      </a:bodyPr>
      <a:lstStyle>
        <a:defPPr indent="-274320">
          <a:spcAft>
            <a:spcPts val="900"/>
          </a:spcAft>
          <a:defRPr sz="2000" dirty="0" err="1" smtClean="0">
            <a:latin typeface="Georgia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wC Burgundy">
    <a:dk1>
      <a:srgbClr val="000000"/>
    </a:dk1>
    <a:lt1>
      <a:srgbClr val="FFFFFF"/>
    </a:lt1>
    <a:dk2>
      <a:srgbClr val="A32020"/>
    </a:dk2>
    <a:lt2>
      <a:srgbClr val="FFFFFF"/>
    </a:lt2>
    <a:accent1>
      <a:srgbClr val="A32020"/>
    </a:accent1>
    <a:accent2>
      <a:srgbClr val="E0301E"/>
    </a:accent2>
    <a:accent3>
      <a:srgbClr val="602320"/>
    </a:accent3>
    <a:accent4>
      <a:srgbClr val="DB536A"/>
    </a:accent4>
    <a:accent5>
      <a:srgbClr val="DC6900"/>
    </a:accent5>
    <a:accent6>
      <a:srgbClr val="FFB600"/>
    </a:accent6>
    <a:hlink>
      <a:srgbClr val="A32020"/>
    </a:hlink>
    <a:folHlink>
      <a:srgbClr val="A3202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989</TotalTime>
  <Words>2685</Words>
  <Application>Microsoft Office PowerPoint</Application>
  <PresentationFormat>On-screen Show (4:3)</PresentationFormat>
  <Paragraphs>373</Paragraphs>
  <Slides>22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PwC</vt:lpstr>
      <vt:lpstr>ENERGIA ELÉTRICA   Nossa visão das tendências para o setor de energia e serviços de utilidade pública</vt:lpstr>
      <vt:lpstr>Conteúdo</vt:lpstr>
      <vt:lpstr>Seção 1: Energia e serviços de utilidade pública– evolução ou revolução? </vt:lpstr>
      <vt:lpstr>PowerPoint Presentation</vt:lpstr>
      <vt:lpstr>Energia e serviços de utilidade pública– evolução ou revolução?</vt:lpstr>
      <vt:lpstr>PowerPoint Presentation</vt:lpstr>
      <vt:lpstr>Seção 2:  Principais fatores de mudança</vt:lpstr>
      <vt:lpstr>Visão geral dos cinco fatores globais de mudança</vt:lpstr>
      <vt:lpstr>Fator de mudança nº 1:  Guerra por recursos naturais</vt:lpstr>
      <vt:lpstr>O que isso significa para o setor? </vt:lpstr>
      <vt:lpstr>PowerPoint Presentation</vt:lpstr>
      <vt:lpstr>Fator de mudança nº 2: Alterações demográficas </vt:lpstr>
      <vt:lpstr>O que isso quer dizer para Energia e serviços de utilidade pública? </vt:lpstr>
      <vt:lpstr>Forças por trás da demanda global de energia</vt:lpstr>
      <vt:lpstr>Fator de mudança nº 3: Mudança social e de comportamento</vt:lpstr>
      <vt:lpstr>O que isso quer dizer para Energia e serviços de utilidade pública?</vt:lpstr>
      <vt:lpstr>Fator de mudança nº 4: Ascensão e interdependência dos mercados emergentes</vt:lpstr>
      <vt:lpstr>Aumentos na demanda de energia e geração de energia elétrica</vt:lpstr>
      <vt:lpstr>Fator de mudança nº 5: Impacto de novas tecnologias</vt:lpstr>
      <vt:lpstr>Os últimos 400 anos têm visto um aumento no desenvolvimento tecnológico</vt:lpstr>
      <vt:lpstr>Que impacto a tecnologia tem sobre a indústria de energia?</vt:lpstr>
      <vt:lpstr>Muito Obrigado!  Nossos contatos:  ricardo.pazzianotto@br.pwc.com  ernesto.cavasin@br.pwc.com</vt:lpstr>
    </vt:vector>
  </TitlesOfParts>
  <Company>PricewaterhouseCoopers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PricewaterhouseCoopers</dc:creator>
  <cp:lastModifiedBy>Windows User</cp:lastModifiedBy>
  <cp:revision>512</cp:revision>
  <dcterms:created xsi:type="dcterms:W3CDTF">2010-09-07T13:26:45Z</dcterms:created>
  <dcterms:modified xsi:type="dcterms:W3CDTF">2013-05-15T18:33:39Z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B template version">
    <vt:lpwstr>6</vt:lpwstr>
  </property>
  <property fmtid="{D5CDD505-2E9C-101B-9397-08002B2CF9AE}" pid="3" name="TB template type">
    <vt:lpwstr>Onscreen</vt:lpwstr>
  </property>
  <property fmtid="{D5CDD505-2E9C-101B-9397-08002B2CF9AE}" pid="4" name="Template created by">
    <vt:lpwstr>PwC</vt:lpwstr>
  </property>
  <property fmtid="{D5CDD505-2E9C-101B-9397-08002B2CF9AE}" pid="5" name="Template version">
    <vt:lpwstr>5</vt:lpwstr>
  </property>
</Properties>
</file>