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1"/>
  </p:notesMasterIdLst>
  <p:handoutMasterIdLst>
    <p:handoutMasterId r:id="rId42"/>
  </p:handoutMasterIdLst>
  <p:sldIdLst>
    <p:sldId id="256" r:id="rId2"/>
    <p:sldId id="436" r:id="rId3"/>
    <p:sldId id="437" r:id="rId4"/>
    <p:sldId id="438" r:id="rId5"/>
    <p:sldId id="439" r:id="rId6"/>
    <p:sldId id="440" r:id="rId7"/>
    <p:sldId id="441" r:id="rId8"/>
    <p:sldId id="424" r:id="rId9"/>
    <p:sldId id="425" r:id="rId10"/>
    <p:sldId id="453" r:id="rId11"/>
    <p:sldId id="426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42" r:id="rId22"/>
    <p:sldId id="443" r:id="rId23"/>
    <p:sldId id="444" r:id="rId24"/>
    <p:sldId id="445" r:id="rId25"/>
    <p:sldId id="446" r:id="rId26"/>
    <p:sldId id="447" r:id="rId27"/>
    <p:sldId id="448" r:id="rId28"/>
    <p:sldId id="449" r:id="rId29"/>
    <p:sldId id="450" r:id="rId30"/>
    <p:sldId id="451" r:id="rId31"/>
    <p:sldId id="452" r:id="rId32"/>
    <p:sldId id="459" r:id="rId33"/>
    <p:sldId id="460" r:id="rId34"/>
    <p:sldId id="455" r:id="rId35"/>
    <p:sldId id="454" r:id="rId36"/>
    <p:sldId id="456" r:id="rId37"/>
    <p:sldId id="457" r:id="rId38"/>
    <p:sldId id="458" r:id="rId39"/>
    <p:sldId id="294" r:id="rId40"/>
  </p:sldIdLst>
  <p:sldSz cx="9144000" cy="5143500" type="screen16x9"/>
  <p:notesSz cx="6858000" cy="994727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81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42852"/>
    <a:srgbClr val="006699"/>
    <a:srgbClr val="2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813" autoAdjust="0"/>
  </p:normalViewPr>
  <p:slideViewPr>
    <p:cSldViewPr>
      <p:cViewPr varScale="1">
        <p:scale>
          <a:sx n="115" d="100"/>
          <a:sy n="115" d="100"/>
        </p:scale>
        <p:origin x="912" y="102"/>
      </p:cViewPr>
      <p:guideLst>
        <p:guide orient="horz" pos="981"/>
        <p:guide pos="2880"/>
        <p:guide orient="horz" pos="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CC8E1E77-A9DA-4726-8F75-E0197996DB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5677142-413E-4F9E-BE63-ABCAD70B74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D931C9-08B6-4110-8BF0-E0CBFE521550}" type="datetimeFigureOut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4BC06B69-36A0-4502-96BF-39A532852E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5EC7E662-C559-4F4A-AFB6-2668682670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88651" tIns="44326" rIns="88651" bIns="443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FBC92C9-10D3-46A0-BAD2-4C98F830F6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839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03D0B197-2F4E-43C1-AB23-A5886C0A39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D2AFBDA2-7C43-4516-8D29-EBDFB85FA8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CD8C53-D6E8-4326-8562-97058C0A8808}" type="datetimeFigureOut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xmlns="" id="{01E92C14-4A1A-40A5-AD0B-9048988BE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646" tIns="44324" rIns="88646" bIns="4432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xmlns="" id="{25198FB9-CF4F-405A-9865-C26E06E1F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88646" tIns="44324" rIns="88646" bIns="44324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00B625B-9F2F-4B48-8F9B-2111C8653E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5D6261B-9663-4B82-8879-7561321A1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88646" tIns="44324" rIns="88646" bIns="443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B335B3B-6D1F-4436-9908-26D990E032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8715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70F249-9388-41AF-AE7A-46EDA084BB5F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BC15B-0C05-4CFA-AAC1-06594862078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7A76A7-0DAD-461F-8E4C-732F656BF681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5F93F-722F-46CA-A023-5A361C45A51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8B2777-5FC9-4B7A-BA4C-8FFDE6C157F9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65AE4-5585-4ECF-B3CF-BD3570193EB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C5F0BE-0580-4318-9A26-AAF904C205CA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283E42-6697-4C4D-9D8D-550FDEB82C9A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DBCE42-F578-4758-BA37-8A66F9DF2AAE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43732D-7411-4358-8730-C147D5AFC570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6DE58-EF1D-4F06-8E1A-73C5D283C7A4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16B2D-E01B-4844-971D-4112A4922E17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847C9-E93B-4107-8802-62636580AE2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054E29-2DFF-4D87-A517-D73DFFDA78F8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0C85-AFB5-4D75-B211-81A1FD3F80B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761223-EEF6-40A9-8326-CBD4932B79EE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607931-0E9E-436C-9EF6-771EE6BEA77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5C3654-B454-4AF7-98A2-8BA291D6C019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3B401-D2FC-46C8-8F90-BD3B394799F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FE12D-1E1A-428D-BF63-943FDF0DBCD7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03E0BC9-1727-48A5-A720-E101513A587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FF3B401-D2FC-46C8-8F90-BD3B394799F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05C3654-B454-4AF7-98A2-8BA291D6C019}" type="datetime1">
              <a:rPr lang="pt-BR" smtClean="0"/>
              <a:pPr>
                <a:defRPr/>
              </a:pPr>
              <a:t>18/09/2023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4" r:id="rId13"/>
    <p:sldLayoutId id="2147483785" r:id="rId14"/>
    <p:sldLayoutId id="2147483787" r:id="rId15"/>
    <p:sldLayoutId id="2147483788" r:id="rId16"/>
    <p:sldLayoutId id="2147483789" r:id="rId17"/>
    <p:sldLayoutId id="2147483790" r:id="rId18"/>
    <p:sldLayoutId id="2147483791" r:id="rId19"/>
    <p:sldLayoutId id="2147483792" r:id="rId2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F49B39-4508-40E3-9A2F-403473773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3305341"/>
            <a:ext cx="7200800" cy="106660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dirty="0">
                <a:effectLst/>
                <a:latin typeface="Arial Narrow" panose="020B0606020202030204" pitchFamily="34" charset="0"/>
              </a:rPr>
              <a:t>A</a:t>
            </a:r>
            <a:r>
              <a:rPr lang="pt-BR" sz="3200" dirty="0">
                <a:solidFill>
                  <a:srgbClr val="242852"/>
                </a:solidFill>
                <a:effectLst/>
                <a:latin typeface="Arial Narrow" panose="020B0606020202030204" pitchFamily="34" charset="0"/>
              </a:rPr>
              <a:t>VAL</a:t>
            </a:r>
            <a:r>
              <a:rPr lang="pt-BR" sz="3200" dirty="0">
                <a:effectLst/>
                <a:latin typeface="Arial Narrow" panose="020B0606020202030204" pitchFamily="34" charset="0"/>
              </a:rPr>
              <a:t>IAÇÃO ECONÔMICA DA PEC 45 </a:t>
            </a:r>
            <a:br>
              <a:rPr lang="pt-BR" sz="3200" dirty="0">
                <a:effectLst/>
                <a:latin typeface="Arial Narrow" panose="020B0606020202030204" pitchFamily="34" charset="0"/>
              </a:rPr>
            </a:br>
            <a:r>
              <a:rPr lang="pt-BR" sz="3200" dirty="0">
                <a:effectLst/>
                <a:latin typeface="Arial Narrow" panose="020B0606020202030204" pitchFamily="34" charset="0"/>
              </a:rPr>
              <a:t>E A DESONERAÇÃO DA FOLHA DE PAGAMENTOS</a:t>
            </a:r>
            <a:r>
              <a:rPr lang="pt-BR" sz="4000" dirty="0">
                <a:effectLst/>
                <a:latin typeface="Arial Narrow" panose="020B0606020202030204" pitchFamily="34" charset="0"/>
              </a:rPr>
              <a:t/>
            </a:r>
            <a:br>
              <a:rPr lang="pt-BR" sz="4000" dirty="0">
                <a:effectLst/>
                <a:latin typeface="Arial Narrow" panose="020B0606020202030204" pitchFamily="34" charset="0"/>
              </a:rPr>
            </a:br>
            <a:r>
              <a:rPr lang="pt-BR" sz="4000" dirty="0">
                <a:effectLst/>
                <a:latin typeface="Arial Narrow" panose="020B0606020202030204" pitchFamily="34" charset="0"/>
              </a:rPr>
              <a:t/>
            </a:r>
            <a:br>
              <a:rPr lang="pt-BR" sz="4000" dirty="0">
                <a:effectLst/>
                <a:latin typeface="Arial Narrow" panose="020B0606020202030204" pitchFamily="34" charset="0"/>
              </a:rPr>
            </a:br>
            <a:r>
              <a:rPr lang="pt-BR" sz="2000" dirty="0">
                <a:effectLst/>
                <a:latin typeface="Arial Narrow" panose="020B0606020202030204" pitchFamily="34" charset="0"/>
              </a:rPr>
              <a:t>Luigi Nese</a:t>
            </a:r>
            <a:endParaRPr lang="pt-BR" sz="16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xmlns="" id="{AB9ACBD2-49B6-402A-819C-DFDED36B1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082" y="4261107"/>
            <a:ext cx="7772400" cy="899778"/>
          </a:xfrm>
        </p:spPr>
        <p:txBody>
          <a:bodyPr>
            <a:normAutofit/>
          </a:bodyPr>
          <a:lstStyle/>
          <a:p>
            <a:pPr algn="ctr"/>
            <a:r>
              <a:rPr lang="pt-BR" spc="-1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19 </a:t>
            </a:r>
            <a:r>
              <a:rPr lang="pt-BR" spc="-10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de Setembro de 2023</a:t>
            </a:r>
          </a:p>
        </p:txBody>
      </p:sp>
      <p:sp>
        <p:nvSpPr>
          <p:cNvPr id="12293" name="Espaço Reservado para Número de Slide 4">
            <a:extLst>
              <a:ext uri="{FF2B5EF4-FFF2-40B4-BE49-F238E27FC236}">
                <a16:creationId xmlns:a16="http://schemas.microsoft.com/office/drawing/2014/main" xmlns="" id="{028CF61E-B8FB-4D5D-898A-C178653F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91BEFE-651D-4A13-B12E-BFF4CAB06E8B}" type="slidenum">
              <a:rPr lang="pt-BR" altLang="pt-BR" smtClean="0">
                <a:solidFill>
                  <a:srgbClr val="FFFFFF"/>
                </a:solidFill>
                <a:latin typeface="Lucida Sans Unicode" panose="020B0602030504020204" pitchFamily="34" charset="0"/>
              </a:rPr>
              <a:pPr/>
              <a:t>1</a:t>
            </a:fld>
            <a:endParaRPr lang="pt-BR" altLang="pt-BR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58C1D735-DD7F-4AA6-A696-0C2C6022B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353" y="266830"/>
            <a:ext cx="1152127" cy="790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94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PROPOSTA DE REFORMA – 2023/07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699542"/>
            <a:ext cx="7620000" cy="3600450"/>
          </a:xfrm>
        </p:spPr>
        <p:txBody>
          <a:bodyPr>
            <a:noAutofit/>
          </a:bodyPr>
          <a:lstStyle/>
          <a:p>
            <a:pPr marL="457200" indent="-457200">
              <a:spcBef>
                <a:spcPts val="1800"/>
              </a:spcBef>
            </a:pPr>
            <a:r>
              <a:rPr lang="pt-BR" b="1" dirty="0">
                <a:latin typeface="Arial Narrow" pitchFamily="34" charset="0"/>
              </a:rPr>
              <a:t>Três alíquotas: padrão,  reduzida de 50% e isentos</a:t>
            </a:r>
          </a:p>
          <a:p>
            <a:pPr marL="754380" lvl="1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Alíquotas reduzidas</a:t>
            </a:r>
            <a:r>
              <a:rPr lang="pt-BR" dirty="0">
                <a:latin typeface="Arial Narrow" pitchFamily="34" charset="0"/>
              </a:rPr>
              <a:t>: transporte público, saúde privada, educação privada, produtos agropecuários, cesta básica, atividades artísticas e culturais, parte dos medicamentos</a:t>
            </a:r>
          </a:p>
          <a:p>
            <a:pPr marL="754380" lvl="1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Estão isentos</a:t>
            </a:r>
            <a:r>
              <a:rPr lang="pt-BR" dirty="0">
                <a:latin typeface="Arial Narrow" pitchFamily="34" charset="0"/>
              </a:rPr>
              <a:t>: parte dos medicamentos, </a:t>
            </a:r>
            <a:r>
              <a:rPr lang="pt-BR" dirty="0" err="1">
                <a:latin typeface="Arial Narrow" pitchFamily="34" charset="0"/>
              </a:rPr>
              <a:t>Prouni</a:t>
            </a:r>
            <a:r>
              <a:rPr lang="pt-BR" dirty="0">
                <a:latin typeface="Arial Narrow" pitchFamily="34" charset="0"/>
              </a:rPr>
              <a:t> e produtor rural pessoa física</a:t>
            </a:r>
          </a:p>
          <a:p>
            <a:pPr marL="754380" lvl="1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Exceções</a:t>
            </a:r>
            <a:r>
              <a:rPr lang="pt-BR" dirty="0">
                <a:latin typeface="Arial Narrow" pitchFamily="34" charset="0"/>
              </a:rPr>
              <a:t>: Zona franca de Manaus e Simples mantém suas regras atuais</a:t>
            </a:r>
          </a:p>
          <a:p>
            <a:pPr marL="754380" lvl="1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Regimes específicos</a:t>
            </a:r>
            <a:r>
              <a:rPr lang="pt-BR" dirty="0">
                <a:latin typeface="Arial Narrow" pitchFamily="34" charset="0"/>
              </a:rPr>
              <a:t>: imóveis, serviços financeiros, seguros, cooperativas, combustíveis e lubrificantes, planos de saúde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Transição</a:t>
            </a:r>
            <a:r>
              <a:rPr lang="pt-BR" dirty="0">
                <a:latin typeface="Arial Narrow" pitchFamily="34" charset="0"/>
              </a:rPr>
              <a:t>: de 2026 a 2032</a:t>
            </a:r>
          </a:p>
          <a:p>
            <a:pPr algn="l"/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97966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11</a:t>
            </a:fld>
            <a:endParaRPr lang="pt-BR" alt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8" y="771550"/>
            <a:ext cx="6872702" cy="3974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499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48" y="699542"/>
            <a:ext cx="7460798" cy="429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CÁLCULO DO IMPOSTO: alíquota de 21,8%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12</a:t>
            </a:fld>
            <a:endParaRPr lang="pt-BR" altLang="pt-BR"/>
          </a:p>
        </p:txBody>
      </p:sp>
      <p:sp>
        <p:nvSpPr>
          <p:cNvPr id="3" name="Elipse 2"/>
          <p:cNvSpPr/>
          <p:nvPr/>
        </p:nvSpPr>
        <p:spPr>
          <a:xfrm>
            <a:off x="7576274" y="4572734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6084168" y="4572734"/>
            <a:ext cx="64807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2578636" y="4572704"/>
            <a:ext cx="64807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831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15A850F8-BA2F-445C-96B4-C08B0FFF3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7006"/>
            <a:ext cx="3106688" cy="85725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SETORES </a:t>
            </a:r>
            <a:b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QUE GANHAM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635646"/>
            <a:ext cx="4032448" cy="3240360"/>
          </a:xfrm>
        </p:spPr>
        <p:txBody>
          <a:bodyPr>
            <a:noAutofit/>
          </a:bodyPr>
          <a:lstStyle/>
          <a:p>
            <a:pPr marL="449263" lvl="1" indent="-268288"/>
            <a:r>
              <a:rPr lang="pt-BR" dirty="0">
                <a:latin typeface="Arial Narrow" pitchFamily="34" charset="0"/>
              </a:rPr>
              <a:t>Calçados e couro (-3,0%)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Produtos de madeira (-3,8%)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Vestuário  (-2,7%)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Produtos de limpeza e higiene pessoal  (-9,8%)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Indústria automobilística  (-20,3%)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Energia elétrica (-10,2%)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Telecomunicações (-12,2%)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Setor financeiro (-4,6%)</a:t>
            </a:r>
          </a:p>
          <a:p>
            <a:pPr marL="449263" lvl="1" indent="-268288"/>
            <a:endParaRPr lang="pt-BR" dirty="0">
              <a:latin typeface="Arial Narrow" pitchFamily="34" charset="0"/>
            </a:endParaRPr>
          </a:p>
        </p:txBody>
      </p:sp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13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5" name="Título 2">
            <a:extLst>
              <a:ext uri="{FF2B5EF4-FFF2-40B4-BE49-F238E27FC236}">
                <a16:creationId xmlns:a16="http://schemas.microsoft.com/office/drawing/2014/main" xmlns="" id="{15A850F8-BA2F-445C-96B4-C08B0FFF3E67}"/>
              </a:ext>
            </a:extLst>
          </p:cNvPr>
          <p:cNvSpPr txBox="1">
            <a:spLocks/>
          </p:cNvSpPr>
          <p:nvPr/>
        </p:nvSpPr>
        <p:spPr>
          <a:xfrm>
            <a:off x="4860032" y="850404"/>
            <a:ext cx="31066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SETORES </a:t>
            </a:r>
            <a:b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QUE PERDEM</a:t>
            </a:r>
          </a:p>
        </p:txBody>
      </p:sp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4133528" y="1639044"/>
            <a:ext cx="3894856" cy="3164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1" indent="-268288" algn="r"/>
            <a:r>
              <a:rPr lang="pt-BR" dirty="0">
                <a:latin typeface="Arial Narrow" pitchFamily="34" charset="0"/>
              </a:rPr>
              <a:t>Pecuária (+1,4%)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Minerais não metálicos (+7,4%)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Saneamento (+8,1%)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Construção civil (+7,3%)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Tecnologia da Informação (+6,7%)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Serviços profissionais (+7,5%)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Atividades de vigilância (+9,3%)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Eventos(+3,7%)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Academias (+3,8%)</a:t>
            </a: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23528" y="2322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TRANSFERÊNCIA DA CARGA TRIBUTÁRIA</a:t>
            </a:r>
          </a:p>
          <a:p>
            <a:pPr algn="ctr"/>
            <a:r>
              <a:rPr lang="pt-BR" sz="1600" b="1" dirty="0">
                <a:solidFill>
                  <a:srgbClr val="0070C0"/>
                </a:solidFill>
                <a:latin typeface="Arial Narrow" panose="020B0606020202030204" pitchFamily="34" charset="0"/>
              </a:rPr>
              <a:t>(REDUÇÕES OU AUMENTO DE CARGA - % SOBRE FATURAMENTO)</a:t>
            </a:r>
          </a:p>
        </p:txBody>
      </p:sp>
    </p:spTree>
    <p:extLst>
      <p:ext uri="{BB962C8B-B14F-4D97-AF65-F5344CB8AC3E}">
        <p14:creationId xmlns:p14="http://schemas.microsoft.com/office/powerpoint/2010/main" val="3608629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14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228184" y="1150749"/>
            <a:ext cx="20987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Aumento do PIB de apenas 0,5% (R$ 30 bilhões)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Aumento de 0,3% no emprego com abertura de mais de 361 mil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Aumento de 0,66% na inflação devido ao reposicionamento de preços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08" y="977422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606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SERVIÇOS DE TI*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serviços de TI será de 125%!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6,8%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tecnologia da informação deve cair 2,5%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4,4%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68 mil postos de trabalho 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pt-BR" sz="1800" dirty="0">
                <a:latin typeface="Arial Narrow" pitchFamily="34" charset="0"/>
              </a:rPr>
              <a:t>(*) não inclui telecomunicações e mantendo a atual política de desoneração com base na </a:t>
            </a:r>
            <a:r>
              <a:rPr lang="pt-BR" sz="1800" b="1" dirty="0">
                <a:latin typeface="Arial Narrow" pitchFamily="34" charset="0"/>
              </a:rPr>
              <a:t>Contribuição Previdenciária sobre Receita Bruta, </a:t>
            </a:r>
            <a:r>
              <a:rPr lang="pt-BR" sz="1800" dirty="0">
                <a:latin typeface="Arial Narrow" pitchFamily="34" charset="0"/>
              </a:rPr>
              <a:t>que hoje tem alíquota entre 2,5% e 2,0% no setor de TI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9051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SERVIÇOS DE ENGENHARIA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serviços de engenharia será de 238%!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7,6%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engenharia deve cair 0,9%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2,3%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5,5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73421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SERVIÇOS PROFISSIONAIS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serviços profissionais será de 121%!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5,4%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profissionais deve cair 0,6%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0,9%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22,1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1260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SEGURANÇA PRIVADA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serviços de segurança privada será de 299%!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9,4%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segurança privada deve cair 1,6%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2,1%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18,8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5128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EVENTOS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serviços de eventos será de 68%!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3,7%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eventos deve cair 0,4%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1,2%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8,4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493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1923678"/>
            <a:ext cx="7543800" cy="802482"/>
          </a:xfrm>
        </p:spPr>
        <p:txBody>
          <a:bodyPr/>
          <a:lstStyle/>
          <a:p>
            <a:pPr algn="ctr"/>
            <a:r>
              <a:rPr lang="pt-BR" sz="4400" dirty="0">
                <a:latin typeface="Arial Narrow" pitchFamily="34" charset="0"/>
              </a:rPr>
              <a:t>A importância do setor de serviços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01931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NO SETOR DE ACADEMIAS DE CONDICIONAMENTO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o aumento da carga tributária do setor de academias de condicionamento será de 114%!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7,4%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por academias deve cair 1,6%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2,1%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18,8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0141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21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685800" y="2273324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>
                <a:latin typeface="Arial Narrow" pitchFamily="34" charset="0"/>
              </a:rPr>
              <a:t>A proposta da desoneração 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>
                <a:latin typeface="Arial Narrow" pitchFamily="34" charset="0"/>
              </a:rPr>
              <a:t>da folha de pagamentos</a:t>
            </a:r>
          </a:p>
        </p:txBody>
      </p:sp>
    </p:spTree>
    <p:extLst>
      <p:ext uri="{BB962C8B-B14F-4D97-AF65-F5344CB8AC3E}">
        <p14:creationId xmlns:p14="http://schemas.microsoft.com/office/powerpoint/2010/main" val="2205883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DESONERAÇÃO DA FOLHA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dirty="0">
                <a:latin typeface="Arial Narrow" pitchFamily="34" charset="0"/>
              </a:rPr>
              <a:t>A proposta compreende: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zerar a contribuição patronal para todas as empresas do país</a:t>
            </a:r>
            <a:r>
              <a:rPr lang="pt-BR" dirty="0">
                <a:latin typeface="Arial Narrow" pitchFamily="34" charset="0"/>
              </a:rPr>
              <a:t>, sejam elas contribuintes do GPS, da contribuição sobre faturamento bruto ou do Simples Nacional;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reduzir a contribuição dos trabalhadores</a:t>
            </a:r>
            <a:r>
              <a:rPr lang="pt-BR" dirty="0">
                <a:latin typeface="Arial Narrow" pitchFamily="34" charset="0"/>
              </a:rPr>
              <a:t>, que passaria a variar entre 4,5% e 11,0%, de acordo com a faixa salarial de cada empregado;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zerar</a:t>
            </a:r>
            <a:r>
              <a:rPr lang="pt-BR" dirty="0">
                <a:latin typeface="Arial Narrow" pitchFamily="34" charset="0"/>
              </a:rPr>
              <a:t> a contribuição ao </a:t>
            </a:r>
            <a:r>
              <a:rPr lang="pt-BR" b="1" dirty="0">
                <a:latin typeface="Arial Narrow" pitchFamily="34" charset="0"/>
              </a:rPr>
              <a:t>INCRA</a:t>
            </a:r>
            <a:r>
              <a:rPr lang="pt-BR" dirty="0">
                <a:latin typeface="Arial Narrow" pitchFamily="34" charset="0"/>
              </a:rPr>
              <a:t> e o </a:t>
            </a:r>
            <a:r>
              <a:rPr lang="pt-BR" b="1" dirty="0">
                <a:latin typeface="Arial Narrow" pitchFamily="34" charset="0"/>
              </a:rPr>
              <a:t>salário educação</a:t>
            </a:r>
            <a:r>
              <a:rPr lang="pt-BR" dirty="0">
                <a:latin typeface="Arial Narrow" pitchFamily="34" charset="0"/>
              </a:rPr>
              <a:t>; 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dirty="0">
                <a:latin typeface="Arial Narrow" pitchFamily="34" charset="0"/>
              </a:rPr>
              <a:t>aplicação de um tributo sobre depósitos à vista nos bancos, o qual é chamado de </a:t>
            </a:r>
            <a:r>
              <a:rPr lang="pt-BR" b="1" dirty="0">
                <a:latin typeface="Arial Narrow" pitchFamily="34" charset="0"/>
              </a:rPr>
              <a:t>Contribuição Previdenciária</a:t>
            </a:r>
            <a:r>
              <a:rPr lang="pt-BR" dirty="0">
                <a:latin typeface="Arial Narrow" pitchFamily="34" charset="0"/>
              </a:rPr>
              <a:t> (CP).</a:t>
            </a:r>
            <a:r>
              <a:rPr lang="pt-BR" sz="1400" dirty="0">
                <a:latin typeface="Arial Narrow" pitchFamily="34" charset="0"/>
              </a:rPr>
              <a:t> </a:t>
            </a:r>
          </a:p>
          <a:p>
            <a:pPr algn="l"/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7678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23</a:t>
            </a:fld>
            <a:endParaRPr lang="pt-BR" altLang="pt-B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01" y="1047630"/>
            <a:ext cx="7124423" cy="366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1582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385192" y="1347564"/>
            <a:ext cx="5554960" cy="3600450"/>
          </a:xfrm>
        </p:spPr>
        <p:txBody>
          <a:bodyPr>
            <a:noAutofit/>
          </a:bodyPr>
          <a:lstStyle/>
          <a:p>
            <a:r>
              <a:rPr lang="pt-BR" sz="1800" dirty="0">
                <a:latin typeface="Arial Narrow" pitchFamily="34" charset="0"/>
              </a:rPr>
              <a:t>Valor da desoneração da folha: R$ 275,723 bilhões</a:t>
            </a: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b="1" dirty="0">
                <a:latin typeface="Arial Narrow" pitchFamily="34" charset="0"/>
              </a:rPr>
              <a:t>Base de incidência: </a:t>
            </a:r>
          </a:p>
          <a:p>
            <a:endParaRPr lang="pt-BR" sz="1800" dirty="0">
              <a:latin typeface="Arial Narrow" pitchFamily="34" charset="0"/>
            </a:endParaRPr>
          </a:p>
          <a:p>
            <a:pPr lvl="1"/>
            <a:r>
              <a:rPr lang="pt-BR" sz="1600" dirty="0">
                <a:latin typeface="Arial Narrow" pitchFamily="34" charset="0"/>
              </a:rPr>
              <a:t>Antiga CPMF corrigida: 38,261 trilhões</a:t>
            </a:r>
          </a:p>
          <a:p>
            <a:pPr lvl="1"/>
            <a:endParaRPr lang="pt-BR" sz="1600" dirty="0">
              <a:latin typeface="Arial Narrow" pitchFamily="34" charset="0"/>
            </a:endParaRPr>
          </a:p>
          <a:p>
            <a:pPr lvl="1"/>
            <a:r>
              <a:rPr lang="pt-BR" sz="1600" dirty="0">
                <a:latin typeface="Arial Narrow" pitchFamily="34" charset="0"/>
              </a:rPr>
              <a:t>Matriz Insumo-Produto: R$ 37,260 trilhões</a:t>
            </a: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dirty="0">
                <a:latin typeface="Arial Narrow" pitchFamily="34" charset="0"/>
              </a:rPr>
              <a:t>Alíquota de CPMF:  </a:t>
            </a:r>
            <a:r>
              <a:rPr lang="pt-BR" sz="1800" b="1" dirty="0">
                <a:latin typeface="Arial Narrow" pitchFamily="34" charset="0"/>
              </a:rPr>
              <a:t>0,74% (período </a:t>
            </a:r>
            <a:r>
              <a:rPr lang="pt-BR" sz="1800" b="1" dirty="0" err="1">
                <a:latin typeface="Arial Narrow" pitchFamily="34" charset="0"/>
              </a:rPr>
              <a:t>pré</a:t>
            </a:r>
            <a:r>
              <a:rPr lang="pt-BR" sz="1800" b="1" dirty="0">
                <a:latin typeface="Arial Narrow" pitchFamily="34" charset="0"/>
              </a:rPr>
              <a:t>-pandemia)</a:t>
            </a: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dirty="0">
                <a:latin typeface="Arial Narrow" pitchFamily="34" charset="0"/>
              </a:rPr>
              <a:t> </a:t>
            </a:r>
          </a:p>
          <a:p>
            <a:endParaRPr lang="pt-BR" sz="18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24</a:t>
            </a:fld>
            <a:endParaRPr lang="pt-BR" altLang="pt-BR"/>
          </a:p>
        </p:txBody>
      </p:sp>
      <p:cxnSp>
        <p:nvCxnSpPr>
          <p:cNvPr id="6" name="Conector reto 5"/>
          <p:cNvCxnSpPr/>
          <p:nvPr/>
        </p:nvCxnSpPr>
        <p:spPr>
          <a:xfrm>
            <a:off x="611560" y="1923678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611560" y="3795886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518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4734"/>
            <a:ext cx="6781321" cy="419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CÁLCULO DO IMPOSTO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25</a:t>
            </a:fld>
            <a:endParaRPr lang="pt-BR" altLang="pt-BR"/>
          </a:p>
        </p:txBody>
      </p:sp>
      <p:sp>
        <p:nvSpPr>
          <p:cNvPr id="3" name="Elipse 2"/>
          <p:cNvSpPr/>
          <p:nvPr/>
        </p:nvSpPr>
        <p:spPr>
          <a:xfrm>
            <a:off x="6873585" y="4500726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9963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26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084168" y="1396970"/>
            <a:ext cx="224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Aumento do PIB de 1,5%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Aumento de 1,7% no emprego com abertura de mais de 1,8 milhão de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Arial Narrow" pitchFamily="34" charset="0"/>
              </a:rPr>
              <a:t>Redução de 0,6% na inflação devido ao reposicionamento de preços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18950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2709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27</a:t>
            </a:fld>
            <a:endParaRPr lang="pt-BR" altLang="pt-BR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" y="195263"/>
            <a:ext cx="8460431" cy="342900"/>
          </a:xfrm>
        </p:spPr>
        <p:txBody>
          <a:bodyPr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8 VANTAGENS DA DESONERAÇÃO DA FOLHA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425"/>
              </p:ext>
            </p:extLst>
          </p:nvPr>
        </p:nvGraphicFramePr>
        <p:xfrm>
          <a:off x="539751" y="1005577"/>
          <a:ext cx="7416625" cy="367240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210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55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810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1. Fim da sonegação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Com a mudança proposta pela CNS, a sonegação da contribuição ao INSS cairá de forma expressiva. Isso contribui para a sustentabilidade do sistema.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006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2. Redução do custo Brasil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 custo das empresas irá diminuir, permitindo a redução de preços. Isso contribuirá para uma inflação menor:</a:t>
                      </a:r>
                      <a:r>
                        <a:rPr lang="pt-BR" sz="1400" u="none" strike="noStrike" baseline="0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 </a:t>
                      </a:r>
                      <a:r>
                        <a:rPr lang="pt-BR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IrisUPC" pitchFamily="34" charset="-34"/>
                        </a:rPr>
                        <a:t>-0,6% (IGP)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810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3. Aumento das exportações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Os preços menores significam ganhos de comércio exterior, hoje bastante prejudicado pelos preços elevados no país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4614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4. Aumento da competitividade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Os bens e serviços importados passarão a contribuir para o financiamento da seguridade, aumentando  a competitividade das empresas brasileiras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36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28</a:t>
            </a:fld>
            <a:endParaRPr lang="pt-BR" altLang="pt-BR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" y="195263"/>
            <a:ext cx="8460431" cy="342900"/>
          </a:xfrm>
        </p:spPr>
        <p:txBody>
          <a:bodyPr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8 VANTAGENS DA DESONERAÇÃO DA FOLHA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107993"/>
              </p:ext>
            </p:extLst>
          </p:nvPr>
        </p:nvGraphicFramePr>
        <p:xfrm>
          <a:off x="539751" y="1005576"/>
          <a:ext cx="7344617" cy="385098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42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1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5420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5. Aumento dos investimentos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 redução de custos e o aumento de produtividade induzem investimentos na economia brasileira. Além disso, a redução de preços de bens e serviços permitirá a redução do custo do investimento para empresas e famílias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274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6. Crescimento econômico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O aumento da competitividade, dos investimentos e a redução de preços trazem crescimento econômico e geração de renda para as famílias. Cresce também a arrecadação de impostos para o governo. </a:t>
                      </a:r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Aumento do PIB de 1,5% após 18 meses</a:t>
                      </a: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.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128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7. Aumento do emprego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O crescimento econômico e a redução dos custos da mão de obra incentivam a abertura de novos postos de trabalho. </a:t>
                      </a:r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Aumento do emprego de 1,7% após 18 meses</a:t>
                      </a:r>
                      <a:r>
                        <a:rPr lang="pt-BR" sz="140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.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274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8. Aumento da formalidade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 redução dos encargos trabalhistas reduz a concorrência desleal e desincentiva a informalidade da mão de obra, com efeito sobre a rotatividade e qualificação profissional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1791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21"/>
          <a:stretch/>
        </p:blipFill>
        <p:spPr bwMode="auto">
          <a:xfrm>
            <a:off x="569684" y="874352"/>
            <a:ext cx="7242676" cy="385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29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772980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Secretaria da Receita Federal.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135672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 Narrow" panose="020B0606020202030204" pitchFamily="34" charset="0"/>
              </a:rPr>
              <a:t>Receitas e despesas do RGPS, em R$ milhões a preços de 2023, acumulado em 12 meses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299676" y="1178308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 Narrow" pitchFamily="34" charset="0"/>
              </a:rPr>
              <a:t>Déficit acumulado em 12 meses está em R$ 271,4 bilhões</a:t>
            </a:r>
          </a:p>
          <a:p>
            <a:endParaRPr lang="pt-BR" dirty="0">
              <a:latin typeface="Arial Narrow" pitchFamily="34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7668344" y="1635646"/>
            <a:ext cx="0" cy="720080"/>
          </a:xfrm>
          <a:prstGeom prst="straightConnector1">
            <a:avLst/>
          </a:prstGeom>
          <a:ln>
            <a:solidFill>
              <a:srgbClr val="00206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42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DAS ATVIDADES ECONÔMICAS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Produto Interno Bruto, distribuição por ramos de atividade econômica, Brasil, 2020</a:t>
            </a: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219" y="1381522"/>
            <a:ext cx="6793094" cy="296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353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30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803998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INSS (2022) e CNS.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51470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 Narrow" panose="020B0606020202030204" pitchFamily="34" charset="0"/>
              </a:rPr>
              <a:t>Estimativa de arrecadação anual via CP e arrecadação efetiva, em número índice base janeiro de 2019 = 100, 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2019 a 2022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9" r="1766"/>
          <a:stretch/>
        </p:blipFill>
        <p:spPr bwMode="auto">
          <a:xfrm>
            <a:off x="577653" y="781424"/>
            <a:ext cx="7773868" cy="407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043608" y="820698"/>
            <a:ext cx="410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 Narrow" pitchFamily="34" charset="0"/>
              </a:rPr>
              <a:t>Se em janeiro de 2019 ,o sistema proposto já estivesse em operação, não haveria perdas de arrecadação do INSS durante a crise gerada pela pandemia. O endividamento público teria sido menor. </a:t>
            </a:r>
          </a:p>
          <a:p>
            <a:endParaRPr lang="pt-BR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563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94" y="288132"/>
            <a:ext cx="7228958" cy="450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31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803998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Secretaria da Receita Federal e CNS.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51470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 Narrow" panose="020B0606020202030204" pitchFamily="34" charset="0"/>
              </a:rPr>
              <a:t>Estimativa de arrecadação anual via CP e arrecadação efetiva, em número índice base janeiro de 2000 = 100, 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2000 a 2023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43608" y="800676"/>
            <a:ext cx="5760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 Narrow" pitchFamily="34" charset="0"/>
              </a:rPr>
              <a:t>Entre janeiro de 2000 e março de 2023, a arrecadação da previdência cresceu 166,1% em termos reais. O aumento da base de movimentação financeira teve elevação de 437,3%! Se a forma de arrecadar tivesse sido alterada em 2000, hoje teríamos um superávit de R$ 302,6 bilhões! </a:t>
            </a:r>
          </a:p>
          <a:p>
            <a:endParaRPr lang="pt-BR" sz="1100" dirty="0">
              <a:latin typeface="Arial Narrow" pitchFamily="34" charset="0"/>
            </a:endParaRPr>
          </a:p>
          <a:p>
            <a:r>
              <a:rPr lang="pt-BR" dirty="0">
                <a:latin typeface="Arial Narrow" pitchFamily="34" charset="0"/>
              </a:rPr>
              <a:t>Benefícios maiores e maior cobertura!</a:t>
            </a:r>
          </a:p>
          <a:p>
            <a:endParaRPr lang="pt-BR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8582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32</a:t>
            </a:fld>
            <a:endParaRPr lang="pt-BR" altLang="pt-BR"/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>
          <a:xfrm>
            <a:off x="8647113" y="6408738"/>
            <a:ext cx="366712" cy="36512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pt-B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32</a:t>
            </a:fld>
            <a:endParaRPr lang="pt-BR" alt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C97F3D6F-9891-464F-92E7-1CBA6CCF440D}"/>
              </a:ext>
            </a:extLst>
          </p:cNvPr>
          <p:cNvSpPr txBox="1"/>
          <p:nvPr/>
        </p:nvSpPr>
        <p:spPr>
          <a:xfrm>
            <a:off x="323528" y="123478"/>
            <a:ext cx="7982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Proposta de Emenda Constitucional </a:t>
            </a:r>
          </a:p>
        </p:txBody>
      </p:sp>
      <p:sp>
        <p:nvSpPr>
          <p:cNvPr id="8" name="Espaço Reservado para Texto 2">
            <a:extLst>
              <a:ext uri="{FF2B5EF4-FFF2-40B4-BE49-F238E27FC236}">
                <a16:creationId xmlns:a16="http://schemas.microsoft.com/office/drawing/2014/main" xmlns="" id="{E155804C-701B-46C1-87BF-600737A8E2CC}"/>
              </a:ext>
            </a:extLst>
          </p:cNvPr>
          <p:cNvSpPr txBox="1">
            <a:spLocks/>
          </p:cNvSpPr>
          <p:nvPr/>
        </p:nvSpPr>
        <p:spPr>
          <a:xfrm>
            <a:off x="179511" y="649238"/>
            <a:ext cx="8126453" cy="914400"/>
          </a:xfrm>
          <a:prstGeom prst="rect">
            <a:avLst/>
          </a:prstGeom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Art. 1º O art. 195 passa a ter a seguinte redação:</a:t>
            </a:r>
          </a:p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“Art. 195......................................................................................</a:t>
            </a:r>
          </a:p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V – sobre a movimentação ou transmissão de valores e de créditos e direitos de natureza financeira. ...............</a:t>
            </a:r>
          </a:p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§ 15º O produto da arrecadação da contribuição social de que trata o inciso V destinar-se-á exclusivamente ao financiamento da Previdência Social, vedada qualquer forma de retenção.”</a:t>
            </a:r>
          </a:p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Art. 2º Ficam reduzidas: </a:t>
            </a:r>
          </a:p>
          <a:p>
            <a:pPr marL="411480" lvl="1" indent="0">
              <a:buNone/>
            </a:pPr>
            <a:r>
              <a:rPr lang="pt-BR" sz="1600" dirty="0">
                <a:latin typeface="Arial Narrow" pitchFamily="34" charset="0"/>
              </a:rPr>
              <a:t>I – para 0% (zero por cento), as alíquotas da contribuição patronal previdenciária para a Seguridade Social, de responsabilidade das pessoas jurídicas, de que tratam os </a:t>
            </a:r>
            <a:r>
              <a:rPr lang="pt-BR" sz="1600" dirty="0" err="1">
                <a:latin typeface="Arial Narrow" pitchFamily="34" charset="0"/>
              </a:rPr>
              <a:t>arts</a:t>
            </a:r>
            <a:r>
              <a:rPr lang="pt-BR" sz="1600" dirty="0">
                <a:latin typeface="Arial Narrow" pitchFamily="34" charset="0"/>
              </a:rPr>
              <a:t>. 22, inciso I, e 22-A, inciso I, da Lei nº 8.212, de 24 de julho de 1991, e os </a:t>
            </a:r>
            <a:r>
              <a:rPr lang="pt-BR" sz="1600" dirty="0" err="1">
                <a:latin typeface="Arial Narrow" pitchFamily="34" charset="0"/>
              </a:rPr>
              <a:t>arts</a:t>
            </a:r>
            <a:r>
              <a:rPr lang="pt-BR" sz="1600" dirty="0">
                <a:latin typeface="Arial Narrow" pitchFamily="34" charset="0"/>
              </a:rPr>
              <a:t>. 13, inciso VI, e 18, § 5º-A, da Lei Complementar nº 123, de 14 de dezembro de 2006; </a:t>
            </a:r>
          </a:p>
          <a:p>
            <a:pPr marL="411480" lvl="1" indent="0">
              <a:buNone/>
            </a:pPr>
            <a:r>
              <a:rPr lang="pt-BR" sz="1600" dirty="0">
                <a:latin typeface="Arial Narrow" pitchFamily="34" charset="0"/>
              </a:rPr>
              <a:t>II – de 8% (oito por cento), 9% (nove por cento) e 11% (onze por cento) para, respectivamente, 5% (cinco por cento), 6% (seis por cento) e 8% (oito por cento), as alíquotas incidentes sobre o salário de contribuição, relativas à contribuição social devida pelo trabalhador e demais segurados da previdência social, de que tratam o art. 195, inciso II, da Constituição, e o art. 20 da Lei nº 8.212, de 24 de julho de 1991. </a:t>
            </a:r>
          </a:p>
          <a:p>
            <a:pPr marL="114300" indent="0">
              <a:buNone/>
            </a:pPr>
            <a:endParaRPr lang="pt-BR" sz="1600" dirty="0">
              <a:latin typeface="Arial Narrow" pitchFamily="34" charset="0"/>
            </a:endParaRPr>
          </a:p>
          <a:p>
            <a:pPr marL="114300" indent="0">
              <a:buNone/>
            </a:pPr>
            <a:endParaRPr lang="pt-BR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776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33</a:t>
            </a:fld>
            <a:endParaRPr lang="pt-BR" altLang="pt-BR"/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>
          <a:xfrm>
            <a:off x="8647113" y="6408738"/>
            <a:ext cx="366712" cy="36512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pt-B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33</a:t>
            </a:fld>
            <a:endParaRPr lang="pt-BR" alt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C97F3D6F-9891-464F-92E7-1CBA6CCF440D}"/>
              </a:ext>
            </a:extLst>
          </p:cNvPr>
          <p:cNvSpPr txBox="1"/>
          <p:nvPr/>
        </p:nvSpPr>
        <p:spPr>
          <a:xfrm>
            <a:off x="323528" y="123478"/>
            <a:ext cx="7982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Proposta de Emenda Constitucional </a:t>
            </a:r>
          </a:p>
        </p:txBody>
      </p:sp>
      <p:sp>
        <p:nvSpPr>
          <p:cNvPr id="8" name="Espaço Reservado para Texto 2">
            <a:extLst>
              <a:ext uri="{FF2B5EF4-FFF2-40B4-BE49-F238E27FC236}">
                <a16:creationId xmlns:a16="http://schemas.microsoft.com/office/drawing/2014/main" xmlns="" id="{E155804C-701B-46C1-87BF-600737A8E2CC}"/>
              </a:ext>
            </a:extLst>
          </p:cNvPr>
          <p:cNvSpPr txBox="1">
            <a:spLocks/>
          </p:cNvSpPr>
          <p:nvPr/>
        </p:nvSpPr>
        <p:spPr>
          <a:xfrm>
            <a:off x="251520" y="699542"/>
            <a:ext cx="7829400" cy="914400"/>
          </a:xfrm>
          <a:prstGeom prst="rect">
            <a:avLst/>
          </a:prstGeom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Art. 3° Ficam extintas:</a:t>
            </a:r>
          </a:p>
          <a:p>
            <a:pPr marL="411480" lvl="1" indent="0">
              <a:buNone/>
            </a:pPr>
            <a:r>
              <a:rPr lang="pt-BR" sz="1600" dirty="0">
                <a:latin typeface="Arial Narrow" pitchFamily="34" charset="0"/>
              </a:rPr>
              <a:t>I – a contribuição para o Instituto Nacional da Colonização e Reforma Agrária (INCRA), instituída pela Lei nº 2.613, de 23 de setembro de 1955, com as alterações posteriores; e</a:t>
            </a:r>
          </a:p>
          <a:p>
            <a:pPr marL="411480" lvl="1" indent="0">
              <a:buNone/>
            </a:pPr>
            <a:r>
              <a:rPr lang="pt-BR" sz="1600" dirty="0">
                <a:latin typeface="Arial Narrow" pitchFamily="34" charset="0"/>
              </a:rPr>
              <a:t> II – a contribuição para o Salário-Educação, prevista nos §§ 5° e 6° do art. 212 desta Constituição, e de que trata a Lei nº 9.766, de 18 de dezembro de 1998, e o art. 15 da Lei nº 9.424, de 24 de dezembro de 1996.</a:t>
            </a:r>
          </a:p>
          <a:p>
            <a:pPr marL="114300" indent="0">
              <a:buNone/>
            </a:pPr>
            <a:r>
              <a:rPr lang="pt-BR" sz="1600" dirty="0">
                <a:latin typeface="Arial Narrow" pitchFamily="34" charset="0"/>
              </a:rPr>
              <a:t>Art. 4º Ficam revogadas as alíneas “a” e “b” do inciso I do caput do art. 195 desta Constituição.</a:t>
            </a:r>
          </a:p>
          <a:p>
            <a:pPr marL="114300" indent="0">
              <a:buNone/>
            </a:pPr>
            <a:endParaRPr lang="pt-BR" sz="1600" dirty="0">
              <a:latin typeface="Arial Narrow" pitchFamily="34" charset="0"/>
            </a:endParaRPr>
          </a:p>
          <a:p>
            <a:pPr marL="114300" indent="0">
              <a:buNone/>
            </a:pPr>
            <a:endParaRPr lang="pt-BR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9261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34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556592" y="2633364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>
                <a:latin typeface="Arial Narrow" pitchFamily="34" charset="0"/>
              </a:rPr>
              <a:t>Os cenários para TI considerando a PEC 45, o fim da desoneração atual ou a implantação da proposta da CNS</a:t>
            </a:r>
          </a:p>
        </p:txBody>
      </p:sp>
    </p:spTree>
    <p:extLst>
      <p:ext uri="{BB962C8B-B14F-4D97-AF65-F5344CB8AC3E}">
        <p14:creationId xmlns:p14="http://schemas.microsoft.com/office/powerpoint/2010/main" val="3934447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DA PROPOSTA DE DESONERAÇÃO DA CNS </a:t>
            </a:r>
            <a:b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NO SERVIÇOS DE TI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redução da carga tributária do setor de serviços de TI de R$ 15,5 bilhões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redução de 6,2% nos preços dos serviços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tecnologia da informação deve crescer 3,3%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crescer 4,4%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abrir mais de 26,7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18650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DA EXTINÇÃO DA ATUAL </a:t>
            </a:r>
            <a:b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POLÍTICA DE DESONERAÇÃO DA FOLHA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dirty="0">
                <a:latin typeface="Arial Narrow" pitchFamily="34" charset="0"/>
              </a:rPr>
              <a:t>As mudanças são: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Fim </a:t>
            </a:r>
            <a:r>
              <a:rPr lang="pt-BR" dirty="0">
                <a:latin typeface="Arial Narrow" pitchFamily="34" charset="0"/>
              </a:rPr>
              <a:t>do sistema de </a:t>
            </a:r>
            <a:r>
              <a:rPr lang="pt-BR" b="1" dirty="0">
                <a:latin typeface="Arial Narrow" pitchFamily="34" charset="0"/>
              </a:rPr>
              <a:t>Contribuição Previdenciária sobre Receita Bruta, </a:t>
            </a:r>
            <a:r>
              <a:rPr lang="pt-BR" dirty="0">
                <a:latin typeface="Arial Narrow" pitchFamily="34" charset="0"/>
              </a:rPr>
              <a:t>que hoje tem alíquota entre 2,5% e 2,0% no setor de TI, 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Retorno </a:t>
            </a:r>
            <a:r>
              <a:rPr lang="pt-BR" dirty="0">
                <a:latin typeface="Arial Narrow" pitchFamily="34" charset="0"/>
              </a:rPr>
              <a:t>da </a:t>
            </a:r>
            <a:r>
              <a:rPr lang="pt-BR" b="1" dirty="0">
                <a:latin typeface="Arial Narrow" pitchFamily="34" charset="0"/>
              </a:rPr>
              <a:t>Contribuição Previdenciária</a:t>
            </a:r>
            <a:r>
              <a:rPr lang="pt-BR" dirty="0">
                <a:latin typeface="Arial Narrow" pitchFamily="34" charset="0"/>
              </a:rPr>
              <a:t> (CP), que corresponde a 20% dos salários brutos.</a:t>
            </a:r>
            <a:r>
              <a:rPr lang="pt-BR" sz="1400" dirty="0">
                <a:latin typeface="Arial Narrow" pitchFamily="34" charset="0"/>
              </a:rPr>
              <a:t> </a:t>
            </a:r>
          </a:p>
          <a:p>
            <a:pPr algn="l"/>
            <a:endParaRPr lang="pt-BR" sz="1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pt-BR" b="1" dirty="0">
                <a:latin typeface="Arial Narrow" pitchFamily="34" charset="0"/>
              </a:rPr>
              <a:t>Consequência direta</a:t>
            </a:r>
            <a:r>
              <a:rPr lang="pt-BR" dirty="0">
                <a:latin typeface="Arial Narrow" pitchFamily="34" charset="0"/>
              </a:rPr>
              <a:t>:</a:t>
            </a:r>
          </a:p>
          <a:p>
            <a:pPr marL="457200" indent="-457200"/>
            <a:r>
              <a:rPr lang="pt-BR" dirty="0">
                <a:latin typeface="Arial Narrow" pitchFamily="34" charset="0"/>
              </a:rPr>
              <a:t>Aumento de 90,1% da arrecadação para o INSS, o que representa aumento 2,0% do faturamento do setor em 2020.</a:t>
            </a:r>
          </a:p>
          <a:p>
            <a:endParaRPr lang="pt-BR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57712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DA EXTINÇÃO DA ATUAL POLÍTICA </a:t>
            </a:r>
            <a:b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DE DESONERAÇÃO DA FOLHA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aumento da carga tributária do setor de serviços de TI de R$ 5 bilhões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aumento de 2,0% nos preços dos serviços de TI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tecnologia da informação deve cair 1,1%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1,4% após a reforma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8,7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26139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IMPACTOS DA EXTINÇÃO DA ATUAL POLÍTICA </a:t>
            </a:r>
            <a:b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DE DESONERAÇÃO DA FOLHA E DA PEC 45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Carga tributária: </a:t>
            </a:r>
            <a:r>
              <a:rPr lang="pt-BR" dirty="0">
                <a:latin typeface="Arial Narrow" pitchFamily="34" charset="0"/>
              </a:rPr>
              <a:t>aumento da carga tributária do setor de serviços de TI de R$ 23,1 bilhões!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Preços: </a:t>
            </a:r>
            <a:r>
              <a:rPr lang="pt-BR" dirty="0">
                <a:latin typeface="Arial Narrow" pitchFamily="34" charset="0"/>
              </a:rPr>
              <a:t>impacto de aumento de 88% nos preços dos serviços de TI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Demanda</a:t>
            </a:r>
            <a:r>
              <a:rPr lang="pt-BR" dirty="0">
                <a:latin typeface="Arial Narrow" pitchFamily="34" charset="0"/>
              </a:rPr>
              <a:t>: a demanda pelos serviços de tecnologia da informação deve cair 3,6%</a:t>
            </a:r>
          </a:p>
          <a:p>
            <a:pPr marL="457200" indent="-457200">
              <a:spcBef>
                <a:spcPts val="1200"/>
              </a:spcBef>
            </a:pPr>
            <a:r>
              <a:rPr lang="pt-BR" b="1" dirty="0">
                <a:latin typeface="Arial Narrow" pitchFamily="34" charset="0"/>
              </a:rPr>
              <a:t>PIB: </a:t>
            </a:r>
            <a:r>
              <a:rPr lang="pt-BR" dirty="0">
                <a:latin typeface="Arial Narrow" pitchFamily="34" charset="0"/>
              </a:rPr>
              <a:t>a renda (salários e lucros) deve cair 5,8% após essas mudanças</a:t>
            </a:r>
          </a:p>
          <a:p>
            <a:pPr marL="457200" indent="-457200" algn="l">
              <a:spcBef>
                <a:spcPts val="12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Empregos</a:t>
            </a:r>
            <a:r>
              <a:rPr lang="pt-BR" dirty="0">
                <a:latin typeface="Arial Narrow" pitchFamily="34" charset="0"/>
              </a:rPr>
              <a:t>: o setor deve fechar mais de 75,7 mil postos de trabalho </a:t>
            </a:r>
          </a:p>
          <a:p>
            <a:pPr marL="0" indent="0" algn="l">
              <a:spcBef>
                <a:spcPts val="900"/>
              </a:spcBef>
              <a:buNone/>
            </a:pPr>
            <a:r>
              <a:rPr lang="pt-BR" dirty="0">
                <a:latin typeface="Arial Narrow" pitchFamily="34" charset="0"/>
              </a:rPr>
              <a:t> </a:t>
            </a:r>
          </a:p>
          <a:p>
            <a:pPr algn="l">
              <a:spcBef>
                <a:spcPts val="900"/>
              </a:spcBef>
            </a:pPr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4649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813C87EC-DDB2-4125-9336-4FEDCAECEF7B}"/>
              </a:ext>
            </a:extLst>
          </p:cNvPr>
          <p:cNvSpPr/>
          <p:nvPr/>
        </p:nvSpPr>
        <p:spPr>
          <a:xfrm>
            <a:off x="0" y="1059582"/>
            <a:ext cx="84600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solidFill>
                <a:schemeClr val="bg2">
                  <a:lumMod val="50000"/>
                </a:schemeClr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Presidente</a:t>
            </a: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Luigi Nese </a:t>
            </a:r>
            <a:b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</a:b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000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Assessoria econômica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Ana Lelia Magnabosco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Fernando Garcia de Freitas</a:t>
            </a:r>
          </a:p>
        </p:txBody>
      </p:sp>
      <p:sp>
        <p:nvSpPr>
          <p:cNvPr id="36870" name="CaixaDeTexto 5">
            <a:extLst>
              <a:ext uri="{FF2B5EF4-FFF2-40B4-BE49-F238E27FC236}">
                <a16:creationId xmlns:a16="http://schemas.microsoft.com/office/drawing/2014/main" xmlns="" id="{091E1B0C-B416-43F9-86F5-FD0222953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7934"/>
            <a:ext cx="84600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Contato: secretaria @ cnserviços.org.br  –   </a:t>
            </a:r>
            <a:r>
              <a:rPr lang="pt-BR" altLang="pt-BR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tel</a:t>
            </a:r>
            <a:r>
              <a:rPr lang="pt-BR" alt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: (011) 2165-1300</a:t>
            </a:r>
          </a:p>
        </p:txBody>
      </p:sp>
      <p:sp>
        <p:nvSpPr>
          <p:cNvPr id="36871" name="Espaço Reservado para Número de Slide 2">
            <a:extLst>
              <a:ext uri="{FF2B5EF4-FFF2-40B4-BE49-F238E27FC236}">
                <a16:creationId xmlns:a16="http://schemas.microsoft.com/office/drawing/2014/main" xmlns="" id="{B84E83D6-B4BA-4BFD-9E33-38A56C54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B0B961-744B-42C7-A39B-13DD5E4E3EC1}" type="slidenum">
              <a:rPr lang="pt-BR" altLang="pt-BR" smtClean="0">
                <a:latin typeface="Lucida Sans Unicode" panose="020B0602030504020204" pitchFamily="34" charset="0"/>
              </a:rPr>
              <a:pPr/>
              <a:t>39</a:t>
            </a:fld>
            <a:endParaRPr lang="pt-BR" altLang="pt-BR" dirty="0">
              <a:latin typeface="Lucida Sans Unicode" panose="020B0602030504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58C1D735-DD7F-4AA6-A696-0C2C6022B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874" y="266830"/>
            <a:ext cx="1224136" cy="790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DAS PESSOAS OCUPADAS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4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64654" y="4495100"/>
            <a:ext cx="5665639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(***) Inclui trabalhadores sem carteira, empregados por conta própria, empresários e aprendizes.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Pessoal ocupado na média do ano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em pessoas, Brasil, 2020</a:t>
            </a: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40556"/>
            <a:ext cx="7617902" cy="3003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66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DO EMPREGO COM CARTEIRA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5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Empregados com carteira assinada</a:t>
            </a:r>
            <a:b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na média do ano, em pessoas, Brasil, 2020</a:t>
            </a: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51" y="1384910"/>
            <a:ext cx="6793094" cy="298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43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DA CARGA TRIBUTÁRIA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6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Arrecadação de impostos por setor de atividade</a:t>
            </a:r>
            <a:b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total no ano, em R$ milhões, Brasil, 2020</a:t>
            </a: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6" y="1414462"/>
            <a:ext cx="7546574" cy="296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02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NÍVEIS DE REMUNERAÇÃO DO TRABALHO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  <p:sp>
        <p:nvSpPr>
          <p:cNvPr id="11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783132"/>
            <a:ext cx="4081463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a indústria extrativa mineral.  </a:t>
            </a:r>
          </a:p>
        </p:txBody>
      </p:sp>
      <p:sp>
        <p:nvSpPr>
          <p:cNvPr id="15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Remuneração média por setor de atividade, </a:t>
            </a:r>
            <a:b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R$ mensais, a preços de 2° Trimestre de 2023 </a:t>
            </a: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07"/>
          <a:stretch/>
        </p:blipFill>
        <p:spPr bwMode="auto">
          <a:xfrm>
            <a:off x="502249" y="1385190"/>
            <a:ext cx="7238103" cy="3434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391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685800" y="2417340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>
                <a:latin typeface="Arial Narrow" pitchFamily="34" charset="0"/>
              </a:rPr>
              <a:t>A proposta do IVA que avançou na Câmara dos Deputados</a:t>
            </a:r>
          </a:p>
        </p:txBody>
      </p:sp>
    </p:spTree>
    <p:extLst>
      <p:ext uri="{BB962C8B-B14F-4D97-AF65-F5344CB8AC3E}">
        <p14:creationId xmlns:p14="http://schemas.microsoft.com/office/powerpoint/2010/main" val="4230398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94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PROPOSTA DE REFORMA – 2023/07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771550"/>
            <a:ext cx="7620000" cy="360045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1800"/>
              </a:spcBef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Extinção dos seguintes impostos: </a:t>
            </a:r>
            <a:r>
              <a:rPr lang="pt-BR" dirty="0">
                <a:latin typeface="Arial Narrow" pitchFamily="34" charset="0"/>
              </a:rPr>
              <a:t>IPI, PIS/COFINS, ICMS, ISS e CIDE-Combustíveis</a:t>
            </a:r>
          </a:p>
          <a:p>
            <a:pPr marL="457200" indent="-457200" algn="l">
              <a:spcBef>
                <a:spcPts val="1800"/>
              </a:spcBef>
              <a:buFont typeface="Arial" pitchFamily="34" charset="0"/>
              <a:buChar char="•"/>
            </a:pPr>
            <a:r>
              <a:rPr lang="pt-BR" dirty="0">
                <a:latin typeface="Arial Narrow" pitchFamily="34" charset="0"/>
              </a:rPr>
              <a:t>Criação do </a:t>
            </a:r>
            <a:r>
              <a:rPr lang="pt-BR" b="1" dirty="0">
                <a:latin typeface="Arial Narrow" pitchFamily="34" charset="0"/>
              </a:rPr>
              <a:t>Imposto sobre Valor Adicionado </a:t>
            </a:r>
            <a:r>
              <a:rPr lang="pt-BR" dirty="0">
                <a:latin typeface="Arial Narrow" pitchFamily="34" charset="0"/>
              </a:rPr>
              <a:t>(</a:t>
            </a:r>
            <a:r>
              <a:rPr lang="pt-BR" b="1" dirty="0">
                <a:latin typeface="Arial Narrow" pitchFamily="34" charset="0"/>
              </a:rPr>
              <a:t>IVA</a:t>
            </a:r>
            <a:r>
              <a:rPr lang="pt-BR" dirty="0">
                <a:latin typeface="Arial Narrow" pitchFamily="34" charset="0"/>
              </a:rPr>
              <a:t> </a:t>
            </a:r>
            <a:r>
              <a:rPr lang="pt-BR" b="1" dirty="0">
                <a:latin typeface="Arial Narrow" pitchFamily="34" charset="0"/>
              </a:rPr>
              <a:t>dual)</a:t>
            </a:r>
            <a:r>
              <a:rPr lang="pt-BR" dirty="0">
                <a:latin typeface="Arial Narrow" pitchFamily="34" charset="0"/>
              </a:rPr>
              <a:t>: a Contribuição sobre Bens e Serviços (CBS), englobando os tributos federais, e o Imposto sobre Bens e Serviços (IBS), com os impostos estaduais e municipais</a:t>
            </a:r>
          </a:p>
          <a:p>
            <a:pPr marL="457200" indent="-457200" algn="l">
              <a:spcBef>
                <a:spcPts val="1800"/>
              </a:spcBef>
              <a:buFont typeface="Arial" pitchFamily="34" charset="0"/>
              <a:buChar char="•"/>
            </a:pPr>
            <a:r>
              <a:rPr lang="pt-BR" dirty="0">
                <a:latin typeface="Arial Narrow" pitchFamily="34" charset="0"/>
              </a:rPr>
              <a:t>Criação do </a:t>
            </a:r>
            <a:r>
              <a:rPr lang="pt-BR" b="1" dirty="0">
                <a:latin typeface="Arial Narrow" pitchFamily="34" charset="0"/>
              </a:rPr>
              <a:t>imposto sobre bens e serviços de vício</a:t>
            </a:r>
            <a:r>
              <a:rPr lang="pt-BR" dirty="0">
                <a:latin typeface="Arial Narrow" pitchFamily="34" charset="0"/>
              </a:rPr>
              <a:t> (fumo, bebidas e jogos)</a:t>
            </a:r>
          </a:p>
          <a:p>
            <a:pPr marL="457200" indent="-457200">
              <a:spcBef>
                <a:spcPts val="1800"/>
              </a:spcBef>
            </a:pPr>
            <a:r>
              <a:rPr lang="pt-BR" b="1" dirty="0">
                <a:latin typeface="Arial Narrow" pitchFamily="34" charset="0"/>
              </a:rPr>
              <a:t>Base contribuição </a:t>
            </a:r>
            <a:r>
              <a:rPr lang="pt-BR" dirty="0">
                <a:latin typeface="Arial Narrow" pitchFamily="34" charset="0"/>
              </a:rPr>
              <a:t>exclui governo, atividades sem fins lucrativos, produção para o autoconsumo e ganhos financeiros</a:t>
            </a:r>
          </a:p>
          <a:p>
            <a:pPr marL="457200" indent="-457200" algn="l">
              <a:spcBef>
                <a:spcPts val="1800"/>
              </a:spcBef>
              <a:buFont typeface="Arial" pitchFamily="34" charset="0"/>
              <a:buChar char="•"/>
            </a:pPr>
            <a:endParaRPr lang="pt-BR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0633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Personalizada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A9CBEE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11213</TotalTime>
  <Words>2488</Words>
  <Application>Microsoft Office PowerPoint</Application>
  <PresentationFormat>Apresentação na tela (16:9)</PresentationFormat>
  <Paragraphs>258</Paragraphs>
  <Slides>39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6" baseType="lpstr">
      <vt:lpstr>Arial</vt:lpstr>
      <vt:lpstr>Arial Narrow</vt:lpstr>
      <vt:lpstr>Calibri</vt:lpstr>
      <vt:lpstr>Cambria</vt:lpstr>
      <vt:lpstr>IrisUPC</vt:lpstr>
      <vt:lpstr>Lucida Sans Unicode</vt:lpstr>
      <vt:lpstr>Adjacência</vt:lpstr>
      <vt:lpstr>AVALIAÇÃO ECONÔMICA DA PEC 45  E A DESONERAÇÃO DA FOLHA DE PAGAMENTOS  Luigi Nese</vt:lpstr>
      <vt:lpstr>A importância do setor de serviços</vt:lpstr>
      <vt:lpstr>DISTRIBUIÇÃO DAS ATVIDADES ECONÔMICAS</vt:lpstr>
      <vt:lpstr>DISTRIBUIÇÃO DAS PESSOAS OCUPADAS</vt:lpstr>
      <vt:lpstr>DISTRIBUIÇÃO DO EMPREGO COM CARTEIRA</vt:lpstr>
      <vt:lpstr>DISTRIBUIÇÃO DA CARGA TRIBUTÁRIA</vt:lpstr>
      <vt:lpstr>NÍVEIS DE REMUNERAÇÃO DO TRABALHO</vt:lpstr>
      <vt:lpstr>Apresentação do PowerPoint</vt:lpstr>
      <vt:lpstr>PROPOSTA DE REFORMA – 2023/07</vt:lpstr>
      <vt:lpstr>PROPOSTA DE REFORMA – 2023/07</vt:lpstr>
      <vt:lpstr>ESTIMATIVA DA ALÍQUOTA NECESSÁRIA</vt:lpstr>
      <vt:lpstr>CÁLCULO DO IMPOSTO: alíquota de 21,8%</vt:lpstr>
      <vt:lpstr>SETORES  QUE GANHAM</vt:lpstr>
      <vt:lpstr>ESTIMATIVAS DE IMPACTOS</vt:lpstr>
      <vt:lpstr>IMPACTOS NO SETOR DE SERVIÇOS DE TI*</vt:lpstr>
      <vt:lpstr>IMPACTOS NO SETOR DE SERVIÇOS DE ENGENHARIA</vt:lpstr>
      <vt:lpstr>IMPACTOS NO SETOR DE SERVIÇOS PROFISSIONAIS</vt:lpstr>
      <vt:lpstr>IMPACTOS NO SETOR DE SEGURANÇA PRIVADA</vt:lpstr>
      <vt:lpstr>IMPACTOS NO SETOR DE EVENTOS</vt:lpstr>
      <vt:lpstr>IMPACTOS NO SETOR DE ACADEMIAS DE CONDICIONAMENTO</vt:lpstr>
      <vt:lpstr>Apresentação do PowerPoint</vt:lpstr>
      <vt:lpstr>DESONERAÇÃO DA FOLHA</vt:lpstr>
      <vt:lpstr>ESTIMATIVA DA ALÍQUOTA NECESSÁRIA</vt:lpstr>
      <vt:lpstr>ESTIMATIVA DA ALÍQUOTA NECESSÁRIA</vt:lpstr>
      <vt:lpstr>CÁLCULO DO IMPOSTO</vt:lpstr>
      <vt:lpstr>ESTIMATIVAS DE IMPACTOS</vt:lpstr>
      <vt:lpstr>8 VANTAGENS DA DESONERAÇÃO DA FOLHA</vt:lpstr>
      <vt:lpstr>8 VANTAGENS DA DESONERAÇÃO DA FOLHA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IMPACTOS DA PROPOSTA DE DESONERAÇÃO DA CNS  NO SERVIÇOS DE TI</vt:lpstr>
      <vt:lpstr>IMPACTOS DA EXTINÇÃO DA ATUAL  POLÍTICA DE DESONERAÇÃO DA FOLHA</vt:lpstr>
      <vt:lpstr>IMPACTOS DA EXTINÇÃO DA ATUAL POLÍTICA  DE DESONERAÇÃO DA FOLHA</vt:lpstr>
      <vt:lpstr>IMPACTOS DA EXTINÇÃO DA ATUAL POLÍTICA  DE DESONERAÇÃO DA FOLHA E DA PEC 45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dimensão do setor de serviços em dez países</dc:title>
  <dc:creator>Fernando</dc:creator>
  <cp:lastModifiedBy>Elizabeth Passos de Oliveira Silva</cp:lastModifiedBy>
  <cp:revision>1029</cp:revision>
  <cp:lastPrinted>2016-11-28T21:16:51Z</cp:lastPrinted>
  <dcterms:created xsi:type="dcterms:W3CDTF">2011-08-29T22:09:09Z</dcterms:created>
  <dcterms:modified xsi:type="dcterms:W3CDTF">2023-09-18T21:40:26Z</dcterms:modified>
</cp:coreProperties>
</file>