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1"/>
  </p:notesMasterIdLst>
  <p:sldIdLst>
    <p:sldId id="257" r:id="rId3"/>
    <p:sldId id="259" r:id="rId4"/>
    <p:sldId id="299" r:id="rId5"/>
    <p:sldId id="312" r:id="rId6"/>
    <p:sldId id="268" r:id="rId7"/>
    <p:sldId id="313" r:id="rId8"/>
    <p:sldId id="314" r:id="rId9"/>
    <p:sldId id="315" r:id="rId10"/>
    <p:sldId id="266" r:id="rId11"/>
    <p:sldId id="282" r:id="rId12"/>
    <p:sldId id="288" r:id="rId13"/>
    <p:sldId id="331" r:id="rId14"/>
    <p:sldId id="316" r:id="rId15"/>
    <p:sldId id="317" r:id="rId16"/>
    <p:sldId id="318" r:id="rId17"/>
    <p:sldId id="263" r:id="rId18"/>
    <p:sldId id="321" r:id="rId19"/>
    <p:sldId id="335" r:id="rId20"/>
    <p:sldId id="330" r:id="rId21"/>
    <p:sldId id="336" r:id="rId22"/>
    <p:sldId id="337" r:id="rId23"/>
    <p:sldId id="338" r:id="rId24"/>
    <p:sldId id="333" r:id="rId25"/>
    <p:sldId id="339" r:id="rId26"/>
    <p:sldId id="343" r:id="rId27"/>
    <p:sldId id="345" r:id="rId28"/>
    <p:sldId id="346" r:id="rId29"/>
    <p:sldId id="329" r:id="rId30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5F62"/>
    <a:srgbClr val="00E600"/>
    <a:srgbClr val="874F39"/>
    <a:srgbClr val="0F8E9F"/>
    <a:srgbClr val="1212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4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8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INSTEIN\SEXEC\Plano_CTI\Secret&#225;rio_Prata\Dados_P&amp;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EINSTEIN\SEXEC\Plano_CTI\Secret&#225;rio_Prata\Dados_P&amp;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61687630440216E-2"/>
          <c:y val="1.8934908890039119E-2"/>
          <c:w val="0.9034250661768275"/>
          <c:h val="0.867224045445769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CsF!$B$4</c:f>
              <c:strCache>
                <c:ptCount val="1"/>
                <c:pt idx="0">
                  <c:v>Graduação</c:v>
                </c:pt>
              </c:strCache>
            </c:strRef>
          </c:tx>
          <c:spPr>
            <a:solidFill>
              <a:schemeClr val="accent6">
                <a:shade val="65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CsF!$C$3:$G$3</c:f>
              <c:strCache>
                <c:ptCount val="5"/>
                <c:pt idx="0">
                  <c:v>CO</c:v>
                </c:pt>
                <c:pt idx="1">
                  <c:v>NE</c:v>
                </c:pt>
                <c:pt idx="2">
                  <c:v>N</c:v>
                </c:pt>
                <c:pt idx="3">
                  <c:v>SE</c:v>
                </c:pt>
                <c:pt idx="4">
                  <c:v>S</c:v>
                </c:pt>
              </c:strCache>
            </c:strRef>
          </c:cat>
          <c:val>
            <c:numRef>
              <c:f>CsF!$C$4:$G$4</c:f>
              <c:numCache>
                <c:formatCode>General</c:formatCode>
                <c:ptCount val="5"/>
                <c:pt idx="0">
                  <c:v>4971</c:v>
                </c:pt>
                <c:pt idx="1">
                  <c:v>14529</c:v>
                </c:pt>
                <c:pt idx="2">
                  <c:v>1918</c:v>
                </c:pt>
                <c:pt idx="3">
                  <c:v>37537</c:v>
                </c:pt>
                <c:pt idx="4">
                  <c:v>14229</c:v>
                </c:pt>
              </c:numCache>
            </c:numRef>
          </c:val>
        </c:ser>
        <c:ser>
          <c:idx val="1"/>
          <c:order val="1"/>
          <c:tx>
            <c:strRef>
              <c:f>CsF!$B$5</c:f>
              <c:strCache>
                <c:ptCount val="1"/>
                <c:pt idx="0">
                  <c:v>Pós-Graduação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2.6440910661843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CsF!$C$3:$G$3</c:f>
              <c:strCache>
                <c:ptCount val="5"/>
                <c:pt idx="0">
                  <c:v>CO</c:v>
                </c:pt>
                <c:pt idx="1">
                  <c:v>NE</c:v>
                </c:pt>
                <c:pt idx="2">
                  <c:v>N</c:v>
                </c:pt>
                <c:pt idx="3">
                  <c:v>SE</c:v>
                </c:pt>
                <c:pt idx="4">
                  <c:v>S</c:v>
                </c:pt>
              </c:strCache>
            </c:strRef>
          </c:cat>
          <c:val>
            <c:numRef>
              <c:f>CsF!$C$5:$G$5</c:f>
              <c:numCache>
                <c:formatCode>General</c:formatCode>
                <c:ptCount val="5"/>
                <c:pt idx="0">
                  <c:v>601</c:v>
                </c:pt>
                <c:pt idx="1">
                  <c:v>1511</c:v>
                </c:pt>
                <c:pt idx="2">
                  <c:v>238</c:v>
                </c:pt>
                <c:pt idx="3">
                  <c:v>6503</c:v>
                </c:pt>
                <c:pt idx="4">
                  <c:v>2608</c:v>
                </c:pt>
              </c:numCache>
            </c:numRef>
          </c:val>
        </c:ser>
        <c:ser>
          <c:idx val="2"/>
          <c:order val="2"/>
          <c:spPr>
            <a:noFill/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5.69142832669187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CsF!$C$6:$G$6</c:f>
              <c:numCache>
                <c:formatCode>General</c:formatCode>
                <c:ptCount val="5"/>
                <c:pt idx="0">
                  <c:v>5572</c:v>
                </c:pt>
                <c:pt idx="1">
                  <c:v>16040</c:v>
                </c:pt>
                <c:pt idx="2">
                  <c:v>2156</c:v>
                </c:pt>
                <c:pt idx="3">
                  <c:v>44040</c:v>
                </c:pt>
                <c:pt idx="4">
                  <c:v>16837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85816480"/>
        <c:axId val="185817040"/>
      </c:barChart>
      <c:catAx>
        <c:axId val="18581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t-BR"/>
          </a:p>
        </c:txPr>
        <c:crossAx val="185817040"/>
        <c:crosses val="autoZero"/>
        <c:auto val="1"/>
        <c:lblAlgn val="ctr"/>
        <c:lblOffset val="100"/>
        <c:noMultiLvlLbl val="0"/>
      </c:catAx>
      <c:valAx>
        <c:axId val="185817040"/>
        <c:scaling>
          <c:orientation val="minMax"/>
          <c:max val="500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t-BR"/>
          </a:p>
        </c:txPr>
        <c:crossAx val="18581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1587918677219498"/>
          <c:y val="5.5951593490183589E-2"/>
          <c:w val="0.32872581249738125"/>
          <c:h val="0.25854040237292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70598940699266188"/>
          <c:y val="9.3211214410013385E-2"/>
          <c:w val="0.2441460321454384"/>
          <c:h val="0.79493532829797053"/>
        </c:manualLayout>
      </c:layout>
      <c:barChart>
        <c:barDir val="bar"/>
        <c:grouping val="clustered"/>
        <c:varyColors val="0"/>
        <c:ser>
          <c:idx val="0"/>
          <c:order val="0"/>
          <c:spPr>
            <a:pattFill prst="narVert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CsF!$B$27:$B$31</c:f>
              <c:strCache>
                <c:ptCount val="5"/>
                <c:pt idx="0">
                  <c:v>Engenharias e demais áreas tecnológicas</c:v>
                </c:pt>
                <c:pt idx="1">
                  <c:v>Biologia, Ciências Biomédicas e da Saúde</c:v>
                </c:pt>
                <c:pt idx="2">
                  <c:v>Indústria Criativa</c:v>
                </c:pt>
                <c:pt idx="3">
                  <c:v>Ciências Exatas e da Terra</c:v>
                </c:pt>
                <c:pt idx="4">
                  <c:v>Computação e Tecnologia da Informação</c:v>
                </c:pt>
              </c:strCache>
            </c:strRef>
          </c:cat>
          <c:val>
            <c:numRef>
              <c:f>CsF!$C$27:$C$31</c:f>
              <c:numCache>
                <c:formatCode>General</c:formatCode>
                <c:ptCount val="5"/>
                <c:pt idx="0">
                  <c:v>41594</c:v>
                </c:pt>
                <c:pt idx="1">
                  <c:v>16076</c:v>
                </c:pt>
                <c:pt idx="2">
                  <c:v>6252</c:v>
                </c:pt>
                <c:pt idx="3">
                  <c:v>5784</c:v>
                </c:pt>
                <c:pt idx="4">
                  <c:v>4665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47"/>
        <c:axId val="185819280"/>
        <c:axId val="185819840"/>
      </c:barChart>
      <c:catAx>
        <c:axId val="1858192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t-BR"/>
          </a:p>
        </c:txPr>
        <c:crossAx val="185819840"/>
        <c:crosses val="autoZero"/>
        <c:auto val="1"/>
        <c:lblAlgn val="ctr"/>
        <c:lblOffset val="100"/>
        <c:noMultiLvlLbl val="0"/>
      </c:catAx>
      <c:valAx>
        <c:axId val="18581984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8581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'Evolução '!$C$115</c:f>
              <c:strCache>
                <c:ptCount val="1"/>
                <c:pt idx="0">
                  <c:v>MCTI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'Evolução '!$B$116:$B$122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'Evolução '!$C$116:$C$122</c:f>
              <c:numCache>
                <c:formatCode>0.00</c:formatCode>
                <c:ptCount val="7"/>
                <c:pt idx="0">
                  <c:v>3.3957375430000001</c:v>
                </c:pt>
                <c:pt idx="1">
                  <c:v>2.9395720000000001</c:v>
                </c:pt>
                <c:pt idx="2">
                  <c:v>4.080919476</c:v>
                </c:pt>
                <c:pt idx="3">
                  <c:v>4.10637148</c:v>
                </c:pt>
                <c:pt idx="4">
                  <c:v>3.97138035</c:v>
                </c:pt>
                <c:pt idx="5">
                  <c:v>4.2795780000000008</c:v>
                </c:pt>
                <c:pt idx="6">
                  <c:v>3.6607709999999996</c:v>
                </c:pt>
              </c:numCache>
            </c:numRef>
          </c:val>
        </c:ser>
        <c:ser>
          <c:idx val="1"/>
          <c:order val="1"/>
          <c:tx>
            <c:strRef>
              <c:f>'Evolução '!$D$115</c:f>
              <c:strCache>
                <c:ptCount val="1"/>
                <c:pt idx="0">
                  <c:v>FNDCT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'Evolução '!$B$116:$B$122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'Evolução '!$D$116:$D$122</c:f>
              <c:numCache>
                <c:formatCode>0.00</c:formatCode>
                <c:ptCount val="7"/>
                <c:pt idx="0">
                  <c:v>2.7436724569999997</c:v>
                </c:pt>
                <c:pt idx="1">
                  <c:v>2.1736149999999999</c:v>
                </c:pt>
                <c:pt idx="2">
                  <c:v>2.8774475240000004</c:v>
                </c:pt>
                <c:pt idx="3">
                  <c:v>3.7434165199999998</c:v>
                </c:pt>
                <c:pt idx="4">
                  <c:v>3.62325265</c:v>
                </c:pt>
                <c:pt idx="5">
                  <c:v>3.0146299999999999</c:v>
                </c:pt>
                <c:pt idx="6">
                  <c:v>1.0002800000000001</c:v>
                </c:pt>
              </c:numCache>
            </c:numRef>
          </c:val>
        </c:ser>
        <c:ser>
          <c:idx val="2"/>
          <c:order val="2"/>
          <c:spPr>
            <a:noFill/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'Evolução '!$B$116:$B$122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'Evolução '!$C$106:$C$112</c:f>
              <c:numCache>
                <c:formatCode>General</c:formatCode>
                <c:ptCount val="7"/>
                <c:pt idx="0">
                  <c:v>6.1394099999999998</c:v>
                </c:pt>
                <c:pt idx="1">
                  <c:v>5.1131869999999999</c:v>
                </c:pt>
                <c:pt idx="2">
                  <c:v>6.958367</c:v>
                </c:pt>
                <c:pt idx="3">
                  <c:v>7.8497880000000002</c:v>
                </c:pt>
                <c:pt idx="4">
                  <c:v>7.594633</c:v>
                </c:pt>
                <c:pt idx="5">
                  <c:v>7.2942080000000002</c:v>
                </c:pt>
                <c:pt idx="6">
                  <c:v>4.6610509999999996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62709648"/>
        <c:axId val="262710208"/>
      </c:barChart>
      <c:catAx>
        <c:axId val="26270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t-BR"/>
          </a:p>
        </c:txPr>
        <c:crossAx val="262710208"/>
        <c:crosses val="autoZero"/>
        <c:auto val="1"/>
        <c:lblAlgn val="ctr"/>
        <c:lblOffset val="100"/>
        <c:noMultiLvlLbl val="0"/>
      </c:catAx>
      <c:valAx>
        <c:axId val="262710208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95000"/>
                </a:sys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t-BR"/>
          </a:p>
        </c:txPr>
        <c:crossAx val="26270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</a:defRPr>
      </a:pPr>
      <a:endParaRPr lang="pt-BR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0.05736</cdr:x>
      <cdr:y>0</cdr:y>
    </cdr:from>
    <cdr:to>
      <cdr:x>0.19278</cdr:x>
      <cdr:y>0.05232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651362" y="0"/>
          <a:ext cx="1537854" cy="2701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R$ bilhões</a:t>
          </a:r>
          <a:endParaRPr lang="pt-BR" sz="1800" b="1" dirty="0">
            <a:solidFill>
              <a:schemeClr val="tx1">
                <a:lumMod val="75000"/>
                <a:lumOff val="25000"/>
              </a:schemeClr>
            </a:solidFill>
            <a:latin typeface="Century Gothic" panose="020B0502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749DD-A55E-40F1-A162-752B2F8DB050}" type="datetimeFigureOut">
              <a:rPr lang="pt-BR" smtClean="0"/>
              <a:t>28/03/2016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435AC-F566-447A-92CD-5FC7AD041A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8231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4EE53-FB36-4521-8CED-000AB32FCBCC}" type="slidenum">
              <a:rPr lang="pt-BR" smtClean="0">
                <a:solidFill>
                  <a:prstClr val="black"/>
                </a:solidFill>
              </a:rPr>
              <a:pPr/>
              <a:t>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49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4EE53-FB36-4521-8CED-000AB32FCBCC}" type="slidenum">
              <a:rPr lang="pt-BR" smtClean="0">
                <a:solidFill>
                  <a:prstClr val="black"/>
                </a:solidFill>
              </a:rPr>
              <a:pPr/>
              <a:t>13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01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4EE53-FB36-4521-8CED-000AB32FCBCC}" type="slidenum">
              <a:rPr lang="pt-BR" smtClean="0">
                <a:solidFill>
                  <a:prstClr val="black"/>
                </a:solidFill>
              </a:rPr>
              <a:pPr/>
              <a:t>16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50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4EE53-FB36-4521-8CED-000AB32FCBCC}" type="slidenum">
              <a:rPr lang="pt-BR" smtClean="0">
                <a:solidFill>
                  <a:prstClr val="black"/>
                </a:solidFill>
              </a:rPr>
              <a:pPr/>
              <a:t>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152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4EE53-FB36-4521-8CED-000AB32FCBCC}" type="slidenum">
              <a:rPr lang="pt-BR" smtClean="0">
                <a:solidFill>
                  <a:prstClr val="black"/>
                </a:solidFill>
              </a:rPr>
              <a:pPr/>
              <a:t>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28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4EE53-FB36-4521-8CED-000AB32FCBCC}" type="slidenum">
              <a:rPr lang="pt-BR" smtClean="0">
                <a:solidFill>
                  <a:prstClr val="black"/>
                </a:solidFill>
              </a:rPr>
              <a:pPr/>
              <a:t>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18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4EE53-FB36-4521-8CED-000AB32FCBCC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409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4EE53-FB36-4521-8CED-000AB32FCBCC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91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4EE53-FB36-4521-8CED-000AB32FCBCC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90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4EE53-FB36-4521-8CED-000AB32FCBCC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83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4EE53-FB36-4521-8CED-000AB32FCBCC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41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1634-0ED9-45EF-AAE2-313002986A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11BA-6BD1-49B6-B1A3-C31AE0C9CBE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87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1634-0ED9-45EF-AAE2-313002986A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11BA-6BD1-49B6-B1A3-C31AE0C9CBE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73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1634-0ED9-45EF-AAE2-313002986A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11BA-6BD1-49B6-B1A3-C31AE0C9CBE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727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2475-9158-4E53-9D2D-D603BB85E71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9260-92F2-49ED-AF54-07223722F11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48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2475-9158-4E53-9D2D-D603BB85E71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9260-92F2-49ED-AF54-07223722F11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98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2475-9158-4E53-9D2D-D603BB85E71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9260-92F2-49ED-AF54-07223722F11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86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2475-9158-4E53-9D2D-D603BB85E71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9260-92F2-49ED-AF54-07223722F11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2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2475-9158-4E53-9D2D-D603BB85E71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9260-92F2-49ED-AF54-07223722F11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8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2475-9158-4E53-9D2D-D603BB85E71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9260-92F2-49ED-AF54-07223722F11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758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2475-9158-4E53-9D2D-D603BB85E71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9260-92F2-49ED-AF54-07223722F11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808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2475-9158-4E53-9D2D-D603BB85E71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9260-92F2-49ED-AF54-07223722F11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64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1634-0ED9-45EF-AAE2-313002986A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11BA-6BD1-49B6-B1A3-C31AE0C9CBE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46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2475-9158-4E53-9D2D-D603BB85E71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9260-92F2-49ED-AF54-07223722F11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657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2475-9158-4E53-9D2D-D603BB85E71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9260-92F2-49ED-AF54-07223722F11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90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2475-9158-4E53-9D2D-D603BB85E71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9260-92F2-49ED-AF54-07223722F11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2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1634-0ED9-45EF-AAE2-313002986A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11BA-6BD1-49B6-B1A3-C31AE0C9CBE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9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1634-0ED9-45EF-AAE2-313002986A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11BA-6BD1-49B6-B1A3-C31AE0C9CBE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1634-0ED9-45EF-AAE2-313002986A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11BA-6BD1-49B6-B1A3-C31AE0C9CBE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50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1634-0ED9-45EF-AAE2-313002986A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11BA-6BD1-49B6-B1A3-C31AE0C9CBE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1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1634-0ED9-45EF-AAE2-313002986A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11BA-6BD1-49B6-B1A3-C31AE0C9CBE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7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1634-0ED9-45EF-AAE2-313002986A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11BA-6BD1-49B6-B1A3-C31AE0C9CBE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55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1634-0ED9-45EF-AAE2-313002986A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11BA-6BD1-49B6-B1A3-C31AE0C9CBE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41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71634-0ED9-45EF-AAE2-313002986A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411BA-6BD1-49B6-B1A3-C31AE0C9CBE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50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42475-9158-4E53-9D2D-D603BB85E71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28/03/2016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F9260-92F2-49ED-AF54-07223722F11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" Type="http://schemas.openxmlformats.org/officeDocument/2006/relationships/image" Target="../media/image1.pn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chart" Target="../charts/chart2.xml"/><Relationship Id="rId10" Type="http://schemas.openxmlformats.org/officeDocument/2006/relationships/image" Target="../media/image32.png"/><Relationship Id="rId4" Type="http://schemas.openxmlformats.org/officeDocument/2006/relationships/chart" Target="../charts/chart1.xml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1.png"/><Relationship Id="rId7" Type="http://schemas.openxmlformats.org/officeDocument/2006/relationships/image" Target="../media/image57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Planilha_do_Microsoft_Excel_97-20032.xls"/><Relationship Id="rId5" Type="http://schemas.openxmlformats.org/officeDocument/2006/relationships/image" Target="../media/image56.emf"/><Relationship Id="rId4" Type="http://schemas.openxmlformats.org/officeDocument/2006/relationships/oleObject" Target="../embeddings/Planilha_do_Microsoft_Excel_97-20031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0"/>
          <a:stretch/>
        </p:blipFill>
        <p:spPr bwMode="auto">
          <a:xfrm rot="10800000">
            <a:off x="-1" y="402758"/>
            <a:ext cx="12192001" cy="140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12163" y="2019073"/>
            <a:ext cx="10167665" cy="2387600"/>
          </a:xfrm>
        </p:spPr>
        <p:txBody>
          <a:bodyPr anchor="ctr">
            <a:normAutofit/>
          </a:bodyPr>
          <a:lstStyle/>
          <a:p>
            <a:r>
              <a:rPr lang="pt-BR" sz="40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Agenda e Prioridades do Ministério da Ciência, Tecnologia e Inovação </a:t>
            </a:r>
            <a:br>
              <a:rPr lang="pt-BR" sz="40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pt-BR" sz="40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para o ano de 2016</a:t>
            </a:r>
            <a:endParaRPr lang="pt-BR" sz="4000" b="1" cap="small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9442309" y="5141344"/>
            <a:ext cx="2680683" cy="1600664"/>
            <a:chOff x="3044523" y="473859"/>
            <a:chExt cx="2209343" cy="1319221"/>
          </a:xfrm>
        </p:grpSpPr>
        <p:pic>
          <p:nvPicPr>
            <p:cNvPr id="7" name="Picture 2" descr="http://www.mct.gov.br/upd_blob/0221/221524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44523" y="473859"/>
              <a:ext cx="2209343" cy="635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0639" y="1109847"/>
              <a:ext cx="1887201" cy="683233"/>
            </a:xfrm>
            <a:prstGeom prst="rect">
              <a:avLst/>
            </a:prstGeom>
          </p:spPr>
        </p:pic>
      </p:grpSp>
      <p:sp>
        <p:nvSpPr>
          <p:cNvPr id="10" name="Retângulo 9"/>
          <p:cNvSpPr/>
          <p:nvPr/>
        </p:nvSpPr>
        <p:spPr>
          <a:xfrm>
            <a:off x="3035003" y="13436"/>
            <a:ext cx="36383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Comissão de </a:t>
            </a:r>
            <a:endParaRPr lang="pt-BR" cap="small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pt-BR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Ciência</a:t>
            </a:r>
            <a:r>
              <a:rPr lang="pt-BR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Tecnologia, Inovação, </a:t>
            </a:r>
            <a:endParaRPr lang="pt-BR" b="1" cap="small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pt-BR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Comunicação </a:t>
            </a:r>
            <a:r>
              <a:rPr lang="pt-BR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 </a:t>
            </a:r>
            <a:r>
              <a:rPr lang="pt-BR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Informática</a:t>
            </a:r>
            <a:endParaRPr lang="pt-BR" b="1" cap="small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626" y="6449885"/>
            <a:ext cx="4352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Brasília, 29 de março de 2016</a:t>
            </a:r>
            <a:endParaRPr lang="pt-BR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266808" y="4615813"/>
            <a:ext cx="36583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cap="small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Celso </a:t>
            </a:r>
            <a:r>
              <a:rPr lang="pt-BR" sz="3200" b="1" cap="small" dirty="0" err="1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Pansera</a:t>
            </a:r>
            <a:endParaRPr lang="pt-BR" sz="3200" b="1" cap="small" dirty="0" smtClean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32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Ministro de Estado</a:t>
            </a: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4342952" y="1362641"/>
            <a:ext cx="3506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cap="small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Audiência Pública</a:t>
            </a:r>
            <a:endParaRPr lang="pt-B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436"/>
            <a:ext cx="3066162" cy="88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6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0"/>
          <a:stretch/>
        </p:blipFill>
        <p:spPr bwMode="auto">
          <a:xfrm rot="10800000">
            <a:off x="-1" y="20636"/>
            <a:ext cx="12192001" cy="226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0" name="Retângulo 179"/>
          <p:cNvSpPr/>
          <p:nvPr/>
        </p:nvSpPr>
        <p:spPr>
          <a:xfrm>
            <a:off x="114299" y="0"/>
            <a:ext cx="9220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Articulação das Políticas</a:t>
            </a:r>
            <a:endParaRPr lang="pt-BR" sz="480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855775" y="2268749"/>
            <a:ext cx="29643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 </a:t>
            </a:r>
            <a:r>
              <a:rPr lang="pt-BR" sz="2800" b="1" i="1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ENCTI</a:t>
            </a:r>
            <a:r>
              <a:rPr lang="pt-BR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se articula com as demais políticas de Estado e com os vários atores do Sistema Nacional de CT&amp;I</a:t>
            </a:r>
            <a:endParaRPr lang="pt-BR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9" y="2088330"/>
            <a:ext cx="8627176" cy="446848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5747" y="60384"/>
            <a:ext cx="725728" cy="71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0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0"/>
          <a:stretch/>
        </p:blipFill>
        <p:spPr bwMode="auto">
          <a:xfrm rot="10800000">
            <a:off x="-1" y="20636"/>
            <a:ext cx="12192001" cy="226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14299" y="0"/>
            <a:ext cx="9220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Alguns avanços da Política de CT&amp;I</a:t>
            </a:r>
            <a:endParaRPr lang="pt-BR" sz="400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6" descr="http://www.execupay.com/wordpress/wp-content/uploads/2014/03/icon-hcm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794" y="1407002"/>
            <a:ext cx="1166400" cy="1166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6924" y="1407002"/>
            <a:ext cx="1217455" cy="1166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tângulo 5"/>
          <p:cNvSpPr/>
          <p:nvPr/>
        </p:nvSpPr>
        <p:spPr>
          <a:xfrm>
            <a:off x="19234" y="2611130"/>
            <a:ext cx="2295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Recursos Humanos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5286177" y="2573402"/>
            <a:ext cx="3126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Infraestrutura de Pesquisa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8482826" y="2554537"/>
            <a:ext cx="3304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Apoio à Inovação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052" y="1388137"/>
            <a:ext cx="1158545" cy="1166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4" descr="http://www.cienciasemfronteiras.gov.br/documents/214072/47bfb70f-d2cb-4893-9b00-f7a043633de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05" y="3253297"/>
            <a:ext cx="1853766" cy="86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metroplex.io/images/network1.png"/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4380" y="1407002"/>
            <a:ext cx="1166400" cy="1166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2806681" y="2535673"/>
            <a:ext cx="2041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Redes</a:t>
            </a:r>
          </a:p>
          <a:p>
            <a:pPr algn="ctr"/>
            <a:r>
              <a:rPr lang="pt-BR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de Pesquisa</a:t>
            </a:r>
            <a:endParaRPr lang="pt-BR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152" y="3435856"/>
            <a:ext cx="2198984" cy="677633"/>
          </a:xfrm>
          <a:prstGeom prst="rect">
            <a:avLst/>
          </a:prstGeom>
          <a:effectLst/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9049" y="3241148"/>
            <a:ext cx="1909638" cy="860682"/>
          </a:xfrm>
          <a:prstGeom prst="rect">
            <a:avLst/>
          </a:prstGeom>
          <a:effectLst/>
        </p:spPr>
      </p:pic>
      <p:pic>
        <p:nvPicPr>
          <p:cNvPr id="17" name="Picture 2" descr="Embrapii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5576" y="4230089"/>
            <a:ext cx="1812549" cy="72171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6405" y="5026692"/>
            <a:ext cx="1414924" cy="76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upo 18"/>
          <p:cNvGrpSpPr/>
          <p:nvPr/>
        </p:nvGrpSpPr>
        <p:grpSpPr>
          <a:xfrm>
            <a:off x="5027137" y="3082914"/>
            <a:ext cx="1778863" cy="1167653"/>
            <a:chOff x="8917446" y="1988817"/>
            <a:chExt cx="2522024" cy="1655467"/>
          </a:xfrm>
        </p:grpSpPr>
        <p:pic>
          <p:nvPicPr>
            <p:cNvPr id="20" name="Picture 2" descr="http://ww2.baguete.com.br/admin/cache/sites/default/files/multimedia/imagens/noticia/90728-2307-acelerador.jpg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2534" y="1988817"/>
              <a:ext cx="1771847" cy="11318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CaixaDeTexto 20"/>
            <p:cNvSpPr txBox="1"/>
            <p:nvPr/>
          </p:nvSpPr>
          <p:spPr>
            <a:xfrm>
              <a:off x="8917446" y="3120655"/>
              <a:ext cx="2522024" cy="523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rgbClr val="549E39"/>
                  </a:solidFill>
                  <a:latin typeface="Century Gothic" panose="020B0502020202020204"/>
                </a:rPr>
                <a:t>Sirius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6869493" y="3152207"/>
            <a:ext cx="1861565" cy="1276821"/>
            <a:chOff x="8694147" y="4525067"/>
            <a:chExt cx="2923692" cy="2005320"/>
          </a:xfrm>
        </p:grpSpPr>
        <p:pic>
          <p:nvPicPr>
            <p:cNvPr id="23" name="Picture 4" descr="http://2.bp.blogspot.com/-9RBgHZER93I/UkNneoArKXI/AAAAAAAACfk/u6dZZ4UTUWs/s1600/201303251637340.8_RMB_View01_interna.jpg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481" y="4525067"/>
              <a:ext cx="1811975" cy="120942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CaixaDeTexto 23"/>
            <p:cNvSpPr txBox="1"/>
            <p:nvPr/>
          </p:nvSpPr>
          <p:spPr>
            <a:xfrm>
              <a:off x="8694147" y="5805316"/>
              <a:ext cx="2923692" cy="725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>
                  <a:solidFill>
                    <a:srgbClr val="549E39"/>
                  </a:solidFill>
                  <a:latin typeface="Century Gothic" panose="020B0502020202020204"/>
                </a:rPr>
                <a:t>Reator </a:t>
              </a:r>
              <a:r>
                <a:rPr lang="pt-BR" sz="1200" b="1" dirty="0" err="1" smtClean="0">
                  <a:solidFill>
                    <a:srgbClr val="549E39"/>
                  </a:solidFill>
                  <a:latin typeface="Century Gothic" panose="020B0502020202020204"/>
                </a:rPr>
                <a:t>Multipropósito</a:t>
              </a:r>
              <a:r>
                <a:rPr lang="pt-BR" sz="1200" b="1" dirty="0" smtClean="0">
                  <a:solidFill>
                    <a:srgbClr val="549E39"/>
                  </a:solidFill>
                  <a:latin typeface="Century Gothic" panose="020B0502020202020204"/>
                </a:rPr>
                <a:t> Brasileiro</a:t>
              </a: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5122528" y="4281499"/>
            <a:ext cx="1582484" cy="944097"/>
            <a:chOff x="8894028" y="3356778"/>
            <a:chExt cx="1879548" cy="1121323"/>
          </a:xfrm>
        </p:grpSpPr>
        <p:pic>
          <p:nvPicPr>
            <p:cNvPr id="26" name="Picture 2" descr="http://www.cbers.inpe.br/imagens/ilustra1_descricao3e4_amplia.jpg"/>
            <p:cNvPicPr>
              <a:picLocks noChangeAspect="1" noChangeArrowheads="1"/>
            </p:cNvPicPr>
            <p:nvPr/>
          </p:nvPicPr>
          <p:blipFill>
            <a:blip r:embed="rId1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1231" y="3356778"/>
              <a:ext cx="1349562" cy="834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tângulo 26"/>
            <p:cNvSpPr/>
            <p:nvPr/>
          </p:nvSpPr>
          <p:spPr>
            <a:xfrm>
              <a:off x="8894028" y="4112548"/>
              <a:ext cx="1879548" cy="36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Aft>
                  <a:spcPts val="1200"/>
                </a:spcAft>
              </a:pPr>
              <a:r>
                <a:rPr lang="pt-BR" sz="1400" b="1" dirty="0">
                  <a:solidFill>
                    <a:srgbClr val="549E39"/>
                  </a:solidFill>
                  <a:latin typeface="Century Gothic" panose="020B0502020202020204"/>
                  <a:ea typeface="Times New Roman" panose="02020603050405020304" pitchFamily="18" charset="0"/>
                </a:rPr>
                <a:t>Satélite CBERS-4</a:t>
              </a: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6710407" y="4474123"/>
            <a:ext cx="2003649" cy="751473"/>
            <a:chOff x="6506299" y="2067031"/>
            <a:chExt cx="4867329" cy="1825503"/>
          </a:xfrm>
        </p:grpSpPr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4241" y="2067031"/>
              <a:ext cx="3339929" cy="11304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CaixaDeTexto 29"/>
            <p:cNvSpPr txBox="1"/>
            <p:nvPr/>
          </p:nvSpPr>
          <p:spPr>
            <a:xfrm>
              <a:off x="6506299" y="3219639"/>
              <a:ext cx="4867329" cy="67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>
                  <a:solidFill>
                    <a:srgbClr val="549E39"/>
                  </a:solidFill>
                  <a:latin typeface="Century Gothic" panose="020B0502020202020204"/>
                </a:rPr>
                <a:t>Navio “Vital de Oliveira”</a:t>
              </a:r>
            </a:p>
          </p:txBody>
        </p:sp>
      </p:grpSp>
      <p:pic>
        <p:nvPicPr>
          <p:cNvPr id="31" name="Picture 2" descr="http://poracaso.ocponline.com.br/wp-content/uploads/2014/06/cemadem.jp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177" y="5409713"/>
            <a:ext cx="1165115" cy="106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aixaDeTexto 31"/>
          <p:cNvSpPr txBox="1"/>
          <p:nvPr/>
        </p:nvSpPr>
        <p:spPr>
          <a:xfrm>
            <a:off x="2588603" y="4203404"/>
            <a:ext cx="237316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549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IBN</a:t>
            </a:r>
          </a:p>
          <a:p>
            <a:pPr algn="ctr"/>
            <a:r>
              <a:rPr lang="pt-BR" sz="1100" dirty="0" smtClean="0">
                <a:solidFill>
                  <a:prstClr val="black"/>
                </a:solidFill>
                <a:latin typeface="Century Gothic" panose="020B0502020202020204"/>
              </a:rPr>
              <a:t>Iniciativa Brasileira de Nanotecnologia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0259" y="5330624"/>
            <a:ext cx="1103944" cy="828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3" name="CaixaDeTexto 32"/>
          <p:cNvSpPr txBox="1"/>
          <p:nvPr/>
        </p:nvSpPr>
        <p:spPr>
          <a:xfrm>
            <a:off x="6710407" y="6182866"/>
            <a:ext cx="200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549E39"/>
                </a:solidFill>
                <a:latin typeface="Century Gothic" panose="020B0502020202020204"/>
              </a:rPr>
              <a:t>Supercomputador</a:t>
            </a:r>
          </a:p>
          <a:p>
            <a:pPr algn="ctr"/>
            <a:r>
              <a:rPr lang="pt-BR" sz="1200" b="1" dirty="0" smtClean="0">
                <a:solidFill>
                  <a:srgbClr val="549E39"/>
                </a:solidFill>
                <a:latin typeface="Century Gothic" panose="020B0502020202020204"/>
              </a:rPr>
              <a:t>“Santos Dumont”</a:t>
            </a:r>
          </a:p>
        </p:txBody>
      </p:sp>
      <p:pic>
        <p:nvPicPr>
          <p:cNvPr id="34" name="Imagem 33"/>
          <p:cNvPicPr>
            <a:picLocks noChangeAspect="1"/>
          </p:cNvPicPr>
          <p:nvPr/>
        </p:nvPicPr>
        <p:blipFill rotWithShape="1">
          <a:blip r:embed="rId18"/>
          <a:srcRect t="11883" b="16460"/>
          <a:stretch/>
        </p:blipFill>
        <p:spPr>
          <a:xfrm>
            <a:off x="415368" y="4386324"/>
            <a:ext cx="1552640" cy="79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6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0"/>
          <a:stretch/>
        </p:blipFill>
        <p:spPr bwMode="auto">
          <a:xfrm rot="10800000">
            <a:off x="-1" y="20636"/>
            <a:ext cx="12192001" cy="226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14299" y="0"/>
            <a:ext cx="9220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Alguns avanços da Política de CT&amp;I</a:t>
            </a:r>
            <a:endParaRPr lang="pt-BR" sz="400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0" y="1417670"/>
            <a:ext cx="11669617" cy="5404308"/>
            <a:chOff x="-253497" y="1399563"/>
            <a:chExt cx="11669617" cy="5404308"/>
          </a:xfrm>
        </p:grpSpPr>
        <p:pic>
          <p:nvPicPr>
            <p:cNvPr id="7" name="Picture 4" descr="http://www.cienciasemfronteiras.gov.br/documents/214072/47bfb70f-d2cb-4893-9b00-f7a043633de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5986" y="1399563"/>
              <a:ext cx="2393637" cy="1110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8" name="Gráfico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86631308"/>
                </p:ext>
              </p:extLst>
            </p:nvPr>
          </p:nvGraphicFramePr>
          <p:xfrm>
            <a:off x="869134" y="3120597"/>
            <a:ext cx="5287828" cy="33622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9" name="Retângulo 8"/>
            <p:cNvSpPr/>
            <p:nvPr/>
          </p:nvSpPr>
          <p:spPr>
            <a:xfrm>
              <a:off x="1805473" y="2845829"/>
              <a:ext cx="321594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b="1" dirty="0">
                  <a:latin typeface="Century Gothic" panose="020B0502020202020204" pitchFamily="34" charset="0"/>
                </a:rPr>
                <a:t>Distribuição das Bolsas  por Região</a:t>
              </a: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3409703" y="1543539"/>
              <a:ext cx="207941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48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92.880</a:t>
              </a:r>
              <a:endParaRPr lang="pt-BR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-253497" y="6549955"/>
              <a:ext cx="2824812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050" b="1" dirty="0" err="1">
                  <a:latin typeface="Century Gothic" panose="020B0502020202020204" pitchFamily="34" charset="0"/>
                </a:rPr>
                <a:t>Obs</a:t>
              </a:r>
              <a:r>
                <a:rPr lang="pt-BR" sz="1050" b="1" dirty="0">
                  <a:latin typeface="Century Gothic" panose="020B0502020202020204" pitchFamily="34" charset="0"/>
                </a:rPr>
                <a:t>: dados atualizados até </a:t>
              </a:r>
              <a:r>
                <a:rPr lang="pt-BR" sz="1050" b="1" dirty="0" smtClean="0">
                  <a:latin typeface="Century Gothic" panose="020B0502020202020204" pitchFamily="34" charset="0"/>
                </a:rPr>
                <a:t>janeiro/2016</a:t>
              </a:r>
              <a:endParaRPr lang="pt-BR" sz="105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2961221" y="2258098"/>
              <a:ext cx="29835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dirty="0">
                  <a:latin typeface="Century Gothic" panose="020B0502020202020204" pitchFamily="34" charset="0"/>
                </a:rPr>
                <a:t>bolsas implementadas</a:t>
              </a: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8058065" y="3548085"/>
              <a:ext cx="2223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>
                  <a:latin typeface="Century Gothic" panose="020B0502020202020204" pitchFamily="34" charset="0"/>
                </a:rPr>
                <a:t>Principais </a:t>
              </a:r>
              <a:r>
                <a:rPr lang="pt-BR" b="1" dirty="0" smtClean="0">
                  <a:latin typeface="Century Gothic" panose="020B0502020202020204" pitchFamily="34" charset="0"/>
                </a:rPr>
                <a:t>destinos</a:t>
              </a:r>
              <a:endParaRPr lang="pt-BR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7044294" y="1698691"/>
              <a:ext cx="21910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>
                  <a:latin typeface="Century Gothic" panose="020B0502020202020204" pitchFamily="34" charset="0"/>
                </a:rPr>
                <a:t>Principais áreas</a:t>
              </a:r>
            </a:p>
          </p:txBody>
        </p:sp>
        <p:graphicFrame>
          <p:nvGraphicFramePr>
            <p:cNvPr id="15" name="Gráfico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45477004"/>
                </p:ext>
              </p:extLst>
            </p:nvPr>
          </p:nvGraphicFramePr>
          <p:xfrm>
            <a:off x="5468293" y="2037778"/>
            <a:ext cx="5947827" cy="13624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16" name="Grupo 15"/>
            <p:cNvGrpSpPr/>
            <p:nvPr/>
          </p:nvGrpSpPr>
          <p:grpSpPr>
            <a:xfrm>
              <a:off x="8439322" y="4007636"/>
              <a:ext cx="1422984" cy="2685390"/>
              <a:chOff x="8439322" y="4007636"/>
              <a:chExt cx="1422984" cy="2685390"/>
            </a:xfrm>
          </p:grpSpPr>
          <p:grpSp>
            <p:nvGrpSpPr>
              <p:cNvPr id="17" name="Grupo 16"/>
              <p:cNvGrpSpPr/>
              <p:nvPr/>
            </p:nvGrpSpPr>
            <p:grpSpPr>
              <a:xfrm>
                <a:off x="8447053" y="4475720"/>
                <a:ext cx="1415253" cy="369332"/>
                <a:chOff x="6230030" y="3638405"/>
                <a:chExt cx="1415253" cy="369332"/>
              </a:xfrm>
            </p:grpSpPr>
            <p:pic>
              <p:nvPicPr>
                <p:cNvPr id="32" name="Imagem 31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30030" y="3643071"/>
                  <a:ext cx="360000" cy="360000"/>
                </a:xfrm>
                <a:prstGeom prst="rect">
                  <a:avLst/>
                </a:prstGeom>
              </p:spPr>
            </p:pic>
            <p:sp>
              <p:nvSpPr>
                <p:cNvPr id="33" name="Retângulo 32"/>
                <p:cNvSpPr/>
                <p:nvPr/>
              </p:nvSpPr>
              <p:spPr>
                <a:xfrm>
                  <a:off x="6755296" y="3638405"/>
                  <a:ext cx="88998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pt-BR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10.740</a:t>
                  </a:r>
                  <a:endParaRPr lang="pt-BR" b="1" dirty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18" name="Grupo 17"/>
              <p:cNvGrpSpPr/>
              <p:nvPr/>
            </p:nvGrpSpPr>
            <p:grpSpPr>
              <a:xfrm>
                <a:off x="8447053" y="4007636"/>
                <a:ext cx="1415253" cy="369332"/>
                <a:chOff x="6230030" y="3007034"/>
                <a:chExt cx="1415253" cy="369332"/>
              </a:xfrm>
            </p:grpSpPr>
            <p:pic>
              <p:nvPicPr>
                <p:cNvPr id="30" name="Imagem 29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30030" y="3011700"/>
                  <a:ext cx="360000" cy="360000"/>
                </a:xfrm>
                <a:prstGeom prst="rect">
                  <a:avLst/>
                </a:prstGeom>
              </p:spPr>
            </p:pic>
            <p:sp>
              <p:nvSpPr>
                <p:cNvPr id="31" name="Retângulo 30"/>
                <p:cNvSpPr/>
                <p:nvPr/>
              </p:nvSpPr>
              <p:spPr>
                <a:xfrm>
                  <a:off x="6755296" y="3007034"/>
                  <a:ext cx="88998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pt-BR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27.821</a:t>
                  </a:r>
                  <a:endParaRPr lang="pt-BR" b="1" dirty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19" name="Grupo 18"/>
              <p:cNvGrpSpPr/>
              <p:nvPr/>
            </p:nvGrpSpPr>
            <p:grpSpPr>
              <a:xfrm>
                <a:off x="8447053" y="4943804"/>
                <a:ext cx="1351133" cy="828084"/>
                <a:chOff x="6230030" y="4269777"/>
                <a:chExt cx="1351133" cy="828084"/>
              </a:xfrm>
            </p:grpSpPr>
            <p:pic>
              <p:nvPicPr>
                <p:cNvPr id="28" name="Imagem 27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30030" y="4737861"/>
                  <a:ext cx="360000" cy="360000"/>
                </a:xfrm>
                <a:prstGeom prst="rect">
                  <a:avLst/>
                </a:prstGeom>
              </p:spPr>
            </p:pic>
            <p:sp>
              <p:nvSpPr>
                <p:cNvPr id="29" name="Retângulo 28"/>
                <p:cNvSpPr/>
                <p:nvPr/>
              </p:nvSpPr>
              <p:spPr>
                <a:xfrm>
                  <a:off x="6819416" y="4269777"/>
                  <a:ext cx="76174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pt-BR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7.311</a:t>
                  </a:r>
                  <a:endParaRPr lang="pt-BR" b="1" dirty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20" name="Grupo 19"/>
              <p:cNvGrpSpPr/>
              <p:nvPr/>
            </p:nvGrpSpPr>
            <p:grpSpPr>
              <a:xfrm>
                <a:off x="8447053" y="4939138"/>
                <a:ext cx="1351133" cy="842082"/>
                <a:chOff x="6230030" y="4428399"/>
                <a:chExt cx="1351133" cy="842082"/>
              </a:xfrm>
            </p:grpSpPr>
            <p:pic>
              <p:nvPicPr>
                <p:cNvPr id="26" name="Imagem 25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30030" y="4428399"/>
                  <a:ext cx="360000" cy="360000"/>
                </a:xfrm>
                <a:prstGeom prst="rect">
                  <a:avLst/>
                </a:prstGeom>
              </p:spPr>
            </p:pic>
            <p:sp>
              <p:nvSpPr>
                <p:cNvPr id="27" name="Retângulo 26"/>
                <p:cNvSpPr/>
                <p:nvPr/>
              </p:nvSpPr>
              <p:spPr>
                <a:xfrm>
                  <a:off x="6819416" y="4901149"/>
                  <a:ext cx="76174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pt-BR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7.279</a:t>
                  </a:r>
                  <a:endParaRPr lang="pt-BR" b="1" dirty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sp>
            <p:nvSpPr>
              <p:cNvPr id="21" name="Retângulo 20"/>
              <p:cNvSpPr/>
              <p:nvPr/>
            </p:nvSpPr>
            <p:spPr>
              <a:xfrm>
                <a:off x="9036439" y="5879972"/>
                <a:ext cx="7617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7.074</a:t>
                </a:r>
                <a:endParaRPr lang="pt-BR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grpSp>
            <p:nvGrpSpPr>
              <p:cNvPr id="22" name="Grupo 21"/>
              <p:cNvGrpSpPr/>
              <p:nvPr/>
            </p:nvGrpSpPr>
            <p:grpSpPr>
              <a:xfrm>
                <a:off x="8447053" y="6323694"/>
                <a:ext cx="1351133" cy="369332"/>
                <a:chOff x="6230030" y="5532520"/>
                <a:chExt cx="1351133" cy="369332"/>
              </a:xfrm>
            </p:grpSpPr>
            <p:pic>
              <p:nvPicPr>
                <p:cNvPr id="24" name="Imagem 23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30030" y="5537186"/>
                  <a:ext cx="360000" cy="360000"/>
                </a:xfrm>
                <a:prstGeom prst="rect">
                  <a:avLst/>
                </a:prstGeom>
              </p:spPr>
            </p:pic>
            <p:sp>
              <p:nvSpPr>
                <p:cNvPr id="25" name="Retângulo 24"/>
                <p:cNvSpPr/>
                <p:nvPr/>
              </p:nvSpPr>
              <p:spPr>
                <a:xfrm>
                  <a:off x="6819416" y="5532520"/>
                  <a:ext cx="76174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pt-BR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6.595</a:t>
                  </a:r>
                  <a:endParaRPr lang="pt-BR" b="1" dirty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pic>
            <p:nvPicPr>
              <p:cNvPr id="23" name="Imagem 2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9322" y="5889304"/>
                <a:ext cx="360000" cy="36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78695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"/>
          <a:stretch/>
        </p:blipFill>
        <p:spPr bwMode="auto">
          <a:xfrm rot="10800000">
            <a:off x="-1" y="20636"/>
            <a:ext cx="12192001" cy="226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0" name="Retângulo 179"/>
          <p:cNvSpPr/>
          <p:nvPr/>
        </p:nvSpPr>
        <p:spPr>
          <a:xfrm>
            <a:off x="19049" y="9525"/>
            <a:ext cx="1044892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800" b="1" i="1" dirty="0">
                <a:solidFill>
                  <a:srgbClr val="44546A">
                    <a:lumMod val="75000"/>
                  </a:srgb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Diminuição das desigualdades </a:t>
            </a:r>
            <a:r>
              <a:rPr lang="pt-BR" sz="3800" b="1" i="1" dirty="0" smtClean="0">
                <a:solidFill>
                  <a:srgbClr val="44546A">
                    <a:lumMod val="75000"/>
                  </a:srgb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regionais...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253773" y="3078799"/>
            <a:ext cx="6224781" cy="2929075"/>
            <a:chOff x="-95992" y="2739233"/>
            <a:chExt cx="6224781" cy="2929075"/>
          </a:xfrm>
        </p:grpSpPr>
        <p:grpSp>
          <p:nvGrpSpPr>
            <p:cNvPr id="8" name="Grupo 7"/>
            <p:cNvGrpSpPr/>
            <p:nvPr/>
          </p:nvGrpSpPr>
          <p:grpSpPr>
            <a:xfrm>
              <a:off x="599450" y="2739233"/>
              <a:ext cx="4496425" cy="1510235"/>
              <a:chOff x="3857000" y="2778552"/>
              <a:chExt cx="5517967" cy="1853345"/>
            </a:xfrm>
          </p:grpSpPr>
          <p:pic>
            <p:nvPicPr>
              <p:cNvPr id="5" name="Imagem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7000" y="2787697"/>
                <a:ext cx="1871634" cy="1835055"/>
              </a:xfrm>
              <a:prstGeom prst="rect">
                <a:avLst/>
              </a:prstGeom>
            </p:spPr>
          </p:pic>
          <p:pic>
            <p:nvPicPr>
              <p:cNvPr id="6" name="Imagem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77118" y="2778552"/>
                <a:ext cx="1877731" cy="1853345"/>
              </a:xfrm>
              <a:prstGeom prst="rect">
                <a:avLst/>
              </a:prstGeom>
            </p:spPr>
          </p:pic>
          <p:pic>
            <p:nvPicPr>
              <p:cNvPr id="7" name="Imagem 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03333" y="2778552"/>
                <a:ext cx="1871634" cy="1853345"/>
              </a:xfrm>
              <a:prstGeom prst="rect">
                <a:avLst/>
              </a:prstGeom>
            </p:spPr>
          </p:pic>
        </p:grpSp>
        <p:sp>
          <p:nvSpPr>
            <p:cNvPr id="11" name="Retângulo 10"/>
            <p:cNvSpPr/>
            <p:nvPr/>
          </p:nvSpPr>
          <p:spPr>
            <a:xfrm>
              <a:off x="-95992" y="4467979"/>
              <a:ext cx="6224781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cap="small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ea typeface="Calibri" panose="020F0502020204030204" pitchFamily="34" charset="0"/>
                </a:rPr>
                <a:t>Interiorização das Universidades Federais </a:t>
              </a:r>
            </a:p>
            <a:p>
              <a:pPr algn="ctr"/>
              <a:r>
                <a:rPr lang="pt-BR" sz="2400" b="1" cap="small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ea typeface="Calibri" panose="020F0502020204030204" pitchFamily="34" charset="0"/>
                </a:rPr>
                <a:t>e Desconcentração dos </a:t>
              </a:r>
            </a:p>
            <a:p>
              <a:pPr algn="ctr"/>
              <a:r>
                <a:rPr lang="pt-BR" sz="2400" b="1" cap="small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Programas de Pós-Graduação</a:t>
              </a:r>
              <a:endParaRPr lang="pt-BR" sz="2400" cap="sm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6229531" y="2286001"/>
            <a:ext cx="5361356" cy="4309192"/>
            <a:chOff x="6380256" y="2126062"/>
            <a:chExt cx="5361356" cy="4309192"/>
          </a:xfrm>
        </p:grpSpPr>
        <p:grpSp>
          <p:nvGrpSpPr>
            <p:cNvPr id="3" name="Grupo 2"/>
            <p:cNvGrpSpPr/>
            <p:nvPr/>
          </p:nvGrpSpPr>
          <p:grpSpPr>
            <a:xfrm>
              <a:off x="6473945" y="4041091"/>
              <a:ext cx="5173978" cy="2394163"/>
              <a:chOff x="6573187" y="4063509"/>
              <a:chExt cx="5173978" cy="2394163"/>
            </a:xfrm>
          </p:grpSpPr>
          <p:pic>
            <p:nvPicPr>
              <p:cNvPr id="4106" name="Picture 10" descr="http://c.dryicons.com/images/icon_sets/architecture_blueprint_icons_set/png/512x512/circle_compass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25344" y="4063509"/>
                <a:ext cx="2157413" cy="21574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8" name="Picture 2" descr="http://www.olivi.com.br/images/infraestrutura.jp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73187" y="4812856"/>
                <a:ext cx="2752157" cy="15403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10" name="Picture 14" descr="http://www.immobilportal.it/img/IMPRESE_EDILI.png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60934" y="5003094"/>
                <a:ext cx="2686231" cy="14545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Retângulo 12"/>
            <p:cNvSpPr/>
            <p:nvPr/>
          </p:nvSpPr>
          <p:spPr>
            <a:xfrm>
              <a:off x="7191672" y="2126062"/>
              <a:ext cx="37385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800" b="1" cap="small" dirty="0">
                  <a:solidFill>
                    <a:srgbClr val="4472C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ea typeface="Calibri" panose="020F0502020204030204" pitchFamily="34" charset="0"/>
                </a:rPr>
                <a:t>projetos estruturantes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6380256" y="2800169"/>
              <a:ext cx="5361356" cy="12003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b="1" cap="small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 pitchFamily="34" charset="0"/>
                </a:rPr>
                <a:t>Expansão e consolidação dos INCT</a:t>
              </a:r>
            </a:p>
            <a:p>
              <a:pPr algn="ctr"/>
              <a:endParaRPr lang="pt-BR" b="1" cap="sm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pt-BR" b="1" cap="small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 pitchFamily="34" charset="0"/>
                </a:rPr>
                <a:t>Fortalecimento da infraestrutura de CT&amp;I </a:t>
              </a:r>
            </a:p>
            <a:p>
              <a:pPr algn="ctr"/>
              <a:r>
                <a:rPr lang="pt-BR" b="1" cap="small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 pitchFamily="34" charset="0"/>
                </a:rPr>
                <a:t>em todo território nacional</a:t>
              </a:r>
              <a:endParaRPr lang="pt-BR" b="1" cap="small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8" name="Retângulo 17"/>
          <p:cNvSpPr/>
          <p:nvPr/>
        </p:nvSpPr>
        <p:spPr>
          <a:xfrm>
            <a:off x="-1" y="1315639"/>
            <a:ext cx="1044892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800" b="1" i="1" dirty="0" smtClean="0">
                <a:solidFill>
                  <a:srgbClr val="44546A">
                    <a:lumMod val="75000"/>
                  </a:srgbClr>
                </a:solidFill>
                <a:latin typeface="Century Gothic" panose="020B0502020202020204" pitchFamily="34" charset="0"/>
              </a:rPr>
              <a:t>...visando a redução das </a:t>
            </a:r>
          </a:p>
          <a:p>
            <a:r>
              <a:rPr lang="pt-BR" sz="3800" b="1" i="1" dirty="0" smtClean="0">
                <a:solidFill>
                  <a:srgbClr val="44546A">
                    <a:lumMod val="75000"/>
                  </a:srgbClr>
                </a:solidFill>
                <a:latin typeface="Century Gothic" panose="020B0502020202020204" pitchFamily="34" charset="0"/>
              </a:rPr>
              <a:t>desigualdades sociais</a:t>
            </a:r>
            <a:endParaRPr lang="pt-BR" sz="3800" b="1" i="1" dirty="0">
              <a:solidFill>
                <a:srgbClr val="44546A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72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"/>
          <a:stretch/>
        </p:blipFill>
        <p:spPr bwMode="auto">
          <a:xfrm rot="10800000">
            <a:off x="-1" y="20636"/>
            <a:ext cx="12192001" cy="226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114299" y="0"/>
            <a:ext cx="9220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i="1" dirty="0" smtClean="0">
                <a:solidFill>
                  <a:srgbClr val="44546A">
                    <a:lumMod val="75000"/>
                  </a:srgb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Institutos </a:t>
            </a:r>
            <a:r>
              <a:rPr lang="pt-BR" sz="4800" b="1" i="1" dirty="0">
                <a:solidFill>
                  <a:srgbClr val="44546A">
                    <a:lumMod val="75000"/>
                  </a:srgb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Nacionais de C&amp;T</a:t>
            </a:r>
            <a:endParaRPr lang="pt-BR" sz="4800" b="1" i="1" dirty="0">
              <a:solidFill>
                <a:srgbClr val="44546A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413750" y="1470960"/>
            <a:ext cx="540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Integração e Interação Nacional</a:t>
            </a:r>
          </a:p>
          <a:p>
            <a:pPr marL="285750" indent="-285750" algn="ctr">
              <a:buFontTx/>
              <a:buChar char="-"/>
            </a:pPr>
            <a:r>
              <a:rPr lang="pt-BR" sz="1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1.937 instituições</a:t>
            </a:r>
          </a:p>
          <a:p>
            <a:pPr marL="285750" indent="-285750" algn="ctr">
              <a:buFontTx/>
              <a:buChar char="-"/>
            </a:pPr>
            <a:r>
              <a:rPr lang="pt-BR" sz="1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6.794 pesquisadores</a:t>
            </a:r>
          </a:p>
          <a:p>
            <a:pPr marL="285750" indent="-285750" algn="ctr">
              <a:buFontTx/>
              <a:buChar char="-"/>
            </a:pPr>
            <a:r>
              <a:rPr lang="pt-BR" sz="1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436 parcerias com organizações públicas e/ou não governamentais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14299" y="3518324"/>
            <a:ext cx="51581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Formação de Recursos Humanos</a:t>
            </a:r>
          </a:p>
          <a:p>
            <a:pPr marL="285750" indent="-285750" algn="ctr">
              <a:buFontTx/>
              <a:buChar char="-"/>
            </a:pPr>
            <a:r>
              <a:rPr lang="pt-BR" sz="1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10.994 pesquisadores formados</a:t>
            </a:r>
          </a:p>
          <a:p>
            <a:pPr marL="285750" indent="-285750" algn="ctr">
              <a:buFontTx/>
              <a:buChar char="-"/>
            </a:pPr>
            <a:r>
              <a:rPr lang="pt-BR" sz="1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79 Programas de Pós-Graduação criados</a:t>
            </a:r>
          </a:p>
          <a:p>
            <a:pPr marL="285750" indent="-285750" algn="ctr">
              <a:buFontTx/>
              <a:buChar char="-"/>
            </a:pPr>
            <a:r>
              <a:rPr lang="pt-BR" sz="1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566 disciplinas criadas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2348625" y="5468246"/>
            <a:ext cx="75328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Produção Científica, Tecnológica e de Inovação</a:t>
            </a:r>
          </a:p>
          <a:p>
            <a:pPr marL="285750" indent="-285750" algn="ctr">
              <a:buFontTx/>
              <a:buChar char="-"/>
            </a:pPr>
            <a:r>
              <a:rPr lang="pt-BR" sz="1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70.389 registros de publicações acadêmicas</a:t>
            </a:r>
          </a:p>
          <a:p>
            <a:pPr marL="285750" indent="-285750" algn="ctr">
              <a:buFontTx/>
              <a:buChar char="-"/>
            </a:pPr>
            <a:r>
              <a:rPr lang="pt-BR" sz="1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578 depósitos de patentes</a:t>
            </a:r>
          </a:p>
          <a:p>
            <a:pPr marL="285750" indent="-285750" algn="ctr">
              <a:buFontTx/>
              <a:buChar char="-"/>
            </a:pPr>
            <a:r>
              <a:rPr lang="pt-BR" sz="1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12 patentes já em comercialização</a:t>
            </a:r>
            <a:endParaRPr lang="pt-BR" sz="1400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7375025" y="3272103"/>
            <a:ext cx="440907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Cooperação Internacional</a:t>
            </a:r>
          </a:p>
          <a:p>
            <a:pPr marL="285750" indent="-285750" algn="ctr">
              <a:buFontTx/>
              <a:buChar char="-"/>
            </a:pPr>
            <a:r>
              <a:rPr lang="pt-BR" sz="1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787 acordos de cooperação internacional</a:t>
            </a:r>
          </a:p>
          <a:p>
            <a:pPr marL="285750" indent="-285750" algn="ctr">
              <a:buFontTx/>
              <a:buChar char="-"/>
            </a:pPr>
            <a:r>
              <a:rPr lang="pt-BR" sz="1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1.318 pesquisadores estrangeiros</a:t>
            </a:r>
          </a:p>
          <a:p>
            <a:pPr marL="285750" indent="-285750" algn="ctr">
              <a:buFontTx/>
              <a:buChar char="-"/>
            </a:pPr>
            <a:r>
              <a:rPr lang="pt-BR" sz="1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139 empresas</a:t>
            </a:r>
          </a:p>
          <a:p>
            <a:pPr marL="285750" indent="-285750" algn="ctr">
              <a:buFontTx/>
              <a:buChar char="-"/>
            </a:pPr>
            <a:r>
              <a:rPr lang="pt-BR" sz="1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376 laboratórios internacionais associados</a:t>
            </a:r>
            <a:endParaRPr lang="pt-BR" sz="1400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pt-BR" i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4" name="Picture 4" descr="http://www.cdts.fiocruz.br/inct-idn/img/parallax/inc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868" y="2948246"/>
            <a:ext cx="252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17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"/>
          <a:stretch/>
        </p:blipFill>
        <p:spPr bwMode="auto">
          <a:xfrm rot="10800000">
            <a:off x="-1" y="20636"/>
            <a:ext cx="12192001" cy="226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114299" y="0"/>
            <a:ext cx="93821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i="1" dirty="0" smtClean="0">
                <a:solidFill>
                  <a:srgbClr val="44546A">
                    <a:lumMod val="75000"/>
                  </a:srgb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Institutos </a:t>
            </a:r>
            <a:r>
              <a:rPr lang="pt-BR" sz="4800" b="1" i="1" dirty="0">
                <a:solidFill>
                  <a:srgbClr val="44546A">
                    <a:lumMod val="75000"/>
                  </a:srgb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de Pesquisa do MCTI</a:t>
            </a:r>
            <a:endParaRPr lang="pt-BR" sz="4800" b="1" i="1" dirty="0">
              <a:solidFill>
                <a:srgbClr val="44546A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7505206" y="2402882"/>
            <a:ext cx="1949737" cy="59285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ÁGUA</a:t>
            </a:r>
            <a:endParaRPr lang="pt-BR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7505206" y="3165565"/>
            <a:ext cx="1949737" cy="59285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ENERGIA</a:t>
            </a:r>
            <a:endParaRPr lang="pt-BR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7505206" y="3922223"/>
            <a:ext cx="1949737" cy="59285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AGRICULTURA</a:t>
            </a:r>
            <a:endParaRPr lang="pt-BR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7505206" y="4678868"/>
            <a:ext cx="1949737" cy="59285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AMAZÔNIA</a:t>
            </a:r>
            <a:endParaRPr lang="pt-BR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7505206" y="5441551"/>
            <a:ext cx="1949737" cy="59285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TECNOLOGIAS SOCIAIS</a:t>
            </a:r>
            <a:endParaRPr lang="pt-BR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9548159" y="3165564"/>
            <a:ext cx="1949737" cy="59285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OCEANO</a:t>
            </a:r>
            <a:endParaRPr lang="pt-BR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9548159" y="3922223"/>
            <a:ext cx="1949737" cy="59285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BIODIVERSIDADE</a:t>
            </a:r>
            <a:endParaRPr lang="pt-BR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9548159" y="4678868"/>
            <a:ext cx="1949737" cy="59285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NANOTECNOLOGIA</a:t>
            </a:r>
            <a:endParaRPr lang="pt-BR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9560552" y="5441551"/>
            <a:ext cx="1949737" cy="59285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TECNOLOGIAS DA INFORMAÇÃO</a:t>
            </a:r>
            <a:endParaRPr lang="pt-BR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9548159" y="2402882"/>
            <a:ext cx="1949737" cy="59285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SAÚDE</a:t>
            </a:r>
            <a:endParaRPr lang="pt-BR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7505206" y="6139137"/>
            <a:ext cx="1949737" cy="59285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AEROESPACIAL</a:t>
            </a:r>
            <a:endParaRPr lang="pt-BR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7134240" y="2005888"/>
            <a:ext cx="47243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i="1" dirty="0" smtClean="0">
                <a:solidFill>
                  <a:srgbClr val="44546A">
                    <a:lumMod val="75000"/>
                  </a:srgbClr>
                </a:solidFill>
                <a:latin typeface="Century Gothic" panose="020B0502020202020204" pitchFamily="34" charset="0"/>
              </a:rPr>
              <a:t>Áreas de atuação das Unidades de Pesquisa:</a:t>
            </a:r>
            <a:endParaRPr lang="pt-BR" sz="1600" b="1" i="1" dirty="0">
              <a:solidFill>
                <a:srgbClr val="44546A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80664"/>
            <a:ext cx="7028631" cy="6077336"/>
          </a:xfrm>
          <a:prstGeom prst="rect">
            <a:avLst/>
          </a:prstGeom>
        </p:spPr>
      </p:pic>
      <p:sp>
        <p:nvSpPr>
          <p:cNvPr id="25" name="Retângulo de cantos arredondados 24"/>
          <p:cNvSpPr/>
          <p:nvPr/>
        </p:nvSpPr>
        <p:spPr>
          <a:xfrm>
            <a:off x="9560552" y="6139136"/>
            <a:ext cx="1949737" cy="59285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NUCLEAR</a:t>
            </a:r>
            <a:endParaRPr lang="pt-BR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44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0"/>
          <a:stretch/>
        </p:blipFill>
        <p:spPr bwMode="auto">
          <a:xfrm rot="10800000">
            <a:off x="-1" y="20636"/>
            <a:ext cx="12192001" cy="226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0" name="Retângulo 179"/>
          <p:cNvSpPr/>
          <p:nvPr/>
        </p:nvSpPr>
        <p:spPr>
          <a:xfrm>
            <a:off x="9524" y="66675"/>
            <a:ext cx="9220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Principais tendências internacionais</a:t>
            </a:r>
            <a:endParaRPr lang="pt-BR" sz="400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642" y="1309059"/>
            <a:ext cx="1080000" cy="1080000"/>
          </a:xfrm>
          <a:prstGeom prst="rect">
            <a:avLst/>
          </a:prstGeom>
        </p:spPr>
      </p:pic>
      <p:pic>
        <p:nvPicPr>
          <p:cNvPr id="3078" name="Picture 6" descr="http://www.execupay.com/wordpress/wp-content/uploads/2014/03/icon-hcm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374" y="1309059"/>
            <a:ext cx="1080000" cy="108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435" y="1309059"/>
            <a:ext cx="112727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tângulo 21"/>
          <p:cNvSpPr/>
          <p:nvPr/>
        </p:nvSpPr>
        <p:spPr>
          <a:xfrm>
            <a:off x="2745106" y="2410673"/>
            <a:ext cx="1824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Formação de</a:t>
            </a:r>
          </a:p>
          <a:p>
            <a:pPr algn="ctr"/>
            <a:r>
              <a:rPr lang="pt-BR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Recursos Humanos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5345600" y="2413531"/>
            <a:ext cx="1279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Instrumentos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9592896" y="2411532"/>
            <a:ext cx="214674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Tecnologias Críticas e </a:t>
            </a:r>
            <a:endParaRPr lang="pt-BR" sz="14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Campos </a:t>
            </a:r>
            <a:r>
              <a:rPr lang="pt-BR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Científicos </a:t>
            </a:r>
            <a:endParaRPr lang="pt-BR" sz="14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Emergentes</a:t>
            </a:r>
            <a:endParaRPr lang="pt-BR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576620" y="2394546"/>
            <a:ext cx="12923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Governança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7561277" y="2409197"/>
            <a:ext cx="1319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Infraestrutura</a:t>
            </a:r>
          </a:p>
          <a:p>
            <a:pPr algn="ctr"/>
            <a:r>
              <a:rPr lang="pt-BR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de Pesquisa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6125" y="1309059"/>
            <a:ext cx="1080000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995" y="1309059"/>
            <a:ext cx="107272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tângulo 3"/>
          <p:cNvSpPr/>
          <p:nvPr/>
        </p:nvSpPr>
        <p:spPr>
          <a:xfrm>
            <a:off x="248580" y="3130875"/>
            <a:ext cx="22594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incentivos para a comercialização da pesquisa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pública;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maior autonomia na gestão de recursos e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pessoas para as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universidades e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Institutos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Públicos de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Pesquisa;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uniformização de formatos exigidos pelas agências financiadoras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528486" y="3130875"/>
            <a:ext cx="2259489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estímulos para despertar o interesse dos estudantes por ciências, tecnologia, engenharias e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matemática;</a:t>
            </a:r>
          </a:p>
          <a:p>
            <a:pPr marL="285750" indent="-285750"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medidas para melhorar a carreira de pesquisadores e para atrair novos talentos do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exterior.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808392" y="3130875"/>
            <a:ext cx="225948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estímulo às compras governamentais de produtos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inovadores;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maior foco nos instrumentos das políticas de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inovação.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7088298" y="3130875"/>
            <a:ext cx="2259489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atração de investimentos internacionais em indústrias de alta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tecnologia;</a:t>
            </a:r>
          </a:p>
          <a:p>
            <a:pPr marL="285750" indent="-2857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pesquisa pública mais focada em abordagens interdisciplinares voltadas para soluções de grandes desafios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sociais.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9368203" y="3130875"/>
            <a:ext cx="263220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Defesa; </a:t>
            </a:r>
            <a:endParaRPr lang="pt-B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Mudança do Clima; </a:t>
            </a: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Sistemas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Urbanos Sustentáveis; Envelhecimento da Sociedade; </a:t>
            </a:r>
            <a:endParaRPr lang="pt-B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Novos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processos produtivos; </a:t>
            </a:r>
            <a:endParaRPr lang="pt-B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Segurança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Energética, Hídrica e Alimentar (NEXUS); </a:t>
            </a:r>
            <a:endParaRPr lang="pt-B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Tecnologias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Habilitadoras e Convergentes; </a:t>
            </a:r>
            <a:endParaRPr lang="pt-B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Saúde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 </a:t>
            </a: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Bem-Estar;</a:t>
            </a: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Bioeconomia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; </a:t>
            </a:r>
            <a:endParaRPr lang="pt-B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Nuclear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; </a:t>
            </a:r>
            <a:endParaRPr lang="pt-B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Aeroespacial.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96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uniprag.com.br/rio-grande-do-sul/porto-alegre/antinsect/images/noticias/image/por-que-o-mosquito-aedes-aegypti-transmite-tantas-doenc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580" y="2694324"/>
            <a:ext cx="2117056" cy="93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0"/>
          <a:stretch/>
        </p:blipFill>
        <p:spPr bwMode="auto">
          <a:xfrm rot="10800000">
            <a:off x="-1" y="20636"/>
            <a:ext cx="12192001" cy="226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14299" y="0"/>
            <a:ext cx="9220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Ações 2016</a:t>
            </a:r>
            <a:endParaRPr lang="pt-BR" sz="4800" b="1" i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81997" y="1600973"/>
            <a:ext cx="6817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Elaboração da </a:t>
            </a:r>
          </a:p>
          <a:p>
            <a:pPr algn="r"/>
            <a:r>
              <a:rPr lang="pt-BR" sz="2800" b="1" i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Estratégia Nacional de CT&amp;I </a:t>
            </a:r>
            <a:r>
              <a:rPr lang="pt-BR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2016-2019</a:t>
            </a: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394" y="1651581"/>
            <a:ext cx="1142064" cy="84172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91254" y="3163532"/>
            <a:ext cx="109042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Plano </a:t>
            </a:r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Nacional de Enfrentamento ao </a:t>
            </a:r>
            <a:r>
              <a:rPr lang="pt-BR" sz="28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Aedes</a:t>
            </a:r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e à </a:t>
            </a:r>
            <a:r>
              <a:rPr lang="pt-BR" sz="28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Microcefalia</a:t>
            </a:r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t-BR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Eixo </a:t>
            </a:r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de </a:t>
            </a:r>
            <a:r>
              <a:rPr lang="pt-BR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Desenvolvimento Tecnológico, Educação e Pesquisa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94438" y="4921080"/>
            <a:ext cx="8021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Construção da Nova </a:t>
            </a:r>
            <a:r>
              <a:rPr lang="pt-BR" sz="28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Fonte de Luz </a:t>
            </a:r>
            <a:r>
              <a:rPr lang="pt-BR" sz="2800" b="1" i="1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Síncrotron</a:t>
            </a:r>
            <a:r>
              <a:rPr lang="pt-BR" sz="2800" b="1" i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de 3ª geração (</a:t>
            </a:r>
            <a:r>
              <a:rPr lang="pt-BR" sz="28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SIRIUS</a:t>
            </a:r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pt-BR" sz="2800" i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5"/>
          <a:srcRect l="9812" r="2298"/>
          <a:stretch/>
        </p:blipFill>
        <p:spPr>
          <a:xfrm>
            <a:off x="8415458" y="4886962"/>
            <a:ext cx="2934434" cy="1194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95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0"/>
          <a:stretch/>
        </p:blipFill>
        <p:spPr bwMode="auto">
          <a:xfrm rot="10800000">
            <a:off x="-1" y="20636"/>
            <a:ext cx="12192001" cy="226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14299" y="0"/>
            <a:ext cx="9220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Ações 2016</a:t>
            </a:r>
            <a:endParaRPr lang="pt-BR" sz="4800" b="1" i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697399" y="3699312"/>
            <a:ext cx="80332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Implantação da </a:t>
            </a:r>
            <a:r>
              <a:rPr lang="pt-BR" sz="2800" b="1" i="1" dirty="0">
                <a:solidFill>
                  <a:schemeClr val="accent4"/>
                </a:solidFill>
                <a:latin typeface="Century Gothic" panose="020B0502020202020204" pitchFamily="34" charset="0"/>
              </a:rPr>
              <a:t>Unidade de Concentrado de Urânio</a:t>
            </a:r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em Caetité (BA)</a:t>
            </a:r>
            <a:endParaRPr lang="pt-BR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199301" y="1911000"/>
            <a:ext cx="63846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Construção do </a:t>
            </a:r>
            <a:r>
              <a:rPr lang="pt-BR" sz="2800" b="1" i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Reator </a:t>
            </a:r>
            <a:r>
              <a:rPr lang="pt-BR" sz="2800" b="1" i="1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Multipropósito</a:t>
            </a:r>
            <a:r>
              <a:rPr lang="pt-BR" sz="2800" b="1" i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Brasileiro</a:t>
            </a:r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(</a:t>
            </a:r>
            <a:r>
              <a:rPr lang="pt-BR" sz="2800" b="1" i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RMB</a:t>
            </a:r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pt-BR" sz="2800" b="1" i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965" y="3452310"/>
            <a:ext cx="1175414" cy="1448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76" y="1636076"/>
            <a:ext cx="2610569" cy="1740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2826102" y="5497957"/>
            <a:ext cx="74198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Estudos </a:t>
            </a:r>
            <a:r>
              <a:rPr lang="pt-BR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sobre a </a:t>
            </a:r>
            <a:r>
              <a:rPr lang="pt-BR" sz="2800" b="1" i="1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Fosfoetanolamina</a:t>
            </a:r>
            <a:endParaRPr lang="pt-BR" sz="2800" b="1" i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87" y="5147422"/>
            <a:ext cx="1931024" cy="1286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036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0"/>
          <a:stretch/>
        </p:blipFill>
        <p:spPr bwMode="auto">
          <a:xfrm rot="10800000">
            <a:off x="-1" y="20636"/>
            <a:ext cx="12192001" cy="226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14299" y="0"/>
            <a:ext cx="9220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Ações 2016</a:t>
            </a:r>
            <a:endParaRPr lang="pt-BR" sz="4800" b="1" i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946752" y="3667168"/>
            <a:ext cx="109042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Fortalecimento da </a:t>
            </a:r>
            <a:r>
              <a:rPr lang="pt-BR" sz="2800" b="1" i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infraestrutura de pesquisa </a:t>
            </a:r>
            <a:r>
              <a:rPr lang="pt-BR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dos </a:t>
            </a:r>
          </a:p>
          <a:p>
            <a:r>
              <a:rPr lang="pt-BR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Institutos do MCTI e da CNEN</a:t>
            </a:r>
            <a:endParaRPr lang="pt-BR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923195" y="5096754"/>
            <a:ext cx="8362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Apoio à implantação e expansão de </a:t>
            </a:r>
          </a:p>
          <a:p>
            <a:pPr algn="r"/>
            <a:r>
              <a:rPr lang="pt-BR" sz="2800" b="1" i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Centros e Laboratórios Nacionais Multiusuários</a:t>
            </a:r>
            <a:endParaRPr lang="pt-BR" sz="2800" b="1" i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14" y="3547869"/>
            <a:ext cx="1464538" cy="1403121"/>
          </a:xfrm>
          <a:prstGeom prst="rect">
            <a:avLst/>
          </a:prstGeom>
          <a:effectLst/>
        </p:spPr>
      </p:pic>
      <p:grpSp>
        <p:nvGrpSpPr>
          <p:cNvPr id="19" name="Grupo 18"/>
          <p:cNvGrpSpPr/>
          <p:nvPr/>
        </p:nvGrpSpPr>
        <p:grpSpPr>
          <a:xfrm>
            <a:off x="9569630" y="4950990"/>
            <a:ext cx="1440000" cy="1440000"/>
            <a:chOff x="6713791" y="5418000"/>
            <a:chExt cx="1440000" cy="1440000"/>
          </a:xfrm>
        </p:grpSpPr>
        <p:sp>
          <p:nvSpPr>
            <p:cNvPr id="20" name="Elipse 19"/>
            <p:cNvSpPr/>
            <p:nvPr/>
          </p:nvSpPr>
          <p:spPr>
            <a:xfrm>
              <a:off x="6713791" y="5418000"/>
              <a:ext cx="1440000" cy="144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2" name="Imagem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59251" y="5508000"/>
              <a:ext cx="1149080" cy="1260000"/>
            </a:xfrm>
            <a:prstGeom prst="rect">
              <a:avLst/>
            </a:prstGeom>
          </p:spPr>
        </p:pic>
      </p:grpSp>
      <p:sp>
        <p:nvSpPr>
          <p:cNvPr id="12" name="CaixaDeTexto 11"/>
          <p:cNvSpPr txBox="1"/>
          <p:nvPr/>
        </p:nvSpPr>
        <p:spPr>
          <a:xfrm>
            <a:off x="-2115" y="1775011"/>
            <a:ext cx="7477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Continuidade do apoio ao </a:t>
            </a:r>
          </a:p>
          <a:p>
            <a:pPr algn="r"/>
            <a:r>
              <a:rPr lang="pt-BR" sz="2800" b="1" i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desenvolvimento científico e tecnológico</a:t>
            </a:r>
          </a:p>
        </p:txBody>
      </p:sp>
      <p:pic>
        <p:nvPicPr>
          <p:cNvPr id="13" name="Picture 8" descr="http://www.ihc2015.unifacs.br/images/imagens_ajustadas/cnpq-feito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1" b="13255"/>
          <a:stretch/>
        </p:blipFill>
        <p:spPr bwMode="auto">
          <a:xfrm>
            <a:off x="7474930" y="1810296"/>
            <a:ext cx="1095967" cy="90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143.107.108.169/nagi/theme/nagi/pix/parceiros/logoFINEP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9" b="24623"/>
          <a:stretch/>
        </p:blipFill>
        <p:spPr bwMode="auto">
          <a:xfrm>
            <a:off x="8661591" y="1911420"/>
            <a:ext cx="1345814" cy="70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://embrapii.org.br/wp-content/themes/embrapii/images/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099" y="1911252"/>
            <a:ext cx="1767786" cy="70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67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linagalvani.org.br/blog/wp-content/uploads/2013/02/Arti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7783" y="3355313"/>
            <a:ext cx="4892019" cy="350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0"/>
          <a:stretch/>
        </p:blipFill>
        <p:spPr bwMode="auto">
          <a:xfrm rot="10800000">
            <a:off x="-1" y="20636"/>
            <a:ext cx="12192001" cy="226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0" name="Retângulo 179"/>
          <p:cNvSpPr/>
          <p:nvPr/>
        </p:nvSpPr>
        <p:spPr>
          <a:xfrm>
            <a:off x="114299" y="0"/>
            <a:ext cx="9220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i="1" dirty="0">
                <a:solidFill>
                  <a:srgbClr val="44546A">
                    <a:lumMod val="75000"/>
                  </a:srgb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Desenvolvimento Nacional</a:t>
            </a:r>
            <a:endParaRPr lang="pt-BR" sz="4800" b="1" i="1" dirty="0">
              <a:solidFill>
                <a:srgbClr val="44546A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14299" y="1494200"/>
            <a:ext cx="8184970" cy="5078313"/>
            <a:chOff x="57148" y="1637392"/>
            <a:chExt cx="8944077" cy="5078313"/>
          </a:xfrm>
        </p:grpSpPr>
        <p:sp>
          <p:nvSpPr>
            <p:cNvPr id="5" name="Retângulo 4"/>
            <p:cNvSpPr/>
            <p:nvPr/>
          </p:nvSpPr>
          <p:spPr>
            <a:xfrm>
              <a:off x="57148" y="1637392"/>
              <a:ext cx="8944077" cy="5078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3600" i="1" dirty="0">
                  <a:solidFill>
                    <a:srgbClr val="44546A">
                      <a:lumMod val="75000"/>
                    </a:srgbClr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Para que o Brasil possa realizar o sonho de uma sociedade </a:t>
              </a:r>
              <a:r>
                <a:rPr lang="pt-BR" sz="3600" i="1" dirty="0" smtClean="0">
                  <a:solidFill>
                    <a:srgbClr val="44546A">
                      <a:lumMod val="75000"/>
                    </a:srgbClr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soberana e resgatar a dívida histórica com as populações assistidas, </a:t>
              </a:r>
              <a:r>
                <a:rPr lang="pt-BR" sz="3600" i="1" dirty="0">
                  <a:solidFill>
                    <a:srgbClr val="44546A">
                      <a:lumMod val="75000"/>
                    </a:srgbClr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é </a:t>
              </a:r>
              <a:r>
                <a:rPr lang="pt-BR" sz="3600" i="1" dirty="0" smtClean="0">
                  <a:solidFill>
                    <a:srgbClr val="44546A">
                      <a:lumMod val="75000"/>
                    </a:srgbClr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necessária a construção de uma agenda ambiciosa de            , que deve ter como alicerce a </a:t>
              </a:r>
            </a:p>
            <a:p>
              <a:r>
                <a:rPr lang="pt-BR" sz="3600" i="1" dirty="0" smtClean="0">
                  <a:solidFill>
                    <a:srgbClr val="44546A">
                      <a:lumMod val="75000"/>
                    </a:srgbClr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e a                                            de qualidade.</a:t>
              </a:r>
              <a:endParaRPr lang="pt-BR" sz="3600" i="1" dirty="0">
                <a:solidFill>
                  <a:srgbClr val="44546A">
                    <a:lumMod val="75000"/>
                  </a:srgb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" name="Retângulo 1"/>
            <p:cNvSpPr/>
            <p:nvPr/>
          </p:nvSpPr>
          <p:spPr>
            <a:xfrm>
              <a:off x="3448512" y="4214835"/>
              <a:ext cx="193816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5400" b="1" i="1" dirty="0">
                  <a:solidFill>
                    <a:srgbClr val="0070C0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CT&amp;I</a:t>
              </a:r>
              <a:endParaRPr lang="pt-BR" sz="5400" dirty="0"/>
            </a:p>
          </p:txBody>
        </p:sp>
        <p:sp>
          <p:nvSpPr>
            <p:cNvPr id="3" name="Retângulo 2"/>
            <p:cNvSpPr/>
            <p:nvPr/>
          </p:nvSpPr>
          <p:spPr>
            <a:xfrm>
              <a:off x="4308505" y="4790597"/>
              <a:ext cx="432158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5400" b="1" i="1" dirty="0">
                  <a:solidFill>
                    <a:srgbClr val="0070C0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educação</a:t>
              </a:r>
              <a:endParaRPr lang="pt-BR" sz="5400" dirty="0"/>
            </a:p>
          </p:txBody>
        </p:sp>
        <p:sp>
          <p:nvSpPr>
            <p:cNvPr id="4" name="Retângulo 3"/>
            <p:cNvSpPr/>
            <p:nvPr/>
          </p:nvSpPr>
          <p:spPr>
            <a:xfrm>
              <a:off x="918513" y="5291486"/>
              <a:ext cx="665508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5400" b="1" i="1" dirty="0">
                  <a:solidFill>
                    <a:schemeClr val="accent6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pesquisa básica</a:t>
              </a:r>
              <a:r>
                <a:rPr lang="pt-BR" sz="3200" i="1" dirty="0">
                  <a:solidFill>
                    <a:schemeClr val="accent6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 </a:t>
              </a:r>
              <a:endParaRPr lang="pt-BR" sz="5400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531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0"/>
          <a:stretch/>
        </p:blipFill>
        <p:spPr bwMode="auto">
          <a:xfrm rot="10800000">
            <a:off x="-1" y="20636"/>
            <a:ext cx="12192001" cy="226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23163"/>
            <a:ext cx="11039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Dispêndio Nacional em </a:t>
            </a:r>
            <a:r>
              <a:rPr lang="pt-BR" sz="40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CT&amp;I </a:t>
            </a:r>
            <a:endParaRPr lang="pt-BR" sz="4000" b="1" i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403150" y="2452652"/>
            <a:ext cx="42759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entury Gothic" panose="020B0502020202020204" pitchFamily="34" charset="0"/>
              </a:rPr>
              <a:t>Os indicadores atuais demonstram que, de 2012 a 2013, houve incremento de cerca de 12% nos dispêndios nacionais em P&amp;D e atividades científicas e técnicas correlatas. De </a:t>
            </a:r>
            <a:r>
              <a:rPr lang="pt-BR" dirty="0">
                <a:latin typeface="Century Gothic" panose="020B0502020202020204" pitchFamily="34" charset="0"/>
              </a:rPr>
              <a:t>acordo com os dados mais recentes, em 2013, o investimento nessa área atingiu a marca de R$ 85,6 bilhões, o equivalente a 1,66% do Produto Interno Bruto (PIB) do Brasil no mesmo </a:t>
            </a:r>
            <a:r>
              <a:rPr lang="pt-BR" dirty="0" smtClean="0">
                <a:latin typeface="Century Gothic" panose="020B0502020202020204" pitchFamily="34" charset="0"/>
              </a:rPr>
              <a:t>período.</a:t>
            </a:r>
            <a:endParaRPr lang="pt-BR" dirty="0">
              <a:latin typeface="Century Gothic" panose="020B0502020202020204" pitchFamily="34" charset="0"/>
            </a:endParaRPr>
          </a:p>
        </p:txBody>
      </p:sp>
      <p:pic>
        <p:nvPicPr>
          <p:cNvPr id="7" name="Picture 4" descr="http://www.mcti.gov.br/documents/29652/815388/11.08+-+Gr%C3%A1fico.jpg/1d56b1b0-59b7-496d-be09-bd9c3784f5f2?t=14393068588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6" y="2286001"/>
            <a:ext cx="6817794" cy="373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077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0"/>
          <a:stretch/>
        </p:blipFill>
        <p:spPr bwMode="auto">
          <a:xfrm rot="10800000">
            <a:off x="-1" y="20636"/>
            <a:ext cx="12192001" cy="226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23163"/>
            <a:ext cx="11039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Dispêndio Nacional em </a:t>
            </a:r>
            <a:r>
              <a:rPr lang="pt-BR" sz="40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CT&amp;I </a:t>
            </a:r>
            <a:endParaRPr lang="pt-BR" sz="4000" b="1" i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6241" y="1353527"/>
            <a:ext cx="11186445" cy="175432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prstClr val="black"/>
                </a:solidFill>
                <a:latin typeface="Century Gothic" panose="020B0502020202020204" pitchFamily="34" charset="0"/>
              </a:rPr>
              <a:t>O investimento em C&amp;T é a soma das Atividades Científicas e Técnicas Correlatas (ACTC) e das atividades de pesquisa e desenvolvimento (P&amp;D</a:t>
            </a:r>
            <a:r>
              <a:rPr lang="pt-BR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). Os Governos Federal </a:t>
            </a:r>
            <a:r>
              <a:rPr lang="pt-BR" dirty="0">
                <a:solidFill>
                  <a:prstClr val="black"/>
                </a:solidFill>
                <a:latin typeface="Century Gothic" panose="020B0502020202020204" pitchFamily="34" charset="0"/>
              </a:rPr>
              <a:t>e </a:t>
            </a:r>
            <a:r>
              <a:rPr lang="pt-BR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Estadual </a:t>
            </a:r>
            <a:r>
              <a:rPr lang="pt-BR" dirty="0">
                <a:solidFill>
                  <a:prstClr val="black"/>
                </a:solidFill>
                <a:latin typeface="Century Gothic" panose="020B0502020202020204" pitchFamily="34" charset="0"/>
              </a:rPr>
              <a:t>são os principais investidores (57,7%). Para estimular o setor privado a investir em atividades científicas e tecnológicas, a renúncia fiscal do governo federal, em 2013, foi de R$ 6,4 bilhões, sendo as leis de Informática (nº 10.176/2001) e do Bem (nº 11.196/2005), responsáveis por 92,1% desse total de isenção</a:t>
            </a:r>
            <a:r>
              <a:rPr lang="pt-BR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  <a:endParaRPr lang="pt-BR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326120"/>
              </p:ext>
            </p:extLst>
          </p:nvPr>
        </p:nvGraphicFramePr>
        <p:xfrm>
          <a:off x="1765710" y="5593127"/>
          <a:ext cx="7962615" cy="72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lanilha" r:id="rId4" imgW="10134696" imgH="714332" progId="Excel.Sheet.8">
                  <p:embed/>
                </p:oleObj>
              </mc:Choice>
              <mc:Fallback>
                <p:oleObj name="Planilha" r:id="rId4" imgW="10134696" imgH="71433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5710" y="5593127"/>
                        <a:ext cx="7962615" cy="72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606916"/>
              </p:ext>
            </p:extLst>
          </p:nvPr>
        </p:nvGraphicFramePr>
        <p:xfrm>
          <a:off x="1765710" y="6387886"/>
          <a:ext cx="36195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Planilha" r:id="rId6" imgW="3619644" imgH="333560" progId="Excel.Sheet.8">
                  <p:embed/>
                </p:oleObj>
              </mc:Choice>
              <mc:Fallback>
                <p:oleObj name="Planilha" r:id="rId6" imgW="3619644" imgH="3335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65710" y="6387886"/>
                        <a:ext cx="3619500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m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5710" y="3207901"/>
            <a:ext cx="7899862" cy="238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61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0"/>
          <a:stretch/>
        </p:blipFill>
        <p:spPr bwMode="auto">
          <a:xfrm rot="10800000">
            <a:off x="-1" y="20636"/>
            <a:ext cx="12192001" cy="226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23163"/>
            <a:ext cx="11039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Dispêndio Nacional em </a:t>
            </a:r>
            <a:r>
              <a:rPr lang="pt-BR" sz="40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CT&amp;I </a:t>
            </a:r>
            <a:endParaRPr lang="pt-BR" sz="4000" b="1" i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533" y="1414333"/>
            <a:ext cx="9625422" cy="5121549"/>
          </a:xfrm>
          <a:prstGeom prst="rect">
            <a:avLst/>
          </a:prstGeom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9827204" y="2784619"/>
            <a:ext cx="845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Total</a:t>
            </a:r>
            <a:endParaRPr lang="pt-BR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827204" y="4041609"/>
            <a:ext cx="104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D15F62"/>
                </a:solidFill>
                <a:latin typeface="Century Gothic" panose="020B0502020202020204" pitchFamily="34" charset="0"/>
              </a:rPr>
              <a:t>Público</a:t>
            </a:r>
            <a:endParaRPr lang="pt-BR" b="1" dirty="0">
              <a:solidFill>
                <a:srgbClr val="D15F6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827204" y="4410941"/>
            <a:ext cx="1611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Empresarial</a:t>
            </a:r>
            <a:endParaRPr lang="pt-BR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943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0"/>
          <a:stretch/>
        </p:blipFill>
        <p:spPr bwMode="auto">
          <a:xfrm rot="10800000">
            <a:off x="-1" y="20636"/>
            <a:ext cx="12192001" cy="226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23163"/>
            <a:ext cx="11039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Evolução do Orçamento do MCTI (OCC)</a:t>
            </a:r>
            <a:endParaRPr lang="pt-BR" sz="4000" b="1" i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5809764"/>
              </p:ext>
            </p:extLst>
          </p:nvPr>
        </p:nvGraphicFramePr>
        <p:xfrm>
          <a:off x="574766" y="1341121"/>
          <a:ext cx="11355977" cy="5163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6043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0"/>
          <a:stretch/>
        </p:blipFill>
        <p:spPr bwMode="auto">
          <a:xfrm rot="10800000">
            <a:off x="-1" y="20636"/>
            <a:ext cx="12192001" cy="226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23163"/>
            <a:ext cx="11039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Evolução do Orçamento Total do MCTI</a:t>
            </a:r>
            <a:endParaRPr lang="pt-BR" sz="4000" b="1" i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307" y="2113472"/>
            <a:ext cx="8918557" cy="400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32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0"/>
          <a:stretch/>
        </p:blipFill>
        <p:spPr bwMode="auto">
          <a:xfrm rot="10800000">
            <a:off x="-1" y="20636"/>
            <a:ext cx="12192001" cy="226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74924"/>
            <a:ext cx="11039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Alternativas para enfretamento</a:t>
            </a:r>
            <a:endParaRPr lang="pt-BR" sz="4000" b="1" i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0319" y="1399385"/>
            <a:ext cx="115172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Descontingenciamento da “Reserva de Contingência” do FNDCT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1200150" marR="0" lvl="2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Foi alocado na reserva de contingência da LOA 2016 cerca de </a:t>
            </a: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R$ 1,7 bilhão </a:t>
            </a: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de recursos dos Fundos Setoriais. Para que os projetos possam ser apoiados, uma das alternativas seria o desbloqueio de </a:t>
            </a: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R$ 400 milhões</a:t>
            </a: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da respectiva reserva.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Recomposição do Orçamento do MCTI a valores próximos ao PLOA 2016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1200150" marR="0" lvl="2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A fim de que o MCTI possa minimamente implementar os projetos e atividades planejadas, bem como a manutenção das despesas adiministrativas de suas unidades e entidades vinculadas, uma alternativa proposta é a de recomposição de seu orçamento a valores próximos aos previstos no PLOA 2016, ou seja, </a:t>
            </a: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R$ 1,25 bilhão</a:t>
            </a: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. </a:t>
            </a:r>
          </a:p>
          <a:p>
            <a:pPr marR="0" lvl="2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1600" kern="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pt-BR" sz="16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Financiamento junto ao Banco Interamericano de Desenvolvimento - BID</a:t>
            </a:r>
          </a:p>
          <a:p>
            <a:pPr lvl="0" algn="just">
              <a:defRPr/>
            </a:pPr>
            <a:endParaRPr lang="pt-BR" sz="1600" kern="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Ø"/>
              <a:defRPr/>
            </a:pPr>
            <a:r>
              <a:rPr lang="pt-BR" sz="1600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Encontra-se em fase avançada de negociação o empréstimo junto ao BID no montante de </a:t>
            </a:r>
            <a:r>
              <a:rPr lang="pt-BR" sz="16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US$ 1,4 bilhão</a:t>
            </a:r>
            <a:r>
              <a:rPr lang="pt-BR" sz="1600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 para financiamento do projeto de expansão, consolidação dos Institutos Nacionais de Ciência e Tecnologia (INCT), bem como sua integração e articulação com os Institutos existentes, as ICT e empresas visando a solução de desafios estratégicos nacionais (e.g. segurança hídrica, alimentar, energética e cibernética). Além disso, o projeto visa apoiar a nucleação e o fortalecimento de grupos de pesquisa liderados por jovens pesquisadores.</a:t>
            </a:r>
          </a:p>
          <a:p>
            <a:pPr marR="0" lvl="2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1600" kern="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116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"/>
          <a:stretch/>
        </p:blipFill>
        <p:spPr bwMode="auto">
          <a:xfrm rot="10800000">
            <a:off x="-1" y="20636"/>
            <a:ext cx="12192001" cy="226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114299" y="0"/>
            <a:ext cx="93821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200" b="1" i="1" dirty="0" smtClean="0">
                <a:solidFill>
                  <a:srgbClr val="44546A">
                    <a:lumMod val="75000"/>
                  </a:srgbClr>
                </a:solidFill>
                <a:latin typeface="Century Gothic" panose="020B0502020202020204" pitchFamily="34" charset="0"/>
              </a:rPr>
              <a:t>Projeto MCTI-BID</a:t>
            </a:r>
            <a:endParaRPr lang="pt-BR" sz="4200" b="1" i="1" dirty="0">
              <a:solidFill>
                <a:srgbClr val="44546A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0" y="1251740"/>
            <a:ext cx="4457538" cy="877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60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Características do Projeto</a:t>
            </a:r>
            <a:endParaRPr lang="pt-BR" sz="2400" b="1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182838" y="2066926"/>
            <a:ext cx="2244091" cy="1472151"/>
            <a:chOff x="442181" y="2833578"/>
            <a:chExt cx="2244091" cy="1472151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t="7791" b="15032"/>
            <a:stretch/>
          </p:blipFill>
          <p:spPr>
            <a:xfrm>
              <a:off x="442181" y="3360008"/>
              <a:ext cx="2244091" cy="945721"/>
            </a:xfrm>
            <a:prstGeom prst="rect">
              <a:avLst/>
            </a:prstGeom>
          </p:spPr>
        </p:pic>
        <p:sp>
          <p:nvSpPr>
            <p:cNvPr id="2" name="Retângulo 1"/>
            <p:cNvSpPr/>
            <p:nvPr/>
          </p:nvSpPr>
          <p:spPr>
            <a:xfrm>
              <a:off x="681612" y="2833578"/>
              <a:ext cx="19175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i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Financiamento:</a:t>
              </a:r>
              <a:endParaRPr lang="pt-BR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4718208" y="2066926"/>
            <a:ext cx="3468944" cy="1660150"/>
            <a:chOff x="2817143" y="2811354"/>
            <a:chExt cx="3468944" cy="1660150"/>
          </a:xfrm>
        </p:grpSpPr>
        <p:sp>
          <p:nvSpPr>
            <p:cNvPr id="11" name="Retângulo 10"/>
            <p:cNvSpPr/>
            <p:nvPr/>
          </p:nvSpPr>
          <p:spPr>
            <a:xfrm>
              <a:off x="2817143" y="2811354"/>
              <a:ext cx="8402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i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Valor:</a:t>
              </a:r>
              <a:endParaRPr lang="pt-BR" dirty="0">
                <a:solidFill>
                  <a:prstClr val="black"/>
                </a:solidFill>
              </a:endParaRPr>
            </a:p>
          </p:txBody>
        </p:sp>
        <p:grpSp>
          <p:nvGrpSpPr>
            <p:cNvPr id="5" name="Grupo 4"/>
            <p:cNvGrpSpPr/>
            <p:nvPr/>
          </p:nvGrpSpPr>
          <p:grpSpPr>
            <a:xfrm>
              <a:off x="2830960" y="2901844"/>
              <a:ext cx="3455127" cy="1569660"/>
              <a:chOff x="2830960" y="2901844"/>
              <a:chExt cx="3455127" cy="1569660"/>
            </a:xfrm>
          </p:grpSpPr>
          <p:sp>
            <p:nvSpPr>
              <p:cNvPr id="12" name="CaixaDeTexto 11"/>
              <p:cNvSpPr txBox="1"/>
              <p:nvPr/>
            </p:nvSpPr>
            <p:spPr>
              <a:xfrm>
                <a:off x="3623040" y="2901844"/>
                <a:ext cx="199929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9600" b="1" dirty="0" smtClean="0">
                    <a:solidFill>
                      <a:srgbClr val="4472C4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1,4</a:t>
                </a:r>
                <a:endParaRPr lang="pt-BR" sz="9600" b="1" dirty="0">
                  <a:solidFill>
                    <a:srgbClr val="4472C4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  <p:sp>
            <p:nvSpPr>
              <p:cNvPr id="4" name="Retângulo 3"/>
              <p:cNvSpPr/>
              <p:nvPr/>
            </p:nvSpPr>
            <p:spPr>
              <a:xfrm>
                <a:off x="5594872" y="3502726"/>
                <a:ext cx="69121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b="1" dirty="0">
                    <a:solidFill>
                      <a:srgbClr val="4472C4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bi</a:t>
                </a:r>
              </a:p>
            </p:txBody>
          </p:sp>
          <p:sp>
            <p:nvSpPr>
              <p:cNvPr id="15" name="Retângulo 14"/>
              <p:cNvSpPr/>
              <p:nvPr/>
            </p:nvSpPr>
            <p:spPr>
              <a:xfrm>
                <a:off x="2830960" y="3597843"/>
                <a:ext cx="97815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3600" b="1" dirty="0" smtClean="0">
                    <a:solidFill>
                      <a:srgbClr val="4472C4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US$</a:t>
                </a:r>
                <a:endParaRPr lang="pt-BR" sz="3600" b="1" dirty="0">
                  <a:solidFill>
                    <a:srgbClr val="4472C4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20" name="Grupo 19"/>
          <p:cNvGrpSpPr/>
          <p:nvPr/>
        </p:nvGrpSpPr>
        <p:grpSpPr>
          <a:xfrm>
            <a:off x="9049218" y="2066926"/>
            <a:ext cx="2278302" cy="1660150"/>
            <a:chOff x="2817143" y="2811354"/>
            <a:chExt cx="2278302" cy="1660150"/>
          </a:xfrm>
        </p:grpSpPr>
        <p:sp>
          <p:nvSpPr>
            <p:cNvPr id="21" name="Retângulo 20"/>
            <p:cNvSpPr/>
            <p:nvPr/>
          </p:nvSpPr>
          <p:spPr>
            <a:xfrm>
              <a:off x="2817143" y="2811354"/>
              <a:ext cx="8579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i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Prazo:</a:t>
              </a:r>
              <a:endParaRPr lang="pt-BR" dirty="0">
                <a:solidFill>
                  <a:prstClr val="black"/>
                </a:solidFill>
              </a:endParaRPr>
            </a:p>
          </p:txBody>
        </p:sp>
        <p:grpSp>
          <p:nvGrpSpPr>
            <p:cNvPr id="22" name="Grupo 21"/>
            <p:cNvGrpSpPr/>
            <p:nvPr/>
          </p:nvGrpSpPr>
          <p:grpSpPr>
            <a:xfrm>
              <a:off x="2876388" y="2901844"/>
              <a:ext cx="2219057" cy="1569660"/>
              <a:chOff x="2876388" y="2901844"/>
              <a:chExt cx="2219057" cy="1569660"/>
            </a:xfrm>
          </p:grpSpPr>
          <p:sp>
            <p:nvSpPr>
              <p:cNvPr id="23" name="CaixaDeTexto 22"/>
              <p:cNvSpPr txBox="1"/>
              <p:nvPr/>
            </p:nvSpPr>
            <p:spPr>
              <a:xfrm>
                <a:off x="2876388" y="2901844"/>
                <a:ext cx="86752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9600" b="1" dirty="0" smtClean="0">
                    <a:solidFill>
                      <a:srgbClr val="4472C4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6</a:t>
                </a:r>
                <a:endParaRPr lang="pt-BR" sz="9600" b="1" dirty="0">
                  <a:solidFill>
                    <a:srgbClr val="4472C4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" name="Retângulo 23"/>
              <p:cNvSpPr/>
              <p:nvPr/>
            </p:nvSpPr>
            <p:spPr>
              <a:xfrm>
                <a:off x="3591507" y="3474733"/>
                <a:ext cx="150393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b="1" dirty="0" smtClean="0">
                    <a:solidFill>
                      <a:srgbClr val="4472C4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anos</a:t>
                </a:r>
                <a:endParaRPr lang="pt-BR" sz="4400" b="1" dirty="0">
                  <a:solidFill>
                    <a:srgbClr val="4472C4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26" name="Retângulo 25"/>
          <p:cNvSpPr/>
          <p:nvPr/>
        </p:nvSpPr>
        <p:spPr>
          <a:xfrm>
            <a:off x="2285647" y="4430857"/>
            <a:ext cx="210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Público alvo:</a:t>
            </a:r>
            <a:endParaRPr lang="pt-BR" sz="2400" dirty="0">
              <a:solidFill>
                <a:prstClr val="black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6948065" y="4430857"/>
            <a:ext cx="2165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Beneficiários:</a:t>
            </a:r>
            <a:endParaRPr lang="pt-BR" sz="2400" dirty="0">
              <a:solidFill>
                <a:prstClr val="black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2384813" y="5021918"/>
            <a:ext cx="1909936" cy="1062008"/>
            <a:chOff x="2904422" y="4791086"/>
            <a:chExt cx="1909936" cy="1062008"/>
          </a:xfrm>
        </p:grpSpPr>
        <p:sp>
          <p:nvSpPr>
            <p:cNvPr id="50" name="CaixaDeTexto 49"/>
            <p:cNvSpPr txBox="1"/>
            <p:nvPr/>
          </p:nvSpPr>
          <p:spPr>
            <a:xfrm>
              <a:off x="2904422" y="4791086"/>
              <a:ext cx="1909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cap="small" dirty="0" smtClean="0">
                  <a:solidFill>
                    <a:srgbClr val="4472C4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Academia</a:t>
              </a:r>
              <a:endParaRPr lang="pt-BR" sz="3200" b="1" cap="small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51" name="CaixaDeTexto 50"/>
            <p:cNvSpPr txBox="1"/>
            <p:nvPr/>
          </p:nvSpPr>
          <p:spPr>
            <a:xfrm>
              <a:off x="2904422" y="5394507"/>
              <a:ext cx="1909936" cy="45858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pt-BR" sz="2800" b="1" cap="small" dirty="0" smtClean="0">
                  <a:solidFill>
                    <a:srgbClr val="4472C4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Empresas</a:t>
              </a:r>
              <a:endParaRPr lang="pt-BR" sz="2800" b="1" cap="small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5979226" y="5021918"/>
            <a:ext cx="4103657" cy="1062008"/>
            <a:chOff x="6009869" y="4791086"/>
            <a:chExt cx="4103657" cy="1062008"/>
          </a:xfrm>
        </p:grpSpPr>
        <p:sp>
          <p:nvSpPr>
            <p:cNvPr id="52" name="CaixaDeTexto 51"/>
            <p:cNvSpPr txBox="1"/>
            <p:nvPr/>
          </p:nvSpPr>
          <p:spPr>
            <a:xfrm>
              <a:off x="6009869" y="4791086"/>
              <a:ext cx="1909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cap="small" dirty="0" smtClean="0">
                  <a:solidFill>
                    <a:srgbClr val="4472C4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Academia</a:t>
              </a:r>
              <a:endParaRPr lang="pt-BR" sz="3200" b="1" cap="small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54" name="CaixaDeTexto 53"/>
            <p:cNvSpPr txBox="1"/>
            <p:nvPr/>
          </p:nvSpPr>
          <p:spPr>
            <a:xfrm>
              <a:off x="6009869" y="5394507"/>
              <a:ext cx="1909936" cy="45858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pt-BR" sz="2800" b="1" cap="small" dirty="0" smtClean="0">
                  <a:solidFill>
                    <a:srgbClr val="4472C4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Empresas</a:t>
              </a:r>
              <a:endParaRPr lang="pt-BR" sz="2800" b="1" cap="small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55" name="CaixaDeTexto 54"/>
            <p:cNvSpPr txBox="1"/>
            <p:nvPr/>
          </p:nvSpPr>
          <p:spPr>
            <a:xfrm>
              <a:off x="8203590" y="5394507"/>
              <a:ext cx="1909936" cy="45858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pt-BR" sz="2800" b="1" cap="small" dirty="0" smtClean="0">
                  <a:solidFill>
                    <a:srgbClr val="4472C4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Governo</a:t>
              </a:r>
              <a:endParaRPr lang="pt-BR" sz="2800" b="1" cap="small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56" name="CaixaDeTexto 55"/>
            <p:cNvSpPr txBox="1"/>
            <p:nvPr/>
          </p:nvSpPr>
          <p:spPr>
            <a:xfrm>
              <a:off x="8203590" y="4823403"/>
              <a:ext cx="1909936" cy="45858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pt-BR" sz="2800" b="1" cap="small" dirty="0" smtClean="0">
                  <a:solidFill>
                    <a:srgbClr val="4472C4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Sociedade</a:t>
              </a:r>
              <a:endParaRPr lang="pt-BR" sz="2800" b="1" cap="small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467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"/>
          <a:stretch/>
        </p:blipFill>
        <p:spPr bwMode="auto">
          <a:xfrm rot="10800000">
            <a:off x="-1" y="20636"/>
            <a:ext cx="12192001" cy="226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114299" y="0"/>
            <a:ext cx="93821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200" b="1" i="1" dirty="0" smtClean="0">
                <a:solidFill>
                  <a:srgbClr val="44546A">
                    <a:lumMod val="75000"/>
                  </a:srgbClr>
                </a:solidFill>
                <a:latin typeface="Century Gothic" panose="020B0502020202020204" pitchFamily="34" charset="0"/>
              </a:rPr>
              <a:t>Projeto MCTI-BID</a:t>
            </a:r>
            <a:endParaRPr lang="pt-BR" sz="4200" b="1" i="1" dirty="0">
              <a:solidFill>
                <a:srgbClr val="44546A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903248" y="1146965"/>
            <a:ext cx="10156240" cy="3476094"/>
            <a:chOff x="903248" y="2956715"/>
            <a:chExt cx="10156240" cy="3476094"/>
          </a:xfrm>
        </p:grpSpPr>
        <p:sp>
          <p:nvSpPr>
            <p:cNvPr id="15" name="CaixaDeTexto 14"/>
            <p:cNvSpPr txBox="1"/>
            <p:nvPr/>
          </p:nvSpPr>
          <p:spPr>
            <a:xfrm>
              <a:off x="3867231" y="2956715"/>
              <a:ext cx="4457538" cy="8771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pt-B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6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2400" b="1" i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Duas etapas...</a:t>
              </a:r>
              <a:endParaRPr lang="pt-BR" sz="2400" b="1" i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4" name="Conector reto 3"/>
            <p:cNvCxnSpPr/>
            <p:nvPr/>
          </p:nvCxnSpPr>
          <p:spPr>
            <a:xfrm>
              <a:off x="903248" y="4565043"/>
              <a:ext cx="9864000" cy="0"/>
            </a:xfrm>
            <a:prstGeom prst="line">
              <a:avLst/>
            </a:prstGeom>
            <a:ln w="165100"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Elipse 4"/>
            <p:cNvSpPr/>
            <p:nvPr/>
          </p:nvSpPr>
          <p:spPr>
            <a:xfrm>
              <a:off x="903249" y="4295043"/>
              <a:ext cx="540000" cy="54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0" name="Elipse 9"/>
            <p:cNvSpPr/>
            <p:nvPr/>
          </p:nvSpPr>
          <p:spPr>
            <a:xfrm>
              <a:off x="5711369" y="4304568"/>
              <a:ext cx="540000" cy="54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>
              <a:off x="10519488" y="4295043"/>
              <a:ext cx="540000" cy="54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903248" y="4949165"/>
              <a:ext cx="4808121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Expansão </a:t>
              </a:r>
              <a:r>
                <a:rPr lang="pt-BR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e</a:t>
              </a:r>
              <a:r>
                <a:rPr lang="pt-BR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 consolidação </a:t>
              </a:r>
              <a:r>
                <a:rPr lang="pt-BR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dos </a:t>
              </a:r>
              <a:r>
                <a:rPr lang="pt-BR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INCT, Centros Nacionais Multiusuários e Unidades de Pesquisa do MCTI e </a:t>
              </a:r>
              <a:r>
                <a:rPr lang="pt-BR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dos programas de mobilidade e formação de </a:t>
              </a:r>
              <a:r>
                <a:rPr lang="pt-BR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RH</a:t>
              </a:r>
              <a:endParaRPr lang="pt-BR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6064898" y="4955481"/>
              <a:ext cx="499459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Integração</a:t>
              </a:r>
              <a:r>
                <a:rPr lang="pt-BR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 </a:t>
              </a:r>
              <a:r>
                <a:rPr lang="pt-BR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dos INCT, ICT, Institutos Federais e empresas para desenvolvimento de soluções inovadoras em </a:t>
              </a:r>
              <a:r>
                <a:rPr lang="pt-BR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segurança hídrica, alimentar, energética e cibernética</a:t>
              </a:r>
              <a:r>
                <a:rPr lang="pt-BR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.</a:t>
              </a:r>
            </a:p>
          </p:txBody>
        </p:sp>
        <p:sp>
          <p:nvSpPr>
            <p:cNvPr id="8" name="Retângulo 7"/>
            <p:cNvSpPr/>
            <p:nvPr/>
          </p:nvSpPr>
          <p:spPr>
            <a:xfrm>
              <a:off x="2784891" y="3780529"/>
              <a:ext cx="15848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cap="small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Primeira Etapa</a:t>
              </a:r>
              <a:endParaRPr lang="pt-BR" b="1" cap="smal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7490915" y="3733307"/>
              <a:ext cx="15848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cap="small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Segunda</a:t>
              </a:r>
            </a:p>
            <a:p>
              <a:pPr algn="ctr"/>
              <a:r>
                <a:rPr lang="pt-BR" b="1" cap="small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Etapa</a:t>
              </a:r>
              <a:endParaRPr lang="pt-BR" b="1" cap="smal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Retângulo 8"/>
            <p:cNvSpPr/>
            <p:nvPr/>
          </p:nvSpPr>
          <p:spPr>
            <a:xfrm>
              <a:off x="1020803" y="4389403"/>
              <a:ext cx="3145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b="1" cap="small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0</a:t>
              </a:r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5817982" y="4379878"/>
              <a:ext cx="3145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b="1" cap="small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3</a:t>
              </a:r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10632233" y="4389403"/>
              <a:ext cx="3145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b="1" cap="small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6</a:t>
              </a:r>
              <a:endParaRPr lang="pt-BR" dirty="0">
                <a:solidFill>
                  <a:prstClr val="black"/>
                </a:solidFill>
              </a:endParaRPr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2497713" y="4657987"/>
            <a:ext cx="6840555" cy="488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 b="1" i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prstClr val="black"/>
                </a:solidFill>
              </a:rPr>
              <a:t>...e quatro componentes de atuação</a:t>
            </a:r>
            <a:endParaRPr lang="pt-BR" dirty="0">
              <a:solidFill>
                <a:prstClr val="black"/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850792" y="4964445"/>
            <a:ext cx="10490416" cy="1862048"/>
            <a:chOff x="266656" y="4964445"/>
            <a:chExt cx="10490416" cy="1862048"/>
          </a:xfrm>
        </p:grpSpPr>
        <p:sp>
          <p:nvSpPr>
            <p:cNvPr id="14" name="CaixaDeTexto 13"/>
            <p:cNvSpPr txBox="1"/>
            <p:nvPr/>
          </p:nvSpPr>
          <p:spPr>
            <a:xfrm>
              <a:off x="266656" y="4964445"/>
              <a:ext cx="8001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500" b="1" dirty="0" smtClean="0">
                  <a:solidFill>
                    <a:srgbClr val="70AD47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1</a:t>
              </a:r>
              <a:endParaRPr lang="pt-BR" sz="11500" b="1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2965240" y="4964445"/>
              <a:ext cx="8001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500" b="1" dirty="0" smtClean="0">
                  <a:solidFill>
                    <a:srgbClr val="70AD47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2</a:t>
              </a:r>
              <a:endParaRPr lang="pt-BR" sz="11500" b="1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5663824" y="4964445"/>
              <a:ext cx="8001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500" b="1" dirty="0" smtClean="0">
                  <a:solidFill>
                    <a:srgbClr val="70AD47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3</a:t>
              </a:r>
              <a:endParaRPr lang="pt-BR" sz="11500" b="1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8362408" y="4964445"/>
              <a:ext cx="8001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500" b="1" dirty="0" smtClean="0">
                  <a:solidFill>
                    <a:srgbClr val="70AD47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4</a:t>
              </a:r>
              <a:endParaRPr lang="pt-BR" sz="11500" b="1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898918" y="5606026"/>
              <a:ext cx="194636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Fortalecimento </a:t>
              </a:r>
              <a:endParaRPr lang="pt-BR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  <a:p>
              <a:r>
                <a:rPr lang="pt-BR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Institucional</a:t>
              </a:r>
              <a:endParaRPr lang="pt-BR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3816273" y="5467526"/>
              <a:ext cx="180690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INCT, CNMU </a:t>
              </a:r>
              <a:r>
                <a:rPr lang="pt-BR" b="1" dirty="0"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e </a:t>
              </a:r>
              <a:endParaRPr lang="pt-BR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  <a:p>
              <a:r>
                <a:rPr lang="pt-BR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Unidades </a:t>
              </a:r>
            </a:p>
            <a:p>
              <a:r>
                <a:rPr lang="pt-BR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de </a:t>
              </a:r>
              <a:r>
                <a:rPr lang="pt-BR" b="1" dirty="0"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Pesquisa</a:t>
              </a:r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6516419" y="5329027"/>
              <a:ext cx="144943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Segurança</a:t>
              </a:r>
            </a:p>
            <a:p>
              <a:r>
                <a:rPr lang="pt-BR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Hídrica,</a:t>
              </a:r>
            </a:p>
            <a:p>
              <a:r>
                <a:rPr lang="pt-BR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Energética</a:t>
              </a:r>
            </a:p>
            <a:p>
              <a:r>
                <a:rPr lang="pt-BR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E Alimentar</a:t>
              </a:r>
              <a:endParaRPr lang="pt-BR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9238708" y="5606026"/>
              <a:ext cx="151836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Segurança</a:t>
              </a:r>
            </a:p>
            <a:p>
              <a:r>
                <a:rPr lang="pt-BR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Cibernética</a:t>
              </a:r>
              <a:endParaRPr lang="pt-BR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54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0"/>
          <a:stretch/>
        </p:blipFill>
        <p:spPr bwMode="auto">
          <a:xfrm rot="10800000">
            <a:off x="-1" y="402758"/>
            <a:ext cx="12192001" cy="140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9442309" y="5141344"/>
            <a:ext cx="2680683" cy="1600664"/>
            <a:chOff x="3044523" y="473859"/>
            <a:chExt cx="2209343" cy="1319221"/>
          </a:xfrm>
        </p:grpSpPr>
        <p:pic>
          <p:nvPicPr>
            <p:cNvPr id="7" name="Picture 2" descr="http://www.mct.gov.br/upd_blob/0221/221524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44523" y="473859"/>
              <a:ext cx="2209343" cy="635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0639" y="1109847"/>
              <a:ext cx="1887201" cy="683233"/>
            </a:xfrm>
            <a:prstGeom prst="rect">
              <a:avLst/>
            </a:prstGeom>
          </p:spPr>
        </p:pic>
      </p:grpSp>
      <p:sp>
        <p:nvSpPr>
          <p:cNvPr id="10" name="Retângulo 9"/>
          <p:cNvSpPr/>
          <p:nvPr/>
        </p:nvSpPr>
        <p:spPr>
          <a:xfrm>
            <a:off x="3035003" y="13436"/>
            <a:ext cx="36383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cap="small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Comissão de </a:t>
            </a:r>
            <a:endParaRPr lang="pt-BR" cap="small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  <a:p>
            <a:r>
              <a:rPr lang="pt-BR" b="1" cap="sm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Ciência</a:t>
            </a:r>
            <a:r>
              <a:rPr lang="pt-BR" b="1" cap="small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, Tecnologia, Inovação, </a:t>
            </a:r>
            <a:endParaRPr lang="pt-BR" b="1" cap="small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  <a:p>
            <a:r>
              <a:rPr lang="pt-BR" b="1" cap="sm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Comunicação </a:t>
            </a:r>
            <a:r>
              <a:rPr lang="pt-BR" b="1" cap="small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e </a:t>
            </a:r>
            <a:r>
              <a:rPr lang="pt-BR" b="1" cap="sm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Informática</a:t>
            </a:r>
            <a:endParaRPr lang="pt-BR" b="1" cap="small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626" y="6449885"/>
            <a:ext cx="4352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cap="sm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Brasília, 29 de março de 2016</a:t>
            </a:r>
            <a:endParaRPr lang="pt-BR" sz="2400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266809" y="4988570"/>
            <a:ext cx="36583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cap="small" dirty="0" smtClean="0">
                <a:solidFill>
                  <a:srgbClr val="70AD47">
                    <a:lumMod val="75000"/>
                  </a:srgbClr>
                </a:solidFill>
                <a:latin typeface="Century Gothic" panose="020B0502020202020204" pitchFamily="34" charset="0"/>
              </a:rPr>
              <a:t>Celso </a:t>
            </a:r>
            <a:r>
              <a:rPr lang="pt-BR" sz="3200" b="1" cap="small" dirty="0" err="1" smtClean="0">
                <a:solidFill>
                  <a:srgbClr val="70AD47">
                    <a:lumMod val="75000"/>
                  </a:srgbClr>
                </a:solidFill>
                <a:latin typeface="Century Gothic" panose="020B0502020202020204" pitchFamily="34" charset="0"/>
              </a:rPr>
              <a:t>Pansera</a:t>
            </a:r>
            <a:endParaRPr lang="pt-BR" sz="3200" b="1" cap="small" dirty="0" smtClean="0">
              <a:solidFill>
                <a:srgbClr val="70AD47">
                  <a:lumMod val="75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3200" cap="sm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Ministro de Estado</a:t>
            </a:r>
            <a:endParaRPr lang="pt-BR" sz="3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4342952" y="1362641"/>
            <a:ext cx="3506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cap="small" dirty="0" smtClean="0">
                <a:solidFill>
                  <a:srgbClr val="70AD47">
                    <a:lumMod val="75000"/>
                  </a:srgbClr>
                </a:solidFill>
                <a:latin typeface="Century Gothic" panose="020B0502020202020204" pitchFamily="34" charset="0"/>
              </a:rPr>
              <a:t>Audiência Pública</a:t>
            </a:r>
            <a:endParaRPr lang="pt-BR" sz="3200" b="1" dirty="0">
              <a:solidFill>
                <a:srgbClr val="70AD47">
                  <a:lumMod val="75000"/>
                </a:srgbClr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436"/>
            <a:ext cx="3066162" cy="884865"/>
          </a:xfrm>
          <a:prstGeom prst="rect">
            <a:avLst/>
          </a:prstGeom>
        </p:spPr>
      </p:pic>
      <p:sp>
        <p:nvSpPr>
          <p:cNvPr id="13" name="Título 1"/>
          <p:cNvSpPr>
            <a:spLocks noGrp="1"/>
          </p:cNvSpPr>
          <p:nvPr>
            <p:ph type="ctrTitle"/>
          </p:nvPr>
        </p:nvSpPr>
        <p:spPr>
          <a:xfrm>
            <a:off x="1012166" y="2652373"/>
            <a:ext cx="10167665" cy="2387600"/>
          </a:xfrm>
        </p:spPr>
        <p:txBody>
          <a:bodyPr anchor="ctr">
            <a:normAutofit/>
          </a:bodyPr>
          <a:lstStyle/>
          <a:p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Obrigado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63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0"/>
          <a:stretch/>
        </p:blipFill>
        <p:spPr bwMode="auto">
          <a:xfrm rot="10800000">
            <a:off x="-1" y="20636"/>
            <a:ext cx="12192001" cy="226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0" name="Retângulo 179"/>
          <p:cNvSpPr/>
          <p:nvPr/>
        </p:nvSpPr>
        <p:spPr>
          <a:xfrm>
            <a:off x="114299" y="0"/>
            <a:ext cx="9220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i="1" dirty="0" smtClean="0">
                <a:solidFill>
                  <a:srgbClr val="44546A">
                    <a:lumMod val="75000"/>
                  </a:srgb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Histórico recente</a:t>
            </a:r>
            <a:endParaRPr lang="pt-BR" sz="4800" b="1" i="1" dirty="0">
              <a:solidFill>
                <a:srgbClr val="44546A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aixaDeTexto 9"/>
          <p:cNvSpPr txBox="1"/>
          <p:nvPr/>
        </p:nvSpPr>
        <p:spPr>
          <a:xfrm>
            <a:off x="429583" y="1617948"/>
            <a:ext cx="2377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cap="small" spc="600" dirty="0" smtClean="0">
                <a:solidFill>
                  <a:schemeClr val="accent4"/>
                </a:solidFill>
                <a:latin typeface="Century Gothic" panose="020B0502020202020204" pitchFamily="34" charset="0"/>
              </a:rPr>
              <a:t>Emenda</a:t>
            </a:r>
            <a:r>
              <a:rPr lang="pt-BR" sz="2000" b="1" cap="small" dirty="0" smtClean="0">
                <a:solidFill>
                  <a:schemeClr val="accent4"/>
                </a:solidFill>
                <a:latin typeface="Century Gothic" panose="020B0502020202020204" pitchFamily="34" charset="0"/>
              </a:rPr>
              <a:t> Constitucional</a:t>
            </a:r>
          </a:p>
          <a:p>
            <a:pPr algn="ctr"/>
            <a:r>
              <a:rPr lang="pt-BR" sz="4400" b="1" cap="small" dirty="0" smtClean="0">
                <a:solidFill>
                  <a:schemeClr val="accent4"/>
                </a:solidFill>
                <a:latin typeface="Century Gothic" panose="020B0502020202020204" pitchFamily="34" charset="0"/>
              </a:rPr>
              <a:t>85/2015</a:t>
            </a:r>
            <a:endParaRPr lang="pt-BR" sz="2000" b="1" cap="small" dirty="0">
              <a:solidFill>
                <a:schemeClr val="accent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CaixaDeTexto 13"/>
          <p:cNvSpPr txBox="1"/>
          <p:nvPr/>
        </p:nvSpPr>
        <p:spPr>
          <a:xfrm>
            <a:off x="429581" y="4417972"/>
            <a:ext cx="2377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pt-BR" sz="2000" b="1" cap="small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Novo Marco </a:t>
            </a:r>
            <a:r>
              <a:rPr lang="pt-BR" sz="2000" b="1" cap="small" dirty="0">
                <a:solidFill>
                  <a:srgbClr val="0070C0"/>
                </a:solidFill>
                <a:latin typeface="Century Gothic" panose="020B0502020202020204" pitchFamily="34" charset="0"/>
              </a:rPr>
              <a:t>Legal </a:t>
            </a:r>
            <a:r>
              <a:rPr lang="pt-BR" sz="2000" b="1" cap="small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de CT&amp;I</a:t>
            </a:r>
            <a:endParaRPr lang="pt-BR" sz="2000" b="1" cap="small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pt-BR" sz="2400" b="1" cap="small" dirty="0">
                <a:solidFill>
                  <a:srgbClr val="0070C0"/>
                </a:solidFill>
                <a:latin typeface="Century Gothic" panose="020B0502020202020204" pitchFamily="34" charset="0"/>
              </a:rPr>
              <a:t>Lei </a:t>
            </a:r>
          </a:p>
          <a:p>
            <a:pPr algn="ctr">
              <a:lnSpc>
                <a:spcPct val="80000"/>
              </a:lnSpc>
            </a:pPr>
            <a:r>
              <a:rPr lang="pt-BR" sz="3600" b="1" cap="small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13.243/16</a:t>
            </a:r>
            <a:endParaRPr lang="pt-BR" sz="3600" b="1" cap="small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185704" y="4417972"/>
            <a:ext cx="8861528" cy="1055608"/>
          </a:xfrm>
          <a:prstGeom prst="roundRect">
            <a:avLst/>
          </a:prstGeom>
          <a:solidFill>
            <a:schemeClr val="bg1">
              <a:alpha val="65000"/>
            </a:schemeClr>
          </a:solidFill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atualização 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da </a:t>
            </a: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Lei de Inovação 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 revisão de outros instrumentos normativos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3093033" y="1527663"/>
            <a:ext cx="8861528" cy="1532334"/>
          </a:xfrm>
          <a:prstGeom prst="roundRect">
            <a:avLst/>
          </a:prstGeom>
          <a:solidFill>
            <a:schemeClr val="bg1">
              <a:alpha val="65000"/>
            </a:schemeClr>
          </a:solidFill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atualização 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das disposições que tratam de </a:t>
            </a: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CT&amp;I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e inclusão do termo </a:t>
            </a: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“inovação”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na </a:t>
            </a: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CF/88 e regulamentação do </a:t>
            </a:r>
            <a:r>
              <a:rPr lang="pt-B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SNCTI</a:t>
            </a:r>
            <a:endParaRPr lang="pt-BR" sz="28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Colchete duplo 21"/>
          <p:cNvSpPr/>
          <p:nvPr/>
        </p:nvSpPr>
        <p:spPr>
          <a:xfrm>
            <a:off x="330109" y="1541339"/>
            <a:ext cx="2525485" cy="1506583"/>
          </a:xfrm>
          <a:prstGeom prst="bracketPair">
            <a:avLst/>
          </a:prstGeom>
          <a:ln w="203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4" name="Colchete duplo 23"/>
          <p:cNvSpPr/>
          <p:nvPr/>
        </p:nvSpPr>
        <p:spPr>
          <a:xfrm>
            <a:off x="355558" y="4326399"/>
            <a:ext cx="2525485" cy="1506583"/>
          </a:xfrm>
          <a:prstGeom prst="bracketPair">
            <a:avLst/>
          </a:prstGeom>
          <a:ln w="203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185704" y="5371317"/>
            <a:ext cx="81663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O novo Marco Legal de CT&amp;I estabelece </a:t>
            </a:r>
            <a:r>
              <a:rPr lang="pt-BR" i="1" dirty="0">
                <a:solidFill>
                  <a:srgbClr val="0070C0"/>
                </a:solidFill>
                <a:latin typeface="Century Gothic" panose="020B0502020202020204" pitchFamily="34" charset="0"/>
              </a:rPr>
              <a:t>estímulos ao desenvolvimento científico, à pesquisa, à capacitação científica e tecnológica e à inovação, flexibilizando a atuação das </a:t>
            </a:r>
            <a:r>
              <a:rPr lang="pt-BR" i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ICTs</a:t>
            </a:r>
            <a:r>
              <a:rPr lang="pt-BR" i="1" dirty="0">
                <a:solidFill>
                  <a:srgbClr val="0070C0"/>
                </a:solidFill>
                <a:latin typeface="Century Gothic" panose="020B0502020202020204" pitchFamily="34" charset="0"/>
              </a:rPr>
              <a:t> e entidades de apoio. </a:t>
            </a:r>
            <a:endParaRPr lang="pt-BR" b="0" i="1" dirty="0">
              <a:solidFill>
                <a:srgbClr val="0070C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185704" y="2957279"/>
            <a:ext cx="80815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Ampliação das </a:t>
            </a:r>
            <a:r>
              <a:rPr lang="pt-BR" i="1" dirty="0">
                <a:solidFill>
                  <a:srgbClr val="FFC000"/>
                </a:solidFill>
                <a:latin typeface="Century Gothic" panose="020B0502020202020204" pitchFamily="34" charset="0"/>
              </a:rPr>
              <a:t>obrigações do poder público em fomentar o desenvolvimento nas áreas de pesquisa e inovação, </a:t>
            </a:r>
            <a:r>
              <a:rPr lang="pt-BR" i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desburocratizando </a:t>
            </a:r>
            <a:r>
              <a:rPr lang="pt-BR" i="1" dirty="0">
                <a:solidFill>
                  <a:srgbClr val="FFC000"/>
                </a:solidFill>
                <a:latin typeface="Century Gothic" panose="020B0502020202020204" pitchFamily="34" charset="0"/>
              </a:rPr>
              <a:t>a ação estatal em práticas públicas inovadoras.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3194330" y="6268769"/>
            <a:ext cx="81948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i="1" dirty="0" smtClean="0">
                <a:solidFill>
                  <a:schemeClr val="accent6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pt-BR" sz="1600" i="1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Grupo de Trabalho instituído pelo MCTI está trabalhando na regulamentação</a:t>
            </a:r>
          </a:p>
          <a:p>
            <a:r>
              <a:rPr lang="pt-BR" sz="1600" i="1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da Lei</a:t>
            </a:r>
            <a:endParaRPr lang="pt-BR" sz="1600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5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0"/>
          <a:stretch/>
        </p:blipFill>
        <p:spPr bwMode="auto">
          <a:xfrm rot="10800000">
            <a:off x="-1" y="20636"/>
            <a:ext cx="12192001" cy="226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0" name="Retângulo 179"/>
          <p:cNvSpPr/>
          <p:nvPr/>
        </p:nvSpPr>
        <p:spPr>
          <a:xfrm>
            <a:off x="114299" y="0"/>
            <a:ext cx="96583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i="1" dirty="0" smtClean="0">
                <a:solidFill>
                  <a:srgbClr val="44546A">
                    <a:lumMod val="75000"/>
                  </a:srgb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Ciclo de Planejamento de CT&amp;I</a:t>
            </a:r>
            <a:endParaRPr lang="pt-BR" sz="4800" b="1" i="1" dirty="0">
              <a:solidFill>
                <a:srgbClr val="44546A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614362" y="1867793"/>
            <a:ext cx="2314576" cy="156120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Política Nacional de CT&amp;I</a:t>
            </a:r>
            <a:endParaRPr lang="pt-BR" sz="2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Retângulo de cantos arredondados 53"/>
          <p:cNvSpPr/>
          <p:nvPr/>
        </p:nvSpPr>
        <p:spPr>
          <a:xfrm>
            <a:off x="4938712" y="1867793"/>
            <a:ext cx="2314576" cy="156120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Estratégia Nacional de CT&amp;I</a:t>
            </a:r>
            <a:endParaRPr lang="pt-BR" sz="2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Retângulo de cantos arredondados 56"/>
          <p:cNvSpPr/>
          <p:nvPr/>
        </p:nvSpPr>
        <p:spPr>
          <a:xfrm>
            <a:off x="9263062" y="1867792"/>
            <a:ext cx="2314576" cy="156120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Planos Setoriais de CT&amp;I</a:t>
            </a:r>
            <a:endParaRPr lang="pt-BR" sz="2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eta para a direita listrada 4"/>
          <p:cNvSpPr/>
          <p:nvPr/>
        </p:nvSpPr>
        <p:spPr>
          <a:xfrm>
            <a:off x="3290887" y="2199656"/>
            <a:ext cx="1019175" cy="84772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8" name="Seta para a direita listrada 87"/>
          <p:cNvSpPr/>
          <p:nvPr/>
        </p:nvSpPr>
        <p:spPr>
          <a:xfrm>
            <a:off x="7897594" y="2224533"/>
            <a:ext cx="1019175" cy="847724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9" name="CaixaDeTexto 88"/>
          <p:cNvSpPr txBox="1"/>
          <p:nvPr/>
        </p:nvSpPr>
        <p:spPr>
          <a:xfrm>
            <a:off x="237417" y="3839719"/>
            <a:ext cx="30684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Documento que apresenta os principais </a:t>
            </a:r>
            <a:r>
              <a:rPr lang="pt-BR" b="1" i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desafios</a:t>
            </a:r>
            <a:r>
              <a:rPr lang="pt-BR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e </a:t>
            </a:r>
            <a:r>
              <a:rPr lang="pt-BR" b="1" i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diretrizes</a:t>
            </a:r>
            <a:r>
              <a:rPr lang="pt-BR" i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pt-BR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que norteiam as atividades de CT&amp;I voltadas para o desenvolvimento nacional.</a:t>
            </a:r>
            <a:endParaRPr lang="pt-BR" i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90" name="CaixaDeTexto 89"/>
          <p:cNvSpPr txBox="1"/>
          <p:nvPr/>
        </p:nvSpPr>
        <p:spPr>
          <a:xfrm>
            <a:off x="4442728" y="3947440"/>
            <a:ext cx="33065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Documento que aponta as </a:t>
            </a:r>
            <a:r>
              <a:rPr lang="pt-BR" b="1" i="1" dirty="0">
                <a:solidFill>
                  <a:srgbClr val="70AD47"/>
                </a:solidFill>
                <a:latin typeface="Century Gothic" panose="020B0502020202020204" pitchFamily="34" charset="0"/>
              </a:rPr>
              <a:t>áreas </a:t>
            </a:r>
            <a:r>
              <a:rPr lang="pt-BR" b="1" i="1" dirty="0" smtClean="0">
                <a:solidFill>
                  <a:srgbClr val="70AD47"/>
                </a:solidFill>
                <a:latin typeface="Century Gothic" panose="020B0502020202020204" pitchFamily="34" charset="0"/>
              </a:rPr>
              <a:t>estratégicas </a:t>
            </a:r>
            <a:r>
              <a:rPr lang="pt-BR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para o País, alinhadas com os </a:t>
            </a:r>
            <a:r>
              <a:rPr lang="pt-BR" b="1" i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desafios</a:t>
            </a:r>
            <a:r>
              <a:rPr lang="pt-BR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e </a:t>
            </a:r>
            <a:r>
              <a:rPr lang="pt-BR" b="1" i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diretrizes</a:t>
            </a:r>
            <a:r>
              <a:rPr lang="pt-BR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da Política Nacional de CT&amp;I.</a:t>
            </a:r>
            <a:endParaRPr lang="pt-BR" i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91" name="CaixaDeTexto 90"/>
          <p:cNvSpPr txBox="1"/>
          <p:nvPr/>
        </p:nvSpPr>
        <p:spPr>
          <a:xfrm>
            <a:off x="8703772" y="3914594"/>
            <a:ext cx="33677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Documentos que detalham as </a:t>
            </a:r>
            <a:r>
              <a:rPr lang="pt-BR" b="1" i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ações </a:t>
            </a:r>
            <a:r>
              <a:rPr lang="pt-BR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e</a:t>
            </a:r>
            <a:r>
              <a:rPr lang="pt-BR" b="1" i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 metas</a:t>
            </a:r>
            <a:r>
              <a:rPr lang="pt-BR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a serem desenvolvidas </a:t>
            </a:r>
            <a:r>
              <a:rPr lang="pt-BR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nas </a:t>
            </a:r>
            <a:r>
              <a:rPr lang="pt-BR" b="1" i="1" dirty="0">
                <a:solidFill>
                  <a:srgbClr val="70AD47"/>
                </a:solidFill>
                <a:latin typeface="Century Gothic" panose="020B0502020202020204" pitchFamily="34" charset="0"/>
              </a:rPr>
              <a:t>áreas estratégicas</a:t>
            </a:r>
            <a:r>
              <a:rPr lang="pt-BR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apontadas na Estratégia Nacional de </a:t>
            </a:r>
            <a:r>
              <a:rPr lang="pt-BR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CT&amp;I e alinhados com os </a:t>
            </a:r>
            <a:r>
              <a:rPr lang="pt-BR" b="1" i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desafios</a:t>
            </a:r>
            <a:r>
              <a:rPr lang="pt-BR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e </a:t>
            </a:r>
            <a:r>
              <a:rPr lang="pt-BR" b="1" i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diretrizes</a:t>
            </a:r>
            <a:r>
              <a:rPr lang="pt-BR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da Política Nacional de CT&amp;I.</a:t>
            </a:r>
            <a:endParaRPr lang="pt-BR" i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4403943" y="1362075"/>
            <a:ext cx="3384114" cy="4508969"/>
          </a:xfrm>
          <a:prstGeom prst="roundRect">
            <a:avLst/>
          </a:prstGeom>
          <a:noFill/>
          <a:ln w="5715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0"/>
          <a:stretch/>
        </p:blipFill>
        <p:spPr bwMode="auto">
          <a:xfrm rot="10800000">
            <a:off x="-1" y="20636"/>
            <a:ext cx="12192001" cy="226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0" name="Retângulo 179"/>
          <p:cNvSpPr/>
          <p:nvPr/>
        </p:nvSpPr>
        <p:spPr>
          <a:xfrm>
            <a:off x="114299" y="47625"/>
            <a:ext cx="104489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1" dirty="0" smtClean="0">
                <a:solidFill>
                  <a:srgbClr val="44546A">
                    <a:lumMod val="75000"/>
                  </a:srgb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Desafios da Política </a:t>
            </a:r>
            <a:r>
              <a:rPr lang="pt-BR" sz="4000" b="1" i="1" dirty="0">
                <a:solidFill>
                  <a:srgbClr val="44546A">
                    <a:lumMod val="75000"/>
                  </a:srgb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Nacional de CT&amp;I</a:t>
            </a:r>
            <a:endParaRPr lang="pt-BR" sz="4000" b="1" i="1" dirty="0">
              <a:solidFill>
                <a:srgbClr val="44546A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5" name="Grupo 44"/>
          <p:cNvGrpSpPr/>
          <p:nvPr/>
        </p:nvGrpSpPr>
        <p:grpSpPr>
          <a:xfrm>
            <a:off x="1439982" y="2189382"/>
            <a:ext cx="9312037" cy="3884846"/>
            <a:chOff x="6298162" y="474467"/>
            <a:chExt cx="5384280" cy="2246243"/>
          </a:xfrm>
        </p:grpSpPr>
        <p:sp>
          <p:nvSpPr>
            <p:cNvPr id="48" name="Retângulo de cantos arredondados 47"/>
            <p:cNvSpPr/>
            <p:nvPr/>
          </p:nvSpPr>
          <p:spPr>
            <a:xfrm>
              <a:off x="6298162" y="474467"/>
              <a:ext cx="5384279" cy="961053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b="1" cap="small" dirty="0" smtClean="0">
                  <a:latin typeface="Century Gothic" panose="020B0502020202020204" pitchFamily="34" charset="0"/>
                </a:rPr>
                <a:t>CT&amp;I para o Desenvolvimento Nacional</a:t>
              </a:r>
              <a:endParaRPr lang="pt-BR" sz="3600" b="1" cap="small" dirty="0">
                <a:latin typeface="Century Gothic" panose="020B0502020202020204" pitchFamily="34" charset="0"/>
              </a:endParaRPr>
            </a:p>
          </p:txBody>
        </p:sp>
        <p:sp>
          <p:nvSpPr>
            <p:cNvPr id="49" name="Triângulo isósceles 48"/>
            <p:cNvSpPr/>
            <p:nvPr/>
          </p:nvSpPr>
          <p:spPr>
            <a:xfrm>
              <a:off x="6965559" y="1295350"/>
              <a:ext cx="429208" cy="204787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  <p:sp>
          <p:nvSpPr>
            <p:cNvPr id="50" name="Triângulo isósceles 49"/>
            <p:cNvSpPr/>
            <p:nvPr/>
          </p:nvSpPr>
          <p:spPr>
            <a:xfrm>
              <a:off x="8775698" y="1295350"/>
              <a:ext cx="429208" cy="204787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  <p:sp>
          <p:nvSpPr>
            <p:cNvPr id="52" name="Triângulo isósceles 51"/>
            <p:cNvSpPr/>
            <p:nvPr/>
          </p:nvSpPr>
          <p:spPr>
            <a:xfrm>
              <a:off x="10585838" y="1295350"/>
              <a:ext cx="429208" cy="204787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  <p:sp>
          <p:nvSpPr>
            <p:cNvPr id="53" name="Retângulo de cantos arredondados 52"/>
            <p:cNvSpPr/>
            <p:nvPr/>
          </p:nvSpPr>
          <p:spPr>
            <a:xfrm>
              <a:off x="6298163" y="1460710"/>
              <a:ext cx="1764000" cy="1260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cap="small" dirty="0" smtClean="0">
                  <a:latin typeface="Century Gothic" panose="020B0502020202020204" pitchFamily="34" charset="0"/>
                </a:rPr>
                <a:t>Expansão, consolidação e integração do </a:t>
              </a:r>
              <a:r>
                <a:rPr lang="pt-BR" sz="2400" b="1" cap="small" dirty="0" smtClean="0">
                  <a:latin typeface="Century Gothic" panose="020B0502020202020204" pitchFamily="34" charset="0"/>
                </a:rPr>
                <a:t>Sistema Nacional de CT&amp;I</a:t>
              </a:r>
              <a:endParaRPr lang="pt-BR" sz="2400" b="1" cap="small" dirty="0">
                <a:latin typeface="Century Gothic" panose="020B0502020202020204" pitchFamily="34" charset="0"/>
              </a:endParaRPr>
            </a:p>
          </p:txBody>
        </p:sp>
        <p:sp>
          <p:nvSpPr>
            <p:cNvPr id="54" name="Retângulo de cantos arredondados 53"/>
            <p:cNvSpPr/>
            <p:nvPr/>
          </p:nvSpPr>
          <p:spPr>
            <a:xfrm>
              <a:off x="8108302" y="1460710"/>
              <a:ext cx="1764000" cy="1260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cap="small" dirty="0" smtClean="0">
                  <a:latin typeface="Century Gothic" panose="020B0502020202020204" pitchFamily="34" charset="0"/>
                </a:rPr>
                <a:t>Apoio ao </a:t>
              </a:r>
            </a:p>
            <a:p>
              <a:pPr algn="ctr"/>
              <a:r>
                <a:rPr lang="pt-BR" sz="2400" cap="small" dirty="0" smtClean="0">
                  <a:latin typeface="Century Gothic" panose="020B0502020202020204" pitchFamily="34" charset="0"/>
                </a:rPr>
                <a:t>Aumento da capacidade de </a:t>
              </a:r>
              <a:r>
                <a:rPr lang="pt-BR" sz="2400" b="1" cap="small" dirty="0" smtClean="0">
                  <a:latin typeface="Century Gothic" panose="020B0502020202020204" pitchFamily="34" charset="0"/>
                </a:rPr>
                <a:t>Inovação Empresarial</a:t>
              </a:r>
              <a:endParaRPr lang="pt-BR" sz="2400" b="1" cap="small" dirty="0">
                <a:latin typeface="Century Gothic" panose="020B0502020202020204" pitchFamily="34" charset="0"/>
              </a:endParaRPr>
            </a:p>
          </p:txBody>
        </p:sp>
        <p:sp>
          <p:nvSpPr>
            <p:cNvPr id="55" name="Retângulo de cantos arredondados 54"/>
            <p:cNvSpPr/>
            <p:nvPr/>
          </p:nvSpPr>
          <p:spPr>
            <a:xfrm>
              <a:off x="9918442" y="1460710"/>
              <a:ext cx="1764000" cy="1260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cap="small" dirty="0" smtClean="0">
                  <a:latin typeface="Century Gothic" panose="020B0502020202020204" pitchFamily="34" charset="0"/>
                </a:rPr>
                <a:t>Desenvolvimento e domínio de </a:t>
              </a:r>
              <a:r>
                <a:rPr lang="pt-BR" sz="2400" b="1" cap="small" dirty="0" smtClean="0">
                  <a:latin typeface="Century Gothic" panose="020B0502020202020204" pitchFamily="34" charset="0"/>
                </a:rPr>
                <a:t>Tecnologias Críticas</a:t>
              </a:r>
              <a:endParaRPr lang="pt-BR" sz="2400" b="1" cap="small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05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"/>
          <a:stretch/>
        </p:blipFill>
        <p:spPr bwMode="auto">
          <a:xfrm rot="10800000">
            <a:off x="-1" y="20636"/>
            <a:ext cx="12192001" cy="226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0" name="Retângulo 179"/>
          <p:cNvSpPr/>
          <p:nvPr/>
        </p:nvSpPr>
        <p:spPr>
          <a:xfrm>
            <a:off x="19049" y="9525"/>
            <a:ext cx="104489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i="1" dirty="0">
                <a:solidFill>
                  <a:srgbClr val="44546A">
                    <a:lumMod val="75000"/>
                  </a:srgb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Desafio I:</a:t>
            </a:r>
            <a:endParaRPr lang="pt-BR" sz="4800" b="1" i="1" dirty="0">
              <a:solidFill>
                <a:srgbClr val="44546A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http://www.crapb.org.br/wp-content/uploads/2014/03/Inova%C3%A7%C3%A3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2" r="8068"/>
          <a:stretch/>
        </p:blipFill>
        <p:spPr bwMode="auto">
          <a:xfrm>
            <a:off x="10429875" y="5227969"/>
            <a:ext cx="1762125" cy="16300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2887840" y="6607"/>
            <a:ext cx="64459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>
                <a:solidFill>
                  <a:srgbClr val="44546A">
                    <a:lumMod val="75000"/>
                  </a:srgb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Expansão, Consolidação e Integração do</a:t>
            </a:r>
          </a:p>
          <a:p>
            <a:r>
              <a:rPr lang="pt-BR" sz="2400" b="1" i="1" dirty="0">
                <a:solidFill>
                  <a:srgbClr val="44546A">
                    <a:lumMod val="75000"/>
                  </a:srgbClr>
                </a:solidFill>
                <a:latin typeface="Century Gothic" panose="020B0502020202020204" pitchFamily="34" charset="0"/>
              </a:rPr>
              <a:t>Sistema Nacional de CT&amp;I</a:t>
            </a:r>
            <a:endParaRPr lang="pt-BR" sz="2400" dirty="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35295" y="1751780"/>
            <a:ext cx="25939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cap="small" dirty="0"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</a:rPr>
              <a:t>expansão</a:t>
            </a:r>
            <a:endParaRPr lang="pt-BR" sz="4400" cap="small" dirty="0">
              <a:solidFill>
                <a:srgbClr val="70AD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Retângulo 58"/>
          <p:cNvSpPr/>
          <p:nvPr/>
        </p:nvSpPr>
        <p:spPr>
          <a:xfrm>
            <a:off x="3311353" y="1751780"/>
            <a:ext cx="35359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cap="small" spc="-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</a:rPr>
              <a:t>consolidação</a:t>
            </a:r>
            <a:endParaRPr lang="pt-BR" sz="4400" cap="small" spc="-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Retângulo 59"/>
          <p:cNvSpPr/>
          <p:nvPr/>
        </p:nvSpPr>
        <p:spPr>
          <a:xfrm>
            <a:off x="7329333" y="1751780"/>
            <a:ext cx="29546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cap="small" spc="-150" dirty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</a:rPr>
              <a:t>integração</a:t>
            </a:r>
            <a:endParaRPr lang="pt-BR" sz="4400" cap="small" spc="-150" dirty="0">
              <a:solidFill>
                <a:srgbClr val="4472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97890" y="2630486"/>
            <a:ext cx="2868791" cy="347787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600" b="1" cap="small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Estreitar o hiato científico e tecnológico que separa o Brasil das grandes potências científicas e mundiais</a:t>
            </a:r>
          </a:p>
          <a:p>
            <a:endParaRPr lang="pt-BR" sz="1600" b="1" cap="small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1400" cap="small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Instituições de classe mundial</a:t>
            </a:r>
          </a:p>
          <a:p>
            <a:pPr marL="285750" indent="-285750">
              <a:buFontTx/>
              <a:buChar char="-"/>
            </a:pPr>
            <a:r>
              <a:rPr lang="pt-BR" sz="1400" cap="small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Aumento do número de acordos internacionais e atividades de cooperação em CT&amp;I</a:t>
            </a:r>
          </a:p>
          <a:p>
            <a:pPr marL="285750" indent="-285750">
              <a:buFontTx/>
              <a:buChar char="-"/>
            </a:pPr>
            <a:r>
              <a:rPr lang="pt-BR" sz="1400" cap="small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Escolas com infraestrutura adequada</a:t>
            </a:r>
          </a:p>
          <a:p>
            <a:pPr marL="285750" indent="-285750">
              <a:buFontTx/>
              <a:buChar char="-"/>
            </a:pPr>
            <a:r>
              <a:rPr lang="pt-BR" sz="1400" cap="small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Educação científica de massa e popularização da ciência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3450530" y="2630486"/>
            <a:ext cx="3257551" cy="30469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600" b="1" cap="small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Esforço do Governo e do Estado para que o Brasil seja um ator científico e tecnológico de ponta em todas as áreas</a:t>
            </a:r>
          </a:p>
          <a:p>
            <a:endParaRPr lang="pt-BR" sz="1600" b="1" cap="small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1400" cap="small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Reforço da capacidade de pesquisa e de inovação do País</a:t>
            </a:r>
          </a:p>
          <a:p>
            <a:pPr marL="285750" indent="-285750">
              <a:buFontTx/>
              <a:buChar char="-"/>
            </a:pPr>
            <a:r>
              <a:rPr lang="pt-BR" sz="1400" cap="small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Manutenção das conquistas existentes em áreas de excelência em pesquisa</a:t>
            </a:r>
          </a:p>
          <a:p>
            <a:pPr marL="285750" indent="-285750">
              <a:buFontTx/>
              <a:buChar char="-"/>
            </a:pPr>
            <a:r>
              <a:rPr lang="pt-BR" sz="1400" cap="small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Avançar como líder e formulador da agenda científica mundial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7151513" y="2630486"/>
            <a:ext cx="3310295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600" b="1" cap="small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Interação estreita entre Governo, Academia e Empresas</a:t>
            </a:r>
          </a:p>
          <a:p>
            <a:endParaRPr lang="pt-BR" sz="1600" b="1" cap="small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1400" cap="small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Políticas de governo devem ser voltadas para promover a integração e a interação, ampla e consistente, entre os agentes que compõem o sistema nacional de CT&amp;I</a:t>
            </a:r>
          </a:p>
          <a:p>
            <a:pPr marL="285750" indent="-285750">
              <a:buFontTx/>
              <a:buChar char="-"/>
            </a:pPr>
            <a:r>
              <a:rPr lang="pt-BR" sz="1400" cap="small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aprimoramento e expansão dos mecanismos de apoio à inovação empresarial no Brasil deve ser direcionada para a transformação do perfil produtivo do País</a:t>
            </a:r>
          </a:p>
        </p:txBody>
      </p:sp>
    </p:spTree>
    <p:extLst>
      <p:ext uri="{BB962C8B-B14F-4D97-AF65-F5344CB8AC3E}">
        <p14:creationId xmlns:p14="http://schemas.microsoft.com/office/powerpoint/2010/main" val="6569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"/>
          <a:stretch/>
        </p:blipFill>
        <p:spPr bwMode="auto">
          <a:xfrm rot="10800000">
            <a:off x="-1" y="20636"/>
            <a:ext cx="12192001" cy="226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0" name="Retângulo 179"/>
          <p:cNvSpPr/>
          <p:nvPr/>
        </p:nvSpPr>
        <p:spPr>
          <a:xfrm>
            <a:off x="19049" y="9525"/>
            <a:ext cx="104489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i="1" dirty="0">
                <a:solidFill>
                  <a:srgbClr val="44546A">
                    <a:lumMod val="75000"/>
                  </a:srgb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Desafio II:</a:t>
            </a:r>
            <a:endParaRPr lang="pt-BR" sz="4800" b="1" i="1" dirty="0">
              <a:solidFill>
                <a:srgbClr val="44546A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973565" y="6607"/>
            <a:ext cx="53335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>
                <a:solidFill>
                  <a:srgbClr val="44546A">
                    <a:lumMod val="75000"/>
                  </a:srgb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Apoio à Inovação Empresarial nas</a:t>
            </a:r>
          </a:p>
          <a:p>
            <a:r>
              <a:rPr lang="pt-BR" sz="2400" b="1" i="1" dirty="0">
                <a:solidFill>
                  <a:srgbClr val="44546A">
                    <a:lumMod val="75000"/>
                  </a:srgbClr>
                </a:solidFill>
                <a:latin typeface="Century Gothic" panose="020B0502020202020204" pitchFamily="34" charset="0"/>
              </a:rPr>
              <a:t>Cadeias Produtivas Nacionais</a:t>
            </a:r>
            <a:endParaRPr lang="pt-BR" sz="2400" dirty="0">
              <a:solidFill>
                <a:prstClr val="black"/>
              </a:solidFill>
            </a:endParaRPr>
          </a:p>
        </p:txBody>
      </p:sp>
      <p:pic>
        <p:nvPicPr>
          <p:cNvPr id="12" name="Picture 6" descr="http://inpulsa.me/wp-content/uploads/2014/10/BeFunky_Post_pergunteaoconsultor.jpg-612x3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356411"/>
            <a:ext cx="2743200" cy="1501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476249" y="1358080"/>
            <a:ext cx="3311316" cy="1328023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cap="small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Inovação em cadeias produtivas nacionais </a:t>
            </a:r>
          </a:p>
          <a:p>
            <a:pPr algn="ctr"/>
            <a:r>
              <a:rPr lang="pt-BR" sz="2400" b="1" cap="small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requer: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76249" y="2973918"/>
            <a:ext cx="3099706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cap="small" dirty="0">
                <a:solidFill>
                  <a:prstClr val="black"/>
                </a:solidFill>
                <a:latin typeface="Century Gothic" panose="020B0502020202020204" pitchFamily="34" charset="0"/>
              </a:rPr>
              <a:t>Atração de empresas estrangeiras de base tecnológica</a:t>
            </a:r>
          </a:p>
          <a:p>
            <a:pPr marL="285750" indent="-285750">
              <a:buFontTx/>
              <a:buChar char="-"/>
            </a:pPr>
            <a:r>
              <a:rPr lang="pt-BR" cap="small" dirty="0">
                <a:solidFill>
                  <a:prstClr val="black"/>
                </a:solidFill>
                <a:latin typeface="Century Gothic" panose="020B0502020202020204" pitchFamily="34" charset="0"/>
              </a:rPr>
              <a:t>Estímulos à criação de startups</a:t>
            </a:r>
          </a:p>
          <a:p>
            <a:pPr marL="285750" indent="-285750">
              <a:buFontTx/>
              <a:buChar char="-"/>
            </a:pPr>
            <a:r>
              <a:rPr lang="pt-BR" cap="small" dirty="0">
                <a:solidFill>
                  <a:prstClr val="black"/>
                </a:solidFill>
                <a:latin typeface="Century Gothic" panose="020B0502020202020204" pitchFamily="34" charset="0"/>
              </a:rPr>
              <a:t>Uso do poder de compra do Estado</a:t>
            </a:r>
          </a:p>
          <a:p>
            <a:pPr marL="285750" indent="-285750">
              <a:buFontTx/>
              <a:buChar char="-"/>
            </a:pPr>
            <a:r>
              <a:rPr lang="pt-BR" cap="small" dirty="0">
                <a:solidFill>
                  <a:prstClr val="black"/>
                </a:solidFill>
                <a:latin typeface="Century Gothic" panose="020B0502020202020204" pitchFamily="34" charset="0"/>
              </a:rPr>
              <a:t>Cooperação para internacionalização de empresas brasileira</a:t>
            </a:r>
          </a:p>
          <a:p>
            <a:pPr marL="285750" indent="-285750">
              <a:buFontTx/>
              <a:buChar char="-"/>
            </a:pPr>
            <a:r>
              <a:rPr lang="pt-BR" cap="small" dirty="0">
                <a:solidFill>
                  <a:prstClr val="black"/>
                </a:solidFill>
                <a:latin typeface="Century Gothic" panose="020B0502020202020204" pitchFamily="34" charset="0"/>
              </a:rPr>
              <a:t>Atração de Centros de P&amp;D estrangeiros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193729" y="1358080"/>
            <a:ext cx="3311316" cy="1736646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cap="small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Políticas de inovação devem estar comprometidas com: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026178" y="2993542"/>
            <a:ext cx="3311316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cap="small" dirty="0">
                <a:solidFill>
                  <a:prstClr val="black"/>
                </a:solidFill>
                <a:latin typeface="Century Gothic" panose="020B0502020202020204" pitchFamily="34" charset="0"/>
              </a:rPr>
              <a:t>Segurança energética, hídrica, alimentar, nutricional e cibernética</a:t>
            </a:r>
          </a:p>
          <a:p>
            <a:pPr marL="285750" indent="-285750">
              <a:buFontTx/>
              <a:buChar char="-"/>
            </a:pPr>
            <a:r>
              <a:rPr lang="pt-BR" cap="small" dirty="0">
                <a:solidFill>
                  <a:prstClr val="black"/>
                </a:solidFill>
                <a:latin typeface="Century Gothic" panose="020B0502020202020204" pitchFamily="34" charset="0"/>
              </a:rPr>
              <a:t>Controle e prevenção de doenças transmissíveis, além das negligenciadas</a:t>
            </a:r>
          </a:p>
          <a:p>
            <a:pPr marL="285750" indent="-285750">
              <a:buFontTx/>
              <a:buChar char="-"/>
            </a:pPr>
            <a:r>
              <a:rPr lang="pt-BR" cap="small" dirty="0">
                <a:solidFill>
                  <a:prstClr val="black"/>
                </a:solidFill>
                <a:latin typeface="Century Gothic" panose="020B0502020202020204" pitchFamily="34" charset="0"/>
              </a:rPr>
              <a:t>Uso de tecnologias para governo eletrônico, inclusão social e sistemas educacionais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7911209" y="1358080"/>
            <a:ext cx="3311316" cy="1736646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cap="small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Iniciativas governamentais devem estimular o </a:t>
            </a:r>
          </a:p>
          <a:p>
            <a:pPr algn="ctr"/>
            <a:r>
              <a:rPr lang="pt-BR" sz="2400" b="1" cap="small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setor privado a: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7911209" y="3036376"/>
            <a:ext cx="3311316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cap="small" dirty="0">
                <a:solidFill>
                  <a:prstClr val="black"/>
                </a:solidFill>
                <a:latin typeface="Century Gothic" panose="020B0502020202020204" pitchFamily="34" charset="0"/>
              </a:rPr>
              <a:t>Aumentar a taxa de reinvestimento em atividades de P&amp;D</a:t>
            </a:r>
          </a:p>
          <a:p>
            <a:pPr marL="285750" indent="-285750">
              <a:buFontTx/>
              <a:buChar char="-"/>
            </a:pPr>
            <a:r>
              <a:rPr lang="pt-BR" cap="small" dirty="0">
                <a:solidFill>
                  <a:prstClr val="black"/>
                </a:solidFill>
                <a:latin typeface="Century Gothic" panose="020B0502020202020204" pitchFamily="34" charset="0"/>
              </a:rPr>
              <a:t>Buscar aproximação com universidades e centros de pesquisa de excelência</a:t>
            </a:r>
          </a:p>
          <a:p>
            <a:pPr marL="285750" indent="-285750">
              <a:buFontTx/>
              <a:buChar char="-"/>
            </a:pPr>
            <a:r>
              <a:rPr lang="pt-BR" cap="small" dirty="0">
                <a:solidFill>
                  <a:prstClr val="black"/>
                </a:solidFill>
                <a:latin typeface="Century Gothic" panose="020B0502020202020204" pitchFamily="34" charset="0"/>
              </a:rPr>
              <a:t>Investir na formação, capacitação e treinamento de cientistas e tecnologistas</a:t>
            </a:r>
          </a:p>
        </p:txBody>
      </p:sp>
    </p:spTree>
    <p:extLst>
      <p:ext uri="{BB962C8B-B14F-4D97-AF65-F5344CB8AC3E}">
        <p14:creationId xmlns:p14="http://schemas.microsoft.com/office/powerpoint/2010/main" val="44434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"/>
          <a:stretch/>
        </p:blipFill>
        <p:spPr bwMode="auto">
          <a:xfrm rot="10800000">
            <a:off x="-1" y="20636"/>
            <a:ext cx="12192001" cy="226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0" name="Retângulo 179"/>
          <p:cNvSpPr/>
          <p:nvPr/>
        </p:nvSpPr>
        <p:spPr>
          <a:xfrm>
            <a:off x="19049" y="9525"/>
            <a:ext cx="104489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i="1" dirty="0">
                <a:solidFill>
                  <a:srgbClr val="44546A">
                    <a:lumMod val="75000"/>
                  </a:srgb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Desafio III:</a:t>
            </a:r>
            <a:endParaRPr lang="pt-BR" sz="4800" b="1" i="1" dirty="0">
              <a:solidFill>
                <a:srgbClr val="44546A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173590" y="6607"/>
            <a:ext cx="4851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>
                <a:solidFill>
                  <a:srgbClr val="44546A">
                    <a:lumMod val="75000"/>
                  </a:srgb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Desenvolvimento e Domínio de</a:t>
            </a:r>
          </a:p>
          <a:p>
            <a:r>
              <a:rPr lang="pt-BR" sz="2400" b="1" i="1" dirty="0">
                <a:solidFill>
                  <a:srgbClr val="44546A">
                    <a:lumMod val="75000"/>
                  </a:srgbClr>
                </a:solidFill>
                <a:latin typeface="Century Gothic" panose="020B0502020202020204" pitchFamily="34" charset="0"/>
              </a:rPr>
              <a:t>Tecnologias Críticas</a:t>
            </a:r>
            <a:endParaRPr lang="pt-BR" sz="2400" dirty="0">
              <a:solidFill>
                <a:prstClr val="black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409575" y="1800026"/>
            <a:ext cx="9989762" cy="4780973"/>
            <a:chOff x="409575" y="1800026"/>
            <a:chExt cx="9989762" cy="4780973"/>
          </a:xfrm>
        </p:grpSpPr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</a:blip>
            <a:stretch>
              <a:fillRect/>
            </a:stretch>
          </p:blipFill>
          <p:spPr>
            <a:xfrm>
              <a:off x="4200525" y="1951030"/>
              <a:ext cx="2838450" cy="46299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" name="CaixaDeTexto 1"/>
            <p:cNvSpPr txBox="1"/>
            <p:nvPr/>
          </p:nvSpPr>
          <p:spPr>
            <a:xfrm>
              <a:off x="6245533" y="1800026"/>
              <a:ext cx="1543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A5A5A5">
                      <a:lumMod val="50000"/>
                    </a:srgbClr>
                  </a:solidFill>
                  <a:latin typeface="Century Gothic" panose="020B0502020202020204" pitchFamily="34" charset="0"/>
                </a:rPr>
                <a:t>Espacial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6768564" y="3910907"/>
              <a:ext cx="1543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A5A5A5">
                      <a:lumMod val="50000"/>
                    </a:srgbClr>
                  </a:solidFill>
                  <a:latin typeface="Century Gothic" panose="020B0502020202020204" pitchFamily="34" charset="0"/>
                </a:rPr>
                <a:t>Nuclear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6860491" y="2604836"/>
              <a:ext cx="3074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Segurança Hídrica</a:t>
              </a: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6605806" y="2169527"/>
              <a:ext cx="3793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Segurança Cibernética</a:t>
              </a: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800100" y="3617818"/>
              <a:ext cx="3497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Segurança Energética</a:t>
              </a: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409575" y="3047582"/>
              <a:ext cx="3818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Segurança Alimentar</a:t>
              </a: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1897255" y="2493580"/>
              <a:ext cx="2512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b="1" dirty="0">
                  <a:solidFill>
                    <a:srgbClr val="A5A5A5">
                      <a:lumMod val="50000"/>
                    </a:srgbClr>
                  </a:solidFill>
                  <a:latin typeface="Century Gothic" panose="020B0502020202020204" pitchFamily="34" charset="0"/>
                </a:rPr>
                <a:t>Saúde</a:t>
              </a: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2378268" y="1894008"/>
              <a:ext cx="2512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b="1" dirty="0" err="1">
                  <a:solidFill>
                    <a:srgbClr val="A5A5A5">
                      <a:lumMod val="50000"/>
                    </a:srgbClr>
                  </a:solidFill>
                  <a:latin typeface="Century Gothic" panose="020B0502020202020204" pitchFamily="34" charset="0"/>
                </a:rPr>
                <a:t>Bioeconomia</a:t>
              </a:r>
              <a:endParaRPr lang="pt-BR" b="1" dirty="0">
                <a:solidFill>
                  <a:srgbClr val="A5A5A5">
                    <a:lumMod val="50000"/>
                  </a:srgb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CaixaDeTexto 18"/>
          <p:cNvSpPr txBox="1"/>
          <p:nvPr/>
        </p:nvSpPr>
        <p:spPr>
          <a:xfrm>
            <a:off x="3390612" y="4954913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rgbClr val="A5A5A5">
                    <a:lumMod val="50000"/>
                  </a:srgbClr>
                </a:solidFill>
                <a:latin typeface="Century Gothic" panose="020B0502020202020204" pitchFamily="34" charset="0"/>
              </a:rPr>
              <a:t>Mudança do Clima</a:t>
            </a:r>
            <a:endParaRPr lang="pt-BR" b="1" dirty="0">
              <a:solidFill>
                <a:srgbClr val="A5A5A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3135998" y="4311615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rgbClr val="A5A5A5">
                    <a:lumMod val="50000"/>
                  </a:srgbClr>
                </a:solidFill>
                <a:latin typeface="Century Gothic" panose="020B0502020202020204" pitchFamily="34" charset="0"/>
              </a:rPr>
              <a:t>Tecnologias Sociais</a:t>
            </a:r>
            <a:endParaRPr lang="pt-BR" b="1" dirty="0">
              <a:solidFill>
                <a:srgbClr val="A5A5A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3390612" y="1568803"/>
            <a:ext cx="251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rgbClr val="A5A5A5">
                    <a:lumMod val="50000"/>
                  </a:srgbClr>
                </a:solidFill>
                <a:latin typeface="Century Gothic" panose="020B0502020202020204" pitchFamily="34" charset="0"/>
              </a:rPr>
              <a:t>Biocombustíveis</a:t>
            </a:r>
            <a:endParaRPr lang="pt-BR" b="1" dirty="0">
              <a:solidFill>
                <a:srgbClr val="A5A5A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6519588" y="4346216"/>
            <a:ext cx="1874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A5A5A5">
                    <a:lumMod val="50000"/>
                  </a:srgbClr>
                </a:solidFill>
                <a:latin typeface="Century Gothic" panose="020B0502020202020204" pitchFamily="34" charset="0"/>
              </a:rPr>
              <a:t>Manufatura Avançada</a:t>
            </a:r>
            <a:endParaRPr lang="pt-BR" b="1" dirty="0">
              <a:solidFill>
                <a:srgbClr val="A5A5A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7017058" y="3182565"/>
            <a:ext cx="2160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A5A5A5">
                    <a:lumMod val="50000"/>
                  </a:srgbClr>
                </a:solidFill>
                <a:latin typeface="Century Gothic" panose="020B0502020202020204" pitchFamily="34" charset="0"/>
              </a:rPr>
              <a:t>Economia e Sociedade Digital</a:t>
            </a:r>
            <a:endParaRPr lang="pt-BR" b="1" dirty="0">
              <a:solidFill>
                <a:srgbClr val="A5A5A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305152" y="5140535"/>
            <a:ext cx="202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A5A5A5">
                    <a:lumMod val="50000"/>
                  </a:srgbClr>
                </a:solidFill>
                <a:latin typeface="Century Gothic" panose="020B0502020202020204" pitchFamily="34" charset="0"/>
              </a:rPr>
              <a:t>Nanotecnologia</a:t>
            </a:r>
            <a:endParaRPr lang="pt-BR" b="1" dirty="0">
              <a:solidFill>
                <a:srgbClr val="A5A5A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1971927" y="2193670"/>
            <a:ext cx="251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rgbClr val="A5A5A5">
                    <a:lumMod val="50000"/>
                  </a:srgbClr>
                </a:solidFill>
                <a:latin typeface="Century Gothic" panose="020B0502020202020204" pitchFamily="34" charset="0"/>
              </a:rPr>
              <a:t>Química Verde</a:t>
            </a:r>
            <a:endParaRPr lang="pt-BR" b="1" dirty="0">
              <a:solidFill>
                <a:srgbClr val="A5A5A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79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0"/>
          <a:stretch/>
        </p:blipFill>
        <p:spPr bwMode="auto">
          <a:xfrm rot="10800000">
            <a:off x="-1" y="20636"/>
            <a:ext cx="12192001" cy="226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0" name="Retângulo 179"/>
          <p:cNvSpPr/>
          <p:nvPr/>
        </p:nvSpPr>
        <p:spPr>
          <a:xfrm>
            <a:off x="114299" y="76200"/>
            <a:ext cx="9220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Diretrizes da Política Nacional de CT&amp;I</a:t>
            </a:r>
            <a:endParaRPr lang="pt-BR" sz="360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2748056" y="2174033"/>
            <a:ext cx="8356738" cy="4170784"/>
            <a:chOff x="6298162" y="3328541"/>
            <a:chExt cx="5384278" cy="2687252"/>
          </a:xfrm>
        </p:grpSpPr>
        <p:sp>
          <p:nvSpPr>
            <p:cNvPr id="7" name="Retângulo de cantos arredondados 6"/>
            <p:cNvSpPr/>
            <p:nvPr/>
          </p:nvSpPr>
          <p:spPr>
            <a:xfrm>
              <a:off x="6298162" y="3328541"/>
              <a:ext cx="5384278" cy="65563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b="1" cap="small" dirty="0" smtClean="0">
                  <a:latin typeface="Century Gothic" panose="020B0502020202020204" pitchFamily="34" charset="0"/>
                </a:rPr>
                <a:t>CT&amp;I para o Desenvolvimento Nacional</a:t>
              </a:r>
              <a:endParaRPr lang="pt-BR" sz="3200" b="1" cap="small" dirty="0">
                <a:latin typeface="Century Gothic" panose="020B0502020202020204" pitchFamily="34" charset="0"/>
              </a:endParaRPr>
            </a:p>
          </p:txBody>
        </p:sp>
        <p:grpSp>
          <p:nvGrpSpPr>
            <p:cNvPr id="8" name="Grupo 7"/>
            <p:cNvGrpSpPr/>
            <p:nvPr/>
          </p:nvGrpSpPr>
          <p:grpSpPr>
            <a:xfrm>
              <a:off x="6298163" y="3827256"/>
              <a:ext cx="1274400" cy="1062178"/>
              <a:chOff x="6298163" y="3827256"/>
              <a:chExt cx="1274400" cy="1062178"/>
            </a:xfrm>
          </p:grpSpPr>
          <p:sp>
            <p:nvSpPr>
              <p:cNvPr id="21" name="Triângulo isósceles 20"/>
              <p:cNvSpPr/>
              <p:nvPr/>
            </p:nvSpPr>
            <p:spPr>
              <a:xfrm>
                <a:off x="6720759" y="3827256"/>
                <a:ext cx="429208" cy="204787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3200"/>
              </a:p>
            </p:txBody>
          </p:sp>
          <p:sp>
            <p:nvSpPr>
              <p:cNvPr id="22" name="Retângulo de cantos arredondados 21"/>
              <p:cNvSpPr/>
              <p:nvPr/>
            </p:nvSpPr>
            <p:spPr>
              <a:xfrm>
                <a:off x="6298163" y="4011034"/>
                <a:ext cx="1274400" cy="878400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cap="small" dirty="0" smtClean="0">
                    <a:latin typeface="Century Gothic" panose="020B0502020202020204" pitchFamily="34" charset="0"/>
                  </a:rPr>
                  <a:t>Formação de</a:t>
                </a:r>
              </a:p>
              <a:p>
                <a:pPr algn="ctr"/>
                <a:r>
                  <a:rPr lang="pt-BR" sz="1600" b="1" cap="small" dirty="0" smtClean="0">
                    <a:latin typeface="Century Gothic" panose="020B0502020202020204" pitchFamily="34" charset="0"/>
                  </a:rPr>
                  <a:t>Recursos</a:t>
                </a:r>
              </a:p>
              <a:p>
                <a:pPr algn="ctr"/>
                <a:r>
                  <a:rPr lang="pt-BR" sz="1600" b="1" cap="small" dirty="0" smtClean="0">
                    <a:latin typeface="Century Gothic" panose="020B0502020202020204" pitchFamily="34" charset="0"/>
                  </a:rPr>
                  <a:t>Humanos</a:t>
                </a:r>
                <a:endParaRPr lang="pt-BR" sz="1600" b="1" cap="small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9" name="Grupo 8"/>
            <p:cNvGrpSpPr/>
            <p:nvPr/>
          </p:nvGrpSpPr>
          <p:grpSpPr>
            <a:xfrm>
              <a:off x="7658057" y="3827256"/>
              <a:ext cx="1274400" cy="1062178"/>
              <a:chOff x="7669693" y="3827256"/>
              <a:chExt cx="1274400" cy="1062178"/>
            </a:xfrm>
          </p:grpSpPr>
          <p:sp>
            <p:nvSpPr>
              <p:cNvPr id="19" name="Triângulo isósceles 18"/>
              <p:cNvSpPr/>
              <p:nvPr/>
            </p:nvSpPr>
            <p:spPr>
              <a:xfrm>
                <a:off x="8092289" y="3827256"/>
                <a:ext cx="429208" cy="204787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3200"/>
              </a:p>
            </p:txBody>
          </p:sp>
          <p:sp>
            <p:nvSpPr>
              <p:cNvPr id="20" name="Retângulo de cantos arredondados 19"/>
              <p:cNvSpPr/>
              <p:nvPr/>
            </p:nvSpPr>
            <p:spPr>
              <a:xfrm>
                <a:off x="7669693" y="4011034"/>
                <a:ext cx="1274400" cy="878400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cap="small" dirty="0" smtClean="0">
                    <a:latin typeface="Century Gothic" panose="020B0502020202020204" pitchFamily="34" charset="0"/>
                  </a:rPr>
                  <a:t>Fortalecimento da </a:t>
                </a:r>
                <a:r>
                  <a:rPr lang="pt-BR" sz="1600" b="1" cap="small" dirty="0" smtClean="0">
                    <a:latin typeface="Century Gothic" panose="020B0502020202020204" pitchFamily="34" charset="0"/>
                  </a:rPr>
                  <a:t>Pesquisa</a:t>
                </a:r>
                <a:r>
                  <a:rPr lang="pt-BR" sz="1600" cap="small" dirty="0" smtClean="0">
                    <a:latin typeface="Century Gothic" panose="020B0502020202020204" pitchFamily="34" charset="0"/>
                  </a:rPr>
                  <a:t> e da </a:t>
                </a:r>
                <a:r>
                  <a:rPr lang="pt-BR" sz="1600" b="1" cap="small" dirty="0" smtClean="0">
                    <a:latin typeface="Century Gothic" panose="020B0502020202020204" pitchFamily="34" charset="0"/>
                  </a:rPr>
                  <a:t>Infraestrutura</a:t>
                </a:r>
                <a:r>
                  <a:rPr lang="pt-BR" sz="1600" cap="small" dirty="0" smtClean="0">
                    <a:latin typeface="Century Gothic" panose="020B0502020202020204" pitchFamily="34" charset="0"/>
                  </a:rPr>
                  <a:t> Científica e Tecnológica</a:t>
                </a:r>
                <a:endParaRPr lang="pt-BR" sz="1600" b="1" cap="small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0" name="Grupo 9"/>
            <p:cNvGrpSpPr/>
            <p:nvPr/>
          </p:nvGrpSpPr>
          <p:grpSpPr>
            <a:xfrm>
              <a:off x="9017951" y="3827256"/>
              <a:ext cx="1274400" cy="1062178"/>
              <a:chOff x="8968118" y="3827256"/>
              <a:chExt cx="1274400" cy="1062178"/>
            </a:xfrm>
          </p:grpSpPr>
          <p:sp>
            <p:nvSpPr>
              <p:cNvPr id="17" name="Triângulo isósceles 16"/>
              <p:cNvSpPr/>
              <p:nvPr/>
            </p:nvSpPr>
            <p:spPr>
              <a:xfrm>
                <a:off x="9390714" y="3827256"/>
                <a:ext cx="429208" cy="204787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3200"/>
              </a:p>
            </p:txBody>
          </p:sp>
          <p:sp>
            <p:nvSpPr>
              <p:cNvPr id="18" name="Retângulo de cantos arredondados 17"/>
              <p:cNvSpPr/>
              <p:nvPr/>
            </p:nvSpPr>
            <p:spPr>
              <a:xfrm>
                <a:off x="8968118" y="4011034"/>
                <a:ext cx="1274400" cy="878400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cap="small" dirty="0" smtClean="0">
                    <a:latin typeface="Century Gothic" panose="020B0502020202020204" pitchFamily="34" charset="0"/>
                  </a:rPr>
                  <a:t>Promoção da </a:t>
                </a:r>
                <a:r>
                  <a:rPr lang="pt-BR" sz="1600" b="1" cap="small" dirty="0" smtClean="0">
                    <a:latin typeface="Century Gothic" panose="020B0502020202020204" pitchFamily="34" charset="0"/>
                  </a:rPr>
                  <a:t>Inovação Empresarial</a:t>
                </a:r>
                <a:endParaRPr lang="pt-BR" sz="1600" b="1" cap="small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1" name="Grupo 10"/>
            <p:cNvGrpSpPr/>
            <p:nvPr/>
          </p:nvGrpSpPr>
          <p:grpSpPr>
            <a:xfrm>
              <a:off x="10377846" y="3827256"/>
              <a:ext cx="1274400" cy="1062178"/>
              <a:chOff x="10377846" y="3827256"/>
              <a:chExt cx="1274400" cy="1062178"/>
            </a:xfrm>
          </p:grpSpPr>
          <p:sp>
            <p:nvSpPr>
              <p:cNvPr id="15" name="Triângulo isósceles 14"/>
              <p:cNvSpPr/>
              <p:nvPr/>
            </p:nvSpPr>
            <p:spPr>
              <a:xfrm>
                <a:off x="10800442" y="3827256"/>
                <a:ext cx="429208" cy="204787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3200"/>
              </a:p>
            </p:txBody>
          </p:sp>
          <p:sp>
            <p:nvSpPr>
              <p:cNvPr id="16" name="Retângulo de cantos arredondados 15"/>
              <p:cNvSpPr/>
              <p:nvPr/>
            </p:nvSpPr>
            <p:spPr>
              <a:xfrm>
                <a:off x="10377846" y="4011034"/>
                <a:ext cx="1274400" cy="878400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cap="small" dirty="0" smtClean="0">
                    <a:latin typeface="Century Gothic" panose="020B0502020202020204" pitchFamily="34" charset="0"/>
                  </a:rPr>
                  <a:t>Financiamento Público</a:t>
                </a:r>
                <a:r>
                  <a:rPr lang="pt-BR" sz="1600" cap="small" dirty="0" smtClean="0">
                    <a:latin typeface="Century Gothic" panose="020B0502020202020204" pitchFamily="34" charset="0"/>
                  </a:rPr>
                  <a:t> para o desenvolvimento científico e tecnológico</a:t>
                </a:r>
                <a:endParaRPr lang="pt-BR" sz="1600" b="1" cap="small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2" name="Retângulo de cantos arredondados 11"/>
            <p:cNvSpPr/>
            <p:nvPr/>
          </p:nvSpPr>
          <p:spPr>
            <a:xfrm>
              <a:off x="6298162" y="4938516"/>
              <a:ext cx="5384278" cy="32457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cap="small" dirty="0" smtClean="0">
                  <a:latin typeface="Century Gothic" panose="020B0502020202020204" pitchFamily="34" charset="0"/>
                </a:rPr>
                <a:t>Pesquisa Básica</a:t>
              </a:r>
              <a:endParaRPr lang="pt-BR" sz="2800" b="1" cap="small" dirty="0">
                <a:latin typeface="Century Gothic" panose="020B0502020202020204" pitchFamily="34" charset="0"/>
              </a:endParaRPr>
            </a:p>
          </p:txBody>
        </p:sp>
        <p:sp>
          <p:nvSpPr>
            <p:cNvPr id="13" name="Retângulo de cantos arredondados 12"/>
            <p:cNvSpPr/>
            <p:nvPr/>
          </p:nvSpPr>
          <p:spPr>
            <a:xfrm>
              <a:off x="6298162" y="5314867"/>
              <a:ext cx="5384278" cy="32457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cap="small" dirty="0" smtClean="0">
                  <a:latin typeface="Century Gothic" panose="020B0502020202020204" pitchFamily="34" charset="0"/>
                </a:rPr>
                <a:t>Dimensão Social</a:t>
              </a:r>
              <a:endParaRPr lang="pt-BR" sz="2800" b="1" cap="small" dirty="0">
                <a:latin typeface="Century Gothic" panose="020B0502020202020204" pitchFamily="34" charset="0"/>
              </a:endParaRPr>
            </a:p>
          </p:txBody>
        </p:sp>
        <p:sp>
          <p:nvSpPr>
            <p:cNvPr id="14" name="Retângulo de cantos arredondados 13"/>
            <p:cNvSpPr/>
            <p:nvPr/>
          </p:nvSpPr>
          <p:spPr>
            <a:xfrm>
              <a:off x="6298162" y="5691218"/>
              <a:ext cx="5384278" cy="32457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cap="small" dirty="0" smtClean="0">
                  <a:latin typeface="Century Gothic" panose="020B0502020202020204" pitchFamily="34" charset="0"/>
                </a:rPr>
                <a:t>Sistema Nacional de CT&amp;I</a:t>
              </a:r>
              <a:endParaRPr lang="pt-BR" sz="2800" b="1" cap="small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636814" y="2482453"/>
            <a:ext cx="1903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Objetivo</a:t>
            </a:r>
            <a:endParaRPr lang="pt-BR" sz="2800" dirty="0"/>
          </a:p>
        </p:txBody>
      </p:sp>
      <p:sp>
        <p:nvSpPr>
          <p:cNvPr id="24" name="Retângulo 23"/>
          <p:cNvSpPr/>
          <p:nvPr/>
        </p:nvSpPr>
        <p:spPr>
          <a:xfrm>
            <a:off x="419878" y="3437917"/>
            <a:ext cx="21203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Pilares da Política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114299" y="5031762"/>
            <a:ext cx="24259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Abordagem Transversal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29428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14905</TotalTime>
  <Words>1778</Words>
  <Application>Microsoft Office PowerPoint</Application>
  <PresentationFormat>Widescreen</PresentationFormat>
  <Paragraphs>314</Paragraphs>
  <Slides>28</Slides>
  <Notes>11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Times New Roman</vt:lpstr>
      <vt:lpstr>Wingdings</vt:lpstr>
      <vt:lpstr>1_Tema do Office</vt:lpstr>
      <vt:lpstr>2_Tema do Office</vt:lpstr>
      <vt:lpstr>Planilha</vt:lpstr>
      <vt:lpstr>Agenda e Prioridades do Ministério da Ciência, Tecnologia e Inovação  para o ano de 2016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Ciência, Tecnologia e Inovação para o Desenvolvimento Nacional</dc:title>
  <dc:creator>Fábio Donato Soares Larotonda</dc:creator>
  <cp:lastModifiedBy>Caroline Marques Ferreira</cp:lastModifiedBy>
  <cp:revision>263</cp:revision>
  <cp:lastPrinted>2016-01-21T17:59:13Z</cp:lastPrinted>
  <dcterms:created xsi:type="dcterms:W3CDTF">2015-08-05T22:48:23Z</dcterms:created>
  <dcterms:modified xsi:type="dcterms:W3CDTF">2016-03-28T22:22:29Z</dcterms:modified>
</cp:coreProperties>
</file>