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308" r:id="rId5"/>
    <p:sldId id="309" r:id="rId6"/>
    <p:sldId id="311" r:id="rId7"/>
    <p:sldId id="312" r:id="rId8"/>
    <p:sldId id="314" r:id="rId9"/>
    <p:sldId id="313" r:id="rId10"/>
    <p:sldId id="269" r:id="rId11"/>
    <p:sldId id="276" r:id="rId12"/>
    <p:sldId id="275" r:id="rId13"/>
    <p:sldId id="306" r:id="rId14"/>
    <p:sldId id="289" r:id="rId15"/>
    <p:sldId id="288" r:id="rId16"/>
    <p:sldId id="315" r:id="rId17"/>
    <p:sldId id="316" r:id="rId18"/>
  </p:sldIdLst>
  <p:sldSz cx="9906000" cy="6858000" type="A4"/>
  <p:notesSz cx="9144000" cy="6858000"/>
  <p:defaultTextStyle>
    <a:defPPr>
      <a:defRPr lang="pt-BR"/>
    </a:defPPr>
    <a:lvl1pPr marL="0" algn="l" defTabSz="1140571" rtl="0" eaLnBrk="1" latinLnBrk="0" hangingPunct="1">
      <a:defRPr sz="2218" kern="1200">
        <a:solidFill>
          <a:schemeClr val="tx1"/>
        </a:solidFill>
        <a:latin typeface="+mn-lt"/>
        <a:ea typeface="+mn-ea"/>
        <a:cs typeface="+mn-cs"/>
      </a:defRPr>
    </a:lvl1pPr>
    <a:lvl2pPr marL="570286" algn="l" defTabSz="1140571" rtl="0" eaLnBrk="1" latinLnBrk="0" hangingPunct="1">
      <a:defRPr sz="2218" kern="1200">
        <a:solidFill>
          <a:schemeClr val="tx1"/>
        </a:solidFill>
        <a:latin typeface="+mn-lt"/>
        <a:ea typeface="+mn-ea"/>
        <a:cs typeface="+mn-cs"/>
      </a:defRPr>
    </a:lvl2pPr>
    <a:lvl3pPr marL="1140571" algn="l" defTabSz="1140571" rtl="0" eaLnBrk="1" latinLnBrk="0" hangingPunct="1">
      <a:defRPr sz="2218" kern="1200">
        <a:solidFill>
          <a:schemeClr val="tx1"/>
        </a:solidFill>
        <a:latin typeface="+mn-lt"/>
        <a:ea typeface="+mn-ea"/>
        <a:cs typeface="+mn-cs"/>
      </a:defRPr>
    </a:lvl3pPr>
    <a:lvl4pPr marL="1710857" algn="l" defTabSz="1140571" rtl="0" eaLnBrk="1" latinLnBrk="0" hangingPunct="1">
      <a:defRPr sz="2218" kern="1200">
        <a:solidFill>
          <a:schemeClr val="tx1"/>
        </a:solidFill>
        <a:latin typeface="+mn-lt"/>
        <a:ea typeface="+mn-ea"/>
        <a:cs typeface="+mn-cs"/>
      </a:defRPr>
    </a:lvl4pPr>
    <a:lvl5pPr marL="2281142" algn="l" defTabSz="1140571" rtl="0" eaLnBrk="1" latinLnBrk="0" hangingPunct="1">
      <a:defRPr sz="2218" kern="1200">
        <a:solidFill>
          <a:schemeClr val="tx1"/>
        </a:solidFill>
        <a:latin typeface="+mn-lt"/>
        <a:ea typeface="+mn-ea"/>
        <a:cs typeface="+mn-cs"/>
      </a:defRPr>
    </a:lvl5pPr>
    <a:lvl6pPr marL="2851428" algn="l" defTabSz="1140571" rtl="0" eaLnBrk="1" latinLnBrk="0" hangingPunct="1">
      <a:defRPr sz="2218" kern="1200">
        <a:solidFill>
          <a:schemeClr val="tx1"/>
        </a:solidFill>
        <a:latin typeface="+mn-lt"/>
        <a:ea typeface="+mn-ea"/>
        <a:cs typeface="+mn-cs"/>
      </a:defRPr>
    </a:lvl6pPr>
    <a:lvl7pPr marL="3421713" algn="l" defTabSz="1140571" rtl="0" eaLnBrk="1" latinLnBrk="0" hangingPunct="1">
      <a:defRPr sz="2218" kern="1200">
        <a:solidFill>
          <a:schemeClr val="tx1"/>
        </a:solidFill>
        <a:latin typeface="+mn-lt"/>
        <a:ea typeface="+mn-ea"/>
        <a:cs typeface="+mn-cs"/>
      </a:defRPr>
    </a:lvl7pPr>
    <a:lvl8pPr marL="3991999" algn="l" defTabSz="1140571" rtl="0" eaLnBrk="1" latinLnBrk="0" hangingPunct="1">
      <a:defRPr sz="2218" kern="1200">
        <a:solidFill>
          <a:schemeClr val="tx1"/>
        </a:solidFill>
        <a:latin typeface="+mn-lt"/>
        <a:ea typeface="+mn-ea"/>
        <a:cs typeface="+mn-cs"/>
      </a:defRPr>
    </a:lvl8pPr>
    <a:lvl9pPr marL="4562285" algn="l" defTabSz="1140571" rtl="0" eaLnBrk="1" latinLnBrk="0" hangingPunct="1">
      <a:defRPr sz="221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 userDrawn="1">
          <p15:clr>
            <a:srgbClr val="A4A3A4"/>
          </p15:clr>
        </p15:guide>
        <p15:guide id="2" pos="31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465" autoAdjust="0"/>
  </p:normalViewPr>
  <p:slideViewPr>
    <p:cSldViewPr>
      <p:cViewPr varScale="1">
        <p:scale>
          <a:sx n="70" d="100"/>
          <a:sy n="70" d="100"/>
        </p:scale>
        <p:origin x="-1224" y="-96"/>
      </p:cViewPr>
      <p:guideLst>
        <p:guide orient="horz" pos="2161"/>
        <p:guide pos="312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Rodrigo\Documents\excel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>
        <c:manualLayout>
          <c:layoutTarget val="inner"/>
          <c:xMode val="edge"/>
          <c:yMode val="edge"/>
          <c:x val="2.8882018012870842E-2"/>
          <c:y val="0"/>
          <c:w val="0.96916091939729221"/>
          <c:h val="0.78278729128675417"/>
        </c:manualLayout>
      </c:layout>
      <c:barChart>
        <c:barDir val="col"/>
        <c:grouping val="clustered"/>
        <c:ser>
          <c:idx val="0"/>
          <c:order val="0"/>
          <c:dPt>
            <c:idx val="0"/>
            <c:spPr>
              <a:solidFill>
                <a:schemeClr val="accent2"/>
              </a:solidFill>
            </c:spPr>
          </c:dPt>
          <c:dPt>
            <c:idx val="2"/>
            <c:spPr>
              <a:solidFill>
                <a:schemeClr val="accent2"/>
              </a:solidFill>
            </c:spPr>
          </c:dPt>
          <c:dPt>
            <c:idx val="4"/>
            <c:spPr>
              <a:solidFill>
                <a:schemeClr val="accent2"/>
              </a:solidFill>
            </c:spPr>
          </c:dPt>
          <c:dPt>
            <c:idx val="6"/>
            <c:spPr>
              <a:solidFill>
                <a:schemeClr val="accent2"/>
              </a:solidFill>
            </c:spPr>
          </c:dPt>
          <c:dPt>
            <c:idx val="8"/>
            <c:spPr>
              <a:solidFill>
                <a:schemeClr val="accent2"/>
              </a:solidFill>
            </c:spPr>
          </c:dPt>
          <c:dPt>
            <c:idx val="10"/>
            <c:spPr>
              <a:solidFill>
                <a:schemeClr val="accent2"/>
              </a:solidFill>
            </c:spPr>
          </c:dPt>
          <c:dPt>
            <c:idx val="12"/>
            <c:spPr>
              <a:solidFill>
                <a:schemeClr val="accent2"/>
              </a:solidFill>
            </c:spPr>
          </c:dPt>
          <c:dPt>
            <c:idx val="14"/>
            <c:spPr>
              <a:solidFill>
                <a:schemeClr val="accent2"/>
              </a:solidFill>
            </c:spPr>
          </c:dPt>
          <c:dPt>
            <c:idx val="16"/>
            <c:spPr>
              <a:solidFill>
                <a:schemeClr val="accent2"/>
              </a:solidFill>
            </c:spPr>
          </c:dPt>
          <c:dPt>
            <c:idx val="18"/>
            <c:spPr>
              <a:solidFill>
                <a:schemeClr val="accent2"/>
              </a:solidFill>
            </c:spPr>
          </c:dPt>
          <c:dPt>
            <c:idx val="20"/>
            <c:spPr>
              <a:solidFill>
                <a:schemeClr val="accent2"/>
              </a:solidFill>
            </c:spPr>
          </c:dPt>
          <c:dPt>
            <c:idx val="22"/>
            <c:spPr>
              <a:solidFill>
                <a:schemeClr val="accent2"/>
              </a:solidFill>
            </c:spPr>
          </c:dPt>
          <c:dPt>
            <c:idx val="24"/>
            <c:spPr>
              <a:solidFill>
                <a:schemeClr val="accent2"/>
              </a:solidFill>
            </c:spPr>
          </c:dPt>
          <c:dPt>
            <c:idx val="26"/>
            <c:spPr>
              <a:solidFill>
                <a:schemeClr val="accent2"/>
              </a:solidFill>
            </c:spPr>
          </c:dPt>
          <c:dLbls>
            <c:dLbl>
              <c:idx val="26"/>
              <c:spPr/>
              <c:txPr>
                <a:bodyPr rot="0" vert="horz"/>
                <a:lstStyle/>
                <a:p>
                  <a:pPr>
                    <a:defRPr/>
                  </a:pPr>
                  <a:endParaRPr lang="pt-BR"/>
                </a:p>
              </c:txPr>
            </c:dLbl>
            <c:txPr>
              <a:bodyPr rot="-5400000"/>
              <a:lstStyle/>
              <a:p>
                <a:pPr>
                  <a:defRPr/>
                </a:pPr>
                <a:endParaRPr lang="pt-BR"/>
              </a:p>
            </c:txPr>
            <c:dLblPos val="outEnd"/>
            <c:showVal val="1"/>
          </c:dLbls>
          <c:cat>
            <c:strRef>
              <c:f>Plan1!$A$2:$A$28</c:f>
              <c:strCache>
                <c:ptCount val="27"/>
                <c:pt idx="0">
                  <c:v>Roraima</c:v>
                </c:pt>
                <c:pt idx="1">
                  <c:v>Acre</c:v>
                </c:pt>
                <c:pt idx="2">
                  <c:v>Amapá</c:v>
                </c:pt>
                <c:pt idx="3">
                  <c:v>Tocantins</c:v>
                </c:pt>
                <c:pt idx="4">
                  <c:v>Rondônia</c:v>
                </c:pt>
                <c:pt idx="5">
                  <c:v>Piauí</c:v>
                </c:pt>
                <c:pt idx="6">
                  <c:v>Sergipe</c:v>
                </c:pt>
                <c:pt idx="7">
                  <c:v>Mato Grosso do Sul</c:v>
                </c:pt>
                <c:pt idx="8">
                  <c:v>Alagoas</c:v>
                </c:pt>
                <c:pt idx="9">
                  <c:v>Mato Grosso</c:v>
                </c:pt>
                <c:pt idx="10">
                  <c:v>Paraíba</c:v>
                </c:pt>
                <c:pt idx="11">
                  <c:v>Maranhão</c:v>
                </c:pt>
                <c:pt idx="12">
                  <c:v>Rio Grande do Norte</c:v>
                </c:pt>
                <c:pt idx="13">
                  <c:v>Amazonas</c:v>
                </c:pt>
                <c:pt idx="14">
                  <c:v>Pará</c:v>
                </c:pt>
                <c:pt idx="15">
                  <c:v>Espírito Santo</c:v>
                </c:pt>
                <c:pt idx="16">
                  <c:v>Goiás</c:v>
                </c:pt>
                <c:pt idx="17">
                  <c:v>Distrito Federal</c:v>
                </c:pt>
                <c:pt idx="18">
                  <c:v>Pernambuco</c:v>
                </c:pt>
                <c:pt idx="19">
                  <c:v>Ceará</c:v>
                </c:pt>
                <c:pt idx="20">
                  <c:v>Bahia</c:v>
                </c:pt>
                <c:pt idx="21">
                  <c:v>Santa Catarina</c:v>
                </c:pt>
                <c:pt idx="22">
                  <c:v>Paraná</c:v>
                </c:pt>
                <c:pt idx="23">
                  <c:v>Rio Grande do Sul</c:v>
                </c:pt>
                <c:pt idx="24">
                  <c:v>Rio de Janeiro</c:v>
                </c:pt>
                <c:pt idx="25">
                  <c:v>Minas Gerais</c:v>
                </c:pt>
                <c:pt idx="26">
                  <c:v>São Paulo</c:v>
                </c:pt>
              </c:strCache>
            </c:strRef>
          </c:cat>
          <c:val>
            <c:numRef>
              <c:f>Plan1!$B$2:$B$28</c:f>
              <c:numCache>
                <c:formatCode>General</c:formatCode>
                <c:ptCount val="27"/>
                <c:pt idx="0">
                  <c:v>479</c:v>
                </c:pt>
                <c:pt idx="1">
                  <c:v>581</c:v>
                </c:pt>
                <c:pt idx="2">
                  <c:v>687</c:v>
                </c:pt>
                <c:pt idx="3" formatCode="#,##0">
                  <c:v>1192</c:v>
                </c:pt>
                <c:pt idx="4" formatCode="#,##0">
                  <c:v>2298</c:v>
                </c:pt>
                <c:pt idx="5" formatCode="#,##0">
                  <c:v>2485</c:v>
                </c:pt>
                <c:pt idx="6" formatCode="#,##0">
                  <c:v>3037</c:v>
                </c:pt>
                <c:pt idx="7" formatCode="#,##0">
                  <c:v>3305</c:v>
                </c:pt>
                <c:pt idx="8" formatCode="#,##0">
                  <c:v>3334</c:v>
                </c:pt>
                <c:pt idx="9" formatCode="#,##0">
                  <c:v>4546</c:v>
                </c:pt>
                <c:pt idx="10" formatCode="#,##0">
                  <c:v>4694</c:v>
                </c:pt>
                <c:pt idx="11" formatCode="#,##0">
                  <c:v>4795</c:v>
                </c:pt>
                <c:pt idx="12" formatCode="#,##0">
                  <c:v>5371</c:v>
                </c:pt>
                <c:pt idx="13" formatCode="#,##0">
                  <c:v>5693</c:v>
                </c:pt>
                <c:pt idx="14" formatCode="#,##0">
                  <c:v>7792</c:v>
                </c:pt>
                <c:pt idx="15" formatCode="#,##0">
                  <c:v>8453</c:v>
                </c:pt>
                <c:pt idx="16" formatCode="#,##0">
                  <c:v>10059</c:v>
                </c:pt>
                <c:pt idx="17" formatCode="#,##0">
                  <c:v>11747</c:v>
                </c:pt>
                <c:pt idx="18" formatCode="#,##0">
                  <c:v>12633</c:v>
                </c:pt>
                <c:pt idx="19" formatCode="#,##0">
                  <c:v>14404</c:v>
                </c:pt>
                <c:pt idx="20" formatCode="#,##0">
                  <c:v>16758</c:v>
                </c:pt>
                <c:pt idx="21" formatCode="#,##0">
                  <c:v>21135</c:v>
                </c:pt>
                <c:pt idx="22" formatCode="#,##0">
                  <c:v>27770</c:v>
                </c:pt>
                <c:pt idx="23" formatCode="#,##0">
                  <c:v>31437</c:v>
                </c:pt>
                <c:pt idx="24" formatCode="#,##0">
                  <c:v>33815</c:v>
                </c:pt>
                <c:pt idx="25" formatCode="#,##0">
                  <c:v>41364</c:v>
                </c:pt>
                <c:pt idx="26" formatCode="#,##0">
                  <c:v>130161</c:v>
                </c:pt>
              </c:numCache>
            </c:numRef>
          </c:val>
        </c:ser>
        <c:axId val="104501248"/>
        <c:axId val="104483072"/>
      </c:barChart>
      <c:valAx>
        <c:axId val="10448307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4501248"/>
        <c:crosses val="autoZero"/>
        <c:crossBetween val="between"/>
      </c:valAx>
      <c:catAx>
        <c:axId val="104501248"/>
        <c:scaling>
          <c:orientation val="minMax"/>
        </c:scaling>
        <c:axPos val="b"/>
        <c:tickLblPos val="nextTo"/>
        <c:crossAx val="104483072"/>
        <c:crosses val="autoZero"/>
        <c:auto val="1"/>
        <c:lblAlgn val="ctr"/>
        <c:lblOffset val="100"/>
      </c:catAx>
    </c:plotArea>
    <c:plotVisOnly val="1"/>
  </c:chart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0.17288</cdr:x>
      <cdr:y>0.06067</cdr:y>
    </cdr:from>
    <cdr:to>
      <cdr:x>0.46498</cdr:x>
      <cdr:y>0.21991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1515291" y="313508"/>
          <a:ext cx="2560320" cy="8229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pt-BR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5" y="2130436"/>
            <a:ext cx="84201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4" y="3886200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3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27190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0733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49" y="274648"/>
            <a:ext cx="2228852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2" y="274648"/>
            <a:ext cx="6521451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35695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631282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07" y="4406908"/>
            <a:ext cx="8420100" cy="1362074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07" y="2906719"/>
            <a:ext cx="8420100" cy="1500187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57196" indent="0">
              <a:buNone/>
              <a:defRPr sz="1001">
                <a:solidFill>
                  <a:schemeClr val="tx1">
                    <a:tint val="75000"/>
                  </a:schemeClr>
                </a:solidFill>
              </a:defRPr>
            </a:lvl2pPr>
            <a:lvl3pPr marL="514389" indent="0">
              <a:buNone/>
              <a:defRPr sz="899">
                <a:solidFill>
                  <a:schemeClr val="tx1">
                    <a:tint val="75000"/>
                  </a:schemeClr>
                </a:solidFill>
              </a:defRPr>
            </a:lvl3pPr>
            <a:lvl4pPr marL="77158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2878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285975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4317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0036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5756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3323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1"/>
            <a:ext cx="4375150" cy="4525962"/>
          </a:xfrm>
        </p:spPr>
        <p:txBody>
          <a:bodyPr/>
          <a:lstStyle>
            <a:lvl1pPr>
              <a:defRPr sz="1600"/>
            </a:lvl1pPr>
            <a:lvl2pPr>
              <a:defRPr sz="1401"/>
            </a:lvl2pPr>
            <a:lvl3pPr>
              <a:defRPr sz="1100"/>
            </a:lvl3pPr>
            <a:lvl4pPr>
              <a:defRPr sz="1001"/>
            </a:lvl4pPr>
            <a:lvl5pPr>
              <a:defRPr sz="1001"/>
            </a:lvl5pPr>
            <a:lvl6pPr>
              <a:defRPr sz="1001"/>
            </a:lvl6pPr>
            <a:lvl7pPr>
              <a:defRPr sz="1001"/>
            </a:lvl7pPr>
            <a:lvl8pPr>
              <a:defRPr sz="1001"/>
            </a:lvl8pPr>
            <a:lvl9pPr>
              <a:defRPr sz="1001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3" y="1600201"/>
            <a:ext cx="4375150" cy="4525962"/>
          </a:xfrm>
        </p:spPr>
        <p:txBody>
          <a:bodyPr/>
          <a:lstStyle>
            <a:lvl1pPr>
              <a:defRPr sz="1600"/>
            </a:lvl1pPr>
            <a:lvl2pPr>
              <a:defRPr sz="1401"/>
            </a:lvl2pPr>
            <a:lvl3pPr>
              <a:defRPr sz="1100"/>
            </a:lvl3pPr>
            <a:lvl4pPr>
              <a:defRPr sz="1001"/>
            </a:lvl4pPr>
            <a:lvl5pPr>
              <a:defRPr sz="1001"/>
            </a:lvl5pPr>
            <a:lvl6pPr>
              <a:defRPr sz="1001"/>
            </a:lvl6pPr>
            <a:lvl7pPr>
              <a:defRPr sz="1001"/>
            </a:lvl7pPr>
            <a:lvl8pPr>
              <a:defRPr sz="1001"/>
            </a:lvl8pPr>
            <a:lvl9pPr>
              <a:defRPr sz="1001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35682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5" y="1535113"/>
            <a:ext cx="4376868" cy="639762"/>
          </a:xfrm>
        </p:spPr>
        <p:txBody>
          <a:bodyPr anchor="b"/>
          <a:lstStyle>
            <a:lvl1pPr marL="0" indent="0">
              <a:buNone/>
              <a:defRPr sz="1401" b="1"/>
            </a:lvl1pPr>
            <a:lvl2pPr marL="257196" indent="0">
              <a:buNone/>
              <a:defRPr sz="1100" b="1"/>
            </a:lvl2pPr>
            <a:lvl3pPr marL="514389" indent="0">
              <a:buNone/>
              <a:defRPr sz="1001" b="1"/>
            </a:lvl3pPr>
            <a:lvl4pPr marL="771585" indent="0">
              <a:buNone/>
              <a:defRPr sz="899" b="1"/>
            </a:lvl4pPr>
            <a:lvl5pPr marL="1028781" indent="0">
              <a:buNone/>
              <a:defRPr sz="899" b="1"/>
            </a:lvl5pPr>
            <a:lvl6pPr marL="1285975" indent="0">
              <a:buNone/>
              <a:defRPr sz="899" b="1"/>
            </a:lvl6pPr>
            <a:lvl7pPr marL="1543170" indent="0">
              <a:buNone/>
              <a:defRPr sz="899" b="1"/>
            </a:lvl7pPr>
            <a:lvl8pPr marL="1800366" indent="0">
              <a:buNone/>
              <a:defRPr sz="899" b="1"/>
            </a:lvl8pPr>
            <a:lvl9pPr marL="2057560" indent="0">
              <a:buNone/>
              <a:defRPr sz="89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5" y="2174881"/>
            <a:ext cx="4376868" cy="3951288"/>
          </a:xfrm>
        </p:spPr>
        <p:txBody>
          <a:bodyPr/>
          <a:lstStyle>
            <a:lvl1pPr>
              <a:defRPr sz="1401"/>
            </a:lvl1pPr>
            <a:lvl2pPr>
              <a:defRPr sz="1100"/>
            </a:lvl2pPr>
            <a:lvl3pPr>
              <a:defRPr sz="1001"/>
            </a:lvl3pPr>
            <a:lvl4pPr>
              <a:defRPr sz="899"/>
            </a:lvl4pPr>
            <a:lvl5pPr>
              <a:defRPr sz="899"/>
            </a:lvl5pPr>
            <a:lvl6pPr>
              <a:defRPr sz="899"/>
            </a:lvl6pPr>
            <a:lvl7pPr>
              <a:defRPr sz="899"/>
            </a:lvl7pPr>
            <a:lvl8pPr>
              <a:defRPr sz="899"/>
            </a:lvl8pPr>
            <a:lvl9pPr>
              <a:defRPr sz="899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</p:spPr>
        <p:txBody>
          <a:bodyPr anchor="b"/>
          <a:lstStyle>
            <a:lvl1pPr marL="0" indent="0">
              <a:buNone/>
              <a:defRPr sz="1401" b="1"/>
            </a:lvl1pPr>
            <a:lvl2pPr marL="257196" indent="0">
              <a:buNone/>
              <a:defRPr sz="1100" b="1"/>
            </a:lvl2pPr>
            <a:lvl3pPr marL="514389" indent="0">
              <a:buNone/>
              <a:defRPr sz="1001" b="1"/>
            </a:lvl3pPr>
            <a:lvl4pPr marL="771585" indent="0">
              <a:buNone/>
              <a:defRPr sz="899" b="1"/>
            </a:lvl4pPr>
            <a:lvl5pPr marL="1028781" indent="0">
              <a:buNone/>
              <a:defRPr sz="899" b="1"/>
            </a:lvl5pPr>
            <a:lvl6pPr marL="1285975" indent="0">
              <a:buNone/>
              <a:defRPr sz="899" b="1"/>
            </a:lvl6pPr>
            <a:lvl7pPr marL="1543170" indent="0">
              <a:buNone/>
              <a:defRPr sz="899" b="1"/>
            </a:lvl7pPr>
            <a:lvl8pPr marL="1800366" indent="0">
              <a:buNone/>
              <a:defRPr sz="899" b="1"/>
            </a:lvl8pPr>
            <a:lvl9pPr marL="2057560" indent="0">
              <a:buNone/>
              <a:defRPr sz="89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16" y="2174881"/>
            <a:ext cx="4378590" cy="3951288"/>
          </a:xfrm>
        </p:spPr>
        <p:txBody>
          <a:bodyPr/>
          <a:lstStyle>
            <a:lvl1pPr>
              <a:defRPr sz="1401"/>
            </a:lvl1pPr>
            <a:lvl2pPr>
              <a:defRPr sz="1100"/>
            </a:lvl2pPr>
            <a:lvl3pPr>
              <a:defRPr sz="1001"/>
            </a:lvl3pPr>
            <a:lvl4pPr>
              <a:defRPr sz="899"/>
            </a:lvl4pPr>
            <a:lvl5pPr>
              <a:defRPr sz="899"/>
            </a:lvl5pPr>
            <a:lvl6pPr>
              <a:defRPr sz="899"/>
            </a:lvl6pPr>
            <a:lvl7pPr>
              <a:defRPr sz="899"/>
            </a:lvl7pPr>
            <a:lvl8pPr>
              <a:defRPr sz="899"/>
            </a:lvl8pPr>
            <a:lvl9pPr>
              <a:defRPr sz="899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84203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724322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3470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05" y="273059"/>
            <a:ext cx="3259006" cy="116205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7" y="273061"/>
            <a:ext cx="5537728" cy="5853112"/>
          </a:xfrm>
        </p:spPr>
        <p:txBody>
          <a:bodyPr/>
          <a:lstStyle>
            <a:lvl1pPr>
              <a:defRPr sz="1801"/>
            </a:lvl1pPr>
            <a:lvl2pPr>
              <a:defRPr sz="1600"/>
            </a:lvl2pPr>
            <a:lvl3pPr>
              <a:defRPr sz="1401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05" y="1435103"/>
            <a:ext cx="3259006" cy="4691062"/>
          </a:xfrm>
        </p:spPr>
        <p:txBody>
          <a:bodyPr/>
          <a:lstStyle>
            <a:lvl1pPr marL="0" indent="0">
              <a:buNone/>
              <a:defRPr sz="800"/>
            </a:lvl1pPr>
            <a:lvl2pPr marL="257196" indent="0">
              <a:buNone/>
              <a:defRPr sz="700"/>
            </a:lvl2pPr>
            <a:lvl3pPr marL="514389" indent="0">
              <a:buNone/>
              <a:defRPr sz="601"/>
            </a:lvl3pPr>
            <a:lvl4pPr marL="771585" indent="0">
              <a:buNone/>
              <a:defRPr sz="500"/>
            </a:lvl4pPr>
            <a:lvl5pPr marL="1028781" indent="0">
              <a:buNone/>
              <a:defRPr sz="500"/>
            </a:lvl5pPr>
            <a:lvl6pPr marL="1285975" indent="0">
              <a:buNone/>
              <a:defRPr sz="500"/>
            </a:lvl6pPr>
            <a:lvl7pPr marL="1543170" indent="0">
              <a:buNone/>
              <a:defRPr sz="500"/>
            </a:lvl7pPr>
            <a:lvl8pPr marL="1800366" indent="0">
              <a:buNone/>
              <a:defRPr sz="500"/>
            </a:lvl8pPr>
            <a:lvl9pPr marL="2057560" indent="0">
              <a:buNone/>
              <a:defRPr sz="5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17933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50" y="4800599"/>
            <a:ext cx="5943600" cy="566739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50" y="612783"/>
            <a:ext cx="5943600" cy="4114800"/>
          </a:xfrm>
        </p:spPr>
        <p:txBody>
          <a:bodyPr/>
          <a:lstStyle>
            <a:lvl1pPr marL="0" indent="0">
              <a:buNone/>
              <a:defRPr sz="1801"/>
            </a:lvl1pPr>
            <a:lvl2pPr marL="257196" indent="0">
              <a:buNone/>
              <a:defRPr sz="1600"/>
            </a:lvl2pPr>
            <a:lvl3pPr marL="514389" indent="0">
              <a:buNone/>
              <a:defRPr sz="1401"/>
            </a:lvl3pPr>
            <a:lvl4pPr marL="771585" indent="0">
              <a:buNone/>
              <a:defRPr sz="1100"/>
            </a:lvl4pPr>
            <a:lvl5pPr marL="1028781" indent="0">
              <a:buNone/>
              <a:defRPr sz="1100"/>
            </a:lvl5pPr>
            <a:lvl6pPr marL="1285975" indent="0">
              <a:buNone/>
              <a:defRPr sz="1100"/>
            </a:lvl6pPr>
            <a:lvl7pPr marL="1543170" indent="0">
              <a:buNone/>
              <a:defRPr sz="1100"/>
            </a:lvl7pPr>
            <a:lvl8pPr marL="1800366" indent="0">
              <a:buNone/>
              <a:defRPr sz="1100"/>
            </a:lvl8pPr>
            <a:lvl9pPr marL="2057560" indent="0">
              <a:buNone/>
              <a:defRPr sz="11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50" y="5367338"/>
            <a:ext cx="5943600" cy="804862"/>
          </a:xfrm>
        </p:spPr>
        <p:txBody>
          <a:bodyPr/>
          <a:lstStyle>
            <a:lvl1pPr marL="0" indent="0">
              <a:buNone/>
              <a:defRPr sz="800"/>
            </a:lvl1pPr>
            <a:lvl2pPr marL="257196" indent="0">
              <a:buNone/>
              <a:defRPr sz="700"/>
            </a:lvl2pPr>
            <a:lvl3pPr marL="514389" indent="0">
              <a:buNone/>
              <a:defRPr sz="601"/>
            </a:lvl3pPr>
            <a:lvl4pPr marL="771585" indent="0">
              <a:buNone/>
              <a:defRPr sz="500"/>
            </a:lvl4pPr>
            <a:lvl5pPr marL="1028781" indent="0">
              <a:buNone/>
              <a:defRPr sz="500"/>
            </a:lvl5pPr>
            <a:lvl6pPr marL="1285975" indent="0">
              <a:buNone/>
              <a:defRPr sz="500"/>
            </a:lvl6pPr>
            <a:lvl7pPr marL="1543170" indent="0">
              <a:buNone/>
              <a:defRPr sz="500"/>
            </a:lvl7pPr>
            <a:lvl8pPr marL="1800366" indent="0">
              <a:buNone/>
              <a:defRPr sz="500"/>
            </a:lvl8pPr>
            <a:lvl9pPr marL="2057560" indent="0">
              <a:buNone/>
              <a:defRPr sz="5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67796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9" y="274648"/>
            <a:ext cx="8915400" cy="1143001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9" y="1600201"/>
            <a:ext cx="8915400" cy="4525962"/>
          </a:xfrm>
          <a:prstGeom prst="rect">
            <a:avLst/>
          </a:prstGeom>
        </p:spPr>
        <p:txBody>
          <a:bodyPr vert="horz" lIns="51435" tIns="25718" rIns="51435" bIns="25718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2" y="6356358"/>
            <a:ext cx="23114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0C3D9-4938-4013-9A3A-0993322FFA0B}" type="datetimeFigureOut">
              <a:rPr lang="pt-BR" smtClean="0"/>
              <a:pPr/>
              <a:t>05/11/2019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4" y="6356358"/>
            <a:ext cx="3136901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3" y="6356358"/>
            <a:ext cx="2311400" cy="365126"/>
          </a:xfrm>
          <a:prstGeom prst="rect">
            <a:avLst/>
          </a:prstGeom>
        </p:spPr>
        <p:txBody>
          <a:bodyPr vert="horz" lIns="51435" tIns="25718" rIns="51435" bIns="25718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23162-4A40-4EFA-AF90-CEA6CEB116C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288834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14389" rtl="0" eaLnBrk="1" latinLnBrk="0" hangingPunct="1">
        <a:spcBef>
          <a:spcPct val="0"/>
        </a:spcBef>
        <a:buNone/>
        <a:defRPr sz="25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96" indent="-192896" algn="l" defTabSz="514389" rtl="0" eaLnBrk="1" latinLnBrk="0" hangingPunct="1">
        <a:spcBef>
          <a:spcPct val="20000"/>
        </a:spcBef>
        <a:buFont typeface="Arial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17942" indent="-160747" algn="l" defTabSz="51438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2988" indent="-128599" algn="l" defTabSz="514389" rtl="0" eaLnBrk="1" latinLnBrk="0" hangingPunct="1">
        <a:spcBef>
          <a:spcPct val="20000"/>
        </a:spcBef>
        <a:buFont typeface="Arial" pitchFamily="34" charset="0"/>
        <a:buChar char="•"/>
        <a:defRPr sz="1401" kern="1200">
          <a:solidFill>
            <a:schemeClr val="tx1"/>
          </a:solidFill>
          <a:latin typeface="+mn-lt"/>
          <a:ea typeface="+mn-ea"/>
          <a:cs typeface="+mn-cs"/>
        </a:defRPr>
      </a:lvl3pPr>
      <a:lvl4pPr marL="900184" indent="-128599" algn="l" defTabSz="514389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57378" indent="-128599" algn="l" defTabSz="514389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14573" indent="-128599" algn="l" defTabSz="51438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769" indent="-128599" algn="l" defTabSz="51438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963" indent="-128599" algn="l" defTabSz="51438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186158" indent="-128599" algn="l" defTabSz="51438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514389" rtl="0" eaLnBrk="1" latinLnBrk="0" hangingPunct="1">
        <a:defRPr sz="1001" kern="1200">
          <a:solidFill>
            <a:schemeClr val="tx1"/>
          </a:solidFill>
          <a:latin typeface="+mn-lt"/>
          <a:ea typeface="+mn-ea"/>
          <a:cs typeface="+mn-cs"/>
        </a:defRPr>
      </a:lvl1pPr>
      <a:lvl2pPr marL="257196" algn="l" defTabSz="514389" rtl="0" eaLnBrk="1" latinLnBrk="0" hangingPunct="1">
        <a:defRPr sz="1001" kern="1200">
          <a:solidFill>
            <a:schemeClr val="tx1"/>
          </a:solidFill>
          <a:latin typeface="+mn-lt"/>
          <a:ea typeface="+mn-ea"/>
          <a:cs typeface="+mn-cs"/>
        </a:defRPr>
      </a:lvl2pPr>
      <a:lvl3pPr marL="514389" algn="l" defTabSz="514389" rtl="0" eaLnBrk="1" latinLnBrk="0" hangingPunct="1">
        <a:defRPr sz="1001" kern="1200">
          <a:solidFill>
            <a:schemeClr val="tx1"/>
          </a:solidFill>
          <a:latin typeface="+mn-lt"/>
          <a:ea typeface="+mn-ea"/>
          <a:cs typeface="+mn-cs"/>
        </a:defRPr>
      </a:lvl3pPr>
      <a:lvl4pPr marL="771585" algn="l" defTabSz="514389" rtl="0" eaLnBrk="1" latinLnBrk="0" hangingPunct="1">
        <a:defRPr sz="1001" kern="1200">
          <a:solidFill>
            <a:schemeClr val="tx1"/>
          </a:solidFill>
          <a:latin typeface="+mn-lt"/>
          <a:ea typeface="+mn-ea"/>
          <a:cs typeface="+mn-cs"/>
        </a:defRPr>
      </a:lvl4pPr>
      <a:lvl5pPr marL="1028781" algn="l" defTabSz="514389" rtl="0" eaLnBrk="1" latinLnBrk="0" hangingPunct="1">
        <a:defRPr sz="1001" kern="1200">
          <a:solidFill>
            <a:schemeClr val="tx1"/>
          </a:solidFill>
          <a:latin typeface="+mn-lt"/>
          <a:ea typeface="+mn-ea"/>
          <a:cs typeface="+mn-cs"/>
        </a:defRPr>
      </a:lvl5pPr>
      <a:lvl6pPr marL="1285975" algn="l" defTabSz="514389" rtl="0" eaLnBrk="1" latinLnBrk="0" hangingPunct="1">
        <a:defRPr sz="1001" kern="1200">
          <a:solidFill>
            <a:schemeClr val="tx1"/>
          </a:solidFill>
          <a:latin typeface="+mn-lt"/>
          <a:ea typeface="+mn-ea"/>
          <a:cs typeface="+mn-cs"/>
        </a:defRPr>
      </a:lvl6pPr>
      <a:lvl7pPr marL="1543170" algn="l" defTabSz="514389" rtl="0" eaLnBrk="1" latinLnBrk="0" hangingPunct="1">
        <a:defRPr sz="1001" kern="1200">
          <a:solidFill>
            <a:schemeClr val="tx1"/>
          </a:solidFill>
          <a:latin typeface="+mn-lt"/>
          <a:ea typeface="+mn-ea"/>
          <a:cs typeface="+mn-cs"/>
        </a:defRPr>
      </a:lvl7pPr>
      <a:lvl8pPr marL="1800366" algn="l" defTabSz="514389" rtl="0" eaLnBrk="1" latinLnBrk="0" hangingPunct="1">
        <a:defRPr sz="1001" kern="1200">
          <a:solidFill>
            <a:schemeClr val="tx1"/>
          </a:solidFill>
          <a:latin typeface="+mn-lt"/>
          <a:ea typeface="+mn-ea"/>
          <a:cs typeface="+mn-cs"/>
        </a:defRPr>
      </a:lvl8pPr>
      <a:lvl9pPr marL="2057560" algn="l" defTabSz="514389" rtl="0" eaLnBrk="1" latinLnBrk="0" hangingPunct="1">
        <a:defRPr sz="10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\\ibmapae\publico\Mercado%20de%20Trabalho\FENAPAES\Projeto\Apresenta&#231;&#227;o%20Senado\V&#237;deo%20Coordenadoria%20do%20Trabalho_FINAL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Coordenadoria.trabalho@apaebrasil.org.br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/>
          <p:cNvSpPr txBox="1"/>
          <p:nvPr/>
        </p:nvSpPr>
        <p:spPr>
          <a:xfrm>
            <a:off x="200472" y="1155174"/>
            <a:ext cx="4464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latin typeface="Arial" panose="020B0604020202020204" pitchFamily="34" charset="0"/>
                <a:cs typeface="Arial" panose="020B0604020202020204" pitchFamily="34" charset="0"/>
              </a:rPr>
              <a:t>TRABALHO EMPREGO E RENDA</a:t>
            </a:r>
          </a:p>
        </p:txBody>
      </p:sp>
      <p:sp>
        <p:nvSpPr>
          <p:cNvPr id="1028" name="AutoShape 4" descr="Resultado de imagem para carteira de trabalho"/>
          <p:cNvSpPr>
            <a:spLocks noChangeAspect="1" noChangeArrowheads="1"/>
          </p:cNvSpPr>
          <p:nvPr/>
        </p:nvSpPr>
        <p:spPr bwMode="auto">
          <a:xfrm>
            <a:off x="-565150" y="1664494"/>
            <a:ext cx="304800" cy="304801"/>
          </a:xfrm>
          <a:prstGeom prst="rect">
            <a:avLst/>
          </a:prstGeom>
          <a:noFill/>
        </p:spPr>
        <p:txBody>
          <a:bodyPr vert="horz" wrap="square" lIns="91439" tIns="45721" rIns="91439" bIns="45721" numCol="1" anchor="t" anchorCtr="0" compatLnSpc="1">
            <a:prstTxWarp prst="textNoShape">
              <a:avLst/>
            </a:prstTxWarp>
          </a:bodyPr>
          <a:lstStyle/>
          <a:p>
            <a:endParaRPr lang="pt-BR" sz="1001"/>
          </a:p>
        </p:txBody>
      </p:sp>
      <p:sp>
        <p:nvSpPr>
          <p:cNvPr id="1030" name="AutoShape 6" descr="Resultado de imagem para carteira de trabalho"/>
          <p:cNvSpPr>
            <a:spLocks noChangeAspect="1" noChangeArrowheads="1"/>
          </p:cNvSpPr>
          <p:nvPr/>
        </p:nvSpPr>
        <p:spPr bwMode="auto">
          <a:xfrm>
            <a:off x="-565150" y="1664494"/>
            <a:ext cx="304800" cy="304801"/>
          </a:xfrm>
          <a:prstGeom prst="rect">
            <a:avLst/>
          </a:prstGeom>
          <a:noFill/>
        </p:spPr>
        <p:txBody>
          <a:bodyPr vert="horz" wrap="square" lIns="91439" tIns="45721" rIns="91439" bIns="45721" numCol="1" anchor="t" anchorCtr="0" compatLnSpc="1">
            <a:prstTxWarp prst="textNoShape">
              <a:avLst/>
            </a:prstTxWarp>
          </a:bodyPr>
          <a:lstStyle/>
          <a:p>
            <a:endParaRPr lang="pt-BR" sz="1001"/>
          </a:p>
        </p:txBody>
      </p:sp>
      <p:sp>
        <p:nvSpPr>
          <p:cNvPr id="1032" name="AutoShape 8" descr="Resultado de imagem para carteira de trabalho"/>
          <p:cNvSpPr>
            <a:spLocks noChangeAspect="1" noChangeArrowheads="1"/>
          </p:cNvSpPr>
          <p:nvPr/>
        </p:nvSpPr>
        <p:spPr bwMode="auto">
          <a:xfrm>
            <a:off x="-565150" y="1664494"/>
            <a:ext cx="304800" cy="304801"/>
          </a:xfrm>
          <a:prstGeom prst="rect">
            <a:avLst/>
          </a:prstGeom>
          <a:noFill/>
        </p:spPr>
        <p:txBody>
          <a:bodyPr vert="horz" wrap="square" lIns="91439" tIns="45721" rIns="91439" bIns="45721" numCol="1" anchor="t" anchorCtr="0" compatLnSpc="1">
            <a:prstTxWarp prst="textNoShape">
              <a:avLst/>
            </a:prstTxWarp>
          </a:bodyPr>
          <a:lstStyle/>
          <a:p>
            <a:endParaRPr lang="pt-BR" sz="1001"/>
          </a:p>
        </p:txBody>
      </p:sp>
      <p:pic>
        <p:nvPicPr>
          <p:cNvPr id="14" name="Imagem 13" descr="Imagem relacionad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8984" y="0"/>
            <a:ext cx="5097016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Resultado de imagem para logo apae brasi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264" y="5171626"/>
            <a:ext cx="2576736" cy="16607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400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88704" y="1871964"/>
            <a:ext cx="5258222" cy="24931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 sz="1200" kern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1568624" y="188640"/>
            <a:ext cx="80648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Arial" panose="020B0604020202020204" pitchFamily="34" charset="0"/>
              </a:rPr>
              <a:t>METODOLOGIA: EMPREGO APOIADO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32520" y="1268760"/>
            <a:ext cx="8928992" cy="4197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sz="2800" dirty="0"/>
              <a:t>    </a:t>
            </a:r>
            <a:r>
              <a:rPr lang="pt-BR" altLang="pt-BR" dirty="0">
                <a:latin typeface="Arial" panose="020B0604020202020204" pitchFamily="34" charset="0"/>
                <a:cs typeface="Arial" panose="020B0604020202020204" pitchFamily="34" charset="0"/>
              </a:rPr>
              <a:t>É uma metodologia para inserção de Pessoas com Deficiência no mercado de trabalho formal que centra seus esforços na colocação de pessoas com deficiência com potencial mal definido para atividades competitivas.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pt-BR" altLang="pt-BR" sz="1600" dirty="0"/>
          </a:p>
          <a:p>
            <a:pPr eaLnBrk="1" hangingPunct="1"/>
            <a:endParaRPr lang="pt-BR" altLang="pt-BR" sz="16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37694" y="5166103"/>
            <a:ext cx="2578832" cy="166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2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88704" y="1871964"/>
            <a:ext cx="5258222" cy="24931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 sz="1200" kern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648571" y="476672"/>
            <a:ext cx="9257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METODOLOGIA: EMPREGO APOIADO</a:t>
            </a: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472" y="1124744"/>
            <a:ext cx="9864183" cy="357256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57256" y="5112327"/>
            <a:ext cx="2578832" cy="166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885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88704" y="1871964"/>
            <a:ext cx="5258222" cy="24931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 sz="1200" kern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4528" y="1054860"/>
            <a:ext cx="8108383" cy="3742292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784648" y="33265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latin typeface="Arial" pitchFamily="34" charset="0"/>
                <a:cs typeface="Arial" pitchFamily="34" charset="0"/>
              </a:rPr>
              <a:t>METODOLOGIA: EMPREGO APOIADO</a:t>
            </a:r>
            <a:endParaRPr lang="pt-BR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168" y="5170894"/>
            <a:ext cx="2578832" cy="166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13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88704" y="1871964"/>
            <a:ext cx="5258222" cy="24931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 sz="1200" kern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31595" y="0"/>
            <a:ext cx="9906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b="1" dirty="0">
                <a:latin typeface="Arial" panose="020B0604020202020204" pitchFamily="34" charset="0"/>
              </a:rPr>
              <a:t>PÚBLICO ALVO: PESSOAS COM DEFICIÊNCIA</a:t>
            </a:r>
          </a:p>
          <a:p>
            <a:pPr algn="ctr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t-BR" altLang="pt-BR" b="1" dirty="0">
                <a:solidFill>
                  <a:srgbClr val="996600"/>
                </a:solidFill>
                <a:latin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</a:rPr>
              <a:t>(Física, Auditiva, Visual</a:t>
            </a:r>
            <a:r>
              <a:rPr lang="pt-BR" altLang="pt-BR" dirty="0" smtClean="0">
                <a:latin typeface="Arial" panose="020B0604020202020204" pitchFamily="34" charset="0"/>
              </a:rPr>
              <a:t>, TEA, </a:t>
            </a:r>
            <a:r>
              <a:rPr lang="pt-BR" altLang="pt-BR" dirty="0">
                <a:latin typeface="Arial" panose="020B0604020202020204" pitchFamily="34" charset="0"/>
              </a:rPr>
              <a:t>Intelectual e </a:t>
            </a:r>
            <a:r>
              <a:rPr lang="pt-BR" altLang="pt-BR" dirty="0" smtClean="0">
                <a:latin typeface="Arial" panose="020B0604020202020204" pitchFamily="34" charset="0"/>
              </a:rPr>
              <a:t>Múltipla, )</a:t>
            </a:r>
            <a:endParaRPr lang="pt-BR" altLang="pt-BR" dirty="0">
              <a:latin typeface="Arial" panose="020B0604020202020204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268760"/>
            <a:ext cx="9376461" cy="446265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85248" y="5128136"/>
            <a:ext cx="2680339" cy="17298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69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88704" y="1871964"/>
            <a:ext cx="5258222" cy="24931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 sz="1200" kern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848544" y="188074"/>
            <a:ext cx="9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INCLUSÃO LABORAL – EMPREGO APOIADO</a:t>
            </a:r>
          </a:p>
        </p:txBody>
      </p:sp>
      <p:grpSp>
        <p:nvGrpSpPr>
          <p:cNvPr id="32" name="Grupo 31"/>
          <p:cNvGrpSpPr/>
          <p:nvPr/>
        </p:nvGrpSpPr>
        <p:grpSpPr>
          <a:xfrm>
            <a:off x="509752" y="1124744"/>
            <a:ext cx="7467584" cy="3622046"/>
            <a:chOff x="509752" y="1124744"/>
            <a:chExt cx="7467584" cy="3622046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9752" y="2379832"/>
              <a:ext cx="3231121" cy="1551039"/>
            </a:xfrm>
            <a:prstGeom prst="rect">
              <a:avLst/>
            </a:prstGeom>
          </p:spPr>
        </p:pic>
        <p:sp>
          <p:nvSpPr>
            <p:cNvPr id="14" name="Retângulo 13"/>
            <p:cNvSpPr/>
            <p:nvPr/>
          </p:nvSpPr>
          <p:spPr>
            <a:xfrm>
              <a:off x="4664968" y="1124744"/>
              <a:ext cx="3312368" cy="110086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PESSOA COM DEFICIÊNCIA</a:t>
              </a:r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4701791" y="2508157"/>
              <a:ext cx="3238722" cy="10300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FAMÍLIA</a:t>
              </a:r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4629430" y="3820734"/>
              <a:ext cx="3312368" cy="9260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>
                  <a:latin typeface="Arial" panose="020B0604020202020204" pitchFamily="34" charset="0"/>
                  <a:cs typeface="Arial" panose="020B0604020202020204" pitchFamily="34" charset="0"/>
                </a:rPr>
                <a:t>EMPRESA</a:t>
              </a:r>
            </a:p>
          </p:txBody>
        </p:sp>
        <p:cxnSp>
          <p:nvCxnSpPr>
            <p:cNvPr id="20" name="Conector reto 19"/>
            <p:cNvCxnSpPr/>
            <p:nvPr/>
          </p:nvCxnSpPr>
          <p:spPr>
            <a:xfrm flipV="1">
              <a:off x="3459067" y="1545133"/>
              <a:ext cx="1242724" cy="14780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to 22"/>
            <p:cNvCxnSpPr>
              <a:endCxn id="16" idx="1"/>
            </p:cNvCxnSpPr>
            <p:nvPr/>
          </p:nvCxnSpPr>
          <p:spPr>
            <a:xfrm>
              <a:off x="3442896" y="3031306"/>
              <a:ext cx="1186534" cy="125245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to 24"/>
            <p:cNvCxnSpPr/>
            <p:nvPr/>
          </p:nvCxnSpPr>
          <p:spPr>
            <a:xfrm flipV="1">
              <a:off x="3442896" y="2999705"/>
              <a:ext cx="1633641" cy="31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18088" y="5133311"/>
            <a:ext cx="2578832" cy="166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985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88704" y="1871964"/>
            <a:ext cx="5258222" cy="24931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 sz="1200" kern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4488" y="136533"/>
            <a:ext cx="8913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SATISFAÇÃO DA PESSOA COM </a:t>
            </a:r>
            <a:r>
              <a:rPr lang="pt-B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DEFICÊNCIA  </a:t>
            </a:r>
            <a:r>
              <a:rPr lang="pt-BR" sz="3200" b="1" dirty="0">
                <a:latin typeface="Arial" panose="020B0604020202020204" pitchFamily="34" charset="0"/>
                <a:cs typeface="Arial" panose="020B0604020202020204" pitchFamily="34" charset="0"/>
              </a:rPr>
              <a:t>-   ATRAVÉS DO EMPREGO APOIADO</a:t>
            </a:r>
          </a:p>
        </p:txBody>
      </p:sp>
      <p:sp>
        <p:nvSpPr>
          <p:cNvPr id="8" name="Retângulo 5"/>
          <p:cNvSpPr>
            <a:spLocks noChangeArrowheads="1"/>
          </p:cNvSpPr>
          <p:nvPr/>
        </p:nvSpPr>
        <p:spPr bwMode="auto">
          <a:xfrm>
            <a:off x="848544" y="1258684"/>
            <a:ext cx="8568952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endParaRPr lang="pt-BR" altLang="pt-BR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1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 smtClean="0">
                <a:solidFill>
                  <a:prstClr val="black"/>
                </a:solidFill>
                <a:latin typeface="Arial" panose="020B0604020202020204" pitchFamily="34" charset="0"/>
              </a:rPr>
              <a:t>Trabalho </a:t>
            </a: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</a:rPr>
              <a:t>exerce um efeito reabilitador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</a:rPr>
              <a:t> Significado -  Projeto de Vida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</a:rPr>
              <a:t> Resgate de dignidade e autoestima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</a:rPr>
              <a:t> Superação das limitações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</a:rPr>
              <a:t> Oportunidade e estudo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</a:rPr>
              <a:t> Valorização pessoal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pt-BR" altLang="pt-BR" dirty="0">
                <a:solidFill>
                  <a:prstClr val="black"/>
                </a:solidFill>
                <a:latin typeface="Arial" panose="020B0604020202020204" pitchFamily="34" charset="0"/>
              </a:rPr>
              <a:t> Círculo de Amizades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pt-BR" altLang="pt-BR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3807" y="5085184"/>
            <a:ext cx="2578832" cy="166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35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288704" y="1871964"/>
            <a:ext cx="5258222" cy="249314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 sz="1200" kern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Vídeo Coordenadoria do Trabalho_FINA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692696"/>
            <a:ext cx="9906000" cy="616530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76536" y="188640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INCLUSÃO PROFISSIONAL – REDE APAE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351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008072" y="784412"/>
            <a:ext cx="3528700" cy="671577"/>
          </a:xfrm>
          <a:prstGeom prst="rect">
            <a:avLst/>
          </a:prstGeom>
          <a:noFill/>
        </p:spPr>
        <p:txBody>
          <a:bodyPr lIns="85963" tIns="42981" rIns="85963" bIns="42981">
            <a:spAutoFit/>
          </a:bodyPr>
          <a:lstStyle/>
          <a:p>
            <a:pPr>
              <a:defRPr/>
            </a:pPr>
            <a:r>
              <a:rPr lang="pt-BR" sz="3800" b="1" dirty="0">
                <a:latin typeface="Arial" panose="020B0604020202020204" pitchFamily="34" charset="0"/>
                <a:cs typeface="Arial" pitchFamily="34" charset="0"/>
              </a:rPr>
              <a:t>OBRIGADA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648744" y="2708920"/>
            <a:ext cx="6552142" cy="2302793"/>
          </a:xfrm>
          <a:prstGeom prst="rect">
            <a:avLst/>
          </a:prstGeom>
          <a:noFill/>
        </p:spPr>
        <p:txBody>
          <a:bodyPr wrap="square" lIns="85963" tIns="42981" rIns="85963" bIns="42981">
            <a:spAutoFit/>
          </a:bodyPr>
          <a:lstStyle/>
          <a:p>
            <a:pPr>
              <a:defRPr/>
            </a:pPr>
            <a:r>
              <a:rPr lang="pt-BR" sz="1900" dirty="0">
                <a:latin typeface="Arial" panose="020B0604020202020204" pitchFamily="34" charset="0"/>
                <a:cs typeface="Arial" pitchFamily="34" charset="0"/>
              </a:rPr>
              <a:t>“</a:t>
            </a:r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Todo mundo é um gênio.</a:t>
            </a:r>
          </a:p>
          <a:p>
            <a:pPr>
              <a:defRPr/>
            </a:pPr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Mas se você julgar  um peixe pela sua habilidade de subir em árvores, ele viverá o resto de sua vida acreditando que é um idiota.” </a:t>
            </a:r>
          </a:p>
          <a:p>
            <a:pPr>
              <a:defRPr/>
            </a:pPr>
            <a:endParaRPr lang="pt-BR" sz="2400" dirty="0">
              <a:latin typeface="Arial" panose="020B0604020202020204" pitchFamily="34" charset="0"/>
              <a:cs typeface="Arial" pitchFamily="34" charset="0"/>
            </a:endParaRPr>
          </a:p>
          <a:p>
            <a:pPr>
              <a:defRPr/>
            </a:pPr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                                          Albert Einstein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57374" y="1686485"/>
            <a:ext cx="5759921" cy="769424"/>
          </a:xfrm>
          <a:prstGeom prst="rect">
            <a:avLst/>
          </a:prstGeom>
          <a:noFill/>
        </p:spPr>
        <p:txBody>
          <a:bodyPr wrap="square" lIns="85963" tIns="42981" rIns="85963" bIns="42981">
            <a:spAutoFit/>
          </a:bodyPr>
          <a:lstStyle/>
          <a:p>
            <a:pPr>
              <a:defRPr/>
            </a:pPr>
            <a:r>
              <a:rPr lang="pt-BR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hlinkClick r:id="rId2"/>
              </a:rPr>
              <a:t>coordenadoria.trabalho@apaebrasil.org.br</a:t>
            </a:r>
            <a:endParaRPr lang="pt-BR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</a:endParaRPr>
          </a:p>
          <a:p>
            <a:pPr algn="ctr">
              <a:defRPr/>
            </a:pPr>
            <a:r>
              <a:rPr lang="pt-BR" dirty="0">
                <a:latin typeface="Arial" panose="020B0604020202020204" pitchFamily="34" charset="0"/>
              </a:rPr>
              <a:t>(19) 99162-1526</a:t>
            </a:r>
          </a:p>
        </p:txBody>
      </p:sp>
      <p:pic>
        <p:nvPicPr>
          <p:cNvPr id="34821" name="Imagem 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876" y="5157192"/>
            <a:ext cx="2578124" cy="1491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92548" y="5173278"/>
            <a:ext cx="2578832" cy="16643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60512" y="476672"/>
            <a:ext cx="9001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indent="-382588" defTabSz="914400" eaLnBrk="0" fontAlgn="base" hangingPunct="0">
              <a:lnSpc>
                <a:spcPct val="150000"/>
              </a:lnSpc>
              <a:spcAft>
                <a:spcPct val="0"/>
              </a:spcAft>
              <a:defRPr/>
            </a:pPr>
            <a:r>
              <a:rPr lang="pt-PT" sz="3200" dirty="0" smtClean="0">
                <a:latin typeface="Arial" pitchFamily="34" charset="0"/>
                <a:cs typeface="Arial" pitchFamily="34" charset="0"/>
              </a:rPr>
              <a:t>   As Pessoas com Deficiência, como todas as pessoas, tem a mesma relação com o trabalho: querem desempenhar uma função, ter uma ocupação e receber um salário digno, que garanta sua independência e qualidade de vida, tanto para si, como para sua família.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586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560512" y="-33672"/>
            <a:ext cx="9217024" cy="55509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pt-BR" sz="1801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 Antes de ser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Pessoa com deficiência,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trata-se de um cidadão;</a:t>
            </a:r>
          </a:p>
          <a:p>
            <a:pPr>
              <a:buFont typeface="Arial" pitchFamily="34" charset="0"/>
              <a:buChar char="•"/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 Direito de exercer uma atividade remunerada de maneira digna;</a:t>
            </a:r>
          </a:p>
          <a:p>
            <a:pPr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 Direito de buscar uma formação adequada; </a:t>
            </a:r>
          </a:p>
          <a:p>
            <a:pPr>
              <a:defRPr/>
            </a:pPr>
            <a:endParaRPr lang="pt-BR" sz="2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pt-BR" sz="2800" kern="1100" dirty="0" smtClean="0">
                <a:latin typeface="Arial" pitchFamily="34" charset="0"/>
                <a:cs typeface="Arial" pitchFamily="34" charset="0"/>
              </a:rPr>
              <a:t> Direito ao trabalho,no qual a Constituição Federal de   1988 garante, Lei 8.213/91 garante uma porcentagem nas vagas para Pessoa com deficiência  e a Lei Brasileira de Inclusão que também afirma os direitos ao trabalho. </a:t>
            </a:r>
            <a:endParaRPr lang="pt-BR" sz="2800" kern="11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87680" y="5618146"/>
            <a:ext cx="2018320" cy="12398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4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7168" y="5176694"/>
            <a:ext cx="2578832" cy="1664352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16496" y="1052736"/>
            <a:ext cx="9001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Nas ultimas décadas, muitas vitórias foram conquistadas na luta pela inclusão da pessoa com deficiência e pela valorização da diversidade no mercado de trabalho com a aprovação da LEI de Cotas.</a:t>
            </a:r>
          </a:p>
        </p:txBody>
      </p:sp>
    </p:spTree>
    <p:extLst>
      <p:ext uri="{BB962C8B-B14F-4D97-AF65-F5344CB8AC3E}">
        <p14:creationId xmlns="" xmlns:p14="http://schemas.microsoft.com/office/powerpoint/2010/main" val="261500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7168" y="5176694"/>
            <a:ext cx="2578832" cy="166435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60512" y="76470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pt-BR" sz="3200" dirty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Nos locais em que as Pessoas com Deficiência estão incluídas houve mudanças importantes nos relacionamentos, interação entre os funcionários e maior </a:t>
            </a:r>
            <a:r>
              <a:rPr lang="pt-BR" sz="3200" dirty="0" smtClean="0">
                <a:latin typeface="Arial" pitchFamily="34" charset="0"/>
                <a:ea typeface="Calibri" panose="020F0502020204030204" pitchFamily="34" charset="0"/>
                <a:cs typeface="Arial" pitchFamily="34" charset="0"/>
              </a:rPr>
              <a:t>desenvolvimento e produtividade da Pessoa com deficiência.</a:t>
            </a:r>
            <a:endParaRPr lang="pt-BR" sz="3200" dirty="0">
              <a:effectLst/>
              <a:latin typeface="Arial" pitchFamily="34" charset="0"/>
              <a:ea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0678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7168" y="5176694"/>
            <a:ext cx="2578832" cy="16643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496616" y="764704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INCLUSÃO PROFISSIONAL- </a:t>
            </a:r>
            <a:r>
              <a:rPr lang="pt-BR" sz="3200" b="1" dirty="0" smtClean="0">
                <a:latin typeface="Arial" pitchFamily="34" charset="0"/>
                <a:cs typeface="Arial" pitchFamily="34" charset="0"/>
              </a:rPr>
              <a:t>BRASIL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xmlns="" id="{DF2FE87B-1A0D-415C-8943-77F2542EDF08}"/>
              </a:ext>
            </a:extLst>
          </p:cNvPr>
          <p:cNvSpPr txBox="1">
            <a:spLocks/>
          </p:cNvSpPr>
          <p:nvPr/>
        </p:nvSpPr>
        <p:spPr>
          <a:xfrm>
            <a:off x="776536" y="1484784"/>
            <a:ext cx="8280920" cy="3240359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192896" marR="0" lvl="0" indent="-192896" algn="l" defTabSz="514389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kumimoji="0" lang="pt-BR" sz="1801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Wingdings"/>
            </a:endParaRPr>
          </a:p>
          <a:p>
            <a:pPr marL="192896" marR="0" lvl="0" indent="-192896" algn="l" defTabSz="514389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r>
              <a:rPr kumimoji="0" lang="pt-BR" sz="1801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Wingdings"/>
              </a:rPr>
              <a:t>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  <a:sym typeface="Wingdings"/>
              </a:rPr>
              <a:t>Em 2017 segundo a RAIS foram 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410 mil vagas preenchidas (por pessoas com deficiência) para 46,3 milhões de postos de trabalho formal disponíveis em todo o país;</a:t>
            </a:r>
          </a:p>
          <a:p>
            <a:pPr marL="192896" marR="0" lvl="0" indent="-192896" algn="l" defTabSz="514389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lang="pt-BR" sz="1801" dirty="0" smtClean="0"/>
          </a:p>
          <a:p>
            <a:pPr marL="192896" marR="0" lvl="0" indent="-192896" algn="l" defTabSz="514389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kumimoji="0" lang="pt-BR" sz="1801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2896" marR="0" lvl="0" indent="-192896" algn="l" defTabSz="5143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kumimoji="0" lang="pt-BR" sz="1801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2896" marR="0" lvl="0" indent="-192896" algn="l" defTabSz="5143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1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4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/>
          <p:nvPr/>
        </p:nvGraphicFramePr>
        <p:xfrm>
          <a:off x="606651" y="833231"/>
          <a:ext cx="8765177" cy="5167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776536" y="260648"/>
            <a:ext cx="86409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/>
              <a:buChar char="v"/>
            </a:pPr>
            <a:r>
              <a:rPr lang="pt-BR" b="1" dirty="0" smtClean="0"/>
              <a:t>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Vínculos de Emprego Formal de Pessoas com Deficiência por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pt-BR" sz="2800" b="1" dirty="0" smtClean="0">
                <a:latin typeface="Arial" pitchFamily="34" charset="0"/>
                <a:cs typeface="Arial" pitchFamily="34" charset="0"/>
              </a:rPr>
              <a:t>Estado - 2017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thenas\Desktop\Sca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6736" y="1556792"/>
            <a:ext cx="3960440" cy="4906139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1640632" y="692696"/>
            <a:ext cx="6642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DOCUMENTO NORTEADOR-2017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27168" y="5176694"/>
            <a:ext cx="2578832" cy="16643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24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27168" y="5176694"/>
            <a:ext cx="2578832" cy="166435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48544" y="764704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latin typeface="Arial" pitchFamily="34" charset="0"/>
                <a:cs typeface="Arial" pitchFamily="34" charset="0"/>
              </a:rPr>
              <a:t>INCLUSÃO PROFISSIONAL – REDE APAE </a:t>
            </a:r>
            <a:endParaRPr lang="pt-BR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1">
            <a:extLst>
              <a:ext uri="{FF2B5EF4-FFF2-40B4-BE49-F238E27FC236}">
                <a16:creationId xmlns:a16="http://schemas.microsoft.com/office/drawing/2014/main" xmlns="" id="{DF2FE87B-1A0D-415C-8943-77F2542EDF08}"/>
              </a:ext>
            </a:extLst>
          </p:cNvPr>
          <p:cNvSpPr txBox="1">
            <a:spLocks/>
          </p:cNvSpPr>
          <p:nvPr/>
        </p:nvSpPr>
        <p:spPr>
          <a:xfrm>
            <a:off x="704528" y="1772816"/>
            <a:ext cx="8280920" cy="324035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92896" marR="0" lvl="0" indent="-192896" algn="l" defTabSz="514389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1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2896" marR="0" lvl="0" indent="-192896" algn="l" defTabSz="514389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r>
              <a:rPr lang="pt-BR" sz="1801" dirty="0" smtClean="0"/>
              <a:t>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Em 2018 toda Rede APAE  chegou aproximadamente 16 mil Pessoas com deficiência incluídas no trabalho formal.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192896" marR="0" lvl="0" indent="-192896" algn="l" defTabSz="514389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lang="pt-BR" sz="1801" dirty="0" smtClean="0"/>
          </a:p>
          <a:p>
            <a:pPr marL="192896" marR="0" lvl="0" indent="-192896" algn="l" defTabSz="514389" rtl="0" eaLnBrk="1" fontAlgn="auto" latinLnBrk="0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kumimoji="0" lang="pt-BR" sz="1801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2896" marR="0" lvl="0" indent="-192896" algn="l" defTabSz="5143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/>
              <a:buChar char="v"/>
              <a:tabLst/>
              <a:defRPr/>
            </a:pPr>
            <a:endParaRPr kumimoji="0" lang="pt-BR" sz="1801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92896" marR="0" lvl="0" indent="-192896" algn="l" defTabSz="5143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1801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45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357</Words>
  <Application>Microsoft Office PowerPoint</Application>
  <PresentationFormat>Papel A4 (210 x 297 mm)</PresentationFormat>
  <Paragraphs>54</Paragraphs>
  <Slides>17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Comunicação</dc:creator>
  <cp:lastModifiedBy>iracema.ferreira</cp:lastModifiedBy>
  <cp:revision>72</cp:revision>
  <dcterms:created xsi:type="dcterms:W3CDTF">2018-08-30T16:30:57Z</dcterms:created>
  <dcterms:modified xsi:type="dcterms:W3CDTF">2019-11-05T17:23:51Z</dcterms:modified>
</cp:coreProperties>
</file>