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handoutMasterIdLst>
    <p:handoutMasterId r:id="rId13"/>
  </p:handoutMasterIdLst>
  <p:sldIdLst>
    <p:sldId id="256" r:id="rId2"/>
    <p:sldId id="259" r:id="rId3"/>
    <p:sldId id="271" r:id="rId4"/>
    <p:sldId id="270" r:id="rId5"/>
    <p:sldId id="267" r:id="rId6"/>
    <p:sldId id="268" r:id="rId7"/>
    <p:sldId id="269" r:id="rId8"/>
    <p:sldId id="272" r:id="rId9"/>
    <p:sldId id="273" r:id="rId10"/>
    <p:sldId id="274" r:id="rId11"/>
    <p:sldId id="275" r:id="rId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26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icardo\Documents\Distribui&#231;&#227;o%20Estados%20EF%20Tempo%20Integral%202014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Plan1!$B$37:$B$63</c:f>
              <c:strCache>
                <c:ptCount val="27"/>
                <c:pt idx="0">
                  <c:v>RO</c:v>
                </c:pt>
                <c:pt idx="1">
                  <c:v>AC</c:v>
                </c:pt>
                <c:pt idx="2">
                  <c:v>AM</c:v>
                </c:pt>
                <c:pt idx="3">
                  <c:v>RR</c:v>
                </c:pt>
                <c:pt idx="4">
                  <c:v>PA</c:v>
                </c:pt>
                <c:pt idx="5">
                  <c:v>AP</c:v>
                </c:pt>
                <c:pt idx="6">
                  <c:v>TO</c:v>
                </c:pt>
                <c:pt idx="7">
                  <c:v>MA</c:v>
                </c:pt>
                <c:pt idx="8">
                  <c:v>PI</c:v>
                </c:pt>
                <c:pt idx="9">
                  <c:v>CE</c:v>
                </c:pt>
                <c:pt idx="10">
                  <c:v>RN</c:v>
                </c:pt>
                <c:pt idx="11">
                  <c:v>PN</c:v>
                </c:pt>
                <c:pt idx="12">
                  <c:v>PE</c:v>
                </c:pt>
                <c:pt idx="13">
                  <c:v>AL</c:v>
                </c:pt>
                <c:pt idx="14">
                  <c:v>SE</c:v>
                </c:pt>
                <c:pt idx="15">
                  <c:v>BA</c:v>
                </c:pt>
                <c:pt idx="16">
                  <c:v>MG</c:v>
                </c:pt>
                <c:pt idx="17">
                  <c:v>ES</c:v>
                </c:pt>
                <c:pt idx="18">
                  <c:v>RJ</c:v>
                </c:pt>
                <c:pt idx="19">
                  <c:v>SP</c:v>
                </c:pt>
                <c:pt idx="20">
                  <c:v>PR</c:v>
                </c:pt>
                <c:pt idx="21">
                  <c:v>SC</c:v>
                </c:pt>
                <c:pt idx="22">
                  <c:v>RS</c:v>
                </c:pt>
                <c:pt idx="23">
                  <c:v>MS</c:v>
                </c:pt>
                <c:pt idx="24">
                  <c:v>MT</c:v>
                </c:pt>
                <c:pt idx="25">
                  <c:v>GO</c:v>
                </c:pt>
                <c:pt idx="26">
                  <c:v>DF</c:v>
                </c:pt>
              </c:strCache>
            </c:strRef>
          </c:cat>
          <c:val>
            <c:numRef>
              <c:f>Plan1!$C$37:$C$63</c:f>
              <c:numCache>
                <c:formatCode>0</c:formatCode>
                <c:ptCount val="27"/>
                <c:pt idx="0">
                  <c:v>18.70945169951095</c:v>
                </c:pt>
                <c:pt idx="1">
                  <c:v>17.173045615603151</c:v>
                </c:pt>
                <c:pt idx="2">
                  <c:v>13.849943076357418</c:v>
                </c:pt>
                <c:pt idx="3">
                  <c:v>9.4730720018611141</c:v>
                </c:pt>
                <c:pt idx="4">
                  <c:v>17.551995318043819</c:v>
                </c:pt>
                <c:pt idx="5">
                  <c:v>21.812570674707878</c:v>
                </c:pt>
                <c:pt idx="6">
                  <c:v>38.342810367393746</c:v>
                </c:pt>
                <c:pt idx="7">
                  <c:v>27.028890725786265</c:v>
                </c:pt>
                <c:pt idx="8">
                  <c:v>22.004354417883082</c:v>
                </c:pt>
                <c:pt idx="9">
                  <c:v>34.884641407955591</c:v>
                </c:pt>
                <c:pt idx="10">
                  <c:v>37.59707825068589</c:v>
                </c:pt>
                <c:pt idx="11">
                  <c:v>41.337237779070882</c:v>
                </c:pt>
                <c:pt idx="12">
                  <c:v>28.956911363153072</c:v>
                </c:pt>
                <c:pt idx="13">
                  <c:v>21.468790793430188</c:v>
                </c:pt>
                <c:pt idx="14">
                  <c:v>17.132486517932666</c:v>
                </c:pt>
                <c:pt idx="15">
                  <c:v>26.593920954860607</c:v>
                </c:pt>
                <c:pt idx="16">
                  <c:v>12.534580926752428</c:v>
                </c:pt>
                <c:pt idx="17">
                  <c:v>11.89149203965818</c:v>
                </c:pt>
                <c:pt idx="18">
                  <c:v>18.999782396473623</c:v>
                </c:pt>
                <c:pt idx="19">
                  <c:v>8.8702117675254328</c:v>
                </c:pt>
                <c:pt idx="20">
                  <c:v>10.780137094570023</c:v>
                </c:pt>
                <c:pt idx="21">
                  <c:v>8.0441279500228084</c:v>
                </c:pt>
                <c:pt idx="22">
                  <c:v>18.105263676825707</c:v>
                </c:pt>
                <c:pt idx="23">
                  <c:v>9.8614431978419468</c:v>
                </c:pt>
                <c:pt idx="24">
                  <c:v>21.457592871212285</c:v>
                </c:pt>
                <c:pt idx="25">
                  <c:v>21.633775392426848</c:v>
                </c:pt>
                <c:pt idx="26">
                  <c:v>8.9228317903354313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891664"/>
        <c:axId val="105888528"/>
      </c:barChart>
      <c:catAx>
        <c:axId val="1058916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05888528"/>
        <c:crosses val="autoZero"/>
        <c:auto val="1"/>
        <c:lblAlgn val="ctr"/>
        <c:lblOffset val="100"/>
        <c:noMultiLvlLbl val="0"/>
      </c:catAx>
      <c:valAx>
        <c:axId val="105888528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10589166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89BD9-6249-44F9-868B-A386D554846C}" type="datetimeFigureOut">
              <a:rPr lang="pt-BR" smtClean="0"/>
              <a:t>08/03/2016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57541-67C3-42C5-A7B6-48124A91AF0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5088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ed.org.br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twitter.com/Consed_" TargetMode="External"/><Relationship Id="rId4" Type="http://schemas.openxmlformats.org/officeDocument/2006/relationships/hyperlink" Target="https://www.facebook.com/Consed" TargetMode="Externa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76" b="10407"/>
          <a:stretch/>
        </p:blipFill>
        <p:spPr>
          <a:xfrm rot="5400000">
            <a:off x="1134687" y="-1151313"/>
            <a:ext cx="6858000" cy="916062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8" b="10330"/>
          <a:stretch/>
        </p:blipFill>
        <p:spPr>
          <a:xfrm rot="16200000" flipH="1">
            <a:off x="1113328" y="-1129657"/>
            <a:ext cx="6941838" cy="91684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8994" y="2932244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28994" y="4727136"/>
            <a:ext cx="5829300" cy="484699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43847" y="6290218"/>
            <a:ext cx="1615607" cy="27432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pPr/>
              <a:t>3/8/2016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43847" y="5929246"/>
            <a:ext cx="2579572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93169" y="6290218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874" y="1030058"/>
            <a:ext cx="2866698" cy="138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010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7786" y="585216"/>
            <a:ext cx="6180364" cy="149961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386" y="2286000"/>
            <a:ext cx="7658100" cy="3902529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96801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A5D3794B-289A-4A80-97D7-111025398D45}" type="datetimeFigureOut">
              <a:rPr lang="en-US" smtClean="0"/>
              <a:pPr/>
              <a:t>3/8/2016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329111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6837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720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58" b="10330"/>
          <a:stretch/>
        </p:blipFill>
        <p:spPr>
          <a:xfrm rot="16200000" flipV="1">
            <a:off x="1113328" y="-1129657"/>
            <a:ext cx="6941838" cy="91684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8122" y="249566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5A61015F-7CC6-4D0A-9D87-873EA4C304CC}" type="datetimeFigureOut">
              <a:rPr lang="en-US" smtClean="0"/>
              <a:pPr/>
              <a:t>3/8/2016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017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6964" y="585216"/>
            <a:ext cx="6221186" cy="149961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1796801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A5D3794B-289A-4A80-97D7-111025398D45}" type="datetimeFigureOut">
              <a:rPr lang="en-US" smtClean="0"/>
              <a:pPr/>
              <a:t>3/8/2016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329111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6837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75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1796801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A5D3794B-289A-4A80-97D7-111025398D45}" type="datetimeFigureOut">
              <a:rPr lang="en-US" smtClean="0"/>
              <a:pPr/>
              <a:t>3/8/2016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329111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6837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796800" y="585216"/>
            <a:ext cx="6261349" cy="149961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120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1796801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A5D3794B-289A-4A80-97D7-111025398D45}" type="datetimeFigureOut">
              <a:rPr lang="en-US" smtClean="0"/>
              <a:pPr/>
              <a:t>3/8/2016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329111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6837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6800" y="585216"/>
            <a:ext cx="6261349" cy="149961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008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56E91E96-98B0-4413-9547-46F3504108EF}" type="datetimeFigureOut">
              <a:rPr lang="en-US" smtClean="0"/>
              <a:pPr/>
              <a:t>3/8/2016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341" y="1562362"/>
            <a:ext cx="3544831" cy="1716027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126671" y="3481979"/>
            <a:ext cx="57840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/>
              <a:t> SDS/CONIC - Ed. </a:t>
            </a:r>
            <a:r>
              <a:rPr lang="pt-BR" dirty="0" err="1" smtClean="0"/>
              <a:t>Boulevard</a:t>
            </a:r>
            <a:r>
              <a:rPr lang="pt-BR" dirty="0" smtClean="0"/>
              <a:t> Center, Sala 501, BRASILIA - DF - Centro CEP: 70.391-900</a:t>
            </a:r>
          </a:p>
          <a:p>
            <a:pPr algn="ctr"/>
            <a:r>
              <a:rPr lang="pt-BR" dirty="0" smtClean="0"/>
              <a:t> (61) 2195-8650</a:t>
            </a:r>
          </a:p>
          <a:p>
            <a:r>
              <a:rPr lang="pt-BR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Consed.org.br</a:t>
            </a:r>
            <a:r>
              <a:rPr lang="pt-BR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| </a:t>
            </a:r>
            <a:r>
              <a:rPr lang="pt-BR" sz="18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Facebook</a:t>
            </a:r>
            <a:r>
              <a:rPr lang="pt-BR" sz="18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| </a:t>
            </a:r>
            <a:r>
              <a:rPr lang="pt-BR" sz="18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Twitter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5441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796801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A5D3794B-289A-4A80-97D7-111025398D45}" type="datetimeFigureOut">
              <a:rPr lang="en-US" smtClean="0"/>
              <a:pPr/>
              <a:t>3/8/2016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329111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6837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796799" y="471509"/>
            <a:ext cx="5771493" cy="1520577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1298120"/>
            <a:ext cx="4258818" cy="4709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27901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" y="0"/>
            <a:ext cx="910424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864" y="4960138"/>
            <a:ext cx="5135336" cy="1463040"/>
          </a:xfrm>
        </p:spPr>
        <p:txBody>
          <a:bodyPr anchor="ctr">
            <a:normAutofit/>
          </a:bodyPr>
          <a:lstStyle>
            <a:lvl1pPr algn="r">
              <a:defRPr sz="3600" spc="200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1796801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A5D3794B-289A-4A80-97D7-111025398D45}" type="datetimeFigureOut">
              <a:rPr lang="en-US" smtClean="0"/>
              <a:pPr/>
              <a:t>3/8/2016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32200" y="6470704"/>
            <a:ext cx="329111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6837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0082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1796801" y="6470704"/>
            <a:ext cx="1615607" cy="274320"/>
          </a:xfrm>
          <a:prstGeom prst="rect">
            <a:avLst/>
          </a:prstGeom>
        </p:spPr>
        <p:txBody>
          <a:bodyPr/>
          <a:lstStyle/>
          <a:p>
            <a:fld id="{A5D3794B-289A-4A80-97D7-111025398D45}" type="datetimeFigureOut">
              <a:rPr lang="en-US" smtClean="0"/>
              <a:pPr/>
              <a:t>3/8/2016</a:t>
            </a:fld>
            <a:endParaRPr lang="en-US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3291114" cy="27432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6837" y="6470704"/>
            <a:ext cx="730250" cy="27432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6800" y="585216"/>
            <a:ext cx="6261349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" y="0"/>
            <a:ext cx="91042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76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398811" y="2499360"/>
            <a:ext cx="5829300" cy="2484120"/>
          </a:xfrm>
        </p:spPr>
        <p:txBody>
          <a:bodyPr>
            <a:normAutofit/>
          </a:bodyPr>
          <a:lstStyle/>
          <a:p>
            <a:pPr algn="ctr"/>
            <a:r>
              <a:rPr lang="pt-BR" dirty="0">
                <a:latin typeface="Calibri" pitchFamily="34" charset="0"/>
              </a:rPr>
              <a:t>Audiência Pública sobre</a:t>
            </a:r>
            <a:br>
              <a:rPr lang="pt-BR" dirty="0">
                <a:latin typeface="Calibri" pitchFamily="34" charset="0"/>
              </a:rPr>
            </a:br>
            <a:r>
              <a:rPr lang="pt-BR" dirty="0">
                <a:latin typeface="Calibri" pitchFamily="34" charset="0"/>
              </a:rPr>
              <a:t> PLS nº 255, de 2015</a:t>
            </a:r>
            <a:endParaRPr lang="pt-BR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558723" y="4798814"/>
            <a:ext cx="1723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Março de 2016</a:t>
            </a:r>
          </a:p>
        </p:txBody>
      </p:sp>
    </p:spTree>
    <p:extLst>
      <p:ext uri="{BB962C8B-B14F-4D97-AF65-F5344CB8AC3E}">
        <p14:creationId xmlns:p14="http://schemas.microsoft.com/office/powerpoint/2010/main" val="49023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46911" y="1577546"/>
            <a:ext cx="7658100" cy="3902529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Sobre outras disposições do projeto: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pt-BR" sz="18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As disposições curriculares do projeto  parecem prematuras tendo em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Vista a atual discussão da Base Nacional Curricular Comum.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pt-BR" sz="18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A autorização para que estudantes universitários exerçam, na prática, atividade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docente em atividades  pedagógicas do tempo adicional contraria as exigências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da LDB quanto à formação para o exercício do magistério.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4492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0201" y="930876"/>
            <a:ext cx="7035832" cy="524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111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453081" y="1391055"/>
            <a:ext cx="761176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Calibri" panose="020F0502020204030204" pitchFamily="34" charset="0"/>
              </a:rPr>
              <a:t>De fato, a proposta do ensino fundamental em tempo integral  consta do § 2º do</a:t>
            </a:r>
          </a:p>
          <a:p>
            <a:r>
              <a:rPr lang="pt-BR" dirty="0">
                <a:latin typeface="Calibri" panose="020F0502020204030204" pitchFamily="34" charset="0"/>
              </a:rPr>
              <a:t>art. 34 da Lei nº 9.394, de 1996 (LDB)</a:t>
            </a:r>
          </a:p>
          <a:p>
            <a:r>
              <a:rPr lang="pt-BR" dirty="0">
                <a:latin typeface="Calibri" panose="020F0502020204030204" pitchFamily="34" charset="0"/>
              </a:rPr>
              <a:t>   </a:t>
            </a:r>
          </a:p>
          <a:p>
            <a:r>
              <a:rPr lang="pt-BR" dirty="0">
                <a:latin typeface="Calibri" panose="020F0502020204030204" pitchFamily="34" charset="0"/>
              </a:rPr>
              <a:t>   § 2º O ensino fundamental será ministrado progressivamente em tempo integral, a</a:t>
            </a:r>
          </a:p>
          <a:p>
            <a:r>
              <a:rPr lang="pt-BR" dirty="0">
                <a:latin typeface="Calibri" panose="020F0502020204030204" pitchFamily="34" charset="0"/>
              </a:rPr>
              <a:t>           critério dos sistemas de ensino.</a:t>
            </a:r>
          </a:p>
          <a:p>
            <a:endParaRPr lang="pt-BR" dirty="0">
              <a:latin typeface="Calibri" panose="020F0502020204030204" pitchFamily="34" charset="0"/>
            </a:endParaRPr>
          </a:p>
          <a:p>
            <a:r>
              <a:rPr lang="pt-BR" dirty="0">
                <a:latin typeface="Calibri" panose="020F0502020204030204" pitchFamily="34" charset="0"/>
              </a:rPr>
              <a:t> .  O fato de referir-se “a critério dos sistemas de ensino” refere-se à avaliação:</a:t>
            </a:r>
          </a:p>
          <a:p>
            <a:r>
              <a:rPr lang="pt-BR" dirty="0">
                <a:latin typeface="Calibri" panose="020F0502020204030204" pitchFamily="34" charset="0"/>
              </a:rPr>
              <a:t>    </a:t>
            </a:r>
          </a:p>
          <a:p>
            <a:r>
              <a:rPr lang="pt-BR" dirty="0">
                <a:latin typeface="Calibri" panose="020F0502020204030204" pitchFamily="34" charset="0"/>
              </a:rPr>
              <a:t>     . Das necessidades pedagógicas</a:t>
            </a:r>
          </a:p>
          <a:p>
            <a:endParaRPr lang="pt-BR" dirty="0">
              <a:latin typeface="Calibri" panose="020F0502020204030204" pitchFamily="34" charset="0"/>
            </a:endParaRPr>
          </a:p>
          <a:p>
            <a:r>
              <a:rPr lang="pt-BR" dirty="0">
                <a:latin typeface="Calibri" panose="020F0502020204030204" pitchFamily="34" charset="0"/>
              </a:rPr>
              <a:t>     . Das possibilidades de atendimento dos sistemas em termos de recursos de</a:t>
            </a:r>
          </a:p>
          <a:p>
            <a:r>
              <a:rPr lang="pt-BR" dirty="0">
                <a:latin typeface="Calibri" panose="020F0502020204030204" pitchFamily="34" charset="0"/>
              </a:rPr>
              <a:t>        pessoal, infraestrutura e recursos financeiros.</a:t>
            </a:r>
          </a:p>
          <a:p>
            <a:endParaRPr lang="pt-BR" sz="2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1782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716691" y="1859516"/>
            <a:ext cx="7912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>
                <a:latin typeface="Calibri" panose="020F0502020204030204" pitchFamily="34" charset="0"/>
              </a:rPr>
              <a:t>    </a:t>
            </a:r>
            <a:endParaRPr lang="pt-BR" sz="20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96563" y="1441623"/>
            <a:ext cx="77682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dirty="0"/>
              <a:t>O Plano Nacional de Educação estabelece uma meta genérica para a educação básica:</a:t>
            </a:r>
          </a:p>
          <a:p>
            <a:endParaRPr lang="pt-BR" sz="1400" dirty="0"/>
          </a:p>
          <a:p>
            <a:r>
              <a:rPr lang="pt-BR" sz="1400" dirty="0"/>
              <a:t>Meta 6: </a:t>
            </a:r>
          </a:p>
          <a:p>
            <a:r>
              <a:rPr lang="pt-BR" sz="1400" dirty="0" smtClean="0"/>
              <a:t>Oferecer </a:t>
            </a:r>
            <a:r>
              <a:rPr lang="pt-BR" sz="1400" dirty="0"/>
              <a:t>educação em tempo integral em, no mínimo, 50% (cinquenta por cento) das</a:t>
            </a:r>
          </a:p>
          <a:p>
            <a:r>
              <a:rPr lang="pt-BR" sz="1400" dirty="0"/>
              <a:t>escolas públicas, de forma a atender, pelo menos, 25% (vinte e cinco por cento) dos (as)</a:t>
            </a:r>
          </a:p>
          <a:p>
            <a:r>
              <a:rPr lang="pt-BR" sz="1400" dirty="0"/>
              <a:t>alunos (as) da educação básica.</a:t>
            </a:r>
          </a:p>
          <a:p>
            <a:r>
              <a:rPr lang="pt-BR" sz="1400" dirty="0" smtClean="0"/>
              <a:t>A </a:t>
            </a:r>
            <a:r>
              <a:rPr lang="pt-BR" sz="1400" dirty="0"/>
              <a:t>meta é viável?  A meta é modesta?</a:t>
            </a:r>
          </a:p>
          <a:p>
            <a:endParaRPr lang="pt-BR" sz="1400" dirty="0"/>
          </a:p>
          <a:p>
            <a:r>
              <a:rPr lang="pt-BR" sz="1400" dirty="0"/>
              <a:t>O Censo Escolar de 2014 informa a existência de 4,37 milhões de matrículas no</a:t>
            </a:r>
          </a:p>
          <a:p>
            <a:r>
              <a:rPr lang="pt-BR" sz="1400" dirty="0"/>
              <a:t>ensino fundamental em tempo integral. </a:t>
            </a:r>
          </a:p>
          <a:p>
            <a:endParaRPr lang="pt-BR" sz="1400" dirty="0"/>
          </a:p>
          <a:p>
            <a:r>
              <a:rPr lang="pt-BR" sz="1400" dirty="0"/>
              <a:t>Esse número representava, nesse ano,  15,3% do total de  28,46 milhões de matrículas no</a:t>
            </a:r>
          </a:p>
          <a:p>
            <a:r>
              <a:rPr lang="pt-BR" sz="1400" dirty="0"/>
              <a:t>ensino fundamental.</a:t>
            </a:r>
          </a:p>
          <a:p>
            <a:endParaRPr lang="pt-BR" sz="1400" dirty="0"/>
          </a:p>
          <a:p>
            <a:r>
              <a:rPr lang="pt-BR" sz="1400" dirty="0"/>
              <a:t>Para atingir a meta do PNE, no ensino fundamental, seria necessário acrescentar</a:t>
            </a:r>
          </a:p>
          <a:p>
            <a:r>
              <a:rPr lang="pt-BR" sz="1400" dirty="0"/>
              <a:t>24,09 milhões de matrículas, em 10 anos, ou seja, 240,9 mil matrículas por ano.</a:t>
            </a:r>
          </a:p>
          <a:p>
            <a:endParaRPr lang="pt-BR" sz="1400" dirty="0"/>
          </a:p>
          <a:p>
            <a:r>
              <a:rPr lang="pt-BR" sz="1400" dirty="0"/>
              <a:t>Esse número não é incompatível com o histórico recente de expansão do atendimento</a:t>
            </a:r>
          </a:p>
          <a:p>
            <a:r>
              <a:rPr lang="pt-BR" sz="1400" dirty="0"/>
              <a:t>em tempo integral.</a:t>
            </a:r>
          </a:p>
        </p:txBody>
      </p:sp>
    </p:spTree>
    <p:extLst>
      <p:ext uri="{BB962C8B-B14F-4D97-AF65-F5344CB8AC3E}">
        <p14:creationId xmlns:p14="http://schemas.microsoft.com/office/powerpoint/2010/main" val="3911800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532238" y="634313"/>
            <a:ext cx="6525912" cy="108739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t-BR" sz="1800" cap="none" spc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 expansão das matrículas  do ensino fundamental em tempo integral  nas redes</a:t>
            </a:r>
            <a:br>
              <a:rPr lang="pt-BR" sz="1800" cap="none" spc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r>
              <a:rPr lang="pt-BR" sz="1800" cap="none" spc="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públicas (estaduais e municipais) dos últimos anos apresenta os seguintes números</a:t>
            </a:r>
            <a:endParaRPr lang="pt-BR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9141056"/>
              </p:ext>
            </p:extLst>
          </p:nvPr>
        </p:nvGraphicFramePr>
        <p:xfrm>
          <a:off x="1696994" y="1824029"/>
          <a:ext cx="5904656" cy="2900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2328"/>
                <a:gridCol w="2952328"/>
              </a:tblGrid>
              <a:tr h="3428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Ano</a:t>
                      </a: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Matrículas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2009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961.815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2010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1.261.638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2011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1.684.672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2012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2.100.354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2013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3.077.871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2014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4.370.150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42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2015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4.495.050</a:t>
                      </a:r>
                      <a:endParaRPr lang="pt-B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tângulo 7"/>
          <p:cNvSpPr/>
          <p:nvPr/>
        </p:nvSpPr>
        <p:spPr>
          <a:xfrm>
            <a:off x="1568371" y="4826676"/>
            <a:ext cx="616190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latin typeface="Calibri" panose="020F0502020204030204" pitchFamily="34" charset="0"/>
              </a:rPr>
              <a:t>No período, a média anual de expansão foi de cerca de 589 mil matrículas.</a:t>
            </a:r>
          </a:p>
          <a:p>
            <a:r>
              <a:rPr lang="pt-BR" sz="1600" dirty="0" smtClean="0">
                <a:latin typeface="Calibri" panose="020F0502020204030204" pitchFamily="34" charset="0"/>
              </a:rPr>
              <a:t>De </a:t>
            </a:r>
            <a:r>
              <a:rPr lang="pt-BR" sz="1600" dirty="0">
                <a:latin typeface="Calibri" panose="020F0502020204030204" pitchFamily="34" charset="0"/>
              </a:rPr>
              <a:t>2012 para 2013, houve crescimento de quase 1 milhão de matrículas.</a:t>
            </a:r>
          </a:p>
          <a:p>
            <a:r>
              <a:rPr lang="pt-BR" sz="1600" dirty="0">
                <a:latin typeface="Calibri" panose="020F0502020204030204" pitchFamily="34" charset="0"/>
              </a:rPr>
              <a:t>De 2013 para 2014, quase 1,3 milhões.</a:t>
            </a:r>
          </a:p>
          <a:p>
            <a:r>
              <a:rPr lang="pt-BR" sz="1600" dirty="0" smtClean="0">
                <a:latin typeface="Calibri" panose="020F0502020204030204" pitchFamily="34" charset="0"/>
              </a:rPr>
              <a:t>No </a:t>
            </a:r>
            <a:r>
              <a:rPr lang="pt-BR" sz="1600" dirty="0">
                <a:latin typeface="Calibri" panose="020F0502020204030204" pitchFamily="34" charset="0"/>
              </a:rPr>
              <a:t>entanto, de 2014 para 2015, a expansão foi de apenas  124,9 mil matrículas</a:t>
            </a:r>
          </a:p>
        </p:txBody>
      </p:sp>
    </p:spTree>
    <p:extLst>
      <p:ext uri="{BB962C8B-B14F-4D97-AF65-F5344CB8AC3E}">
        <p14:creationId xmlns:p14="http://schemas.microsoft.com/office/powerpoint/2010/main" val="2661267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631"/>
            <a:ext cx="7776519" cy="1095634"/>
          </a:xfrm>
          <a:prstGeom prst="rect">
            <a:avLst/>
          </a:prstGeom>
        </p:spPr>
      </p:pic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2949693"/>
              </p:ext>
            </p:extLst>
          </p:nvPr>
        </p:nvGraphicFramePr>
        <p:xfrm>
          <a:off x="186084" y="2191265"/>
          <a:ext cx="7651486" cy="39129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31301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12" y="1334696"/>
            <a:ext cx="7870618" cy="1865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27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469345" y="2015066"/>
            <a:ext cx="7658100" cy="3902529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2800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729" y="1129314"/>
            <a:ext cx="5925826" cy="49381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412" y="1749220"/>
            <a:ext cx="7661961" cy="41683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050" y="5840627"/>
            <a:ext cx="8175445" cy="967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75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9773" y="1161535"/>
            <a:ext cx="6863421" cy="455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170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63386" y="1128585"/>
            <a:ext cx="7658100" cy="4769708"/>
          </a:xfrm>
        </p:spPr>
        <p:txBody>
          <a:bodyPr>
            <a:normAutofit fontScale="92500" lnSpcReduction="2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A fonte de recursos prevista no projeto de lei   - Lei n º 12.858, de 2013 (royalties,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participação especial e fundo social) ainda não tem se materializado em volume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suficiente para assegurar expressividade no financiamento à magnitude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dos números requeridos pela universalização do atendimento em tempo integral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no ensino fundamental.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pt-BR" sz="18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Em 2014, a União destinou pouco mais de R$ 1 bilhão de sua receita de royalties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e participação para diversas atividades da educação, inclusive a complementação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ao </a:t>
            </a:r>
            <a:r>
              <a:rPr lang="pt-BR" sz="1800" dirty="0" err="1">
                <a:solidFill>
                  <a:prstClr val="black"/>
                </a:solidFill>
                <a:latin typeface="Calibri"/>
              </a:rPr>
              <a:t>Fundeb</a:t>
            </a:r>
            <a:r>
              <a:rPr lang="pt-BR" sz="1800" dirty="0">
                <a:solidFill>
                  <a:prstClr val="black"/>
                </a:solidFill>
                <a:latin typeface="Calibri"/>
              </a:rPr>
              <a:t>. O Fundo Social rendeu R$ 2,9 bilhões.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pt-BR" sz="18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Em 2015, embora a previsão orçamentária fosse de R$ 7 bilhões, os efeitos das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medidas cautelares decorrentes de </a:t>
            </a:r>
            <a:r>
              <a:rPr lang="pt-BR" sz="1800" dirty="0" err="1">
                <a:solidFill>
                  <a:prstClr val="black"/>
                </a:solidFill>
                <a:latin typeface="Calibri"/>
              </a:rPr>
              <a:t>ADINs</a:t>
            </a:r>
            <a:r>
              <a:rPr lang="pt-BR" sz="1800" dirty="0">
                <a:solidFill>
                  <a:prstClr val="black"/>
                </a:solidFill>
                <a:latin typeface="Calibri"/>
              </a:rPr>
              <a:t> junto ao STF reduziram  a quase pela metade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a possibilidade de execução orçamentária.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pt-BR" sz="18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Para 2016, a previsão é de R$ 4,4 bilhões de receitas oriundas da exploração do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petróleo destinadas pela União à educação.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pt-BR" sz="1800" dirty="0">
              <a:solidFill>
                <a:prstClr val="black"/>
              </a:solidFill>
              <a:latin typeface="Calibri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As </a:t>
            </a:r>
            <a:r>
              <a:rPr lang="pt-BR" sz="1800" dirty="0" err="1">
                <a:solidFill>
                  <a:prstClr val="black"/>
                </a:solidFill>
                <a:latin typeface="Calibri"/>
              </a:rPr>
              <a:t>ADINs</a:t>
            </a:r>
            <a:r>
              <a:rPr lang="pt-BR" sz="1800" dirty="0">
                <a:solidFill>
                  <a:prstClr val="black"/>
                </a:solidFill>
                <a:latin typeface="Calibri"/>
              </a:rPr>
              <a:t> no STF que tratam da distribuição dos recursos de royalties entre os entes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Federados subnacionais ainda não chegaram a termo.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   . Não há garantia de recursos adicionais para todos os entes envolvidos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pt-BR" sz="1800" dirty="0">
                <a:solidFill>
                  <a:prstClr val="black"/>
                </a:solidFill>
                <a:latin typeface="Calibri"/>
              </a:rPr>
              <a:t>     na expansão do atendimento em tempo integral  no ensino fundamental.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61432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CONSED2015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CONSED2015" id="{65163B39-E1EA-4D6E-ADEC-6726FA9F2ACF}" vid="{5E010960-0ADE-446D-B6FD-34944844145E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</TotalTime>
  <Words>614</Words>
  <Application>Microsoft Office PowerPoint</Application>
  <PresentationFormat>Apresentação na tela (4:3)</PresentationFormat>
  <Paragraphs>84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Calibri</vt:lpstr>
      <vt:lpstr>Times New Roman</vt:lpstr>
      <vt:lpstr>Tw Cen MT</vt:lpstr>
      <vt:lpstr>Tw Cen MT Condensed</vt:lpstr>
      <vt:lpstr>Wingdings 3</vt:lpstr>
      <vt:lpstr>TemaCONSED2015</vt:lpstr>
      <vt:lpstr>Audiência Pública sobre  PLS nº 255, de 2015</vt:lpstr>
      <vt:lpstr>Apresentação do PowerPoint</vt:lpstr>
      <vt:lpstr>Apresentação do PowerPoint</vt:lpstr>
      <vt:lpstr>A expansão das matrículas  do ensino fundamental em tempo integral  nas redes públicas (estaduais e municipais) dos últimos anos apresenta os seguintes números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Luiz Evandro de Souza Ribeiro</dc:creator>
  <cp:lastModifiedBy>João Ricardo Mendonça dos Santos</cp:lastModifiedBy>
  <cp:revision>31</cp:revision>
  <cp:lastPrinted>2015-05-12T14:28:49Z</cp:lastPrinted>
  <dcterms:created xsi:type="dcterms:W3CDTF">2015-02-23T12:10:03Z</dcterms:created>
  <dcterms:modified xsi:type="dcterms:W3CDTF">2016-03-08T20:05:09Z</dcterms:modified>
</cp:coreProperties>
</file>