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1" r:id="rId1"/>
  </p:sldMasterIdLst>
  <p:handoutMasterIdLst>
    <p:handoutMasterId r:id="rId13"/>
  </p:handoutMasterIdLst>
  <p:sldIdLst>
    <p:sldId id="256" r:id="rId2"/>
    <p:sldId id="259" r:id="rId3"/>
    <p:sldId id="271" r:id="rId4"/>
    <p:sldId id="270" r:id="rId5"/>
    <p:sldId id="267" r:id="rId6"/>
    <p:sldId id="268" r:id="rId7"/>
    <p:sldId id="269" r:id="rId8"/>
    <p:sldId id="272" r:id="rId9"/>
    <p:sldId id="273" r:id="rId10"/>
    <p:sldId id="274" r:id="rId11"/>
    <p:sldId id="275" r:id="rId12"/>
  </p:sldIdLst>
  <p:sldSz cx="9144000" cy="6858000" type="screen4x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450" autoAdjust="0"/>
    <p:restoredTop sz="94660"/>
  </p:normalViewPr>
  <p:slideViewPr>
    <p:cSldViewPr snapToGrid="0">
      <p:cViewPr varScale="1">
        <p:scale>
          <a:sx n="92" d="100"/>
          <a:sy n="92" d="100"/>
        </p:scale>
        <p:origin x="1260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Ricardo\Documents\Distribui&#231;&#227;o%20Estados%20EF%20Tempo%20Integral%202014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invertIfNegative val="0"/>
          <c:cat>
            <c:strRef>
              <c:f>Plan1!$B$37:$B$63</c:f>
              <c:strCache>
                <c:ptCount val="27"/>
                <c:pt idx="0">
                  <c:v>RO</c:v>
                </c:pt>
                <c:pt idx="1">
                  <c:v>AC</c:v>
                </c:pt>
                <c:pt idx="2">
                  <c:v>AM</c:v>
                </c:pt>
                <c:pt idx="3">
                  <c:v>RR</c:v>
                </c:pt>
                <c:pt idx="4">
                  <c:v>PA</c:v>
                </c:pt>
                <c:pt idx="5">
                  <c:v>AP</c:v>
                </c:pt>
                <c:pt idx="6">
                  <c:v>TO</c:v>
                </c:pt>
                <c:pt idx="7">
                  <c:v>MA</c:v>
                </c:pt>
                <c:pt idx="8">
                  <c:v>PI</c:v>
                </c:pt>
                <c:pt idx="9">
                  <c:v>CE</c:v>
                </c:pt>
                <c:pt idx="10">
                  <c:v>RN</c:v>
                </c:pt>
                <c:pt idx="11">
                  <c:v>PN</c:v>
                </c:pt>
                <c:pt idx="12">
                  <c:v>PE</c:v>
                </c:pt>
                <c:pt idx="13">
                  <c:v>AL</c:v>
                </c:pt>
                <c:pt idx="14">
                  <c:v>SE</c:v>
                </c:pt>
                <c:pt idx="15">
                  <c:v>BA</c:v>
                </c:pt>
                <c:pt idx="16">
                  <c:v>MG</c:v>
                </c:pt>
                <c:pt idx="17">
                  <c:v>ES</c:v>
                </c:pt>
                <c:pt idx="18">
                  <c:v>RJ</c:v>
                </c:pt>
                <c:pt idx="19">
                  <c:v>SP</c:v>
                </c:pt>
                <c:pt idx="20">
                  <c:v>PR</c:v>
                </c:pt>
                <c:pt idx="21">
                  <c:v>SC</c:v>
                </c:pt>
                <c:pt idx="22">
                  <c:v>RS</c:v>
                </c:pt>
                <c:pt idx="23">
                  <c:v>MS</c:v>
                </c:pt>
                <c:pt idx="24">
                  <c:v>MT</c:v>
                </c:pt>
                <c:pt idx="25">
                  <c:v>GO</c:v>
                </c:pt>
                <c:pt idx="26">
                  <c:v>DF</c:v>
                </c:pt>
              </c:strCache>
            </c:strRef>
          </c:cat>
          <c:val>
            <c:numRef>
              <c:f>Plan1!$C$37:$C$63</c:f>
              <c:numCache>
                <c:formatCode>0</c:formatCode>
                <c:ptCount val="27"/>
                <c:pt idx="0">
                  <c:v>18.70945169951095</c:v>
                </c:pt>
                <c:pt idx="1">
                  <c:v>17.173045615603151</c:v>
                </c:pt>
                <c:pt idx="2">
                  <c:v>13.849943076357418</c:v>
                </c:pt>
                <c:pt idx="3">
                  <c:v>9.4730720018611141</c:v>
                </c:pt>
                <c:pt idx="4">
                  <c:v>17.551995318043819</c:v>
                </c:pt>
                <c:pt idx="5">
                  <c:v>21.812570674707878</c:v>
                </c:pt>
                <c:pt idx="6">
                  <c:v>38.342810367393746</c:v>
                </c:pt>
                <c:pt idx="7">
                  <c:v>27.028890725786265</c:v>
                </c:pt>
                <c:pt idx="8">
                  <c:v>22.004354417883082</c:v>
                </c:pt>
                <c:pt idx="9">
                  <c:v>34.884641407955591</c:v>
                </c:pt>
                <c:pt idx="10">
                  <c:v>37.59707825068589</c:v>
                </c:pt>
                <c:pt idx="11">
                  <c:v>41.337237779070882</c:v>
                </c:pt>
                <c:pt idx="12">
                  <c:v>28.956911363153072</c:v>
                </c:pt>
                <c:pt idx="13">
                  <c:v>21.468790793430188</c:v>
                </c:pt>
                <c:pt idx="14">
                  <c:v>17.132486517932666</c:v>
                </c:pt>
                <c:pt idx="15">
                  <c:v>26.593920954860607</c:v>
                </c:pt>
                <c:pt idx="16">
                  <c:v>12.534580926752428</c:v>
                </c:pt>
                <c:pt idx="17">
                  <c:v>11.89149203965818</c:v>
                </c:pt>
                <c:pt idx="18">
                  <c:v>18.999782396473623</c:v>
                </c:pt>
                <c:pt idx="19">
                  <c:v>8.8702117675254328</c:v>
                </c:pt>
                <c:pt idx="20">
                  <c:v>10.780137094570023</c:v>
                </c:pt>
                <c:pt idx="21">
                  <c:v>8.0441279500228084</c:v>
                </c:pt>
                <c:pt idx="22">
                  <c:v>18.105263676825707</c:v>
                </c:pt>
                <c:pt idx="23">
                  <c:v>9.8614431978419468</c:v>
                </c:pt>
                <c:pt idx="24">
                  <c:v>21.457592871212285</c:v>
                </c:pt>
                <c:pt idx="25">
                  <c:v>21.633775392426848</c:v>
                </c:pt>
                <c:pt idx="26">
                  <c:v>8.9228317903354313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05891664"/>
        <c:axId val="105888528"/>
      </c:barChart>
      <c:catAx>
        <c:axId val="10589166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105888528"/>
        <c:crosses val="autoZero"/>
        <c:auto val="1"/>
        <c:lblAlgn val="ctr"/>
        <c:lblOffset val="100"/>
        <c:noMultiLvlLbl val="0"/>
      </c:catAx>
      <c:valAx>
        <c:axId val="105888528"/>
        <c:scaling>
          <c:orientation val="minMax"/>
        </c:scaling>
        <c:delete val="0"/>
        <c:axPos val="l"/>
        <c:majorGridlines/>
        <c:numFmt formatCode="0" sourceLinked="1"/>
        <c:majorTickMark val="out"/>
        <c:minorTickMark val="none"/>
        <c:tickLblPos val="nextTo"/>
        <c:crossAx val="105891664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3689BD9-6249-44F9-868B-A386D554846C}" type="datetimeFigureOut">
              <a:rPr lang="pt-BR" smtClean="0"/>
              <a:t>08/03/2016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D057541-67C3-42C5-A7B6-48124A91AF0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7508813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onsed.org.br/" TargetMode="External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5" Type="http://schemas.openxmlformats.org/officeDocument/2006/relationships/hyperlink" Target="https://twitter.com/Consed_" TargetMode="External"/><Relationship Id="rId4" Type="http://schemas.openxmlformats.org/officeDocument/2006/relationships/hyperlink" Target="https://www.facebook.com/Consed" TargetMode="Externa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m 8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9476" b="10407"/>
          <a:stretch/>
        </p:blipFill>
        <p:spPr>
          <a:xfrm rot="5400000">
            <a:off x="1134687" y="-1151313"/>
            <a:ext cx="6858000" cy="9160625"/>
          </a:xfrm>
          <a:prstGeom prst="rect">
            <a:avLst/>
          </a:prstGeom>
        </p:spPr>
      </p:pic>
      <p:pic>
        <p:nvPicPr>
          <p:cNvPr id="12" name="Imagem 11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8858" b="10330"/>
          <a:stretch/>
        </p:blipFill>
        <p:spPr>
          <a:xfrm rot="16200000" flipH="1">
            <a:off x="1113328" y="-1129657"/>
            <a:ext cx="6941838" cy="9168493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28994" y="2932244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spc="200" baseline="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28994" y="4727136"/>
            <a:ext cx="5829300" cy="484699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 dirty="0" smtClean="0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843847" y="6290218"/>
            <a:ext cx="1615607" cy="274320"/>
          </a:xfrm>
          <a:prstGeom prst="rect">
            <a:avLst/>
          </a:prstGeom>
        </p:spPr>
        <p:txBody>
          <a:bodyPr/>
          <a:lstStyle>
            <a:lvl1pPr algn="l">
              <a:defRPr/>
            </a:lvl1pPr>
          </a:lstStyle>
          <a:p>
            <a:fld id="{6AD6EE87-EBD5-4F12-A48A-63ACA297AC8F}" type="datetimeFigureOut">
              <a:rPr lang="en-US" smtClean="0"/>
              <a:pPr/>
              <a:t>3/8/2016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43847" y="5929246"/>
            <a:ext cx="2579572" cy="27432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93169" y="6290218"/>
            <a:ext cx="730250" cy="274320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rPr lang="en-US" smtClean="0"/>
              <a:pPr/>
              <a:t>‹nº›</a:t>
            </a:fld>
            <a:endParaRPr lang="en-US" dirty="0"/>
          </a:p>
        </p:txBody>
      </p:sp>
      <p:pic>
        <p:nvPicPr>
          <p:cNvPr id="11" name="Imagem 1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8874" y="1030058"/>
            <a:ext cx="2866698" cy="13877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220106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77786" y="585216"/>
            <a:ext cx="6180364" cy="1499616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63386" y="2286000"/>
            <a:ext cx="7658100" cy="3902529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796801" y="6470704"/>
            <a:ext cx="1615607" cy="274320"/>
          </a:xfrm>
          <a:prstGeom prst="rect">
            <a:avLst/>
          </a:prstGeom>
        </p:spPr>
        <p:txBody>
          <a:bodyPr/>
          <a:lstStyle/>
          <a:p>
            <a:fld id="{A5D3794B-289A-4A80-97D7-111025398D45}" type="datetimeFigureOut">
              <a:rPr lang="en-US" smtClean="0"/>
              <a:pPr/>
              <a:t>3/8/2016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632200" y="6470704"/>
            <a:ext cx="3291114" cy="27432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76837" y="6470704"/>
            <a:ext cx="730250" cy="274320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872041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Imagem 14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8858" b="10330"/>
          <a:stretch/>
        </p:blipFill>
        <p:spPr>
          <a:xfrm rot="16200000" flipV="1">
            <a:off x="1113328" y="-1129657"/>
            <a:ext cx="6941838" cy="9168493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8122" y="2495667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b="0" spc="200" baseline="0"/>
            </a:lvl1pPr>
          </a:lstStyle>
          <a:p>
            <a:r>
              <a:rPr lang="pt-BR" dirty="0" smtClean="0"/>
              <a:t>Clique para editar o 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8097" y="6470704"/>
            <a:ext cx="1615607" cy="274320"/>
          </a:xfrm>
          <a:prstGeom prst="rect">
            <a:avLst/>
          </a:prstGeom>
        </p:spPr>
        <p:txBody>
          <a:bodyPr/>
          <a:lstStyle/>
          <a:p>
            <a:fld id="{5A61015F-7CC6-4D0A-9D87-873EA4C304CC}" type="datetimeFigureOut">
              <a:rPr lang="en-US" smtClean="0"/>
              <a:pPr/>
              <a:t>3/8/2016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632200" y="6470704"/>
            <a:ext cx="4426094" cy="27432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128000" y="6470704"/>
            <a:ext cx="730250" cy="274320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901748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36964" y="585216"/>
            <a:ext cx="6221186" cy="1499616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8096" y="2286000"/>
            <a:ext cx="3566160" cy="4023360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91990" y="2286000"/>
            <a:ext cx="3566160" cy="4023360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10"/>
          </p:nvPr>
        </p:nvSpPr>
        <p:spPr>
          <a:xfrm>
            <a:off x="1796801" y="6470704"/>
            <a:ext cx="1615607" cy="274320"/>
          </a:xfrm>
          <a:prstGeom prst="rect">
            <a:avLst/>
          </a:prstGeom>
        </p:spPr>
        <p:txBody>
          <a:bodyPr/>
          <a:lstStyle/>
          <a:p>
            <a:fld id="{A5D3794B-289A-4A80-97D7-111025398D45}" type="datetimeFigureOut">
              <a:rPr lang="en-US" smtClean="0"/>
              <a:pPr/>
              <a:t>3/8/2016</a:t>
            </a:fld>
            <a:endParaRPr lang="en-US" dirty="0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632200" y="6470704"/>
            <a:ext cx="3291114" cy="27432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76837" y="6470704"/>
            <a:ext cx="730250" cy="274320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07575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Date Placeholder 3"/>
          <p:cNvSpPr>
            <a:spLocks noGrp="1"/>
          </p:cNvSpPr>
          <p:nvPr>
            <p:ph type="dt" sz="half" idx="10"/>
          </p:nvPr>
        </p:nvSpPr>
        <p:spPr>
          <a:xfrm>
            <a:off x="1796801" y="6470704"/>
            <a:ext cx="1615607" cy="274320"/>
          </a:xfrm>
          <a:prstGeom prst="rect">
            <a:avLst/>
          </a:prstGeom>
        </p:spPr>
        <p:txBody>
          <a:bodyPr/>
          <a:lstStyle/>
          <a:p>
            <a:fld id="{A5D3794B-289A-4A80-97D7-111025398D45}" type="datetimeFigureOut">
              <a:rPr lang="en-US" smtClean="0"/>
              <a:pPr/>
              <a:t>3/8/2016</a:t>
            </a:fld>
            <a:endParaRPr lang="en-US" dirty="0"/>
          </a:p>
        </p:txBody>
      </p:sp>
      <p:sp>
        <p:nvSpPr>
          <p:cNvPr id="1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632200" y="6470704"/>
            <a:ext cx="3291114" cy="27432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1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76837" y="6470704"/>
            <a:ext cx="730250" cy="274320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rPr lang="en-US" smtClean="0"/>
              <a:pPr/>
              <a:t>‹nº›</a:t>
            </a:fld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796800" y="585216"/>
            <a:ext cx="6261349" cy="1499616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8096" y="2179636"/>
            <a:ext cx="356616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2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68096" y="2967788"/>
            <a:ext cx="3566160" cy="3341572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91990" y="2179636"/>
            <a:ext cx="356616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2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pt-BR" smtClean="0"/>
              <a:t>Clique para editar o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91990" y="2967788"/>
            <a:ext cx="3566160" cy="3341572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012039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xfrm>
            <a:off x="1796801" y="6470704"/>
            <a:ext cx="1615607" cy="274320"/>
          </a:xfrm>
          <a:prstGeom prst="rect">
            <a:avLst/>
          </a:prstGeom>
        </p:spPr>
        <p:txBody>
          <a:bodyPr/>
          <a:lstStyle/>
          <a:p>
            <a:fld id="{A5D3794B-289A-4A80-97D7-111025398D45}" type="datetimeFigureOut">
              <a:rPr lang="en-US" smtClean="0"/>
              <a:pPr/>
              <a:t>3/8/2016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632200" y="6470704"/>
            <a:ext cx="3291114" cy="27432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76837" y="6470704"/>
            <a:ext cx="730250" cy="274320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rPr lang="en-US" smtClean="0"/>
              <a:pPr/>
              <a:t>‹nº›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6800" y="585216"/>
            <a:ext cx="6261349" cy="1499616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900815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768097" y="6470704"/>
            <a:ext cx="1615607" cy="274320"/>
          </a:xfrm>
          <a:prstGeom prst="rect">
            <a:avLst/>
          </a:prstGeom>
        </p:spPr>
        <p:txBody>
          <a:bodyPr/>
          <a:lstStyle/>
          <a:p>
            <a:fld id="{56E91E96-98B0-4413-9547-46F3504108EF}" type="datetimeFigureOut">
              <a:rPr lang="en-US" smtClean="0"/>
              <a:pPr/>
              <a:t>3/8/2016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632200" y="6470704"/>
            <a:ext cx="4426094" cy="27432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128000" y="6470704"/>
            <a:ext cx="730250" cy="274320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rPr lang="en-US" smtClean="0"/>
              <a:pPr/>
              <a:t>‹nº›</a:t>
            </a:fld>
            <a:endParaRPr lang="en-US" dirty="0"/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52341" y="1562362"/>
            <a:ext cx="3544831" cy="1716027"/>
          </a:xfrm>
          <a:prstGeom prst="rect">
            <a:avLst/>
          </a:prstGeom>
        </p:spPr>
      </p:pic>
      <p:sp>
        <p:nvSpPr>
          <p:cNvPr id="6" name="Retângulo 5"/>
          <p:cNvSpPr/>
          <p:nvPr/>
        </p:nvSpPr>
        <p:spPr>
          <a:xfrm>
            <a:off x="1126671" y="3481979"/>
            <a:ext cx="5784085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dirty="0" smtClean="0"/>
              <a:t> SDS/CONIC - Ed. </a:t>
            </a:r>
            <a:r>
              <a:rPr lang="pt-BR" dirty="0" err="1" smtClean="0"/>
              <a:t>Boulevard</a:t>
            </a:r>
            <a:r>
              <a:rPr lang="pt-BR" dirty="0" smtClean="0"/>
              <a:t> Center, Sala 501, BRASILIA - DF - Centro CEP: 70.391-900</a:t>
            </a:r>
          </a:p>
          <a:p>
            <a:pPr algn="ctr"/>
            <a:r>
              <a:rPr lang="pt-BR" dirty="0" smtClean="0"/>
              <a:t> (61) 2195-8650</a:t>
            </a:r>
          </a:p>
          <a:p>
            <a:r>
              <a:rPr lang="pt-BR" sz="18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3"/>
              </a:rPr>
              <a:t>Consed.org.br</a:t>
            </a:r>
            <a:r>
              <a:rPr lang="pt-BR" sz="18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| </a:t>
            </a:r>
            <a:r>
              <a:rPr lang="pt-BR" sz="18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4"/>
              </a:rPr>
              <a:t>Facebook</a:t>
            </a:r>
            <a:r>
              <a:rPr lang="pt-BR" sz="18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| </a:t>
            </a:r>
            <a:r>
              <a:rPr lang="pt-BR" sz="18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5"/>
              </a:rPr>
              <a:t>Twitter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78544100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ate Placeholder 3"/>
          <p:cNvSpPr>
            <a:spLocks noGrp="1"/>
          </p:cNvSpPr>
          <p:nvPr>
            <p:ph type="dt" sz="half" idx="10"/>
          </p:nvPr>
        </p:nvSpPr>
        <p:spPr>
          <a:xfrm>
            <a:off x="1796801" y="6470704"/>
            <a:ext cx="1615607" cy="274320"/>
          </a:xfrm>
          <a:prstGeom prst="rect">
            <a:avLst/>
          </a:prstGeom>
        </p:spPr>
        <p:txBody>
          <a:bodyPr/>
          <a:lstStyle/>
          <a:p>
            <a:fld id="{A5D3794B-289A-4A80-97D7-111025398D45}" type="datetimeFigureOut">
              <a:rPr lang="en-US" smtClean="0"/>
              <a:pPr/>
              <a:t>3/8/2016</a:t>
            </a:fld>
            <a:endParaRPr lang="en-US" dirty="0"/>
          </a:p>
        </p:txBody>
      </p:sp>
      <p:sp>
        <p:nvSpPr>
          <p:cNvPr id="1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632200" y="6470704"/>
            <a:ext cx="3291114" cy="27432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1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76837" y="6470704"/>
            <a:ext cx="730250" cy="274320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rPr lang="en-US" smtClean="0"/>
              <a:pPr/>
              <a:t>‹nº›</a:t>
            </a:fld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796799" y="471509"/>
            <a:ext cx="5771493" cy="1520577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6250" y="1298120"/>
            <a:ext cx="4258818" cy="4709487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6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8096" y="2257506"/>
            <a:ext cx="329184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</p:spTree>
    <p:extLst>
      <p:ext uri="{BB962C8B-B14F-4D97-AF65-F5344CB8AC3E}">
        <p14:creationId xmlns:p14="http://schemas.microsoft.com/office/powerpoint/2010/main" val="82790141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Imagem 1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878" y="0"/>
            <a:ext cx="9104244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36864" y="4960138"/>
            <a:ext cx="5135336" cy="1463040"/>
          </a:xfrm>
        </p:spPr>
        <p:txBody>
          <a:bodyPr anchor="ctr">
            <a:normAutofit/>
          </a:bodyPr>
          <a:lstStyle>
            <a:lvl1pPr algn="r">
              <a:defRPr sz="3600" spc="200" baseline="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9141714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pt-BR" smtClean="0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57950" y="4960138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Date Placeholder 3"/>
          <p:cNvSpPr>
            <a:spLocks noGrp="1"/>
          </p:cNvSpPr>
          <p:nvPr>
            <p:ph type="dt" sz="half" idx="10"/>
          </p:nvPr>
        </p:nvSpPr>
        <p:spPr>
          <a:xfrm>
            <a:off x="1796801" y="6470704"/>
            <a:ext cx="1615607" cy="274320"/>
          </a:xfrm>
          <a:prstGeom prst="rect">
            <a:avLst/>
          </a:prstGeom>
        </p:spPr>
        <p:txBody>
          <a:bodyPr/>
          <a:lstStyle/>
          <a:p>
            <a:fld id="{A5D3794B-289A-4A80-97D7-111025398D45}" type="datetimeFigureOut">
              <a:rPr lang="en-US" smtClean="0"/>
              <a:pPr/>
              <a:t>3/8/2016</a:t>
            </a:fld>
            <a:endParaRPr lang="en-US" dirty="0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632200" y="6470704"/>
            <a:ext cx="3291114" cy="27432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76837" y="6470704"/>
            <a:ext cx="730250" cy="274320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800823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2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Date Placeholder 3"/>
          <p:cNvSpPr>
            <a:spLocks noGrp="1"/>
          </p:cNvSpPr>
          <p:nvPr>
            <p:ph type="dt" sz="half" idx="2"/>
          </p:nvPr>
        </p:nvSpPr>
        <p:spPr>
          <a:xfrm>
            <a:off x="1796801" y="6470704"/>
            <a:ext cx="1615607" cy="274320"/>
          </a:xfrm>
          <a:prstGeom prst="rect">
            <a:avLst/>
          </a:prstGeom>
        </p:spPr>
        <p:txBody>
          <a:bodyPr/>
          <a:lstStyle/>
          <a:p>
            <a:fld id="{A5D3794B-289A-4A80-97D7-111025398D45}" type="datetimeFigureOut">
              <a:rPr lang="en-US" smtClean="0"/>
              <a:pPr/>
              <a:t>3/8/2016</a:t>
            </a:fld>
            <a:endParaRPr lang="en-US" dirty="0"/>
          </a:p>
        </p:txBody>
      </p:sp>
      <p:sp>
        <p:nvSpPr>
          <p:cNvPr id="13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32200" y="6470704"/>
            <a:ext cx="3291114" cy="27432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14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76837" y="6470704"/>
            <a:ext cx="730250" cy="274320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rPr lang="en-US" smtClean="0"/>
              <a:pPr/>
              <a:t>‹nº›</a:t>
            </a:fld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6800" y="585216"/>
            <a:ext cx="6261349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dirty="0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8096" y="2286000"/>
            <a:ext cx="7290055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5715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Imagem 8"/>
          <p:cNvPicPr>
            <a:picLocks noChangeAspect="1"/>
          </p:cNvPicPr>
          <p:nvPr userDrawn="1"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878" y="0"/>
            <a:ext cx="9104244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28766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4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8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398811" y="2499360"/>
            <a:ext cx="5829300" cy="2484120"/>
          </a:xfrm>
        </p:spPr>
        <p:txBody>
          <a:bodyPr>
            <a:normAutofit/>
          </a:bodyPr>
          <a:lstStyle/>
          <a:p>
            <a:pPr algn="ctr"/>
            <a:r>
              <a:rPr lang="pt-BR" dirty="0">
                <a:latin typeface="Calibri" pitchFamily="34" charset="0"/>
              </a:rPr>
              <a:t>Audiência Pública sobre</a:t>
            </a:r>
            <a:br>
              <a:rPr lang="pt-BR" dirty="0">
                <a:latin typeface="Calibri" pitchFamily="34" charset="0"/>
              </a:rPr>
            </a:br>
            <a:r>
              <a:rPr lang="pt-BR" dirty="0">
                <a:latin typeface="Calibri" pitchFamily="34" charset="0"/>
              </a:rPr>
              <a:t> PLS nº 255, de 2015</a:t>
            </a:r>
            <a:endParaRPr lang="pt-BR" dirty="0">
              <a:solidFill>
                <a:srgbClr val="0070C0"/>
              </a:solidFill>
              <a:latin typeface="Calibri" pitchFamily="34" charset="0"/>
            </a:endParaRPr>
          </a:p>
        </p:txBody>
      </p:sp>
      <p:sp>
        <p:nvSpPr>
          <p:cNvPr id="4" name="Retângulo 3"/>
          <p:cNvSpPr/>
          <p:nvPr/>
        </p:nvSpPr>
        <p:spPr>
          <a:xfrm>
            <a:off x="4558723" y="4798814"/>
            <a:ext cx="172354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dirty="0"/>
              <a:t>Março de 2016</a:t>
            </a:r>
          </a:p>
        </p:txBody>
      </p:sp>
    </p:spTree>
    <p:extLst>
      <p:ext uri="{BB962C8B-B14F-4D97-AF65-F5344CB8AC3E}">
        <p14:creationId xmlns:p14="http://schemas.microsoft.com/office/powerpoint/2010/main" val="4902369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946911" y="1577546"/>
            <a:ext cx="7658100" cy="3902529"/>
          </a:xfrm>
        </p:spPr>
        <p:txBody>
          <a:bodyPr/>
          <a:lstStyle/>
          <a:p>
            <a:pPr marL="0" lv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None/>
            </a:pPr>
            <a:r>
              <a:rPr lang="pt-BR" sz="1800" dirty="0">
                <a:solidFill>
                  <a:prstClr val="black"/>
                </a:solidFill>
                <a:latin typeface="Calibri"/>
              </a:rPr>
              <a:t>Sobre outras disposições do projeto:</a:t>
            </a:r>
          </a:p>
          <a:p>
            <a:pPr marL="0" lv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None/>
            </a:pPr>
            <a:endParaRPr lang="pt-BR" sz="1800" dirty="0">
              <a:solidFill>
                <a:prstClr val="black"/>
              </a:solidFill>
              <a:latin typeface="Calibri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None/>
            </a:pPr>
            <a:r>
              <a:rPr lang="pt-BR" sz="1800" dirty="0">
                <a:solidFill>
                  <a:prstClr val="black"/>
                </a:solidFill>
                <a:latin typeface="Calibri"/>
              </a:rPr>
              <a:t>As disposições curriculares do projeto  parecem prematuras tendo em </a:t>
            </a:r>
          </a:p>
          <a:p>
            <a:pPr marL="0" lv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None/>
            </a:pPr>
            <a:r>
              <a:rPr lang="pt-BR" sz="1800" dirty="0">
                <a:solidFill>
                  <a:prstClr val="black"/>
                </a:solidFill>
                <a:latin typeface="Calibri"/>
              </a:rPr>
              <a:t>Vista a atual discussão da Base Nacional Curricular Comum.</a:t>
            </a:r>
          </a:p>
          <a:p>
            <a:pPr marL="0" lv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None/>
            </a:pPr>
            <a:endParaRPr lang="pt-BR" sz="1800" dirty="0">
              <a:solidFill>
                <a:prstClr val="black"/>
              </a:solidFill>
              <a:latin typeface="Calibri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None/>
            </a:pPr>
            <a:r>
              <a:rPr lang="pt-BR" sz="1800" dirty="0">
                <a:solidFill>
                  <a:prstClr val="black"/>
                </a:solidFill>
                <a:latin typeface="Calibri"/>
              </a:rPr>
              <a:t>A autorização para que estudantes universitários exerçam, na prática, atividade</a:t>
            </a:r>
          </a:p>
          <a:p>
            <a:pPr marL="0" lv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None/>
            </a:pPr>
            <a:r>
              <a:rPr lang="pt-BR" sz="1800" dirty="0">
                <a:solidFill>
                  <a:prstClr val="black"/>
                </a:solidFill>
                <a:latin typeface="Calibri"/>
              </a:rPr>
              <a:t>docente em atividades  pedagógicas do tempo adicional contraria as exigências</a:t>
            </a:r>
          </a:p>
          <a:p>
            <a:pPr marL="0" lv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None/>
            </a:pPr>
            <a:r>
              <a:rPr lang="pt-BR" sz="1800" dirty="0">
                <a:solidFill>
                  <a:prstClr val="black"/>
                </a:solidFill>
                <a:latin typeface="Calibri"/>
              </a:rPr>
              <a:t>da LDB quanto à formação para o exercício do magistério.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27449284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Espaço Reservado para Conteúdo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70201" y="930876"/>
            <a:ext cx="7035832" cy="52489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71110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ângulo 2"/>
          <p:cNvSpPr/>
          <p:nvPr/>
        </p:nvSpPr>
        <p:spPr>
          <a:xfrm>
            <a:off x="453081" y="1391055"/>
            <a:ext cx="7611762" cy="42780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dirty="0">
                <a:latin typeface="Calibri" panose="020F0502020204030204" pitchFamily="34" charset="0"/>
              </a:rPr>
              <a:t>De fato, a proposta do ensino fundamental em tempo integral  consta do § 2º do</a:t>
            </a:r>
          </a:p>
          <a:p>
            <a:r>
              <a:rPr lang="pt-BR" dirty="0">
                <a:latin typeface="Calibri" panose="020F0502020204030204" pitchFamily="34" charset="0"/>
              </a:rPr>
              <a:t>art. 34 da Lei nº 9.394, de 1996 (LDB)</a:t>
            </a:r>
          </a:p>
          <a:p>
            <a:r>
              <a:rPr lang="pt-BR" dirty="0">
                <a:latin typeface="Calibri" panose="020F0502020204030204" pitchFamily="34" charset="0"/>
              </a:rPr>
              <a:t>   </a:t>
            </a:r>
          </a:p>
          <a:p>
            <a:r>
              <a:rPr lang="pt-BR" dirty="0">
                <a:latin typeface="Calibri" panose="020F0502020204030204" pitchFamily="34" charset="0"/>
              </a:rPr>
              <a:t>   § 2º O ensino fundamental será ministrado progressivamente em tempo integral, a</a:t>
            </a:r>
          </a:p>
          <a:p>
            <a:r>
              <a:rPr lang="pt-BR" dirty="0">
                <a:latin typeface="Calibri" panose="020F0502020204030204" pitchFamily="34" charset="0"/>
              </a:rPr>
              <a:t>           critério dos sistemas de ensino.</a:t>
            </a:r>
          </a:p>
          <a:p>
            <a:endParaRPr lang="pt-BR" dirty="0">
              <a:latin typeface="Calibri" panose="020F0502020204030204" pitchFamily="34" charset="0"/>
            </a:endParaRPr>
          </a:p>
          <a:p>
            <a:r>
              <a:rPr lang="pt-BR" dirty="0">
                <a:latin typeface="Calibri" panose="020F0502020204030204" pitchFamily="34" charset="0"/>
              </a:rPr>
              <a:t> .  O fato de referir-se “a critério dos sistemas de ensino” refere-se à avaliação:</a:t>
            </a:r>
          </a:p>
          <a:p>
            <a:r>
              <a:rPr lang="pt-BR" dirty="0">
                <a:latin typeface="Calibri" panose="020F0502020204030204" pitchFamily="34" charset="0"/>
              </a:rPr>
              <a:t>    </a:t>
            </a:r>
          </a:p>
          <a:p>
            <a:r>
              <a:rPr lang="pt-BR" dirty="0">
                <a:latin typeface="Calibri" panose="020F0502020204030204" pitchFamily="34" charset="0"/>
              </a:rPr>
              <a:t>     . Das necessidades pedagógicas</a:t>
            </a:r>
          </a:p>
          <a:p>
            <a:endParaRPr lang="pt-BR" dirty="0">
              <a:latin typeface="Calibri" panose="020F0502020204030204" pitchFamily="34" charset="0"/>
            </a:endParaRPr>
          </a:p>
          <a:p>
            <a:r>
              <a:rPr lang="pt-BR" dirty="0">
                <a:latin typeface="Calibri" panose="020F0502020204030204" pitchFamily="34" charset="0"/>
              </a:rPr>
              <a:t>     . Das possibilidades de atendimento dos sistemas em termos de recursos de</a:t>
            </a:r>
          </a:p>
          <a:p>
            <a:r>
              <a:rPr lang="pt-BR" dirty="0">
                <a:latin typeface="Calibri" panose="020F0502020204030204" pitchFamily="34" charset="0"/>
              </a:rPr>
              <a:t>        pessoal, infraestrutura e recursos financeiros.</a:t>
            </a:r>
          </a:p>
          <a:p>
            <a:endParaRPr lang="pt-BR" sz="2000" b="1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881782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ângulo 2"/>
          <p:cNvSpPr/>
          <p:nvPr/>
        </p:nvSpPr>
        <p:spPr>
          <a:xfrm>
            <a:off x="716691" y="1859516"/>
            <a:ext cx="791285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000" b="1" dirty="0" smtClean="0">
                <a:latin typeface="Calibri" panose="020F0502020204030204" pitchFamily="34" charset="0"/>
              </a:rPr>
              <a:t>    </a:t>
            </a:r>
            <a:endParaRPr lang="pt-BR" sz="2000" b="1" dirty="0">
              <a:solidFill>
                <a:srgbClr val="0070C0"/>
              </a:solidFill>
              <a:latin typeface="Calibri" panose="020F0502020204030204" pitchFamily="34" charset="0"/>
            </a:endParaRPr>
          </a:p>
        </p:txBody>
      </p:sp>
      <p:sp>
        <p:nvSpPr>
          <p:cNvPr id="4" name="Retângulo 3"/>
          <p:cNvSpPr/>
          <p:nvPr/>
        </p:nvSpPr>
        <p:spPr>
          <a:xfrm>
            <a:off x="296563" y="1441623"/>
            <a:ext cx="776828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1400" dirty="0"/>
              <a:t>O Plano Nacional de Educação estabelece uma meta genérica para a educação básica:</a:t>
            </a:r>
          </a:p>
          <a:p>
            <a:endParaRPr lang="pt-BR" sz="1400" dirty="0"/>
          </a:p>
          <a:p>
            <a:r>
              <a:rPr lang="pt-BR" sz="1400" dirty="0"/>
              <a:t>Meta 6: </a:t>
            </a:r>
          </a:p>
          <a:p>
            <a:r>
              <a:rPr lang="pt-BR" sz="1400" dirty="0" smtClean="0"/>
              <a:t>Oferecer </a:t>
            </a:r>
            <a:r>
              <a:rPr lang="pt-BR" sz="1400" dirty="0"/>
              <a:t>educação em tempo integral em, no mínimo, 50% (cinquenta por cento) das</a:t>
            </a:r>
          </a:p>
          <a:p>
            <a:r>
              <a:rPr lang="pt-BR" sz="1400" dirty="0"/>
              <a:t>escolas públicas, de forma a atender, pelo menos, 25% (vinte e cinco por cento) dos (as)</a:t>
            </a:r>
          </a:p>
          <a:p>
            <a:r>
              <a:rPr lang="pt-BR" sz="1400" dirty="0"/>
              <a:t>alunos (as) da educação básica.</a:t>
            </a:r>
          </a:p>
          <a:p>
            <a:r>
              <a:rPr lang="pt-BR" sz="1400" dirty="0" smtClean="0"/>
              <a:t>A </a:t>
            </a:r>
            <a:r>
              <a:rPr lang="pt-BR" sz="1400" dirty="0"/>
              <a:t>meta é viável?  A meta é modesta?</a:t>
            </a:r>
          </a:p>
          <a:p>
            <a:endParaRPr lang="pt-BR" sz="1400" dirty="0"/>
          </a:p>
          <a:p>
            <a:r>
              <a:rPr lang="pt-BR" sz="1400" dirty="0"/>
              <a:t>O Censo Escolar de 2014 informa a existência de 4,37 milhões de matrículas no</a:t>
            </a:r>
          </a:p>
          <a:p>
            <a:r>
              <a:rPr lang="pt-BR" sz="1400" dirty="0"/>
              <a:t>ensino fundamental em tempo integral. </a:t>
            </a:r>
          </a:p>
          <a:p>
            <a:endParaRPr lang="pt-BR" sz="1400" dirty="0"/>
          </a:p>
          <a:p>
            <a:r>
              <a:rPr lang="pt-BR" sz="1400" dirty="0"/>
              <a:t>Esse número representava, nesse ano,  15,3% do total de  28,46 milhões de matrículas no</a:t>
            </a:r>
          </a:p>
          <a:p>
            <a:r>
              <a:rPr lang="pt-BR" sz="1400" dirty="0"/>
              <a:t>ensino fundamental.</a:t>
            </a:r>
          </a:p>
          <a:p>
            <a:endParaRPr lang="pt-BR" sz="1400" dirty="0"/>
          </a:p>
          <a:p>
            <a:r>
              <a:rPr lang="pt-BR" sz="1400" dirty="0"/>
              <a:t>Para atingir a meta do PNE, no ensino fundamental, seria necessário acrescentar</a:t>
            </a:r>
          </a:p>
          <a:p>
            <a:r>
              <a:rPr lang="pt-BR" sz="1400" dirty="0"/>
              <a:t>24,09 milhões de matrículas, em 10 anos, ou seja, 240,9 mil matrículas por ano.</a:t>
            </a:r>
          </a:p>
          <a:p>
            <a:endParaRPr lang="pt-BR" sz="1400" dirty="0"/>
          </a:p>
          <a:p>
            <a:r>
              <a:rPr lang="pt-BR" sz="1400" dirty="0"/>
              <a:t>Esse número não é incompatível com o histórico recente de expansão do atendimento</a:t>
            </a:r>
          </a:p>
          <a:p>
            <a:r>
              <a:rPr lang="pt-BR" sz="1400" dirty="0"/>
              <a:t>em tempo integral.</a:t>
            </a:r>
          </a:p>
        </p:txBody>
      </p:sp>
    </p:spTree>
    <p:extLst>
      <p:ext uri="{BB962C8B-B14F-4D97-AF65-F5344CB8AC3E}">
        <p14:creationId xmlns:p14="http://schemas.microsoft.com/office/powerpoint/2010/main" val="39118000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>
          <a:xfrm>
            <a:off x="1532238" y="634313"/>
            <a:ext cx="6525912" cy="1087395"/>
          </a:xfrm>
        </p:spPr>
        <p:txBody>
          <a:bodyPr>
            <a:normAutofit fontScale="90000"/>
          </a:bodyPr>
          <a:lstStyle/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pt-BR" sz="1800" cap="none" spc="0" dirty="0">
                <a:solidFill>
                  <a:prstClr val="black"/>
                </a:solidFill>
                <a:latin typeface="Calibri"/>
                <a:ea typeface="+mn-ea"/>
                <a:cs typeface="+mn-cs"/>
              </a:rPr>
              <a:t>A expansão das matrículas  do ensino fundamental em tempo integral  nas redes</a:t>
            </a:r>
            <a:br>
              <a:rPr lang="pt-BR" sz="1800" cap="none" spc="0" dirty="0">
                <a:solidFill>
                  <a:prstClr val="black"/>
                </a:solidFill>
                <a:latin typeface="Calibri"/>
                <a:ea typeface="+mn-ea"/>
                <a:cs typeface="+mn-cs"/>
              </a:rPr>
            </a:br>
            <a:r>
              <a:rPr lang="pt-BR" sz="1800" cap="none" spc="0" dirty="0">
                <a:solidFill>
                  <a:prstClr val="black"/>
                </a:solidFill>
                <a:latin typeface="Calibri"/>
                <a:ea typeface="+mn-ea"/>
                <a:cs typeface="+mn-cs"/>
              </a:rPr>
              <a:t>públicas (estaduais e municipais) dos últimos anos apresenta os seguintes números</a:t>
            </a:r>
            <a:endParaRPr lang="pt-BR" dirty="0"/>
          </a:p>
        </p:txBody>
      </p:sp>
      <p:graphicFrame>
        <p:nvGraphicFramePr>
          <p:cNvPr id="7" name="Espaço Reservado para Conteúdo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59141056"/>
              </p:ext>
            </p:extLst>
          </p:nvPr>
        </p:nvGraphicFramePr>
        <p:xfrm>
          <a:off x="1696994" y="1824029"/>
          <a:ext cx="5904656" cy="290032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952328"/>
                <a:gridCol w="2952328"/>
              </a:tblGrid>
              <a:tr h="34287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 dirty="0" smtClean="0">
                          <a:effectLst/>
                        </a:rPr>
                        <a:t>Ano</a:t>
                      </a:r>
                      <a:r>
                        <a:rPr lang="pt-BR" sz="2000" dirty="0">
                          <a:effectLst/>
                        </a:rPr>
                        <a:t> </a:t>
                      </a:r>
                      <a:endParaRPr lang="pt-BR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 dirty="0" smtClean="0">
                          <a:effectLst/>
                        </a:rPr>
                        <a:t>Matrículas</a:t>
                      </a:r>
                      <a:endParaRPr lang="pt-BR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6425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 dirty="0">
                          <a:effectLst/>
                        </a:rPr>
                        <a:t>2009</a:t>
                      </a:r>
                      <a:endParaRPr lang="pt-BR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 dirty="0">
                          <a:effectLst/>
                        </a:rPr>
                        <a:t>961.815</a:t>
                      </a:r>
                      <a:endParaRPr lang="pt-BR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6425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 dirty="0">
                          <a:effectLst/>
                        </a:rPr>
                        <a:t>2010</a:t>
                      </a:r>
                      <a:endParaRPr lang="pt-BR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1.261.638</a:t>
                      </a:r>
                      <a:endParaRPr lang="pt-BR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6425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 dirty="0">
                          <a:effectLst/>
                        </a:rPr>
                        <a:t>2011</a:t>
                      </a:r>
                      <a:endParaRPr lang="pt-BR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1.684.672</a:t>
                      </a:r>
                      <a:endParaRPr lang="pt-BR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6425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 dirty="0">
                          <a:effectLst/>
                        </a:rPr>
                        <a:t>2012</a:t>
                      </a:r>
                      <a:endParaRPr lang="pt-BR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2.100.354</a:t>
                      </a:r>
                      <a:endParaRPr lang="pt-BR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6425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 dirty="0">
                          <a:effectLst/>
                        </a:rPr>
                        <a:t>2013</a:t>
                      </a:r>
                      <a:endParaRPr lang="pt-BR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3.077.871</a:t>
                      </a:r>
                      <a:endParaRPr lang="pt-BR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6425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 dirty="0">
                          <a:effectLst/>
                        </a:rPr>
                        <a:t>2014</a:t>
                      </a:r>
                      <a:endParaRPr lang="pt-BR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4.370.150</a:t>
                      </a:r>
                      <a:endParaRPr lang="pt-BR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6425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 dirty="0">
                          <a:effectLst/>
                        </a:rPr>
                        <a:t>2015</a:t>
                      </a:r>
                      <a:endParaRPr lang="pt-BR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 dirty="0">
                          <a:effectLst/>
                        </a:rPr>
                        <a:t>4.495.050</a:t>
                      </a:r>
                      <a:endParaRPr lang="pt-BR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8" name="Retângulo 7"/>
          <p:cNvSpPr/>
          <p:nvPr/>
        </p:nvSpPr>
        <p:spPr>
          <a:xfrm>
            <a:off x="1568371" y="4826676"/>
            <a:ext cx="6161902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1600" dirty="0">
                <a:latin typeface="Calibri" panose="020F0502020204030204" pitchFamily="34" charset="0"/>
              </a:rPr>
              <a:t>No período, a média anual de expansão foi de cerca de 589 mil matrículas.</a:t>
            </a:r>
          </a:p>
          <a:p>
            <a:r>
              <a:rPr lang="pt-BR" sz="1600" dirty="0" smtClean="0">
                <a:latin typeface="Calibri" panose="020F0502020204030204" pitchFamily="34" charset="0"/>
              </a:rPr>
              <a:t>De </a:t>
            </a:r>
            <a:r>
              <a:rPr lang="pt-BR" sz="1600" dirty="0">
                <a:latin typeface="Calibri" panose="020F0502020204030204" pitchFamily="34" charset="0"/>
              </a:rPr>
              <a:t>2012 para 2013, houve crescimento de quase 1 milhão de matrículas.</a:t>
            </a:r>
          </a:p>
          <a:p>
            <a:r>
              <a:rPr lang="pt-BR" sz="1600" dirty="0">
                <a:latin typeface="Calibri" panose="020F0502020204030204" pitchFamily="34" charset="0"/>
              </a:rPr>
              <a:t>De 2013 para 2014, quase 1,3 milhões.</a:t>
            </a:r>
          </a:p>
          <a:p>
            <a:r>
              <a:rPr lang="pt-BR" sz="1600" dirty="0" smtClean="0">
                <a:latin typeface="Calibri" panose="020F0502020204030204" pitchFamily="34" charset="0"/>
              </a:rPr>
              <a:t>No </a:t>
            </a:r>
            <a:r>
              <a:rPr lang="pt-BR" sz="1600" dirty="0">
                <a:latin typeface="Calibri" panose="020F0502020204030204" pitchFamily="34" charset="0"/>
              </a:rPr>
              <a:t>entanto, de 2014 para 2015, a expansão foi de apenas  124,9 mil matrículas</a:t>
            </a:r>
          </a:p>
        </p:txBody>
      </p:sp>
    </p:spTree>
    <p:extLst>
      <p:ext uri="{BB962C8B-B14F-4D97-AF65-F5344CB8AC3E}">
        <p14:creationId xmlns:p14="http://schemas.microsoft.com/office/powerpoint/2010/main" val="26612679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095631"/>
            <a:ext cx="7776519" cy="1095634"/>
          </a:xfrm>
          <a:prstGeom prst="rect">
            <a:avLst/>
          </a:prstGeom>
        </p:spPr>
      </p:pic>
      <p:graphicFrame>
        <p:nvGraphicFramePr>
          <p:cNvPr id="5" name="Gráfico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62949693"/>
              </p:ext>
            </p:extLst>
          </p:nvPr>
        </p:nvGraphicFramePr>
        <p:xfrm>
          <a:off x="186084" y="2191265"/>
          <a:ext cx="7651486" cy="391297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7313016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9512" y="1334696"/>
            <a:ext cx="7870618" cy="18655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2274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 txBox="1">
            <a:spLocks/>
          </p:cNvSpPr>
          <p:nvPr/>
        </p:nvSpPr>
        <p:spPr>
          <a:xfrm>
            <a:off x="469345" y="2015066"/>
            <a:ext cx="7658100" cy="3902529"/>
          </a:xfrm>
          <a:prstGeom prst="rect">
            <a:avLst/>
          </a:prstGeom>
        </p:spPr>
        <p:txBody>
          <a:bodyPr/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Tw Cen MT" panose="020B0602020104020603" pitchFamily="34" charset="0"/>
              <a:buChar char=" 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6517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480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9436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7724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1440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60704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16152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624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pt-BR" sz="2800" dirty="0"/>
          </a:p>
        </p:txBody>
      </p:sp>
      <p:pic>
        <p:nvPicPr>
          <p:cNvPr id="2" name="Imagem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4729" y="1129314"/>
            <a:ext cx="5925826" cy="493819"/>
          </a:xfrm>
          <a:prstGeom prst="rect">
            <a:avLst/>
          </a:prstGeom>
        </p:spPr>
      </p:pic>
      <p:pic>
        <p:nvPicPr>
          <p:cNvPr id="4" name="Imagem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3412" y="1749220"/>
            <a:ext cx="7661961" cy="4168375"/>
          </a:xfrm>
          <a:prstGeom prst="rect">
            <a:avLst/>
          </a:prstGeom>
        </p:spPr>
      </p:pic>
      <p:pic>
        <p:nvPicPr>
          <p:cNvPr id="5" name="Imagem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0050" y="5840627"/>
            <a:ext cx="8175445" cy="9670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49751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Espaço Reservado para Conteúdo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169773" y="1161535"/>
            <a:ext cx="6863421" cy="45555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117035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963386" y="1128585"/>
            <a:ext cx="7658100" cy="4769708"/>
          </a:xfrm>
        </p:spPr>
        <p:txBody>
          <a:bodyPr>
            <a:normAutofit fontScale="92500" lnSpcReduction="20000"/>
          </a:bodyPr>
          <a:lstStyle/>
          <a:p>
            <a:pPr marL="0" lv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None/>
            </a:pPr>
            <a:r>
              <a:rPr lang="pt-BR" sz="1800" dirty="0">
                <a:solidFill>
                  <a:prstClr val="black"/>
                </a:solidFill>
                <a:latin typeface="Calibri"/>
              </a:rPr>
              <a:t>A fonte de recursos prevista no projeto de lei   - Lei n º 12.858, de 2013 (royalties, </a:t>
            </a:r>
          </a:p>
          <a:p>
            <a:pPr marL="0" lv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None/>
            </a:pPr>
            <a:r>
              <a:rPr lang="pt-BR" sz="1800" dirty="0">
                <a:solidFill>
                  <a:prstClr val="black"/>
                </a:solidFill>
                <a:latin typeface="Calibri"/>
              </a:rPr>
              <a:t>participação especial e fundo social) ainda não tem se materializado em volume</a:t>
            </a:r>
          </a:p>
          <a:p>
            <a:pPr marL="0" lv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None/>
            </a:pPr>
            <a:r>
              <a:rPr lang="pt-BR" sz="1800" dirty="0">
                <a:solidFill>
                  <a:prstClr val="black"/>
                </a:solidFill>
                <a:latin typeface="Calibri"/>
              </a:rPr>
              <a:t>suficiente para assegurar expressividade no financiamento à magnitude </a:t>
            </a:r>
          </a:p>
          <a:p>
            <a:pPr marL="0" lv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None/>
            </a:pPr>
            <a:r>
              <a:rPr lang="pt-BR" sz="1800" dirty="0">
                <a:solidFill>
                  <a:prstClr val="black"/>
                </a:solidFill>
                <a:latin typeface="Calibri"/>
              </a:rPr>
              <a:t>dos números requeridos pela universalização do atendimento em tempo integral </a:t>
            </a:r>
          </a:p>
          <a:p>
            <a:pPr marL="0" lv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None/>
            </a:pPr>
            <a:r>
              <a:rPr lang="pt-BR" sz="1800" dirty="0">
                <a:solidFill>
                  <a:prstClr val="black"/>
                </a:solidFill>
                <a:latin typeface="Calibri"/>
              </a:rPr>
              <a:t>no ensino fundamental.</a:t>
            </a:r>
          </a:p>
          <a:p>
            <a:pPr marL="0" lv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None/>
            </a:pPr>
            <a:endParaRPr lang="pt-BR" sz="1800" dirty="0">
              <a:solidFill>
                <a:prstClr val="black"/>
              </a:solidFill>
              <a:latin typeface="Calibri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None/>
            </a:pPr>
            <a:r>
              <a:rPr lang="pt-BR" sz="1800" dirty="0">
                <a:solidFill>
                  <a:prstClr val="black"/>
                </a:solidFill>
                <a:latin typeface="Calibri"/>
              </a:rPr>
              <a:t>Em 2014, a União destinou pouco mais de R$ 1 bilhão de sua receita de royalties</a:t>
            </a:r>
          </a:p>
          <a:p>
            <a:pPr marL="0" lv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None/>
            </a:pPr>
            <a:r>
              <a:rPr lang="pt-BR" sz="1800" dirty="0">
                <a:solidFill>
                  <a:prstClr val="black"/>
                </a:solidFill>
                <a:latin typeface="Calibri"/>
              </a:rPr>
              <a:t>e participação para diversas atividades da educação, inclusive a complementação</a:t>
            </a:r>
          </a:p>
          <a:p>
            <a:pPr marL="0" lv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None/>
            </a:pPr>
            <a:r>
              <a:rPr lang="pt-BR" sz="1800" dirty="0">
                <a:solidFill>
                  <a:prstClr val="black"/>
                </a:solidFill>
                <a:latin typeface="Calibri"/>
              </a:rPr>
              <a:t>ao </a:t>
            </a:r>
            <a:r>
              <a:rPr lang="pt-BR" sz="1800" dirty="0" err="1">
                <a:solidFill>
                  <a:prstClr val="black"/>
                </a:solidFill>
                <a:latin typeface="Calibri"/>
              </a:rPr>
              <a:t>Fundeb</a:t>
            </a:r>
            <a:r>
              <a:rPr lang="pt-BR" sz="1800" dirty="0">
                <a:solidFill>
                  <a:prstClr val="black"/>
                </a:solidFill>
                <a:latin typeface="Calibri"/>
              </a:rPr>
              <a:t>. O Fundo Social rendeu R$ 2,9 bilhões.</a:t>
            </a:r>
          </a:p>
          <a:p>
            <a:pPr marL="0" lv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None/>
            </a:pPr>
            <a:endParaRPr lang="pt-BR" sz="1800" dirty="0">
              <a:solidFill>
                <a:prstClr val="black"/>
              </a:solidFill>
              <a:latin typeface="Calibri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None/>
            </a:pPr>
            <a:r>
              <a:rPr lang="pt-BR" sz="1800" dirty="0">
                <a:solidFill>
                  <a:prstClr val="black"/>
                </a:solidFill>
                <a:latin typeface="Calibri"/>
              </a:rPr>
              <a:t>Em 2015, embora a previsão orçamentária fosse de R$ 7 bilhões, os efeitos das</a:t>
            </a:r>
          </a:p>
          <a:p>
            <a:pPr marL="0" lv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None/>
            </a:pPr>
            <a:r>
              <a:rPr lang="pt-BR" sz="1800" dirty="0">
                <a:solidFill>
                  <a:prstClr val="black"/>
                </a:solidFill>
                <a:latin typeface="Calibri"/>
              </a:rPr>
              <a:t>medidas cautelares decorrentes de </a:t>
            </a:r>
            <a:r>
              <a:rPr lang="pt-BR" sz="1800" dirty="0" err="1">
                <a:solidFill>
                  <a:prstClr val="black"/>
                </a:solidFill>
                <a:latin typeface="Calibri"/>
              </a:rPr>
              <a:t>ADINs</a:t>
            </a:r>
            <a:r>
              <a:rPr lang="pt-BR" sz="1800" dirty="0">
                <a:solidFill>
                  <a:prstClr val="black"/>
                </a:solidFill>
                <a:latin typeface="Calibri"/>
              </a:rPr>
              <a:t> junto ao STF reduziram  a quase pela metade</a:t>
            </a:r>
          </a:p>
          <a:p>
            <a:pPr marL="0" lv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None/>
            </a:pPr>
            <a:r>
              <a:rPr lang="pt-BR" sz="1800" dirty="0">
                <a:solidFill>
                  <a:prstClr val="black"/>
                </a:solidFill>
                <a:latin typeface="Calibri"/>
              </a:rPr>
              <a:t>a possibilidade de execução orçamentária.</a:t>
            </a:r>
          </a:p>
          <a:p>
            <a:pPr marL="0" lv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None/>
            </a:pPr>
            <a:endParaRPr lang="pt-BR" sz="1800" dirty="0">
              <a:solidFill>
                <a:prstClr val="black"/>
              </a:solidFill>
              <a:latin typeface="Calibri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None/>
            </a:pPr>
            <a:r>
              <a:rPr lang="pt-BR" sz="1800" dirty="0">
                <a:solidFill>
                  <a:prstClr val="black"/>
                </a:solidFill>
                <a:latin typeface="Calibri"/>
              </a:rPr>
              <a:t>Para 2016, a previsão é de R$ 4,4 bilhões de receitas oriundas da exploração do </a:t>
            </a:r>
          </a:p>
          <a:p>
            <a:pPr marL="0" lv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None/>
            </a:pPr>
            <a:r>
              <a:rPr lang="pt-BR" sz="1800" dirty="0">
                <a:solidFill>
                  <a:prstClr val="black"/>
                </a:solidFill>
                <a:latin typeface="Calibri"/>
              </a:rPr>
              <a:t>petróleo destinadas pela União à educação.</a:t>
            </a:r>
          </a:p>
          <a:p>
            <a:pPr marL="0" lv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None/>
            </a:pPr>
            <a:endParaRPr lang="pt-BR" sz="1800" dirty="0">
              <a:solidFill>
                <a:prstClr val="black"/>
              </a:solidFill>
              <a:latin typeface="Calibri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None/>
            </a:pPr>
            <a:r>
              <a:rPr lang="pt-BR" sz="1800" dirty="0">
                <a:solidFill>
                  <a:prstClr val="black"/>
                </a:solidFill>
                <a:latin typeface="Calibri"/>
              </a:rPr>
              <a:t>As </a:t>
            </a:r>
            <a:r>
              <a:rPr lang="pt-BR" sz="1800" dirty="0" err="1">
                <a:solidFill>
                  <a:prstClr val="black"/>
                </a:solidFill>
                <a:latin typeface="Calibri"/>
              </a:rPr>
              <a:t>ADINs</a:t>
            </a:r>
            <a:r>
              <a:rPr lang="pt-BR" sz="1800" dirty="0">
                <a:solidFill>
                  <a:prstClr val="black"/>
                </a:solidFill>
                <a:latin typeface="Calibri"/>
              </a:rPr>
              <a:t> no STF que tratam da distribuição dos recursos de royalties entre os entes</a:t>
            </a:r>
          </a:p>
          <a:p>
            <a:pPr marL="0" lv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None/>
            </a:pPr>
            <a:r>
              <a:rPr lang="pt-BR" sz="1800" dirty="0">
                <a:solidFill>
                  <a:prstClr val="black"/>
                </a:solidFill>
                <a:latin typeface="Calibri"/>
              </a:rPr>
              <a:t>Federados subnacionais ainda não chegaram a termo.</a:t>
            </a:r>
          </a:p>
          <a:p>
            <a:pPr marL="0" lv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None/>
            </a:pPr>
            <a:r>
              <a:rPr lang="pt-BR" sz="1800" dirty="0">
                <a:solidFill>
                  <a:prstClr val="black"/>
                </a:solidFill>
                <a:latin typeface="Calibri"/>
              </a:rPr>
              <a:t>   . Não há garantia de recursos adicionais para todos os entes envolvidos</a:t>
            </a:r>
          </a:p>
          <a:p>
            <a:pPr marL="0" lv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None/>
            </a:pPr>
            <a:r>
              <a:rPr lang="pt-BR" sz="1800" dirty="0">
                <a:solidFill>
                  <a:prstClr val="black"/>
                </a:solidFill>
                <a:latin typeface="Calibri"/>
              </a:rPr>
              <a:t>     na expansão do atendimento em tempo integral  no ensino fundamental.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81614329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emaCONSED2015">
  <a:themeElements>
    <a:clrScheme name="Integral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">
      <a:majorFont>
        <a:latin typeface="Tw Cen MT Condensed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emaCONSED2015" id="{65163B39-E1EA-4D6E-ADEC-6726FA9F2ACF}" vid="{5E010960-0ADE-446D-B6FD-34944844145E}"/>
    </a:ext>
  </a:extLst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373</TotalTime>
  <Words>614</Words>
  <Application>Microsoft Office PowerPoint</Application>
  <PresentationFormat>Apresentação na tela (4:3)</PresentationFormat>
  <Paragraphs>84</Paragraphs>
  <Slides>11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11</vt:i4>
      </vt:variant>
    </vt:vector>
  </HeadingPairs>
  <TitlesOfParts>
    <vt:vector size="17" baseType="lpstr">
      <vt:lpstr>Calibri</vt:lpstr>
      <vt:lpstr>Times New Roman</vt:lpstr>
      <vt:lpstr>Tw Cen MT</vt:lpstr>
      <vt:lpstr>Tw Cen MT Condensed</vt:lpstr>
      <vt:lpstr>Wingdings 3</vt:lpstr>
      <vt:lpstr>TemaCONSED2015</vt:lpstr>
      <vt:lpstr>Audiência Pública sobre  PLS nº 255, de 2015</vt:lpstr>
      <vt:lpstr>Apresentação do PowerPoint</vt:lpstr>
      <vt:lpstr>Apresentação do PowerPoint</vt:lpstr>
      <vt:lpstr>A expansão das matrículas  do ensino fundamental em tempo integral  nas redes públicas (estaduais e municipais) dos últimos anos apresenta os seguintes números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Luiz Evandro de Souza Ribeiro</dc:creator>
  <cp:lastModifiedBy>João Ricardo Mendonça dos Santos</cp:lastModifiedBy>
  <cp:revision>31</cp:revision>
  <cp:lastPrinted>2015-05-12T14:28:49Z</cp:lastPrinted>
  <dcterms:created xsi:type="dcterms:W3CDTF">2015-02-23T12:10:03Z</dcterms:created>
  <dcterms:modified xsi:type="dcterms:W3CDTF">2016-03-08T20:05:09Z</dcterms:modified>
</cp:coreProperties>
</file>