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74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33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33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33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33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445" y="43637"/>
            <a:ext cx="8837930" cy="7651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33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13759" y="1214754"/>
            <a:ext cx="4891405" cy="3107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yvera@cetem.gov.br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jpg"/><Relationship Id="rId3" Type="http://schemas.openxmlformats.org/officeDocument/2006/relationships/image" Target="../media/image12.png"/><Relationship Id="rId21" Type="http://schemas.openxmlformats.org/officeDocument/2006/relationships/image" Target="../media/image30.jp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jp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jpg"/><Relationship Id="rId10" Type="http://schemas.openxmlformats.org/officeDocument/2006/relationships/image" Target="../media/image19.png"/><Relationship Id="rId19" Type="http://schemas.openxmlformats.org/officeDocument/2006/relationships/image" Target="../media/image28.jp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4001" y="154381"/>
            <a:ext cx="43846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Desafios</a:t>
            </a:r>
            <a:r>
              <a:rPr spc="-35" dirty="0"/>
              <a:t> </a:t>
            </a:r>
            <a:r>
              <a:rPr dirty="0"/>
              <a:t>e</a:t>
            </a:r>
            <a:r>
              <a:rPr spc="-10" dirty="0"/>
              <a:t> Oportunidades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3112" y="549294"/>
            <a:ext cx="7026909" cy="3655695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28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b="1" spc="-10" dirty="0">
                <a:latin typeface="Calibri"/>
                <a:cs typeface="Calibri"/>
              </a:rPr>
              <a:t>Desafios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47320" indent="-134620">
              <a:lnSpc>
                <a:spcPts val="2280"/>
              </a:lnSpc>
              <a:spcBef>
                <a:spcPts val="990"/>
              </a:spcBef>
              <a:buChar char="-"/>
              <a:tabLst>
                <a:tab pos="147320" algn="l"/>
              </a:tabLst>
            </a:pPr>
            <a:r>
              <a:rPr sz="2000" dirty="0">
                <a:latin typeface="Calibri"/>
                <a:cs typeface="Calibri"/>
              </a:rPr>
              <a:t>Dominar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completamente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etapa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separação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dirty="0">
                <a:latin typeface="Calibri"/>
                <a:cs typeface="Calibri"/>
              </a:rPr>
              <a:t>(lab.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→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piloto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→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industrial)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PD&amp;I</a:t>
            </a:r>
            <a:r>
              <a:rPr sz="2000" spc="-1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147320" indent="-134620">
              <a:lnSpc>
                <a:spcPct val="100000"/>
              </a:lnSpc>
              <a:spcBef>
                <a:spcPts val="960"/>
              </a:spcBef>
              <a:buChar char="-"/>
              <a:tabLst>
                <a:tab pos="147320" algn="l"/>
              </a:tabLst>
            </a:pPr>
            <a:r>
              <a:rPr sz="2000" spc="-25" dirty="0">
                <a:latin typeface="Calibri"/>
                <a:cs typeface="Calibri"/>
              </a:rPr>
              <a:t>Tornar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custo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produção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competitivo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PD&amp;I</a:t>
            </a:r>
            <a:r>
              <a:rPr sz="2000" spc="-1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147320" indent="-134620">
              <a:lnSpc>
                <a:spcPct val="100000"/>
              </a:lnSpc>
              <a:spcBef>
                <a:spcPts val="965"/>
              </a:spcBef>
              <a:buChar char="-"/>
              <a:tabLst>
                <a:tab pos="147320" algn="l"/>
              </a:tabLst>
            </a:pPr>
            <a:r>
              <a:rPr sz="2000" dirty="0">
                <a:latin typeface="Calibri"/>
                <a:cs typeface="Calibri"/>
              </a:rPr>
              <a:t>Produzir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insumos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químicos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(extratantes)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país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PD&amp;I</a:t>
            </a:r>
            <a:r>
              <a:rPr sz="2000" spc="-1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147320" indent="-134620">
              <a:lnSpc>
                <a:spcPct val="100000"/>
              </a:lnSpc>
              <a:spcBef>
                <a:spcPts val="960"/>
              </a:spcBef>
              <a:buChar char="-"/>
              <a:tabLst>
                <a:tab pos="147320" algn="l"/>
              </a:tabLst>
            </a:pPr>
            <a:r>
              <a:rPr sz="2000" dirty="0">
                <a:latin typeface="Calibri"/>
                <a:cs typeface="Calibri"/>
              </a:rPr>
              <a:t>Ampliar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cooperação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empresas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centros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pesquisa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brasileiros</a:t>
            </a:r>
            <a:endParaRPr sz="2000">
              <a:latin typeface="Calibri"/>
              <a:cs typeface="Calibri"/>
            </a:endParaRPr>
          </a:p>
          <a:p>
            <a:pPr marL="147320" indent="-134620">
              <a:lnSpc>
                <a:spcPct val="100000"/>
              </a:lnSpc>
              <a:spcBef>
                <a:spcPts val="960"/>
              </a:spcBef>
              <a:buFont typeface="Calibri"/>
              <a:buChar char="-"/>
              <a:tabLst>
                <a:tab pos="147320" algn="l"/>
              </a:tabLst>
            </a:pPr>
            <a:r>
              <a:rPr sz="2000" b="1" dirty="0">
                <a:latin typeface="Calibri"/>
                <a:cs typeface="Calibri"/>
              </a:rPr>
              <a:t>Obstáculo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custo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capital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desenvolver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cadeia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ETRs</a:t>
            </a:r>
            <a:endParaRPr sz="2000">
              <a:latin typeface="Calibri"/>
              <a:cs typeface="Calibri"/>
            </a:endParaRPr>
          </a:p>
          <a:p>
            <a:pPr marL="147320" indent="-134620">
              <a:lnSpc>
                <a:spcPts val="2280"/>
              </a:lnSpc>
              <a:spcBef>
                <a:spcPts val="960"/>
              </a:spcBef>
              <a:buFont typeface="Calibri"/>
              <a:buChar char="-"/>
              <a:tabLst>
                <a:tab pos="147320" algn="l"/>
              </a:tabLst>
            </a:pPr>
            <a:r>
              <a:rPr sz="2000" b="1" dirty="0">
                <a:latin typeface="Calibri"/>
                <a:cs typeface="Calibri"/>
              </a:rPr>
              <a:t>Risco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Baixa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competitividade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frente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à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China,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subsidia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spc="-10" dirty="0">
                <a:latin typeface="Calibri"/>
                <a:cs typeface="Calibri"/>
              </a:rPr>
              <a:t>fortemente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setor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Instituições</a:t>
            </a:r>
            <a:r>
              <a:rPr sz="2800" spc="-65" dirty="0"/>
              <a:t> </a:t>
            </a:r>
            <a:r>
              <a:rPr sz="2800" dirty="0"/>
              <a:t>similares</a:t>
            </a:r>
            <a:r>
              <a:rPr sz="2800" spc="-65" dirty="0"/>
              <a:t> </a:t>
            </a:r>
            <a:r>
              <a:rPr sz="2800" dirty="0"/>
              <a:t>ao</a:t>
            </a:r>
            <a:r>
              <a:rPr sz="2800" spc="-80" dirty="0"/>
              <a:t> </a:t>
            </a:r>
            <a:r>
              <a:rPr sz="2800" dirty="0"/>
              <a:t>CETEM</a:t>
            </a:r>
            <a:r>
              <a:rPr sz="2800" spc="-55" dirty="0"/>
              <a:t> </a:t>
            </a:r>
            <a:r>
              <a:rPr sz="2800" dirty="0"/>
              <a:t>-</a:t>
            </a:r>
            <a:r>
              <a:rPr sz="2800" spc="-70" dirty="0"/>
              <a:t> </a:t>
            </a:r>
            <a:r>
              <a:rPr sz="2800" spc="-10" dirty="0"/>
              <a:t>Comparação</a:t>
            </a:r>
            <a:r>
              <a:rPr sz="2800" spc="-60" dirty="0"/>
              <a:t> </a:t>
            </a:r>
            <a:r>
              <a:rPr sz="2800" spc="-10" dirty="0"/>
              <a:t>orçamentária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0653" y="540042"/>
            <a:ext cx="7486523" cy="38249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0428" y="2199894"/>
            <a:ext cx="22098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spc="-10" dirty="0">
                <a:latin typeface="Calibri"/>
                <a:cs typeface="Calibri"/>
              </a:rPr>
              <a:t>Valor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médio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ano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30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Milhões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de </a:t>
            </a:r>
            <a:r>
              <a:rPr sz="1800" spc="-10" dirty="0">
                <a:latin typeface="Calibri"/>
                <a:cs typeface="Calibri"/>
              </a:rPr>
              <a:t>dólares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83361" y="512635"/>
            <a:ext cx="5505450" cy="4020820"/>
            <a:chOff x="983361" y="512635"/>
            <a:chExt cx="5505450" cy="40208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3361" y="1029614"/>
              <a:ext cx="5505196" cy="35036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60850" y="3002254"/>
              <a:ext cx="2138045" cy="101568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38580" y="550735"/>
              <a:ext cx="5094605" cy="400685"/>
            </a:xfrm>
            <a:custGeom>
              <a:avLst/>
              <a:gdLst/>
              <a:ahLst/>
              <a:cxnLst/>
              <a:rect l="l" t="t" r="r" b="b"/>
              <a:pathLst>
                <a:path w="5094605" h="400684">
                  <a:moveTo>
                    <a:pt x="0" y="400113"/>
                  </a:moveTo>
                  <a:lnTo>
                    <a:pt x="5094478" y="400113"/>
                  </a:lnTo>
                  <a:lnTo>
                    <a:pt x="5094478" y="0"/>
                  </a:lnTo>
                  <a:lnTo>
                    <a:pt x="0" y="0"/>
                  </a:lnTo>
                  <a:lnTo>
                    <a:pt x="0" y="400113"/>
                  </a:lnTo>
                  <a:close/>
                </a:path>
              </a:pathLst>
            </a:custGeom>
            <a:ln w="762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76680" y="567308"/>
            <a:ext cx="50184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0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que</a:t>
            </a:r>
            <a:r>
              <a:rPr sz="20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poderia</a:t>
            </a:r>
            <a:r>
              <a:rPr sz="20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ter</a:t>
            </a:r>
            <a:r>
              <a:rPr sz="20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sido</a:t>
            </a:r>
            <a:r>
              <a:rPr sz="20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feito</a:t>
            </a:r>
            <a:r>
              <a:rPr sz="20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nesses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7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anos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 ...?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2328" y="59410"/>
            <a:ext cx="8528050" cy="462280"/>
          </a:xfrm>
          <a:custGeom>
            <a:avLst/>
            <a:gdLst/>
            <a:ahLst/>
            <a:cxnLst/>
            <a:rect l="l" t="t" r="r" b="b"/>
            <a:pathLst>
              <a:path w="8528050" h="462280">
                <a:moveTo>
                  <a:pt x="0" y="461670"/>
                </a:moveTo>
                <a:lnTo>
                  <a:pt x="8528050" y="461670"/>
                </a:lnTo>
                <a:lnTo>
                  <a:pt x="8528050" y="0"/>
                </a:lnTo>
                <a:lnTo>
                  <a:pt x="0" y="0"/>
                </a:lnTo>
                <a:lnTo>
                  <a:pt x="0" y="461670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1378" y="78460"/>
            <a:ext cx="8489950" cy="424180"/>
          </a:xfrm>
          <a:prstGeom prst="rect">
            <a:avLst/>
          </a:prstGeom>
          <a:solidFill>
            <a:srgbClr val="FAE4D5"/>
          </a:solidFill>
        </p:spPr>
        <p:txBody>
          <a:bodyPr vert="horz" wrap="square" lIns="0" tIns="698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55"/>
              </a:spcBef>
              <a:tabLst>
                <a:tab pos="4697730" algn="l"/>
                <a:tab pos="6734175" algn="l"/>
              </a:tabLst>
            </a:pPr>
            <a:r>
              <a:rPr sz="2200" dirty="0">
                <a:solidFill>
                  <a:srgbClr val="000000"/>
                </a:solidFill>
              </a:rPr>
              <a:t>1,8%</a:t>
            </a:r>
            <a:r>
              <a:rPr sz="2200" spc="-45" dirty="0">
                <a:solidFill>
                  <a:srgbClr val="000000"/>
                </a:solidFill>
              </a:rPr>
              <a:t> </a:t>
            </a:r>
            <a:r>
              <a:rPr sz="2200" dirty="0">
                <a:solidFill>
                  <a:srgbClr val="000000"/>
                </a:solidFill>
              </a:rPr>
              <a:t>da</a:t>
            </a:r>
            <a:r>
              <a:rPr sz="2200" spc="-30" dirty="0">
                <a:solidFill>
                  <a:srgbClr val="000000"/>
                </a:solidFill>
              </a:rPr>
              <a:t> </a:t>
            </a:r>
            <a:r>
              <a:rPr sz="2200" dirty="0">
                <a:solidFill>
                  <a:srgbClr val="000000"/>
                </a:solidFill>
              </a:rPr>
              <a:t>CFEM</a:t>
            </a:r>
            <a:r>
              <a:rPr sz="2200" spc="-20" dirty="0">
                <a:solidFill>
                  <a:srgbClr val="000000"/>
                </a:solidFill>
              </a:rPr>
              <a:t> </a:t>
            </a:r>
            <a:r>
              <a:rPr sz="2200" spc="-10" dirty="0">
                <a:solidFill>
                  <a:srgbClr val="000000"/>
                </a:solidFill>
              </a:rPr>
              <a:t>(royalties</a:t>
            </a:r>
            <a:r>
              <a:rPr sz="2200" dirty="0">
                <a:solidFill>
                  <a:srgbClr val="000000"/>
                </a:solidFill>
              </a:rPr>
              <a:t> da</a:t>
            </a:r>
            <a:r>
              <a:rPr sz="2200" spc="-40" dirty="0">
                <a:solidFill>
                  <a:srgbClr val="000000"/>
                </a:solidFill>
              </a:rPr>
              <a:t> </a:t>
            </a:r>
            <a:r>
              <a:rPr sz="2200" spc="-10" dirty="0">
                <a:solidFill>
                  <a:srgbClr val="000000"/>
                </a:solidFill>
              </a:rPr>
              <a:t>mineração)</a:t>
            </a:r>
            <a:r>
              <a:rPr sz="2200" dirty="0">
                <a:solidFill>
                  <a:srgbClr val="000000"/>
                </a:solidFill>
              </a:rPr>
              <a:t>	&gt;&gt;&gt;</a:t>
            </a:r>
            <a:r>
              <a:rPr sz="2200" spc="2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R$</a:t>
            </a:r>
            <a:r>
              <a:rPr sz="2400" spc="-1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1</a:t>
            </a:r>
            <a:r>
              <a:rPr sz="2400" spc="-3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Bilhão</a:t>
            </a:r>
            <a:r>
              <a:rPr sz="2400" dirty="0">
                <a:solidFill>
                  <a:srgbClr val="000000"/>
                </a:solidFill>
              </a:rPr>
              <a:t>	</a:t>
            </a:r>
            <a:r>
              <a:rPr sz="2200" dirty="0">
                <a:solidFill>
                  <a:srgbClr val="000000"/>
                </a:solidFill>
              </a:rPr>
              <a:t>para</a:t>
            </a:r>
            <a:r>
              <a:rPr sz="2200" spc="-45" dirty="0">
                <a:solidFill>
                  <a:srgbClr val="000000"/>
                </a:solidFill>
              </a:rPr>
              <a:t> </a:t>
            </a:r>
            <a:r>
              <a:rPr sz="2200" dirty="0">
                <a:solidFill>
                  <a:srgbClr val="000000"/>
                </a:solidFill>
              </a:rPr>
              <a:t>o</a:t>
            </a:r>
            <a:r>
              <a:rPr sz="2200" spc="-45" dirty="0">
                <a:solidFill>
                  <a:srgbClr val="000000"/>
                </a:solidFill>
              </a:rPr>
              <a:t> </a:t>
            </a:r>
            <a:r>
              <a:rPr sz="2200" spc="-10" dirty="0">
                <a:solidFill>
                  <a:srgbClr val="000000"/>
                </a:solidFill>
              </a:rPr>
              <a:t>CETEM</a:t>
            </a:r>
            <a:endParaRPr sz="2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2996" rIns="0" bIns="0" rtlCol="0">
            <a:spAutoFit/>
          </a:bodyPr>
          <a:lstStyle/>
          <a:p>
            <a:pPr marL="2771775">
              <a:lnSpc>
                <a:spcPct val="100000"/>
              </a:lnSpc>
              <a:spcBef>
                <a:spcPts val="105"/>
              </a:spcBef>
            </a:pPr>
            <a:r>
              <a:rPr dirty="0"/>
              <a:t>Considerações</a:t>
            </a:r>
            <a:r>
              <a:rPr spc="-150" dirty="0"/>
              <a:t> </a:t>
            </a:r>
            <a:r>
              <a:rPr spc="-10" dirty="0"/>
              <a:t>finais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0887" y="1077595"/>
            <a:ext cx="7804784" cy="223202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2425" marR="8890" indent="-339725" algn="just">
              <a:lnSpc>
                <a:spcPts val="2160"/>
              </a:lnSpc>
              <a:spcBef>
                <a:spcPts val="37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O</a:t>
            </a:r>
            <a:r>
              <a:rPr sz="2000" spc="3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Brasil</a:t>
            </a:r>
            <a:r>
              <a:rPr sz="2000" spc="3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deve</a:t>
            </a:r>
            <a:r>
              <a:rPr sz="2000" spc="3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pode</a:t>
            </a:r>
            <a:r>
              <a:rPr sz="2000" spc="3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desenvolver</a:t>
            </a:r>
            <a:r>
              <a:rPr sz="2000" spc="3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3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cadeia</a:t>
            </a:r>
            <a:r>
              <a:rPr sz="2000" spc="3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completa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terras</a:t>
            </a:r>
            <a:r>
              <a:rPr sz="2000" spc="3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raras 	</a:t>
            </a:r>
            <a:r>
              <a:rPr sz="2000" dirty="0">
                <a:latin typeface="Calibri"/>
                <a:cs typeface="Calibri"/>
              </a:rPr>
              <a:t>(minério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→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óxidos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separados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→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ímãs).</a:t>
            </a:r>
            <a:endParaRPr sz="2000">
              <a:latin typeface="Calibri"/>
              <a:cs typeface="Calibri"/>
            </a:endParaRPr>
          </a:p>
          <a:p>
            <a:pPr marL="351790" marR="5080" indent="-339090" algn="just">
              <a:lnSpc>
                <a:spcPts val="2160"/>
              </a:lnSpc>
              <a:spcBef>
                <a:spcPts val="994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Assim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como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petróleo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foi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decisivo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século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XX,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terras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raras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serão 	</a:t>
            </a:r>
            <a:r>
              <a:rPr sz="2000" dirty="0">
                <a:latin typeface="Calibri"/>
                <a:cs typeface="Calibri"/>
              </a:rPr>
              <a:t>decisivas</a:t>
            </a:r>
            <a:r>
              <a:rPr sz="2000" spc="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século</a:t>
            </a:r>
            <a:r>
              <a:rPr sz="2000" spc="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XXI</a:t>
            </a:r>
            <a:r>
              <a:rPr sz="2000" spc="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—</a:t>
            </a:r>
            <a:r>
              <a:rPr sz="2000" spc="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Brasil</a:t>
            </a:r>
            <a:r>
              <a:rPr sz="2000" spc="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tem</a:t>
            </a:r>
            <a:r>
              <a:rPr sz="2000" spc="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todas</a:t>
            </a:r>
            <a:r>
              <a:rPr sz="2000" spc="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9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condições</a:t>
            </a:r>
            <a:r>
              <a:rPr sz="2000" spc="90" dirty="0">
                <a:latin typeface="Calibri"/>
                <a:cs typeface="Calibri"/>
              </a:rPr>
              <a:t>  </a:t>
            </a:r>
            <a:r>
              <a:rPr sz="2000" spc="-25" dirty="0">
                <a:latin typeface="Calibri"/>
                <a:cs typeface="Calibri"/>
              </a:rPr>
              <a:t>de 	</a:t>
            </a:r>
            <a:r>
              <a:rPr sz="2000" dirty="0">
                <a:latin typeface="Calibri"/>
                <a:cs typeface="Calibri"/>
              </a:rPr>
              <a:t>ser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protagonista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geopolítico.</a:t>
            </a:r>
            <a:endParaRPr sz="2000">
              <a:latin typeface="Calibri"/>
              <a:cs typeface="Calibri"/>
            </a:endParaRPr>
          </a:p>
          <a:p>
            <a:pPr marL="352425" indent="-339725" algn="just">
              <a:lnSpc>
                <a:spcPts val="2280"/>
              </a:lnSpc>
              <a:spcBef>
                <a:spcPts val="740"/>
              </a:spcBef>
              <a:buFont typeface="Arial MT"/>
              <a:buChar char="•"/>
              <a:tabLst>
                <a:tab pos="352425" algn="l"/>
              </a:tabLst>
            </a:pPr>
            <a:r>
              <a:rPr sz="2000" dirty="0">
                <a:latin typeface="Calibri"/>
                <a:cs typeface="Calibri"/>
              </a:rPr>
              <a:t>Investir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em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terras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raras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é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investir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soberania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nacional,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segurança</a:t>
            </a:r>
            <a:endParaRPr sz="2000">
              <a:latin typeface="Calibri"/>
              <a:cs typeface="Calibri"/>
            </a:endParaRPr>
          </a:p>
          <a:p>
            <a:pPr marL="355600" algn="just">
              <a:lnSpc>
                <a:spcPts val="2280"/>
              </a:lnSpc>
            </a:pPr>
            <a:r>
              <a:rPr sz="2000" spc="-10" dirty="0">
                <a:latin typeface="Calibri"/>
                <a:cs typeface="Calibri"/>
              </a:rPr>
              <a:t>energética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futuro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próximas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gerações.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859" y="1254340"/>
            <a:ext cx="1703832" cy="303096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2239" rIns="0" bIns="0" rtlCol="0">
            <a:spAutoFit/>
          </a:bodyPr>
          <a:lstStyle/>
          <a:p>
            <a:pPr marL="71755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Grato</a:t>
            </a:r>
            <a:r>
              <a:rPr spc="-90" dirty="0"/>
              <a:t> </a:t>
            </a:r>
            <a:r>
              <a:rPr dirty="0"/>
              <a:t>pela</a:t>
            </a:r>
            <a:r>
              <a:rPr spc="-85" dirty="0"/>
              <a:t> </a:t>
            </a:r>
            <a:r>
              <a:rPr spc="-10" dirty="0"/>
              <a:t>atenção</a:t>
            </a:r>
            <a:r>
              <a:rPr sz="4000" b="0" spc="-10" dirty="0">
                <a:solidFill>
                  <a:srgbClr val="000000"/>
                </a:solidFill>
                <a:latin typeface="Calibri Light"/>
                <a:cs typeface="Calibri Light"/>
              </a:rPr>
              <a:t>!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70534" marR="5715" indent="1597025" algn="r">
              <a:lnSpc>
                <a:spcPct val="100299"/>
              </a:lnSpc>
              <a:spcBef>
                <a:spcPts val="90"/>
              </a:spcBef>
            </a:pPr>
            <a:r>
              <a:rPr b="1" dirty="0">
                <a:latin typeface="Tahoma"/>
                <a:cs typeface="Tahoma"/>
              </a:rPr>
              <a:t>DSc.</a:t>
            </a:r>
            <a:r>
              <a:rPr b="1" spc="-70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Ysrael</a:t>
            </a:r>
            <a:r>
              <a:rPr b="1" spc="-65" dirty="0">
                <a:latin typeface="Tahoma"/>
                <a:cs typeface="Tahoma"/>
              </a:rPr>
              <a:t> </a:t>
            </a:r>
            <a:r>
              <a:rPr b="1" spc="-30" dirty="0">
                <a:latin typeface="Tahoma"/>
                <a:cs typeface="Tahoma"/>
              </a:rPr>
              <a:t>Marrero</a:t>
            </a:r>
            <a:r>
              <a:rPr b="1" spc="-70" dirty="0">
                <a:latin typeface="Tahoma"/>
                <a:cs typeface="Tahoma"/>
              </a:rPr>
              <a:t> </a:t>
            </a:r>
            <a:r>
              <a:rPr b="1" spc="-20" dirty="0">
                <a:latin typeface="Tahoma"/>
                <a:cs typeface="Tahoma"/>
              </a:rPr>
              <a:t>Vera </a:t>
            </a:r>
            <a:r>
              <a:rPr spc="-65" dirty="0"/>
              <a:t>Serviço</a:t>
            </a:r>
            <a:r>
              <a:rPr spc="-140" dirty="0"/>
              <a:t> </a:t>
            </a:r>
            <a:r>
              <a:rPr dirty="0"/>
              <a:t>de</a:t>
            </a:r>
            <a:r>
              <a:rPr spc="335" dirty="0"/>
              <a:t> </a:t>
            </a:r>
            <a:r>
              <a:rPr spc="-75" dirty="0"/>
              <a:t>Metalurgia</a:t>
            </a:r>
            <a:r>
              <a:rPr spc="-145" dirty="0"/>
              <a:t> </a:t>
            </a:r>
            <a:r>
              <a:rPr spc="-75" dirty="0"/>
              <a:t>Extrativa</a:t>
            </a:r>
            <a:r>
              <a:rPr spc="-120" dirty="0"/>
              <a:t> </a:t>
            </a:r>
            <a:r>
              <a:rPr spc="-155" dirty="0"/>
              <a:t>-</a:t>
            </a:r>
            <a:r>
              <a:rPr spc="-160" dirty="0"/>
              <a:t> </a:t>
            </a:r>
            <a:r>
              <a:rPr spc="-10" dirty="0"/>
              <a:t>SEMEX </a:t>
            </a:r>
            <a:r>
              <a:rPr spc="-50" dirty="0"/>
              <a:t>Centro</a:t>
            </a:r>
            <a:r>
              <a:rPr spc="-120" dirty="0"/>
              <a:t> </a:t>
            </a:r>
            <a:r>
              <a:rPr spc="-60" dirty="0"/>
              <a:t>de</a:t>
            </a:r>
            <a:r>
              <a:rPr spc="-114" dirty="0"/>
              <a:t> </a:t>
            </a:r>
            <a:r>
              <a:rPr spc="-50" dirty="0"/>
              <a:t>Tecnologia</a:t>
            </a:r>
            <a:r>
              <a:rPr spc="-114" dirty="0"/>
              <a:t> </a:t>
            </a:r>
            <a:r>
              <a:rPr spc="-10" dirty="0"/>
              <a:t>Mineral</a:t>
            </a:r>
          </a:p>
          <a:p>
            <a:pPr marR="5715" algn="r">
              <a:lnSpc>
                <a:spcPct val="100000"/>
              </a:lnSpc>
            </a:pPr>
            <a:r>
              <a:rPr i="1" spc="-70" dirty="0">
                <a:latin typeface="Verdana"/>
                <a:cs typeface="Verdana"/>
                <a:hlinkClick r:id="rId3"/>
              </a:rPr>
              <a:t>yvera@cetem.gov.br</a:t>
            </a: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i="1" spc="-70" dirty="0">
              <a:latin typeface="Verdana"/>
              <a:cs typeface="Verdana"/>
              <a:hlinkClick r:id="rId3"/>
            </a:endParaRPr>
          </a:p>
          <a:p>
            <a:pPr marL="12700">
              <a:lnSpc>
                <a:spcPts val="2155"/>
              </a:lnSpc>
            </a:pPr>
            <a:r>
              <a:rPr b="1" dirty="0">
                <a:latin typeface="Tahoma"/>
                <a:cs typeface="Tahoma"/>
              </a:rPr>
              <a:t>Centro</a:t>
            </a:r>
            <a:r>
              <a:rPr b="1" spc="-120" dirty="0">
                <a:latin typeface="Tahoma"/>
                <a:cs typeface="Tahoma"/>
              </a:rPr>
              <a:t> </a:t>
            </a:r>
            <a:r>
              <a:rPr b="1" dirty="0">
                <a:latin typeface="Tahoma"/>
                <a:cs typeface="Tahoma"/>
              </a:rPr>
              <a:t>de</a:t>
            </a:r>
            <a:r>
              <a:rPr b="1" spc="-110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Tecnologia</a:t>
            </a:r>
            <a:r>
              <a:rPr b="1" spc="-95" dirty="0">
                <a:latin typeface="Tahoma"/>
                <a:cs typeface="Tahoma"/>
              </a:rPr>
              <a:t> </a:t>
            </a:r>
            <a:r>
              <a:rPr b="1" spc="-45" dirty="0">
                <a:latin typeface="Tahoma"/>
                <a:cs typeface="Tahoma"/>
              </a:rPr>
              <a:t>Mineral</a:t>
            </a:r>
            <a:r>
              <a:rPr b="1" spc="-95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CETEM/MCTI</a:t>
            </a:r>
          </a:p>
          <a:p>
            <a:pPr marR="5080" algn="r">
              <a:lnSpc>
                <a:spcPts val="2155"/>
              </a:lnSpc>
            </a:pPr>
            <a:r>
              <a:rPr spc="-45" dirty="0">
                <a:latin typeface="Calibri"/>
                <a:cs typeface="Calibri"/>
              </a:rPr>
              <a:t>Av.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Pedro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Calmon,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900</a:t>
            </a:r>
          </a:p>
          <a:p>
            <a:pPr marL="3204210" marR="5080" indent="-193675" algn="r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Cidade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Universitária </a:t>
            </a:r>
            <a:r>
              <a:rPr dirty="0">
                <a:latin typeface="Calibri"/>
                <a:cs typeface="Calibri"/>
              </a:rPr>
              <a:t>Rio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Janeiro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-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RJ </a:t>
            </a:r>
            <a:r>
              <a:rPr dirty="0">
                <a:latin typeface="Calibri"/>
                <a:cs typeface="Calibri"/>
              </a:rPr>
              <a:t>CEP: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21941-</a:t>
            </a:r>
            <a:r>
              <a:rPr spc="-25" dirty="0">
                <a:latin typeface="Calibri"/>
                <a:cs typeface="Calibri"/>
              </a:rPr>
              <a:t>908</a:t>
            </a: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pc="-35" dirty="0">
                <a:latin typeface="Calibri"/>
                <a:cs typeface="Calibri"/>
              </a:rPr>
              <a:t>Tel: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+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55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(21)</a:t>
            </a:r>
            <a:r>
              <a:rPr spc="-10" dirty="0">
                <a:latin typeface="Calibri"/>
                <a:cs typeface="Calibri"/>
              </a:rPr>
              <a:t> 3865-</a:t>
            </a:r>
            <a:r>
              <a:rPr spc="-20" dirty="0">
                <a:latin typeface="Calibri"/>
                <a:cs typeface="Calibri"/>
              </a:rPr>
              <a:t>7240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017" y="383286"/>
            <a:ext cx="4060316" cy="30406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75405" y="4351444"/>
            <a:ext cx="3810000" cy="67151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9195" y="3634866"/>
            <a:ext cx="160020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5090" algn="just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DSc.</a:t>
            </a:r>
            <a:r>
              <a:rPr sz="1400" b="1" spc="-25" dirty="0">
                <a:latin typeface="Calibri"/>
                <a:cs typeface="Calibri"/>
              </a:rPr>
              <a:t> Ysrael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</a:t>
            </a:r>
            <a:r>
              <a:rPr sz="1400" b="1" spc="-20" dirty="0">
                <a:latin typeface="Calibri"/>
                <a:cs typeface="Calibri"/>
              </a:rPr>
              <a:t> Vera, </a:t>
            </a:r>
            <a:r>
              <a:rPr sz="1400" b="1" dirty="0">
                <a:latin typeface="Calibri"/>
                <a:cs typeface="Calibri"/>
              </a:rPr>
              <a:t>Pesquisador</a:t>
            </a:r>
            <a:r>
              <a:rPr sz="1400" b="1" spc="-8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CETEM </a:t>
            </a:r>
            <a:r>
              <a:rPr sz="1400" b="1" dirty="0">
                <a:solidFill>
                  <a:srgbClr val="00AFEF"/>
                </a:solidFill>
                <a:latin typeface="Calibri"/>
                <a:cs typeface="Calibri"/>
              </a:rPr>
              <a:t>Rio</a:t>
            </a:r>
            <a:r>
              <a:rPr sz="1400" b="1" spc="-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AFEF"/>
                </a:solidFill>
                <a:latin typeface="Calibri"/>
                <a:cs typeface="Calibri"/>
              </a:rPr>
              <a:t>de</a:t>
            </a:r>
            <a:r>
              <a:rPr sz="1400" b="1" spc="-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AFEF"/>
                </a:solidFill>
                <a:latin typeface="Calibri"/>
                <a:cs typeface="Calibri"/>
              </a:rPr>
              <a:t>Janeiro</a:t>
            </a:r>
            <a:r>
              <a:rPr sz="1400" b="1" spc="-4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AFEF"/>
                </a:solidFill>
                <a:latin typeface="Calibri"/>
                <a:cs typeface="Calibri"/>
              </a:rPr>
              <a:t>-</a:t>
            </a:r>
            <a:r>
              <a:rPr sz="1400" b="1" spc="-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AFEF"/>
                </a:solidFill>
                <a:latin typeface="Calibri"/>
                <a:cs typeface="Calibri"/>
              </a:rPr>
              <a:t>Brasil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95925" y="267715"/>
            <a:ext cx="3381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60" dirty="0">
                <a:latin typeface="Trebuchet MS"/>
                <a:cs typeface="Trebuchet MS"/>
              </a:rPr>
              <a:t>Rio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325" dirty="0">
                <a:latin typeface="Trebuchet MS"/>
                <a:cs typeface="Trebuchet MS"/>
              </a:rPr>
              <a:t>de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220" dirty="0">
                <a:latin typeface="Trebuchet MS"/>
                <a:cs typeface="Trebuchet MS"/>
              </a:rPr>
              <a:t>Janeiro/Brasília</a:t>
            </a:r>
            <a:r>
              <a:rPr sz="1800" spc="-200" dirty="0">
                <a:latin typeface="Trebuchet MS"/>
                <a:cs typeface="Trebuchet MS"/>
              </a:rPr>
              <a:t> </a:t>
            </a:r>
            <a:r>
              <a:rPr sz="1800" spc="-140" dirty="0">
                <a:latin typeface="Trebuchet MS"/>
                <a:cs typeface="Trebuchet MS"/>
              </a:rPr>
              <a:t>-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385" dirty="0">
                <a:latin typeface="Trebuchet MS"/>
                <a:cs typeface="Trebuchet MS"/>
              </a:rPr>
              <a:t>10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325" dirty="0">
                <a:latin typeface="Trebuchet MS"/>
                <a:cs typeface="Trebuchet MS"/>
              </a:rPr>
              <a:t>de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275" dirty="0">
                <a:latin typeface="Trebuchet MS"/>
                <a:cs typeface="Trebuchet MS"/>
              </a:rPr>
              <a:t>setembro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150" dirty="0">
                <a:latin typeface="Trebuchet MS"/>
                <a:cs typeface="Trebuchet MS"/>
              </a:rPr>
              <a:t>2025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4794" y="1146505"/>
            <a:ext cx="4487545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45" dirty="0"/>
              <a:t>Terras</a:t>
            </a:r>
            <a:r>
              <a:rPr sz="2800" spc="-90" dirty="0"/>
              <a:t> </a:t>
            </a:r>
            <a:r>
              <a:rPr sz="2800" dirty="0"/>
              <a:t>Raras</a:t>
            </a:r>
            <a:r>
              <a:rPr sz="2800" spc="-90" dirty="0"/>
              <a:t> </a:t>
            </a:r>
            <a:r>
              <a:rPr sz="2800" dirty="0"/>
              <a:t>no</a:t>
            </a:r>
            <a:r>
              <a:rPr sz="2800" spc="-105" dirty="0"/>
              <a:t> </a:t>
            </a:r>
            <a:r>
              <a:rPr sz="2800" dirty="0"/>
              <a:t>Brasil:</a:t>
            </a:r>
            <a:r>
              <a:rPr sz="2800" spc="-90" dirty="0"/>
              <a:t> </a:t>
            </a:r>
            <a:r>
              <a:rPr sz="2800" spc="-10" dirty="0"/>
              <a:t>Ciência, </a:t>
            </a:r>
            <a:r>
              <a:rPr sz="2800" dirty="0"/>
              <a:t>Inovação</a:t>
            </a:r>
            <a:r>
              <a:rPr sz="2800" spc="-80" dirty="0"/>
              <a:t> </a:t>
            </a:r>
            <a:r>
              <a:rPr sz="2800" dirty="0"/>
              <a:t>e</a:t>
            </a:r>
            <a:r>
              <a:rPr sz="2800" spc="-85" dirty="0"/>
              <a:t> </a:t>
            </a:r>
            <a:r>
              <a:rPr sz="2800" spc="-10" dirty="0"/>
              <a:t>Soberania Nacional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4723638" y="2733294"/>
            <a:ext cx="400875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295" marR="5080" indent="-189230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solidFill>
                  <a:srgbClr val="385622"/>
                </a:solidFill>
                <a:latin typeface="Calibri"/>
                <a:cs typeface="Calibri"/>
              </a:rPr>
              <a:t>O</a:t>
            </a:r>
            <a:r>
              <a:rPr sz="2000" b="1" i="1" spc="-2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385622"/>
                </a:solidFill>
                <a:latin typeface="Calibri"/>
                <a:cs typeface="Calibri"/>
              </a:rPr>
              <a:t>papel</a:t>
            </a:r>
            <a:r>
              <a:rPr sz="2000" b="1" i="1" spc="-4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385622"/>
                </a:solidFill>
                <a:latin typeface="Calibri"/>
                <a:cs typeface="Calibri"/>
              </a:rPr>
              <a:t>do</a:t>
            </a:r>
            <a:r>
              <a:rPr sz="2000" b="1" i="1" spc="-3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385622"/>
                </a:solidFill>
                <a:latin typeface="Calibri"/>
                <a:cs typeface="Calibri"/>
              </a:rPr>
              <a:t>CETEM</a:t>
            </a:r>
            <a:r>
              <a:rPr sz="2000" b="1" i="1" spc="-3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385622"/>
                </a:solidFill>
                <a:latin typeface="Calibri"/>
                <a:cs typeface="Calibri"/>
              </a:rPr>
              <a:t>na</a:t>
            </a:r>
            <a:r>
              <a:rPr sz="2000" b="1" i="1" spc="-4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385622"/>
                </a:solidFill>
                <a:latin typeface="Calibri"/>
                <a:cs typeface="Calibri"/>
              </a:rPr>
              <a:t>consolidação</a:t>
            </a:r>
            <a:r>
              <a:rPr sz="2000" b="1" i="1" spc="-5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b="1" i="1" spc="-25" dirty="0">
                <a:solidFill>
                  <a:srgbClr val="385622"/>
                </a:solidFill>
                <a:latin typeface="Calibri"/>
                <a:cs typeface="Calibri"/>
              </a:rPr>
              <a:t>de </a:t>
            </a:r>
            <a:r>
              <a:rPr sz="2000" b="1" i="1" dirty="0">
                <a:solidFill>
                  <a:srgbClr val="385622"/>
                </a:solidFill>
                <a:latin typeface="Calibri"/>
                <a:cs typeface="Calibri"/>
              </a:rPr>
              <a:t>uma</a:t>
            </a:r>
            <a:r>
              <a:rPr sz="2000" b="1" i="1" spc="-4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385622"/>
                </a:solidFill>
                <a:latin typeface="Calibri"/>
                <a:cs typeface="Calibri"/>
              </a:rPr>
              <a:t>cadeia</a:t>
            </a:r>
            <a:r>
              <a:rPr sz="2000" b="1" i="1" spc="-6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385622"/>
                </a:solidFill>
                <a:latin typeface="Calibri"/>
                <a:cs typeface="Calibri"/>
              </a:rPr>
              <a:t>produtiva</a:t>
            </a:r>
            <a:r>
              <a:rPr sz="2000" b="1" i="1" spc="-6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385622"/>
                </a:solidFill>
                <a:latin typeface="Calibri"/>
                <a:cs typeface="Calibri"/>
              </a:rPr>
              <a:t>estratégica.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2740" y="170459"/>
            <a:ext cx="4114799" cy="4114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9953" y="690498"/>
            <a:ext cx="4089400" cy="352552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5080" indent="-228600" algn="just">
              <a:lnSpc>
                <a:spcPts val="1939"/>
              </a:lnSpc>
              <a:spcBef>
                <a:spcPts val="345"/>
              </a:spcBef>
              <a:buFont typeface="Arial MT"/>
              <a:buChar char="•"/>
              <a:tabLst>
                <a:tab pos="241300" algn="l"/>
              </a:tabLst>
            </a:pPr>
            <a:r>
              <a:rPr sz="1800" b="1" dirty="0">
                <a:latin typeface="Calibri"/>
                <a:cs typeface="Calibri"/>
              </a:rPr>
              <a:t>Unidade</a:t>
            </a:r>
            <a:r>
              <a:rPr sz="1800" b="1" spc="1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1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pesquisa</a:t>
            </a:r>
            <a:r>
              <a:rPr sz="1800" b="1" spc="1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1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MCTI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atua,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no </a:t>
            </a:r>
            <a:r>
              <a:rPr sz="1800" dirty="0">
                <a:latin typeface="Calibri"/>
                <a:cs typeface="Calibri"/>
              </a:rPr>
              <a:t>desenvolvimento</a:t>
            </a:r>
            <a:r>
              <a:rPr sz="1800" spc="4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48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tecnologia</a:t>
            </a:r>
            <a:r>
              <a:rPr sz="1800" spc="4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para</a:t>
            </a:r>
            <a:r>
              <a:rPr sz="1800" spc="49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o </a:t>
            </a:r>
            <a:r>
              <a:rPr sz="1800" dirty="0">
                <a:latin typeface="Calibri"/>
                <a:cs typeface="Calibri"/>
              </a:rPr>
              <a:t>uso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sustentável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dos</a:t>
            </a:r>
            <a:r>
              <a:rPr sz="1800" spc="9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recursos</a:t>
            </a:r>
            <a:r>
              <a:rPr sz="1800" spc="90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minerais </a:t>
            </a:r>
            <a:r>
              <a:rPr sz="1800" dirty="0">
                <a:latin typeface="Calibri"/>
                <a:cs typeface="Calibri"/>
              </a:rPr>
              <a:t>brasileiros,</a:t>
            </a:r>
            <a:r>
              <a:rPr sz="1800" spc="204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com</a:t>
            </a:r>
            <a:r>
              <a:rPr sz="1800" spc="215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foco</a:t>
            </a:r>
            <a:r>
              <a:rPr sz="1800" spc="210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na</a:t>
            </a:r>
            <a:r>
              <a:rPr sz="1800" spc="210" dirty="0">
                <a:latin typeface="Calibri"/>
                <a:cs typeface="Calibri"/>
              </a:rPr>
              <a:t>   </a:t>
            </a:r>
            <a:r>
              <a:rPr sz="1800" spc="-10" dirty="0">
                <a:latin typeface="Calibri"/>
                <a:cs typeface="Calibri"/>
              </a:rPr>
              <a:t>inovação tecnológica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setor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mineral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39"/>
              </a:spcBef>
              <a:buFont typeface="Arial MT"/>
              <a:buChar char="•"/>
            </a:pPr>
            <a:endParaRPr sz="1800">
              <a:latin typeface="Calibri"/>
              <a:cs typeface="Calibri"/>
            </a:endParaRPr>
          </a:p>
          <a:p>
            <a:pPr marL="241300" marR="5715" indent="-228600" algn="just">
              <a:lnSpc>
                <a:spcPct val="90000"/>
              </a:lnSpc>
              <a:buFont typeface="Arial MT"/>
              <a:buChar char="•"/>
              <a:tabLst>
                <a:tab pos="241300" algn="l"/>
              </a:tabLst>
            </a:pPr>
            <a:r>
              <a:rPr sz="1800" b="1" dirty="0">
                <a:latin typeface="Calibri"/>
                <a:cs typeface="Calibri"/>
              </a:rPr>
              <a:t>Única</a:t>
            </a:r>
            <a:r>
              <a:rPr sz="1800" b="1" spc="13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instituição</a:t>
            </a:r>
            <a:r>
              <a:rPr sz="1800" b="1" spc="14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pública</a:t>
            </a:r>
            <a:r>
              <a:rPr sz="1800" b="1" spc="14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50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pesquisa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especialmente</a:t>
            </a:r>
            <a:r>
              <a:rPr sz="1800" spc="29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dedicada</a:t>
            </a:r>
            <a:r>
              <a:rPr sz="1800" spc="31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à</a:t>
            </a:r>
            <a:r>
              <a:rPr sz="1800" spc="305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tecnologia </a:t>
            </a:r>
            <a:r>
              <a:rPr sz="1800" dirty="0">
                <a:latin typeface="Calibri"/>
                <a:cs typeface="Calibri"/>
              </a:rPr>
              <a:t>mineral</a:t>
            </a:r>
            <a:r>
              <a:rPr sz="1800" spc="200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04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às</a:t>
            </a:r>
            <a:r>
              <a:rPr sz="1800" spc="204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questões</a:t>
            </a:r>
            <a:r>
              <a:rPr sz="1800" spc="204" dirty="0">
                <a:latin typeface="Calibri"/>
                <a:cs typeface="Calibri"/>
              </a:rPr>
              <a:t>   </a:t>
            </a:r>
            <a:r>
              <a:rPr sz="1800" spc="-10" dirty="0">
                <a:latin typeface="Calibri"/>
                <a:cs typeface="Calibri"/>
              </a:rPr>
              <a:t>ambientais associadas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40"/>
              </a:spcBef>
              <a:buFont typeface="Arial MT"/>
              <a:buChar char="•"/>
            </a:pP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r>
              <a:rPr sz="1800" b="1" dirty="0">
                <a:latin typeface="Calibri"/>
                <a:cs typeface="Calibri"/>
              </a:rPr>
              <a:t>Corpo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técnico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altamente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especializado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1094" y="125729"/>
            <a:ext cx="4695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/>
              <a:t>CETEM-</a:t>
            </a:r>
            <a:r>
              <a:rPr sz="2400" dirty="0"/>
              <a:t>Centro</a:t>
            </a:r>
            <a:r>
              <a:rPr sz="2400" spc="-45" dirty="0"/>
              <a:t> </a:t>
            </a:r>
            <a:r>
              <a:rPr sz="2400" dirty="0"/>
              <a:t>de</a:t>
            </a:r>
            <a:r>
              <a:rPr sz="2400" spc="-35" dirty="0"/>
              <a:t> </a:t>
            </a:r>
            <a:r>
              <a:rPr sz="2400" spc="-20" dirty="0"/>
              <a:t>Tecnologia</a:t>
            </a:r>
            <a:r>
              <a:rPr sz="2400" spc="-75" dirty="0"/>
              <a:t> </a:t>
            </a:r>
            <a:r>
              <a:rPr sz="2400" spc="-10" dirty="0"/>
              <a:t>Mineral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0738" y="858774"/>
            <a:ext cx="40862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  <a:tab pos="1776095" algn="l"/>
                <a:tab pos="2763520" algn="l"/>
              </a:tabLst>
            </a:pPr>
            <a:r>
              <a:rPr sz="2000" b="1" spc="-10" dirty="0">
                <a:latin typeface="Calibri"/>
                <a:cs typeface="Calibri"/>
              </a:rPr>
              <a:t>Localização</a:t>
            </a:r>
            <a:r>
              <a:rPr sz="2000" spc="-10" dirty="0">
                <a:latin typeface="Calibri"/>
                <a:cs typeface="Calibri"/>
              </a:rPr>
              <a:t>: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Cidade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Universitária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0738" y="1037437"/>
            <a:ext cx="4088129" cy="137668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855"/>
              </a:spcBef>
            </a:pPr>
            <a:r>
              <a:rPr sz="2000" dirty="0">
                <a:latin typeface="Calibri"/>
                <a:cs typeface="Calibri"/>
              </a:rPr>
              <a:t>(RJ),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campus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UFRJ</a:t>
            </a:r>
            <a:endParaRPr sz="2000">
              <a:latin typeface="Calibri"/>
              <a:cs typeface="Calibri"/>
            </a:endParaRPr>
          </a:p>
          <a:p>
            <a:pPr marL="238760" marR="5080" indent="-226695" algn="just">
              <a:lnSpc>
                <a:spcPts val="2160"/>
              </a:lnSpc>
              <a:spcBef>
                <a:spcPts val="103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b="1" dirty="0">
                <a:latin typeface="Calibri"/>
                <a:cs typeface="Calibri"/>
              </a:rPr>
              <a:t>Estrutura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3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22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laboratórios,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</a:t>
            </a:r>
            <a:r>
              <a:rPr sz="2000" spc="3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usinas 	</a:t>
            </a:r>
            <a:r>
              <a:rPr sz="2000" dirty="0">
                <a:latin typeface="Calibri"/>
                <a:cs typeface="Calibri"/>
              </a:rPr>
              <a:t>piloto,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núcleo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regional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avançado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no 	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0738" y="2484831"/>
            <a:ext cx="4091304" cy="170370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38760" marR="5080" indent="-226695" algn="just">
              <a:lnSpc>
                <a:spcPct val="90000"/>
              </a:lnSpc>
              <a:spcBef>
                <a:spcPts val="34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Fundado</a:t>
            </a:r>
            <a:r>
              <a:rPr sz="2000" spc="40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em</a:t>
            </a:r>
            <a:r>
              <a:rPr sz="2000" spc="415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1978</a:t>
            </a:r>
            <a:r>
              <a:rPr sz="2000" b="1" spc="41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→</a:t>
            </a:r>
            <a:r>
              <a:rPr sz="2000" spc="40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47</a:t>
            </a:r>
            <a:r>
              <a:rPr sz="2000" spc="420" dirty="0">
                <a:latin typeface="Calibri"/>
                <a:cs typeface="Calibri"/>
              </a:rPr>
              <a:t>  </a:t>
            </a:r>
            <a:r>
              <a:rPr sz="2000" spc="-20" dirty="0">
                <a:latin typeface="Calibri"/>
                <a:cs typeface="Calibri"/>
              </a:rPr>
              <a:t>anos 	</a:t>
            </a:r>
            <a:r>
              <a:rPr sz="2000" dirty="0">
                <a:latin typeface="Calibri"/>
                <a:cs typeface="Calibri"/>
              </a:rPr>
              <a:t>contribuindo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significativamente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para 	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inovação</a:t>
            </a:r>
            <a:r>
              <a:rPr sz="2000" spc="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nas</a:t>
            </a:r>
            <a:r>
              <a:rPr sz="2000" spc="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empresas</a:t>
            </a:r>
            <a:r>
              <a:rPr sz="2000" spc="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30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setor 	</a:t>
            </a:r>
            <a:r>
              <a:rPr sz="2000" dirty="0">
                <a:latin typeface="Calibri"/>
                <a:cs typeface="Calibri"/>
              </a:rPr>
              <a:t>mineral,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contribuindo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para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promover 	</a:t>
            </a:r>
            <a:r>
              <a:rPr sz="2000" dirty="0">
                <a:latin typeface="Calibri"/>
                <a:cs typeface="Calibri"/>
              </a:rPr>
              <a:t>uma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produção</a:t>
            </a:r>
            <a:r>
              <a:rPr sz="2000" spc="3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mais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sustentável</a:t>
            </a:r>
            <a:r>
              <a:rPr sz="2000" b="1" spc="409" dirty="0">
                <a:latin typeface="Calibri"/>
                <a:cs typeface="Calibri"/>
              </a:rPr>
              <a:t>  </a:t>
            </a:r>
            <a:r>
              <a:rPr sz="2000" spc="-50" dirty="0">
                <a:latin typeface="Calibri"/>
                <a:cs typeface="Calibri"/>
              </a:rPr>
              <a:t>e 	</a:t>
            </a:r>
            <a:r>
              <a:rPr sz="2000" b="1" spc="-10" dirty="0">
                <a:latin typeface="Calibri"/>
                <a:cs typeface="Calibri"/>
              </a:rPr>
              <a:t>tecnologicamente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avançada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567171" y="355091"/>
            <a:ext cx="3152775" cy="4788535"/>
            <a:chOff x="5567171" y="355091"/>
            <a:chExt cx="3152775" cy="47885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1179" y="4504948"/>
              <a:ext cx="3024378" cy="6385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46927" y="2395727"/>
              <a:ext cx="2995929" cy="21195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64348" y="2875762"/>
              <a:ext cx="862444" cy="29237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084440" y="3125724"/>
              <a:ext cx="637540" cy="495934"/>
            </a:xfrm>
            <a:custGeom>
              <a:avLst/>
              <a:gdLst/>
              <a:ahLst/>
              <a:cxnLst/>
              <a:rect l="l" t="t" r="r" b="b"/>
              <a:pathLst>
                <a:path w="637540" h="495935">
                  <a:moveTo>
                    <a:pt x="37464" y="406526"/>
                  </a:moveTo>
                  <a:lnTo>
                    <a:pt x="35559" y="407288"/>
                  </a:lnTo>
                  <a:lnTo>
                    <a:pt x="34925" y="408939"/>
                  </a:lnTo>
                  <a:lnTo>
                    <a:pt x="0" y="495807"/>
                  </a:lnTo>
                  <a:lnTo>
                    <a:pt x="10527" y="494410"/>
                  </a:lnTo>
                  <a:lnTo>
                    <a:pt x="6857" y="494410"/>
                  </a:lnTo>
                  <a:lnTo>
                    <a:pt x="2920" y="489331"/>
                  </a:lnTo>
                  <a:lnTo>
                    <a:pt x="12338" y="482022"/>
                  </a:lnTo>
                  <a:lnTo>
                    <a:pt x="40766" y="411225"/>
                  </a:lnTo>
                  <a:lnTo>
                    <a:pt x="41528" y="409575"/>
                  </a:lnTo>
                  <a:lnTo>
                    <a:pt x="40639" y="407797"/>
                  </a:lnTo>
                  <a:lnTo>
                    <a:pt x="39420" y="407288"/>
                  </a:lnTo>
                  <a:lnTo>
                    <a:pt x="37464" y="406526"/>
                  </a:lnTo>
                  <a:close/>
                </a:path>
                <a:path w="637540" h="495935">
                  <a:moveTo>
                    <a:pt x="12338" y="482022"/>
                  </a:moveTo>
                  <a:lnTo>
                    <a:pt x="2920" y="489331"/>
                  </a:lnTo>
                  <a:lnTo>
                    <a:pt x="6857" y="494410"/>
                  </a:lnTo>
                  <a:lnTo>
                    <a:pt x="8494" y="493141"/>
                  </a:lnTo>
                  <a:lnTo>
                    <a:pt x="7874" y="493141"/>
                  </a:lnTo>
                  <a:lnTo>
                    <a:pt x="4572" y="488695"/>
                  </a:lnTo>
                  <a:lnTo>
                    <a:pt x="9944" y="487985"/>
                  </a:lnTo>
                  <a:lnTo>
                    <a:pt x="12338" y="482022"/>
                  </a:lnTo>
                  <a:close/>
                </a:path>
                <a:path w="637540" h="495935">
                  <a:moveTo>
                    <a:pt x="93725" y="476884"/>
                  </a:moveTo>
                  <a:lnTo>
                    <a:pt x="91948" y="477138"/>
                  </a:lnTo>
                  <a:lnTo>
                    <a:pt x="16202" y="487157"/>
                  </a:lnTo>
                  <a:lnTo>
                    <a:pt x="6857" y="494410"/>
                  </a:lnTo>
                  <a:lnTo>
                    <a:pt x="10527" y="494410"/>
                  </a:lnTo>
                  <a:lnTo>
                    <a:pt x="92836" y="483488"/>
                  </a:lnTo>
                  <a:lnTo>
                    <a:pt x="94487" y="483234"/>
                  </a:lnTo>
                  <a:lnTo>
                    <a:pt x="95757" y="481584"/>
                  </a:lnTo>
                  <a:lnTo>
                    <a:pt x="95250" y="478154"/>
                  </a:lnTo>
                  <a:lnTo>
                    <a:pt x="93725" y="476884"/>
                  </a:lnTo>
                  <a:close/>
                </a:path>
                <a:path w="637540" h="495935">
                  <a:moveTo>
                    <a:pt x="9944" y="487985"/>
                  </a:moveTo>
                  <a:lnTo>
                    <a:pt x="4572" y="488695"/>
                  </a:lnTo>
                  <a:lnTo>
                    <a:pt x="7874" y="493141"/>
                  </a:lnTo>
                  <a:lnTo>
                    <a:pt x="9944" y="487985"/>
                  </a:lnTo>
                  <a:close/>
                </a:path>
                <a:path w="637540" h="495935">
                  <a:moveTo>
                    <a:pt x="16202" y="487157"/>
                  </a:moveTo>
                  <a:lnTo>
                    <a:pt x="9944" y="487985"/>
                  </a:lnTo>
                  <a:lnTo>
                    <a:pt x="7874" y="493141"/>
                  </a:lnTo>
                  <a:lnTo>
                    <a:pt x="8494" y="493141"/>
                  </a:lnTo>
                  <a:lnTo>
                    <a:pt x="16202" y="487157"/>
                  </a:lnTo>
                  <a:close/>
                </a:path>
                <a:path w="637540" h="495935">
                  <a:moveTo>
                    <a:pt x="633476" y="0"/>
                  </a:moveTo>
                  <a:lnTo>
                    <a:pt x="12338" y="482022"/>
                  </a:lnTo>
                  <a:lnTo>
                    <a:pt x="9944" y="487985"/>
                  </a:lnTo>
                  <a:lnTo>
                    <a:pt x="16202" y="487157"/>
                  </a:lnTo>
                  <a:lnTo>
                    <a:pt x="637412" y="4952"/>
                  </a:lnTo>
                  <a:lnTo>
                    <a:pt x="6334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67171" y="2203703"/>
              <a:ext cx="3152394" cy="18874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2792" y="355091"/>
              <a:ext cx="3124200" cy="185928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9267" rIns="0" bIns="0" rtlCol="0">
            <a:spAutoFit/>
          </a:bodyPr>
          <a:lstStyle/>
          <a:p>
            <a:pPr marL="351790">
              <a:lnSpc>
                <a:spcPct val="100000"/>
              </a:lnSpc>
              <a:spcBef>
                <a:spcPts val="100"/>
              </a:spcBef>
            </a:pPr>
            <a:r>
              <a:rPr sz="2400" spc="-25" dirty="0"/>
              <a:t>CETEM-</a:t>
            </a:r>
            <a:r>
              <a:rPr sz="2400" dirty="0"/>
              <a:t>Centro</a:t>
            </a:r>
            <a:r>
              <a:rPr sz="2400" spc="-45" dirty="0"/>
              <a:t> </a:t>
            </a:r>
            <a:r>
              <a:rPr sz="2400" dirty="0"/>
              <a:t>de</a:t>
            </a:r>
            <a:r>
              <a:rPr sz="2400" spc="-45" dirty="0"/>
              <a:t> </a:t>
            </a:r>
            <a:r>
              <a:rPr sz="2400" spc="-20" dirty="0"/>
              <a:t>Tecnologia</a:t>
            </a:r>
            <a:r>
              <a:rPr sz="2400" spc="-75" dirty="0"/>
              <a:t> </a:t>
            </a:r>
            <a:r>
              <a:rPr sz="2400" spc="-10" dirty="0"/>
              <a:t>Mineral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061" rIns="0" bIns="0" rtlCol="0">
            <a:spAutoFit/>
          </a:bodyPr>
          <a:lstStyle/>
          <a:p>
            <a:pPr marL="1259205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Terras</a:t>
            </a:r>
            <a:r>
              <a:rPr spc="-65" dirty="0"/>
              <a:t> </a:t>
            </a:r>
            <a:r>
              <a:rPr dirty="0"/>
              <a:t>Raras</a:t>
            </a:r>
            <a:r>
              <a:rPr spc="-75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spc="-10" dirty="0"/>
              <a:t>Contexto</a:t>
            </a:r>
            <a:r>
              <a:rPr spc="-60" dirty="0"/>
              <a:t> </a:t>
            </a:r>
            <a:r>
              <a:rPr dirty="0"/>
              <a:t>Global</a:t>
            </a:r>
            <a:r>
              <a:rPr spc="-80" dirty="0"/>
              <a:t> </a:t>
            </a:r>
            <a:r>
              <a:rPr dirty="0"/>
              <a:t>e</a:t>
            </a:r>
            <a:r>
              <a:rPr spc="-65" dirty="0"/>
              <a:t> </a:t>
            </a:r>
            <a:r>
              <a:rPr spc="-10" dirty="0"/>
              <a:t>Brasil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815086"/>
            <a:ext cx="7767955" cy="343662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403225" indent="-228600">
              <a:lnSpc>
                <a:spcPts val="2160"/>
              </a:lnSpc>
              <a:spcBef>
                <a:spcPts val="37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spc="-35" dirty="0">
                <a:latin typeface="Calibri"/>
                <a:cs typeface="Calibri"/>
              </a:rPr>
              <a:t>Terras </a:t>
            </a:r>
            <a:r>
              <a:rPr sz="2000" spc="-10" dirty="0">
                <a:latin typeface="Calibri"/>
                <a:cs typeface="Calibri"/>
              </a:rPr>
              <a:t>raras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base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alta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tecnologia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transição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energética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</a:t>
            </a:r>
            <a:r>
              <a:rPr sz="2000" b="1" spc="-10" dirty="0">
                <a:latin typeface="Calibri"/>
                <a:cs typeface="Calibri"/>
              </a:rPr>
              <a:t>ímãs</a:t>
            </a:r>
            <a:r>
              <a:rPr sz="2000" spc="-10" dirty="0">
                <a:latin typeface="Calibri"/>
                <a:cs typeface="Calibri"/>
              </a:rPr>
              <a:t>: aerogeradores,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motores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elétricos)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b="1" dirty="0">
                <a:latin typeface="Calibri"/>
                <a:cs typeface="Calibri"/>
              </a:rPr>
              <a:t>Brasil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2ª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maior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reserva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mundial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ETRs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(23%)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Produção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atual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Brasil: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é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quase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nula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Mercado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dominado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pela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China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b="1" spc="-10" dirty="0">
                <a:latin typeface="Calibri"/>
                <a:cs typeface="Calibri"/>
              </a:rPr>
              <a:t>Pergunta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Central</a:t>
            </a:r>
            <a:r>
              <a:rPr sz="2000" spc="-10" dirty="0">
                <a:latin typeface="Calibri"/>
                <a:cs typeface="Calibri"/>
              </a:rPr>
              <a:t>: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produzir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terras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raras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Brasil?</a:t>
            </a:r>
            <a:endParaRPr sz="2000">
              <a:latin typeface="Calibri"/>
              <a:cs typeface="Calibri"/>
            </a:endParaRPr>
          </a:p>
          <a:p>
            <a:pPr marL="370840" marR="5080" algn="just">
              <a:lnSpc>
                <a:spcPct val="90000"/>
              </a:lnSpc>
              <a:spcBef>
                <a:spcPts val="1010"/>
              </a:spcBef>
            </a:pPr>
            <a:r>
              <a:rPr sz="2000" dirty="0">
                <a:latin typeface="Calibri"/>
                <a:cs typeface="Calibri"/>
              </a:rPr>
              <a:t>→</a:t>
            </a:r>
            <a:r>
              <a:rPr sz="2000" spc="3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Explorar</a:t>
            </a:r>
            <a:r>
              <a:rPr sz="2000" spc="3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nossas</a:t>
            </a:r>
            <a:r>
              <a:rPr sz="2000" spc="3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reservas</a:t>
            </a:r>
            <a:r>
              <a:rPr sz="2000" spc="3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para</a:t>
            </a:r>
            <a:r>
              <a:rPr sz="2000" spc="3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garantir</a:t>
            </a:r>
            <a:r>
              <a:rPr sz="2000" spc="3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os</a:t>
            </a:r>
            <a:r>
              <a:rPr sz="2000" spc="3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insumos</a:t>
            </a:r>
            <a:r>
              <a:rPr sz="2000" spc="3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para</a:t>
            </a:r>
            <a:r>
              <a:rPr sz="2000" spc="3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produção </a:t>
            </a:r>
            <a:r>
              <a:rPr sz="2000" dirty="0">
                <a:latin typeface="Calibri"/>
                <a:cs typeface="Calibri"/>
              </a:rPr>
              <a:t>nacional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ímãs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terras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raras,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reduzir</a:t>
            </a:r>
            <a:r>
              <a:rPr sz="2000" b="1" spc="2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20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dependência</a:t>
            </a:r>
            <a:r>
              <a:rPr sz="2000" b="1" spc="20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externa</a:t>
            </a:r>
            <a:r>
              <a:rPr sz="2000" b="1" spc="19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dos </a:t>
            </a:r>
            <a:r>
              <a:rPr sz="2000" b="1" dirty="0">
                <a:latin typeface="Calibri"/>
                <a:cs typeface="Calibri"/>
              </a:rPr>
              <a:t>ímãs</a:t>
            </a:r>
            <a:r>
              <a:rPr sz="2000" b="1" spc="3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3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demais</a:t>
            </a:r>
            <a:r>
              <a:rPr sz="2000" b="1" spc="3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produtos</a:t>
            </a:r>
            <a:r>
              <a:rPr sz="2000" b="1" spc="39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3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ETRs</a:t>
            </a:r>
            <a:r>
              <a:rPr sz="2000" b="1" spc="3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3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agregar</a:t>
            </a:r>
            <a:r>
              <a:rPr sz="2000" spc="3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maior</a:t>
            </a:r>
            <a:r>
              <a:rPr sz="2000" spc="3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valor</a:t>
            </a:r>
            <a:r>
              <a:rPr sz="2000" spc="3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à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indústria brasileira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0725" y="154381"/>
            <a:ext cx="51587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CETEM:</a:t>
            </a:r>
            <a:r>
              <a:rPr spc="-95" dirty="0"/>
              <a:t> </a:t>
            </a:r>
            <a:r>
              <a:rPr dirty="0"/>
              <a:t>Programa</a:t>
            </a:r>
            <a:r>
              <a:rPr spc="-125" dirty="0"/>
              <a:t> </a:t>
            </a:r>
            <a:r>
              <a:rPr spc="-45" dirty="0"/>
              <a:t>Terras</a:t>
            </a:r>
            <a:r>
              <a:rPr spc="-125" dirty="0"/>
              <a:t> </a:t>
            </a:r>
            <a:r>
              <a:rPr spc="-10" dirty="0"/>
              <a:t>Raras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5965" y="665835"/>
            <a:ext cx="7480934" cy="150431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5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b="1" spc="-10" dirty="0">
                <a:latin typeface="Calibri"/>
                <a:cs typeface="Calibri"/>
              </a:rPr>
              <a:t>Objetivo: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  <a:spcBef>
                <a:spcPts val="755"/>
              </a:spcBef>
            </a:pPr>
            <a:r>
              <a:rPr sz="2000" dirty="0">
                <a:latin typeface="Calibri"/>
                <a:cs typeface="Calibri"/>
              </a:rPr>
              <a:t>Contribuir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retomada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produção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nacional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elementos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terras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spc="-10" dirty="0">
                <a:latin typeface="Calibri"/>
                <a:cs typeface="Calibri"/>
              </a:rPr>
              <a:t>raras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forma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competitiva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sustentável.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b="1" dirty="0">
                <a:latin typeface="Calibri"/>
                <a:cs typeface="Calibri"/>
              </a:rPr>
              <a:t>Linhas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Temáticas: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55595" y="2254211"/>
            <a:ext cx="1771014" cy="1062990"/>
          </a:xfrm>
          <a:prstGeom prst="rect">
            <a:avLst/>
          </a:prstGeom>
          <a:solidFill>
            <a:srgbClr val="5B9BD4"/>
          </a:solidFill>
          <a:ln w="12700">
            <a:solidFill>
              <a:srgbClr val="FFFFFF"/>
            </a:solidFill>
          </a:ln>
        </p:spPr>
        <p:txBody>
          <a:bodyPr vert="horz" wrap="square" lIns="0" tIns="238760" rIns="0" bIns="0" rtlCol="0">
            <a:spAutoFit/>
          </a:bodyPr>
          <a:lstStyle/>
          <a:p>
            <a:pPr marL="459105" marR="451484" indent="53340">
              <a:lnSpc>
                <a:spcPts val="2210"/>
              </a:lnSpc>
              <a:spcBef>
                <a:spcPts val="1880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Análise Química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8030" y="2248877"/>
            <a:ext cx="1771014" cy="1062990"/>
          </a:xfrm>
          <a:prstGeom prst="rect">
            <a:avLst/>
          </a:prstGeom>
          <a:solidFill>
            <a:srgbClr val="5B9BD4"/>
          </a:solidFill>
          <a:ln w="12700">
            <a:solidFill>
              <a:srgbClr val="FFFFFF"/>
            </a:solidFill>
          </a:ln>
        </p:spPr>
        <p:txBody>
          <a:bodyPr vert="horz" wrap="square" lIns="0" tIns="208915" rIns="0" bIns="0" rtlCol="0">
            <a:spAutoFit/>
          </a:bodyPr>
          <a:lstStyle/>
          <a:p>
            <a:pPr algn="ctr">
              <a:lnSpc>
                <a:spcPts val="2305"/>
              </a:lnSpc>
              <a:spcBef>
                <a:spcPts val="164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Caracterização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305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Tecnológica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92346" y="2254211"/>
            <a:ext cx="1771014" cy="1062990"/>
          </a:xfrm>
          <a:prstGeom prst="rect">
            <a:avLst/>
          </a:prstGeom>
          <a:solidFill>
            <a:srgbClr val="5B9BD4"/>
          </a:solidFill>
          <a:ln w="12700">
            <a:solidFill>
              <a:srgbClr val="FFFFFF"/>
            </a:solidFill>
          </a:ln>
        </p:spPr>
        <p:txBody>
          <a:bodyPr vert="horz" wrap="square" lIns="0" tIns="238760" rIns="0" bIns="0" rtlCol="0">
            <a:spAutoFit/>
          </a:bodyPr>
          <a:lstStyle/>
          <a:p>
            <a:pPr marL="485140" marR="86995" indent="-390525">
              <a:lnSpc>
                <a:spcPts val="2210"/>
              </a:lnSpc>
              <a:spcBef>
                <a:spcPts val="1880"/>
              </a:spcBef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Processamento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Mineral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79820" y="2264244"/>
            <a:ext cx="1829435" cy="1062990"/>
          </a:xfrm>
          <a:prstGeom prst="rect">
            <a:avLst/>
          </a:prstGeom>
          <a:solidFill>
            <a:srgbClr val="5B9BD4"/>
          </a:solidFill>
          <a:ln w="12700">
            <a:solidFill>
              <a:srgbClr val="FFFFFF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352425" marR="343535" algn="ctr">
              <a:lnSpc>
                <a:spcPts val="2210"/>
              </a:lnSpc>
              <a:spcBef>
                <a:spcPts val="120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Metalurgia Extrativa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1655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Lixiviação/Purificação</a:t>
            </a:r>
            <a:endParaRPr sz="1400">
              <a:latin typeface="Calibri"/>
              <a:cs typeface="Calibri"/>
            </a:endParaRPr>
          </a:p>
          <a:p>
            <a:pPr marL="635" algn="ctr">
              <a:lnSpc>
                <a:spcPts val="1839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/Separação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4947" y="3422472"/>
            <a:ext cx="1771014" cy="1062990"/>
          </a:xfrm>
          <a:prstGeom prst="rect">
            <a:avLst/>
          </a:prstGeom>
          <a:solidFill>
            <a:srgbClr val="5B9BD4"/>
          </a:solidFill>
          <a:ln w="12700">
            <a:solidFill>
              <a:srgbClr val="FFFFFF"/>
            </a:solidFill>
          </a:ln>
        </p:spPr>
        <p:txBody>
          <a:bodyPr vert="horz" wrap="square" lIns="0" tIns="208915" rIns="0" bIns="0" rtlCol="0">
            <a:spAutoFit/>
          </a:bodyPr>
          <a:lstStyle/>
          <a:p>
            <a:pPr marL="129539">
              <a:lnSpc>
                <a:spcPts val="2305"/>
              </a:lnSpc>
              <a:spcBef>
                <a:spcPts val="164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Indicadores</a:t>
            </a:r>
            <a:r>
              <a:rPr sz="20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marL="188595">
              <a:lnSpc>
                <a:spcPts val="2305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Eco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eficiência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12670" y="3422472"/>
            <a:ext cx="1771014" cy="1062990"/>
          </a:xfrm>
          <a:prstGeom prst="rect">
            <a:avLst/>
          </a:prstGeom>
          <a:solidFill>
            <a:srgbClr val="5B9BD4"/>
          </a:solidFill>
          <a:ln w="12700">
            <a:solidFill>
              <a:srgbClr val="FFFFFF"/>
            </a:solidFill>
          </a:ln>
        </p:spPr>
        <p:txBody>
          <a:bodyPr vert="horz" wrap="square" lIns="0" tIns="208915" rIns="0" bIns="0" rtlCol="0">
            <a:spAutoFit/>
          </a:bodyPr>
          <a:lstStyle/>
          <a:p>
            <a:pPr marL="265430">
              <a:lnSpc>
                <a:spcPts val="2305"/>
              </a:lnSpc>
              <a:spcBef>
                <a:spcPts val="164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Modelagem</a:t>
            </a:r>
            <a:endParaRPr sz="2000">
              <a:latin typeface="Calibri"/>
              <a:cs typeface="Calibri"/>
            </a:endParaRPr>
          </a:p>
          <a:p>
            <a:pPr marL="361315">
              <a:lnSpc>
                <a:spcPts val="2305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Molecular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60469" y="3422472"/>
            <a:ext cx="1771014" cy="1062990"/>
          </a:xfrm>
          <a:prstGeom prst="rect">
            <a:avLst/>
          </a:prstGeom>
          <a:solidFill>
            <a:srgbClr val="5B9BD4"/>
          </a:solidFill>
          <a:ln w="12700">
            <a:solidFill>
              <a:srgbClr val="FFFFFF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2000">
              <a:latin typeface="Times New Roman"/>
              <a:cs typeface="Times New Roman"/>
            </a:endParaRPr>
          </a:p>
          <a:p>
            <a:pPr marL="172720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Ecotoxicidade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64579" y="3422472"/>
            <a:ext cx="1859914" cy="1062990"/>
          </a:xfrm>
          <a:prstGeom prst="rect">
            <a:avLst/>
          </a:prstGeom>
          <a:solidFill>
            <a:srgbClr val="5B9BD4"/>
          </a:solidFill>
          <a:ln w="12700">
            <a:solidFill>
              <a:srgbClr val="FFFFFF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marL="107314" marR="99060" algn="ctr">
              <a:lnSpc>
                <a:spcPct val="91800"/>
              </a:lnSpc>
              <a:spcBef>
                <a:spcPts val="74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Recuperação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Fontes Secundárias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599" rIns="0" bIns="0" rtlCol="0">
            <a:spAutoFit/>
          </a:bodyPr>
          <a:lstStyle/>
          <a:p>
            <a:pPr marL="1065530">
              <a:lnSpc>
                <a:spcPct val="100000"/>
              </a:lnSpc>
              <a:spcBef>
                <a:spcPts val="105"/>
              </a:spcBef>
            </a:pPr>
            <a:r>
              <a:rPr dirty="0"/>
              <a:t>Cadeia</a:t>
            </a:r>
            <a:r>
              <a:rPr spc="-75" dirty="0"/>
              <a:t> </a:t>
            </a:r>
            <a:r>
              <a:rPr dirty="0"/>
              <a:t>Produtiva</a:t>
            </a:r>
            <a:r>
              <a:rPr spc="-70" dirty="0"/>
              <a:t> </a:t>
            </a:r>
            <a:r>
              <a:rPr dirty="0"/>
              <a:t>do</a:t>
            </a:r>
            <a:r>
              <a:rPr spc="-40" dirty="0"/>
              <a:t> </a:t>
            </a:r>
            <a:r>
              <a:rPr dirty="0"/>
              <a:t>ímã</a:t>
            </a:r>
            <a:r>
              <a:rPr spc="-70" dirty="0"/>
              <a:t> </a:t>
            </a:r>
            <a:r>
              <a:rPr dirty="0"/>
              <a:t>de</a:t>
            </a:r>
            <a:r>
              <a:rPr spc="-50" dirty="0"/>
              <a:t> </a:t>
            </a:r>
            <a:r>
              <a:rPr spc="-45" dirty="0"/>
              <a:t>Terras</a:t>
            </a:r>
            <a:r>
              <a:rPr spc="-55" dirty="0"/>
              <a:t> </a:t>
            </a:r>
            <a:r>
              <a:rPr spc="-10" dirty="0"/>
              <a:t>raras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6314" y="2105405"/>
            <a:ext cx="8924290" cy="1735455"/>
            <a:chOff x="126314" y="2105405"/>
            <a:chExt cx="8924290" cy="17354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8175" y="2199144"/>
              <a:ext cx="1607057" cy="32383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5945" y="2112390"/>
              <a:ext cx="1606550" cy="3218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064" y="2566415"/>
              <a:ext cx="8801557" cy="126771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2664" y="2567279"/>
              <a:ext cx="8800465" cy="1267460"/>
            </a:xfrm>
            <a:custGeom>
              <a:avLst/>
              <a:gdLst/>
              <a:ahLst/>
              <a:cxnLst/>
              <a:rect l="l" t="t" r="r" b="b"/>
              <a:pathLst>
                <a:path w="8800465" h="1267460">
                  <a:moveTo>
                    <a:pt x="0" y="1266850"/>
                  </a:moveTo>
                  <a:lnTo>
                    <a:pt x="8799957" y="1266850"/>
                  </a:lnTo>
                  <a:lnTo>
                    <a:pt x="8799957" y="0"/>
                  </a:lnTo>
                  <a:lnTo>
                    <a:pt x="0" y="0"/>
                  </a:lnTo>
                  <a:lnTo>
                    <a:pt x="0" y="126685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74179" y="2197607"/>
              <a:ext cx="1241298" cy="3223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12203" y="2110231"/>
              <a:ext cx="1240409" cy="3218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73567" y="2203703"/>
              <a:ext cx="1076705" cy="3223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11083" y="2115692"/>
              <a:ext cx="1076579" cy="32181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17619" y="2200655"/>
              <a:ext cx="1450086" cy="3223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56406" y="2113660"/>
              <a:ext cx="1448054" cy="32169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34995" y="2200655"/>
              <a:ext cx="1241297" cy="3223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72638" y="2113660"/>
              <a:ext cx="1240536" cy="32169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17319" y="2193035"/>
              <a:ext cx="1276350" cy="32689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55470" y="2105405"/>
              <a:ext cx="1275080" cy="32664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380489" y="2587878"/>
            <a:ext cx="12750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2420" marR="5080" indent="-31242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Processamento Mineral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22313" y="1309458"/>
            <a:ext cx="8772525" cy="1210945"/>
            <a:chOff x="222313" y="1309458"/>
            <a:chExt cx="8772525" cy="1210945"/>
          </a:xfrm>
        </p:grpSpPr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4987" y="2193036"/>
              <a:ext cx="1201674" cy="32689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2313" y="2105406"/>
              <a:ext cx="1202245" cy="32664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46275" y="1370266"/>
              <a:ext cx="1048702" cy="69437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81909" y="1372590"/>
              <a:ext cx="1197876" cy="68366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83914" y="1385570"/>
              <a:ext cx="1208722" cy="67437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61102" y="1317371"/>
              <a:ext cx="1316736" cy="7396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01790" y="1309458"/>
              <a:ext cx="1121028" cy="74298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896224" y="1317078"/>
              <a:ext cx="1098296" cy="732193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3998976" y="2599689"/>
            <a:ext cx="9201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Purificação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54198" y="2589022"/>
            <a:ext cx="8045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Lixiviação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38265" y="2569209"/>
            <a:ext cx="247332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4170" marR="5080" indent="-163195">
              <a:lnSpc>
                <a:spcPct val="100000"/>
              </a:lnSpc>
              <a:spcBef>
                <a:spcPts val="95"/>
              </a:spcBef>
              <a:tabLst>
                <a:tab pos="1423670" algn="l"/>
                <a:tab pos="1789430" algn="l"/>
              </a:tabLst>
            </a:pP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Redução</a:t>
            </a:r>
            <a:r>
              <a:rPr sz="1600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6FC0"/>
                </a:solidFill>
                <a:latin typeface="Calibri"/>
                <a:cs typeface="Calibri"/>
              </a:rPr>
              <a:t>dos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2400" baseline="-5208" dirty="0">
                <a:solidFill>
                  <a:srgbClr val="006FC0"/>
                </a:solidFill>
                <a:latin typeface="Calibri"/>
                <a:cs typeface="Calibri"/>
              </a:rPr>
              <a:t>Produção</a:t>
            </a:r>
            <a:r>
              <a:rPr sz="2400" spc="-135" baseline="-520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37" baseline="-5208" dirty="0">
                <a:solidFill>
                  <a:srgbClr val="006FC0"/>
                </a:solidFill>
                <a:latin typeface="Calibri"/>
                <a:cs typeface="Calibri"/>
              </a:rPr>
              <a:t>de 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óxidos</a:t>
            </a:r>
            <a:r>
              <a:rPr sz="1600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		</a:t>
            </a:r>
            <a:r>
              <a:rPr sz="2400" spc="-37" baseline="-5208" dirty="0">
                <a:solidFill>
                  <a:srgbClr val="006FC0"/>
                </a:solidFill>
                <a:latin typeface="Calibri"/>
                <a:cs typeface="Calibri"/>
              </a:rPr>
              <a:t>ímã</a:t>
            </a:r>
            <a:endParaRPr sz="2400" baseline="-5208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Produção</a:t>
            </a:r>
            <a:r>
              <a:rPr sz="1600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1600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liga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49833" y="2579319"/>
            <a:ext cx="4470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Lavra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11480" y="1372235"/>
            <a:ext cx="1028700" cy="680084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5212334" y="2624708"/>
            <a:ext cx="1099820" cy="3111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325"/>
              </a:lnSpc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Separação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20952" y="3244164"/>
            <a:ext cx="4619625" cy="307975"/>
          </a:xfrm>
          <a:prstGeom prst="rect">
            <a:avLst/>
          </a:prstGeom>
          <a:solidFill>
            <a:srgbClr val="B1B1B1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CETEM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2996" rIns="0" bIns="0" rtlCol="0">
            <a:spAutoFit/>
          </a:bodyPr>
          <a:lstStyle/>
          <a:p>
            <a:pPr marL="2378075">
              <a:lnSpc>
                <a:spcPct val="100000"/>
              </a:lnSpc>
              <a:spcBef>
                <a:spcPts val="105"/>
              </a:spcBef>
            </a:pPr>
            <a:r>
              <a:rPr dirty="0"/>
              <a:t>Projetos</a:t>
            </a:r>
            <a:r>
              <a:rPr spc="-4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PD&amp;I</a:t>
            </a:r>
            <a:r>
              <a:rPr spc="-55" dirty="0"/>
              <a:t> </a:t>
            </a:r>
            <a:r>
              <a:rPr dirty="0"/>
              <a:t>em</a:t>
            </a:r>
            <a:r>
              <a:rPr spc="-40" dirty="0"/>
              <a:t> </a:t>
            </a:r>
            <a:r>
              <a:rPr spc="-25" dirty="0"/>
              <a:t>ETR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59001"/>
            <a:ext cx="4156075" cy="2846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PROTERRARAS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(CETEM),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(2013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-2016)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6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INCT-</a:t>
            </a:r>
            <a:r>
              <a:rPr sz="2000" spc="-55" dirty="0">
                <a:latin typeface="Calibri"/>
                <a:cs typeface="Calibri"/>
              </a:rPr>
              <a:t>PATRIA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(USP), (2017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2024)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6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INCT-</a:t>
            </a:r>
            <a:r>
              <a:rPr sz="2000" spc="-20" dirty="0">
                <a:latin typeface="Calibri"/>
                <a:cs typeface="Calibri"/>
              </a:rPr>
              <a:t>MATERIA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(UFAM),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(2026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2031)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6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REGINA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(1)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(UFSC),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(2017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2023)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6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REGINA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(2)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(UFSC),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(2023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2026)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6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MagBras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(SENAI),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(2025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2028)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6130" y="217297"/>
            <a:ext cx="5047869" cy="39505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078" rIns="0" bIns="0" rtlCol="0">
            <a:spAutoFit/>
          </a:bodyPr>
          <a:lstStyle/>
          <a:p>
            <a:pPr marL="2221230">
              <a:lnSpc>
                <a:spcPct val="100000"/>
              </a:lnSpc>
              <a:spcBef>
                <a:spcPts val="105"/>
              </a:spcBef>
            </a:pPr>
            <a:r>
              <a:rPr dirty="0"/>
              <a:t>Desafios</a:t>
            </a:r>
            <a:r>
              <a:rPr spc="-35" dirty="0"/>
              <a:t> </a:t>
            </a:r>
            <a:r>
              <a:rPr dirty="0"/>
              <a:t>e</a:t>
            </a:r>
            <a:r>
              <a:rPr spc="-10" dirty="0"/>
              <a:t> Oportunidades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4967" y="834499"/>
            <a:ext cx="7233920" cy="2941955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3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b="1" spc="-10" dirty="0">
                <a:latin typeface="Calibri"/>
                <a:cs typeface="Calibri"/>
              </a:rPr>
              <a:t>Oportunidades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ts val="2280"/>
              </a:lnSpc>
              <a:spcBef>
                <a:spcPts val="785"/>
              </a:spcBef>
              <a:buFont typeface="Wingdings"/>
              <a:buChar char="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Demanda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nacional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global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ímãs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crescente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(+8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-9%/ano,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até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sz="2000" spc="-10" dirty="0">
                <a:latin typeface="Calibri"/>
                <a:cs typeface="Calibri"/>
              </a:rPr>
              <a:t>2030)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ts val="2280"/>
              </a:lnSpc>
              <a:spcBef>
                <a:spcPts val="765"/>
              </a:spcBef>
              <a:buFont typeface="Wingdings"/>
              <a:buChar char="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Grandes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reservas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ETR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em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argila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iônica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(menor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custo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sz="2000" spc="-10" dirty="0">
                <a:latin typeface="Calibri"/>
                <a:cs typeface="Calibri"/>
              </a:rPr>
              <a:t>produção)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60"/>
              </a:spcBef>
              <a:buFont typeface="Wingdings"/>
              <a:buChar char="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Centros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pesquisa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altamente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capacitados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Brasil</a:t>
            </a:r>
            <a:endParaRPr sz="2000">
              <a:latin typeface="Calibri"/>
              <a:cs typeface="Calibri"/>
            </a:endParaRPr>
          </a:p>
          <a:p>
            <a:pPr marL="296545" indent="-283845">
              <a:lnSpc>
                <a:spcPts val="2280"/>
              </a:lnSpc>
              <a:spcBef>
                <a:spcPts val="755"/>
              </a:spcBef>
              <a:buFont typeface="Wingdings"/>
              <a:buChar char=""/>
              <a:tabLst>
                <a:tab pos="296545" algn="l"/>
              </a:tabLst>
            </a:pPr>
            <a:r>
              <a:rPr sz="2000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contexto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global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favorece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novos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produtores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fora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China;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Brasil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sz="2000" dirty="0">
                <a:latin typeface="Calibri"/>
                <a:cs typeface="Calibri"/>
              </a:rPr>
              <a:t>pode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consolidar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alternativa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estratégica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723</Words>
  <Application>Microsoft Office PowerPoint</Application>
  <PresentationFormat>Apresentação na tela (16:9)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4" baseType="lpstr">
      <vt:lpstr>Arial MT</vt:lpstr>
      <vt:lpstr>Calibri</vt:lpstr>
      <vt:lpstr>Calibri Light</vt:lpstr>
      <vt:lpstr>Tahoma</vt:lpstr>
      <vt:lpstr>Times New Roman</vt:lpstr>
      <vt:lpstr>Trebuchet MS</vt:lpstr>
      <vt:lpstr>Verdana</vt:lpstr>
      <vt:lpstr>Wingdings</vt:lpstr>
      <vt:lpstr>Office Theme</vt:lpstr>
      <vt:lpstr>Apresentação do PowerPoint</vt:lpstr>
      <vt:lpstr>Terras Raras no Brasil: Ciência, Inovação e Soberania Nacional</vt:lpstr>
      <vt:lpstr>CETEM-Centro de Tecnologia Mineral</vt:lpstr>
      <vt:lpstr>CETEM-Centro de Tecnologia Mineral</vt:lpstr>
      <vt:lpstr>Terras Raras – Contexto Global e Brasil</vt:lpstr>
      <vt:lpstr>CETEM: Programa Terras Raras</vt:lpstr>
      <vt:lpstr>Cadeia Produtiva do ímã de Terras raras</vt:lpstr>
      <vt:lpstr>Projetos de PD&amp;I em ETR</vt:lpstr>
      <vt:lpstr>Desafios e Oportunidades</vt:lpstr>
      <vt:lpstr>Desafios e Oportunidades</vt:lpstr>
      <vt:lpstr>Instituições similares ao CETEM - Comparação orçamentária</vt:lpstr>
      <vt:lpstr>1,8% da CFEM (royalties da mineração) &gt;&gt;&gt; R$ 1 Bilhão para o CETEM</vt:lpstr>
      <vt:lpstr>Considerações finais</vt:lpstr>
      <vt:lpstr>Grato pela atenção!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 Augusto e Silva</dc:creator>
  <cp:lastModifiedBy>Felipe Luiz da Silva</cp:lastModifiedBy>
  <cp:revision>1</cp:revision>
  <dcterms:created xsi:type="dcterms:W3CDTF">2025-09-10T12:44:40Z</dcterms:created>
  <dcterms:modified xsi:type="dcterms:W3CDTF">2025-09-10T12:45:30Z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2025-09-10T00:00:00Z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2025-09-10T00:00:00Z</vt:filetime>
  </property>
  <property fmtid="{D5CDD505-2E9C-101B-9397-08002B2CF9AE}" pid="5" name="Producer">
    <vt:lpwstr>Microsoft® PowerPoint® para Microsoft 365</vt:lpwstr>
  </property>
</Properties>
</file>