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27" r:id="rId4"/>
    <p:sldId id="335" r:id="rId5"/>
    <p:sldId id="336" r:id="rId6"/>
    <p:sldId id="328" r:id="rId7"/>
    <p:sldId id="329" r:id="rId8"/>
    <p:sldId id="337" r:id="rId9"/>
    <p:sldId id="289" r:id="rId10"/>
    <p:sldId id="257" r:id="rId11"/>
    <p:sldId id="332" r:id="rId12"/>
    <p:sldId id="334" r:id="rId13"/>
    <p:sldId id="261" r:id="rId14"/>
    <p:sldId id="282" r:id="rId15"/>
    <p:sldId id="265" r:id="rId16"/>
    <p:sldId id="266" r:id="rId17"/>
    <p:sldId id="267" r:id="rId18"/>
    <p:sldId id="275" r:id="rId19"/>
    <p:sldId id="277" r:id="rId20"/>
    <p:sldId id="279" r:id="rId21"/>
    <p:sldId id="280" r:id="rId22"/>
    <p:sldId id="283" r:id="rId23"/>
    <p:sldId id="284" r:id="rId24"/>
    <p:sldId id="290" r:id="rId25"/>
    <p:sldId id="291" r:id="rId26"/>
    <p:sldId id="294" r:id="rId27"/>
    <p:sldId id="342" r:id="rId28"/>
    <p:sldId id="343" r:id="rId29"/>
    <p:sldId id="305" r:id="rId30"/>
    <p:sldId id="306" r:id="rId31"/>
    <p:sldId id="312" r:id="rId32"/>
    <p:sldId id="314" r:id="rId33"/>
    <p:sldId id="316" r:id="rId34"/>
    <p:sldId id="344" r:id="rId3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9" autoAdjust="0"/>
    <p:restoredTop sz="95974" autoAdjust="0"/>
  </p:normalViewPr>
  <p:slideViewPr>
    <p:cSldViewPr snapToGrid="0">
      <p:cViewPr varScale="1">
        <p:scale>
          <a:sx n="88" d="100"/>
          <a:sy n="88" d="100"/>
        </p:scale>
        <p:origin x="55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1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1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6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57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94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8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3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4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1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73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DDC5-2C95-47E3-8856-B14283D3551A}" type="datetimeFigureOut">
              <a:rPr lang="pt-BR" smtClean="0"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0C40-C51F-4FBA-B410-E14508002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14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62854"/>
            <a:ext cx="12192000" cy="3748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RELATÓRIO </a:t>
            </a:r>
            <a:r>
              <a:rPr lang="pt-BR" sz="4000" b="1" dirty="0">
                <a:latin typeface="Arial Black" panose="020B0A04020102020204" pitchFamily="34" charset="0"/>
                <a:cs typeface="Aharoni" panose="02010803020104030203" pitchFamily="2" charset="-79"/>
              </a:rPr>
              <a:t>DAS ATIVIDADES DA COMISSÃO DE AGRICULTURA E REFORMA AGRÁRIA EM </a:t>
            </a:r>
            <a:r>
              <a:rPr lang="pt-BR" sz="4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2015</a:t>
            </a:r>
            <a:endParaRPr lang="pt-BR" sz="4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806"/>
            <a:ext cx="12192000" cy="43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342" y="350611"/>
            <a:ext cx="1139734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EMPLACAMENTO DE TRATORES: SEGURANÇA NO TRÂNSITO OU AUMENTO DE IMPOSTO?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Expodireto-Cotrijal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, em Não-Me-Toque - RS  - 13/03/2015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2" y="1946346"/>
            <a:ext cx="7159887" cy="49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757186" cy="6846751"/>
          </a:xfrm>
        </p:spPr>
      </p:pic>
    </p:spTree>
    <p:extLst>
      <p:ext uri="{BB962C8B-B14F-4D97-AF65-F5344CB8AC3E}">
        <p14:creationId xmlns:p14="http://schemas.microsoft.com/office/powerpoint/2010/main" val="11310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9" y="0"/>
            <a:ext cx="9961582" cy="6745045"/>
          </a:xfrm>
        </p:spPr>
      </p:pic>
    </p:spTree>
    <p:extLst>
      <p:ext uri="{BB962C8B-B14F-4D97-AF65-F5344CB8AC3E}">
        <p14:creationId xmlns:p14="http://schemas.microsoft.com/office/powerpoint/2010/main" val="38018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2700" b="1" dirty="0" smtClean="0">
                <a:latin typeface="Arial Black" panose="020B0A04020102020204" pitchFamily="34" charset="0"/>
              </a:rPr>
              <a:t>IMPLANTAÇÃO DO CADASTRO AMBIENTAL RURAL</a:t>
            </a:r>
            <a:br>
              <a:rPr lang="pt-BR" sz="2700" b="1" dirty="0" smtClean="0">
                <a:latin typeface="Arial Black" panose="020B0A04020102020204" pitchFamily="34" charset="0"/>
              </a:rPr>
            </a:br>
            <a:r>
              <a:rPr lang="pt-BR" sz="2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Senado Federal - 20/03/2015</a:t>
            </a:r>
            <a:r>
              <a:rPr lang="pt-BR" sz="2200" b="1" dirty="0" smtClean="0">
                <a:solidFill>
                  <a:srgbClr val="0070C0"/>
                </a:solidFill>
              </a:rPr>
              <a:t/>
            </a:r>
            <a:br>
              <a:rPr lang="pt-BR" sz="2200" b="1" dirty="0" smtClean="0">
                <a:solidFill>
                  <a:srgbClr val="0070C0"/>
                </a:solidFill>
              </a:rPr>
            </a:br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48" y="1825625"/>
            <a:ext cx="7637929" cy="5085556"/>
          </a:xfrm>
        </p:spPr>
      </p:pic>
    </p:spTree>
    <p:extLst>
      <p:ext uri="{BB962C8B-B14F-4D97-AF65-F5344CB8AC3E}">
        <p14:creationId xmlns:p14="http://schemas.microsoft.com/office/powerpoint/2010/main" val="2095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406"/>
            <a:ext cx="10284311" cy="6847594"/>
          </a:xfrm>
        </p:spPr>
      </p:pic>
    </p:spTree>
    <p:extLst>
      <p:ext uri="{BB962C8B-B14F-4D97-AF65-F5344CB8AC3E}">
        <p14:creationId xmlns:p14="http://schemas.microsoft.com/office/powerpoint/2010/main" val="11774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EFEITOS DA CRISE HÍDRICA NA FRUTICULTURA IRRIGADA, NA REGIÃO DO VALE DO SÃO FRANCISCO</a:t>
            </a:r>
            <a:br>
              <a:rPr lang="pt-BR" sz="2400" b="1" dirty="0" smtClean="0">
                <a:latin typeface="Arial Black" panose="020B0A04020102020204" pitchFamily="34" charset="0"/>
              </a:rPr>
            </a:br>
            <a:r>
              <a:rPr lang="pt-B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PETROLINA – PE – 10/04/2015</a:t>
            </a:r>
            <a:endParaRPr lang="pt-BR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99" y="1772502"/>
            <a:ext cx="7622802" cy="5085498"/>
          </a:xfrm>
        </p:spPr>
      </p:pic>
    </p:spTree>
    <p:extLst>
      <p:ext uri="{BB962C8B-B14F-4D97-AF65-F5344CB8AC3E}">
        <p14:creationId xmlns:p14="http://schemas.microsoft.com/office/powerpoint/2010/main" val="31968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6" y="0"/>
            <a:ext cx="10284311" cy="6861105"/>
          </a:xfrm>
        </p:spPr>
      </p:pic>
    </p:spTree>
    <p:extLst>
      <p:ext uri="{BB962C8B-B14F-4D97-AF65-F5344CB8AC3E}">
        <p14:creationId xmlns:p14="http://schemas.microsoft.com/office/powerpoint/2010/main" val="30155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2" y="0"/>
            <a:ext cx="10279657" cy="6858000"/>
          </a:xfrm>
        </p:spPr>
      </p:pic>
    </p:spTree>
    <p:extLst>
      <p:ext uri="{BB962C8B-B14F-4D97-AF65-F5344CB8AC3E}">
        <p14:creationId xmlns:p14="http://schemas.microsoft.com/office/powerpoint/2010/main" val="18021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ANÁLISES E INFORMAÇÕES ACERCA DO PANORAMA DA CACAUICULTURA</a:t>
            </a:r>
            <a:r>
              <a:rPr lang="pt-BR" sz="2800" b="1" dirty="0" smtClean="0"/>
              <a:t>	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ITABUNA-BA 17/04/2015</a:t>
            </a:r>
            <a:endParaRPr lang="pt-BR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78" y="1825625"/>
            <a:ext cx="6723443" cy="5032375"/>
          </a:xfrm>
        </p:spPr>
      </p:pic>
    </p:spTree>
    <p:extLst>
      <p:ext uri="{BB962C8B-B14F-4D97-AF65-F5344CB8AC3E}">
        <p14:creationId xmlns:p14="http://schemas.microsoft.com/office/powerpoint/2010/main" val="22614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9729"/>
          </a:xfrm>
        </p:spPr>
      </p:pic>
    </p:spTree>
    <p:extLst>
      <p:ext uri="{BB962C8B-B14F-4D97-AF65-F5344CB8AC3E}">
        <p14:creationId xmlns:p14="http://schemas.microsoft.com/office/powerpoint/2010/main" val="14971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141628"/>
              </p:ext>
            </p:extLst>
          </p:nvPr>
        </p:nvGraphicFramePr>
        <p:xfrm>
          <a:off x="7403" y="-826"/>
          <a:ext cx="12184597" cy="7773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7006"/>
                <a:gridCol w="1767591"/>
              </a:tblGrid>
              <a:tr h="638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  <a:effectLst/>
                        </a:rPr>
                        <a:t>ATIVIDADES </a:t>
                      </a:r>
                      <a:r>
                        <a:rPr lang="pt-BR" sz="3200" b="1" dirty="0">
                          <a:solidFill>
                            <a:schemeClr val="bg1"/>
                          </a:solidFill>
                          <a:effectLst/>
                        </a:rPr>
                        <a:t>DA </a:t>
                      </a:r>
                      <a:r>
                        <a:rPr lang="pt-BR" sz="3200" b="1" dirty="0" smtClean="0">
                          <a:solidFill>
                            <a:schemeClr val="bg1"/>
                          </a:solidFill>
                          <a:effectLst/>
                        </a:rPr>
                        <a:t>CRA</a:t>
                      </a:r>
                      <a:r>
                        <a:rPr lang="pt-BR" sz="3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rgbClr val="0070C0"/>
                    </a:solidFill>
                  </a:tcPr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AUDIÊNCIA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PÚBLICA</a:t>
                      </a:r>
                      <a:r>
                        <a:rPr lang="pt-BR" sz="1600" b="1" dirty="0">
                          <a:effectLst/>
                        </a:rPr>
                        <a:t> </a:t>
                      </a:r>
                      <a:r>
                        <a:rPr lang="pt-BR" sz="1600" b="1" baseline="30000" dirty="0" smtClean="0">
                          <a:effectLst/>
                        </a:rPr>
                        <a:t>*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27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/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SEMINÁRIO </a:t>
                      </a:r>
                      <a:r>
                        <a:rPr lang="pt-BR" sz="1600" b="1" dirty="0">
                          <a:effectLst/>
                        </a:rPr>
                        <a:t>DO CICLO DE PALESTRAS E </a:t>
                      </a:r>
                      <a:r>
                        <a:rPr lang="pt-BR" sz="1600" b="1" dirty="0" smtClean="0">
                          <a:effectLst/>
                        </a:rPr>
                        <a:t>DEBATES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13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DELIBERATIVA </a:t>
                      </a:r>
                      <a:r>
                        <a:rPr lang="pt-BR" sz="1600" b="1" dirty="0">
                          <a:effectLst/>
                        </a:rPr>
                        <a:t>(APRECIAÇÃO DE PROPOSIÇÃO</a:t>
                      </a:r>
                      <a:r>
                        <a:rPr lang="pt-BR" sz="1600" b="1" dirty="0" smtClean="0">
                          <a:effectLst/>
                        </a:rPr>
                        <a:t>)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17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/>
                </a:tc>
              </a:tr>
              <a:tr h="796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EMENDAS </a:t>
                      </a:r>
                      <a:r>
                        <a:rPr lang="pt-BR" sz="1600" b="1" dirty="0">
                          <a:effectLst/>
                        </a:rPr>
                        <a:t>DA CRA APRESENTADAS AO PLN N° 1/2015 (LDO) PERANTE A </a:t>
                      </a:r>
                      <a:r>
                        <a:rPr lang="pt-BR" sz="1600" b="1" dirty="0" smtClean="0">
                          <a:effectLst/>
                        </a:rPr>
                        <a:t>CMO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PLANO </a:t>
                      </a:r>
                      <a:r>
                        <a:rPr lang="pt-BR" sz="1600" b="1" dirty="0">
                          <a:effectLst/>
                        </a:rPr>
                        <a:t>PLURIANUAL PLN Nº 6/2015 (PPA</a:t>
                      </a:r>
                      <a:r>
                        <a:rPr lang="pt-BR" sz="1600" b="1" dirty="0" smtClean="0">
                          <a:effectLst/>
                        </a:rPr>
                        <a:t>)</a:t>
                      </a: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/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LEI </a:t>
                      </a:r>
                      <a:r>
                        <a:rPr lang="pt-BR" sz="1600" b="1" dirty="0">
                          <a:effectLst/>
                        </a:rPr>
                        <a:t>ORÇAMENTÁRIA PLN N° 7/2015 – </a:t>
                      </a:r>
                      <a:r>
                        <a:rPr lang="pt-BR" sz="1600" b="1" dirty="0" smtClean="0">
                          <a:effectLst/>
                        </a:rPr>
                        <a:t>LOA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INSTALAÇÃO </a:t>
                      </a:r>
                      <a:r>
                        <a:rPr lang="pt-BR" sz="1600" b="1" dirty="0">
                          <a:effectLst/>
                        </a:rPr>
                        <a:t>E </a:t>
                      </a:r>
                      <a:r>
                        <a:rPr lang="pt-BR" sz="1600" b="1" dirty="0" smtClean="0">
                          <a:effectLst/>
                        </a:rPr>
                        <a:t>ELEIÇÃO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/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APOSIÇÃO </a:t>
                      </a:r>
                      <a:r>
                        <a:rPr lang="pt-BR" sz="1600" b="1" dirty="0">
                          <a:effectLst/>
                        </a:rPr>
                        <a:t>DE </a:t>
                      </a:r>
                      <a:r>
                        <a:rPr lang="pt-BR" sz="1600" b="1" dirty="0" smtClean="0">
                          <a:effectLst/>
                        </a:rPr>
                        <a:t>RETRATO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VISITA </a:t>
                      </a:r>
                      <a:r>
                        <a:rPr lang="pt-BR" sz="1600" b="1" dirty="0">
                          <a:effectLst/>
                        </a:rPr>
                        <a:t>DE </a:t>
                      </a:r>
                      <a:r>
                        <a:rPr lang="pt-BR" sz="1600" b="1" dirty="0" smtClean="0">
                          <a:effectLst/>
                        </a:rPr>
                        <a:t>DELEGAÇÃO</a:t>
                      </a:r>
                      <a:endParaRPr lang="pt-BR" sz="1200" b="1" dirty="0">
                        <a:effectLst/>
                      </a:endParaRPr>
                    </a:p>
                  </a:txBody>
                  <a:tcPr marL="27663" marR="276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/>
                </a:tc>
              </a:tr>
              <a:tr h="486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 REUNIÕES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66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TV SENADO : “HORAS NO AR REGISTRADAS”</a:t>
                      </a:r>
                      <a:endParaRPr lang="pt-BR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 horas e 32 minutos.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663" marR="2766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0832431" y="2"/>
            <a:ext cx="331580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1139"/>
          </a:xfrm>
        </p:spPr>
      </p:pic>
    </p:spTree>
    <p:extLst>
      <p:ext uri="{BB962C8B-B14F-4D97-AF65-F5344CB8AC3E}">
        <p14:creationId xmlns:p14="http://schemas.microsoft.com/office/powerpoint/2010/main" val="7837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MEDIDA PROVISÓRIA 673 - CADASTRO ESPECÍFICO DE TRATORES</a:t>
            </a:r>
            <a:br>
              <a:rPr lang="pt-BR" sz="2400" b="1" dirty="0" smtClean="0">
                <a:latin typeface="Arial Black" panose="020B0A04020102020204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SENADO FEDERAL  04/05/2015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74" y="1814867"/>
            <a:ext cx="6551452" cy="4747297"/>
          </a:xfrm>
        </p:spPr>
      </p:pic>
    </p:spTree>
    <p:extLst>
      <p:ext uri="{BB962C8B-B14F-4D97-AF65-F5344CB8AC3E}">
        <p14:creationId xmlns:p14="http://schemas.microsoft.com/office/powerpoint/2010/main" val="34642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DESENVOLVIMENTO DA AQUICULTURA E PESCA NO ESTADO DO TOCANTINS, BEM COMO A AGRICULTURA DE BAIXO CARBONO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2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PALMAS – TO  29/05/2015</a:t>
            </a:r>
            <a:endParaRPr lang="pt-BR" sz="22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26" y="1825625"/>
            <a:ext cx="65223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6" y="1"/>
            <a:ext cx="10542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PLANO AGRÍCOLA E PECUÁRIO 2015/2016</a:t>
            </a:r>
            <a:br>
              <a:rPr lang="pt-BR" sz="2400" b="1" dirty="0" smtClean="0">
                <a:latin typeface="Arial Black" panose="020B0A04020102020204" pitchFamily="34" charset="0"/>
              </a:rPr>
            </a:br>
            <a:r>
              <a:rPr lang="pt-B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PORTO ALEGRE – RS 22/06/2015</a:t>
            </a:r>
            <a:endParaRPr lang="pt-BR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7" y="1771370"/>
            <a:ext cx="7384765" cy="5086630"/>
          </a:xfrm>
        </p:spPr>
      </p:pic>
    </p:spTree>
    <p:extLst>
      <p:ext uri="{BB962C8B-B14F-4D97-AF65-F5344CB8AC3E}">
        <p14:creationId xmlns:p14="http://schemas.microsoft.com/office/powerpoint/2010/main" val="26298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4" y="0"/>
            <a:ext cx="10047642" cy="6858000"/>
          </a:xfrm>
        </p:spPr>
      </p:pic>
    </p:spTree>
    <p:extLst>
      <p:ext uri="{BB962C8B-B14F-4D97-AF65-F5344CB8AC3E}">
        <p14:creationId xmlns:p14="http://schemas.microsoft.com/office/powerpoint/2010/main" val="38660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MERCADOS E PERSPECTIVAS PARA O FUTURO</a:t>
            </a:r>
            <a:r>
              <a:rPr lang="pt-BR" sz="2400" dirty="0" smtClean="0">
                <a:latin typeface="Arial Black" panose="020B0A04020102020204" pitchFamily="34" charset="0"/>
              </a:rPr>
              <a:t/>
            </a:r>
            <a:br>
              <a:rPr lang="pt-BR" sz="2400" dirty="0" smtClean="0">
                <a:latin typeface="Arial Black" panose="020B0A04020102020204" pitchFamily="34" charset="0"/>
              </a:rPr>
            </a:br>
            <a:r>
              <a:rPr lang="pt-BR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IJUÍ – RS  10/07/2015</a:t>
            </a:r>
            <a:endParaRPr lang="pt-BR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968648"/>
            <a:ext cx="6667500" cy="48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1" y="0"/>
            <a:ext cx="10198251" cy="6858000"/>
          </a:xfrm>
        </p:spPr>
      </p:pic>
    </p:spTree>
    <p:extLst>
      <p:ext uri="{BB962C8B-B14F-4D97-AF65-F5344CB8AC3E}">
        <p14:creationId xmlns:p14="http://schemas.microsoft.com/office/powerpoint/2010/main" val="26454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5" y="0"/>
            <a:ext cx="9972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DEBATER O TEMA “ANÁLISES E INFORMAÇÕES ACERCA DO PANORAMA DA CACAUICULTURA, ESPECIALMENTE NO QUE TANGE À  SUSTENTABILIDADE DO MEIO RURAL, LOGÍSTICA DE TRANSPORTE,SISTEMA DE AMARZENAMENTO, COMERCIALIZAÇÃO, PROTEÇÃO DO MEIO AMBIENTE E SISTEMA TRIBUTÁRIO</a:t>
            </a:r>
            <a:br>
              <a:rPr lang="pt-BR" sz="2000" b="1" dirty="0" smtClean="0">
                <a:latin typeface="Arial Black" panose="020B0A04020102020204" pitchFamily="34" charset="0"/>
              </a:rPr>
            </a:br>
            <a:r>
              <a:rPr lang="pt-BR" sz="1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BELÉM – PARÁ 18/09/2015</a:t>
            </a:r>
            <a:endParaRPr lang="pt-BR" sz="1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28" y="1825625"/>
            <a:ext cx="6536344" cy="4351338"/>
          </a:xfrm>
        </p:spPr>
      </p:pic>
    </p:spTree>
    <p:extLst>
      <p:ext uri="{BB962C8B-B14F-4D97-AF65-F5344CB8AC3E}">
        <p14:creationId xmlns:p14="http://schemas.microsoft.com/office/powerpoint/2010/main" val="1256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031163"/>
              </p:ext>
            </p:extLst>
          </p:nvPr>
        </p:nvGraphicFramePr>
        <p:xfrm>
          <a:off x="4" y="0"/>
          <a:ext cx="12191999" cy="6863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9"/>
              </a:tblGrid>
              <a:tr h="48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</a:rPr>
                        <a:t>AUDIÊNCIAS PÚBLICAS</a:t>
                      </a:r>
                    </a:p>
                  </a:txBody>
                  <a:tcPr marL="13622" marR="13622" marT="0" marB="0" anchor="ctr">
                    <a:solidFill>
                      <a:srgbClr val="00B050"/>
                    </a:solidFill>
                  </a:tcPr>
                </a:tc>
              </a:tr>
              <a:tr h="7284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12/03/2015 –Caminhoneiros.</a:t>
                      </a:r>
                      <a:endParaRPr lang="pt-BR" sz="1600" b="1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17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e 18/03/2015 – Instrução do Projeto de Lei da Câmara nº 2, de 2015 – Convenção sobre Diversidade Biológica.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19/03/2015 –Programas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prioritários do Ministério da Agricultura, Pecuária e Abastecimento –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MAPA</a:t>
                      </a:r>
                      <a:r>
                        <a:rPr lang="pt-BR" sz="1600" b="1" baseline="0" dirty="0" smtClean="0">
                          <a:effectLst/>
                          <a:latin typeface="+mj-lt"/>
                        </a:rPr>
                        <a:t> – Presença da Ministra Kátia Abreu;</a:t>
                      </a:r>
                      <a:endParaRPr lang="pt-BR" sz="1600" b="1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26/03/2015 –Programas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prioritários do Ministério da Pesca e Aquicultura –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MPA – Presença do Ministro Helder Barbalho;.</a:t>
                      </a:r>
                      <a:endParaRPr lang="pt-BR" sz="1600" b="1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16/04/2015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Programa Nacional de Desenvolvimento da Agricultura Familiar (PRONAF).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23/04/2015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Programa de Regularização Fundiária.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07/05/2015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Medicamentos Genéricos para Agropecuária.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7361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14/05/2015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(Política Pública) – Política Nacional de Assistência Técnica e Extensão Rural para a Agricultura Familiar e Reforma Agrária –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PNATER.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21/05/2015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Atividades realizadas pela Empresa Brasileira de Pesquisa Agropecuária – EMBRAPA.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490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28/05/2015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Programas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prioritários do Ministério do Desenvolvimento Agrário –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MDA – Presença do Ministro </a:t>
                      </a:r>
                      <a:r>
                        <a:rPr lang="pt-BR" sz="1600" b="1" dirty="0" err="1" smtClean="0">
                          <a:effectLst/>
                          <a:latin typeface="+mj-lt"/>
                        </a:rPr>
                        <a:t>Patrus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 Ananias;</a:t>
                      </a:r>
                      <a:endParaRPr lang="pt-BR" sz="1600" b="1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81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18/06/2015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Defesa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agropecuária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brasileira.</a:t>
                      </a:r>
                    </a:p>
                  </a:txBody>
                  <a:tcPr marL="13622" marR="136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0"/>
            <a:ext cx="10301716" cy="6858000"/>
          </a:xfrm>
        </p:spPr>
      </p:pic>
    </p:spTree>
    <p:extLst>
      <p:ext uri="{BB962C8B-B14F-4D97-AF65-F5344CB8AC3E}">
        <p14:creationId xmlns:p14="http://schemas.microsoft.com/office/powerpoint/2010/main" val="34514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DEBATER AS AÇÕES  DE DEFESA AGROPECUÁRIA NO ESTADO DE RÔNDONIA COM VISTAS À AMPLIAÇÃO DAS EXPORTAÇÕES DE CARNE BOVINA, O CRESCIMENTO DE PRODUÇÃO DE PESCADO NO ESTADO E A FALTA DE PROFISSIONAIS QUE ATUAM NA INSPEÇÃO E FISCALIZAÇÃO DE PRODUTOS AGROPECUÁRIOS</a:t>
            </a:r>
            <a:br>
              <a:rPr lang="pt-BR" sz="1800" b="1" dirty="0" smtClean="0">
                <a:latin typeface="Arial Black" panose="020B0A04020102020204" pitchFamily="34" charset="0"/>
              </a:rPr>
            </a:br>
            <a:r>
              <a:rPr lang="pt-BR" sz="17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PORTO VELHO – RO 06/11/2015</a:t>
            </a:r>
            <a:endParaRPr lang="pt-BR" sz="17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28" y="1825625"/>
            <a:ext cx="6536344" cy="4351338"/>
          </a:xfrm>
        </p:spPr>
      </p:pic>
    </p:spTree>
    <p:extLst>
      <p:ext uri="{BB962C8B-B14F-4D97-AF65-F5344CB8AC3E}">
        <p14:creationId xmlns:p14="http://schemas.microsoft.com/office/powerpoint/2010/main" val="31233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99" y="0"/>
            <a:ext cx="10301716" cy="6858000"/>
          </a:xfrm>
        </p:spPr>
      </p:pic>
    </p:spTree>
    <p:extLst>
      <p:ext uri="{BB962C8B-B14F-4D97-AF65-F5344CB8AC3E}">
        <p14:creationId xmlns:p14="http://schemas.microsoft.com/office/powerpoint/2010/main" val="32106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200" b="1" dirty="0" smtClean="0">
                <a:latin typeface="Arial Black" panose="020B0A04020102020204" pitchFamily="34" charset="0"/>
              </a:rPr>
              <a:t>(POLÍTICA PÚBLICA) ANALISAR A DEFESA AGROPECUÁRIA EM SANTA CATARINA E A CONSTRUÇÃO DE UM PADRÃO DE EXCELÊNCIA: EXPERIÊNCIAS E DESAFIOS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CHAPECÓ – SC 13/11/2015 </a:t>
            </a:r>
            <a:endParaRPr lang="pt-BR" sz="2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28" y="1825625"/>
            <a:ext cx="6536344" cy="4351338"/>
          </a:xfrm>
        </p:spPr>
      </p:pic>
    </p:spTree>
    <p:extLst>
      <p:ext uri="{BB962C8B-B14F-4D97-AF65-F5344CB8AC3E}">
        <p14:creationId xmlns:p14="http://schemas.microsoft.com/office/powerpoint/2010/main" val="31902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pt-BR" b="1" dirty="0">
                <a:solidFill>
                  <a:schemeClr val="accent1"/>
                </a:solidFill>
                <a:latin typeface="+mn-lt"/>
              </a:rPr>
            </a:br>
            <a:r>
              <a:rPr lang="pt-BR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accent1"/>
                </a:solidFill>
                <a:latin typeface="+mn-lt"/>
              </a:rPr>
            </a:br>
            <a:endParaRPr lang="pt-BR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pPr marL="0" indent="0" algn="ctr">
              <a:buNone/>
            </a:pPr>
            <a:endParaRPr lang="pt-BR" sz="4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pt-BR" sz="4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4400" b="1" dirty="0" smtClean="0">
                <a:solidFill>
                  <a:schemeClr val="accent1"/>
                </a:solidFill>
              </a:rPr>
              <a:t>SENADO </a:t>
            </a:r>
            <a:r>
              <a:rPr lang="pt-BR" sz="4400" b="1" dirty="0">
                <a:solidFill>
                  <a:schemeClr val="accent1"/>
                </a:solidFill>
              </a:rPr>
              <a:t>FEDERAL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1"/>
                </a:solidFill>
              </a:rPr>
              <a:t>COMISSÃO DE AGRICULTURA E REFORMA AGRÁRIA</a:t>
            </a:r>
          </a:p>
          <a:p>
            <a:pPr marL="0" indent="0" algn="ctr">
              <a:buNone/>
            </a:pPr>
            <a:endParaRPr lang="pt-BR" sz="4400" b="1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pt-BR" sz="4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t-BR" sz="4400" b="1" dirty="0">
                <a:solidFill>
                  <a:schemeClr val="accent1"/>
                </a:solidFill>
              </a:rPr>
              <a:t>OBRIGADO</a:t>
            </a:r>
            <a:br>
              <a:rPr lang="pt-BR" sz="4400" b="1" dirty="0">
                <a:solidFill>
                  <a:schemeClr val="accent1"/>
                </a:solidFill>
              </a:rPr>
            </a:br>
            <a:endParaRPr lang="pt-BR" sz="4400" b="1" dirty="0" smtClean="0">
              <a:solidFill>
                <a:schemeClr val="accent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926886"/>
            <a:ext cx="9239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21421"/>
              </p:ext>
            </p:extLst>
          </p:nvPr>
        </p:nvGraphicFramePr>
        <p:xfrm>
          <a:off x="1" y="-2"/>
          <a:ext cx="12191999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9"/>
              </a:tblGrid>
              <a:tr h="4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</a:rPr>
                        <a:t>AUDIÊNCIAS PÚBLICAS</a:t>
                      </a:r>
                      <a:endParaRPr lang="pt-BR" sz="3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rgbClr val="FFC000"/>
                    </a:solidFill>
                  </a:tcPr>
                </a:tc>
              </a:tr>
              <a:tr h="74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25/06/2015 - Fixação do homem no campo.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49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02/07/2015 - Instrução do Aviso nº 63, de 2013 (TCU) - processo de registro de agrotóxicos no país.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09/07/2015 - Instrução do Aviso nº 74, de 2014 (TCU) - Programa Nacional de Reforma Agrária.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74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16/07/2015 - (Política Pública) - Política Nacional de Assistência Técnica e Extensão Rural para a Agricultura Familiar e Reforma Agrária – PNATER.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13/08/2015 - Plano Setorial de Mitigação e de Adaptação às Mudanças Climáticas para a Consolidação de uma Economia de Baixa Emissão de Carbono na Agricultura, também denominado de Plano ABC - Agricultura de Baixa Emissão de Carbono.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992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20/08/2015 - (Política Pública) - Defesa agropecuária brasileira.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4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27/08/2015 - Debater o tema “Florestas Plantadas”.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744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17/09/2015 - (Política Pública) - Defesa agropecuária brasileira.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3622" marR="1362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5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24/09/2015 - Compensações ambientais para os pescadores artesanais.</a:t>
                      </a:r>
                    </a:p>
                  </a:txBody>
                  <a:tcPr marL="13622" marR="136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0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97695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9"/>
              </a:tblGrid>
              <a:tr h="96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</a:rPr>
                        <a:t>AUDIÊNCIAS PÚBLICAS</a:t>
                      </a:r>
                      <a:endParaRPr lang="pt-BR" sz="3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08/10/2015 - Debater a possível fraude no Processo Administrativo INCRA nº 54370000952/2006-48, da Superintendência de Sergipe.</a:t>
                      </a:r>
                    </a:p>
                  </a:txBody>
                  <a:tcPr marL="13622" marR="13622" marT="0" marB="0" anchor="ctr"/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15/10/2015 - Discutir o Cadastro Ambiental Rural – CAR</a:t>
                      </a:r>
                    </a:p>
                  </a:txBody>
                  <a:tcPr marL="13622" marR="1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97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22/10/2015 - (Política Pública) Defesa agropecuária brasileira.</a:t>
                      </a:r>
                    </a:p>
                  </a:txBody>
                  <a:tcPr marL="13622" marR="13622" marT="0" marB="0" anchor="ctr"/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05/11/2015 - Debater a possível fraude no Processo Administrativo INCRA nº 54370000952/2006-48, da Superintendência de Sergipe.</a:t>
                      </a:r>
                    </a:p>
                  </a:txBody>
                  <a:tcPr marL="13622" marR="1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12/11/2015 – Debater a pecuária no Estado do Mato Grosso.</a:t>
                      </a:r>
                    </a:p>
                  </a:txBody>
                  <a:tcPr marL="13622" marR="13622" marT="0" marB="0" anchor="ctr"/>
                </a:tc>
              </a:tr>
              <a:tr h="10395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26/11/2015 - Instruir o Projeto de Lei da Câmara nº 49, de 2015, que “dispõe sobre a comercialização, a estocagem, o processamento, a industrialização, o acondicionamento e o trânsito, no território nacional, de produtos agropecuários, seus derivados e subprodutos, importados de outros países, e dá outras providências”.</a:t>
                      </a:r>
                    </a:p>
                  </a:txBody>
                  <a:tcPr marL="13622" marR="1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05256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4513"/>
                <a:gridCol w="2017487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PROPOSIÇÕES</a:t>
                      </a:r>
                      <a:r>
                        <a:rPr lang="pt-BR" sz="3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APRECIADAS</a:t>
                      </a:r>
                      <a:endParaRPr lang="pt-BR" sz="3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TOTAL</a:t>
                      </a:r>
                      <a:endParaRPr lang="pt-BR" sz="3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rgbClr val="00B050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 PROJETO DE LEI DO SENADO – PLS</a:t>
                      </a:r>
                    </a:p>
                  </a:txBody>
                  <a:tcPr marL="13622" marR="136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31</a:t>
                      </a:r>
                      <a:endParaRPr lang="pt-BR" sz="2400" b="1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PROJETO DE LEI DA CÂMARA - PLC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2400" b="1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AVISO  - AVS</a:t>
                      </a:r>
                    </a:p>
                  </a:txBody>
                  <a:tcPr marL="13622" marR="1362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13622" marR="13622" marT="0" marB="0" anchor="ctr"/>
                </a:tc>
              </a:tr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REQUERIMENTO - RRA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	</a:t>
                      </a: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</a:p>
                  </a:txBody>
                  <a:tcPr marL="13622" marR="13622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 TOTAL</a:t>
                      </a:r>
                    </a:p>
                  </a:txBody>
                  <a:tcPr marL="13622" marR="136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118</a:t>
                      </a:r>
                    </a:p>
                  </a:txBody>
                  <a:tcPr marL="13622" marR="136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8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045761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9"/>
              </a:tblGrid>
              <a:tr h="96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</a:rPr>
                        <a:t>CICLOS DE DEBATES</a:t>
                      </a:r>
                      <a:endParaRPr lang="pt-BR" sz="3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4"/>
                    </a:solidFill>
                  </a:tcPr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13/03/2015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Não-Me-Toque-RS - Emplacamento de tratores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/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20/03/2015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Brasília - Senado Federal- Cadastro Ambiental Rural.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10/04/2015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Petrolina-PE - Crise hídrica na fruticultura irrigada, na região do Vale do São Francisco.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/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17/04/2015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Itabuna-BA - </a:t>
                      </a:r>
                      <a:r>
                        <a:rPr lang="pt-BR" sz="1600" b="1" dirty="0" err="1">
                          <a:effectLst/>
                          <a:latin typeface="+mj-lt"/>
                        </a:rPr>
                        <a:t>cacauicultura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6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04/05/2015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Brasília - Senado Federal - Medida Provisória nº 673, de 2015, que trata do registro único em cadastro específico de tratores.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/>
                </a:tc>
              </a:tr>
              <a:tr h="1039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29/05/2015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</a:t>
                      </a:r>
                      <a:r>
                        <a:rPr lang="pt-BR" sz="1600" b="1" dirty="0" err="1">
                          <a:effectLst/>
                          <a:latin typeface="+mj-lt"/>
                        </a:rPr>
                        <a:t>Palmas-TO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 - Desenvolvimento da Aquicultura e Pesca no estado do Tocantins, bem como a Agricultura de Baixo Carbono.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0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21775"/>
              </p:ext>
            </p:extLst>
          </p:nvPr>
        </p:nvGraphicFramePr>
        <p:xfrm>
          <a:off x="1" y="14514"/>
          <a:ext cx="12191999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9"/>
              </a:tblGrid>
              <a:tr h="842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bg1"/>
                          </a:solidFill>
                        </a:rPr>
                        <a:t>CICLO DE DEBATES</a:t>
                      </a:r>
                      <a:endParaRPr lang="pt-BR" sz="3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3622" marR="136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42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22/06/2015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Assembleia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Legislativa do Estado do RS - Porto Alegre - Plano Agrícola e Pecuário 2015/2016.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/>
                </a:tc>
              </a:tr>
              <a:tr h="842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10/07/2015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Ijuí-RS - Produção leiteira do Brasil.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2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14/08/2015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– Brasília - Senado Federal  - Plano Nacional de Recuperação da Vegetação Nativa (PLANAVEG) elaborada pelo Ministério do Meio Ambiente, em parceria com outras entidades.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+mj-lt"/>
                        </a:rPr>
                        <a:t> 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5588" marR="25588" marT="0" marB="0" anchor="ctr"/>
                </a:tc>
              </a:tr>
              <a:tr h="842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04/09/2015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</a:t>
                      </a:r>
                      <a:r>
                        <a:rPr lang="pt-BR" sz="1600" b="1" dirty="0" err="1">
                          <a:effectLst/>
                          <a:latin typeface="+mj-lt"/>
                        </a:rPr>
                        <a:t>Esteio-RS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 - Sistema Brasileiro de Inspeção de Produtos de Origem Animal (SISBIPOA), que faz parte do Sistema Unificado de Atenção à Sanidade Agropecuária (SUASA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).</a:t>
                      </a:r>
                      <a:endParaRPr lang="pt-BR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055" marR="3605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2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18/09/2015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Belém-PA - Debater o tema </a:t>
                      </a:r>
                      <a:r>
                        <a:rPr lang="pt-BR" sz="1600" b="1" dirty="0" err="1">
                          <a:effectLst/>
                          <a:latin typeface="+mj-lt"/>
                        </a:rPr>
                        <a:t>Cacauicultura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 - sustentabilidade do meio rural, logística de transporte, sistema de armazenamento, comercialização, proteção do meio ambiente e sistema tributário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.</a:t>
                      </a:r>
                      <a:endParaRPr lang="pt-BR" sz="1600" b="1" dirty="0">
                        <a:effectLst/>
                        <a:latin typeface="+mj-lt"/>
                      </a:endParaRPr>
                    </a:p>
                  </a:txBody>
                  <a:tcPr marL="36055" marR="36055" marT="0" marB="0" anchor="ctr"/>
                </a:tc>
              </a:tr>
              <a:tr h="902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j-lt"/>
                        </a:rPr>
                        <a:t>  06/11/2015 </a:t>
                      </a:r>
                      <a:r>
                        <a:rPr lang="pt-BR" sz="1600" b="1" dirty="0">
                          <a:effectLst/>
                          <a:latin typeface="+mj-lt"/>
                        </a:rPr>
                        <a:t>- Porto Velho - RO - Defesa agropecuária no Estado de Rondônia, ampliação das exportações de carne bovina, crescimento de produção de pescado no Estado e a falta de profissionais que atuam na inspeção e fiscalização de produtos agropecuários</a:t>
                      </a:r>
                      <a:r>
                        <a:rPr lang="pt-BR" sz="1600" b="1" dirty="0" smtClean="0">
                          <a:effectLst/>
                          <a:latin typeface="+mj-lt"/>
                        </a:rPr>
                        <a:t>.</a:t>
                      </a:r>
                      <a:endParaRPr lang="pt-BR" sz="1600" b="1" dirty="0">
                        <a:effectLst/>
                        <a:latin typeface="+mj-lt"/>
                      </a:endParaRPr>
                    </a:p>
                  </a:txBody>
                  <a:tcPr marL="36055" marR="3605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27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13/11/2015 - Chapecó-SC – Defesa agropecuária em Santa Catarina e a construção de um padrão de excelência: experiências e desafios.</a:t>
                      </a:r>
                    </a:p>
                  </a:txBody>
                  <a:tcPr marL="36055" marR="3605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59684"/>
            <a:ext cx="12192000" cy="183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Arial Black" panose="020B0A04020102020204" pitchFamily="34" charset="0"/>
              </a:rPr>
              <a:t>SEMINÁRIOS DO CICLO DE PALESTRAS E DEBATES DA COMISSÃO DE AGRICULTURA E REFORMA AGRÁRIA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>
          <a:xfrm>
            <a:off x="1066800" y="2191657"/>
            <a:ext cx="10058400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1034</Words>
  <Application>Microsoft Office PowerPoint</Application>
  <PresentationFormat>Widescreen</PresentationFormat>
  <Paragraphs>135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Aharoni</vt:lpstr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EMPLACAMENTO DE TRATORES: SEGURANÇA NO TRÂNSITO OU AUMENTO DE IMPOSTO? Expodireto-Cotrijal , em Não-Me-Toque - RS  - 13/03/2015</vt:lpstr>
      <vt:lpstr>Apresentação do PowerPoint</vt:lpstr>
      <vt:lpstr>Apresentação do PowerPoint</vt:lpstr>
      <vt:lpstr> IMPLANTAÇÃO DO CADASTRO AMBIENTAL RURAL Senado Federal - 20/03/2015 </vt:lpstr>
      <vt:lpstr>Apresentação do PowerPoint</vt:lpstr>
      <vt:lpstr>EFEITOS DA CRISE HÍDRICA NA FRUTICULTURA IRRIGADA, NA REGIÃO DO VALE DO SÃO FRANCISCO PETROLINA – PE – 10/04/2015</vt:lpstr>
      <vt:lpstr>Apresentação do PowerPoint</vt:lpstr>
      <vt:lpstr>Apresentação do PowerPoint</vt:lpstr>
      <vt:lpstr>ANÁLISES E INFORMAÇÕES ACERCA DO PANORAMA DA CACAUICULTURA  ITABUNA-BA 17/04/2015</vt:lpstr>
      <vt:lpstr>Apresentação do PowerPoint</vt:lpstr>
      <vt:lpstr>Apresentação do PowerPoint</vt:lpstr>
      <vt:lpstr>MEDIDA PROVISÓRIA 673 - CADASTRO ESPECÍFICO DE TRATORES SENADO FEDERAL  04/05/2015</vt:lpstr>
      <vt:lpstr>DESENVOLVIMENTO DA AQUICULTURA E PESCA NO ESTADO DO TOCANTINS, BEM COMO A AGRICULTURA DE BAIXO CARBONO PALMAS – TO  29/05/2015</vt:lpstr>
      <vt:lpstr>Apresentação do PowerPoint</vt:lpstr>
      <vt:lpstr>PLANO AGRÍCOLA E PECUÁRIO 2015/2016 PORTO ALEGRE – RS 22/06/2015</vt:lpstr>
      <vt:lpstr>Apresentação do PowerPoint</vt:lpstr>
      <vt:lpstr>MERCADOS E PERSPECTIVAS PARA O FUTURO IJUÍ – RS  10/07/2015</vt:lpstr>
      <vt:lpstr>Apresentação do PowerPoint</vt:lpstr>
      <vt:lpstr>Apresentação do PowerPoint</vt:lpstr>
      <vt:lpstr>DEBATER O TEMA “ANÁLISES E INFORMAÇÕES ACERCA DO PANORAMA DA CACAUICULTURA, ESPECIALMENTE NO QUE TANGE À  SUSTENTABILIDADE DO MEIO RURAL, LOGÍSTICA DE TRANSPORTE,SISTEMA DE AMARZENAMENTO, COMERCIALIZAÇÃO, PROTEÇÃO DO MEIO AMBIENTE E SISTEMA TRIBUTÁRIO BELÉM – PARÁ 18/09/2015</vt:lpstr>
      <vt:lpstr>Apresentação do PowerPoint</vt:lpstr>
      <vt:lpstr>DEBATER AS AÇÕES  DE DEFESA AGROPECUÁRIA NO ESTADO DE RÔNDONIA COM VISTAS À AMPLIAÇÃO DAS EXPORTAÇÕES DE CARNE BOVINA, O CRESCIMENTO DE PRODUÇÃO DE PESCADO NO ESTADO E A FALTA DE PROFISSIONAIS QUE ATUAM NA INSPEÇÃO E FISCALIZAÇÃO DE PRODUTOS AGROPECUÁRIOS PORTO VELHO – RO 06/11/2015</vt:lpstr>
      <vt:lpstr>Apresentação do PowerPoint</vt:lpstr>
      <vt:lpstr>(POLÍTICA PÚBLICA) ANALISAR A DEFESA AGROPECUÁRIA EM SANTA CATARINA E A CONSTRUÇÃO DE UM PADRÃO DE EXCELÊNCIA: EXPERIÊNCIAS E DESAFIOS CHAPECÓ – SC 13/11/2015 </vt:lpstr>
      <vt:lpstr>  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SEMINÁRIOS DO CICLO DE PALESTRAS E DEBATES DA COMISSÃO DE AGRICULTURA E REFORMA AGRÁRIA</dc:title>
  <dc:creator>Maria Hollanda</dc:creator>
  <cp:lastModifiedBy>Marcello Augusto C. Varella</cp:lastModifiedBy>
  <cp:revision>201</cp:revision>
  <cp:lastPrinted>2015-12-15T13:10:53Z</cp:lastPrinted>
  <dcterms:created xsi:type="dcterms:W3CDTF">2015-12-09T19:12:44Z</dcterms:created>
  <dcterms:modified xsi:type="dcterms:W3CDTF">2015-12-16T17:50:38Z</dcterms:modified>
</cp:coreProperties>
</file>