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4" r:id="rId6"/>
    <p:sldId id="266" r:id="rId7"/>
    <p:sldId id="268" r:id="rId8"/>
    <p:sldId id="269" r:id="rId9"/>
    <p:sldId id="270" r:id="rId10"/>
    <p:sldId id="271" r:id="rId11"/>
    <p:sldId id="273" r:id="rId12"/>
    <p:sldId id="277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8" r:id="rId21"/>
    <p:sldId id="289" r:id="rId22"/>
    <p:sldId id="290" r:id="rId23"/>
    <p:sldId id="291" r:id="rId24"/>
    <p:sldId id="293" r:id="rId25"/>
    <p:sldId id="295" r:id="rId26"/>
    <p:sldId id="296" r:id="rId27"/>
    <p:sldId id="297" r:id="rId28"/>
    <p:sldId id="299" r:id="rId29"/>
    <p:sldId id="300" r:id="rId30"/>
    <p:sldId id="301" r:id="rId31"/>
    <p:sldId id="303" r:id="rId32"/>
    <p:sldId id="305" r:id="rId33"/>
    <p:sldId id="307" r:id="rId34"/>
    <p:sldId id="309" r:id="rId35"/>
    <p:sldId id="311" r:id="rId36"/>
    <p:sldId id="313" r:id="rId37"/>
    <p:sldId id="314" r:id="rId38"/>
    <p:sldId id="316" r:id="rId39"/>
    <p:sldId id="318" r:id="rId40"/>
    <p:sldId id="320" r:id="rId41"/>
    <p:sldId id="321" r:id="rId42"/>
    <p:sldId id="322" r:id="rId43"/>
    <p:sldId id="323" r:id="rId44"/>
    <p:sldId id="324" r:id="rId45"/>
    <p:sldId id="325" r:id="rId46"/>
    <p:sldId id="337" r:id="rId47"/>
    <p:sldId id="340" r:id="rId48"/>
    <p:sldId id="342" r:id="rId49"/>
    <p:sldId id="343" r:id="rId50"/>
    <p:sldId id="344" r:id="rId51"/>
    <p:sldId id="345" r:id="rId52"/>
    <p:sldId id="347" r:id="rId53"/>
    <p:sldId id="349" r:id="rId54"/>
    <p:sldId id="351" r:id="rId55"/>
    <p:sldId id="353" r:id="rId56"/>
    <p:sldId id="355" r:id="rId57"/>
    <p:sldId id="357" r:id="rId58"/>
    <p:sldId id="359" r:id="rId59"/>
    <p:sldId id="361" r:id="rId60"/>
    <p:sldId id="363" r:id="rId61"/>
    <p:sldId id="372" r:id="rId62"/>
    <p:sldId id="365" r:id="rId63"/>
    <p:sldId id="367" r:id="rId64"/>
    <p:sldId id="369" r:id="rId65"/>
    <p:sldId id="370" r:id="rId66"/>
    <p:sldId id="373" r:id="rId67"/>
    <p:sldId id="417" r:id="rId68"/>
    <p:sldId id="404" r:id="rId69"/>
    <p:sldId id="406" r:id="rId70"/>
    <p:sldId id="407" r:id="rId71"/>
    <p:sldId id="408" r:id="rId72"/>
    <p:sldId id="409" r:id="rId73"/>
    <p:sldId id="410" r:id="rId74"/>
    <p:sldId id="411" r:id="rId75"/>
    <p:sldId id="412" r:id="rId76"/>
    <p:sldId id="414" r:id="rId77"/>
    <p:sldId id="413" r:id="rId78"/>
    <p:sldId id="374" r:id="rId79"/>
    <p:sldId id="375" r:id="rId80"/>
    <p:sldId id="376" r:id="rId81"/>
    <p:sldId id="377" r:id="rId82"/>
    <p:sldId id="378" r:id="rId83"/>
    <p:sldId id="379" r:id="rId84"/>
    <p:sldId id="380" r:id="rId85"/>
    <p:sldId id="381" r:id="rId86"/>
    <p:sldId id="393" r:id="rId87"/>
    <p:sldId id="394" r:id="rId88"/>
    <p:sldId id="395" r:id="rId89"/>
    <p:sldId id="396" r:id="rId90"/>
    <p:sldId id="382" r:id="rId91"/>
    <p:sldId id="383" r:id="rId92"/>
    <p:sldId id="384" r:id="rId93"/>
    <p:sldId id="385" r:id="rId94"/>
    <p:sldId id="386" r:id="rId95"/>
    <p:sldId id="400" r:id="rId96"/>
    <p:sldId id="401" r:id="rId97"/>
    <p:sldId id="387" r:id="rId98"/>
    <p:sldId id="388" r:id="rId99"/>
    <p:sldId id="389" r:id="rId100"/>
    <p:sldId id="390" r:id="rId101"/>
    <p:sldId id="391" r:id="rId102"/>
    <p:sldId id="397" r:id="rId103"/>
    <p:sldId id="402" r:id="rId104"/>
    <p:sldId id="398" r:id="rId105"/>
    <p:sldId id="403" r:id="rId106"/>
    <p:sldId id="392" r:id="rId107"/>
    <p:sldId id="416" r:id="rId108"/>
    <p:sldId id="415" r:id="rId10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2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6662C0-C99F-4129-879E-F33030764770}" type="doc">
      <dgm:prSet loTypeId="urn:microsoft.com/office/officeart/2005/8/layout/vProcess5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0CFD96D-8C6C-429C-9307-6ECD9DF4CB6E}">
      <dgm:prSet custT="1"/>
      <dgm:spPr/>
      <dgm:t>
        <a:bodyPr/>
        <a:lstStyle/>
        <a:p>
          <a:pPr algn="ctr"/>
          <a:r>
            <a:rPr lang="pt-BR" sz="5400" b="1" dirty="0"/>
            <a:t>JOÃO FRANCISCO INGLEZ – CURITIBA</a:t>
          </a:r>
          <a:endParaRPr lang="en-US" sz="5400" b="1" dirty="0"/>
        </a:p>
      </dgm:t>
    </dgm:pt>
    <dgm:pt modelId="{7EA5C335-E67F-4AF4-B4CB-5334424AD2DF}" type="parTrans" cxnId="{FBD87E7F-081D-49FC-A35A-C1283DCFAC52}">
      <dgm:prSet/>
      <dgm:spPr/>
      <dgm:t>
        <a:bodyPr/>
        <a:lstStyle/>
        <a:p>
          <a:endParaRPr lang="en-US"/>
        </a:p>
      </dgm:t>
    </dgm:pt>
    <dgm:pt modelId="{34DCAAC2-341B-4BF7-A57C-5BBE04F5B8DF}" type="sibTrans" cxnId="{FBD87E7F-081D-49FC-A35A-C1283DCFAC52}">
      <dgm:prSet/>
      <dgm:spPr/>
      <dgm:t>
        <a:bodyPr/>
        <a:lstStyle/>
        <a:p>
          <a:endParaRPr lang="en-US"/>
        </a:p>
      </dgm:t>
    </dgm:pt>
    <dgm:pt modelId="{BBDA8EE1-A9DF-4EDC-A3CE-9D84B071984D}">
      <dgm:prSet custT="1"/>
      <dgm:spPr/>
      <dgm:t>
        <a:bodyPr/>
        <a:lstStyle/>
        <a:p>
          <a:pPr algn="ctr"/>
          <a:r>
            <a:rPr lang="pt-BR" sz="5400" b="1" dirty="0"/>
            <a:t>JOHN FRANCIS – CORK</a:t>
          </a:r>
          <a:endParaRPr lang="en-US" sz="5400" b="1" dirty="0"/>
        </a:p>
      </dgm:t>
    </dgm:pt>
    <dgm:pt modelId="{FB07B590-5622-4F18-90E6-97D0EEF79E18}" type="parTrans" cxnId="{507B1549-9DDF-4F4F-ACE2-531E9F14A2C8}">
      <dgm:prSet/>
      <dgm:spPr/>
      <dgm:t>
        <a:bodyPr/>
        <a:lstStyle/>
        <a:p>
          <a:endParaRPr lang="en-US"/>
        </a:p>
      </dgm:t>
    </dgm:pt>
    <dgm:pt modelId="{E3625286-3011-4063-8AEC-AD6BB50576FC}" type="sibTrans" cxnId="{507B1549-9DDF-4F4F-ACE2-531E9F14A2C8}">
      <dgm:prSet/>
      <dgm:spPr/>
      <dgm:t>
        <a:bodyPr/>
        <a:lstStyle/>
        <a:p>
          <a:endParaRPr lang="en-US"/>
        </a:p>
      </dgm:t>
    </dgm:pt>
    <dgm:pt modelId="{6C223865-B4EF-4BC3-B4ED-1E832A7B0165}" type="pres">
      <dgm:prSet presAssocID="{D16662C0-C99F-4129-879E-F3303076477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9981BFE-E3D2-4C88-ABD3-F1C0E8C01AF1}" type="pres">
      <dgm:prSet presAssocID="{D16662C0-C99F-4129-879E-F33030764770}" presName="dummyMaxCanvas" presStyleCnt="0">
        <dgm:presLayoutVars/>
      </dgm:prSet>
      <dgm:spPr/>
    </dgm:pt>
    <dgm:pt modelId="{564766F4-5BC9-4D3E-9FBC-D5A9EF635B5E}" type="pres">
      <dgm:prSet presAssocID="{D16662C0-C99F-4129-879E-F33030764770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328BC4-6365-44CB-B0C3-ED7632128D47}" type="pres">
      <dgm:prSet presAssocID="{D16662C0-C99F-4129-879E-F33030764770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7A3095-68DF-43C8-A91F-A8E0A6F31C2F}" type="pres">
      <dgm:prSet presAssocID="{D16662C0-C99F-4129-879E-F33030764770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237AB8C-1F36-47DB-BD3A-8EF47A0028C1}" type="pres">
      <dgm:prSet presAssocID="{D16662C0-C99F-4129-879E-F33030764770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050F05-4942-4620-AAB3-07BC7E822048}" type="pres">
      <dgm:prSet presAssocID="{D16662C0-C99F-4129-879E-F33030764770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1338244-99BB-4DD4-8007-0FBDEB754E21}" type="presOf" srcId="{34DCAAC2-341B-4BF7-A57C-5BBE04F5B8DF}" destId="{C57A3095-68DF-43C8-A91F-A8E0A6F31C2F}" srcOrd="0" destOrd="0" presId="urn:microsoft.com/office/officeart/2005/8/layout/vProcess5"/>
    <dgm:cxn modelId="{507B1549-9DDF-4F4F-ACE2-531E9F14A2C8}" srcId="{D16662C0-C99F-4129-879E-F33030764770}" destId="{BBDA8EE1-A9DF-4EDC-A3CE-9D84B071984D}" srcOrd="1" destOrd="0" parTransId="{FB07B590-5622-4F18-90E6-97D0EEF79E18}" sibTransId="{E3625286-3011-4063-8AEC-AD6BB50576FC}"/>
    <dgm:cxn modelId="{4240B311-1E46-46E4-9D04-53C5F0DB50EC}" type="presOf" srcId="{90CFD96D-8C6C-429C-9307-6ECD9DF4CB6E}" destId="{564766F4-5BC9-4D3E-9FBC-D5A9EF635B5E}" srcOrd="0" destOrd="0" presId="urn:microsoft.com/office/officeart/2005/8/layout/vProcess5"/>
    <dgm:cxn modelId="{DA1B5B4E-A097-45AB-92AE-C8342144ADBB}" type="presOf" srcId="{BBDA8EE1-A9DF-4EDC-A3CE-9D84B071984D}" destId="{78328BC4-6365-44CB-B0C3-ED7632128D47}" srcOrd="0" destOrd="0" presId="urn:microsoft.com/office/officeart/2005/8/layout/vProcess5"/>
    <dgm:cxn modelId="{BB20C3A8-032F-4E99-9A71-F02B50C7C58D}" type="presOf" srcId="{BBDA8EE1-A9DF-4EDC-A3CE-9D84B071984D}" destId="{78050F05-4942-4620-AAB3-07BC7E822048}" srcOrd="1" destOrd="0" presId="urn:microsoft.com/office/officeart/2005/8/layout/vProcess5"/>
    <dgm:cxn modelId="{A0754905-D1EE-49F3-8004-29B55A6DFBB0}" type="presOf" srcId="{90CFD96D-8C6C-429C-9307-6ECD9DF4CB6E}" destId="{B237AB8C-1F36-47DB-BD3A-8EF47A0028C1}" srcOrd="1" destOrd="0" presId="urn:microsoft.com/office/officeart/2005/8/layout/vProcess5"/>
    <dgm:cxn modelId="{3BE96E24-BD09-4B75-AC71-427A113C68C7}" type="presOf" srcId="{D16662C0-C99F-4129-879E-F33030764770}" destId="{6C223865-B4EF-4BC3-B4ED-1E832A7B0165}" srcOrd="0" destOrd="0" presId="urn:microsoft.com/office/officeart/2005/8/layout/vProcess5"/>
    <dgm:cxn modelId="{FBD87E7F-081D-49FC-A35A-C1283DCFAC52}" srcId="{D16662C0-C99F-4129-879E-F33030764770}" destId="{90CFD96D-8C6C-429C-9307-6ECD9DF4CB6E}" srcOrd="0" destOrd="0" parTransId="{7EA5C335-E67F-4AF4-B4CB-5334424AD2DF}" sibTransId="{34DCAAC2-341B-4BF7-A57C-5BBE04F5B8DF}"/>
    <dgm:cxn modelId="{E46C810F-078A-4C1F-B03D-C15998D76F09}" type="presParOf" srcId="{6C223865-B4EF-4BC3-B4ED-1E832A7B0165}" destId="{69981BFE-E3D2-4C88-ABD3-F1C0E8C01AF1}" srcOrd="0" destOrd="0" presId="urn:microsoft.com/office/officeart/2005/8/layout/vProcess5"/>
    <dgm:cxn modelId="{99E306A7-5FE1-45A7-B1E2-116AF7A3702F}" type="presParOf" srcId="{6C223865-B4EF-4BC3-B4ED-1E832A7B0165}" destId="{564766F4-5BC9-4D3E-9FBC-D5A9EF635B5E}" srcOrd="1" destOrd="0" presId="urn:microsoft.com/office/officeart/2005/8/layout/vProcess5"/>
    <dgm:cxn modelId="{79B3D305-4D05-4921-B8E1-75D9C9566375}" type="presParOf" srcId="{6C223865-B4EF-4BC3-B4ED-1E832A7B0165}" destId="{78328BC4-6365-44CB-B0C3-ED7632128D47}" srcOrd="2" destOrd="0" presId="urn:microsoft.com/office/officeart/2005/8/layout/vProcess5"/>
    <dgm:cxn modelId="{1E00E689-4E66-405A-BF14-C04E0B446819}" type="presParOf" srcId="{6C223865-B4EF-4BC3-B4ED-1E832A7B0165}" destId="{C57A3095-68DF-43C8-A91F-A8E0A6F31C2F}" srcOrd="3" destOrd="0" presId="urn:microsoft.com/office/officeart/2005/8/layout/vProcess5"/>
    <dgm:cxn modelId="{84E2995E-97BB-40E9-92E2-2EE48A3544DA}" type="presParOf" srcId="{6C223865-B4EF-4BC3-B4ED-1E832A7B0165}" destId="{B237AB8C-1F36-47DB-BD3A-8EF47A0028C1}" srcOrd="4" destOrd="0" presId="urn:microsoft.com/office/officeart/2005/8/layout/vProcess5"/>
    <dgm:cxn modelId="{C2F8AD95-4FCB-43C0-B76C-B97569F10459}" type="presParOf" srcId="{6C223865-B4EF-4BC3-B4ED-1E832A7B0165}" destId="{78050F05-4942-4620-AAB3-07BC7E822048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54F837-9FFF-4537-9CA1-7C61092109D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4E041E-5EC4-46AB-B82A-F4834C8272B1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John Francis </a:t>
          </a:r>
          <a:r>
            <a:rPr lang="pt-BR" dirty="0" err="1">
              <a:latin typeface="Arial" panose="020B0604020202020204" pitchFamily="34" charset="0"/>
              <a:cs typeface="Arial" panose="020B0604020202020204" pitchFamily="34" charset="0"/>
            </a:rPr>
            <a:t>Hodder</a:t>
          </a:r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 – 1798, Cork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8B3C8B-8F73-49D9-8D25-95A3C15D3251}" type="parTrans" cxnId="{923B66C1-90B8-4AA2-80DF-3ABCDFBF5141}">
      <dgm:prSet/>
      <dgm:spPr/>
      <dgm:t>
        <a:bodyPr/>
        <a:lstStyle/>
        <a:p>
          <a:endParaRPr lang="en-US"/>
        </a:p>
      </dgm:t>
    </dgm:pt>
    <dgm:pt modelId="{84CFDFD3-F1EC-4354-A2FC-F178F9632037}" type="sibTrans" cxnId="{923B66C1-90B8-4AA2-80DF-3ABCDFBF5141}">
      <dgm:prSet/>
      <dgm:spPr/>
      <dgm:t>
        <a:bodyPr/>
        <a:lstStyle/>
        <a:p>
          <a:endParaRPr lang="en-US"/>
        </a:p>
      </dgm:t>
    </dgm:pt>
    <dgm:pt modelId="{E168E5D8-4527-4A58-8E66-E44CEE063756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João Francisco </a:t>
          </a:r>
          <a:r>
            <a:rPr lang="pt-BR" dirty="0" err="1">
              <a:latin typeface="Arial" panose="020B0604020202020204" pitchFamily="34" charset="0"/>
              <a:cs typeface="Arial" panose="020B0604020202020204" pitchFamily="34" charset="0"/>
            </a:rPr>
            <a:t>Inglez</a:t>
          </a:r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  - 1889, Curitiba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AB10BF-53A3-4EAF-ADBC-D1A9C73FA8C7}" type="parTrans" cxnId="{C389E499-E45D-4DF9-806F-051D546696C5}">
      <dgm:prSet/>
      <dgm:spPr/>
      <dgm:t>
        <a:bodyPr/>
        <a:lstStyle/>
        <a:p>
          <a:endParaRPr lang="en-US"/>
        </a:p>
      </dgm:t>
    </dgm:pt>
    <dgm:pt modelId="{8ABDD89E-87B4-4917-9714-4361F11AAB03}" type="sibTrans" cxnId="{C389E499-E45D-4DF9-806F-051D546696C5}">
      <dgm:prSet/>
      <dgm:spPr/>
      <dgm:t>
        <a:bodyPr/>
        <a:lstStyle/>
        <a:p>
          <a:endParaRPr lang="en-US"/>
        </a:p>
      </dgm:t>
    </dgm:pt>
    <dgm:pt modelId="{665995A6-CED7-464A-81F5-B0C6D507EC6B}">
      <dgm:prSet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Capitão Pirata </a:t>
          </a:r>
          <a:r>
            <a:rPr lang="pt-BR" dirty="0" err="1">
              <a:latin typeface="Arial" panose="020B0604020202020204" pitchFamily="34" charset="0"/>
              <a:cs typeface="Arial" panose="020B0604020202020204" pitchFamily="34" charset="0"/>
            </a:rPr>
            <a:t>Zulmiro</a:t>
          </a:r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 – 90 anos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3C4718-C5E9-4D57-8548-9D6496FA66CE}" type="parTrans" cxnId="{85242066-0DE5-41A3-9BEA-A1F2267CF482}">
      <dgm:prSet/>
      <dgm:spPr/>
      <dgm:t>
        <a:bodyPr/>
        <a:lstStyle/>
        <a:p>
          <a:endParaRPr lang="en-US"/>
        </a:p>
      </dgm:t>
    </dgm:pt>
    <dgm:pt modelId="{8801C474-0A00-406B-ACC9-8572FB207875}" type="sibTrans" cxnId="{85242066-0DE5-41A3-9BEA-A1F2267CF482}">
      <dgm:prSet/>
      <dgm:spPr/>
      <dgm:t>
        <a:bodyPr/>
        <a:lstStyle/>
        <a:p>
          <a:endParaRPr lang="en-US"/>
        </a:p>
      </dgm:t>
    </dgm:pt>
    <dgm:pt modelId="{4A4EF561-5643-4184-90B2-C63FCD3C1733}" type="pres">
      <dgm:prSet presAssocID="{B754F837-9FFF-4537-9CA1-7C61092109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F97819D-1DFE-4366-AAF5-03FECBA150E9}" type="pres">
      <dgm:prSet presAssocID="{EF4E041E-5EC4-46AB-B82A-F4834C8272B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9C671C-3048-4158-9205-8DB00DA9C7D7}" type="pres">
      <dgm:prSet presAssocID="{84CFDFD3-F1EC-4354-A2FC-F178F9632037}" presName="spacer" presStyleCnt="0"/>
      <dgm:spPr/>
    </dgm:pt>
    <dgm:pt modelId="{B65381E4-4F88-4007-80A1-51C0C94C1F44}" type="pres">
      <dgm:prSet presAssocID="{E168E5D8-4527-4A58-8E66-E44CEE06375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F95050-F00D-494C-BCF6-B22F7A679CFB}" type="pres">
      <dgm:prSet presAssocID="{8ABDD89E-87B4-4917-9714-4361F11AAB03}" presName="spacer" presStyleCnt="0"/>
      <dgm:spPr/>
    </dgm:pt>
    <dgm:pt modelId="{E247042E-94FE-40C9-B48D-6E3436667175}" type="pres">
      <dgm:prSet presAssocID="{665995A6-CED7-464A-81F5-B0C6D507EC6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389E499-E45D-4DF9-806F-051D546696C5}" srcId="{B754F837-9FFF-4537-9CA1-7C61092109D0}" destId="{E168E5D8-4527-4A58-8E66-E44CEE063756}" srcOrd="1" destOrd="0" parTransId="{3EAB10BF-53A3-4EAF-ADBC-D1A9C73FA8C7}" sibTransId="{8ABDD89E-87B4-4917-9714-4361F11AAB03}"/>
    <dgm:cxn modelId="{85242066-0DE5-41A3-9BEA-A1F2267CF482}" srcId="{B754F837-9FFF-4537-9CA1-7C61092109D0}" destId="{665995A6-CED7-464A-81F5-B0C6D507EC6B}" srcOrd="2" destOrd="0" parTransId="{913C4718-C5E9-4D57-8548-9D6496FA66CE}" sibTransId="{8801C474-0A00-406B-ACC9-8572FB207875}"/>
    <dgm:cxn modelId="{923B66C1-90B8-4AA2-80DF-3ABCDFBF5141}" srcId="{B754F837-9FFF-4537-9CA1-7C61092109D0}" destId="{EF4E041E-5EC4-46AB-B82A-F4834C8272B1}" srcOrd="0" destOrd="0" parTransId="{188B3C8B-8F73-49D9-8D25-95A3C15D3251}" sibTransId="{84CFDFD3-F1EC-4354-A2FC-F178F9632037}"/>
    <dgm:cxn modelId="{425B9339-4580-4786-A01D-18217560B32D}" type="presOf" srcId="{E168E5D8-4527-4A58-8E66-E44CEE063756}" destId="{B65381E4-4F88-4007-80A1-51C0C94C1F44}" srcOrd="0" destOrd="0" presId="urn:microsoft.com/office/officeart/2005/8/layout/vList2"/>
    <dgm:cxn modelId="{F3E8833E-EB3B-47D7-8718-105ACB28E292}" type="presOf" srcId="{665995A6-CED7-464A-81F5-B0C6D507EC6B}" destId="{E247042E-94FE-40C9-B48D-6E3436667175}" srcOrd="0" destOrd="0" presId="urn:microsoft.com/office/officeart/2005/8/layout/vList2"/>
    <dgm:cxn modelId="{67B70A78-9428-4F9D-8DA1-28EE194D5721}" type="presOf" srcId="{EF4E041E-5EC4-46AB-B82A-F4834C8272B1}" destId="{6F97819D-1DFE-4366-AAF5-03FECBA150E9}" srcOrd="0" destOrd="0" presId="urn:microsoft.com/office/officeart/2005/8/layout/vList2"/>
    <dgm:cxn modelId="{DFE2531C-FD6B-4392-9B83-643152BA543C}" type="presOf" srcId="{B754F837-9FFF-4537-9CA1-7C61092109D0}" destId="{4A4EF561-5643-4184-90B2-C63FCD3C1733}" srcOrd="0" destOrd="0" presId="urn:microsoft.com/office/officeart/2005/8/layout/vList2"/>
    <dgm:cxn modelId="{B421860B-188E-4EE1-8D66-218EDD950BCB}" type="presParOf" srcId="{4A4EF561-5643-4184-90B2-C63FCD3C1733}" destId="{6F97819D-1DFE-4366-AAF5-03FECBA150E9}" srcOrd="0" destOrd="0" presId="urn:microsoft.com/office/officeart/2005/8/layout/vList2"/>
    <dgm:cxn modelId="{C0B39C14-D0F2-4153-B52A-F18C1FFDE49D}" type="presParOf" srcId="{4A4EF561-5643-4184-90B2-C63FCD3C1733}" destId="{549C671C-3048-4158-9205-8DB00DA9C7D7}" srcOrd="1" destOrd="0" presId="urn:microsoft.com/office/officeart/2005/8/layout/vList2"/>
    <dgm:cxn modelId="{0A838F61-3EE3-474B-9807-ABF2FF8C6DD7}" type="presParOf" srcId="{4A4EF561-5643-4184-90B2-C63FCD3C1733}" destId="{B65381E4-4F88-4007-80A1-51C0C94C1F44}" srcOrd="2" destOrd="0" presId="urn:microsoft.com/office/officeart/2005/8/layout/vList2"/>
    <dgm:cxn modelId="{DC8751E5-5F11-4830-B985-ACF8F975D29F}" type="presParOf" srcId="{4A4EF561-5643-4184-90B2-C63FCD3C1733}" destId="{DDF95050-F00D-494C-BCF6-B22F7A679CFB}" srcOrd="3" destOrd="0" presId="urn:microsoft.com/office/officeart/2005/8/layout/vList2"/>
    <dgm:cxn modelId="{E18E79C2-2275-4E4F-88A3-6D4D45E4C339}" type="presParOf" srcId="{4A4EF561-5643-4184-90B2-C63FCD3C1733}" destId="{E247042E-94FE-40C9-B48D-6E343666717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2F5BE2-D761-442B-8E54-FD1D12EC7E7D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5A1AA23-5E2D-4245-99C8-B0DFB5A62882}">
      <dgm:prSet/>
      <dgm:spPr/>
      <dgm:t>
        <a:bodyPr/>
        <a:lstStyle/>
        <a:p>
          <a:r>
            <a:rPr lang="pt-BR" b="1" dirty="0"/>
            <a:t>Joaquim </a:t>
          </a:r>
          <a:r>
            <a:rPr lang="pt-BR" b="1" dirty="0" err="1"/>
            <a:t>Inglez</a:t>
          </a:r>
          <a:endParaRPr lang="en-US" b="1" dirty="0"/>
        </a:p>
      </dgm:t>
    </dgm:pt>
    <dgm:pt modelId="{EDEAC0FF-FCA7-491C-8703-6BD7353D63E7}" type="parTrans" cxnId="{2B3BBEE3-03CA-41FD-93A3-3362A70EC446}">
      <dgm:prSet/>
      <dgm:spPr/>
      <dgm:t>
        <a:bodyPr/>
        <a:lstStyle/>
        <a:p>
          <a:endParaRPr lang="en-US"/>
        </a:p>
      </dgm:t>
    </dgm:pt>
    <dgm:pt modelId="{61B2B772-F90A-4B31-8BF7-B4911C218696}" type="sibTrans" cxnId="{2B3BBEE3-03CA-41FD-93A3-3362A70EC446}">
      <dgm:prSet/>
      <dgm:spPr/>
      <dgm:t>
        <a:bodyPr/>
        <a:lstStyle/>
        <a:p>
          <a:endParaRPr lang="en-US"/>
        </a:p>
      </dgm:t>
    </dgm:pt>
    <dgm:pt modelId="{45082FDA-7B66-43BE-82F2-878C2FCC260D}">
      <dgm:prSet/>
      <dgm:spPr/>
      <dgm:t>
        <a:bodyPr/>
        <a:lstStyle/>
        <a:p>
          <a:r>
            <a:rPr lang="pt-BR" b="1" dirty="0"/>
            <a:t>José </a:t>
          </a:r>
          <a:r>
            <a:rPr lang="pt-BR" b="1" dirty="0" err="1"/>
            <a:t>Inglez</a:t>
          </a:r>
          <a:r>
            <a:rPr lang="pt-BR" b="1" dirty="0"/>
            <a:t>  </a:t>
          </a:r>
          <a:endParaRPr lang="en-US" b="1" dirty="0"/>
        </a:p>
      </dgm:t>
    </dgm:pt>
    <dgm:pt modelId="{B1D402DB-1065-4EEB-9C69-30BB6432BEA0}" type="parTrans" cxnId="{8B306176-91BE-4A20-AA87-52CDFD48A670}">
      <dgm:prSet/>
      <dgm:spPr/>
      <dgm:t>
        <a:bodyPr/>
        <a:lstStyle/>
        <a:p>
          <a:endParaRPr lang="en-US"/>
        </a:p>
      </dgm:t>
    </dgm:pt>
    <dgm:pt modelId="{7D23E8E4-B836-4A28-AA02-554AB1B9C498}" type="sibTrans" cxnId="{8B306176-91BE-4A20-AA87-52CDFD48A670}">
      <dgm:prSet/>
      <dgm:spPr/>
      <dgm:t>
        <a:bodyPr/>
        <a:lstStyle/>
        <a:p>
          <a:endParaRPr lang="en-US"/>
        </a:p>
      </dgm:t>
    </dgm:pt>
    <dgm:pt modelId="{B7FCC66C-9AC5-481B-8BAF-2BC71E835AFE}">
      <dgm:prSet/>
      <dgm:spPr/>
      <dgm:t>
        <a:bodyPr/>
        <a:lstStyle/>
        <a:p>
          <a:r>
            <a:rPr lang="pt-BR" b="1" dirty="0"/>
            <a:t>Maria </a:t>
          </a:r>
          <a:r>
            <a:rPr lang="pt-BR" b="1" dirty="0" err="1"/>
            <a:t>Inglez</a:t>
          </a:r>
          <a:r>
            <a:rPr lang="pt-BR" b="1" dirty="0"/>
            <a:t>  </a:t>
          </a:r>
          <a:endParaRPr lang="en-US" b="1" dirty="0"/>
        </a:p>
      </dgm:t>
    </dgm:pt>
    <dgm:pt modelId="{EB5D2EF7-6101-4F04-B21F-09D739859A07}" type="parTrans" cxnId="{DDEC4A96-4C67-493C-A9C2-36A93C2B82CD}">
      <dgm:prSet/>
      <dgm:spPr/>
      <dgm:t>
        <a:bodyPr/>
        <a:lstStyle/>
        <a:p>
          <a:endParaRPr lang="en-US"/>
        </a:p>
      </dgm:t>
    </dgm:pt>
    <dgm:pt modelId="{6907AC0D-A6CB-4CAF-A3D5-575109702E8F}" type="sibTrans" cxnId="{DDEC4A96-4C67-493C-A9C2-36A93C2B82CD}">
      <dgm:prSet/>
      <dgm:spPr/>
      <dgm:t>
        <a:bodyPr/>
        <a:lstStyle/>
        <a:p>
          <a:endParaRPr lang="en-US"/>
        </a:p>
      </dgm:t>
    </dgm:pt>
    <dgm:pt modelId="{93172164-E168-45DA-934D-B8A7A467C710}">
      <dgm:prSet/>
      <dgm:spPr/>
      <dgm:t>
        <a:bodyPr/>
        <a:lstStyle/>
        <a:p>
          <a:r>
            <a:rPr lang="pt-BR" b="1" dirty="0"/>
            <a:t>Ana </a:t>
          </a:r>
          <a:r>
            <a:rPr lang="pt-BR" b="1" dirty="0" err="1"/>
            <a:t>Inglez</a:t>
          </a:r>
          <a:endParaRPr lang="en-US" b="1" dirty="0"/>
        </a:p>
      </dgm:t>
    </dgm:pt>
    <dgm:pt modelId="{7747375F-CCCA-413B-80C3-8AAC2A1B0E61}" type="parTrans" cxnId="{E33442F5-394F-486E-A85A-7A16B19987C9}">
      <dgm:prSet/>
      <dgm:spPr/>
      <dgm:t>
        <a:bodyPr/>
        <a:lstStyle/>
        <a:p>
          <a:endParaRPr lang="en-US"/>
        </a:p>
      </dgm:t>
    </dgm:pt>
    <dgm:pt modelId="{8173CF43-E4CE-47BF-B544-BF6D45CBA61C}" type="sibTrans" cxnId="{E33442F5-394F-486E-A85A-7A16B19987C9}">
      <dgm:prSet/>
      <dgm:spPr/>
      <dgm:t>
        <a:bodyPr/>
        <a:lstStyle/>
        <a:p>
          <a:endParaRPr lang="en-US"/>
        </a:p>
      </dgm:t>
    </dgm:pt>
    <dgm:pt modelId="{229DBFED-3E7A-43DB-BACA-6752847E259D}" type="pres">
      <dgm:prSet presAssocID="{2F2F5BE2-D761-442B-8E54-FD1D12EC7E7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44B2A41F-EA0C-4CD4-8661-E75F114D212B}" type="pres">
      <dgm:prSet presAssocID="{75A1AA23-5E2D-4245-99C8-B0DFB5A62882}" presName="thickLine" presStyleLbl="alignNode1" presStyleIdx="0" presStyleCnt="4"/>
      <dgm:spPr/>
    </dgm:pt>
    <dgm:pt modelId="{0572692A-3B91-4FC9-8981-8CCE21D11244}" type="pres">
      <dgm:prSet presAssocID="{75A1AA23-5E2D-4245-99C8-B0DFB5A62882}" presName="horz1" presStyleCnt="0"/>
      <dgm:spPr/>
    </dgm:pt>
    <dgm:pt modelId="{9C420132-7028-48B9-947B-696EA5933878}" type="pres">
      <dgm:prSet presAssocID="{75A1AA23-5E2D-4245-99C8-B0DFB5A62882}" presName="tx1" presStyleLbl="revTx" presStyleIdx="0" presStyleCnt="4"/>
      <dgm:spPr/>
      <dgm:t>
        <a:bodyPr/>
        <a:lstStyle/>
        <a:p>
          <a:endParaRPr lang="pt-BR"/>
        </a:p>
      </dgm:t>
    </dgm:pt>
    <dgm:pt modelId="{F65B26A3-9BA8-4C15-9480-18D385B64786}" type="pres">
      <dgm:prSet presAssocID="{75A1AA23-5E2D-4245-99C8-B0DFB5A62882}" presName="vert1" presStyleCnt="0"/>
      <dgm:spPr/>
    </dgm:pt>
    <dgm:pt modelId="{1B2E8D96-671F-466F-9C4A-5755F5870B62}" type="pres">
      <dgm:prSet presAssocID="{45082FDA-7B66-43BE-82F2-878C2FCC260D}" presName="thickLine" presStyleLbl="alignNode1" presStyleIdx="1" presStyleCnt="4"/>
      <dgm:spPr/>
    </dgm:pt>
    <dgm:pt modelId="{4E7F28AA-4D34-4F9E-947C-B365537BBF7A}" type="pres">
      <dgm:prSet presAssocID="{45082FDA-7B66-43BE-82F2-878C2FCC260D}" presName="horz1" presStyleCnt="0"/>
      <dgm:spPr/>
    </dgm:pt>
    <dgm:pt modelId="{C0501E0B-2B64-43EA-96BF-F25BF9E5A163}" type="pres">
      <dgm:prSet presAssocID="{45082FDA-7B66-43BE-82F2-878C2FCC260D}" presName="tx1" presStyleLbl="revTx" presStyleIdx="1" presStyleCnt="4"/>
      <dgm:spPr/>
      <dgm:t>
        <a:bodyPr/>
        <a:lstStyle/>
        <a:p>
          <a:endParaRPr lang="pt-BR"/>
        </a:p>
      </dgm:t>
    </dgm:pt>
    <dgm:pt modelId="{4333CE97-E26E-4850-918E-BB48F42FEF39}" type="pres">
      <dgm:prSet presAssocID="{45082FDA-7B66-43BE-82F2-878C2FCC260D}" presName="vert1" presStyleCnt="0"/>
      <dgm:spPr/>
    </dgm:pt>
    <dgm:pt modelId="{557A8EE9-CEE1-4ACC-B935-F392868AD246}" type="pres">
      <dgm:prSet presAssocID="{B7FCC66C-9AC5-481B-8BAF-2BC71E835AFE}" presName="thickLine" presStyleLbl="alignNode1" presStyleIdx="2" presStyleCnt="4"/>
      <dgm:spPr/>
    </dgm:pt>
    <dgm:pt modelId="{6824EBF5-888C-4EBD-B28F-5918C1E17B4F}" type="pres">
      <dgm:prSet presAssocID="{B7FCC66C-9AC5-481B-8BAF-2BC71E835AFE}" presName="horz1" presStyleCnt="0"/>
      <dgm:spPr/>
    </dgm:pt>
    <dgm:pt modelId="{E5957B39-5EA7-4C59-A724-7086D9C372AB}" type="pres">
      <dgm:prSet presAssocID="{B7FCC66C-9AC5-481B-8BAF-2BC71E835AFE}" presName="tx1" presStyleLbl="revTx" presStyleIdx="2" presStyleCnt="4"/>
      <dgm:spPr/>
      <dgm:t>
        <a:bodyPr/>
        <a:lstStyle/>
        <a:p>
          <a:endParaRPr lang="pt-BR"/>
        </a:p>
      </dgm:t>
    </dgm:pt>
    <dgm:pt modelId="{227983A7-C1AD-43BE-8CC9-DD1ADDE2CEAD}" type="pres">
      <dgm:prSet presAssocID="{B7FCC66C-9AC5-481B-8BAF-2BC71E835AFE}" presName="vert1" presStyleCnt="0"/>
      <dgm:spPr/>
    </dgm:pt>
    <dgm:pt modelId="{5E952E60-4CC2-4279-9E66-67EF0C704800}" type="pres">
      <dgm:prSet presAssocID="{93172164-E168-45DA-934D-B8A7A467C710}" presName="thickLine" presStyleLbl="alignNode1" presStyleIdx="3" presStyleCnt="4"/>
      <dgm:spPr/>
    </dgm:pt>
    <dgm:pt modelId="{B940DC2D-3025-4C61-AA32-93798CE6164A}" type="pres">
      <dgm:prSet presAssocID="{93172164-E168-45DA-934D-B8A7A467C710}" presName="horz1" presStyleCnt="0"/>
      <dgm:spPr/>
    </dgm:pt>
    <dgm:pt modelId="{31910C38-0BE3-42F7-989C-BB1DBD01937C}" type="pres">
      <dgm:prSet presAssocID="{93172164-E168-45DA-934D-B8A7A467C710}" presName="tx1" presStyleLbl="revTx" presStyleIdx="3" presStyleCnt="4"/>
      <dgm:spPr/>
      <dgm:t>
        <a:bodyPr/>
        <a:lstStyle/>
        <a:p>
          <a:endParaRPr lang="pt-BR"/>
        </a:p>
      </dgm:t>
    </dgm:pt>
    <dgm:pt modelId="{DD0FD00F-7389-46F3-9DE9-3DC593933D8A}" type="pres">
      <dgm:prSet presAssocID="{93172164-E168-45DA-934D-B8A7A467C710}" presName="vert1" presStyleCnt="0"/>
      <dgm:spPr/>
    </dgm:pt>
  </dgm:ptLst>
  <dgm:cxnLst>
    <dgm:cxn modelId="{06B04937-F408-41C0-98DE-BC24CA43ED4E}" type="presOf" srcId="{2F2F5BE2-D761-442B-8E54-FD1D12EC7E7D}" destId="{229DBFED-3E7A-43DB-BACA-6752847E259D}" srcOrd="0" destOrd="0" presId="urn:microsoft.com/office/officeart/2008/layout/LinedList"/>
    <dgm:cxn modelId="{E33442F5-394F-486E-A85A-7A16B19987C9}" srcId="{2F2F5BE2-D761-442B-8E54-FD1D12EC7E7D}" destId="{93172164-E168-45DA-934D-B8A7A467C710}" srcOrd="3" destOrd="0" parTransId="{7747375F-CCCA-413B-80C3-8AAC2A1B0E61}" sibTransId="{8173CF43-E4CE-47BF-B544-BF6D45CBA61C}"/>
    <dgm:cxn modelId="{ED724124-1973-48D3-9609-489B3F55AE52}" type="presOf" srcId="{45082FDA-7B66-43BE-82F2-878C2FCC260D}" destId="{C0501E0B-2B64-43EA-96BF-F25BF9E5A163}" srcOrd="0" destOrd="0" presId="urn:microsoft.com/office/officeart/2008/layout/LinedList"/>
    <dgm:cxn modelId="{75493529-352D-444D-BAC6-71EF5924189E}" type="presOf" srcId="{75A1AA23-5E2D-4245-99C8-B0DFB5A62882}" destId="{9C420132-7028-48B9-947B-696EA5933878}" srcOrd="0" destOrd="0" presId="urn:microsoft.com/office/officeart/2008/layout/LinedList"/>
    <dgm:cxn modelId="{6F31C4FB-F083-4404-B9EF-0C181C3A591D}" type="presOf" srcId="{B7FCC66C-9AC5-481B-8BAF-2BC71E835AFE}" destId="{E5957B39-5EA7-4C59-A724-7086D9C372AB}" srcOrd="0" destOrd="0" presId="urn:microsoft.com/office/officeart/2008/layout/LinedList"/>
    <dgm:cxn modelId="{8B306176-91BE-4A20-AA87-52CDFD48A670}" srcId="{2F2F5BE2-D761-442B-8E54-FD1D12EC7E7D}" destId="{45082FDA-7B66-43BE-82F2-878C2FCC260D}" srcOrd="1" destOrd="0" parTransId="{B1D402DB-1065-4EEB-9C69-30BB6432BEA0}" sibTransId="{7D23E8E4-B836-4A28-AA02-554AB1B9C498}"/>
    <dgm:cxn modelId="{DDEC4A96-4C67-493C-A9C2-36A93C2B82CD}" srcId="{2F2F5BE2-D761-442B-8E54-FD1D12EC7E7D}" destId="{B7FCC66C-9AC5-481B-8BAF-2BC71E835AFE}" srcOrd="2" destOrd="0" parTransId="{EB5D2EF7-6101-4F04-B21F-09D739859A07}" sibTransId="{6907AC0D-A6CB-4CAF-A3D5-575109702E8F}"/>
    <dgm:cxn modelId="{2B3BBEE3-03CA-41FD-93A3-3362A70EC446}" srcId="{2F2F5BE2-D761-442B-8E54-FD1D12EC7E7D}" destId="{75A1AA23-5E2D-4245-99C8-B0DFB5A62882}" srcOrd="0" destOrd="0" parTransId="{EDEAC0FF-FCA7-491C-8703-6BD7353D63E7}" sibTransId="{61B2B772-F90A-4B31-8BF7-B4911C218696}"/>
    <dgm:cxn modelId="{30D2FC84-95BD-4A4C-8D78-1D95DF0A6849}" type="presOf" srcId="{93172164-E168-45DA-934D-B8A7A467C710}" destId="{31910C38-0BE3-42F7-989C-BB1DBD01937C}" srcOrd="0" destOrd="0" presId="urn:microsoft.com/office/officeart/2008/layout/LinedList"/>
    <dgm:cxn modelId="{68D98316-A889-4CA4-96AC-86B4A6327EB4}" type="presParOf" srcId="{229DBFED-3E7A-43DB-BACA-6752847E259D}" destId="{44B2A41F-EA0C-4CD4-8661-E75F114D212B}" srcOrd="0" destOrd="0" presId="urn:microsoft.com/office/officeart/2008/layout/LinedList"/>
    <dgm:cxn modelId="{1E7D10AF-8E97-4351-BBB0-137DD130B9F8}" type="presParOf" srcId="{229DBFED-3E7A-43DB-BACA-6752847E259D}" destId="{0572692A-3B91-4FC9-8981-8CCE21D11244}" srcOrd="1" destOrd="0" presId="urn:microsoft.com/office/officeart/2008/layout/LinedList"/>
    <dgm:cxn modelId="{21D5AE0C-A77D-4FDD-92D9-A2088BFAAF0C}" type="presParOf" srcId="{0572692A-3B91-4FC9-8981-8CCE21D11244}" destId="{9C420132-7028-48B9-947B-696EA5933878}" srcOrd="0" destOrd="0" presId="urn:microsoft.com/office/officeart/2008/layout/LinedList"/>
    <dgm:cxn modelId="{7B3FFE54-155E-4ACF-8EBE-1F51EAD4A47F}" type="presParOf" srcId="{0572692A-3B91-4FC9-8981-8CCE21D11244}" destId="{F65B26A3-9BA8-4C15-9480-18D385B64786}" srcOrd="1" destOrd="0" presId="urn:microsoft.com/office/officeart/2008/layout/LinedList"/>
    <dgm:cxn modelId="{AEBB8ED1-5E63-4869-B527-7352DCD9AAD8}" type="presParOf" srcId="{229DBFED-3E7A-43DB-BACA-6752847E259D}" destId="{1B2E8D96-671F-466F-9C4A-5755F5870B62}" srcOrd="2" destOrd="0" presId="urn:microsoft.com/office/officeart/2008/layout/LinedList"/>
    <dgm:cxn modelId="{8C73BCDC-0250-46E6-A130-6824B6F64AE4}" type="presParOf" srcId="{229DBFED-3E7A-43DB-BACA-6752847E259D}" destId="{4E7F28AA-4D34-4F9E-947C-B365537BBF7A}" srcOrd="3" destOrd="0" presId="urn:microsoft.com/office/officeart/2008/layout/LinedList"/>
    <dgm:cxn modelId="{A5771C6B-C582-4ABC-9E6D-C6C307C53DAF}" type="presParOf" srcId="{4E7F28AA-4D34-4F9E-947C-B365537BBF7A}" destId="{C0501E0B-2B64-43EA-96BF-F25BF9E5A163}" srcOrd="0" destOrd="0" presId="urn:microsoft.com/office/officeart/2008/layout/LinedList"/>
    <dgm:cxn modelId="{36E2CF24-E4C3-4A6E-ABD8-C672FB19C3F8}" type="presParOf" srcId="{4E7F28AA-4D34-4F9E-947C-B365537BBF7A}" destId="{4333CE97-E26E-4850-918E-BB48F42FEF39}" srcOrd="1" destOrd="0" presId="urn:microsoft.com/office/officeart/2008/layout/LinedList"/>
    <dgm:cxn modelId="{26DE36BC-EB66-4BAA-9643-8E0B7D999E39}" type="presParOf" srcId="{229DBFED-3E7A-43DB-BACA-6752847E259D}" destId="{557A8EE9-CEE1-4ACC-B935-F392868AD246}" srcOrd="4" destOrd="0" presId="urn:microsoft.com/office/officeart/2008/layout/LinedList"/>
    <dgm:cxn modelId="{6184F559-C46B-4DEE-8E54-5F67A52AC212}" type="presParOf" srcId="{229DBFED-3E7A-43DB-BACA-6752847E259D}" destId="{6824EBF5-888C-4EBD-B28F-5918C1E17B4F}" srcOrd="5" destOrd="0" presId="urn:microsoft.com/office/officeart/2008/layout/LinedList"/>
    <dgm:cxn modelId="{0C7966AA-1ED5-4E25-98CE-5E8416B6410E}" type="presParOf" srcId="{6824EBF5-888C-4EBD-B28F-5918C1E17B4F}" destId="{E5957B39-5EA7-4C59-A724-7086D9C372AB}" srcOrd="0" destOrd="0" presId="urn:microsoft.com/office/officeart/2008/layout/LinedList"/>
    <dgm:cxn modelId="{9A556227-6A99-435B-8BC7-46899262030C}" type="presParOf" srcId="{6824EBF5-888C-4EBD-B28F-5918C1E17B4F}" destId="{227983A7-C1AD-43BE-8CC9-DD1ADDE2CEAD}" srcOrd="1" destOrd="0" presId="urn:microsoft.com/office/officeart/2008/layout/LinedList"/>
    <dgm:cxn modelId="{5519E984-250F-48CF-9E12-F7EA1DBC8595}" type="presParOf" srcId="{229DBFED-3E7A-43DB-BACA-6752847E259D}" destId="{5E952E60-4CC2-4279-9E66-67EF0C704800}" srcOrd="6" destOrd="0" presId="urn:microsoft.com/office/officeart/2008/layout/LinedList"/>
    <dgm:cxn modelId="{770E6372-F877-4CF9-8E87-87905A9F85B4}" type="presParOf" srcId="{229DBFED-3E7A-43DB-BACA-6752847E259D}" destId="{B940DC2D-3025-4C61-AA32-93798CE6164A}" srcOrd="7" destOrd="0" presId="urn:microsoft.com/office/officeart/2008/layout/LinedList"/>
    <dgm:cxn modelId="{62E87300-1310-4145-9A4A-C337F3EB5CC9}" type="presParOf" srcId="{B940DC2D-3025-4C61-AA32-93798CE6164A}" destId="{31910C38-0BE3-42F7-989C-BB1DBD01937C}" srcOrd="0" destOrd="0" presId="urn:microsoft.com/office/officeart/2008/layout/LinedList"/>
    <dgm:cxn modelId="{5229662B-A6AB-45B8-B425-386ABD293C0A}" type="presParOf" srcId="{B940DC2D-3025-4C61-AA32-93798CE6164A}" destId="{DD0FD00F-7389-46F3-9DE9-3DC593933D8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354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86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16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63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546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5086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66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10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018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68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8929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4183A-B6AE-409D-8AAD-610B8A755436}" type="datetimeFigureOut">
              <a:rPr lang="pt-BR" smtClean="0"/>
              <a:t>16/03/2026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4AAED-624A-4292-AD20-03F8F01D2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34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06500" y="508001"/>
            <a:ext cx="9461500" cy="558799"/>
          </a:xfrm>
        </p:spPr>
        <p:txBody>
          <a:bodyPr>
            <a:normAutofit fontScale="90000"/>
          </a:bodyPr>
          <a:lstStyle/>
          <a:p>
            <a:r>
              <a:rPr lang="pt-BR" sz="3600" dirty="0" smtClean="0">
                <a:latin typeface="+mn-lt"/>
              </a:rPr>
              <a:t>EXPEDIÇÃO ARQUEOLÓGICA ILHA DA TRINDADE</a:t>
            </a:r>
            <a:endParaRPr lang="pt-BR" sz="3600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14" y="1168400"/>
            <a:ext cx="4868672" cy="54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Calendário&#10;&#10;Descrição gerada automaticamente">
            <a:extLst>
              <a:ext uri="{FF2B5EF4-FFF2-40B4-BE49-F238E27FC236}">
                <a16:creationId xmlns="" xmlns:a16="http://schemas.microsoft.com/office/drawing/2014/main" id="{3CE9C3E1-1997-4BEF-A87C-88CE509D9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29" y="0"/>
            <a:ext cx="9474148" cy="672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536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86375"/>
          </a:xfrm>
        </p:spPr>
        <p:txBody>
          <a:bodyPr>
            <a:normAutofit/>
          </a:bodyPr>
          <a:lstStyle/>
          <a:p>
            <a:pPr algn="ctr"/>
            <a:r>
              <a:rPr lang="pt-BR" b="1" cap="all" dirty="0" smtClean="0">
                <a:latin typeface="+mn-lt"/>
              </a:rPr>
              <a:t>o projeto já foi considerado tecnicamente viável pelos órgãos reguladores</a:t>
            </a:r>
            <a:endParaRPr lang="pt-BR" b="1" cap="all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2331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46100"/>
            <a:ext cx="10515600" cy="114458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b="1" cap="all" dirty="0">
                <a:latin typeface="+mn-lt"/>
              </a:rPr>
              <a:t>Projeto sem solicitação de recursos públicos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6200" y="2209799"/>
            <a:ext cx="10007600" cy="3967163"/>
          </a:xfrm>
        </p:spPr>
        <p:txBody>
          <a:bodyPr/>
          <a:lstStyle/>
          <a:p>
            <a:pPr marL="0" indent="0">
              <a:buNone/>
            </a:pPr>
            <a:r>
              <a:rPr lang="pt-BR" sz="3600" dirty="0"/>
              <a:t>O projeto </a:t>
            </a:r>
            <a:r>
              <a:rPr lang="pt-BR" sz="3600" b="1" dirty="0"/>
              <a:t>não solicita recursos financeiros do CNPq nem de qualquer outra fonte pública</a:t>
            </a:r>
            <a:r>
              <a:rPr lang="pt-BR" sz="3600" dirty="0"/>
              <a:t>, sendo integralmente financiado por iniciativa privada.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499899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698500"/>
            <a:ext cx="10515600" cy="5478463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19 DE AGOSTO DE 2025</a:t>
            </a:r>
          </a:p>
          <a:p>
            <a:pPr marL="0" indent="0">
              <a:buNone/>
            </a:pPr>
            <a:r>
              <a:rPr lang="pt-BR" b="1" dirty="0"/>
              <a:t>APRESENTAÇÃO DO PROJETO À MARINHA DO BRASIL – SECIRM</a:t>
            </a:r>
          </a:p>
          <a:p>
            <a:pPr marL="0" indent="0">
              <a:buNone/>
            </a:pPr>
            <a:r>
              <a:rPr lang="pt-BR" dirty="0"/>
              <a:t>O projeto foi apresentado institucionalmente à </a:t>
            </a:r>
            <a:r>
              <a:rPr lang="pt-BR" b="1" dirty="0"/>
              <a:t>Secretaria da Comissão Interministerial para os Recursos do Mar (SECIRM)</a:t>
            </a:r>
            <a:r>
              <a:rPr lang="pt-BR" dirty="0"/>
              <a:t>, órgão da Marinha do Brasil responsável pela coordenação do </a:t>
            </a:r>
            <a:r>
              <a:rPr lang="pt-BR" b="1" dirty="0"/>
              <a:t>Programa de Pesquisas Científicas na Ilha da Trindade – PROTRINDADE</a:t>
            </a:r>
            <a:r>
              <a:rPr lang="pt-BR" dirty="0" smtClean="0"/>
              <a:t>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Durante essa reunião foram apresentados:</a:t>
            </a:r>
          </a:p>
          <a:p>
            <a:pPr lvl="0"/>
            <a:r>
              <a:rPr lang="pt-BR" dirty="0"/>
              <a:t>O projeto científico</a:t>
            </a:r>
          </a:p>
          <a:p>
            <a:pPr lvl="0"/>
            <a:r>
              <a:rPr lang="pt-BR" dirty="0"/>
              <a:t>As autorizações arqueológicas do IPHAN</a:t>
            </a:r>
          </a:p>
          <a:p>
            <a:pPr lvl="0"/>
            <a:r>
              <a:rPr lang="pt-BR" dirty="0"/>
              <a:t>A licença ambiental do ICMBio.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74242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660400"/>
            <a:ext cx="10515600" cy="5516563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15 DE SETEMBRO 2025</a:t>
            </a:r>
          </a:p>
          <a:p>
            <a:pPr marL="0" indent="0">
              <a:buNone/>
            </a:pPr>
            <a:r>
              <a:rPr lang="pt-BR" b="1" dirty="0"/>
              <a:t>SUBMISSÃO DO PROJETO AO CNPq</a:t>
            </a:r>
          </a:p>
          <a:p>
            <a:pPr marL="0" indent="0">
              <a:buNone/>
            </a:pPr>
            <a:r>
              <a:rPr lang="pt-BR" dirty="0"/>
              <a:t>Em conformidade com o rito institucional estabelecido para pesquisas científicas na Ilha da Trindade, o projeto foi submetido ao </a:t>
            </a:r>
            <a:r>
              <a:rPr lang="pt-BR" b="1" dirty="0"/>
              <a:t>Conselho Nacional de Desenvolvimento Científico e Tecnológico – CNPq</a:t>
            </a:r>
            <a:r>
              <a:rPr lang="pt-BR" dirty="0"/>
              <a:t>, no âmbito do</a:t>
            </a:r>
            <a:r>
              <a:rPr lang="pt-BR" dirty="0" smtClean="0"/>
              <a:t>: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Programa Arquipélago e Ilhas </a:t>
            </a:r>
            <a:r>
              <a:rPr lang="pt-BR" b="1" dirty="0" smtClean="0"/>
              <a:t>Oceânicas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Processo administrativo</a:t>
            </a:r>
          </a:p>
          <a:p>
            <a:pPr marL="0" indent="0">
              <a:buNone/>
            </a:pPr>
            <a:r>
              <a:rPr lang="pt-BR" b="1" dirty="0"/>
              <a:t>SEI CNPq nº 01300.008099/2025-32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82744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b="1" dirty="0"/>
              <a:t>5 DE NOVEMBRO DE 2025</a:t>
            </a:r>
          </a:p>
          <a:p>
            <a:pPr marL="0" indent="0">
              <a:buNone/>
            </a:pPr>
            <a:r>
              <a:rPr lang="pt-BR" b="1" dirty="0"/>
              <a:t>RESULTADO DA PRIMEIRA ANÁLISE DE MÉRITO CIENTÍFICO PELO CNPq</a:t>
            </a:r>
          </a:p>
          <a:p>
            <a:pPr marL="0" indent="0">
              <a:buNone/>
            </a:pPr>
            <a:r>
              <a:rPr lang="pt-BR" dirty="0"/>
              <a:t>No âmbito do </a:t>
            </a:r>
            <a:r>
              <a:rPr lang="pt-BR" b="1" dirty="0"/>
              <a:t>Processo SEI CNPq nº 01300.008099/2025-32</a:t>
            </a:r>
            <a:r>
              <a:rPr lang="pt-BR" dirty="0"/>
              <a:t>, o Projeto Expedição Arqueológica Ilha da Trindade foi submetido à análise de mérito científico por consultores </a:t>
            </a:r>
            <a:r>
              <a:rPr lang="pt-BR" b="1" dirty="0"/>
              <a:t>Ad Hoc</a:t>
            </a:r>
            <a:r>
              <a:rPr lang="pt-BR" dirty="0"/>
              <a:t>, conforme o procedimento padrão de avaliação técnica adotado pelo Conselho Nacional de Desenvolvimento Científico e Tecnológico.</a:t>
            </a:r>
          </a:p>
          <a:p>
            <a:pPr marL="0" indent="0">
              <a:buNone/>
            </a:pPr>
            <a:r>
              <a:rPr lang="pt-BR" dirty="0"/>
              <a:t>A análise contou com </a:t>
            </a:r>
            <a:r>
              <a:rPr lang="pt-BR" b="1" dirty="0"/>
              <a:t>três consultores especializados</a:t>
            </a:r>
            <a:r>
              <a:rPr lang="pt-BR" dirty="0"/>
              <a:t>, cujos pareceres apresentaram os seguintes resultados:</a:t>
            </a:r>
          </a:p>
          <a:p>
            <a:pPr lvl="0"/>
            <a:r>
              <a:rPr lang="pt-BR" b="1" dirty="0"/>
              <a:t>1 parecer desfavorável</a:t>
            </a:r>
            <a:endParaRPr lang="pt-BR" dirty="0"/>
          </a:p>
          <a:p>
            <a:pPr lvl="0"/>
            <a:r>
              <a:rPr lang="pt-BR" b="1" dirty="0"/>
              <a:t>2 pareceres favoráveis condicionais</a:t>
            </a:r>
            <a:r>
              <a:rPr lang="pt-BR" dirty="0"/>
              <a:t>, contendo recomendações e sugestões de ajustes ao projeto.</a:t>
            </a:r>
          </a:p>
          <a:p>
            <a:pPr marL="0" indent="0">
              <a:buNone/>
            </a:pPr>
            <a:r>
              <a:rPr lang="pt-BR" dirty="0"/>
              <a:t>Com base nesse conjunto de pareceres, o processo foi encaminhado à apreciação de um membro do Comitê de Acompanhamento e Avaliação do Programa Arquipélago e Ilhas Oceânicas, que emitiu parecer final desfavorável à aprovação do projeto em sua forma original, recomendando </a:t>
            </a:r>
            <a:r>
              <a:rPr lang="pt-BR" dirty="0" smtClean="0"/>
              <a:t>ajustes.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95574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lnSpcReduction="10000"/>
          </a:bodyPr>
          <a:lstStyle/>
          <a:p>
            <a:r>
              <a:rPr lang="pt-BR" b="1" dirty="0"/>
              <a:t>2 DE MARÇO DE 2026</a:t>
            </a:r>
          </a:p>
          <a:p>
            <a:r>
              <a:rPr lang="pt-BR" b="1" dirty="0"/>
              <a:t>EMISSÃO DO PARECER FINAL DO PROCESSO DE AVALIAÇÃO </a:t>
            </a:r>
            <a:r>
              <a:rPr lang="pt-BR" b="1" dirty="0" smtClean="0"/>
              <a:t>CIENTÍFICA</a:t>
            </a:r>
          </a:p>
          <a:p>
            <a:endParaRPr lang="pt-BR" b="1" dirty="0"/>
          </a:p>
          <a:p>
            <a:pPr marL="0" indent="0">
              <a:buNone/>
            </a:pPr>
            <a:r>
              <a:rPr lang="pt-BR" dirty="0"/>
              <a:t>Em </a:t>
            </a:r>
            <a:r>
              <a:rPr lang="pt-BR" b="1" dirty="0"/>
              <a:t>2 de março de 2026</a:t>
            </a:r>
            <a:r>
              <a:rPr lang="pt-BR" dirty="0"/>
              <a:t>, foi emitido o parecer final no âmbito da análise de mérito científico conduzida pelo Conselho Nacional de Desenvolvimento Científico e Tecnológico – CNPq.</a:t>
            </a:r>
          </a:p>
          <a:p>
            <a:pPr marL="0" indent="0">
              <a:buNone/>
            </a:pPr>
            <a:r>
              <a:rPr lang="pt-BR" dirty="0"/>
              <a:t>O referido parecer concluiu de forma </a:t>
            </a:r>
            <a:r>
              <a:rPr lang="pt-BR" b="1" dirty="0"/>
              <a:t>desfavorável à aprovação do </a:t>
            </a:r>
            <a:r>
              <a:rPr lang="pt-BR" b="1" dirty="0" smtClean="0"/>
              <a:t>projeto.</a:t>
            </a:r>
          </a:p>
          <a:p>
            <a:pPr marL="0" indent="0">
              <a:buNone/>
            </a:pPr>
            <a:r>
              <a:rPr lang="pt-BR" dirty="0"/>
              <a:t>Diante disso, a equipe responsável pelo projeto elaborou </a:t>
            </a:r>
            <a:r>
              <a:rPr lang="pt-BR" dirty="0" smtClean="0"/>
              <a:t>um memorial </a:t>
            </a:r>
            <a:r>
              <a:rPr lang="pt-BR" dirty="0"/>
              <a:t>técnico com o objetivo de </a:t>
            </a:r>
            <a:r>
              <a:rPr lang="pt-BR" b="1" dirty="0"/>
              <a:t>esclarecer determinados pontos interpretativos e apresentar de forma sistematizada os elementos científicos, institucionais e legais que sustentam a viabilidade da proposta.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89521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cap="all" dirty="0">
                <a:latin typeface="+mn-lt"/>
              </a:rPr>
              <a:t>S</a:t>
            </a:r>
            <a:r>
              <a:rPr lang="pt-BR" b="1" cap="all" dirty="0" smtClean="0">
                <a:latin typeface="+mn-lt"/>
              </a:rPr>
              <a:t>olicitamos apenas uma nova análise técnica</a:t>
            </a:r>
            <a:endParaRPr lang="pt-BR" b="1" cap="all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sz="4400" dirty="0" smtClean="0"/>
              <a:t>A arqueologia não investiga lendas. Ela investiga evidências.</a:t>
            </a:r>
          </a:p>
          <a:p>
            <a:pPr marL="0" indent="0">
              <a:buNone/>
            </a:pPr>
            <a:endParaRPr lang="pt-BR" sz="4400" dirty="0" smtClean="0"/>
          </a:p>
          <a:p>
            <a:pPr marL="0" indent="0">
              <a:buNone/>
            </a:pPr>
            <a:r>
              <a:rPr lang="pt-BR" sz="4400" dirty="0" smtClean="0"/>
              <a:t>E a história da Ilha da Trindade nos oferece uma rara oportunidade de transformar documentos históricos em investigação científica.</a:t>
            </a:r>
          </a:p>
          <a:p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24151775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58906"/>
            <a:ext cx="10515600" cy="4800600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latin typeface="+mn-lt"/>
              </a:rPr>
              <a:t>SE ESSE PROJETO ESTIVESSE NO CONTINENTE, ELE JÁ ESTARIA EM ANDAMENTO.</a:t>
            </a:r>
            <a:br>
              <a:rPr lang="pt-BR" b="1" dirty="0" smtClean="0">
                <a:latin typeface="+mn-lt"/>
              </a:rPr>
            </a:br>
            <a:r>
              <a:rPr lang="pt-BR" b="1" dirty="0" smtClean="0">
                <a:latin typeface="+mn-lt"/>
              </a:rPr>
              <a:t/>
            </a:r>
            <a:br>
              <a:rPr lang="pt-BR" b="1" dirty="0" smtClean="0">
                <a:latin typeface="+mn-lt"/>
              </a:rPr>
            </a:br>
            <a:r>
              <a:rPr lang="pt-BR" b="1" dirty="0" smtClean="0">
                <a:latin typeface="+mn-lt"/>
              </a:rPr>
              <a:t>O QUE ESTAMOS DISCUTINDO AQUI NÃO É CIÊNCIA – É O LUGAR ONDE ELA ACONTECE.</a:t>
            </a:r>
            <a:endParaRPr lang="pt-BR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36910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241538"/>
            <a:ext cx="5689600" cy="6356115"/>
          </a:xfrm>
        </p:spPr>
      </p:pic>
    </p:spTree>
    <p:extLst>
      <p:ext uri="{BB962C8B-B14F-4D97-AF65-F5344CB8AC3E}">
        <p14:creationId xmlns:p14="http://schemas.microsoft.com/office/powerpoint/2010/main" val="3395642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Foto preta e branca de uma cidade&#10;&#10;Descrição gerada automaticamente">
            <a:extLst>
              <a:ext uri="{FF2B5EF4-FFF2-40B4-BE49-F238E27FC236}">
                <a16:creationId xmlns="" xmlns:a16="http://schemas.microsoft.com/office/drawing/2014/main" id="{C981BE93-9E3E-4B7B-BEEF-C4F2BE1E1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" r="7928" b="-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5EED08B-39A1-4C4C-9BD1-2E7FEDA0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602" y="124692"/>
            <a:ext cx="7385539" cy="163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100" b="1" dirty="0">
                <a:latin typeface="+mn-lt"/>
              </a:rPr>
              <a:t>CURITIBA - 1879</a:t>
            </a:r>
          </a:p>
        </p:txBody>
      </p:sp>
    </p:spTree>
    <p:extLst>
      <p:ext uri="{BB962C8B-B14F-4D97-AF65-F5344CB8AC3E}">
        <p14:creationId xmlns:p14="http://schemas.microsoft.com/office/powerpoint/2010/main" val="3024105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="" xmlns:a16="http://schemas.microsoft.com/office/drawing/2014/main" id="{518BCE60-EB58-4019-B93A-1094BA89FB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5239C5D7-3A83-4B28-BA16-9364DA5FA6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96000" y="0"/>
            <a:ext cx="5385538" cy="6858000"/>
          </a:xfrm>
          <a:prstGeom prst="rect">
            <a:avLst/>
          </a:prstGeom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C0E4BDC5-1DF0-B758-02E4-0AA24AB72B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18087"/>
            <a:ext cx="6103704" cy="5125412"/>
          </a:xfrm>
          <a:prstGeom prst="rect">
            <a:avLst/>
          </a:prstGeom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A047C61-0BEF-FD56-3934-3D8972F2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777240"/>
            <a:ext cx="4877961" cy="37920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Imigrante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Inglês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Edward Young </a:t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 descr="Foto em preto e branco de homem em pé&#10;&#10;Descrição gerada automaticamente">
            <a:extLst>
              <a:ext uri="{FF2B5EF4-FFF2-40B4-BE49-F238E27FC236}">
                <a16:creationId xmlns="" xmlns:a16="http://schemas.microsoft.com/office/drawing/2014/main" id="{A389EFC5-1C1A-A348-8961-A0842AAFE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049"/>
          <a:stretch/>
        </p:blipFill>
        <p:spPr>
          <a:xfrm>
            <a:off x="6103705" y="10"/>
            <a:ext cx="5385539" cy="6857990"/>
          </a:xfrm>
          <a:prstGeom prst="rect">
            <a:avLst/>
          </a:prstGeom>
        </p:spPr>
      </p:pic>
      <p:sp>
        <p:nvSpPr>
          <p:cNvPr id="23" name="tint">
            <a:extLst>
              <a:ext uri="{FF2B5EF4-FFF2-40B4-BE49-F238E27FC236}">
                <a16:creationId xmlns="" xmlns:a16="http://schemas.microsoft.com/office/drawing/2014/main" id="{49109861-B852-BC17-33D7-416D00A396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92294" y="0"/>
            <a:ext cx="696657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41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="" xmlns:a16="http://schemas.microsoft.com/office/drawing/2014/main" id="{B098FE6D-7262-4839-92B0-81ABB08819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Casa vista de cima de campo e montanhas&#10;&#10;Descrição gerada automaticamente">
            <a:extLst>
              <a:ext uri="{FF2B5EF4-FFF2-40B4-BE49-F238E27FC236}">
                <a16:creationId xmlns="" xmlns:a16="http://schemas.microsoft.com/office/drawing/2014/main" id="{6FB9F800-BEFE-E558-DCE7-DC240B1E7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F489C2E0-4895-4B72-85EA-7EE9FAFFDC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5486398"/>
            <a:ext cx="12192000" cy="1371599"/>
          </a:xfrm>
          <a:prstGeom prst="rect">
            <a:avLst/>
          </a:prstGeom>
          <a:ln>
            <a:noFill/>
          </a:ln>
          <a:effectLst>
            <a:outerShdw blurRad="190500" dist="38100" dir="162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1618C1-2886-4545-3DBF-4BBB7AC10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766" y="5778816"/>
            <a:ext cx="5331656" cy="7867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VELHO DO MATO</a:t>
            </a:r>
          </a:p>
        </p:txBody>
      </p:sp>
    </p:spTree>
    <p:extLst>
      <p:ext uri="{BB962C8B-B14F-4D97-AF65-F5344CB8AC3E}">
        <p14:creationId xmlns:p14="http://schemas.microsoft.com/office/powerpoint/2010/main" val="1167475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magem em preto e branco de um mapa&#10;&#10;Descrição gerada automaticamente com confiança média">
            <a:extLst>
              <a:ext uri="{FF2B5EF4-FFF2-40B4-BE49-F238E27FC236}">
                <a16:creationId xmlns="" xmlns:a16="http://schemas.microsoft.com/office/drawing/2014/main" id="{75078418-666C-4096-BC83-DAF2F3ECE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4DFA33F-E072-EDD6-1D1E-194D1ACF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482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Castelo em frente a igreja&#10;&#10;Descrição gerada automaticamente">
            <a:extLst>
              <a:ext uri="{FF2B5EF4-FFF2-40B4-BE49-F238E27FC236}">
                <a16:creationId xmlns="" xmlns:a16="http://schemas.microsoft.com/office/drawing/2014/main" id="{66D343F8-1E26-91DD-AAEB-F5B40D51E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0" b="84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68129C-FA22-3554-C8A5-D8C4A5ECA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Eton college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394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magem digital fictícia de personagem de desenho animado&#10;&#10;Descrição gerada automaticamente com confiança média">
            <a:extLst>
              <a:ext uri="{FF2B5EF4-FFF2-40B4-BE49-F238E27FC236}">
                <a16:creationId xmlns="" xmlns:a16="http://schemas.microsoft.com/office/drawing/2014/main" id="{AC6B9B87-76B5-4333-B458-0C0C08A50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6" b="18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8F82F3B-DAFE-440C-B5C0-60DD287E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Oficial da </a:t>
            </a:r>
            <a:r>
              <a:rPr lang="en-US" sz="36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Marinha</a:t>
            </a:r>
            <a:r>
              <a:rPr lang="en-US" sz="3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 </a:t>
            </a:r>
            <a:r>
              <a:rPr lang="en-US" sz="36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Inglesa</a:t>
            </a:r>
            <a:endParaRPr lang="en-US" sz="3600" b="1" cap="all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847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esenho de urso panda&#10;&#10;Descrição gerada automaticamente com confiança média">
            <a:extLst>
              <a:ext uri="{FF2B5EF4-FFF2-40B4-BE49-F238E27FC236}">
                <a16:creationId xmlns="" xmlns:a16="http://schemas.microsoft.com/office/drawing/2014/main" id="{D0F6DDA0-5103-DF53-2B98-36798CA2F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" b="5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89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10">
            <a:extLst>
              <a:ext uri="{FF2B5EF4-FFF2-40B4-BE49-F238E27FC236}">
                <a16:creationId xmlns="" xmlns:a16="http://schemas.microsoft.com/office/drawing/2014/main" id="{80DF40B2-80F7-4E71-B46C-284163F36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7390E45-76D7-41E1-B7FA-DCD36833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17" y="548464"/>
            <a:ext cx="4079631" cy="22280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ZULMIRO PIRATA GREGO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971D1248-06AC-6D99-4339-3EC91754F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Espaço Reservado para Conteúdo 3" descr="34.jpg">
            <a:extLst>
              <a:ext uri="{FF2B5EF4-FFF2-40B4-BE49-F238E27FC236}">
                <a16:creationId xmlns="" xmlns:a16="http://schemas.microsoft.com/office/drawing/2014/main" id="{0F2381E3-6D38-438B-B2F1-B17B4BD12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6" r="2" b="3112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877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lha com montanha ao fundo&#10;&#10;Descrição gerada automaticamente">
            <a:extLst>
              <a:ext uri="{FF2B5EF4-FFF2-40B4-BE49-F238E27FC236}">
                <a16:creationId xmlns="" xmlns:a16="http://schemas.microsoft.com/office/drawing/2014/main" id="{0ADFD52B-15D8-4FE3-A617-396850360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66CC4E-E9CA-4380-B37C-15C15956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Ilha </a:t>
            </a:r>
            <a:r>
              <a:rPr lang="en-US" sz="3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Trindade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385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575"/>
          </a:xfrm>
        </p:spPr>
        <p:txBody>
          <a:bodyPr/>
          <a:lstStyle/>
          <a:p>
            <a:pPr algn="ctr"/>
            <a:r>
              <a:rPr lang="pt-BR" b="1" dirty="0" smtClean="0">
                <a:latin typeface="+mn-lt"/>
              </a:rPr>
              <a:t>PESQUISA HISTORIOGRÁFICA</a:t>
            </a:r>
            <a:endParaRPr lang="pt-BR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8700" y="1825625"/>
            <a:ext cx="10325100" cy="4351338"/>
          </a:xfrm>
        </p:spPr>
        <p:txBody>
          <a:bodyPr>
            <a:normAutofit/>
          </a:bodyPr>
          <a:lstStyle/>
          <a:p>
            <a:r>
              <a:rPr lang="pt-BR" sz="3600" dirty="0" smtClean="0"/>
              <a:t>Investigação iniciada há duas décadas </a:t>
            </a:r>
          </a:p>
          <a:p>
            <a:r>
              <a:rPr lang="pt-BR" sz="3600" dirty="0" smtClean="0"/>
              <a:t>Análise de jornais do século XIX no Brasil, Reino Unido, EUA e Oceania</a:t>
            </a:r>
          </a:p>
          <a:p>
            <a:r>
              <a:rPr lang="pt-BR" sz="3600" dirty="0" smtClean="0"/>
              <a:t>Documentos primários localizados </a:t>
            </a:r>
          </a:p>
          <a:p>
            <a:r>
              <a:rPr lang="pt-BR" sz="3600" dirty="0" smtClean="0"/>
              <a:t>Descoberta do pirata Zulmiro em Curitiba</a:t>
            </a:r>
          </a:p>
        </p:txBody>
      </p:sp>
    </p:spTree>
    <p:extLst>
      <p:ext uri="{BB962C8B-B14F-4D97-AF65-F5344CB8AC3E}">
        <p14:creationId xmlns:p14="http://schemas.microsoft.com/office/powerpoint/2010/main" val="20825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5396781C-32A1-4FDA-A83B-A7FF8C1B1E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00CE066-4C43-4196-9167-7DFAC560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490" y="633046"/>
            <a:ext cx="6850966" cy="44453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1829 </a:t>
            </a:r>
            <a:b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PIRATA ZULMIRO  FOI CAPTURADO POR UM NAVIO DE GUERRA INGLÊS   </a:t>
            </a:r>
            <a:b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COMANDANTE HENRY KEPPEL</a:t>
            </a:r>
          </a:p>
        </p:txBody>
      </p:sp>
      <p:pic>
        <p:nvPicPr>
          <p:cNvPr id="7" name="Espaço Reservado para Conteúdo 6" descr="Foto em preto e branco de homem com arma na mão&#10;&#10;Descrição gerada automaticamente">
            <a:extLst>
              <a:ext uri="{FF2B5EF4-FFF2-40B4-BE49-F238E27FC236}">
                <a16:creationId xmlns="" xmlns:a16="http://schemas.microsoft.com/office/drawing/2014/main" id="{97D83997-9FAF-447D-8970-2244305CE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2347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4A1C8FD-E5B7-4BEC-A74A-A55FB8EA7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B20D202D-5E48-4B15-9AF5-71BED4FCF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68D6A069-9380-4E59-A0DA-07053EE8E5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Content Placeholder 10">
            <a:extLst>
              <a:ext uri="{FF2B5EF4-FFF2-40B4-BE49-F238E27FC236}">
                <a16:creationId xmlns="" xmlns:a16="http://schemas.microsoft.com/office/drawing/2014/main" id="{75B3176F-E921-5143-7CCE-47D455909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3146400"/>
            <a:ext cx="6140449" cy="26820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74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Mapa&#10;&#10;Descrição gerada automaticamente">
            <a:extLst>
              <a:ext uri="{FF2B5EF4-FFF2-40B4-BE49-F238E27FC236}">
                <a16:creationId xmlns="" xmlns:a16="http://schemas.microsoft.com/office/drawing/2014/main" id="{1EC94D51-6BE8-45BC-8CC5-052DB0D53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232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54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="" xmlns:a16="http://schemas.microsoft.com/office/drawing/2014/main" id="{ECC07320-C2CA-4E29-8481-9D9E143C77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C784662-D6F2-CDEA-B6A8-4AA31182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28" y="4960758"/>
            <a:ext cx="5915358" cy="1236086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CURITIBA - 1829 </a:t>
            </a:r>
          </a:p>
        </p:txBody>
      </p:sp>
      <p:pic>
        <p:nvPicPr>
          <p:cNvPr id="4" name="Espaço Reservado para Conteúdo 4" descr="Imagem editada de uma montanha&#10;&#10;Descrição gerada automaticamente com confiança média">
            <a:extLst>
              <a:ext uri="{FF2B5EF4-FFF2-40B4-BE49-F238E27FC236}">
                <a16:creationId xmlns="" xmlns:a16="http://schemas.microsoft.com/office/drawing/2014/main" id="{47B825BC-358E-E791-B2E0-372872922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" b="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54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583BDF5-887D-4D5E-9991-7DD3E8FE3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37" y="5186423"/>
            <a:ext cx="11310425" cy="152386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O </a:t>
            </a:r>
            <a:r>
              <a:rPr lang="en-US" b="1" dirty="0" err="1">
                <a:latin typeface="+mn-lt"/>
              </a:rPr>
              <a:t>pirata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Zulmiro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entregou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>
                <a:latin typeface="+mn-lt"/>
              </a:rPr>
              <a:t>para Edward Young um </a:t>
            </a:r>
            <a:r>
              <a:rPr lang="en-US" b="1" dirty="0" err="1">
                <a:latin typeface="+mn-lt"/>
              </a:rPr>
              <a:t>roteiro</a:t>
            </a:r>
            <a:r>
              <a:rPr lang="en-US" b="1" dirty="0">
                <a:latin typeface="+mn-lt"/>
              </a:rPr>
              <a:t> de </a:t>
            </a:r>
            <a:r>
              <a:rPr lang="en-US" b="1" dirty="0" err="1">
                <a:latin typeface="+mn-lt"/>
              </a:rPr>
              <a:t>como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encontrar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dois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depósitos</a:t>
            </a:r>
            <a:r>
              <a:rPr lang="en-US" b="1" dirty="0" smtClean="0">
                <a:latin typeface="+mn-lt"/>
              </a:rPr>
              <a:t> - 1880</a:t>
            </a:r>
            <a:endParaRPr lang="en-US" b="1" dirty="0">
              <a:latin typeface="+mn-lt"/>
            </a:endParaRPr>
          </a:p>
        </p:txBody>
      </p:sp>
      <p:pic>
        <p:nvPicPr>
          <p:cNvPr id="5" name="Espaço Reservado para Conteúdo 4" descr="Texto, Carta&#10;&#10;Descrição gerada automaticamente">
            <a:extLst>
              <a:ext uri="{FF2B5EF4-FFF2-40B4-BE49-F238E27FC236}">
                <a16:creationId xmlns="" xmlns:a16="http://schemas.microsoft.com/office/drawing/2014/main" id="{9A170834-2610-4D78-8FC3-4BEA79D12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" b="4044"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98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="" xmlns:a16="http://schemas.microsoft.com/office/drawing/2014/main" id="{4D4677D2-D5AC-4CF9-9EED-2B89D0A1C2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6D54F7E-825A-4BBA-815F-35CCA8B97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Uma imagem contendo ao ar livre, montanha, em pé&#10;&#10;Descrição gerada automaticamente">
            <a:extLst>
              <a:ext uri="{FF2B5EF4-FFF2-40B4-BE49-F238E27FC236}">
                <a16:creationId xmlns="" xmlns:a16="http://schemas.microsoft.com/office/drawing/2014/main" id="{42E9C134-B910-4706-B335-06F66FC00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9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82DDF23-583E-4B74-884D-5CE2BCFBC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11242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 de Janeiro - 1896</a:t>
            </a:r>
          </a:p>
        </p:txBody>
      </p:sp>
    </p:spTree>
    <p:extLst>
      <p:ext uri="{BB962C8B-B14F-4D97-AF65-F5344CB8AC3E}">
        <p14:creationId xmlns:p14="http://schemas.microsoft.com/office/powerpoint/2010/main" val="2864011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>
            <a:extLst>
              <a:ext uri="{FF2B5EF4-FFF2-40B4-BE49-F238E27FC236}">
                <a16:creationId xmlns="" xmlns:a16="http://schemas.microsoft.com/office/drawing/2014/main" id="{710728DB-EBC1-400C-8E73-D1EFD9125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530" y="640080"/>
            <a:ext cx="5614075" cy="46915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latin typeface="+mn-lt"/>
              </a:rPr>
              <a:t>Edward Young </a:t>
            </a:r>
            <a:r>
              <a:rPr lang="en-US" sz="5400" b="1" dirty="0" err="1">
                <a:latin typeface="+mn-lt"/>
              </a:rPr>
              <a:t>começa</a:t>
            </a:r>
            <a:r>
              <a:rPr lang="en-US" sz="5400" b="1" dirty="0">
                <a:latin typeface="+mn-lt"/>
              </a:rPr>
              <a:t> a </a:t>
            </a:r>
            <a:r>
              <a:rPr lang="en-US" sz="5400" b="1" dirty="0" err="1">
                <a:latin typeface="+mn-lt"/>
              </a:rPr>
              <a:t>enviar</a:t>
            </a:r>
            <a:r>
              <a:rPr lang="en-US" sz="5400" b="1" dirty="0">
                <a:latin typeface="+mn-lt"/>
              </a:rPr>
              <a:t> cartas para o </a:t>
            </a:r>
            <a:r>
              <a:rPr lang="en-US" sz="5400" b="1" dirty="0" err="1">
                <a:latin typeface="+mn-lt"/>
              </a:rPr>
              <a:t>Jornal</a:t>
            </a:r>
            <a:r>
              <a:rPr lang="en-US" sz="5400" b="1" dirty="0">
                <a:latin typeface="+mn-lt"/>
              </a:rPr>
              <a:t> do brasil</a:t>
            </a:r>
            <a:br>
              <a:rPr lang="en-US" sz="5400" b="1" dirty="0">
                <a:latin typeface="+mn-lt"/>
              </a:rPr>
            </a:br>
            <a:r>
              <a:rPr lang="en-US" sz="5400" b="1" dirty="0">
                <a:latin typeface="+mn-lt"/>
              </a:rPr>
              <a:t/>
            </a:r>
            <a:br>
              <a:rPr lang="en-US" sz="5400" b="1" dirty="0">
                <a:latin typeface="+mn-lt"/>
              </a:rPr>
            </a:br>
            <a:r>
              <a:rPr lang="en-US" sz="5400" b="1" dirty="0">
                <a:latin typeface="+mn-lt"/>
              </a:rPr>
              <a:t>18 de </a:t>
            </a:r>
            <a:r>
              <a:rPr lang="en-US" sz="5400" b="1" dirty="0" err="1">
                <a:latin typeface="+mn-lt"/>
              </a:rPr>
              <a:t>abril</a:t>
            </a:r>
            <a:r>
              <a:rPr lang="en-US" sz="5400" b="1" dirty="0">
                <a:latin typeface="+mn-lt"/>
              </a:rPr>
              <a:t> de 1896</a:t>
            </a:r>
          </a:p>
        </p:txBody>
      </p:sp>
      <p:pic>
        <p:nvPicPr>
          <p:cNvPr id="9" name="Espaço Reservado para Conteúdo 8" descr="Texto&#10;&#10;Descrição gerada automaticamente">
            <a:extLst>
              <a:ext uri="{FF2B5EF4-FFF2-40B4-BE49-F238E27FC236}">
                <a16:creationId xmlns="" xmlns:a16="http://schemas.microsoft.com/office/drawing/2014/main" id="{25563B7A-D50D-4AA7-87C6-C9EA88827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" r="3" b="533"/>
          <a:stretch/>
        </p:blipFill>
        <p:spPr>
          <a:xfrm>
            <a:off x="10509" y="374074"/>
            <a:ext cx="6230356" cy="614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56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1AC39E9-802F-4452-BF6D-A8E282C7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 descr="Texto&#10;&#10;Descrição gerada automaticamente">
            <a:extLst>
              <a:ext uri="{FF2B5EF4-FFF2-40B4-BE49-F238E27FC236}">
                <a16:creationId xmlns="" xmlns:a16="http://schemas.microsoft.com/office/drawing/2014/main" id="{509CD252-63A7-48F7-980F-5A0A652B2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5" y="0"/>
            <a:ext cx="2166424" cy="6139967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A69692EA-D7CC-4232-B023-A484C5EC0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60" y="0"/>
            <a:ext cx="822960" cy="6858000"/>
          </a:xfrm>
          <a:prstGeom prst="rect">
            <a:avLst/>
          </a:prstGeom>
        </p:spPr>
      </p:pic>
      <p:pic>
        <p:nvPicPr>
          <p:cNvPr id="9" name="Imagem 8" descr="Foto preta e branca de jornal com texto preto sobre fundo branco&#10;&#10;Descrição gerada automaticamente com confiança média">
            <a:extLst>
              <a:ext uri="{FF2B5EF4-FFF2-40B4-BE49-F238E27FC236}">
                <a16:creationId xmlns="" xmlns:a16="http://schemas.microsoft.com/office/drawing/2014/main" id="{1A9FEEC7-D89C-498C-82D2-95A3107F0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95" y="0"/>
            <a:ext cx="984018" cy="6858000"/>
          </a:xfrm>
          <a:prstGeom prst="rect">
            <a:avLst/>
          </a:prstGeom>
        </p:spPr>
      </p:pic>
      <p:pic>
        <p:nvPicPr>
          <p:cNvPr id="11" name="Imagem 10" descr="Jornal com texto preto sobre fundo branco&#10;&#10;Descrição gerada automaticamente com confiança média">
            <a:extLst>
              <a:ext uri="{FF2B5EF4-FFF2-40B4-BE49-F238E27FC236}">
                <a16:creationId xmlns="" xmlns:a16="http://schemas.microsoft.com/office/drawing/2014/main" id="{978D54C2-C1A2-4359-9FE3-C8AA213441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932" y="0"/>
            <a:ext cx="1164512" cy="6858000"/>
          </a:xfrm>
          <a:prstGeom prst="rect">
            <a:avLst/>
          </a:prstGeom>
        </p:spPr>
      </p:pic>
      <p:pic>
        <p:nvPicPr>
          <p:cNvPr id="13" name="Imagem 12" descr="Jornal com texto preto sobre fundo branco&#10;&#10;Descrição gerada automaticamente com confiança média">
            <a:extLst>
              <a:ext uri="{FF2B5EF4-FFF2-40B4-BE49-F238E27FC236}">
                <a16:creationId xmlns="" xmlns:a16="http://schemas.microsoft.com/office/drawing/2014/main" id="{C64FFE6D-42D0-4AAF-90B6-81464757F7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85" y="0"/>
            <a:ext cx="1203359" cy="6858000"/>
          </a:xfrm>
          <a:prstGeom prst="rect">
            <a:avLst/>
          </a:prstGeom>
        </p:spPr>
      </p:pic>
      <p:pic>
        <p:nvPicPr>
          <p:cNvPr id="15" name="Imagem 14" descr="Jornal com texto preto sobre fundo branco&#10;&#10;Descrição gerada automaticamente com confiança média">
            <a:extLst>
              <a:ext uri="{FF2B5EF4-FFF2-40B4-BE49-F238E27FC236}">
                <a16:creationId xmlns="" xmlns:a16="http://schemas.microsoft.com/office/drawing/2014/main" id="{4B77EABF-3FF2-4501-9B55-D7031C74A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67" y="0"/>
            <a:ext cx="1021240" cy="6858000"/>
          </a:xfrm>
          <a:prstGeom prst="rect">
            <a:avLst/>
          </a:prstGeom>
        </p:spPr>
      </p:pic>
      <p:pic>
        <p:nvPicPr>
          <p:cNvPr id="17" name="Imagem 16" descr="Texto&#10;&#10;Descrição gerada automaticamente">
            <a:extLst>
              <a:ext uri="{FF2B5EF4-FFF2-40B4-BE49-F238E27FC236}">
                <a16:creationId xmlns="" xmlns:a16="http://schemas.microsoft.com/office/drawing/2014/main" id="{F04959F6-B876-44D9-99F9-570DA64723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48" y="0"/>
            <a:ext cx="1472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4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B032B5-8BE7-4F41-B534-8B8F57E6E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253448"/>
            <a:ext cx="4500737" cy="1312116"/>
          </a:xfrm>
        </p:spPr>
        <p:txBody>
          <a:bodyPr>
            <a:normAutofit/>
          </a:bodyPr>
          <a:lstStyle/>
          <a:p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Edward Young foi assassinado</a:t>
            </a:r>
          </a:p>
        </p:txBody>
      </p:sp>
      <p:pic>
        <p:nvPicPr>
          <p:cNvPr id="18" name="Espaço Reservado para Conteúdo 17" descr="Foto preta e branca de rosto de homem visto de perto&#10;&#10;Descrição gerada automaticamente">
            <a:extLst>
              <a:ext uri="{FF2B5EF4-FFF2-40B4-BE49-F238E27FC236}">
                <a16:creationId xmlns="" xmlns:a16="http://schemas.microsoft.com/office/drawing/2014/main" id="{F2134A8E-93D7-408C-AAD9-209FE7AFF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4" y="1650265"/>
            <a:ext cx="3602181" cy="4954288"/>
          </a:xfrm>
        </p:spPr>
      </p:pic>
      <p:pic>
        <p:nvPicPr>
          <p:cNvPr id="5" name="Espaço Reservado para Conteúdo 4" descr="Texto&#10;&#10;Descrição gerada automaticamente">
            <a:extLst>
              <a:ext uri="{FF2B5EF4-FFF2-40B4-BE49-F238E27FC236}">
                <a16:creationId xmlns="" xmlns:a16="http://schemas.microsoft.com/office/drawing/2014/main" id="{BBDFC7D9-35E6-4FC4-8587-62EE8DB1B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593" y="504608"/>
            <a:ext cx="5313381" cy="571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75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0E2F58BF-12E5-4B5A-AD25-4DAAA2742A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3ABE08-EA6E-430F-B6D2-16DF14276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roteiro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Pirata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Zulmiro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surge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Lorena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São Paulo - 1910</a:t>
            </a:r>
          </a:p>
        </p:txBody>
      </p:sp>
      <p:sp>
        <p:nvSpPr>
          <p:cNvPr id="19" name="!!accent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Espaço Reservado para Conteúdo 4" descr="Foto preta e branca de pessoas na frente de um prédio&#10;&#10;Descrição gerada automaticamente">
            <a:extLst>
              <a:ext uri="{FF2B5EF4-FFF2-40B4-BE49-F238E27FC236}">
                <a16:creationId xmlns="" xmlns:a16="http://schemas.microsoft.com/office/drawing/2014/main" id="{F822E79F-9DE1-48C5-A831-407C53BE6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r="23361"/>
          <a:stretch/>
        </p:blipFill>
        <p:spPr>
          <a:xfrm>
            <a:off x="4868487" y="10"/>
            <a:ext cx="73235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71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886B80-97C6-41F4-86CE-0AD2A560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TRADUZEM O ROTEIRO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ESCRITO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PELO PIRATA ZULMIRO</a:t>
            </a:r>
          </a:p>
        </p:txBody>
      </p:sp>
      <p:pic>
        <p:nvPicPr>
          <p:cNvPr id="5" name="Espaço Reservado para Conteúdo 4" descr="Texto, Carta&#10;&#10;Descrição gerada automaticamente">
            <a:extLst>
              <a:ext uri="{FF2B5EF4-FFF2-40B4-BE49-F238E27FC236}">
                <a16:creationId xmlns="" xmlns:a16="http://schemas.microsoft.com/office/drawing/2014/main" id="{BFE7484B-4B6E-4D13-A478-9EB5AFE25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 b="7926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8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026A84AF-6F58-471A-BF1F-10D8C03511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F1FA04B-6C35-0DEA-F335-324D2167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8662"/>
            <a:ext cx="4166514" cy="459263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1821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Revolução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Peruana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piratas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roubaram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galeão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espanhol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viajava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de Lima para 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Espanha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 descr="Barco a vela na água&#10;&#10;Descrição gerada automaticamente com confiança média">
            <a:extLst>
              <a:ext uri="{FF2B5EF4-FFF2-40B4-BE49-F238E27FC236}">
                <a16:creationId xmlns="" xmlns:a16="http://schemas.microsoft.com/office/drawing/2014/main" id="{2DE1E559-F448-8533-BA4B-B05C1415B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9" r="16092" b="-1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0">
            <a:extLst>
              <a:ext uri="{FF2B5EF4-FFF2-40B4-BE49-F238E27FC236}">
                <a16:creationId xmlns="" xmlns:a16="http://schemas.microsoft.com/office/drawing/2014/main" id="{80DF40B2-80F7-4E71-B46C-284163F36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16A2C74-1B13-4015-9AB9-C721611D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548464"/>
            <a:ext cx="4223355" cy="39681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Acontece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primeira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expedição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brasileira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para a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Ilha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trindade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– 1910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="" xmlns:a16="http://schemas.microsoft.com/office/drawing/2014/main" id="{ADDDA27E-4C43-385B-3FCA-DBC8BA0BE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Espaço Reservado para Conteúdo 4" descr="Foto em preto e branco de pessoas em jornal antigo&#10;&#10;Descrição gerada automaticamente">
            <a:extLst>
              <a:ext uri="{FF2B5EF4-FFF2-40B4-BE49-F238E27FC236}">
                <a16:creationId xmlns="" xmlns:a16="http://schemas.microsoft.com/office/drawing/2014/main" id="{37BFDD40-8A02-4B65-882D-7E3C9BFD31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r="6894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04399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275D6C10-B5A7-4715-803E-0501C9C2CC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9F245C7-4030-9E59-A7C8-FFC6D48E8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88" y="552288"/>
            <a:ext cx="5937216" cy="4582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Ocorrem</a:t>
            </a:r>
            <a:r>
              <a:rPr lang="en-US" sz="5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5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expedições</a:t>
            </a:r>
            <a:r>
              <a:rPr lang="en-US" sz="5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brasileiras</a:t>
            </a:r>
            <a:r>
              <a:rPr lang="en-US" sz="5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 Ilha da </a:t>
            </a:r>
            <a:r>
              <a:rPr lang="en-US" sz="5200" b="1" kern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Trindade</a:t>
            </a:r>
            <a:r>
              <a:rPr lang="en-US" sz="5200" b="1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5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 – 1910 – 1911 - 1912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E8E73C72-7DD7-3A66-E305-F60B898BD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4624330"/>
            <a:ext cx="6151654" cy="168020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4" name="Espaço Reservado para Conteúdo 4" descr="Foto preta e branca de jornal com texto preto sobre fundo branco&#10;&#10;Descrição gerada automaticamente com confiança média">
            <a:extLst>
              <a:ext uri="{FF2B5EF4-FFF2-40B4-BE49-F238E27FC236}">
                <a16:creationId xmlns="" xmlns:a16="http://schemas.microsoft.com/office/drawing/2014/main" id="{12497684-4959-CB30-F119-8DE7B3A52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214"/>
          <a:stretch/>
        </p:blipFill>
        <p:spPr>
          <a:xfrm>
            <a:off x="6298905" y="125717"/>
            <a:ext cx="5704480" cy="651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15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06442FF-91B2-4764-BB66-BFC63411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468" y="5444197"/>
            <a:ext cx="11113477" cy="1280160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200" b="1" dirty="0" err="1">
                <a:latin typeface="+mn-lt"/>
              </a:rPr>
              <a:t>Em</a:t>
            </a:r>
            <a:r>
              <a:rPr lang="en-US" sz="4200" b="1" dirty="0">
                <a:latin typeface="+mn-lt"/>
              </a:rPr>
              <a:t> 1912 o </a:t>
            </a:r>
            <a:r>
              <a:rPr lang="en-US" sz="4200" b="1" dirty="0" err="1">
                <a:latin typeface="+mn-lt"/>
              </a:rPr>
              <a:t>jornal</a:t>
            </a:r>
            <a:r>
              <a:rPr lang="en-US" sz="4200" b="1" dirty="0">
                <a:latin typeface="+mn-lt"/>
              </a:rPr>
              <a:t> “A </a:t>
            </a:r>
            <a:r>
              <a:rPr lang="en-US" sz="4200" b="1" dirty="0" err="1">
                <a:latin typeface="+mn-lt"/>
              </a:rPr>
              <a:t>Republica</a:t>
            </a:r>
            <a:r>
              <a:rPr lang="en-US" sz="4200" b="1" dirty="0">
                <a:latin typeface="+mn-lt"/>
              </a:rPr>
              <a:t>” </a:t>
            </a:r>
            <a:r>
              <a:rPr lang="en-US" sz="4200" b="1" dirty="0" err="1">
                <a:latin typeface="+mn-lt"/>
              </a:rPr>
              <a:t>noticia</a:t>
            </a:r>
            <a:r>
              <a:rPr lang="en-US" sz="4200" b="1" dirty="0">
                <a:latin typeface="+mn-lt"/>
              </a:rPr>
              <a:t> que o </a:t>
            </a:r>
            <a:r>
              <a:rPr lang="en-US" sz="4200" b="1" dirty="0" err="1">
                <a:latin typeface="+mn-lt"/>
              </a:rPr>
              <a:t>Pirata</a:t>
            </a:r>
            <a:r>
              <a:rPr lang="en-US" sz="4200" b="1" dirty="0">
                <a:latin typeface="+mn-lt"/>
              </a:rPr>
              <a:t> </a:t>
            </a:r>
            <a:r>
              <a:rPr lang="en-US" sz="4200" b="1" dirty="0" err="1">
                <a:latin typeface="+mn-lt"/>
              </a:rPr>
              <a:t>Zulmiro</a:t>
            </a:r>
            <a:r>
              <a:rPr lang="en-US" sz="4200" b="1" dirty="0">
                <a:latin typeface="+mn-lt"/>
              </a:rPr>
              <a:t> </a:t>
            </a:r>
            <a:r>
              <a:rPr lang="en-US" sz="4200" b="1" dirty="0" err="1">
                <a:latin typeface="+mn-lt"/>
              </a:rPr>
              <a:t>viveu</a:t>
            </a:r>
            <a:r>
              <a:rPr lang="en-US" sz="4200" b="1" dirty="0">
                <a:latin typeface="+mn-lt"/>
              </a:rPr>
              <a:t> </a:t>
            </a:r>
            <a:r>
              <a:rPr lang="en-US" sz="4200" b="1" dirty="0" err="1">
                <a:latin typeface="+mn-lt"/>
              </a:rPr>
              <a:t>em</a:t>
            </a:r>
            <a:r>
              <a:rPr lang="en-US" sz="4200" b="1" dirty="0">
                <a:latin typeface="+mn-lt"/>
              </a:rPr>
              <a:t> Curitiba</a:t>
            </a:r>
          </a:p>
        </p:txBody>
      </p:sp>
      <p:pic>
        <p:nvPicPr>
          <p:cNvPr id="7" name="Espaço Reservado para Conteúdo 6" descr="Imagem em preto e branco com texto preto sobre fundo branco&#10;&#10;Descrição gerada automaticamente">
            <a:extLst>
              <a:ext uri="{FF2B5EF4-FFF2-40B4-BE49-F238E27FC236}">
                <a16:creationId xmlns="" xmlns:a16="http://schemas.microsoft.com/office/drawing/2014/main" id="{601F22E9-9A2A-BB76-07AE-70240DB8B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05" y="116476"/>
            <a:ext cx="9252196" cy="5102637"/>
          </a:xfrm>
        </p:spPr>
      </p:pic>
    </p:spTree>
    <p:extLst>
      <p:ext uri="{BB962C8B-B14F-4D97-AF65-F5344CB8AC3E}">
        <p14:creationId xmlns:p14="http://schemas.microsoft.com/office/powerpoint/2010/main" val="698489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="" xmlns:a16="http://schemas.microsoft.com/office/drawing/2014/main" id="{275D6C10-B5A7-4715-803E-0501C9C2CC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0BF585B-AD6B-4732-B7EA-174B957E0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28" y="552289"/>
            <a:ext cx="5894363" cy="39003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kern="12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1926 – </a:t>
            </a:r>
            <a:r>
              <a:rPr lang="en-US" sz="3600" b="1" kern="1200" cap="al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Expedição</a:t>
            </a:r>
            <a:r>
              <a:rPr lang="en-US" sz="3600" b="1" kern="12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200" cap="al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norte</a:t>
            </a:r>
            <a:r>
              <a:rPr lang="en-US" sz="3600" b="1" kern="12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-americana para a </a:t>
            </a:r>
            <a:r>
              <a:rPr lang="en-US" sz="3600" b="1" kern="1200" cap="all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ilha</a:t>
            </a:r>
            <a:r>
              <a:rPr lang="en-US" sz="3600" b="1" kern="12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Trindade</a:t>
            </a:r>
            <a:br>
              <a:rPr lang="en-US" sz="3600" b="1" kern="12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 DE HISTÓRIA NATURAL DE CLEVELAND - OHIO</a:t>
            </a:r>
          </a:p>
        </p:txBody>
      </p:sp>
      <p:pic>
        <p:nvPicPr>
          <p:cNvPr id="4" name="Espaço Reservado para Conteúdo 3" descr="Foto em preto e branco de navio&#10;&#10;Descrição gerada automaticamente">
            <a:extLst>
              <a:ext uri="{FF2B5EF4-FFF2-40B4-BE49-F238E27FC236}">
                <a16:creationId xmlns="" xmlns:a16="http://schemas.microsoft.com/office/drawing/2014/main" id="{209A9E30-4540-47F8-AED4-ADD5E687A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r="18289" b="1"/>
          <a:stretch/>
        </p:blipFill>
        <p:spPr>
          <a:xfrm>
            <a:off x="6590429" y="281354"/>
            <a:ext cx="5412956" cy="608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11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Foto preta e branca de jornal com texto preto sobre fundo branco&#10;&#10;Descrição gerada automaticamente">
            <a:extLst>
              <a:ext uri="{FF2B5EF4-FFF2-40B4-BE49-F238E27FC236}">
                <a16:creationId xmlns="" xmlns:a16="http://schemas.microsoft.com/office/drawing/2014/main" id="{925CF876-8978-4ABE-8551-552FDAB87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870E1B9-CAC9-4D03-92CE-8D49B068F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240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9A2B50-D646-42DF-B953-305D98228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" y="168812"/>
            <a:ext cx="10691446" cy="1055077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O roteiro </a:t>
            </a:r>
            <a:r>
              <a:rPr lang="pt-BR" sz="36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escrito </a:t>
            </a:r>
            <a:r>
              <a:rPr lang="pt-BR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pelo Pirata Zulmiro foi publicado no jornal em 1939</a:t>
            </a:r>
          </a:p>
        </p:txBody>
      </p:sp>
      <p:pic>
        <p:nvPicPr>
          <p:cNvPr id="13" name="Espaço Reservado para Conteúdo 12" descr="Texto, Carta&#10;&#10;Descrição gerada automaticamente">
            <a:extLst>
              <a:ext uri="{FF2B5EF4-FFF2-40B4-BE49-F238E27FC236}">
                <a16:creationId xmlns="" xmlns:a16="http://schemas.microsoft.com/office/drawing/2014/main" id="{65336BA2-A9A6-4521-A39C-83059164A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4" y="1188741"/>
            <a:ext cx="10757780" cy="5500447"/>
          </a:xfrm>
        </p:spPr>
      </p:pic>
    </p:spTree>
    <p:extLst>
      <p:ext uri="{BB962C8B-B14F-4D97-AF65-F5344CB8AC3E}">
        <p14:creationId xmlns:p14="http://schemas.microsoft.com/office/powerpoint/2010/main" val="3947388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3AC497E-F4E0-4B17-9D1D-A65698037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92766"/>
            <a:ext cx="11728174" cy="786588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latin typeface="+mn-lt"/>
              </a:rPr>
              <a:t>O MAPA DO </a:t>
            </a:r>
            <a:r>
              <a:rPr lang="pt-BR" sz="3600" b="1" dirty="0" smtClean="0">
                <a:latin typeface="+mn-lt"/>
              </a:rPr>
              <a:t>PIRATA RUSSO </a:t>
            </a:r>
            <a:r>
              <a:rPr lang="pt-BR" sz="3600" b="1" dirty="0">
                <a:latin typeface="+mn-lt"/>
              </a:rPr>
              <a:t>FOI PUBLICADO NO JORNAL EM 1940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88530166-AE0F-46D1-9D32-A4771F7D9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21" y="879354"/>
            <a:ext cx="7354957" cy="5792103"/>
          </a:xfrm>
        </p:spPr>
      </p:pic>
    </p:spTree>
    <p:extLst>
      <p:ext uri="{BB962C8B-B14F-4D97-AF65-F5344CB8AC3E}">
        <p14:creationId xmlns:p14="http://schemas.microsoft.com/office/powerpoint/2010/main" val="3752757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1950 – Expedição João Alberto da Marinha para a Ilha da Trindade</a:t>
            </a:r>
            <a:endParaRPr lang="pt-BR" dirty="0"/>
          </a:p>
        </p:txBody>
      </p:sp>
      <p:pic>
        <p:nvPicPr>
          <p:cNvPr id="4" name="Espaço Reservado para Conteúdo 3" descr="Foto em preto e branco com texto preto sobre fundo branco&#10;&#10;Descrição gerada automaticamente">
            <a:extLst>
              <a:ext uri="{FF2B5EF4-FFF2-40B4-BE49-F238E27FC236}">
                <a16:creationId xmlns="" xmlns:a16="http://schemas.microsoft.com/office/drawing/2014/main" id="{41A719B7-292E-C347-7B06-3831E2B06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26" y="1690688"/>
            <a:ext cx="7011147" cy="46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64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ECC07320-C2CA-4E29-8481-9D9E143C77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DA3E0D4-FCE8-4ABD-D5C4-9F65D7B97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523" y="743447"/>
            <a:ext cx="4501662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5200" b="1" dirty="0" err="1">
                <a:latin typeface="Arial" panose="020B0604020202020204" pitchFamily="34" charset="0"/>
                <a:cs typeface="Arial" panose="020B0604020202020204" pitchFamily="34" charset="0"/>
              </a:rPr>
              <a:t>Aventuras</a:t>
            </a:r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5200" b="1" dirty="0" err="1">
                <a:latin typeface="Arial" panose="020B0604020202020204" pitchFamily="34" charset="0"/>
                <a:cs typeface="Arial" panose="020B0604020202020204" pitchFamily="34" charset="0"/>
              </a:rPr>
              <a:t>Pirata</a:t>
            </a:r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latin typeface="Arial" panose="020B0604020202020204" pitchFamily="34" charset="0"/>
                <a:cs typeface="Arial" panose="020B0604020202020204" pitchFamily="34" charset="0"/>
              </a:rPr>
              <a:t>Zulmiro</a:t>
            </a:r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Espaço Reservado para Conteúdo 4" descr="Diagrama&#10;&#10;Descrição gerada automaticamente com confiança média">
            <a:extLst>
              <a:ext uri="{FF2B5EF4-FFF2-40B4-BE49-F238E27FC236}">
                <a16:creationId xmlns="" xmlns:a16="http://schemas.microsoft.com/office/drawing/2014/main" id="{FA29E9BF-9C40-CF82-02BA-978AFB2C6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r="1" b="1212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81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Slide Background">
            <a:extLst>
              <a:ext uri="{FF2B5EF4-FFF2-40B4-BE49-F238E27FC236}">
                <a16:creationId xmlns="" xmlns:a16="http://schemas.microsoft.com/office/drawing/2014/main" id="{3ECBE1F1-D69B-4AFA-ABD5-8E41720EF6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Foto em preto e branco de homem na frente de uma janela&#10;&#10;Descrição gerada automaticamente">
            <a:extLst>
              <a:ext uri="{FF2B5EF4-FFF2-40B4-BE49-F238E27FC236}">
                <a16:creationId xmlns="" xmlns:a16="http://schemas.microsoft.com/office/drawing/2014/main" id="{A401C9A9-9280-4C0A-AED0-3D869AB32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516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603A6265-E10C-4B85-9C20-E75FCAF9CC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1ACD912-A8B7-40CB-A540-435903CB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37599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800" b="1" cap="all" dirty="0">
                <a:latin typeface="Arial" panose="020B0604020202020204" pitchFamily="34" charset="0"/>
                <a:cs typeface="Arial" panose="020B0604020202020204" pitchFamily="34" charset="0"/>
              </a:rPr>
              <a:t>Cartas </a:t>
            </a:r>
            <a:r>
              <a:rPr lang="en-US" sz="38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enviadas</a:t>
            </a:r>
            <a:r>
              <a:rPr lang="en-US" sz="38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US" sz="3800" b="1" cap="all" dirty="0">
                <a:latin typeface="Arial" panose="020B0604020202020204" pitchFamily="34" charset="0"/>
                <a:cs typeface="Arial" panose="020B0604020202020204" pitchFamily="34" charset="0"/>
              </a:rPr>
              <a:t> Edward Young </a:t>
            </a:r>
            <a:r>
              <a:rPr lang="en-US" sz="38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38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Jornal</a:t>
            </a:r>
            <a:r>
              <a:rPr lang="en-US" sz="3800" b="1" cap="all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8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r>
              <a:rPr lang="en-US" sz="38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b="1" cap="all" dirty="0">
                <a:latin typeface="Arial" panose="020B0604020202020204" pitchFamily="34" charset="0"/>
                <a:cs typeface="Arial" panose="020B0604020202020204" pitchFamily="34" charset="0"/>
              </a:rPr>
              <a:t> 1896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2F9A3093-9116-541E-0E8A-909CE7C82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220952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lha com montanha ao fundo&#10;&#10;Descrição gerada automaticamente">
            <a:extLst>
              <a:ext uri="{FF2B5EF4-FFF2-40B4-BE49-F238E27FC236}">
                <a16:creationId xmlns="" xmlns:a16="http://schemas.microsoft.com/office/drawing/2014/main" id="{060B1486-4397-2340-B012-838BE08B3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1AC39E9-802F-4452-BF6D-A8E282C73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 descr="Texto&#10;&#10;Descrição gerada automaticamente">
            <a:extLst>
              <a:ext uri="{FF2B5EF4-FFF2-40B4-BE49-F238E27FC236}">
                <a16:creationId xmlns="" xmlns:a16="http://schemas.microsoft.com/office/drawing/2014/main" id="{509CD252-63A7-48F7-980F-5A0A652B2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5" y="0"/>
            <a:ext cx="2166424" cy="6139967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A69692EA-D7CC-4232-B023-A484C5EC0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60" y="0"/>
            <a:ext cx="822960" cy="6858000"/>
          </a:xfrm>
          <a:prstGeom prst="rect">
            <a:avLst/>
          </a:prstGeom>
        </p:spPr>
      </p:pic>
      <p:pic>
        <p:nvPicPr>
          <p:cNvPr id="9" name="Imagem 8" descr="Foto preta e branca de jornal com texto preto sobre fundo branco&#10;&#10;Descrição gerada automaticamente com confiança média">
            <a:extLst>
              <a:ext uri="{FF2B5EF4-FFF2-40B4-BE49-F238E27FC236}">
                <a16:creationId xmlns="" xmlns:a16="http://schemas.microsoft.com/office/drawing/2014/main" id="{1A9FEEC7-D89C-498C-82D2-95A3107F0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95" y="0"/>
            <a:ext cx="984018" cy="6858000"/>
          </a:xfrm>
          <a:prstGeom prst="rect">
            <a:avLst/>
          </a:prstGeom>
        </p:spPr>
      </p:pic>
      <p:pic>
        <p:nvPicPr>
          <p:cNvPr id="11" name="Imagem 10" descr="Jornal com texto preto sobre fundo branco&#10;&#10;Descrição gerada automaticamente com confiança média">
            <a:extLst>
              <a:ext uri="{FF2B5EF4-FFF2-40B4-BE49-F238E27FC236}">
                <a16:creationId xmlns="" xmlns:a16="http://schemas.microsoft.com/office/drawing/2014/main" id="{978D54C2-C1A2-4359-9FE3-C8AA213441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932" y="0"/>
            <a:ext cx="1164512" cy="6858000"/>
          </a:xfrm>
          <a:prstGeom prst="rect">
            <a:avLst/>
          </a:prstGeom>
        </p:spPr>
      </p:pic>
      <p:pic>
        <p:nvPicPr>
          <p:cNvPr id="13" name="Imagem 12" descr="Jornal com texto preto sobre fundo branco&#10;&#10;Descrição gerada automaticamente com confiança média">
            <a:extLst>
              <a:ext uri="{FF2B5EF4-FFF2-40B4-BE49-F238E27FC236}">
                <a16:creationId xmlns="" xmlns:a16="http://schemas.microsoft.com/office/drawing/2014/main" id="{C64FFE6D-42D0-4AAF-90B6-81464757F7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85" y="0"/>
            <a:ext cx="1203359" cy="6858000"/>
          </a:xfrm>
          <a:prstGeom prst="rect">
            <a:avLst/>
          </a:prstGeom>
        </p:spPr>
      </p:pic>
      <p:pic>
        <p:nvPicPr>
          <p:cNvPr id="15" name="Imagem 14" descr="Jornal com texto preto sobre fundo branco&#10;&#10;Descrição gerada automaticamente com confiança média">
            <a:extLst>
              <a:ext uri="{FF2B5EF4-FFF2-40B4-BE49-F238E27FC236}">
                <a16:creationId xmlns="" xmlns:a16="http://schemas.microsoft.com/office/drawing/2014/main" id="{4B77EABF-3FF2-4501-9B55-D7031C74A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67" y="0"/>
            <a:ext cx="1021240" cy="6858000"/>
          </a:xfrm>
          <a:prstGeom prst="rect">
            <a:avLst/>
          </a:prstGeom>
        </p:spPr>
      </p:pic>
      <p:pic>
        <p:nvPicPr>
          <p:cNvPr id="17" name="Imagem 16" descr="Texto&#10;&#10;Descrição gerada automaticamente">
            <a:extLst>
              <a:ext uri="{FF2B5EF4-FFF2-40B4-BE49-F238E27FC236}">
                <a16:creationId xmlns="" xmlns:a16="http://schemas.microsoft.com/office/drawing/2014/main" id="{F04959F6-B876-44D9-99F9-570DA64723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48" y="0"/>
            <a:ext cx="1472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58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E91F5CA-B392-444C-88E3-BF5BAAEBDE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459807F-B6FA-44D3-9A53-C55B6B5688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F94FD66-979B-4F09-B94F-C7DDD27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4" y="5279510"/>
            <a:ext cx="10472708" cy="138799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Livro de </a:t>
            </a:r>
            <a:r>
              <a:rPr lang="en-US" sz="32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</a:t>
            </a:r>
            <a:r>
              <a:rPr lang="en-US" sz="32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2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cemitério</a:t>
            </a:r>
            <a:r>
              <a:rPr lang="en-US" sz="32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municipal São Francisco de Paula - 1889 e 1890</a:t>
            </a:r>
          </a:p>
        </p:txBody>
      </p:sp>
      <p:pic>
        <p:nvPicPr>
          <p:cNvPr id="5" name="Espaço Reservado para Conteúdo 4" descr="Prédio em construção&#10;&#10;Descrição gerada automaticamente com confiança média">
            <a:extLst>
              <a:ext uri="{FF2B5EF4-FFF2-40B4-BE49-F238E27FC236}">
                <a16:creationId xmlns="" xmlns:a16="http://schemas.microsoft.com/office/drawing/2014/main" id="{9668DAFF-777C-4ADC-928A-D3566A9B0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6" b="11880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3925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Espaço Reservado para Conteúdo 3" descr="Livro cemitério capa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81" b="10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3490" name="Título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54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Espaço Reservado para Conteúdo 3" descr="Livro cemitério pagia 1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1" b="35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67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ítulo 1"/>
          <p:cNvSpPr>
            <a:spLocks noGrp="1"/>
          </p:cNvSpPr>
          <p:nvPr>
            <p:ph type="title"/>
          </p:nvPr>
        </p:nvSpPr>
        <p:spPr>
          <a:xfrm>
            <a:off x="1467467" y="5999018"/>
            <a:ext cx="9276735" cy="748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 dirty="0">
                <a:latin typeface="Arial" panose="020B0604020202020204" pitchFamily="34" charset="0"/>
                <a:cs typeface="Arial" panose="020B0604020202020204" pitchFamily="34" charset="0"/>
              </a:rPr>
              <a:t>Pag 31</a:t>
            </a:r>
          </a:p>
        </p:txBody>
      </p:sp>
      <p:pic>
        <p:nvPicPr>
          <p:cNvPr id="65539" name="Espaço Reservado para Conteúdo 3" descr="Livro cemitério pagia 32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32" b="6855"/>
          <a:stretch/>
        </p:blipFill>
        <p:spPr>
          <a:xfrm>
            <a:off x="872836" y="270630"/>
            <a:ext cx="10210800" cy="574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85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Imagem 4" descr="Joao Francisco Ingle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983" y="2298538"/>
            <a:ext cx="9930034" cy="1486895"/>
          </a:xfrm>
          <a:prstGeom prst="rect">
            <a:avLst/>
          </a:prstGeom>
        </p:spPr>
      </p:pic>
      <p:pic>
        <p:nvPicPr>
          <p:cNvPr id="66563" name="Espaço Reservado para Conteúdo 3" descr="Joao Francisco Inglez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2642" y="3897363"/>
            <a:ext cx="11906318" cy="628494"/>
          </a:xfrm>
        </p:spPr>
      </p:pic>
      <p:pic>
        <p:nvPicPr>
          <p:cNvPr id="66564" name="Imagem 4" descr="Joao Francisco Inglez (2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170" y="4601771"/>
            <a:ext cx="11926790" cy="747462"/>
          </a:xfrm>
          <a:prstGeom prst="rect">
            <a:avLst/>
          </a:prstGeom>
        </p:spPr>
      </p:pic>
      <p:sp>
        <p:nvSpPr>
          <p:cNvPr id="66562" name="Título 1"/>
          <p:cNvSpPr>
            <a:spLocks noGrp="1"/>
          </p:cNvSpPr>
          <p:nvPr>
            <p:ph type="title"/>
          </p:nvPr>
        </p:nvSpPr>
        <p:spPr>
          <a:xfrm>
            <a:off x="1378634" y="92035"/>
            <a:ext cx="9242474" cy="209457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t-BR" sz="5400" b="1" dirty="0">
                <a:latin typeface="+mn-lt"/>
              </a:rPr>
              <a:t>João Francisco </a:t>
            </a:r>
            <a:r>
              <a:rPr lang="pt-BR" sz="5400" b="1" dirty="0" err="1">
                <a:latin typeface="+mn-lt"/>
              </a:rPr>
              <a:t>Inglez</a:t>
            </a:r>
            <a:r>
              <a:rPr lang="pt-BR" sz="5400" b="1" dirty="0">
                <a:latin typeface="+mn-lt"/>
              </a:rPr>
              <a:t> – 90 anos</a:t>
            </a:r>
            <a:br>
              <a:rPr lang="pt-BR" sz="5400" b="1" dirty="0">
                <a:latin typeface="+mn-lt"/>
              </a:rPr>
            </a:br>
            <a:r>
              <a:rPr lang="pt-BR" sz="5400" b="1" dirty="0">
                <a:latin typeface="+mn-lt"/>
              </a:rPr>
              <a:t>24 de agosto de 1889</a:t>
            </a:r>
          </a:p>
        </p:txBody>
      </p:sp>
      <p:pic>
        <p:nvPicPr>
          <p:cNvPr id="3" name="Imagem 2" descr="Uma imagem contendo relógio&#10;&#10;Descrição gerada automaticamente">
            <a:extLst>
              <a:ext uri="{FF2B5EF4-FFF2-40B4-BE49-F238E27FC236}">
                <a16:creationId xmlns="" xmlns:a16="http://schemas.microsoft.com/office/drawing/2014/main" id="{6B85C1F5-A9CC-4584-8279-2DCB39F80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07" y="5425147"/>
            <a:ext cx="1780323" cy="145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36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drão do plano de fundo&#10;&#10;Descrição gerada automaticamente">
            <a:extLst>
              <a:ext uri="{FF2B5EF4-FFF2-40B4-BE49-F238E27FC236}">
                <a16:creationId xmlns="" xmlns:a16="http://schemas.microsoft.com/office/drawing/2014/main" id="{119325D7-60A7-49E4-BFF3-26AB3B782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6501" b="372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endParaRPr lang="pt-BR"/>
          </a:p>
        </p:txBody>
      </p:sp>
      <p:graphicFrame>
        <p:nvGraphicFramePr>
          <p:cNvPr id="15" name="Espaço Reservado para Conteúdo 2">
            <a:extLst>
              <a:ext uri="{FF2B5EF4-FFF2-40B4-BE49-F238E27FC236}">
                <a16:creationId xmlns="" xmlns:a16="http://schemas.microsoft.com/office/drawing/2014/main" id="{A3C2E8A0-9C39-4A08-9D8C-A87551D963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9007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Igreja com torre alta ao fundo&#10;&#10;Descrição gerada automaticamente">
            <a:extLst>
              <a:ext uri="{FF2B5EF4-FFF2-40B4-BE49-F238E27FC236}">
                <a16:creationId xmlns="" xmlns:a16="http://schemas.microsoft.com/office/drawing/2014/main" id="{CE22801E-10F5-424B-B42C-DED63C2D8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b="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CA3646-21EE-4408-9F55-B1EB52C1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ETON COLLEGE  1440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623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Vista aérea de uma cidade&#10;&#10;Descrição gerada automaticamente">
            <a:extLst>
              <a:ext uri="{FF2B5EF4-FFF2-40B4-BE49-F238E27FC236}">
                <a16:creationId xmlns="" xmlns:a16="http://schemas.microsoft.com/office/drawing/2014/main" id="{8C01F734-13F5-4FE2-BA32-2088553F3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r="1275" b="3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8" name="Content Placeholder 27">
            <a:extLst>
              <a:ext uri="{FF2B5EF4-FFF2-40B4-BE49-F238E27FC236}">
                <a16:creationId xmlns="" xmlns:a16="http://schemas.microsoft.com/office/drawing/2014/main" id="{C556F68B-3485-D914-4BC1-E6B14BAA1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1357745"/>
            <a:ext cx="4391024" cy="4470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INTERNATO PARA MENINOS QUE ENTRA AOS 13 ANOS</a:t>
            </a:r>
          </a:p>
        </p:txBody>
      </p:sp>
    </p:spTree>
    <p:extLst>
      <p:ext uri="{BB962C8B-B14F-4D97-AF65-F5344CB8AC3E}">
        <p14:creationId xmlns:p14="http://schemas.microsoft.com/office/powerpoint/2010/main" val="2430585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641" name="Rectangle 69640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4" name="Título 1"/>
          <p:cNvSpPr>
            <a:spLocks noGrp="1"/>
          </p:cNvSpPr>
          <p:nvPr>
            <p:ph type="title"/>
          </p:nvPr>
        </p:nvSpPr>
        <p:spPr>
          <a:xfrm>
            <a:off x="6981825" y="1139483"/>
            <a:ext cx="4391024" cy="4037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b="1" kern="1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3800" b="1" kern="1200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Pirata</a:t>
            </a:r>
            <a:r>
              <a:rPr lang="en-US" sz="3800" b="1" kern="1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kern="1200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nasceu</a:t>
            </a:r>
            <a:r>
              <a:rPr lang="en-US" sz="3800" b="1" kern="1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3800" b="1" kern="1200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3800" b="1" kern="1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1798 </a:t>
            </a:r>
            <a:br>
              <a:rPr lang="en-US" sz="3800" b="1" kern="1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b="1" kern="1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b="1" kern="1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b="1" kern="1200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Entrou</a:t>
            </a:r>
            <a:r>
              <a:rPr lang="en-US" sz="3800" b="1" kern="1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13 </a:t>
            </a:r>
            <a:r>
              <a:rPr lang="en-US" sz="3800" b="1" kern="1200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anos</a:t>
            </a:r>
            <a:r>
              <a:rPr lang="en-US" sz="3800" b="1" kern="1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kern="1200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b="1" kern="1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Eton no </a:t>
            </a:r>
            <a:r>
              <a:rPr lang="en-US" sz="3800" b="1" kern="1200" cap="all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3800" b="1" kern="12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1811</a:t>
            </a:r>
          </a:p>
        </p:txBody>
      </p:sp>
      <p:pic>
        <p:nvPicPr>
          <p:cNvPr id="5" name="Espaço Reservado para Conteúdo 4" descr="Capa Eton College.jpg"/>
          <p:cNvPicPr>
            <a:picLocks noChangeAspect="1"/>
          </p:cNvPicPr>
          <p:nvPr/>
        </p:nvPicPr>
        <p:blipFill rotWithShape="1">
          <a:blip r:embed="rId2"/>
          <a:srcRect l="11364" r="10824" b="-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69643" name="Group 69642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69644" name="Freeform: Shape 69643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645" name="Freeform: Shape 69644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9638" name="Content Placeholder 69637">
            <a:extLst>
              <a:ext uri="{FF2B5EF4-FFF2-40B4-BE49-F238E27FC236}">
                <a16:creationId xmlns="" xmlns:a16="http://schemas.microsoft.com/office/drawing/2014/main" id="{05C9FF8E-F7E9-3FC9-948E-12ABB5BD4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76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9B619C5-A005-46AD-99C7-AF872417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130" y="317499"/>
            <a:ext cx="4603046" cy="55627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1850 </a:t>
            </a:r>
            <a:b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Bombaim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antes de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morrer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um dos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piratas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entregou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mapa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depósito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scondido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lha 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Trindade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A62B49FE-3CBF-402C-AC23-80C9BFA66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anchor="t">
            <a:normAutofit/>
          </a:bodyPr>
          <a:lstStyle/>
          <a:p>
            <a:endParaRPr lang="en-US" dirty="0"/>
          </a:p>
        </p:txBody>
      </p:sp>
      <p:pic>
        <p:nvPicPr>
          <p:cNvPr id="5" name="Espaço Reservado para Conteúdo 4" descr="Imagem digital fictícia de personagem de filme&#10;&#10;Descrição gerada automaticamente com confiança média">
            <a:extLst>
              <a:ext uri="{FF2B5EF4-FFF2-40B4-BE49-F238E27FC236}">
                <a16:creationId xmlns="" xmlns:a16="http://schemas.microsoft.com/office/drawing/2014/main" id="{593ACB22-75B0-4197-8694-C37BCFA75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0"/>
          <a:stretch/>
        </p:blipFill>
        <p:spPr>
          <a:xfrm>
            <a:off x="6094474" y="10"/>
            <a:ext cx="60975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Espaço Reservado para Conteúdo 3" descr="Eton lista estudantes 1811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5995"/>
          <a:stretch/>
        </p:blipFill>
        <p:spPr>
          <a:xfrm>
            <a:off x="1431235" y="172092"/>
            <a:ext cx="9165690" cy="64407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930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Espaço Reservado para Conteúdo 3" descr="Francis Hodder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4073" y="4013702"/>
            <a:ext cx="11006981" cy="3468054"/>
          </a:xfrm>
        </p:spPr>
      </p:pic>
      <p:pic>
        <p:nvPicPr>
          <p:cNvPr id="72708" name="Imagem 3" descr="Francis Hodd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72275" y="2116938"/>
            <a:ext cx="12864275" cy="1454719"/>
          </a:xfrm>
          <a:prstGeom prst="rect">
            <a:avLst/>
          </a:prstGeom>
        </p:spPr>
      </p:pic>
      <p:sp>
        <p:nvSpPr>
          <p:cNvPr id="72706" name="Título 1"/>
          <p:cNvSpPr>
            <a:spLocks noGrp="1"/>
          </p:cNvSpPr>
          <p:nvPr>
            <p:ph type="title"/>
          </p:nvPr>
        </p:nvSpPr>
        <p:spPr>
          <a:xfrm>
            <a:off x="592509" y="112543"/>
            <a:ext cx="11006981" cy="1742761"/>
          </a:xfrm>
        </p:spPr>
        <p:txBody>
          <a:bodyPr>
            <a:normAutofit/>
          </a:bodyPr>
          <a:lstStyle/>
          <a:p>
            <a:r>
              <a:rPr lang="pt-BR" sz="3800" b="1" cap="all" dirty="0">
                <a:latin typeface="+mn-lt"/>
              </a:rPr>
              <a:t>Encontrei um aluno chamado Francis </a:t>
            </a:r>
            <a:r>
              <a:rPr lang="pt-BR" sz="3800" b="1" cap="all" dirty="0" err="1">
                <a:latin typeface="+mn-lt"/>
              </a:rPr>
              <a:t>Hodder</a:t>
            </a:r>
            <a:r>
              <a:rPr lang="pt-BR" sz="3800" b="1" cap="all" dirty="0">
                <a:latin typeface="+mn-lt"/>
              </a:rPr>
              <a:t> (Francisco) que nasceu em Cork em 1798</a:t>
            </a:r>
          </a:p>
        </p:txBody>
      </p:sp>
    </p:spTree>
    <p:extLst>
      <p:ext uri="{BB962C8B-B14F-4D97-AF65-F5344CB8AC3E}">
        <p14:creationId xmlns:p14="http://schemas.microsoft.com/office/powerpoint/2010/main" val="14036848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Casa com gramado na frente de castelo&#10;&#10;Descrição gerada automaticamente">
            <a:extLst>
              <a:ext uri="{FF2B5EF4-FFF2-40B4-BE49-F238E27FC236}">
                <a16:creationId xmlns="" xmlns:a16="http://schemas.microsoft.com/office/drawing/2014/main" id="{F2A17C9C-7F9E-45F4-B49E-725A6DA7F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3" b="18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9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Casa com gramado na frente de castelo&#10;&#10;Descrição gerada automaticamente">
            <a:extLst>
              <a:ext uri="{FF2B5EF4-FFF2-40B4-BE49-F238E27FC236}">
                <a16:creationId xmlns="" xmlns:a16="http://schemas.microsoft.com/office/drawing/2014/main" id="{46F53ED8-A982-4B05-8E72-BA8277564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28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exto&#10;&#10;Descrição gerada automaticamente">
            <a:extLst>
              <a:ext uri="{FF2B5EF4-FFF2-40B4-BE49-F238E27FC236}">
                <a16:creationId xmlns="" xmlns:a16="http://schemas.microsoft.com/office/drawing/2014/main" id="{F9DCBAC6-164C-4AE3-B68E-53C56F475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39" y="1400910"/>
            <a:ext cx="9893122" cy="40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370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DAAE34F-C963-43FC-9154-13CA138AA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5400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="" xmlns:a16="http://schemas.microsoft.com/office/drawing/2014/main" id="{564CBBD1-2045-4BAF-991B-E84BFB196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995187"/>
            <a:ext cx="5620277" cy="4045868"/>
          </a:xfrm>
          <a:prstGeom prst="rect">
            <a:avLst/>
          </a:prstGeom>
        </p:spPr>
      </p:pic>
      <p:pic>
        <p:nvPicPr>
          <p:cNvPr id="5" name="Espaço Reservado para Conteúdo 4" descr="Texto, Carta&#10;&#10;Descrição gerada automaticamente">
            <a:extLst>
              <a:ext uri="{FF2B5EF4-FFF2-40B4-BE49-F238E27FC236}">
                <a16:creationId xmlns="" xmlns:a16="http://schemas.microsoft.com/office/drawing/2014/main" id="{37819647-72F7-420F-9BBE-7CB8391FF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1049675"/>
            <a:ext cx="5471160" cy="246776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64F3EB1B-26C2-5F4C-4367-E0C093BEE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440365"/>
            <a:ext cx="6214871" cy="1722691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489577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3" name="Espaço Reservado para Conteúdo 2">
            <a:extLst>
              <a:ext uri="{FF2B5EF4-FFF2-40B4-BE49-F238E27FC236}">
                <a16:creationId xmlns="" xmlns:a16="http://schemas.microsoft.com/office/drawing/2014/main" id="{25AF251D-D977-4FEE-9A52-530CC77F4DC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06438" y="530087"/>
          <a:ext cx="11352628" cy="5923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5863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15736" y="640081"/>
            <a:ext cx="5916145" cy="49433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dirty="0">
                <a:latin typeface="+mn-lt"/>
              </a:rPr>
              <a:t>A </a:t>
            </a:r>
            <a:r>
              <a:rPr lang="en-US" sz="5400" b="1" dirty="0" err="1">
                <a:latin typeface="+mn-lt"/>
              </a:rPr>
              <a:t>descoberta</a:t>
            </a:r>
            <a:r>
              <a:rPr lang="en-US" sz="5400" b="1" dirty="0">
                <a:latin typeface="+mn-lt"/>
              </a:rPr>
              <a:t> que o </a:t>
            </a:r>
            <a:r>
              <a:rPr lang="en-US" sz="5400" b="1" dirty="0" err="1">
                <a:latin typeface="+mn-lt"/>
              </a:rPr>
              <a:t>Pirata</a:t>
            </a:r>
            <a:r>
              <a:rPr lang="en-US" sz="5400" b="1" dirty="0">
                <a:latin typeface="+mn-lt"/>
              </a:rPr>
              <a:t> </a:t>
            </a:r>
            <a:r>
              <a:rPr lang="en-US" sz="5400" b="1" dirty="0" err="1">
                <a:latin typeface="+mn-lt"/>
              </a:rPr>
              <a:t>deixou</a:t>
            </a:r>
            <a:r>
              <a:rPr lang="en-US" sz="5400" b="1" dirty="0">
                <a:latin typeface="+mn-lt"/>
              </a:rPr>
              <a:t> </a:t>
            </a:r>
            <a:r>
              <a:rPr lang="en-US" sz="5400" b="1" dirty="0" err="1">
                <a:latin typeface="+mn-lt"/>
              </a:rPr>
              <a:t>filhos</a:t>
            </a:r>
            <a:r>
              <a:rPr lang="en-US" sz="5400" b="1" dirty="0">
                <a:latin typeface="+mn-lt"/>
              </a:rPr>
              <a:t> </a:t>
            </a:r>
            <a:br>
              <a:rPr lang="en-US" sz="5400" b="1" dirty="0">
                <a:latin typeface="+mn-lt"/>
              </a:rPr>
            </a:br>
            <a:r>
              <a:rPr lang="en-US" sz="5400" b="1" dirty="0">
                <a:latin typeface="+mn-lt"/>
              </a:rPr>
              <a:t/>
            </a:r>
            <a:br>
              <a:rPr lang="en-US" sz="5400" b="1" dirty="0">
                <a:latin typeface="+mn-lt"/>
              </a:rPr>
            </a:br>
            <a:r>
              <a:rPr lang="en-US" sz="5400" b="1" dirty="0" err="1">
                <a:latin typeface="+mn-lt"/>
              </a:rPr>
              <a:t>Certidão</a:t>
            </a:r>
            <a:r>
              <a:rPr lang="en-US" sz="5400" b="1" dirty="0">
                <a:latin typeface="+mn-lt"/>
              </a:rPr>
              <a:t> de </a:t>
            </a:r>
            <a:r>
              <a:rPr lang="en-US" sz="5400" b="1" dirty="0" err="1">
                <a:latin typeface="+mn-lt"/>
              </a:rPr>
              <a:t>óbito</a:t>
            </a:r>
            <a:r>
              <a:rPr lang="en-US" sz="5400" b="1" dirty="0">
                <a:latin typeface="+mn-lt"/>
              </a:rPr>
              <a:t> no </a:t>
            </a:r>
            <a:r>
              <a:rPr lang="en-US" sz="5400" b="1" dirty="0" err="1">
                <a:latin typeface="+mn-lt"/>
              </a:rPr>
              <a:t>cartório</a:t>
            </a:r>
            <a:r>
              <a:rPr lang="en-US" sz="5400" b="1" dirty="0">
                <a:latin typeface="+mn-lt"/>
              </a:rPr>
              <a:t> da </a:t>
            </a:r>
            <a:r>
              <a:rPr lang="en-US" sz="5400" b="1" dirty="0" err="1">
                <a:latin typeface="+mn-lt"/>
              </a:rPr>
              <a:t>antiga</a:t>
            </a:r>
            <a:r>
              <a:rPr lang="en-US" sz="5400" b="1" dirty="0">
                <a:latin typeface="+mn-lt"/>
              </a:rPr>
              <a:t> </a:t>
            </a:r>
            <a:r>
              <a:rPr lang="en-US" sz="5400" b="1" dirty="0" err="1">
                <a:latin typeface="+mn-lt"/>
              </a:rPr>
              <a:t>Colônia</a:t>
            </a:r>
            <a:r>
              <a:rPr lang="en-US" sz="5400" b="1" dirty="0">
                <a:latin typeface="+mn-lt"/>
              </a:rPr>
              <a:t> </a:t>
            </a:r>
            <a:r>
              <a:rPr lang="en-US" sz="5400" b="1" dirty="0" err="1">
                <a:latin typeface="+mn-lt"/>
              </a:rPr>
              <a:t>Argelina</a:t>
            </a:r>
            <a:r>
              <a:rPr lang="en-US" sz="5400" b="1" dirty="0">
                <a:latin typeface="+mn-lt"/>
              </a:rPr>
              <a:t> </a:t>
            </a:r>
          </a:p>
        </p:txBody>
      </p:sp>
      <p:pic>
        <p:nvPicPr>
          <p:cNvPr id="6" name="Espaço Reservado para Conteúdo 5" descr="Livro Cartório Bacacheri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9884" b="1397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51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7556" y="620392"/>
            <a:ext cx="2856201" cy="55046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pt-BR" sz="4000" dirty="0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="" xmlns:a16="http://schemas.microsoft.com/office/drawing/2014/main" id="{3AC0F9BE-E9EC-4BE0-A3EF-E3999CD9C6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10610" y="450574"/>
          <a:ext cx="6331028" cy="5922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15512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6BB2AD1-7AA3-0AFD-FB1F-5774A5F61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365125"/>
            <a:ext cx="4343399" cy="4651375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b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 Verdadeira Ilha do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Tesouro, as crônicas do pirata Zulmiro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2BE6884C-E370-AE0A-DFDF-0A1CC82C0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 descr="Capa livro Pirata Zulmiro.jpg.jpg">
            <a:extLst>
              <a:ext uri="{FF2B5EF4-FFF2-40B4-BE49-F238E27FC236}">
                <a16:creationId xmlns="" xmlns:a16="http://schemas.microsoft.com/office/drawing/2014/main" id="{A543411C-C2E8-D609-80C4-AA4EF80B7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45" y="160034"/>
            <a:ext cx="4543863" cy="65379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158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CD3A4D-37CF-4008-B36F-6759B1C5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29" y="145774"/>
            <a:ext cx="11489635" cy="128913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dirty="0">
                <a:latin typeface="+mn-lt"/>
              </a:rPr>
              <a:t>3 EXPEDIÇÕES INGLESAS EM BUSCA DO </a:t>
            </a:r>
            <a:r>
              <a:rPr lang="pt-BR" b="1" dirty="0" smtClean="0">
                <a:latin typeface="+mn-lt"/>
              </a:rPr>
              <a:t>DEPÓSITO</a:t>
            </a:r>
            <a:r>
              <a:rPr lang="pt-BR" sz="4400" b="1" dirty="0" smtClean="0">
                <a:latin typeface="+mn-lt"/>
              </a:rPr>
              <a:t>  </a:t>
            </a:r>
            <a:r>
              <a:rPr lang="pt-BR" sz="4400" b="1" dirty="0">
                <a:latin typeface="+mn-lt"/>
              </a:rPr>
              <a:t>1880 – 1885 - 1889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D607E68F-A79C-4ADD-A3F1-777FA09FD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74" y="1434905"/>
            <a:ext cx="8094409" cy="5423094"/>
          </a:xfrm>
        </p:spPr>
      </p:pic>
    </p:spTree>
    <p:extLst>
      <p:ext uri="{BB962C8B-B14F-4D97-AF65-F5344CB8AC3E}">
        <p14:creationId xmlns:p14="http://schemas.microsoft.com/office/powerpoint/2010/main" val="429482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WhatsApp Image 2020-07-03 at 12.32.55.jpe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781" r="-1" b="34719"/>
          <a:stretch/>
        </p:blipFill>
        <p:spPr>
          <a:xfrm>
            <a:off x="950300" y="534572"/>
            <a:ext cx="10097807" cy="56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2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85728D2-C5DE-B84D-5FDB-FCC076153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29" y="157087"/>
            <a:ext cx="6637874" cy="60045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b="1" kern="1200" cap="all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2022</a:t>
            </a:r>
            <a:br>
              <a:rPr lang="en-US" sz="5200" b="1" kern="1200" cap="all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5200" b="1" kern="1200" cap="all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livro</a:t>
            </a:r>
            <a:r>
              <a:rPr lang="en-US" sz="5200" b="1" kern="1200" cap="all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5200" b="1" kern="1200" cap="all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documental e </a:t>
            </a:r>
            <a:r>
              <a:rPr lang="en-US" sz="5200" b="1" kern="1200" cap="all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histórico</a:t>
            </a:r>
            <a:r>
              <a:rPr lang="en-US" sz="5200" b="1" kern="1200" cap="all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5200" b="1" kern="1200" cap="all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REUNINDO A </a:t>
            </a:r>
            <a:r>
              <a:rPr lang="en-US" sz="5200" b="1" kern="1200" cap="all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pesquisa</a:t>
            </a:r>
            <a:r>
              <a:rPr lang="en-US" sz="5200" b="1" kern="1200" cap="all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5200" b="1" kern="1200" cap="all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de 18 </a:t>
            </a:r>
            <a:r>
              <a:rPr lang="en-US" sz="5200" b="1" kern="1200" cap="all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anos</a:t>
            </a:r>
            <a:r>
              <a:rPr lang="en-US" sz="5200" b="1" kern="1200" cap="all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</a:t>
            </a:r>
            <a:r>
              <a:rPr lang="en-US" sz="5200" b="1" kern="1200" cap="all" dirty="0" err="1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jornais</a:t>
            </a:r>
            <a:r>
              <a:rPr lang="en-US" sz="5200" b="1" kern="1200" cap="all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5200" b="1" kern="1200" cap="all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do </a:t>
            </a:r>
            <a:r>
              <a:rPr lang="en-US" sz="5200" b="1" kern="1200" cap="all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mundo</a:t>
            </a:r>
            <a:r>
              <a:rPr lang="en-US" sz="5200" b="1" kern="1200" cap="all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5200" b="1" kern="1200" cap="all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transcritos</a:t>
            </a:r>
            <a:r>
              <a:rPr lang="en-US" sz="5200" b="1" kern="1200" cap="all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e </a:t>
            </a:r>
            <a:r>
              <a:rPr lang="en-US" sz="5200" b="1" kern="1200" cap="all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dezenas</a:t>
            </a:r>
            <a:r>
              <a:rPr lang="en-US" sz="5200" b="1" kern="1200" cap="all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de </a:t>
            </a:r>
            <a:r>
              <a:rPr lang="en-US" sz="5200" b="1" kern="1200" cap="all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documentos</a:t>
            </a:r>
            <a:r>
              <a:rPr lang="en-US" sz="5200" b="1" kern="1200" cap="all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5200" b="1" kern="1200" cap="all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inéditos</a:t>
            </a:r>
            <a:endParaRPr lang="en-US" sz="5200" b="1" kern="1200" cap="all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" name="Espaço Reservado para Conteúdo 4" descr="Uma imagem contendo Ícone&#10;&#10;Descrição gerada automaticamente">
            <a:extLst>
              <a:ext uri="{FF2B5EF4-FFF2-40B4-BE49-F238E27FC236}">
                <a16:creationId xmlns="" xmlns:a16="http://schemas.microsoft.com/office/drawing/2014/main" id="{FE516617-1316-3BFA-EF20-492727650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/>
          <a:stretch/>
        </p:blipFill>
        <p:spPr>
          <a:xfrm>
            <a:off x="7116069" y="0"/>
            <a:ext cx="4949715" cy="67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43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ço Reservado para Conteúdo 4" descr="Grupo de pessoas em um parque&#10;&#10;Descrição gerada automaticamente com confiança média">
            <a:extLst>
              <a:ext uri="{FF2B5EF4-FFF2-40B4-BE49-F238E27FC236}">
                <a16:creationId xmlns="" xmlns:a16="http://schemas.microsoft.com/office/drawing/2014/main" id="{738ADC71-2C9B-C45B-EBC3-24DD89FFA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8" b="28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89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707FC24-6981-43D9-B525-C7832BA22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218ACCA-7B93-DCA9-F1D1-2D6A09A67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PLACA AZUL INGLESA NA PRAÇA DO PIRATA</a:t>
            </a:r>
          </a:p>
        </p:txBody>
      </p:sp>
      <p:pic>
        <p:nvPicPr>
          <p:cNvPr id="5" name="Espaço Reservado para Conteúdo 4" descr="Placa de pedra&#10;&#10;Descrição gerada automaticamente com confiança média">
            <a:extLst>
              <a:ext uri="{FF2B5EF4-FFF2-40B4-BE49-F238E27FC236}">
                <a16:creationId xmlns="" xmlns:a16="http://schemas.microsoft.com/office/drawing/2014/main" id="{973A6A49-F864-5D2C-4B66-C5BB8093B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956"/>
          <a:stretch/>
        </p:blipFill>
        <p:spPr>
          <a:xfrm>
            <a:off x="5075257" y="395839"/>
            <a:ext cx="6826993" cy="61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32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147F511-A040-273F-875A-287EB9999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200" b="1" dirty="0">
                <a:latin typeface="+mn-lt"/>
              </a:rPr>
              <a:t>ASSINATURA DO PIRATA ZULMIRO NA IGREJA</a:t>
            </a:r>
          </a:p>
        </p:txBody>
      </p:sp>
      <p:pic>
        <p:nvPicPr>
          <p:cNvPr id="5" name="Espaço Reservado para Conteúdo 4" descr="Texto, Carta&#10;&#10;O conteúdo gerado por IA pode estar incorreto.">
            <a:extLst>
              <a:ext uri="{FF2B5EF4-FFF2-40B4-BE49-F238E27FC236}">
                <a16:creationId xmlns="" xmlns:a16="http://schemas.microsoft.com/office/drawing/2014/main" id="{027FE90D-115A-9FCA-36D5-9C2EAF2DD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0" y="2395097"/>
            <a:ext cx="11657880" cy="2617075"/>
          </a:xfrm>
        </p:spPr>
      </p:pic>
    </p:spTree>
    <p:extLst>
      <p:ext uri="{BB962C8B-B14F-4D97-AF65-F5344CB8AC3E}">
        <p14:creationId xmlns:p14="http://schemas.microsoft.com/office/powerpoint/2010/main" val="38851187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latin typeface="+mn-lt"/>
              </a:rPr>
              <a:t>IMPACTO EDUCACIONAL DA PESQUISA</a:t>
            </a:r>
            <a:endParaRPr lang="pt-BR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400" dirty="0" smtClean="0"/>
              <a:t>Três livros derivados da pesquisa</a:t>
            </a:r>
          </a:p>
          <a:p>
            <a:r>
              <a:rPr lang="pt-BR" sz="3400" dirty="0" smtClean="0"/>
              <a:t>Livro infantil ilustrado usado na alfabetização municipal</a:t>
            </a:r>
          </a:p>
          <a:p>
            <a:r>
              <a:rPr lang="pt-BR" sz="3400" dirty="0" smtClean="0"/>
              <a:t>Livro infanto-juvenil utilizado em escolas estaduais</a:t>
            </a:r>
          </a:p>
          <a:p>
            <a:r>
              <a:rPr lang="pt-BR" sz="3400" dirty="0" smtClean="0"/>
              <a:t>Aproximação entre história, literatura e ciência</a:t>
            </a:r>
          </a:p>
          <a:p>
            <a:r>
              <a:rPr lang="pt-BR" sz="3400" dirty="0" smtClean="0"/>
              <a:t>Despertar interesse de jovens pela pesquisa</a:t>
            </a:r>
            <a:endParaRPr lang="pt-BR" sz="3400" dirty="0"/>
          </a:p>
        </p:txBody>
      </p:sp>
    </p:spTree>
    <p:extLst>
      <p:ext uri="{BB962C8B-B14F-4D97-AF65-F5344CB8AC3E}">
        <p14:creationId xmlns:p14="http://schemas.microsoft.com/office/powerpoint/2010/main" val="20710551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49875"/>
          </a:xfrm>
        </p:spPr>
        <p:txBody>
          <a:bodyPr/>
          <a:lstStyle/>
          <a:p>
            <a:pPr algn="ctr"/>
            <a:r>
              <a:rPr lang="pt-BR" b="1" cap="all" dirty="0">
                <a:latin typeface="+mn-lt"/>
              </a:rPr>
              <a:t>Educação, história e ciência juntas são capazes de formar novas gerações de pesquisadores</a:t>
            </a:r>
            <a:endParaRPr lang="pt-BR" b="1" cap="all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14546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537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latin typeface="+mn-lt"/>
              </a:rPr>
              <a:t>INCLUSÃO SOCIAL – LIVRO TRADUZIDO PARA O BRAILE</a:t>
            </a:r>
            <a:endParaRPr lang="pt-BR" b="1" dirty="0">
              <a:latin typeface="+mn-lt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460500"/>
            <a:ext cx="3810000" cy="5080001"/>
          </a:xfrm>
        </p:spPr>
      </p:pic>
    </p:spTree>
    <p:extLst>
      <p:ext uri="{BB962C8B-B14F-4D97-AF65-F5344CB8AC3E}">
        <p14:creationId xmlns:p14="http://schemas.microsoft.com/office/powerpoint/2010/main" val="31874550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56175"/>
          </a:xfrm>
        </p:spPr>
        <p:txBody>
          <a:bodyPr/>
          <a:lstStyle/>
          <a:p>
            <a:pPr algn="ctr"/>
            <a:r>
              <a:rPr lang="pt-BR" b="1" dirty="0">
                <a:latin typeface="+mn-lt"/>
              </a:rPr>
              <a:t>IMPACTO </a:t>
            </a:r>
            <a:r>
              <a:rPr lang="pt-BR" b="1" dirty="0" smtClean="0">
                <a:latin typeface="+mn-lt"/>
              </a:rPr>
              <a:t>CULTURAL </a:t>
            </a:r>
            <a:r>
              <a:rPr lang="pt-BR" b="1" dirty="0">
                <a:latin typeface="+mn-lt"/>
              </a:rPr>
              <a:t>DA PESQUISA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3691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5396781C-32A1-4FDA-A83B-A7FF8C1B1E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1844 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ALEXANDRE DUMAS</a:t>
            </a:r>
          </a:p>
        </p:txBody>
      </p:sp>
      <p:pic>
        <p:nvPicPr>
          <p:cNvPr id="6" name="Espaço Reservado para Conteúdo 5" descr="Texto sobre foto de homem&#10;&#10;Descrição gerada automaticamente com confiança média">
            <a:extLst>
              <a:ext uri="{FF2B5EF4-FFF2-40B4-BE49-F238E27FC236}">
                <a16:creationId xmlns="" xmlns:a16="http://schemas.microsoft.com/office/drawing/2014/main" id="{69697717-E79C-3C72-0DD9-9E28A1AF4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" b="4356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4A1C8FD-E5B7-4BEC-A74A-A55FB8EA7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B20D202D-5E48-4B15-9AF5-71BED4FCF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8D6A069-9380-4E59-A0DA-07053EE8E5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A8DD9337-2C71-9AC9-9FA8-12AFFAA7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3146400"/>
            <a:ext cx="6140449" cy="26820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474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foto, gato, olhando, cachorro&#10;&#10;Descrição gerada automaticamente">
            <a:extLst>
              <a:ext uri="{FF2B5EF4-FFF2-40B4-BE49-F238E27FC236}">
                <a16:creationId xmlns="" xmlns:a16="http://schemas.microsoft.com/office/drawing/2014/main" id="{92C3E635-15CD-444B-B33C-2DA6F1A13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3"/>
          <a:stretch/>
        </p:blipFill>
        <p:spPr>
          <a:xfrm>
            <a:off x="1" y="-4275"/>
            <a:ext cx="123185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0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526F4B-E137-4E87-A4E5-5E15E5B15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Imagem em preto e branco de uma rocha&#10;&#10;Descrição gerada automaticamente">
            <a:extLst>
              <a:ext uri="{FF2B5EF4-FFF2-40B4-BE49-F238E27FC236}">
                <a16:creationId xmlns="" xmlns:a16="http://schemas.microsoft.com/office/drawing/2014/main" id="{D308B66A-3249-47F3-822D-806BD8F2B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59" y="0"/>
            <a:ext cx="5467424" cy="6926002"/>
          </a:xfrm>
        </p:spPr>
      </p:pic>
      <p:pic>
        <p:nvPicPr>
          <p:cNvPr id="7" name="Imagem 6" descr="Mapa&#10;&#10;Descrição gerada automaticamente">
            <a:extLst>
              <a:ext uri="{FF2B5EF4-FFF2-40B4-BE49-F238E27FC236}">
                <a16:creationId xmlns="" xmlns:a16="http://schemas.microsoft.com/office/drawing/2014/main" id="{38CD51CC-BC19-485E-97B9-10F69A3B3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27" y="0"/>
            <a:ext cx="4997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661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="" xmlns:a16="http://schemas.microsoft.com/office/drawing/2014/main" id="{325166D1-1B21-4128-AC42-61745528E4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Conteúdo 6" descr="Livro com desenhos de personagens&#10;&#10;Descrição gerada automaticamente com confiança média">
            <a:extLst>
              <a:ext uri="{FF2B5EF4-FFF2-40B4-BE49-F238E27FC236}">
                <a16:creationId xmlns="" xmlns:a16="http://schemas.microsoft.com/office/drawing/2014/main" id="{3738A215-79E3-4D5B-ACE0-D5D9BD5AD4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6" r="1" b="2291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E6517BAC-C80F-4065-90D8-703493E0B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984DCDA5-A261-4103-B44C-068DCEA03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4E59A2A1-1352-47AA-80C2-0FF5375940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8" name="Content Placeholder 45">
            <a:extLst>
              <a:ext uri="{FF2B5EF4-FFF2-40B4-BE49-F238E27FC236}">
                <a16:creationId xmlns="" xmlns:a16="http://schemas.microsoft.com/office/drawing/2014/main" id="{A86D193A-218E-44A4-7F2A-92E0A7179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1519311"/>
            <a:ext cx="4391024" cy="4309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1883</a:t>
            </a:r>
          </a:p>
          <a:p>
            <a:pPr marL="0" indent="0">
              <a:buNone/>
            </a:pPr>
            <a:r>
              <a:rPr lang="en-US" sz="3800" b="1" dirty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LOUIS STEVENSON</a:t>
            </a:r>
          </a:p>
        </p:txBody>
      </p:sp>
    </p:spTree>
    <p:extLst>
      <p:ext uri="{BB962C8B-B14F-4D97-AF65-F5344CB8AC3E}">
        <p14:creationId xmlns:p14="http://schemas.microsoft.com/office/powerpoint/2010/main" val="13520171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9C70D6B-2D83-4874-805A-DE7FC8D02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="" xmlns:a16="http://schemas.microsoft.com/office/drawing/2014/main" id="{2A75A5AC-E1E9-4C0C-8CB7-F84021F76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94" y="0"/>
            <a:ext cx="3967886" cy="6858000"/>
          </a:xfrm>
        </p:spPr>
      </p:pic>
      <p:pic>
        <p:nvPicPr>
          <p:cNvPr id="7" name="Imagem 6" descr="Foto em preto e branco de homem com arma na mão&#10;&#10;Descrição gerada automaticamente com confiança média">
            <a:extLst>
              <a:ext uri="{FF2B5EF4-FFF2-40B4-BE49-F238E27FC236}">
                <a16:creationId xmlns="" xmlns:a16="http://schemas.microsoft.com/office/drawing/2014/main" id="{D8082B78-7D46-4423-8FEC-E92C3E855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6888"/>
            <a:ext cx="4995036" cy="68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296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this-medieval-italian-man-replaced-his-amputated-hand-with-a-weapon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12" b="9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(Peter Pan - 1904) – J. M. Barrie</a:t>
            </a:r>
            <a:b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Capitão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Gancho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estudou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Eton College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8689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="" xmlns:a16="http://schemas.microsoft.com/office/drawing/2014/main" id="{275D6C10-B5A7-4715-803E-0501C9C2CC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B71FAD-EB11-4F39-9996-C6D95667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289"/>
            <a:ext cx="5728364" cy="4357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cartas do Edward Young </a:t>
            </a:r>
            <a:r>
              <a:rPr lang="en-US" sz="4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estavam</a:t>
            </a:r>
            <a:r>
              <a:rPr lang="en-US" sz="4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sendo</a:t>
            </a:r>
            <a:r>
              <a:rPr lang="en-US" sz="4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replicadas</a:t>
            </a:r>
            <a:r>
              <a:rPr lang="en-US" sz="4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Londres</a:t>
            </a:r>
            <a:r>
              <a:rPr lang="en-US" sz="4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US" sz="4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jornal</a:t>
            </a:r>
            <a:r>
              <a:rPr lang="en-US" sz="4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financial news - 1896</a:t>
            </a:r>
          </a:p>
        </p:txBody>
      </p:sp>
      <p:pic>
        <p:nvPicPr>
          <p:cNvPr id="5" name="Espaço Reservado para Conteúdo 4" descr="Texto&#10;&#10;Descrição gerada automaticamente">
            <a:extLst>
              <a:ext uri="{FF2B5EF4-FFF2-40B4-BE49-F238E27FC236}">
                <a16:creationId xmlns="" xmlns:a16="http://schemas.microsoft.com/office/drawing/2014/main" id="{CFBCFB4E-E9D6-4B70-B134-E878CE9BC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" r="-3" b="-3"/>
          <a:stretch/>
        </p:blipFill>
        <p:spPr>
          <a:xfrm>
            <a:off x="7202658" y="157087"/>
            <a:ext cx="4436512" cy="668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006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92275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latin typeface="+mn-lt"/>
              </a:rPr>
              <a:t>DISCURSO DE J.M.BARRIE EM ETON COLLEGE EM 1927 – O CAPITÃO GANCHO EM ETON</a:t>
            </a:r>
            <a:endParaRPr lang="pt-BR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730500"/>
            <a:ext cx="10515600" cy="3446462"/>
          </a:xfrm>
        </p:spPr>
        <p:txBody>
          <a:bodyPr/>
          <a:lstStyle/>
          <a:p>
            <a:pPr marL="0" indent="0">
              <a:buNone/>
            </a:pPr>
            <a:r>
              <a:rPr lang="pt-BR" sz="4200" dirty="0"/>
              <a:t>“O </a:t>
            </a:r>
            <a:r>
              <a:rPr lang="pt-BR" sz="4200" dirty="0" smtClean="0"/>
              <a:t>último testamento de James Gancho, foi enviado à sua tia por um especulador imobiliário do Rio de Janeiro.”</a:t>
            </a:r>
            <a:endParaRPr lang="pt-BR" sz="4200" dirty="0"/>
          </a:p>
        </p:txBody>
      </p:sp>
    </p:spTree>
    <p:extLst>
      <p:ext uri="{BB962C8B-B14F-4D97-AF65-F5344CB8AC3E}">
        <p14:creationId xmlns:p14="http://schemas.microsoft.com/office/powerpoint/2010/main" val="3924309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06975"/>
          </a:xfrm>
        </p:spPr>
        <p:txBody>
          <a:bodyPr/>
          <a:lstStyle/>
          <a:p>
            <a:pPr algn="ctr"/>
            <a:r>
              <a:rPr lang="pt-BR" b="1" dirty="0" smtClean="0">
                <a:latin typeface="+mn-lt"/>
              </a:rPr>
              <a:t>O PIRATA ZULMIRO SERIA O VERDADEIRO CAPITÃO GANCHO</a:t>
            </a:r>
            <a:endParaRPr lang="pt-BR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75040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175"/>
          </a:xfrm>
        </p:spPr>
        <p:txBody>
          <a:bodyPr>
            <a:normAutofit/>
          </a:bodyPr>
          <a:lstStyle/>
          <a:p>
            <a:pPr algn="ctr"/>
            <a:r>
              <a:rPr lang="pt-BR" sz="3800" b="1" cap="all" dirty="0" smtClean="0">
                <a:latin typeface="+mn-lt"/>
              </a:rPr>
              <a:t>Lançamento do livro no reino unido e </a:t>
            </a:r>
            <a:r>
              <a:rPr lang="pt-BR" sz="3800" b="1" cap="all" dirty="0" err="1" smtClean="0">
                <a:latin typeface="+mn-lt"/>
              </a:rPr>
              <a:t>eua</a:t>
            </a:r>
            <a:endParaRPr lang="pt-BR" sz="3800" b="1" cap="all" dirty="0">
              <a:latin typeface="+mn-lt"/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22" y="1219200"/>
            <a:ext cx="4126978" cy="5403701"/>
          </a:xfrm>
        </p:spPr>
      </p:pic>
    </p:spTree>
    <p:extLst>
      <p:ext uri="{BB962C8B-B14F-4D97-AF65-F5344CB8AC3E}">
        <p14:creationId xmlns:p14="http://schemas.microsoft.com/office/powerpoint/2010/main" val="21128470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81575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 smtClean="0">
                <a:latin typeface="+mn-lt"/>
              </a:rPr>
              <a:t>A ARQUEOLOGIA DA PIRATARIA </a:t>
            </a:r>
            <a:endParaRPr lang="pt-BR" sz="4800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1257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4800" b="1" dirty="0" smtClean="0">
                <a:latin typeface="+mn-lt"/>
              </a:rPr>
              <a:t>BELIZE – PORCELANA CHINESA ENCONTRADA EM SÍTIOS OCUPADOS POR PIRATAS </a:t>
            </a:r>
            <a:endParaRPr lang="pt-BR" sz="4800" b="1" dirty="0">
              <a:latin typeface="+mn-lt"/>
            </a:endParaRPr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38200" y="2019300"/>
            <a:ext cx="4419600" cy="3670299"/>
          </a:xfrm>
          <a:prstGeom prst="rect">
            <a:avLst/>
          </a:prstGeom>
        </p:spPr>
      </p:pic>
      <p:pic>
        <p:nvPicPr>
          <p:cNvPr id="5" name="Imagem 4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842001" y="2208212"/>
            <a:ext cx="5408612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95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7BC3C7C-029A-40CE-AC4A-468263C5F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Uma imagem contendo Calendário&#10;&#10;Descrição gerada automaticamente">
            <a:extLst>
              <a:ext uri="{FF2B5EF4-FFF2-40B4-BE49-F238E27FC236}">
                <a16:creationId xmlns="" xmlns:a16="http://schemas.microsoft.com/office/drawing/2014/main" id="{57672163-2522-4974-AC64-419E902D4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85" y="0"/>
            <a:ext cx="9862630" cy="6887731"/>
          </a:xfrm>
        </p:spPr>
      </p:pic>
    </p:spTree>
    <p:extLst>
      <p:ext uri="{BB962C8B-B14F-4D97-AF65-F5344CB8AC3E}">
        <p14:creationId xmlns:p14="http://schemas.microsoft.com/office/powerpoint/2010/main" val="26441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pt-BR" sz="3800" b="1" dirty="0" smtClean="0">
                <a:latin typeface="+mn-lt"/>
              </a:rPr>
              <a:t>MADAGASGAR - </a:t>
            </a:r>
            <a:r>
              <a:rPr lang="pt-BR" sz="3800" b="1" dirty="0">
                <a:latin typeface="+mn-lt"/>
              </a:rPr>
              <a:t>PORCELANA CHINESA ENCONTRADA EM SÍTIOS OCUPADOS POR PIRATAS </a:t>
            </a:r>
            <a:endParaRPr lang="pt-BR" sz="3800" dirty="0">
              <a:latin typeface="+mn-lt"/>
            </a:endParaRPr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23629" y="1825625"/>
            <a:ext cx="5272371" cy="4351338"/>
          </a:xfrm>
          <a:prstGeom prst="rect">
            <a:avLst/>
          </a:prstGeom>
        </p:spPr>
      </p:pic>
      <p:pic>
        <p:nvPicPr>
          <p:cNvPr id="5" name="Imagem 4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817995" y="2482850"/>
            <a:ext cx="4535805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989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76875"/>
          </a:xfrm>
        </p:spPr>
        <p:txBody>
          <a:bodyPr>
            <a:normAutofit/>
          </a:bodyPr>
          <a:lstStyle/>
          <a:p>
            <a:r>
              <a:rPr lang="pt-BR" sz="4000" b="1" cap="all" dirty="0">
                <a:latin typeface="+mn-lt"/>
              </a:rPr>
              <a:t>a localização de porcelana chinesa em assentamentos reconhecidamente ocupados por piratas é hoje classificada como vestígio de cultura material pirata, no campo da arqueologia da pirataria (Finamore, 2004).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20533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09775"/>
          </a:xfrm>
        </p:spPr>
        <p:txBody>
          <a:bodyPr>
            <a:normAutofit fontScale="90000"/>
          </a:bodyPr>
          <a:lstStyle/>
          <a:p>
            <a:r>
              <a:rPr lang="pt-BR" sz="4200" b="1" dirty="0">
                <a:latin typeface="+mn-lt"/>
              </a:rPr>
              <a:t>ILHA DA </a:t>
            </a:r>
            <a:r>
              <a:rPr lang="pt-BR" sz="4200" b="1" dirty="0" smtClean="0">
                <a:latin typeface="+mn-lt"/>
              </a:rPr>
              <a:t>TRINDADE – ESCAVAÇÃO INGLESA DE 1889 FOI ENCONTRADA PORCELANA CHINESA BLUE DRAGON NA BAÍA SUDOESTE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4" name="Espaço Reservado para Conteúdo 4" descr="Calendário&#10;&#10;Descrição gerada automaticamente">
            <a:extLst>
              <a:ext uri="{FF2B5EF4-FFF2-40B4-BE49-F238E27FC236}">
                <a16:creationId xmlns="" xmlns:a16="http://schemas.microsoft.com/office/drawing/2014/main" id="{3CE9C3E1-1997-4BEF-A87C-88CE509D9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84" y="2113566"/>
            <a:ext cx="5361432" cy="3800856"/>
          </a:xfrm>
          <a:prstGeom prst="rect">
            <a:avLst/>
          </a:prstGeom>
        </p:spPr>
      </p:pic>
      <p:pic>
        <p:nvPicPr>
          <p:cNvPr id="5" name="Imagem 4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819901" y="2527300"/>
            <a:ext cx="3898900" cy="31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475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5125"/>
            <a:ext cx="9906000" cy="607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779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365126"/>
            <a:ext cx="9512300" cy="60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318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68875"/>
          </a:xfrm>
        </p:spPr>
        <p:txBody>
          <a:bodyPr/>
          <a:lstStyle/>
          <a:p>
            <a:pPr algn="ctr"/>
            <a:r>
              <a:rPr lang="pt-BR" b="1" cap="all" dirty="0" smtClean="0">
                <a:latin typeface="+mn-lt"/>
              </a:rPr>
              <a:t>pirataria também é objeto legítimo de investigação arqueológica</a:t>
            </a:r>
            <a:endParaRPr lang="pt-BR" b="1" cap="all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2704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42224"/>
            <a:ext cx="5930900" cy="6625681"/>
          </a:xfrm>
        </p:spPr>
      </p:pic>
    </p:spTree>
    <p:extLst>
      <p:ext uri="{BB962C8B-B14F-4D97-AF65-F5344CB8AC3E}">
        <p14:creationId xmlns:p14="http://schemas.microsoft.com/office/powerpoint/2010/main" val="3185549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975"/>
          </a:xfrm>
        </p:spPr>
        <p:txBody>
          <a:bodyPr/>
          <a:lstStyle/>
          <a:p>
            <a:pPr algn="ctr"/>
            <a:r>
              <a:rPr lang="pt-BR" b="1" dirty="0" smtClean="0">
                <a:latin typeface="+mn-lt"/>
              </a:rPr>
              <a:t>EQUIPE ACADÊMICA MULTIDISCIPLINAR </a:t>
            </a:r>
            <a:endParaRPr lang="pt-BR" b="1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01800" y="1790700"/>
            <a:ext cx="9652000" cy="4386263"/>
          </a:xfrm>
        </p:spPr>
        <p:txBody>
          <a:bodyPr/>
          <a:lstStyle/>
          <a:p>
            <a:r>
              <a:rPr lang="pt-BR" dirty="0" smtClean="0"/>
              <a:t>TRÊS ARQUEÓLOGOS</a:t>
            </a:r>
          </a:p>
          <a:p>
            <a:r>
              <a:rPr lang="pt-BR" dirty="0" smtClean="0"/>
              <a:t>DOIS GEÓLOGOS</a:t>
            </a:r>
          </a:p>
          <a:p>
            <a:r>
              <a:rPr lang="pt-BR" dirty="0" smtClean="0"/>
              <a:t>TRÊS BIÓLOGOS</a:t>
            </a:r>
          </a:p>
          <a:p>
            <a:r>
              <a:rPr lang="pt-BR" dirty="0" smtClean="0"/>
              <a:t>UM CARTÓGRAFO</a:t>
            </a:r>
          </a:p>
          <a:p>
            <a:r>
              <a:rPr lang="pt-BR" dirty="0" smtClean="0"/>
              <a:t>UM FÍSICO</a:t>
            </a:r>
          </a:p>
          <a:p>
            <a:r>
              <a:rPr lang="pt-BR" dirty="0" smtClean="0"/>
              <a:t>DOIS HISTORIADORES</a:t>
            </a:r>
          </a:p>
          <a:p>
            <a:r>
              <a:rPr lang="pt-BR" dirty="0" smtClean="0"/>
              <a:t>UMA CONSERVADORA/ RESTAURADORA</a:t>
            </a:r>
          </a:p>
          <a:p>
            <a:r>
              <a:rPr lang="pt-BR" dirty="0" smtClean="0"/>
              <a:t>UMA PEDAGOGA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77653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4600" y="276225"/>
            <a:ext cx="10109200" cy="1325563"/>
          </a:xfrm>
        </p:spPr>
        <p:txBody>
          <a:bodyPr/>
          <a:lstStyle/>
          <a:p>
            <a:pPr algn="ctr"/>
            <a:r>
              <a:rPr lang="pt-BR" b="1" dirty="0" smtClean="0">
                <a:latin typeface="+mn-lt"/>
              </a:rPr>
              <a:t>UNIVERSIDADES ENVOLVIDAS</a:t>
            </a:r>
            <a:endParaRPr lang="pt-BR" b="1" dirty="0">
              <a:latin typeface="+mn-lt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7" y="2473325"/>
            <a:ext cx="3831186" cy="2568575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84" y="1843087"/>
            <a:ext cx="2914831" cy="31988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955800"/>
            <a:ext cx="28575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278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3775"/>
          </a:xfrm>
        </p:spPr>
        <p:txBody>
          <a:bodyPr/>
          <a:lstStyle/>
          <a:p>
            <a:pPr algn="ctr"/>
            <a:r>
              <a:rPr lang="pt-BR" b="1" dirty="0" smtClean="0">
                <a:latin typeface="+mn-lt"/>
              </a:rPr>
              <a:t>MUSEUS E INSTITUIÇÕES DE GUARDA </a:t>
            </a:r>
            <a:endParaRPr lang="pt-BR" b="1" dirty="0">
              <a:latin typeface="+mn-lt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9944"/>
            <a:ext cx="2895600" cy="2476500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13" y="2056031"/>
            <a:ext cx="4286250" cy="25443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76" y="2022118"/>
            <a:ext cx="2905124" cy="290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8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Foto em preto e branco&#10;&#10;Descrição gerada automaticamente">
            <a:extLst>
              <a:ext uri="{FF2B5EF4-FFF2-40B4-BE49-F238E27FC236}">
                <a16:creationId xmlns="" xmlns:a16="http://schemas.microsoft.com/office/drawing/2014/main" id="{0B389108-97BA-4627-AEBE-D72495617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0"/>
            <a:ext cx="10156546" cy="688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834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cap="all" dirty="0" smtClean="0">
                <a:latin typeface="+mn-lt"/>
              </a:rPr>
              <a:t>A arqueologia da Ilha da Trindade</a:t>
            </a:r>
            <a:endParaRPr lang="pt-BR" b="1" cap="all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4000" dirty="0" smtClean="0"/>
              <a:t>Levantamento historiográfico</a:t>
            </a:r>
          </a:p>
          <a:p>
            <a:r>
              <a:rPr lang="pt-BR" sz="4000" dirty="0" smtClean="0"/>
              <a:t>Levantamento topográfico</a:t>
            </a:r>
          </a:p>
          <a:p>
            <a:r>
              <a:rPr lang="pt-BR" sz="4000" dirty="0" smtClean="0"/>
              <a:t>Prospecção geofísica não invasiva</a:t>
            </a:r>
          </a:p>
          <a:p>
            <a:r>
              <a:rPr lang="pt-BR" sz="4000" dirty="0" smtClean="0"/>
              <a:t>Identificação de Anomalias</a:t>
            </a:r>
          </a:p>
          <a:p>
            <a:r>
              <a:rPr lang="pt-BR" sz="4000" dirty="0" smtClean="0"/>
              <a:t>Sondagens Arqueológicas controladas</a:t>
            </a:r>
          </a:p>
          <a:p>
            <a:r>
              <a:rPr lang="pt-BR" sz="4000" dirty="0"/>
              <a:t>Análise científica de eventuais vestígios materiais</a:t>
            </a:r>
          </a:p>
        </p:txBody>
      </p:sp>
    </p:spTree>
    <p:extLst>
      <p:ext uri="{BB962C8B-B14F-4D97-AF65-F5344CB8AC3E}">
        <p14:creationId xmlns:p14="http://schemas.microsoft.com/office/powerpoint/2010/main" val="22703419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475"/>
          </a:xfrm>
        </p:spPr>
        <p:txBody>
          <a:bodyPr>
            <a:normAutofit/>
          </a:bodyPr>
          <a:lstStyle/>
          <a:p>
            <a:pPr algn="ctr"/>
            <a:r>
              <a:rPr lang="pt-BR" sz="3600" b="1" cap="all" dirty="0">
                <a:latin typeface="+mn-lt"/>
              </a:rPr>
              <a:t>POSIÇÃO ESPECÍFICA DAS ÁREAS-ALVO da pesquisa</a:t>
            </a:r>
            <a:endParaRPr lang="pt-BR" sz="3600" dirty="0">
              <a:latin typeface="+mn-lt"/>
            </a:endParaRPr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244600"/>
            <a:ext cx="6019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30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0575"/>
          </a:xfrm>
        </p:spPr>
        <p:txBody>
          <a:bodyPr>
            <a:normAutofit/>
          </a:bodyPr>
          <a:lstStyle/>
          <a:p>
            <a:pPr algn="ctr"/>
            <a:r>
              <a:rPr lang="pt-BR" sz="3800" b="1" dirty="0" smtClean="0">
                <a:latin typeface="+mn-lt"/>
              </a:rPr>
              <a:t>ÁREA 1 – BAÍA SUDOESTE </a:t>
            </a:r>
            <a:endParaRPr lang="pt-BR" sz="3800" b="1" dirty="0">
              <a:latin typeface="+mn-lt"/>
            </a:endParaRPr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4" y="1885242"/>
            <a:ext cx="5399116" cy="3038302"/>
          </a:xfrm>
          <a:prstGeom prst="rect">
            <a:avLst/>
          </a:prstGeom>
        </p:spPr>
      </p:pic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1864200"/>
            <a:ext cx="5476240" cy="308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947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975"/>
          </a:xfrm>
        </p:spPr>
        <p:txBody>
          <a:bodyPr/>
          <a:lstStyle/>
          <a:p>
            <a:pPr algn="ctr"/>
            <a:r>
              <a:rPr lang="pt-BR" b="1" dirty="0">
                <a:latin typeface="+mn-lt"/>
              </a:rPr>
              <a:t>ÁREA </a:t>
            </a:r>
            <a:r>
              <a:rPr lang="pt-BR" b="1" dirty="0" smtClean="0">
                <a:latin typeface="+mn-lt"/>
              </a:rPr>
              <a:t>2 </a:t>
            </a:r>
            <a:r>
              <a:rPr lang="pt-BR" b="1" dirty="0">
                <a:latin typeface="+mn-lt"/>
              </a:rPr>
              <a:t>– </a:t>
            </a:r>
            <a:r>
              <a:rPr lang="pt-BR" b="1" dirty="0" smtClean="0">
                <a:latin typeface="+mn-lt"/>
              </a:rPr>
              <a:t>ENSEADA DA CACHOEIRA</a:t>
            </a:r>
            <a:endParaRPr lang="pt-BR" b="1" dirty="0">
              <a:latin typeface="+mn-lt"/>
            </a:endParaRPr>
          </a:p>
        </p:txBody>
      </p:sp>
      <p:pic>
        <p:nvPicPr>
          <p:cNvPr id="4" name="Espaço Reservado para Conteúdo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712436"/>
            <a:ext cx="5613400" cy="3383915"/>
          </a:xfrm>
          <a:prstGeom prst="rect">
            <a:avLst/>
          </a:prstGeom>
        </p:spPr>
      </p:pic>
      <p:pic>
        <p:nvPicPr>
          <p:cNvPr id="5" name="Imagem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80" y="1712436"/>
            <a:ext cx="5400040" cy="33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209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33975"/>
          </a:xfrm>
        </p:spPr>
        <p:txBody>
          <a:bodyPr/>
          <a:lstStyle/>
          <a:p>
            <a:pPr algn="ctr"/>
            <a:r>
              <a:rPr lang="pt-BR" b="1" cap="all" dirty="0" smtClean="0">
                <a:latin typeface="+mn-lt"/>
              </a:rPr>
              <a:t>a arqueologia testa hipóteses históricas com método científico</a:t>
            </a:r>
            <a:endParaRPr lang="pt-BR" b="1" cap="all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8572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CB0017-BCA7-4CE1-B059-D4AAC9276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5736" y="640081"/>
            <a:ext cx="6240258" cy="40335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500" dirty="0"/>
              <a:t/>
            </a:r>
            <a:br>
              <a:rPr lang="en-US" sz="7500" dirty="0"/>
            </a:br>
            <a:r>
              <a:rPr lang="en-US" sz="5300" b="1" cap="all" dirty="0" smtClean="0">
                <a:latin typeface="+mn-lt"/>
              </a:rPr>
              <a:t>2023</a:t>
            </a:r>
            <a:r>
              <a:rPr lang="en-US" sz="5300" cap="all" dirty="0" smtClean="0"/>
              <a:t> – </a:t>
            </a:r>
            <a:r>
              <a:rPr lang="en-US" sz="5300" b="1" cap="all" dirty="0" err="1" smtClean="0">
                <a:latin typeface="+mn-lt"/>
              </a:rPr>
              <a:t>Projeto</a:t>
            </a:r>
            <a:r>
              <a:rPr lang="en-US" sz="5300" b="1" cap="all" dirty="0" smtClean="0">
                <a:latin typeface="+mn-lt"/>
              </a:rPr>
              <a:t> </a:t>
            </a:r>
            <a:r>
              <a:rPr lang="en-US" sz="5300" b="1" cap="all" dirty="0" err="1" smtClean="0">
                <a:latin typeface="+mn-lt"/>
              </a:rPr>
              <a:t>apresentado</a:t>
            </a:r>
            <a:r>
              <a:rPr lang="en-US" sz="5300" b="1" cap="all" dirty="0" smtClean="0">
                <a:latin typeface="+mn-lt"/>
              </a:rPr>
              <a:t> </a:t>
            </a:r>
            <a:r>
              <a:rPr lang="en-US" sz="5300" b="1" cap="all" dirty="0">
                <a:latin typeface="+mn-lt"/>
              </a:rPr>
              <a:t>para a </a:t>
            </a:r>
            <a:r>
              <a:rPr lang="en-US" sz="5300" b="1" cap="all" dirty="0" err="1">
                <a:latin typeface="+mn-lt"/>
              </a:rPr>
              <a:t>Marinha</a:t>
            </a:r>
            <a:r>
              <a:rPr lang="en-US" sz="5300" b="1" cap="all" dirty="0">
                <a:latin typeface="+mn-lt"/>
              </a:rPr>
              <a:t> do </a:t>
            </a:r>
            <a:r>
              <a:rPr lang="en-US" sz="5300" b="1" cap="all" dirty="0" err="1">
                <a:latin typeface="+mn-lt"/>
              </a:rPr>
              <a:t>Brasil</a:t>
            </a:r>
            <a:r>
              <a:rPr lang="en-US" sz="5300" b="1" cap="all" dirty="0">
                <a:latin typeface="+mn-lt"/>
              </a:rPr>
              <a:t> - SECIRM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9DAC6BB9-E84B-4308-8B29-2BC409345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683" y="640081"/>
            <a:ext cx="3837520" cy="51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25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="" xmlns:a16="http://schemas.microsoft.com/office/drawing/2014/main" id="{27B948F5-2E60-8934-EB7E-D096963C6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99" y="314608"/>
            <a:ext cx="8219209" cy="639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718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cap="all" dirty="0" smtClean="0">
                <a:latin typeface="+mn-lt"/>
              </a:rPr>
              <a:t>institucional - o respaldo do Estado brasileiro</a:t>
            </a:r>
            <a:endParaRPr lang="pt-BR" b="1" cap="all" dirty="0"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04900" y="1825625"/>
            <a:ext cx="10248900" cy="4351338"/>
          </a:xfrm>
        </p:spPr>
        <p:txBody>
          <a:bodyPr/>
          <a:lstStyle/>
          <a:p>
            <a:pPr marL="0" indent="0">
              <a:buNone/>
            </a:pPr>
            <a:endParaRPr lang="pt-BR" b="1" dirty="0" smtClean="0"/>
          </a:p>
          <a:p>
            <a:pPr marL="0" indent="0">
              <a:buNone/>
            </a:pPr>
            <a:r>
              <a:rPr lang="pt-BR" b="1" dirty="0" smtClean="0"/>
              <a:t>1 </a:t>
            </a:r>
            <a:r>
              <a:rPr lang="pt-BR" b="1" dirty="0"/>
              <a:t>DE ABRIL DE 2025</a:t>
            </a:r>
          </a:p>
          <a:p>
            <a:pPr marL="0" indent="0">
              <a:buNone/>
            </a:pPr>
            <a:r>
              <a:rPr lang="pt-BR" b="1" dirty="0"/>
              <a:t>PARECER TÉCNICO FAVORÁVEL DO </a:t>
            </a:r>
            <a:r>
              <a:rPr lang="pt-BR" b="1" dirty="0" smtClean="0"/>
              <a:t>IPHAN - ES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dirty="0"/>
              <a:t>Após análise técnica realizada pela Superintendência do IPHAN no Estado do Espírito Santo, foi emitido </a:t>
            </a:r>
            <a:r>
              <a:rPr lang="pt-BR" b="1" dirty="0"/>
              <a:t>parecer técnico favorável à realização da pesquisa arqueológica</a:t>
            </a:r>
            <a:r>
              <a:rPr lang="pt-BR" dirty="0"/>
              <a:t>, reconhecendo a adequação metodológica e documental do projeto.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55933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469900"/>
            <a:ext cx="10515600" cy="6108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17 DE ABRIL DE 2025</a:t>
            </a:r>
          </a:p>
          <a:p>
            <a:pPr marL="0" indent="0">
              <a:buNone/>
            </a:pPr>
            <a:r>
              <a:rPr lang="pt-BR" b="1" dirty="0"/>
              <a:t>AUTORIZAÇÃO ARQUEOLÓGICA DO CENTRO NACIONAL DE ARQUEOLOGIA – </a:t>
            </a:r>
            <a:r>
              <a:rPr lang="pt-BR" b="1" dirty="0" smtClean="0"/>
              <a:t>CNA</a:t>
            </a:r>
          </a:p>
          <a:p>
            <a:pPr marL="0" indent="0">
              <a:buNone/>
            </a:pPr>
            <a:r>
              <a:rPr lang="pt-BR" dirty="0" smtClean="0"/>
              <a:t>Com </a:t>
            </a:r>
            <a:r>
              <a:rPr lang="pt-BR" dirty="0"/>
              <a:t>base na análise técnica realizada pelo IPHAN, o processo foi encaminhado ao </a:t>
            </a:r>
            <a:r>
              <a:rPr lang="pt-BR" b="1" dirty="0"/>
              <a:t>Centro Nacional de Arqueologia (CNA)</a:t>
            </a:r>
            <a:r>
              <a:rPr lang="pt-BR" dirty="0"/>
              <a:t>, órgão responsável pela autorização formal de pesquisas arqueológicas no Brasil.</a:t>
            </a:r>
          </a:p>
          <a:p>
            <a:pPr marL="0" indent="0">
              <a:buNone/>
            </a:pPr>
            <a:r>
              <a:rPr lang="pt-BR" dirty="0"/>
              <a:t>O CNA emitiu parecer favorável e autorizou a realização da pesquisa arqueológica, com a publicação da portaria correspondente no </a:t>
            </a:r>
            <a:r>
              <a:rPr lang="pt-BR" b="1" dirty="0"/>
              <a:t>Diário Oficial da União</a:t>
            </a:r>
            <a:r>
              <a:rPr lang="pt-BR" dirty="0"/>
              <a:t>. 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Validade da autorização </a:t>
            </a:r>
            <a:r>
              <a:rPr lang="pt-BR" b="1" dirty="0" smtClean="0"/>
              <a:t>arqueológica </a:t>
            </a:r>
          </a:p>
          <a:p>
            <a:pPr marL="0" indent="0">
              <a:buNone/>
            </a:pPr>
            <a:r>
              <a:rPr lang="pt-BR" b="1" dirty="0" smtClean="0"/>
              <a:t>Abril </a:t>
            </a:r>
            <a:r>
              <a:rPr lang="pt-BR" b="1" dirty="0"/>
              <a:t>de 2025 – Abril de 2027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11855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520700"/>
            <a:ext cx="10515600" cy="5656263"/>
          </a:xfrm>
        </p:spPr>
        <p:txBody>
          <a:bodyPr/>
          <a:lstStyle/>
          <a:p>
            <a:pPr marL="0" indent="0">
              <a:buNone/>
            </a:pPr>
            <a:r>
              <a:rPr lang="pt-BR" b="1" dirty="0"/>
              <a:t>4 DE JULHO DE 2025</a:t>
            </a:r>
          </a:p>
          <a:p>
            <a:pPr marL="0" indent="0">
              <a:buNone/>
            </a:pPr>
            <a:r>
              <a:rPr lang="pt-BR" b="1" dirty="0"/>
              <a:t>AUTORIZAÇÃO AMBIENTAL – ICMBio / SISBIO</a:t>
            </a:r>
          </a:p>
          <a:p>
            <a:pPr marL="0" indent="0">
              <a:buNone/>
            </a:pPr>
            <a:r>
              <a:rPr lang="pt-BR" dirty="0"/>
              <a:t>Considerando que a Ilha da Trindade integra uma </a:t>
            </a:r>
            <a:r>
              <a:rPr lang="pt-BR" b="1" dirty="0"/>
              <a:t>Unidade de Conservação Federal</a:t>
            </a:r>
            <a:r>
              <a:rPr lang="pt-BR" dirty="0"/>
              <a:t>, o projeto foi submetido também à análise ambiental do </a:t>
            </a:r>
            <a:r>
              <a:rPr lang="pt-BR" b="1" dirty="0"/>
              <a:t>Instituto Chico Mendes de Conservação da Biodiversidade (ICMBio)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pt-BR" dirty="0"/>
              <a:t>Foi então emitida autorização para realização das atividades científicas no âmbito do </a:t>
            </a:r>
            <a:r>
              <a:rPr lang="pt-BR" b="1" dirty="0"/>
              <a:t>Sistema de Autorização e Informação em Biodiversidade – SISBIO</a:t>
            </a:r>
            <a:r>
              <a:rPr lang="pt-BR" dirty="0" smtClean="0"/>
              <a:t>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Número da autorização</a:t>
            </a:r>
          </a:p>
          <a:p>
            <a:pPr marL="0" indent="0">
              <a:buNone/>
            </a:pPr>
            <a:r>
              <a:rPr lang="pt-BR" b="1" dirty="0"/>
              <a:t>SISBIO nº 99331-1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6013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1297</Words>
  <Application>Microsoft Office PowerPoint</Application>
  <PresentationFormat>Widescreen</PresentationFormat>
  <Paragraphs>161</Paragraphs>
  <Slides>108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108</vt:i4>
      </vt:variant>
    </vt:vector>
  </HeadingPairs>
  <TitlesOfParts>
    <vt:vector size="112" baseType="lpstr">
      <vt:lpstr>Arial</vt:lpstr>
      <vt:lpstr>Calibri</vt:lpstr>
      <vt:lpstr>Calibri Light</vt:lpstr>
      <vt:lpstr>Tema do Office</vt:lpstr>
      <vt:lpstr>EXPEDIÇÃO ARQUEOLÓGICA ILHA DA TRINDADE</vt:lpstr>
      <vt:lpstr>PESQUISA HISTORIOGRÁFICA</vt:lpstr>
      <vt:lpstr>1821 - Revolução Peruana piratas roubaram um galeão espanhol que viajava de Lima para a Espanha</vt:lpstr>
      <vt:lpstr>Apresentação do PowerPoint</vt:lpstr>
      <vt:lpstr>1850  Em Bombaim, antes de morrer um dos piratas entregou o mapa do depósito escondido na Ilha da Trindade</vt:lpstr>
      <vt:lpstr>3 EXPEDIÇÕES INGLESAS EM BUSCA DO DEPÓSITO  1880 – 1885 - 1889</vt:lpstr>
      <vt:lpstr>Apresentação do PowerPoint</vt:lpstr>
      <vt:lpstr>Apresentação do PowerPoint</vt:lpstr>
      <vt:lpstr>Apresentação do PowerPoint</vt:lpstr>
      <vt:lpstr>Apresentação do PowerPoint</vt:lpstr>
      <vt:lpstr>CURITIBA - 1879</vt:lpstr>
      <vt:lpstr>Imigrante Inglês Edward Young  20 anos</vt:lpstr>
      <vt:lpstr>VELHO DO MATO</vt:lpstr>
      <vt:lpstr>CORK</vt:lpstr>
      <vt:lpstr>Eton college</vt:lpstr>
      <vt:lpstr>Oficial da Marinha Real Inglesa</vt:lpstr>
      <vt:lpstr>Apresentação do PowerPoint</vt:lpstr>
      <vt:lpstr>ZULMIRO PIRATA GREGO</vt:lpstr>
      <vt:lpstr>Ilha da Trindade</vt:lpstr>
      <vt:lpstr>1829   O PIRATA ZULMIRO  FOI CAPTURADO POR UM NAVIO DE GUERRA INGLÊS    COMANDANTE HENRY KEPPEL</vt:lpstr>
      <vt:lpstr>Apresentação do PowerPoint</vt:lpstr>
      <vt:lpstr>CURITIBA - 1829 </vt:lpstr>
      <vt:lpstr>O pirata Zulmiro entregou para Edward Young um roteiro de como encontrar dois depósitos - 1880</vt:lpstr>
      <vt:lpstr>Rio de Janeiro - 1896</vt:lpstr>
      <vt:lpstr>Edward Young começa a enviar cartas para o Jornal do brasil  18 de abril de 1896</vt:lpstr>
      <vt:lpstr>Apresentação do PowerPoint</vt:lpstr>
      <vt:lpstr>Edward Young foi assassinado</vt:lpstr>
      <vt:lpstr>O roteiro do Pirata Zulmiro surge em Lorena  São Paulo - 1910</vt:lpstr>
      <vt:lpstr>TRADUZEM O ROTEIRO ESCRITO PELO PIRATA ZULMIRO</vt:lpstr>
      <vt:lpstr>Acontece a primeira expedição brasileira para a Ilha da trindade – 1910</vt:lpstr>
      <vt:lpstr>Ocorrem 4 expedições brasileiras para a Ilha da Trindade: 1910 – 1910 – 1911 - 1912</vt:lpstr>
      <vt:lpstr>Em 1912 o jornal “A Republica” noticia que o Pirata Zulmiro viveu em Curitiba</vt:lpstr>
      <vt:lpstr>1926 – Expedição norte-americana para a ilha da Trindade  MUSEU DE HISTÓRIA NATURAL DE CLEVELAND - OHIO</vt:lpstr>
      <vt:lpstr>Apresentação do PowerPoint</vt:lpstr>
      <vt:lpstr>O roteiro escrito pelo Pirata Zulmiro foi publicado no jornal em 1939</vt:lpstr>
      <vt:lpstr>O MAPA DO PIRATA RUSSO FOI PUBLICADO NO JORNAL EM 1940</vt:lpstr>
      <vt:lpstr>1950 – Expedição João Alberto da Marinha para a Ilha da Trindade</vt:lpstr>
      <vt:lpstr>2017  As Aventuras do Pirata Zulmiro</vt:lpstr>
      <vt:lpstr>Cartas enviadas pelo Edward Young ao Jornal do Brasil em 1896</vt:lpstr>
      <vt:lpstr>Apresentação do PowerPoint</vt:lpstr>
      <vt:lpstr>Livro de registros do cemitério municipal São Francisco de Paula - 1889 e 1890</vt:lpstr>
      <vt:lpstr>Apresentação do PowerPoint</vt:lpstr>
      <vt:lpstr>Apresentação do PowerPoint</vt:lpstr>
      <vt:lpstr>Pag 31</vt:lpstr>
      <vt:lpstr>João Francisco Inglez – 90 anos 24 de agosto de 1889</vt:lpstr>
      <vt:lpstr>Apresentação do PowerPoint</vt:lpstr>
      <vt:lpstr>ETON COLLEGE  1440</vt:lpstr>
      <vt:lpstr>Apresentação do PowerPoint</vt:lpstr>
      <vt:lpstr>O Pirata nasceu no ano de 1798   Entrou com 13 anos em Eton no ano de 1811</vt:lpstr>
      <vt:lpstr>Apresentação do PowerPoint</vt:lpstr>
      <vt:lpstr>Encontrei um aluno chamado Francis Hodder (Francisco) que nasceu em Cork em 1798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descoberta que o Pirata deixou filhos   Certidão de óbito no cartório da antiga Colônia Argelina </vt:lpstr>
      <vt:lpstr>Apresentação do PowerPoint</vt:lpstr>
      <vt:lpstr>2019  A Verdadeira Ilha do Tesouro, as crônicas do pirata Zulmiro</vt:lpstr>
      <vt:lpstr>Apresentação do PowerPoint</vt:lpstr>
      <vt:lpstr>2022 livro documental e histórico REUNINDO A pesquisa de 18 anos, jornais do mundo transcritos e dezenas de documentos inéditos</vt:lpstr>
      <vt:lpstr>Apresentação do PowerPoint</vt:lpstr>
      <vt:lpstr>PLACA AZUL INGLESA NA PRAÇA DO PIRATA</vt:lpstr>
      <vt:lpstr>ASSINATURA DO PIRATA ZULMIRO NA IGREJA</vt:lpstr>
      <vt:lpstr>IMPACTO EDUCACIONAL DA PESQUISA</vt:lpstr>
      <vt:lpstr>Educação, história e ciência juntas são capazes de formar novas gerações de pesquisadores</vt:lpstr>
      <vt:lpstr>INCLUSÃO SOCIAL – LIVRO TRADUZIDO PARA O BRAILE</vt:lpstr>
      <vt:lpstr>IMPACTO CULTURAL DA PESQUISA</vt:lpstr>
      <vt:lpstr>1844  ALEXANDRE DUMAS</vt:lpstr>
      <vt:lpstr>Apresentação do PowerPoint</vt:lpstr>
      <vt:lpstr>Apresentação do PowerPoint</vt:lpstr>
      <vt:lpstr>Apresentação do PowerPoint</vt:lpstr>
      <vt:lpstr>(Peter Pan - 1904) – J. M. Barrie O Capitão Gancho estudou em Eton College</vt:lpstr>
      <vt:lpstr>As cartas do Edward Young estavam sendo replicadas em Londres pelo jornal financial news - 1896</vt:lpstr>
      <vt:lpstr>DISCURSO DE J.M.BARRIE EM ETON COLLEGE EM 1927 – O CAPITÃO GANCHO EM ETON</vt:lpstr>
      <vt:lpstr>O PIRATA ZULMIRO SERIA O VERDADEIRO CAPITÃO GANCHO</vt:lpstr>
      <vt:lpstr>Lançamento do livro no reino unido e eua</vt:lpstr>
      <vt:lpstr>A ARQUEOLOGIA DA PIRATARIA </vt:lpstr>
      <vt:lpstr>BELIZE – PORCELANA CHINESA ENCONTRADA EM SÍTIOS OCUPADOS POR PIRATAS </vt:lpstr>
      <vt:lpstr>MADAGASGAR - PORCELANA CHINESA ENCONTRADA EM SÍTIOS OCUPADOS POR PIRATAS </vt:lpstr>
      <vt:lpstr>a localização de porcelana chinesa em assentamentos reconhecidamente ocupados por piratas é hoje classificada como vestígio de cultura material pirata, no campo da arqueologia da pirataria (Finamore, 2004).</vt:lpstr>
      <vt:lpstr>ILHA DA TRINDADE – ESCAVAÇÃO INGLESA DE 1889 FOI ENCONTRADA PORCELANA CHINESA BLUE DRAGON NA BAÍA SUDOESTE </vt:lpstr>
      <vt:lpstr>Apresentação do PowerPoint</vt:lpstr>
      <vt:lpstr>Apresentação do PowerPoint</vt:lpstr>
      <vt:lpstr>pirataria também é objeto legítimo de investigação arqueológica</vt:lpstr>
      <vt:lpstr>Apresentação do PowerPoint</vt:lpstr>
      <vt:lpstr>EQUIPE ACADÊMICA MULTIDISCIPLINAR </vt:lpstr>
      <vt:lpstr>UNIVERSIDADES ENVOLVIDAS</vt:lpstr>
      <vt:lpstr>MUSEUS E INSTITUIÇÕES DE GUARDA </vt:lpstr>
      <vt:lpstr>A arqueologia da Ilha da Trindade</vt:lpstr>
      <vt:lpstr>POSIÇÃO ESPECÍFICA DAS ÁREAS-ALVO da pesquisa</vt:lpstr>
      <vt:lpstr>ÁREA 1 – BAÍA SUDOESTE </vt:lpstr>
      <vt:lpstr>ÁREA 2 – ENSEADA DA CACHOEIRA</vt:lpstr>
      <vt:lpstr>a arqueologia testa hipóteses históricas com método científico</vt:lpstr>
      <vt:lpstr> 2023 – Projeto apresentado para a Marinha do Brasil - SECIRM</vt:lpstr>
      <vt:lpstr>Apresentação do PowerPoint</vt:lpstr>
      <vt:lpstr>institucional - o respaldo do Estado brasileiro</vt:lpstr>
      <vt:lpstr>Apresentação do PowerPoint</vt:lpstr>
      <vt:lpstr>Apresentação do PowerPoint</vt:lpstr>
      <vt:lpstr>o projeto já foi considerado tecnicamente viável pelos órgãos reguladores</vt:lpstr>
      <vt:lpstr>Projeto sem solicitação de recursos públicos </vt:lpstr>
      <vt:lpstr>Apresentação do PowerPoint</vt:lpstr>
      <vt:lpstr>Apresentação do PowerPoint</vt:lpstr>
      <vt:lpstr>Apresentação do PowerPoint</vt:lpstr>
      <vt:lpstr>Apresentação do PowerPoint</vt:lpstr>
      <vt:lpstr>Solicitamos apenas uma nova análise técnica</vt:lpstr>
      <vt:lpstr>SE ESSE PROJETO ESTIVESSE NO CONTINENTE, ELE JÁ ESTARIA EM ANDAMENTO.  O QUE ESTAMOS DISCUTINDO AQUI NÃO É CIÊNCIA – É O LUGAR ONDE ELA ACONTECE.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EXPEDIÇÃO ARQUEOLÓGICA ILHA DA TRINDADE</dc:title>
  <dc:creator>USUARIO</dc:creator>
  <cp:lastModifiedBy>USUARIO</cp:lastModifiedBy>
  <cp:revision>22</cp:revision>
  <dcterms:created xsi:type="dcterms:W3CDTF">2026-03-17T00:02:53Z</dcterms:created>
  <dcterms:modified xsi:type="dcterms:W3CDTF">2026-03-17T02:36:47Z</dcterms:modified>
</cp:coreProperties>
</file>